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2" r:id="rId2"/>
    <p:sldId id="584" r:id="rId3"/>
    <p:sldId id="585" r:id="rId4"/>
    <p:sldId id="586" r:id="rId5"/>
    <p:sldId id="587" r:id="rId6"/>
    <p:sldId id="588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96" r:id="rId15"/>
    <p:sldId id="597" r:id="rId16"/>
    <p:sldId id="607" r:id="rId17"/>
    <p:sldId id="598" r:id="rId18"/>
    <p:sldId id="599" r:id="rId19"/>
    <p:sldId id="600" r:id="rId20"/>
    <p:sldId id="601" r:id="rId21"/>
    <p:sldId id="602" r:id="rId22"/>
    <p:sldId id="603" r:id="rId23"/>
    <p:sldId id="604" r:id="rId24"/>
    <p:sldId id="605" r:id="rId25"/>
    <p:sldId id="606" r:id="rId26"/>
    <p:sldId id="608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618" r:id="rId36"/>
    <p:sldId id="619" r:id="rId37"/>
    <p:sldId id="620" r:id="rId38"/>
    <p:sldId id="566" r:id="rId39"/>
    <p:sldId id="567" r:id="rId40"/>
    <p:sldId id="621" r:id="rId41"/>
    <p:sldId id="568" r:id="rId42"/>
    <p:sldId id="569" r:id="rId43"/>
    <p:sldId id="570" r:id="rId44"/>
    <p:sldId id="571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617" r:id="rId54"/>
    <p:sldId id="583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3333FF"/>
    <a:srgbClr val="009900"/>
    <a:srgbClr val="777777"/>
    <a:srgbClr val="5F5F5F"/>
    <a:srgbClr val="FF3300"/>
    <a:srgbClr val="FF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9" autoAdjust="0"/>
    <p:restoredTop sz="97786" autoAdjust="0"/>
  </p:normalViewPr>
  <p:slideViewPr>
    <p:cSldViewPr snapToGrid="0">
      <p:cViewPr>
        <p:scale>
          <a:sx n="66" d="100"/>
          <a:sy n="66" d="100"/>
        </p:scale>
        <p:origin x="-1242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98.wmf"/><Relationship Id="rId4" Type="http://schemas.openxmlformats.org/officeDocument/2006/relationships/image" Target="../media/image10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2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5DBEC-2C01-4DDE-9341-A6CAC4C50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239D-B7A7-4BBF-A7CE-2BC943D8C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D8F12-19BA-4683-AEC7-31B8A2804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ED624-AFDD-4058-92C3-3DF0319ED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711E9-E409-43D1-A864-DF32BE818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435EA-8593-4536-9625-4669A23C0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4C3B-AD05-493C-9D68-7C18BE060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61B30-52B6-4175-9F32-D3FE109CB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6AE19-43D1-4916-852D-8BA8A6BF2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1212-6B5C-462D-9A95-988673C39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24E61-C19A-476C-B7EB-63A5D9D11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101ED5-AFA2-49BF-9A03-EC30B1DC11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7.wmf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7.wmf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25.bin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92.png"/><Relationship Id="rId4" Type="http://schemas.openxmlformats.org/officeDocument/2006/relationships/oleObject" Target="../embeddings/oleObject3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6.jpeg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10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5.jpe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www.pbase.com/harpeggio/most_viewed&amp;page=29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2797175" y="2767013"/>
            <a:ext cx="3598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Unit 9:</a:t>
            </a:r>
          </a:p>
          <a:p>
            <a:r>
              <a:rPr lang="en-US" sz="4000" b="1">
                <a:solidFill>
                  <a:srgbClr val="FF0000"/>
                </a:solidFill>
              </a:rPr>
              <a:t>The Gas Laws</a:t>
            </a:r>
          </a:p>
        </p:txBody>
      </p:sp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062288" y="2047875"/>
            <a:ext cx="3167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Chemistry</a:t>
            </a:r>
          </a:p>
        </p:txBody>
      </p:sp>
      <p:pic>
        <p:nvPicPr>
          <p:cNvPr id="404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663" y="4284663"/>
            <a:ext cx="3187700" cy="21272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40449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4246563"/>
            <a:ext cx="3219450" cy="21463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40449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30200"/>
            <a:ext cx="2070100" cy="29019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40449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" y="301625"/>
            <a:ext cx="2344738" cy="28352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40449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2650" y="312738"/>
            <a:ext cx="2555875" cy="17049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6045200" y="4049713"/>
            <a:ext cx="159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(2 g/mol)</a:t>
            </a:r>
          </a:p>
        </p:txBody>
      </p:sp>
      <p:sp>
        <p:nvSpPr>
          <p:cNvPr id="424979" name="Text Box 19"/>
          <p:cNvSpPr txBox="1">
            <a:spLocks noChangeArrowheads="1"/>
          </p:cNvSpPr>
          <p:nvPr/>
        </p:nvSpPr>
        <p:spPr bwMode="auto">
          <a:xfrm>
            <a:off x="1454150" y="584200"/>
            <a:ext cx="5321300" cy="1038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Particle-Velocity Distribution</a:t>
            </a:r>
          </a:p>
          <a:p>
            <a:r>
              <a:rPr lang="en-US">
                <a:solidFill>
                  <a:srgbClr val="FF3300"/>
                </a:solidFill>
              </a:rPr>
              <a:t>(</a:t>
            </a:r>
            <a:r>
              <a:rPr lang="en-US" b="1">
                <a:solidFill>
                  <a:srgbClr val="FF3300"/>
                </a:solidFill>
              </a:rPr>
              <a:t>various</a:t>
            </a:r>
            <a:r>
              <a:rPr lang="en-US">
                <a:solidFill>
                  <a:srgbClr val="FF3300"/>
                </a:solidFill>
              </a:rPr>
              <a:t> gases, same T and P)</a:t>
            </a:r>
          </a:p>
        </p:txBody>
      </p:sp>
      <p:sp>
        <p:nvSpPr>
          <p:cNvPr id="424981" name="Text Box 21"/>
          <p:cNvSpPr txBox="1">
            <a:spLocks noChangeArrowheads="1"/>
          </p:cNvSpPr>
          <p:nvPr/>
        </p:nvSpPr>
        <p:spPr bwMode="auto">
          <a:xfrm rot="-5400000">
            <a:off x="551657" y="2934494"/>
            <a:ext cx="202723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# of</a:t>
            </a:r>
          </a:p>
          <a:p>
            <a:r>
              <a:rPr lang="en-US">
                <a:solidFill>
                  <a:srgbClr val="FF3300"/>
                </a:solidFill>
              </a:rPr>
              <a:t>particles</a:t>
            </a:r>
          </a:p>
        </p:txBody>
      </p:sp>
      <p:sp>
        <p:nvSpPr>
          <p:cNvPr id="424982" name="Text Box 22"/>
          <p:cNvSpPr txBox="1">
            <a:spLocks noChangeArrowheads="1"/>
          </p:cNvSpPr>
          <p:nvPr/>
        </p:nvSpPr>
        <p:spPr bwMode="auto">
          <a:xfrm>
            <a:off x="2292350" y="5446713"/>
            <a:ext cx="48164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Velocity of</a:t>
            </a:r>
          </a:p>
          <a:p>
            <a:r>
              <a:rPr lang="en-US">
                <a:solidFill>
                  <a:srgbClr val="FF3300"/>
                </a:solidFill>
              </a:rPr>
              <a:t>particles (m/s)</a:t>
            </a:r>
          </a:p>
        </p:txBody>
      </p:sp>
      <p:sp>
        <p:nvSpPr>
          <p:cNvPr id="424983" name="Line 23"/>
          <p:cNvSpPr>
            <a:spLocks noChangeShapeType="1"/>
          </p:cNvSpPr>
          <p:nvPr/>
        </p:nvSpPr>
        <p:spPr bwMode="auto">
          <a:xfrm>
            <a:off x="2039938" y="2074863"/>
            <a:ext cx="0" cy="33750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84" name="Line 24"/>
          <p:cNvSpPr>
            <a:spLocks noChangeShapeType="1"/>
          </p:cNvSpPr>
          <p:nvPr/>
        </p:nvSpPr>
        <p:spPr bwMode="auto">
          <a:xfrm>
            <a:off x="2039938" y="5449888"/>
            <a:ext cx="5322887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85" name="Freeform 25"/>
          <p:cNvSpPr>
            <a:spLocks/>
          </p:cNvSpPr>
          <p:nvPr/>
        </p:nvSpPr>
        <p:spPr bwMode="auto">
          <a:xfrm>
            <a:off x="2428875" y="2355850"/>
            <a:ext cx="1298575" cy="3008313"/>
          </a:xfrm>
          <a:custGeom>
            <a:avLst/>
            <a:gdLst/>
            <a:ahLst/>
            <a:cxnLst>
              <a:cxn ang="0">
                <a:pos x="0" y="4109"/>
              </a:cxn>
              <a:cxn ang="0">
                <a:pos x="360" y="3569"/>
              </a:cxn>
              <a:cxn ang="0">
                <a:pos x="728" y="511"/>
              </a:cxn>
              <a:cxn ang="0">
                <a:pos x="1080" y="509"/>
              </a:cxn>
              <a:cxn ang="0">
                <a:pos x="1440" y="3569"/>
              </a:cxn>
              <a:cxn ang="0">
                <a:pos x="1800" y="4109"/>
              </a:cxn>
            </a:cxnLst>
            <a:rect l="0" t="0" r="r" b="b"/>
            <a:pathLst>
              <a:path w="1800" h="4169">
                <a:moveTo>
                  <a:pt x="0" y="4109"/>
                </a:moveTo>
                <a:cubicBezTo>
                  <a:pt x="120" y="4124"/>
                  <a:pt x="239" y="4169"/>
                  <a:pt x="360" y="3569"/>
                </a:cubicBezTo>
                <a:cubicBezTo>
                  <a:pt x="481" y="2969"/>
                  <a:pt x="608" y="1021"/>
                  <a:pt x="728" y="511"/>
                </a:cubicBezTo>
                <a:cubicBezTo>
                  <a:pt x="848" y="1"/>
                  <a:pt x="961" y="0"/>
                  <a:pt x="1080" y="509"/>
                </a:cubicBezTo>
                <a:cubicBezTo>
                  <a:pt x="1199" y="1018"/>
                  <a:pt x="1320" y="2969"/>
                  <a:pt x="1440" y="3569"/>
                </a:cubicBezTo>
                <a:cubicBezTo>
                  <a:pt x="1560" y="4169"/>
                  <a:pt x="1710" y="4079"/>
                  <a:pt x="1800" y="4109"/>
                </a:cubicBezTo>
              </a:path>
            </a:pathLst>
          </a:cu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86" name="Freeform 26"/>
          <p:cNvSpPr>
            <a:spLocks/>
          </p:cNvSpPr>
          <p:nvPr/>
        </p:nvSpPr>
        <p:spPr bwMode="auto">
          <a:xfrm>
            <a:off x="2689225" y="3568700"/>
            <a:ext cx="2076450" cy="1751013"/>
          </a:xfrm>
          <a:custGeom>
            <a:avLst/>
            <a:gdLst/>
            <a:ahLst/>
            <a:cxnLst>
              <a:cxn ang="0">
                <a:pos x="0" y="2430"/>
              </a:cxn>
              <a:cxn ang="0">
                <a:pos x="540" y="1890"/>
              </a:cxn>
              <a:cxn ang="0">
                <a:pos x="1080" y="270"/>
              </a:cxn>
              <a:cxn ang="0">
                <a:pos x="1800" y="270"/>
              </a:cxn>
              <a:cxn ang="0">
                <a:pos x="2340" y="1890"/>
              </a:cxn>
              <a:cxn ang="0">
                <a:pos x="2880" y="2430"/>
              </a:cxn>
            </a:cxnLst>
            <a:rect l="0" t="0" r="r" b="b"/>
            <a:pathLst>
              <a:path w="2880" h="2430">
                <a:moveTo>
                  <a:pt x="0" y="2430"/>
                </a:moveTo>
                <a:cubicBezTo>
                  <a:pt x="180" y="2340"/>
                  <a:pt x="360" y="2250"/>
                  <a:pt x="540" y="1890"/>
                </a:cubicBezTo>
                <a:cubicBezTo>
                  <a:pt x="720" y="1530"/>
                  <a:pt x="870" y="540"/>
                  <a:pt x="1080" y="270"/>
                </a:cubicBezTo>
                <a:cubicBezTo>
                  <a:pt x="1290" y="0"/>
                  <a:pt x="1590" y="0"/>
                  <a:pt x="1800" y="270"/>
                </a:cubicBezTo>
                <a:cubicBezTo>
                  <a:pt x="2010" y="540"/>
                  <a:pt x="2160" y="1530"/>
                  <a:pt x="2340" y="1890"/>
                </a:cubicBezTo>
                <a:cubicBezTo>
                  <a:pt x="2520" y="2250"/>
                  <a:pt x="2760" y="2370"/>
                  <a:pt x="2880" y="2430"/>
                </a:cubicBezTo>
              </a:path>
            </a:pathLst>
          </a:cu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87" name="Freeform 27"/>
          <p:cNvSpPr>
            <a:spLocks/>
          </p:cNvSpPr>
          <p:nvPr/>
        </p:nvSpPr>
        <p:spPr bwMode="auto">
          <a:xfrm>
            <a:off x="2927350" y="4745038"/>
            <a:ext cx="3703638" cy="544512"/>
          </a:xfrm>
          <a:custGeom>
            <a:avLst/>
            <a:gdLst/>
            <a:ahLst/>
            <a:cxnLst>
              <a:cxn ang="0">
                <a:pos x="0" y="742"/>
              </a:cxn>
              <a:cxn ang="0">
                <a:pos x="1165" y="554"/>
              </a:cxn>
              <a:cxn ang="0">
                <a:pos x="2179" y="79"/>
              </a:cxn>
              <a:cxn ang="0">
                <a:pos x="2910" y="77"/>
              </a:cxn>
              <a:cxn ang="0">
                <a:pos x="3819" y="529"/>
              </a:cxn>
              <a:cxn ang="0">
                <a:pos x="5134" y="755"/>
              </a:cxn>
            </a:cxnLst>
            <a:rect l="0" t="0" r="r" b="b"/>
            <a:pathLst>
              <a:path w="5134" h="755">
                <a:moveTo>
                  <a:pt x="0" y="742"/>
                </a:moveTo>
                <a:cubicBezTo>
                  <a:pt x="194" y="711"/>
                  <a:pt x="802" y="664"/>
                  <a:pt x="1165" y="554"/>
                </a:cubicBezTo>
                <a:cubicBezTo>
                  <a:pt x="1528" y="444"/>
                  <a:pt x="1888" y="158"/>
                  <a:pt x="2179" y="79"/>
                </a:cubicBezTo>
                <a:cubicBezTo>
                  <a:pt x="2470" y="0"/>
                  <a:pt x="2637" y="2"/>
                  <a:pt x="2910" y="77"/>
                </a:cubicBezTo>
                <a:cubicBezTo>
                  <a:pt x="3183" y="152"/>
                  <a:pt x="3448" y="416"/>
                  <a:pt x="3819" y="529"/>
                </a:cubicBezTo>
                <a:cubicBezTo>
                  <a:pt x="4190" y="642"/>
                  <a:pt x="4860" y="708"/>
                  <a:pt x="5134" y="755"/>
                </a:cubicBezTo>
              </a:path>
            </a:pathLst>
          </a:cu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88" name="Text Box 28"/>
          <p:cNvSpPr txBox="1">
            <a:spLocks noChangeArrowheads="1"/>
          </p:cNvSpPr>
          <p:nvPr/>
        </p:nvSpPr>
        <p:spPr bwMode="auto">
          <a:xfrm>
            <a:off x="1025525" y="5446713"/>
            <a:ext cx="17748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(SLOW)</a:t>
            </a:r>
          </a:p>
        </p:txBody>
      </p:sp>
      <p:sp>
        <p:nvSpPr>
          <p:cNvPr id="424989" name="Text Box 29"/>
          <p:cNvSpPr txBox="1">
            <a:spLocks noChangeArrowheads="1"/>
          </p:cNvSpPr>
          <p:nvPr/>
        </p:nvSpPr>
        <p:spPr bwMode="auto">
          <a:xfrm>
            <a:off x="6602413" y="5446713"/>
            <a:ext cx="15208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(FAST)</a:t>
            </a:r>
          </a:p>
        </p:txBody>
      </p:sp>
      <p:sp>
        <p:nvSpPr>
          <p:cNvPr id="425003" name="Text Box 43"/>
          <p:cNvSpPr txBox="1">
            <a:spLocks noChangeArrowheads="1"/>
          </p:cNvSpPr>
          <p:nvPr/>
        </p:nvSpPr>
        <p:spPr bwMode="auto">
          <a:xfrm>
            <a:off x="7091363" y="1506538"/>
            <a:ext cx="852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CO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25004" name="Text Box 44"/>
          <p:cNvSpPr txBox="1">
            <a:spLocks noChangeArrowheads="1"/>
          </p:cNvSpPr>
          <p:nvPr/>
        </p:nvSpPr>
        <p:spPr bwMode="auto">
          <a:xfrm>
            <a:off x="5356225" y="3246438"/>
            <a:ext cx="1789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(28 g/mol)</a:t>
            </a:r>
          </a:p>
        </p:txBody>
      </p:sp>
      <p:sp>
        <p:nvSpPr>
          <p:cNvPr id="425005" name="Text Box 45"/>
          <p:cNvSpPr txBox="1">
            <a:spLocks noChangeArrowheads="1"/>
          </p:cNvSpPr>
          <p:nvPr/>
        </p:nvSpPr>
        <p:spPr bwMode="auto">
          <a:xfrm>
            <a:off x="7223125" y="890588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N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25006" name="Text Box 46"/>
          <p:cNvSpPr txBox="1">
            <a:spLocks noChangeArrowheads="1"/>
          </p:cNvSpPr>
          <p:nvPr/>
        </p:nvSpPr>
        <p:spPr bwMode="auto">
          <a:xfrm>
            <a:off x="7218363" y="311150"/>
            <a:ext cx="576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H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25007" name="Text Box 47"/>
          <p:cNvSpPr txBox="1">
            <a:spLocks noChangeArrowheads="1"/>
          </p:cNvSpPr>
          <p:nvPr/>
        </p:nvSpPr>
        <p:spPr bwMode="auto">
          <a:xfrm>
            <a:off x="4872038" y="2192338"/>
            <a:ext cx="178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(44 g/mol)</a:t>
            </a:r>
          </a:p>
        </p:txBody>
      </p:sp>
      <p:sp>
        <p:nvSpPr>
          <p:cNvPr id="425008" name="Line 48"/>
          <p:cNvSpPr>
            <a:spLocks noChangeShapeType="1"/>
          </p:cNvSpPr>
          <p:nvPr/>
        </p:nvSpPr>
        <p:spPr bwMode="auto">
          <a:xfrm flipH="1">
            <a:off x="4108450" y="3595688"/>
            <a:ext cx="727075" cy="3619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5009" name="Line 49"/>
          <p:cNvSpPr>
            <a:spLocks noChangeShapeType="1"/>
          </p:cNvSpPr>
          <p:nvPr/>
        </p:nvSpPr>
        <p:spPr bwMode="auto">
          <a:xfrm flipH="1">
            <a:off x="3251200" y="2579688"/>
            <a:ext cx="885825" cy="231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5010" name="Line 50"/>
          <p:cNvSpPr>
            <a:spLocks noChangeShapeType="1"/>
          </p:cNvSpPr>
          <p:nvPr/>
        </p:nvSpPr>
        <p:spPr bwMode="auto">
          <a:xfrm flipH="1">
            <a:off x="5138738" y="4394200"/>
            <a:ext cx="436562" cy="420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5011" name="Line 51"/>
          <p:cNvSpPr>
            <a:spLocks noChangeShapeType="1"/>
          </p:cNvSpPr>
          <p:nvPr/>
        </p:nvSpPr>
        <p:spPr bwMode="auto">
          <a:xfrm>
            <a:off x="3079750" y="2452688"/>
            <a:ext cx="26988" cy="2992437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5012" name="Line 52"/>
          <p:cNvSpPr>
            <a:spLocks noChangeShapeType="1"/>
          </p:cNvSpPr>
          <p:nvPr/>
        </p:nvSpPr>
        <p:spPr bwMode="auto">
          <a:xfrm>
            <a:off x="3724275" y="3624263"/>
            <a:ext cx="15875" cy="183197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5013" name="Line 53"/>
          <p:cNvSpPr>
            <a:spLocks noChangeShapeType="1"/>
          </p:cNvSpPr>
          <p:nvPr/>
        </p:nvSpPr>
        <p:spPr bwMode="auto">
          <a:xfrm>
            <a:off x="4781550" y="4779963"/>
            <a:ext cx="6350" cy="671512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5014" name="Text Box 54"/>
          <p:cNvSpPr txBox="1">
            <a:spLocks noChangeArrowheads="1"/>
          </p:cNvSpPr>
          <p:nvPr/>
        </p:nvSpPr>
        <p:spPr bwMode="auto">
          <a:xfrm>
            <a:off x="4086225" y="2192338"/>
            <a:ext cx="852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425015" name="Text Box 55"/>
          <p:cNvSpPr txBox="1">
            <a:spLocks noChangeArrowheads="1"/>
          </p:cNvSpPr>
          <p:nvPr/>
        </p:nvSpPr>
        <p:spPr bwMode="auto">
          <a:xfrm>
            <a:off x="4835525" y="3246438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N</a:t>
            </a:r>
            <a:r>
              <a:rPr lang="en-US" baseline="-25000"/>
              <a:t>2</a:t>
            </a:r>
          </a:p>
        </p:txBody>
      </p:sp>
      <p:sp>
        <p:nvSpPr>
          <p:cNvPr id="425016" name="Text Box 56"/>
          <p:cNvSpPr txBox="1">
            <a:spLocks noChangeArrowheads="1"/>
          </p:cNvSpPr>
          <p:nvPr/>
        </p:nvSpPr>
        <p:spPr bwMode="auto">
          <a:xfrm>
            <a:off x="5535613" y="4049713"/>
            <a:ext cx="57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2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2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2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5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5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5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5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5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5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5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5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2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2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/>
      <p:bldP spid="424986" grpId="0" animBg="1"/>
      <p:bldP spid="424987" grpId="0" animBg="1"/>
      <p:bldP spid="425004" grpId="0"/>
      <p:bldP spid="425007" grpId="0"/>
      <p:bldP spid="425008" grpId="0" animBg="1"/>
      <p:bldP spid="425009" grpId="0" animBg="1"/>
      <p:bldP spid="425010" grpId="0" animBg="1"/>
      <p:bldP spid="425011" grpId="0" animBg="1"/>
      <p:bldP spid="425012" grpId="0" animBg="1"/>
      <p:bldP spid="425013" grpId="0" animBg="1"/>
      <p:bldP spid="425014" grpId="0"/>
      <p:bldP spid="425015" grpId="0"/>
      <p:bldP spid="4250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3" name="Text Box 9"/>
          <p:cNvSpPr txBox="1">
            <a:spLocks noChangeArrowheads="1"/>
          </p:cNvSpPr>
          <p:nvPr/>
        </p:nvSpPr>
        <p:spPr bwMode="auto">
          <a:xfrm>
            <a:off x="725488" y="584200"/>
            <a:ext cx="5321300" cy="1038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Particle-Velocity Distribution</a:t>
            </a:r>
          </a:p>
          <a:p>
            <a:r>
              <a:rPr lang="en-US">
                <a:solidFill>
                  <a:srgbClr val="FF3300"/>
                </a:solidFill>
              </a:rPr>
              <a:t>(same gas, same P, </a:t>
            </a:r>
            <a:r>
              <a:rPr lang="en-US" b="1">
                <a:solidFill>
                  <a:srgbClr val="FF3300"/>
                </a:solidFill>
              </a:rPr>
              <a:t>various</a:t>
            </a:r>
            <a:r>
              <a:rPr lang="en-US">
                <a:solidFill>
                  <a:srgbClr val="FF3300"/>
                </a:solidFill>
              </a:rPr>
              <a:t> T)</a:t>
            </a:r>
          </a:p>
        </p:txBody>
      </p:sp>
      <p:sp>
        <p:nvSpPr>
          <p:cNvPr id="425994" name="Text Box 10"/>
          <p:cNvSpPr txBox="1">
            <a:spLocks noChangeArrowheads="1"/>
          </p:cNvSpPr>
          <p:nvPr/>
        </p:nvSpPr>
        <p:spPr bwMode="auto">
          <a:xfrm rot="-5400000">
            <a:off x="551657" y="2934494"/>
            <a:ext cx="202723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# of</a:t>
            </a:r>
          </a:p>
          <a:p>
            <a:r>
              <a:rPr lang="en-US">
                <a:solidFill>
                  <a:srgbClr val="FF3300"/>
                </a:solidFill>
              </a:rPr>
              <a:t>particles</a:t>
            </a:r>
          </a:p>
        </p:txBody>
      </p:sp>
      <p:sp>
        <p:nvSpPr>
          <p:cNvPr id="425995" name="Text Box 11"/>
          <p:cNvSpPr txBox="1">
            <a:spLocks noChangeArrowheads="1"/>
          </p:cNvSpPr>
          <p:nvPr/>
        </p:nvSpPr>
        <p:spPr bwMode="auto">
          <a:xfrm>
            <a:off x="2292350" y="5446713"/>
            <a:ext cx="48164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Velocity of</a:t>
            </a:r>
          </a:p>
          <a:p>
            <a:r>
              <a:rPr lang="en-US">
                <a:solidFill>
                  <a:srgbClr val="FF3300"/>
                </a:solidFill>
              </a:rPr>
              <a:t>particles (m/s)</a:t>
            </a:r>
          </a:p>
        </p:txBody>
      </p:sp>
      <p:sp>
        <p:nvSpPr>
          <p:cNvPr id="425996" name="Line 12"/>
          <p:cNvSpPr>
            <a:spLocks noChangeShapeType="1"/>
          </p:cNvSpPr>
          <p:nvPr/>
        </p:nvSpPr>
        <p:spPr bwMode="auto">
          <a:xfrm>
            <a:off x="2039938" y="2074863"/>
            <a:ext cx="0" cy="33750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997" name="Line 13"/>
          <p:cNvSpPr>
            <a:spLocks noChangeShapeType="1"/>
          </p:cNvSpPr>
          <p:nvPr/>
        </p:nvSpPr>
        <p:spPr bwMode="auto">
          <a:xfrm>
            <a:off x="2039938" y="5449888"/>
            <a:ext cx="5322887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998" name="Freeform 14"/>
          <p:cNvSpPr>
            <a:spLocks/>
          </p:cNvSpPr>
          <p:nvPr/>
        </p:nvSpPr>
        <p:spPr bwMode="auto">
          <a:xfrm>
            <a:off x="2428875" y="2355850"/>
            <a:ext cx="1298575" cy="3008313"/>
          </a:xfrm>
          <a:custGeom>
            <a:avLst/>
            <a:gdLst/>
            <a:ahLst/>
            <a:cxnLst>
              <a:cxn ang="0">
                <a:pos x="0" y="4109"/>
              </a:cxn>
              <a:cxn ang="0">
                <a:pos x="360" y="3569"/>
              </a:cxn>
              <a:cxn ang="0">
                <a:pos x="728" y="511"/>
              </a:cxn>
              <a:cxn ang="0">
                <a:pos x="1080" y="509"/>
              </a:cxn>
              <a:cxn ang="0">
                <a:pos x="1440" y="3569"/>
              </a:cxn>
              <a:cxn ang="0">
                <a:pos x="1800" y="4109"/>
              </a:cxn>
            </a:cxnLst>
            <a:rect l="0" t="0" r="r" b="b"/>
            <a:pathLst>
              <a:path w="1800" h="4169">
                <a:moveTo>
                  <a:pt x="0" y="4109"/>
                </a:moveTo>
                <a:cubicBezTo>
                  <a:pt x="120" y="4124"/>
                  <a:pt x="239" y="4169"/>
                  <a:pt x="360" y="3569"/>
                </a:cubicBezTo>
                <a:cubicBezTo>
                  <a:pt x="481" y="2969"/>
                  <a:pt x="608" y="1021"/>
                  <a:pt x="728" y="511"/>
                </a:cubicBezTo>
                <a:cubicBezTo>
                  <a:pt x="848" y="1"/>
                  <a:pt x="961" y="0"/>
                  <a:pt x="1080" y="509"/>
                </a:cubicBezTo>
                <a:cubicBezTo>
                  <a:pt x="1199" y="1018"/>
                  <a:pt x="1320" y="2969"/>
                  <a:pt x="1440" y="3569"/>
                </a:cubicBezTo>
                <a:cubicBezTo>
                  <a:pt x="1560" y="4169"/>
                  <a:pt x="1710" y="4079"/>
                  <a:pt x="1800" y="4109"/>
                </a:cubicBezTo>
              </a:path>
            </a:pathLst>
          </a:cu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999" name="Freeform 15"/>
          <p:cNvSpPr>
            <a:spLocks/>
          </p:cNvSpPr>
          <p:nvPr/>
        </p:nvSpPr>
        <p:spPr bwMode="auto">
          <a:xfrm>
            <a:off x="2689225" y="3568700"/>
            <a:ext cx="2076450" cy="1751013"/>
          </a:xfrm>
          <a:custGeom>
            <a:avLst/>
            <a:gdLst/>
            <a:ahLst/>
            <a:cxnLst>
              <a:cxn ang="0">
                <a:pos x="0" y="2430"/>
              </a:cxn>
              <a:cxn ang="0">
                <a:pos x="540" y="1890"/>
              </a:cxn>
              <a:cxn ang="0">
                <a:pos x="1080" y="270"/>
              </a:cxn>
              <a:cxn ang="0">
                <a:pos x="1800" y="270"/>
              </a:cxn>
              <a:cxn ang="0">
                <a:pos x="2340" y="1890"/>
              </a:cxn>
              <a:cxn ang="0">
                <a:pos x="2880" y="2430"/>
              </a:cxn>
            </a:cxnLst>
            <a:rect l="0" t="0" r="r" b="b"/>
            <a:pathLst>
              <a:path w="2880" h="2430">
                <a:moveTo>
                  <a:pt x="0" y="2430"/>
                </a:moveTo>
                <a:cubicBezTo>
                  <a:pt x="180" y="2340"/>
                  <a:pt x="360" y="2250"/>
                  <a:pt x="540" y="1890"/>
                </a:cubicBezTo>
                <a:cubicBezTo>
                  <a:pt x="720" y="1530"/>
                  <a:pt x="870" y="540"/>
                  <a:pt x="1080" y="270"/>
                </a:cubicBezTo>
                <a:cubicBezTo>
                  <a:pt x="1290" y="0"/>
                  <a:pt x="1590" y="0"/>
                  <a:pt x="1800" y="270"/>
                </a:cubicBezTo>
                <a:cubicBezTo>
                  <a:pt x="2010" y="540"/>
                  <a:pt x="2160" y="1530"/>
                  <a:pt x="2340" y="1890"/>
                </a:cubicBezTo>
                <a:cubicBezTo>
                  <a:pt x="2520" y="2250"/>
                  <a:pt x="2760" y="2370"/>
                  <a:pt x="2880" y="2430"/>
                </a:cubicBezTo>
              </a:path>
            </a:pathLst>
          </a:cu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000" name="Freeform 16"/>
          <p:cNvSpPr>
            <a:spLocks/>
          </p:cNvSpPr>
          <p:nvPr/>
        </p:nvSpPr>
        <p:spPr bwMode="auto">
          <a:xfrm>
            <a:off x="2927350" y="4745038"/>
            <a:ext cx="3703638" cy="544512"/>
          </a:xfrm>
          <a:custGeom>
            <a:avLst/>
            <a:gdLst/>
            <a:ahLst/>
            <a:cxnLst>
              <a:cxn ang="0">
                <a:pos x="0" y="742"/>
              </a:cxn>
              <a:cxn ang="0">
                <a:pos x="1165" y="554"/>
              </a:cxn>
              <a:cxn ang="0">
                <a:pos x="2179" y="79"/>
              </a:cxn>
              <a:cxn ang="0">
                <a:pos x="2910" y="77"/>
              </a:cxn>
              <a:cxn ang="0">
                <a:pos x="3819" y="529"/>
              </a:cxn>
              <a:cxn ang="0">
                <a:pos x="5134" y="755"/>
              </a:cxn>
            </a:cxnLst>
            <a:rect l="0" t="0" r="r" b="b"/>
            <a:pathLst>
              <a:path w="5134" h="755">
                <a:moveTo>
                  <a:pt x="0" y="742"/>
                </a:moveTo>
                <a:cubicBezTo>
                  <a:pt x="194" y="711"/>
                  <a:pt x="802" y="664"/>
                  <a:pt x="1165" y="554"/>
                </a:cubicBezTo>
                <a:cubicBezTo>
                  <a:pt x="1528" y="444"/>
                  <a:pt x="1888" y="158"/>
                  <a:pt x="2179" y="79"/>
                </a:cubicBezTo>
                <a:cubicBezTo>
                  <a:pt x="2470" y="0"/>
                  <a:pt x="2637" y="2"/>
                  <a:pt x="2910" y="77"/>
                </a:cubicBezTo>
                <a:cubicBezTo>
                  <a:pt x="3183" y="152"/>
                  <a:pt x="3448" y="416"/>
                  <a:pt x="3819" y="529"/>
                </a:cubicBezTo>
                <a:cubicBezTo>
                  <a:pt x="4190" y="642"/>
                  <a:pt x="4860" y="708"/>
                  <a:pt x="5134" y="755"/>
                </a:cubicBezTo>
              </a:path>
            </a:pathLst>
          </a:cu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001" name="Text Box 17"/>
          <p:cNvSpPr txBox="1">
            <a:spLocks noChangeArrowheads="1"/>
          </p:cNvSpPr>
          <p:nvPr/>
        </p:nvSpPr>
        <p:spPr bwMode="auto">
          <a:xfrm>
            <a:off x="1025525" y="5446713"/>
            <a:ext cx="17748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(SLOW)</a:t>
            </a:r>
          </a:p>
        </p:txBody>
      </p:sp>
      <p:sp>
        <p:nvSpPr>
          <p:cNvPr id="426002" name="Text Box 18"/>
          <p:cNvSpPr txBox="1">
            <a:spLocks noChangeArrowheads="1"/>
          </p:cNvSpPr>
          <p:nvPr/>
        </p:nvSpPr>
        <p:spPr bwMode="auto">
          <a:xfrm>
            <a:off x="6602413" y="5446713"/>
            <a:ext cx="15208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(FAST)</a:t>
            </a:r>
          </a:p>
        </p:txBody>
      </p:sp>
      <p:sp>
        <p:nvSpPr>
          <p:cNvPr id="426006" name="Text Box 22"/>
          <p:cNvSpPr txBox="1">
            <a:spLocks noChangeArrowheads="1"/>
          </p:cNvSpPr>
          <p:nvPr/>
        </p:nvSpPr>
        <p:spPr bwMode="auto">
          <a:xfrm>
            <a:off x="6475413" y="296863"/>
            <a:ext cx="1941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 @ 10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</a:t>
            </a:r>
            <a:endParaRPr lang="en-US" baseline="-25000">
              <a:solidFill>
                <a:srgbClr val="FF3300"/>
              </a:solidFill>
            </a:endParaRPr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 flipH="1">
            <a:off x="4108450" y="3595688"/>
            <a:ext cx="727075" cy="3619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6009" name="Line 25"/>
          <p:cNvSpPr>
            <a:spLocks noChangeShapeType="1"/>
          </p:cNvSpPr>
          <p:nvPr/>
        </p:nvSpPr>
        <p:spPr bwMode="auto">
          <a:xfrm flipH="1">
            <a:off x="3251200" y="2579688"/>
            <a:ext cx="885825" cy="231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010" name="Line 26"/>
          <p:cNvSpPr>
            <a:spLocks noChangeShapeType="1"/>
          </p:cNvSpPr>
          <p:nvPr/>
        </p:nvSpPr>
        <p:spPr bwMode="auto">
          <a:xfrm flipH="1">
            <a:off x="5138738" y="4394200"/>
            <a:ext cx="436562" cy="420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6011" name="Line 27"/>
          <p:cNvSpPr>
            <a:spLocks noChangeShapeType="1"/>
          </p:cNvSpPr>
          <p:nvPr/>
        </p:nvSpPr>
        <p:spPr bwMode="auto">
          <a:xfrm>
            <a:off x="3079750" y="2452688"/>
            <a:ext cx="26988" cy="2992437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6012" name="Line 28"/>
          <p:cNvSpPr>
            <a:spLocks noChangeShapeType="1"/>
          </p:cNvSpPr>
          <p:nvPr/>
        </p:nvSpPr>
        <p:spPr bwMode="auto">
          <a:xfrm>
            <a:off x="3724275" y="3624263"/>
            <a:ext cx="15875" cy="183197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6013" name="Line 29"/>
          <p:cNvSpPr>
            <a:spLocks noChangeShapeType="1"/>
          </p:cNvSpPr>
          <p:nvPr/>
        </p:nvSpPr>
        <p:spPr bwMode="auto">
          <a:xfrm>
            <a:off x="4781550" y="4779963"/>
            <a:ext cx="6350" cy="671512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6017" name="Text Box 33"/>
          <p:cNvSpPr txBox="1">
            <a:spLocks noChangeArrowheads="1"/>
          </p:cNvSpPr>
          <p:nvPr/>
        </p:nvSpPr>
        <p:spPr bwMode="auto">
          <a:xfrm>
            <a:off x="6475413" y="877888"/>
            <a:ext cx="1941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 @ 50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</a:t>
            </a:r>
            <a:endParaRPr lang="en-US" baseline="-25000">
              <a:solidFill>
                <a:srgbClr val="FF3300"/>
              </a:solidFill>
            </a:endParaRPr>
          </a:p>
        </p:txBody>
      </p:sp>
      <p:sp>
        <p:nvSpPr>
          <p:cNvPr id="426018" name="Text Box 34"/>
          <p:cNvSpPr txBox="1">
            <a:spLocks noChangeArrowheads="1"/>
          </p:cNvSpPr>
          <p:nvPr/>
        </p:nvSpPr>
        <p:spPr bwMode="auto">
          <a:xfrm>
            <a:off x="6475413" y="1473200"/>
            <a:ext cx="213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 @ 100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</a:t>
            </a:r>
            <a:endParaRPr lang="en-US" baseline="-25000">
              <a:solidFill>
                <a:srgbClr val="FF3300"/>
              </a:solidFill>
            </a:endParaRPr>
          </a:p>
        </p:txBody>
      </p:sp>
      <p:sp>
        <p:nvSpPr>
          <p:cNvPr id="426019" name="Text Box 35"/>
          <p:cNvSpPr txBox="1">
            <a:spLocks noChangeArrowheads="1"/>
          </p:cNvSpPr>
          <p:nvPr/>
        </p:nvSpPr>
        <p:spPr bwMode="auto">
          <a:xfrm>
            <a:off x="4151313" y="2286000"/>
            <a:ext cx="1941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@ 10</a:t>
            </a:r>
            <a:r>
              <a:rPr lang="en-US" baseline="30000"/>
              <a:t>o</a:t>
            </a:r>
            <a:r>
              <a:rPr lang="en-US"/>
              <a:t>C</a:t>
            </a:r>
            <a:endParaRPr lang="en-US" baseline="-25000"/>
          </a:p>
        </p:txBody>
      </p:sp>
      <p:sp>
        <p:nvSpPr>
          <p:cNvPr id="426020" name="Text Box 36"/>
          <p:cNvSpPr txBox="1">
            <a:spLocks noChangeArrowheads="1"/>
          </p:cNvSpPr>
          <p:nvPr/>
        </p:nvSpPr>
        <p:spPr bwMode="auto">
          <a:xfrm>
            <a:off x="4803775" y="3228975"/>
            <a:ext cx="1941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@ 50</a:t>
            </a:r>
            <a:r>
              <a:rPr lang="en-US" baseline="30000"/>
              <a:t>o</a:t>
            </a:r>
            <a:r>
              <a:rPr lang="en-US"/>
              <a:t>C</a:t>
            </a:r>
            <a:endParaRPr lang="en-US" baseline="-25000"/>
          </a:p>
        </p:txBody>
      </p:sp>
      <p:sp>
        <p:nvSpPr>
          <p:cNvPr id="426021" name="Text Box 37"/>
          <p:cNvSpPr txBox="1">
            <a:spLocks noChangeArrowheads="1"/>
          </p:cNvSpPr>
          <p:nvPr/>
        </p:nvSpPr>
        <p:spPr bwMode="auto">
          <a:xfrm>
            <a:off x="5489575" y="3968750"/>
            <a:ext cx="213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@ 100</a:t>
            </a:r>
            <a:r>
              <a:rPr lang="en-US" baseline="30000"/>
              <a:t>o</a:t>
            </a:r>
            <a:r>
              <a:rPr lang="en-US"/>
              <a:t>C</a:t>
            </a:r>
            <a:endParaRPr 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2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2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2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6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6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6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6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9" grpId="0" animBg="1"/>
      <p:bldP spid="426000" grpId="0" animBg="1"/>
      <p:bldP spid="426008" grpId="0" animBg="1"/>
      <p:bldP spid="426009" grpId="0" animBg="1"/>
      <p:bldP spid="426010" grpId="0" animBg="1"/>
      <p:bldP spid="426011" grpId="0" animBg="1"/>
      <p:bldP spid="426012" grpId="0" animBg="1"/>
      <p:bldP spid="426013" grpId="0" animBg="1"/>
      <p:bldP spid="426019" grpId="0"/>
      <p:bldP spid="426020" grpId="0"/>
      <p:bldP spid="4260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6832600" y="5021263"/>
            <a:ext cx="1844675" cy="1231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3214688" y="198438"/>
            <a:ext cx="2351087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solidFill>
                  <a:srgbClr val="FF3300"/>
                </a:solidFill>
              </a:rPr>
              <a:t>Graham’s Law</a:t>
            </a:r>
            <a:r>
              <a:rPr lang="en-US" sz="24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123825" y="708025"/>
            <a:ext cx="4962525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3333FF"/>
                </a:solidFill>
              </a:rPr>
              <a:t>Consider two gases at same temp. </a:t>
            </a:r>
          </a:p>
        </p:txBody>
      </p:sp>
      <p:sp>
        <p:nvSpPr>
          <p:cNvPr id="427018" name="Rectangle 10"/>
          <p:cNvSpPr>
            <a:spLocks noChangeArrowheads="1"/>
          </p:cNvSpPr>
          <p:nvPr/>
        </p:nvSpPr>
        <p:spPr bwMode="auto">
          <a:xfrm>
            <a:off x="1028700" y="1171575"/>
            <a:ext cx="3449638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Gas 1:   KE</a:t>
            </a:r>
            <a:r>
              <a:rPr lang="en-US" sz="2400" baseline="-25000"/>
              <a:t>1</a:t>
            </a:r>
            <a:r>
              <a:rPr lang="en-US" sz="2400"/>
              <a:t> = ½ m</a:t>
            </a:r>
            <a:r>
              <a:rPr lang="en-US" sz="2400" baseline="-25000"/>
              <a:t>1</a:t>
            </a:r>
            <a:r>
              <a:rPr lang="en-US" sz="2400"/>
              <a:t> v</a:t>
            </a:r>
            <a:r>
              <a:rPr lang="en-US" sz="2400" baseline="-25000"/>
              <a:t>1</a:t>
            </a:r>
            <a:r>
              <a:rPr lang="en-US" sz="2400" baseline="30000"/>
              <a:t>2</a:t>
            </a:r>
            <a:r>
              <a:rPr lang="en-US" sz="2400"/>
              <a:t> </a:t>
            </a:r>
          </a:p>
        </p:txBody>
      </p:sp>
      <p:sp>
        <p:nvSpPr>
          <p:cNvPr id="427019" name="Rectangle 11"/>
          <p:cNvSpPr>
            <a:spLocks noChangeArrowheads="1"/>
          </p:cNvSpPr>
          <p:nvPr/>
        </p:nvSpPr>
        <p:spPr bwMode="auto">
          <a:xfrm>
            <a:off x="4775200" y="1174750"/>
            <a:ext cx="3449638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Gas 2:   KE</a:t>
            </a:r>
            <a:r>
              <a:rPr lang="en-US" sz="2400" baseline="-25000"/>
              <a:t>2</a:t>
            </a:r>
            <a:r>
              <a:rPr lang="en-US" sz="2400"/>
              <a:t> = ½ m</a:t>
            </a:r>
            <a:r>
              <a:rPr lang="en-US" sz="2400" baseline="-25000"/>
              <a:t>2</a:t>
            </a:r>
            <a:r>
              <a:rPr lang="en-US" sz="2400"/>
              <a:t> v</a:t>
            </a:r>
            <a:r>
              <a:rPr lang="en-US" sz="2400" baseline="-25000"/>
              <a:t>2</a:t>
            </a:r>
            <a:r>
              <a:rPr lang="en-US" sz="2400" baseline="30000"/>
              <a:t>2</a:t>
            </a:r>
            <a:r>
              <a:rPr lang="en-US" sz="2400"/>
              <a:t> </a:t>
            </a:r>
          </a:p>
        </p:txBody>
      </p:sp>
      <p:sp>
        <p:nvSpPr>
          <p:cNvPr id="427020" name="Rectangle 12"/>
          <p:cNvSpPr>
            <a:spLocks noChangeArrowheads="1"/>
          </p:cNvSpPr>
          <p:nvPr/>
        </p:nvSpPr>
        <p:spPr bwMode="auto">
          <a:xfrm>
            <a:off x="1379538" y="1908175"/>
            <a:ext cx="3995737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3333FF"/>
                </a:solidFill>
              </a:rPr>
              <a:t>Since temp. is same, then…</a:t>
            </a:r>
          </a:p>
        </p:txBody>
      </p:sp>
      <p:sp>
        <p:nvSpPr>
          <p:cNvPr id="427021" name="Rectangle 13"/>
          <p:cNvSpPr>
            <a:spLocks noChangeArrowheads="1"/>
          </p:cNvSpPr>
          <p:nvPr/>
        </p:nvSpPr>
        <p:spPr bwMode="auto">
          <a:xfrm>
            <a:off x="5237163" y="1908175"/>
            <a:ext cx="1652587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KE</a:t>
            </a:r>
            <a:r>
              <a:rPr lang="en-US" sz="2400" baseline="-25000"/>
              <a:t>1</a:t>
            </a:r>
            <a:r>
              <a:rPr lang="en-US" sz="2400"/>
              <a:t> = KE</a:t>
            </a:r>
            <a:r>
              <a:rPr lang="en-US" sz="2400" baseline="-25000"/>
              <a:t>2</a:t>
            </a:r>
            <a:r>
              <a:rPr lang="en-US" sz="2400"/>
              <a:t> </a:t>
            </a:r>
          </a:p>
        </p:txBody>
      </p:sp>
      <p:sp>
        <p:nvSpPr>
          <p:cNvPr id="427022" name="Rectangle 14"/>
          <p:cNvSpPr>
            <a:spLocks noChangeArrowheads="1"/>
          </p:cNvSpPr>
          <p:nvPr/>
        </p:nvSpPr>
        <p:spPr bwMode="auto">
          <a:xfrm>
            <a:off x="4594225" y="2386013"/>
            <a:ext cx="2947988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½ m</a:t>
            </a:r>
            <a:r>
              <a:rPr lang="en-US" sz="2400" baseline="-25000"/>
              <a:t>1</a:t>
            </a:r>
            <a:r>
              <a:rPr lang="en-US" sz="2400"/>
              <a:t> v</a:t>
            </a:r>
            <a:r>
              <a:rPr lang="en-US" sz="2400" baseline="-25000"/>
              <a:t>1</a:t>
            </a:r>
            <a:r>
              <a:rPr lang="en-US" sz="2400" baseline="30000"/>
              <a:t>2</a:t>
            </a:r>
            <a:r>
              <a:rPr lang="en-US" sz="2400"/>
              <a:t> = ½ m</a:t>
            </a:r>
            <a:r>
              <a:rPr lang="en-US" sz="2400" baseline="-25000"/>
              <a:t>2</a:t>
            </a:r>
            <a:r>
              <a:rPr lang="en-US" sz="2400"/>
              <a:t> v</a:t>
            </a:r>
            <a:r>
              <a:rPr lang="en-US" sz="2400" baseline="-25000"/>
              <a:t>2</a:t>
            </a:r>
            <a:r>
              <a:rPr lang="en-US" sz="2400" baseline="30000"/>
              <a:t>2</a:t>
            </a:r>
            <a:r>
              <a:rPr lang="en-US" sz="2400"/>
              <a:t> </a:t>
            </a:r>
          </a:p>
        </p:txBody>
      </p:sp>
      <p:sp>
        <p:nvSpPr>
          <p:cNvPr id="427023" name="Rectangle 15"/>
          <p:cNvSpPr>
            <a:spLocks noChangeArrowheads="1"/>
          </p:cNvSpPr>
          <p:nvPr/>
        </p:nvSpPr>
        <p:spPr bwMode="auto">
          <a:xfrm>
            <a:off x="4933950" y="2387600"/>
            <a:ext cx="2271713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ym typeface="Wingdings" pitchFamily="2" charset="2"/>
              </a:rPr>
              <a:t>m</a:t>
            </a:r>
            <a:r>
              <a:rPr lang="en-US" sz="2400" baseline="-25000">
                <a:sym typeface="Wingdings" pitchFamily="2" charset="2"/>
              </a:rPr>
              <a:t>1</a:t>
            </a:r>
            <a:r>
              <a:rPr lang="en-US" sz="2400">
                <a:sym typeface="Wingdings" pitchFamily="2" charset="2"/>
              </a:rPr>
              <a:t> v</a:t>
            </a:r>
            <a:r>
              <a:rPr lang="en-US" sz="2400" baseline="-25000">
                <a:sym typeface="Wingdings" pitchFamily="2" charset="2"/>
              </a:rPr>
              <a:t>1</a:t>
            </a:r>
            <a:r>
              <a:rPr lang="en-US" sz="2400" baseline="30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 = m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 v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 baseline="30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 </a:t>
            </a:r>
          </a:p>
        </p:txBody>
      </p:sp>
      <p:sp>
        <p:nvSpPr>
          <p:cNvPr id="427024" name="Rectangle 16"/>
          <p:cNvSpPr>
            <a:spLocks noChangeArrowheads="1"/>
          </p:cNvSpPr>
          <p:nvPr/>
        </p:nvSpPr>
        <p:spPr bwMode="auto">
          <a:xfrm>
            <a:off x="100013" y="2949575"/>
            <a:ext cx="421640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3333FF"/>
                </a:solidFill>
              </a:rPr>
              <a:t>Divide both sides by m</a:t>
            </a:r>
            <a:r>
              <a:rPr lang="en-US" sz="2400" baseline="-25000">
                <a:solidFill>
                  <a:srgbClr val="3333FF"/>
                </a:solidFill>
              </a:rPr>
              <a:t>1</a:t>
            </a:r>
            <a:r>
              <a:rPr lang="en-US" sz="2400">
                <a:solidFill>
                  <a:srgbClr val="3333FF"/>
                </a:solidFill>
              </a:rPr>
              <a:t> v</a:t>
            </a:r>
            <a:r>
              <a:rPr lang="en-US" sz="2400" baseline="-25000">
                <a:solidFill>
                  <a:srgbClr val="3333FF"/>
                </a:solidFill>
              </a:rPr>
              <a:t>2</a:t>
            </a:r>
            <a:r>
              <a:rPr lang="en-US" sz="2400" baseline="30000">
                <a:solidFill>
                  <a:srgbClr val="3333FF"/>
                </a:solidFill>
              </a:rPr>
              <a:t>2</a:t>
            </a:r>
            <a:r>
              <a:rPr lang="en-US" sz="2400">
                <a:solidFill>
                  <a:srgbClr val="3333FF"/>
                </a:solidFill>
              </a:rPr>
              <a:t>… </a:t>
            </a:r>
          </a:p>
        </p:txBody>
      </p:sp>
      <p:graphicFrame>
        <p:nvGraphicFramePr>
          <p:cNvPr id="427025" name="Object 17"/>
          <p:cNvGraphicFramePr>
            <a:graphicFrameLocks noChangeAspect="1"/>
          </p:cNvGraphicFramePr>
          <p:nvPr/>
        </p:nvGraphicFramePr>
        <p:xfrm>
          <a:off x="4279900" y="3028950"/>
          <a:ext cx="4511675" cy="949325"/>
        </p:xfrm>
        <a:graphic>
          <a:graphicData uri="http://schemas.openxmlformats.org/presentationml/2006/ole">
            <p:oleObj spid="_x0000_s427025" name="Equation" r:id="rId3" imgW="4965480" imgH="1041120" progId="Equation.3">
              <p:embed/>
            </p:oleObj>
          </a:graphicData>
        </a:graphic>
      </p:graphicFrame>
      <p:graphicFrame>
        <p:nvGraphicFramePr>
          <p:cNvPr id="427027" name="Object 19"/>
          <p:cNvGraphicFramePr>
            <a:graphicFrameLocks noChangeAspect="1"/>
          </p:cNvGraphicFramePr>
          <p:nvPr/>
        </p:nvGraphicFramePr>
        <p:xfrm>
          <a:off x="5830888" y="3835400"/>
          <a:ext cx="1314450" cy="987425"/>
        </p:xfrm>
        <a:graphic>
          <a:graphicData uri="http://schemas.openxmlformats.org/presentationml/2006/ole">
            <p:oleObj spid="_x0000_s427027" name="Equation" r:id="rId4" imgW="1358640" imgH="1015920" progId="Equation.3">
              <p:embed/>
            </p:oleObj>
          </a:graphicData>
        </a:graphic>
      </p:graphicFrame>
      <p:sp>
        <p:nvSpPr>
          <p:cNvPr id="427029" name="Line 21"/>
          <p:cNvSpPr>
            <a:spLocks noChangeShapeType="1"/>
          </p:cNvSpPr>
          <p:nvPr/>
        </p:nvSpPr>
        <p:spPr bwMode="auto">
          <a:xfrm flipH="1" flipV="1">
            <a:off x="5514975" y="3292475"/>
            <a:ext cx="319088" cy="42068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30" name="Line 22"/>
          <p:cNvSpPr>
            <a:spLocks noChangeShapeType="1"/>
          </p:cNvSpPr>
          <p:nvPr/>
        </p:nvSpPr>
        <p:spPr bwMode="auto">
          <a:xfrm flipH="1" flipV="1">
            <a:off x="4425950" y="3554413"/>
            <a:ext cx="319088" cy="42068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31" name="Line 23"/>
          <p:cNvSpPr>
            <a:spLocks noChangeShapeType="1"/>
          </p:cNvSpPr>
          <p:nvPr/>
        </p:nvSpPr>
        <p:spPr bwMode="auto">
          <a:xfrm flipV="1">
            <a:off x="7207250" y="3243263"/>
            <a:ext cx="319088" cy="42068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32" name="Line 24"/>
          <p:cNvSpPr>
            <a:spLocks noChangeShapeType="1"/>
          </p:cNvSpPr>
          <p:nvPr/>
        </p:nvSpPr>
        <p:spPr bwMode="auto">
          <a:xfrm flipV="1">
            <a:off x="8237538" y="3519488"/>
            <a:ext cx="319087" cy="42068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33" name="Rectangle 25"/>
          <p:cNvSpPr>
            <a:spLocks noChangeArrowheads="1"/>
          </p:cNvSpPr>
          <p:nvPr/>
        </p:nvSpPr>
        <p:spPr bwMode="auto">
          <a:xfrm>
            <a:off x="106363" y="4927600"/>
            <a:ext cx="65849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3333FF"/>
                </a:solidFill>
              </a:rPr>
              <a:t>Take sq. rt. of both sides to get Graham’s Law: </a:t>
            </a:r>
          </a:p>
        </p:txBody>
      </p:sp>
      <p:graphicFrame>
        <p:nvGraphicFramePr>
          <p:cNvPr id="427034" name="Object 26"/>
          <p:cNvGraphicFramePr>
            <a:graphicFrameLocks noChangeAspect="1"/>
          </p:cNvGraphicFramePr>
          <p:nvPr/>
        </p:nvGraphicFramePr>
        <p:xfrm>
          <a:off x="7010400" y="5189538"/>
          <a:ext cx="1495425" cy="977900"/>
        </p:xfrm>
        <a:graphic>
          <a:graphicData uri="http://schemas.openxmlformats.org/presentationml/2006/ole">
            <p:oleObj spid="_x0000_s427034" name="Equation" r:id="rId5" imgW="1485720" imgH="965160" progId="Equation.3">
              <p:embed/>
            </p:oleObj>
          </a:graphicData>
        </a:graphic>
      </p:graphicFrame>
      <p:sp>
        <p:nvSpPr>
          <p:cNvPr id="427036" name="Rectangle 28"/>
          <p:cNvSpPr>
            <a:spLocks noChangeArrowheads="1"/>
          </p:cNvSpPr>
          <p:nvPr/>
        </p:nvSpPr>
        <p:spPr bwMode="auto">
          <a:xfrm>
            <a:off x="838200" y="5688013"/>
            <a:ext cx="5430838" cy="822325"/>
          </a:xfrm>
          <a:prstGeom prst="rect">
            <a:avLst/>
          </a:prstGeom>
          <a:solidFill>
            <a:srgbClr val="3333FF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** To use Graham’s Law, both gases</a:t>
            </a:r>
          </a:p>
          <a:p>
            <a:r>
              <a:rPr lang="en-US" sz="2400" b="1">
                <a:solidFill>
                  <a:schemeClr val="bg1"/>
                </a:solidFill>
              </a:rPr>
              <a:t>must be at same temp.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7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7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7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27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27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27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27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27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7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70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70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27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27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2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3" grpId="0" animBg="1"/>
      <p:bldP spid="427018" grpId="0"/>
      <p:bldP spid="427019" grpId="0"/>
      <p:bldP spid="427020" grpId="0"/>
      <p:bldP spid="427021" grpId="0"/>
      <p:bldP spid="427022" grpId="0"/>
      <p:bldP spid="427022" grpId="1"/>
      <p:bldP spid="427023" grpId="0"/>
      <p:bldP spid="427024" grpId="0"/>
      <p:bldP spid="427029" grpId="0" animBg="1"/>
      <p:bldP spid="427030" grpId="0" animBg="1"/>
      <p:bldP spid="427031" grpId="0" animBg="1"/>
      <p:bldP spid="427032" grpId="0" animBg="1"/>
      <p:bldP spid="427033" grpId="0"/>
      <p:bldP spid="4270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0" name="Rectangle 8"/>
          <p:cNvSpPr>
            <a:spLocks noChangeArrowheads="1"/>
          </p:cNvSpPr>
          <p:nvPr/>
        </p:nvSpPr>
        <p:spPr bwMode="auto">
          <a:xfrm>
            <a:off x="1549400" y="339725"/>
            <a:ext cx="17081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3300"/>
                </a:solidFill>
              </a:rPr>
              <a:t>diffusion</a:t>
            </a:r>
            <a:r>
              <a:rPr lang="en-US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5645150" y="354013"/>
            <a:ext cx="16287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3300"/>
                </a:solidFill>
              </a:rPr>
              <a:t>effusion</a:t>
            </a:r>
            <a:r>
              <a:rPr lang="en-US">
                <a:solidFill>
                  <a:srgbClr val="FF3300"/>
                </a:solidFill>
              </a:rPr>
              <a:t>: </a:t>
            </a:r>
          </a:p>
        </p:txBody>
      </p:sp>
      <p:grpSp>
        <p:nvGrpSpPr>
          <p:cNvPr id="428042" name="Group 10"/>
          <p:cNvGrpSpPr>
            <a:grpSpLocks/>
          </p:cNvGrpSpPr>
          <p:nvPr/>
        </p:nvGrpSpPr>
        <p:grpSpPr bwMode="auto">
          <a:xfrm>
            <a:off x="996950" y="2949575"/>
            <a:ext cx="2536825" cy="1200150"/>
            <a:chOff x="7740" y="2052"/>
            <a:chExt cx="3420" cy="1620"/>
          </a:xfrm>
        </p:grpSpPr>
        <p:sp>
          <p:nvSpPr>
            <p:cNvPr id="428043" name="Oval 11"/>
            <p:cNvSpPr>
              <a:spLocks noChangeArrowheads="1"/>
            </p:cNvSpPr>
            <p:nvPr/>
          </p:nvSpPr>
          <p:spPr bwMode="auto">
            <a:xfrm>
              <a:off x="8190" y="250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4" name="Oval 12"/>
            <p:cNvSpPr>
              <a:spLocks noChangeArrowheads="1"/>
            </p:cNvSpPr>
            <p:nvPr/>
          </p:nvSpPr>
          <p:spPr bwMode="auto">
            <a:xfrm>
              <a:off x="8430" y="277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5" name="Oval 13"/>
            <p:cNvSpPr>
              <a:spLocks noChangeArrowheads="1"/>
            </p:cNvSpPr>
            <p:nvPr/>
          </p:nvSpPr>
          <p:spPr bwMode="auto">
            <a:xfrm>
              <a:off x="8430" y="241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6" name="Oval 14"/>
            <p:cNvSpPr>
              <a:spLocks noChangeArrowheads="1"/>
            </p:cNvSpPr>
            <p:nvPr/>
          </p:nvSpPr>
          <p:spPr bwMode="auto">
            <a:xfrm>
              <a:off x="8640" y="259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7" name="Oval 15"/>
            <p:cNvSpPr>
              <a:spLocks noChangeArrowheads="1"/>
            </p:cNvSpPr>
            <p:nvPr/>
          </p:nvSpPr>
          <p:spPr bwMode="auto">
            <a:xfrm>
              <a:off x="8640" y="295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8" name="Oval 16"/>
            <p:cNvSpPr>
              <a:spLocks noChangeArrowheads="1"/>
            </p:cNvSpPr>
            <p:nvPr/>
          </p:nvSpPr>
          <p:spPr bwMode="auto">
            <a:xfrm>
              <a:off x="8100" y="274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9" name="Oval 17"/>
            <p:cNvSpPr>
              <a:spLocks noChangeArrowheads="1"/>
            </p:cNvSpPr>
            <p:nvPr/>
          </p:nvSpPr>
          <p:spPr bwMode="auto">
            <a:xfrm>
              <a:off x="8280" y="313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0" name="Oval 18"/>
            <p:cNvSpPr>
              <a:spLocks noChangeArrowheads="1"/>
            </p:cNvSpPr>
            <p:nvPr/>
          </p:nvSpPr>
          <p:spPr bwMode="auto">
            <a:xfrm>
              <a:off x="10800" y="259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1" name="Oval 19"/>
            <p:cNvSpPr>
              <a:spLocks noChangeArrowheads="1"/>
            </p:cNvSpPr>
            <p:nvPr/>
          </p:nvSpPr>
          <p:spPr bwMode="auto">
            <a:xfrm>
              <a:off x="10260" y="205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2" name="Oval 20"/>
            <p:cNvSpPr>
              <a:spLocks noChangeArrowheads="1"/>
            </p:cNvSpPr>
            <p:nvPr/>
          </p:nvSpPr>
          <p:spPr bwMode="auto">
            <a:xfrm>
              <a:off x="10980" y="331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3" name="Oval 21"/>
            <p:cNvSpPr>
              <a:spLocks noChangeArrowheads="1"/>
            </p:cNvSpPr>
            <p:nvPr/>
          </p:nvSpPr>
          <p:spPr bwMode="auto">
            <a:xfrm>
              <a:off x="10260" y="295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4" name="Oval 22"/>
            <p:cNvSpPr>
              <a:spLocks noChangeArrowheads="1"/>
            </p:cNvSpPr>
            <p:nvPr/>
          </p:nvSpPr>
          <p:spPr bwMode="auto">
            <a:xfrm>
              <a:off x="8820" y="274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5" name="Oval 23"/>
            <p:cNvSpPr>
              <a:spLocks noChangeArrowheads="1"/>
            </p:cNvSpPr>
            <p:nvPr/>
          </p:nvSpPr>
          <p:spPr bwMode="auto">
            <a:xfrm>
              <a:off x="8640" y="223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6" name="Oval 24"/>
            <p:cNvSpPr>
              <a:spLocks noChangeArrowheads="1"/>
            </p:cNvSpPr>
            <p:nvPr/>
          </p:nvSpPr>
          <p:spPr bwMode="auto">
            <a:xfrm>
              <a:off x="8100" y="223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7" name="Oval 25"/>
            <p:cNvSpPr>
              <a:spLocks noChangeArrowheads="1"/>
            </p:cNvSpPr>
            <p:nvPr/>
          </p:nvSpPr>
          <p:spPr bwMode="auto">
            <a:xfrm>
              <a:off x="8280" y="205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8" name="Oval 26"/>
            <p:cNvSpPr>
              <a:spLocks noChangeArrowheads="1"/>
            </p:cNvSpPr>
            <p:nvPr/>
          </p:nvSpPr>
          <p:spPr bwMode="auto">
            <a:xfrm>
              <a:off x="8820" y="241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9" name="Oval 27"/>
            <p:cNvSpPr>
              <a:spLocks noChangeArrowheads="1"/>
            </p:cNvSpPr>
            <p:nvPr/>
          </p:nvSpPr>
          <p:spPr bwMode="auto">
            <a:xfrm>
              <a:off x="7920" y="295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0" name="Oval 28"/>
            <p:cNvSpPr>
              <a:spLocks noChangeArrowheads="1"/>
            </p:cNvSpPr>
            <p:nvPr/>
          </p:nvSpPr>
          <p:spPr bwMode="auto">
            <a:xfrm>
              <a:off x="8640" y="331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1" name="Oval 29"/>
            <p:cNvSpPr>
              <a:spLocks noChangeArrowheads="1"/>
            </p:cNvSpPr>
            <p:nvPr/>
          </p:nvSpPr>
          <p:spPr bwMode="auto">
            <a:xfrm>
              <a:off x="9360" y="274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2" name="Oval 30"/>
            <p:cNvSpPr>
              <a:spLocks noChangeArrowheads="1"/>
            </p:cNvSpPr>
            <p:nvPr/>
          </p:nvSpPr>
          <p:spPr bwMode="auto">
            <a:xfrm>
              <a:off x="9900" y="241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3" name="Oval 31"/>
            <p:cNvSpPr>
              <a:spLocks noChangeArrowheads="1"/>
            </p:cNvSpPr>
            <p:nvPr/>
          </p:nvSpPr>
          <p:spPr bwMode="auto">
            <a:xfrm>
              <a:off x="9900" y="331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4" name="Oval 32"/>
            <p:cNvSpPr>
              <a:spLocks noChangeArrowheads="1"/>
            </p:cNvSpPr>
            <p:nvPr/>
          </p:nvSpPr>
          <p:spPr bwMode="auto">
            <a:xfrm>
              <a:off x="9000" y="313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5" name="Oval 33"/>
            <p:cNvSpPr>
              <a:spLocks noChangeArrowheads="1"/>
            </p:cNvSpPr>
            <p:nvPr/>
          </p:nvSpPr>
          <p:spPr bwMode="auto">
            <a:xfrm>
              <a:off x="10980" y="205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6" name="Oval 34"/>
            <p:cNvSpPr>
              <a:spLocks noChangeArrowheads="1"/>
            </p:cNvSpPr>
            <p:nvPr/>
          </p:nvSpPr>
          <p:spPr bwMode="auto">
            <a:xfrm>
              <a:off x="7920" y="205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7" name="Oval 35"/>
            <p:cNvSpPr>
              <a:spLocks noChangeArrowheads="1"/>
            </p:cNvSpPr>
            <p:nvPr/>
          </p:nvSpPr>
          <p:spPr bwMode="auto">
            <a:xfrm>
              <a:off x="9360" y="205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8" name="Oval 36"/>
            <p:cNvSpPr>
              <a:spLocks noChangeArrowheads="1"/>
            </p:cNvSpPr>
            <p:nvPr/>
          </p:nvSpPr>
          <p:spPr bwMode="auto">
            <a:xfrm>
              <a:off x="9000" y="223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9" name="Oval 37"/>
            <p:cNvSpPr>
              <a:spLocks noChangeArrowheads="1"/>
            </p:cNvSpPr>
            <p:nvPr/>
          </p:nvSpPr>
          <p:spPr bwMode="auto">
            <a:xfrm>
              <a:off x="9360" y="349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0" name="Oval 38"/>
            <p:cNvSpPr>
              <a:spLocks noChangeArrowheads="1"/>
            </p:cNvSpPr>
            <p:nvPr/>
          </p:nvSpPr>
          <p:spPr bwMode="auto">
            <a:xfrm>
              <a:off x="7740" y="277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1" name="Oval 39"/>
            <p:cNvSpPr>
              <a:spLocks noChangeArrowheads="1"/>
            </p:cNvSpPr>
            <p:nvPr/>
          </p:nvSpPr>
          <p:spPr bwMode="auto">
            <a:xfrm>
              <a:off x="7740" y="241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2" name="Oval 40"/>
            <p:cNvSpPr>
              <a:spLocks noChangeArrowheads="1"/>
            </p:cNvSpPr>
            <p:nvPr/>
          </p:nvSpPr>
          <p:spPr bwMode="auto">
            <a:xfrm>
              <a:off x="7740" y="3132"/>
              <a:ext cx="180" cy="18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8073" name="Group 41"/>
          <p:cNvGrpSpPr>
            <a:grpSpLocks/>
          </p:cNvGrpSpPr>
          <p:nvPr/>
        </p:nvGrpSpPr>
        <p:grpSpPr bwMode="auto">
          <a:xfrm>
            <a:off x="4911725" y="2547938"/>
            <a:ext cx="3513138" cy="1755775"/>
            <a:chOff x="6120" y="6012"/>
            <a:chExt cx="5400" cy="2700"/>
          </a:xfrm>
        </p:grpSpPr>
        <p:sp>
          <p:nvSpPr>
            <p:cNvPr id="428074" name="Rectangle 42"/>
            <p:cNvSpPr>
              <a:spLocks noChangeArrowheads="1"/>
            </p:cNvSpPr>
            <p:nvPr/>
          </p:nvSpPr>
          <p:spPr bwMode="auto">
            <a:xfrm>
              <a:off x="6120" y="6012"/>
              <a:ext cx="5400" cy="27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5" name="Line 43"/>
            <p:cNvSpPr>
              <a:spLocks noChangeShapeType="1"/>
            </p:cNvSpPr>
            <p:nvPr/>
          </p:nvSpPr>
          <p:spPr bwMode="auto">
            <a:xfrm>
              <a:off x="8820" y="6012"/>
              <a:ext cx="0" cy="10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6" name="Line 44"/>
            <p:cNvSpPr>
              <a:spLocks noChangeShapeType="1"/>
            </p:cNvSpPr>
            <p:nvPr/>
          </p:nvSpPr>
          <p:spPr bwMode="auto">
            <a:xfrm>
              <a:off x="8820" y="7632"/>
              <a:ext cx="0" cy="10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7" name="Oval 45"/>
            <p:cNvSpPr>
              <a:spLocks noChangeArrowheads="1"/>
            </p:cNvSpPr>
            <p:nvPr/>
          </p:nvSpPr>
          <p:spPr bwMode="auto">
            <a:xfrm>
              <a:off x="6840" y="655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8" name="Oval 46"/>
            <p:cNvSpPr>
              <a:spLocks noChangeArrowheads="1"/>
            </p:cNvSpPr>
            <p:nvPr/>
          </p:nvSpPr>
          <p:spPr bwMode="auto">
            <a:xfrm>
              <a:off x="7020" y="691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9" name="Oval 47"/>
            <p:cNvSpPr>
              <a:spLocks noChangeArrowheads="1"/>
            </p:cNvSpPr>
            <p:nvPr/>
          </p:nvSpPr>
          <p:spPr bwMode="auto">
            <a:xfrm>
              <a:off x="6660" y="709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0" name="Oval 48"/>
            <p:cNvSpPr>
              <a:spLocks noChangeArrowheads="1"/>
            </p:cNvSpPr>
            <p:nvPr/>
          </p:nvSpPr>
          <p:spPr bwMode="auto">
            <a:xfrm>
              <a:off x="7020" y="745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1" name="Oval 49"/>
            <p:cNvSpPr>
              <a:spLocks noChangeArrowheads="1"/>
            </p:cNvSpPr>
            <p:nvPr/>
          </p:nvSpPr>
          <p:spPr bwMode="auto">
            <a:xfrm>
              <a:off x="7380" y="655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2" name="Oval 50"/>
            <p:cNvSpPr>
              <a:spLocks noChangeArrowheads="1"/>
            </p:cNvSpPr>
            <p:nvPr/>
          </p:nvSpPr>
          <p:spPr bwMode="auto">
            <a:xfrm>
              <a:off x="7560" y="691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3" name="Oval 51"/>
            <p:cNvSpPr>
              <a:spLocks noChangeArrowheads="1"/>
            </p:cNvSpPr>
            <p:nvPr/>
          </p:nvSpPr>
          <p:spPr bwMode="auto">
            <a:xfrm>
              <a:off x="7560" y="763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4" name="Oval 52"/>
            <p:cNvSpPr>
              <a:spLocks noChangeArrowheads="1"/>
            </p:cNvSpPr>
            <p:nvPr/>
          </p:nvSpPr>
          <p:spPr bwMode="auto">
            <a:xfrm>
              <a:off x="6840" y="781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5" name="Oval 53"/>
            <p:cNvSpPr>
              <a:spLocks noChangeArrowheads="1"/>
            </p:cNvSpPr>
            <p:nvPr/>
          </p:nvSpPr>
          <p:spPr bwMode="auto">
            <a:xfrm>
              <a:off x="7380" y="799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6" name="Oval 54"/>
            <p:cNvSpPr>
              <a:spLocks noChangeArrowheads="1"/>
            </p:cNvSpPr>
            <p:nvPr/>
          </p:nvSpPr>
          <p:spPr bwMode="auto">
            <a:xfrm>
              <a:off x="7920" y="655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7" name="Oval 55"/>
            <p:cNvSpPr>
              <a:spLocks noChangeArrowheads="1"/>
            </p:cNvSpPr>
            <p:nvPr/>
          </p:nvSpPr>
          <p:spPr bwMode="auto">
            <a:xfrm>
              <a:off x="8100" y="709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8" name="Oval 56"/>
            <p:cNvSpPr>
              <a:spLocks noChangeArrowheads="1"/>
            </p:cNvSpPr>
            <p:nvPr/>
          </p:nvSpPr>
          <p:spPr bwMode="auto">
            <a:xfrm>
              <a:off x="8100" y="781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89" name="Oval 57"/>
            <p:cNvSpPr>
              <a:spLocks noChangeArrowheads="1"/>
            </p:cNvSpPr>
            <p:nvPr/>
          </p:nvSpPr>
          <p:spPr bwMode="auto">
            <a:xfrm>
              <a:off x="6300" y="691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0" name="Oval 58"/>
            <p:cNvSpPr>
              <a:spLocks noChangeArrowheads="1"/>
            </p:cNvSpPr>
            <p:nvPr/>
          </p:nvSpPr>
          <p:spPr bwMode="auto">
            <a:xfrm>
              <a:off x="6300" y="655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1" name="Oval 59"/>
            <p:cNvSpPr>
              <a:spLocks noChangeArrowheads="1"/>
            </p:cNvSpPr>
            <p:nvPr/>
          </p:nvSpPr>
          <p:spPr bwMode="auto">
            <a:xfrm>
              <a:off x="6480" y="619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2" name="Oval 60"/>
            <p:cNvSpPr>
              <a:spLocks noChangeArrowheads="1"/>
            </p:cNvSpPr>
            <p:nvPr/>
          </p:nvSpPr>
          <p:spPr bwMode="auto">
            <a:xfrm>
              <a:off x="7080" y="619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3" name="Oval 61"/>
            <p:cNvSpPr>
              <a:spLocks noChangeArrowheads="1"/>
            </p:cNvSpPr>
            <p:nvPr/>
          </p:nvSpPr>
          <p:spPr bwMode="auto">
            <a:xfrm>
              <a:off x="7560" y="619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4" name="Oval 62"/>
            <p:cNvSpPr>
              <a:spLocks noChangeArrowheads="1"/>
            </p:cNvSpPr>
            <p:nvPr/>
          </p:nvSpPr>
          <p:spPr bwMode="auto">
            <a:xfrm>
              <a:off x="8280" y="619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5" name="Oval 63"/>
            <p:cNvSpPr>
              <a:spLocks noChangeArrowheads="1"/>
            </p:cNvSpPr>
            <p:nvPr/>
          </p:nvSpPr>
          <p:spPr bwMode="auto">
            <a:xfrm>
              <a:off x="7380" y="727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6" name="Oval 64"/>
            <p:cNvSpPr>
              <a:spLocks noChangeArrowheads="1"/>
            </p:cNvSpPr>
            <p:nvPr/>
          </p:nvSpPr>
          <p:spPr bwMode="auto">
            <a:xfrm>
              <a:off x="6300" y="745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7" name="Oval 65"/>
            <p:cNvSpPr>
              <a:spLocks noChangeArrowheads="1"/>
            </p:cNvSpPr>
            <p:nvPr/>
          </p:nvSpPr>
          <p:spPr bwMode="auto">
            <a:xfrm>
              <a:off x="6480" y="781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8" name="Oval 66"/>
            <p:cNvSpPr>
              <a:spLocks noChangeArrowheads="1"/>
            </p:cNvSpPr>
            <p:nvPr/>
          </p:nvSpPr>
          <p:spPr bwMode="auto">
            <a:xfrm>
              <a:off x="6480" y="817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99" name="Oval 67"/>
            <p:cNvSpPr>
              <a:spLocks noChangeArrowheads="1"/>
            </p:cNvSpPr>
            <p:nvPr/>
          </p:nvSpPr>
          <p:spPr bwMode="auto">
            <a:xfrm>
              <a:off x="6840" y="835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00" name="Oval 68"/>
            <p:cNvSpPr>
              <a:spLocks noChangeArrowheads="1"/>
            </p:cNvSpPr>
            <p:nvPr/>
          </p:nvSpPr>
          <p:spPr bwMode="auto">
            <a:xfrm>
              <a:off x="7740" y="835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01" name="Oval 69"/>
            <p:cNvSpPr>
              <a:spLocks noChangeArrowheads="1"/>
            </p:cNvSpPr>
            <p:nvPr/>
          </p:nvSpPr>
          <p:spPr bwMode="auto">
            <a:xfrm>
              <a:off x="8460" y="7272"/>
              <a:ext cx="180" cy="180"/>
            </a:xfrm>
            <a:prstGeom prst="ellipse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02" name="Freeform 70"/>
            <p:cNvSpPr>
              <a:spLocks/>
            </p:cNvSpPr>
            <p:nvPr/>
          </p:nvSpPr>
          <p:spPr bwMode="auto">
            <a:xfrm>
              <a:off x="8715" y="6912"/>
              <a:ext cx="1005" cy="388"/>
            </a:xfrm>
            <a:custGeom>
              <a:avLst/>
              <a:gdLst/>
              <a:ahLst/>
              <a:cxnLst>
                <a:cxn ang="0">
                  <a:pos x="0" y="388"/>
                </a:cxn>
                <a:cxn ang="0">
                  <a:pos x="1005" y="0"/>
                </a:cxn>
              </a:cxnLst>
              <a:rect l="0" t="0" r="r" b="b"/>
              <a:pathLst>
                <a:path w="1005" h="388">
                  <a:moveTo>
                    <a:pt x="0" y="388"/>
                  </a:moveTo>
                  <a:lnTo>
                    <a:pt x="100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103" name="Rectangle 71"/>
          <p:cNvSpPr>
            <a:spLocks noChangeArrowheads="1"/>
          </p:cNvSpPr>
          <p:nvPr/>
        </p:nvSpPr>
        <p:spPr bwMode="auto">
          <a:xfrm>
            <a:off x="938213" y="954088"/>
            <a:ext cx="3095625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74638" algn="l"/>
            <a:r>
              <a:rPr lang="en-US"/>
              <a:t>particle movement</a:t>
            </a:r>
          </a:p>
          <a:p>
            <a:pPr indent="274638" algn="l"/>
            <a:r>
              <a:rPr lang="en-US"/>
              <a:t>from high to</a:t>
            </a:r>
          </a:p>
          <a:p>
            <a:pPr indent="274638" algn="l"/>
            <a:r>
              <a:rPr lang="en-US"/>
              <a:t>low conc.</a:t>
            </a:r>
          </a:p>
        </p:txBody>
      </p:sp>
      <p:sp>
        <p:nvSpPr>
          <p:cNvPr id="428104" name="Rectangle 72"/>
          <p:cNvSpPr>
            <a:spLocks noChangeArrowheads="1"/>
          </p:cNvSpPr>
          <p:nvPr/>
        </p:nvSpPr>
        <p:spPr bwMode="auto">
          <a:xfrm>
            <a:off x="284163" y="5538788"/>
            <a:ext cx="511175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For gases, rates of diffusion 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&amp; effusion obey Graham’s law: </a:t>
            </a:r>
          </a:p>
        </p:txBody>
      </p:sp>
      <p:sp>
        <p:nvSpPr>
          <p:cNvPr id="428105" name="Rectangle 73"/>
          <p:cNvSpPr>
            <a:spLocks noChangeArrowheads="1"/>
          </p:cNvSpPr>
          <p:nvPr/>
        </p:nvSpPr>
        <p:spPr bwMode="auto">
          <a:xfrm>
            <a:off x="5068888" y="955675"/>
            <a:ext cx="2819400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74638" algn="l"/>
            <a:r>
              <a:rPr lang="en-US"/>
              <a:t>diffusion of gas</a:t>
            </a:r>
          </a:p>
          <a:p>
            <a:pPr indent="274638" algn="l"/>
            <a:r>
              <a:rPr lang="en-US"/>
              <a:t>particles through</a:t>
            </a:r>
          </a:p>
          <a:p>
            <a:pPr indent="274638" algn="l"/>
            <a:r>
              <a:rPr lang="en-US"/>
              <a:t>an opening</a:t>
            </a:r>
          </a:p>
        </p:txBody>
      </p:sp>
      <p:grpSp>
        <p:nvGrpSpPr>
          <p:cNvPr id="428107" name="Group 75"/>
          <p:cNvGrpSpPr>
            <a:grpSpLocks/>
          </p:cNvGrpSpPr>
          <p:nvPr/>
        </p:nvGrpSpPr>
        <p:grpSpPr bwMode="auto">
          <a:xfrm>
            <a:off x="915988" y="4479925"/>
            <a:ext cx="2841625" cy="785813"/>
            <a:chOff x="8100" y="4392"/>
            <a:chExt cx="3060" cy="1080"/>
          </a:xfrm>
        </p:grpSpPr>
        <p:sp>
          <p:nvSpPr>
            <p:cNvPr id="428108" name="Text Box 76"/>
            <p:cNvSpPr txBox="1">
              <a:spLocks noChangeArrowheads="1"/>
            </p:cNvSpPr>
            <p:nvPr/>
          </p:nvSpPr>
          <p:spPr bwMode="auto">
            <a:xfrm>
              <a:off x="8100" y="4392"/>
              <a:ext cx="306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u="sng"/>
                <a:t>NET</a:t>
              </a:r>
              <a:r>
                <a:rPr lang="en-US" sz="2400" b="1"/>
                <a:t> MOVEMENT</a:t>
              </a:r>
            </a:p>
          </p:txBody>
        </p:sp>
        <p:sp>
          <p:nvSpPr>
            <p:cNvPr id="428109" name="Line 77"/>
            <p:cNvSpPr>
              <a:spLocks noChangeShapeType="1"/>
            </p:cNvSpPr>
            <p:nvPr/>
          </p:nvSpPr>
          <p:spPr bwMode="auto">
            <a:xfrm>
              <a:off x="8460" y="5112"/>
              <a:ext cx="234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110" name="Rectangle 78"/>
          <p:cNvSpPr>
            <a:spLocks noChangeArrowheads="1"/>
          </p:cNvSpPr>
          <p:nvPr/>
        </p:nvSpPr>
        <p:spPr bwMode="auto">
          <a:xfrm>
            <a:off x="5283200" y="5538788"/>
            <a:ext cx="361791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more massive = slow;</a:t>
            </a:r>
          </a:p>
          <a:p>
            <a:r>
              <a:rPr lang="en-US"/>
              <a:t>less massive = fast </a:t>
            </a:r>
          </a:p>
        </p:txBody>
      </p:sp>
      <p:grpSp>
        <p:nvGrpSpPr>
          <p:cNvPr id="428111" name="Group 79"/>
          <p:cNvGrpSpPr>
            <a:grpSpLocks/>
          </p:cNvGrpSpPr>
          <p:nvPr/>
        </p:nvGrpSpPr>
        <p:grpSpPr bwMode="auto">
          <a:xfrm>
            <a:off x="5256213" y="4479925"/>
            <a:ext cx="2841625" cy="785813"/>
            <a:chOff x="8100" y="4392"/>
            <a:chExt cx="3060" cy="1080"/>
          </a:xfrm>
        </p:grpSpPr>
        <p:sp>
          <p:nvSpPr>
            <p:cNvPr id="428112" name="Text Box 80"/>
            <p:cNvSpPr txBox="1">
              <a:spLocks noChangeArrowheads="1"/>
            </p:cNvSpPr>
            <p:nvPr/>
          </p:nvSpPr>
          <p:spPr bwMode="auto">
            <a:xfrm>
              <a:off x="8100" y="4392"/>
              <a:ext cx="306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u="sng"/>
                <a:t>NET</a:t>
              </a:r>
              <a:r>
                <a:rPr lang="en-US" sz="2400" b="1"/>
                <a:t> MOVEMENT</a:t>
              </a:r>
            </a:p>
          </p:txBody>
        </p:sp>
        <p:sp>
          <p:nvSpPr>
            <p:cNvPr id="428113" name="Line 81"/>
            <p:cNvSpPr>
              <a:spLocks noChangeShapeType="1"/>
            </p:cNvSpPr>
            <p:nvPr/>
          </p:nvSpPr>
          <p:spPr bwMode="auto">
            <a:xfrm>
              <a:off x="8460" y="5112"/>
              <a:ext cx="234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8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28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2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2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8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8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8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81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81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8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1" grpId="0"/>
      <p:bldP spid="428103" grpId="0"/>
      <p:bldP spid="428104" grpId="0"/>
      <p:bldP spid="428105" grpId="0"/>
      <p:bldP spid="428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5143500" y="4695825"/>
            <a:ext cx="1525588" cy="6223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9074" name="Oval 18"/>
          <p:cNvSpPr>
            <a:spLocks noChangeArrowheads="1"/>
          </p:cNvSpPr>
          <p:nvPr/>
        </p:nvSpPr>
        <p:spPr bwMode="auto">
          <a:xfrm>
            <a:off x="7489825" y="654050"/>
            <a:ext cx="1044575" cy="62388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9075" name="Oval 19"/>
          <p:cNvSpPr>
            <a:spLocks noChangeArrowheads="1"/>
          </p:cNvSpPr>
          <p:nvPr/>
        </p:nvSpPr>
        <p:spPr bwMode="auto">
          <a:xfrm>
            <a:off x="5110163" y="1082675"/>
            <a:ext cx="1044575" cy="62388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29086" name="Group 30"/>
          <p:cNvGrpSpPr>
            <a:grpSpLocks/>
          </p:cNvGrpSpPr>
          <p:nvPr/>
        </p:nvGrpSpPr>
        <p:grpSpPr bwMode="auto">
          <a:xfrm>
            <a:off x="6138863" y="1254125"/>
            <a:ext cx="2381250" cy="1947863"/>
            <a:chOff x="3867" y="790"/>
            <a:chExt cx="1500" cy="1227"/>
          </a:xfrm>
        </p:grpSpPr>
        <p:sp>
          <p:nvSpPr>
            <p:cNvPr id="429073" name="Text Box 17"/>
            <p:cNvSpPr txBox="1">
              <a:spLocks noChangeArrowheads="1"/>
            </p:cNvSpPr>
            <p:nvPr/>
          </p:nvSpPr>
          <p:spPr bwMode="auto">
            <a:xfrm>
              <a:off x="3941" y="1152"/>
              <a:ext cx="142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irrelevant, so</a:t>
              </a:r>
            </a:p>
            <a:p>
              <a:pPr algn="l"/>
              <a:r>
                <a:rPr lang="en-US"/>
                <a:t>long as they</a:t>
              </a:r>
            </a:p>
            <a:p>
              <a:pPr algn="l"/>
              <a:r>
                <a:rPr lang="en-US"/>
                <a:t>are the same</a:t>
              </a:r>
            </a:p>
          </p:txBody>
        </p:sp>
        <p:sp>
          <p:nvSpPr>
            <p:cNvPr id="429076" name="Line 20"/>
            <p:cNvSpPr>
              <a:spLocks noChangeShapeType="1"/>
            </p:cNvSpPr>
            <p:nvPr/>
          </p:nvSpPr>
          <p:spPr bwMode="auto">
            <a:xfrm>
              <a:off x="3867" y="923"/>
              <a:ext cx="522" cy="26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77" name="Line 21"/>
            <p:cNvSpPr>
              <a:spLocks noChangeShapeType="1"/>
            </p:cNvSpPr>
            <p:nvPr/>
          </p:nvSpPr>
          <p:spPr bwMode="auto">
            <a:xfrm flipH="1">
              <a:off x="4384" y="790"/>
              <a:ext cx="520" cy="39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327025" y="698500"/>
            <a:ext cx="823595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On avg., carbon dioxide travels at 410 m/s at 25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C.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Find avg. speed of chlorine at 25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C.</a:t>
            </a:r>
          </a:p>
        </p:txBody>
      </p:sp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719138" y="3413125"/>
          <a:ext cx="1485900" cy="960438"/>
        </p:xfrm>
        <a:graphic>
          <a:graphicData uri="http://schemas.openxmlformats.org/presentationml/2006/ole">
            <p:oleObj spid="_x0000_s429065" name="Equation" r:id="rId3" imgW="1485720" imgH="965160" progId="Equation.3">
              <p:embed/>
            </p:oleObj>
          </a:graphicData>
        </a:graphic>
      </p:graphicFrame>
      <p:graphicFrame>
        <p:nvGraphicFramePr>
          <p:cNvPr id="429067" name="Object 11"/>
          <p:cNvGraphicFramePr>
            <a:graphicFrameLocks noChangeAspect="1"/>
          </p:cNvGraphicFramePr>
          <p:nvPr/>
        </p:nvGraphicFramePr>
        <p:xfrm>
          <a:off x="2470150" y="3362325"/>
          <a:ext cx="2792413" cy="1049338"/>
        </p:xfrm>
        <a:graphic>
          <a:graphicData uri="http://schemas.openxmlformats.org/presentationml/2006/ole">
            <p:oleObj spid="_x0000_s429067" name="Equation" r:id="rId4" imgW="2793960" imgH="1054080" progId="Equation.3">
              <p:embed/>
            </p:oleObj>
          </a:graphicData>
        </a:graphic>
      </p:graphicFrame>
      <p:grpSp>
        <p:nvGrpSpPr>
          <p:cNvPr id="429087" name="Group 31"/>
          <p:cNvGrpSpPr>
            <a:grpSpLocks/>
          </p:cNvGrpSpPr>
          <p:nvPr/>
        </p:nvGrpSpPr>
        <p:grpSpPr bwMode="auto">
          <a:xfrm>
            <a:off x="2354263" y="249238"/>
            <a:ext cx="2324100" cy="927100"/>
            <a:chOff x="1483" y="157"/>
            <a:chExt cx="1464" cy="584"/>
          </a:xfrm>
        </p:grpSpPr>
        <p:sp>
          <p:nvSpPr>
            <p:cNvPr id="429069" name="Text Box 13"/>
            <p:cNvSpPr txBox="1">
              <a:spLocks noChangeArrowheads="1"/>
            </p:cNvSpPr>
            <p:nvPr/>
          </p:nvSpPr>
          <p:spPr bwMode="auto">
            <a:xfrm>
              <a:off x="2260" y="157"/>
              <a:ext cx="6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(CO</a:t>
              </a:r>
              <a:r>
                <a:rPr lang="en-US" baseline="-25000"/>
                <a:t>2</a:t>
              </a:r>
              <a:r>
                <a:rPr lang="en-US"/>
                <a:t>)</a:t>
              </a:r>
              <a:endParaRPr lang="en-US" baseline="-25000"/>
            </a:p>
          </p:txBody>
        </p:sp>
        <p:sp>
          <p:nvSpPr>
            <p:cNvPr id="429071" name="Line 15"/>
            <p:cNvSpPr>
              <a:spLocks noChangeShapeType="1"/>
            </p:cNvSpPr>
            <p:nvPr/>
          </p:nvSpPr>
          <p:spPr bwMode="auto">
            <a:xfrm flipV="1">
              <a:off x="1483" y="466"/>
              <a:ext cx="812" cy="2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9088" name="Group 32"/>
          <p:cNvGrpSpPr>
            <a:grpSpLocks/>
          </p:cNvGrpSpPr>
          <p:nvPr/>
        </p:nvGrpSpPr>
        <p:grpSpPr bwMode="auto">
          <a:xfrm>
            <a:off x="3840163" y="1212850"/>
            <a:ext cx="1354137" cy="833438"/>
            <a:chOff x="2419" y="764"/>
            <a:chExt cx="853" cy="525"/>
          </a:xfrm>
        </p:grpSpPr>
        <p:sp>
          <p:nvSpPr>
            <p:cNvPr id="429070" name="Text Box 14"/>
            <p:cNvSpPr txBox="1">
              <a:spLocks noChangeArrowheads="1"/>
            </p:cNvSpPr>
            <p:nvPr/>
          </p:nvSpPr>
          <p:spPr bwMode="auto">
            <a:xfrm>
              <a:off x="2709" y="962"/>
              <a:ext cx="5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(Cl</a:t>
              </a:r>
              <a:r>
                <a:rPr lang="en-US" baseline="-25000"/>
                <a:t>2</a:t>
              </a:r>
              <a:r>
                <a:rPr lang="en-US"/>
                <a:t>)</a:t>
              </a:r>
              <a:endParaRPr lang="en-US" baseline="-25000"/>
            </a:p>
          </p:txBody>
        </p:sp>
        <p:sp>
          <p:nvSpPr>
            <p:cNvPr id="429072" name="Line 16"/>
            <p:cNvSpPr>
              <a:spLocks noChangeShapeType="1"/>
            </p:cNvSpPr>
            <p:nvPr/>
          </p:nvSpPr>
          <p:spPr bwMode="auto">
            <a:xfrm>
              <a:off x="2419" y="764"/>
              <a:ext cx="401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29080" name="Object 24"/>
          <p:cNvGraphicFramePr>
            <a:graphicFrameLocks noChangeAspect="1"/>
          </p:cNvGraphicFramePr>
          <p:nvPr/>
        </p:nvGraphicFramePr>
        <p:xfrm>
          <a:off x="5613400" y="3443288"/>
          <a:ext cx="2411413" cy="885825"/>
        </p:xfrm>
        <a:graphic>
          <a:graphicData uri="http://schemas.openxmlformats.org/presentationml/2006/ole">
            <p:oleObj spid="_x0000_s429080" name="Equation" r:id="rId5" imgW="2412720" imgH="888840" progId="Equation.3">
              <p:embed/>
            </p:oleObj>
          </a:graphicData>
        </a:graphic>
      </p:graphicFrame>
      <p:sp>
        <p:nvSpPr>
          <p:cNvPr id="429082" name="Rectangle 26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29081" name="Object 25"/>
          <p:cNvGraphicFramePr>
            <a:graphicFrameLocks noChangeAspect="1"/>
          </p:cNvGraphicFramePr>
          <p:nvPr/>
        </p:nvGraphicFramePr>
        <p:xfrm>
          <a:off x="2262188" y="4559300"/>
          <a:ext cx="2273300" cy="876300"/>
        </p:xfrm>
        <a:graphic>
          <a:graphicData uri="http://schemas.openxmlformats.org/presentationml/2006/ole">
            <p:oleObj spid="_x0000_s429081" name="Equation" r:id="rId6" imgW="2273040" imgH="876240" progId="Equation.3">
              <p:embed/>
            </p:oleObj>
          </a:graphicData>
        </a:graphic>
      </p:graphicFrame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4740275" y="4764088"/>
            <a:ext cx="1855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320 m/s</a:t>
            </a:r>
          </a:p>
        </p:txBody>
      </p:sp>
      <p:sp>
        <p:nvSpPr>
          <p:cNvPr id="429084" name="Rectangle 28"/>
          <p:cNvSpPr>
            <a:spLocks noChangeArrowheads="1"/>
          </p:cNvSpPr>
          <p:nvPr/>
        </p:nvSpPr>
        <p:spPr bwMode="auto">
          <a:xfrm>
            <a:off x="422275" y="5614988"/>
            <a:ext cx="594201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**Hint: Put whatever you’re looking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	     for in the numerator.</a:t>
            </a:r>
          </a:p>
        </p:txBody>
      </p:sp>
      <p:sp>
        <p:nvSpPr>
          <p:cNvPr id="429085" name="Text Box 29"/>
          <p:cNvSpPr txBox="1">
            <a:spLocks noChangeArrowheads="1"/>
          </p:cNvSpPr>
          <p:nvPr/>
        </p:nvSpPr>
        <p:spPr bwMode="auto">
          <a:xfrm>
            <a:off x="6408738" y="5605463"/>
            <a:ext cx="2087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(the algebra</a:t>
            </a:r>
          </a:p>
          <a:p>
            <a:r>
              <a:rPr lang="en-US"/>
              <a:t>is easier)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9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9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2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2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animBg="1"/>
      <p:bldP spid="429074" grpId="0" animBg="1"/>
      <p:bldP spid="429075" grpId="0" animBg="1"/>
      <p:bldP spid="429083" grpId="0"/>
      <p:bldP spid="429084" grpId="0"/>
      <p:bldP spid="4290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7235825" y="5842000"/>
            <a:ext cx="609600" cy="5651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088" name="Rectangle 8"/>
          <p:cNvSpPr>
            <a:spLocks noChangeArrowheads="1"/>
          </p:cNvSpPr>
          <p:nvPr/>
        </p:nvSpPr>
        <p:spPr bwMode="auto">
          <a:xfrm>
            <a:off x="1827213" y="958850"/>
            <a:ext cx="6556375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At a certain temp., fluorine gas travels at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582 m/s and a noble gas travels at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394 m/s. What is the noble gas? </a:t>
            </a:r>
          </a:p>
        </p:txBody>
      </p:sp>
      <p:grpSp>
        <p:nvGrpSpPr>
          <p:cNvPr id="430113" name="Group 33"/>
          <p:cNvGrpSpPr>
            <a:grpSpLocks/>
          </p:cNvGrpSpPr>
          <p:nvPr/>
        </p:nvGrpSpPr>
        <p:grpSpPr bwMode="auto">
          <a:xfrm>
            <a:off x="460375" y="739775"/>
            <a:ext cx="809625" cy="5427663"/>
            <a:chOff x="4790" y="539"/>
            <a:chExt cx="510" cy="3419"/>
          </a:xfrm>
        </p:grpSpPr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4791" y="556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090" name="Text Box 10"/>
            <p:cNvSpPr txBox="1">
              <a:spLocks noChangeArrowheads="1"/>
            </p:cNvSpPr>
            <p:nvPr/>
          </p:nvSpPr>
          <p:spPr bwMode="auto">
            <a:xfrm>
              <a:off x="4798" y="622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 b="1"/>
                <a:t>He</a:t>
              </a:r>
            </a:p>
          </p:txBody>
        </p:sp>
        <p:sp>
          <p:nvSpPr>
            <p:cNvPr id="430091" name="Text Box 11"/>
            <p:cNvSpPr txBox="1">
              <a:spLocks noChangeArrowheads="1"/>
            </p:cNvSpPr>
            <p:nvPr/>
          </p:nvSpPr>
          <p:spPr bwMode="auto">
            <a:xfrm>
              <a:off x="5081" y="53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2</a:t>
              </a:r>
            </a:p>
          </p:txBody>
        </p:sp>
        <p:sp>
          <p:nvSpPr>
            <p:cNvPr id="430092" name="Text Box 12"/>
            <p:cNvSpPr txBox="1">
              <a:spLocks noChangeArrowheads="1"/>
            </p:cNvSpPr>
            <p:nvPr/>
          </p:nvSpPr>
          <p:spPr bwMode="auto">
            <a:xfrm>
              <a:off x="4817" y="913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b="1"/>
                <a:t>4.003</a:t>
              </a: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4791" y="1123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094" name="Text Box 14"/>
            <p:cNvSpPr txBox="1">
              <a:spLocks noChangeArrowheads="1"/>
            </p:cNvSpPr>
            <p:nvPr/>
          </p:nvSpPr>
          <p:spPr bwMode="auto">
            <a:xfrm>
              <a:off x="4798" y="1189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Ne</a:t>
              </a:r>
            </a:p>
          </p:txBody>
        </p:sp>
        <p:sp>
          <p:nvSpPr>
            <p:cNvPr id="430095" name="Text Box 15"/>
            <p:cNvSpPr txBox="1">
              <a:spLocks noChangeArrowheads="1"/>
            </p:cNvSpPr>
            <p:nvPr/>
          </p:nvSpPr>
          <p:spPr bwMode="auto">
            <a:xfrm>
              <a:off x="5000" y="1106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10</a:t>
              </a:r>
            </a:p>
          </p:txBody>
        </p:sp>
        <p:sp>
          <p:nvSpPr>
            <p:cNvPr id="430096" name="Text Box 16"/>
            <p:cNvSpPr txBox="1">
              <a:spLocks noChangeArrowheads="1"/>
            </p:cNvSpPr>
            <p:nvPr/>
          </p:nvSpPr>
          <p:spPr bwMode="auto">
            <a:xfrm>
              <a:off x="4790" y="1480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20.180</a:t>
              </a:r>
            </a:p>
          </p:txBody>
        </p:sp>
        <p:sp>
          <p:nvSpPr>
            <p:cNvPr id="430097" name="Rectangle 17"/>
            <p:cNvSpPr>
              <a:spLocks noChangeArrowheads="1"/>
            </p:cNvSpPr>
            <p:nvPr/>
          </p:nvSpPr>
          <p:spPr bwMode="auto">
            <a:xfrm>
              <a:off x="4791" y="1690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098" name="Text Box 18"/>
            <p:cNvSpPr txBox="1">
              <a:spLocks noChangeArrowheads="1"/>
            </p:cNvSpPr>
            <p:nvPr/>
          </p:nvSpPr>
          <p:spPr bwMode="auto">
            <a:xfrm>
              <a:off x="4822" y="1756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Ar</a:t>
              </a:r>
            </a:p>
          </p:txBody>
        </p:sp>
        <p:sp>
          <p:nvSpPr>
            <p:cNvPr id="430099" name="Text Box 19"/>
            <p:cNvSpPr txBox="1">
              <a:spLocks noChangeArrowheads="1"/>
            </p:cNvSpPr>
            <p:nvPr/>
          </p:nvSpPr>
          <p:spPr bwMode="auto">
            <a:xfrm>
              <a:off x="5000" y="1673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18</a:t>
              </a:r>
            </a:p>
          </p:txBody>
        </p:sp>
        <p:sp>
          <p:nvSpPr>
            <p:cNvPr id="430100" name="Text Box 20"/>
            <p:cNvSpPr txBox="1">
              <a:spLocks noChangeArrowheads="1"/>
            </p:cNvSpPr>
            <p:nvPr/>
          </p:nvSpPr>
          <p:spPr bwMode="auto">
            <a:xfrm>
              <a:off x="4790" y="2047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39.948</a:t>
              </a:r>
            </a:p>
          </p:txBody>
        </p:sp>
        <p:sp>
          <p:nvSpPr>
            <p:cNvPr id="430101" name="Rectangle 21"/>
            <p:cNvSpPr>
              <a:spLocks noChangeArrowheads="1"/>
            </p:cNvSpPr>
            <p:nvPr/>
          </p:nvSpPr>
          <p:spPr bwMode="auto">
            <a:xfrm>
              <a:off x="4791" y="2257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102" name="Text Box 22"/>
            <p:cNvSpPr txBox="1">
              <a:spLocks noChangeArrowheads="1"/>
            </p:cNvSpPr>
            <p:nvPr/>
          </p:nvSpPr>
          <p:spPr bwMode="auto">
            <a:xfrm>
              <a:off x="4822" y="2323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Kr</a:t>
              </a:r>
            </a:p>
          </p:txBody>
        </p:sp>
        <p:sp>
          <p:nvSpPr>
            <p:cNvPr id="430103" name="Text Box 23"/>
            <p:cNvSpPr txBox="1">
              <a:spLocks noChangeArrowheads="1"/>
            </p:cNvSpPr>
            <p:nvPr/>
          </p:nvSpPr>
          <p:spPr bwMode="auto">
            <a:xfrm>
              <a:off x="5000" y="2240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36</a:t>
              </a:r>
            </a:p>
          </p:txBody>
        </p:sp>
        <p:sp>
          <p:nvSpPr>
            <p:cNvPr id="430104" name="Text Box 24"/>
            <p:cNvSpPr txBox="1">
              <a:spLocks noChangeArrowheads="1"/>
            </p:cNvSpPr>
            <p:nvPr/>
          </p:nvSpPr>
          <p:spPr bwMode="auto">
            <a:xfrm>
              <a:off x="4827" y="2614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83.80</a:t>
              </a:r>
            </a:p>
          </p:txBody>
        </p:sp>
        <p:sp>
          <p:nvSpPr>
            <p:cNvPr id="430105" name="Rectangle 25"/>
            <p:cNvSpPr>
              <a:spLocks noChangeArrowheads="1"/>
            </p:cNvSpPr>
            <p:nvPr/>
          </p:nvSpPr>
          <p:spPr bwMode="auto">
            <a:xfrm>
              <a:off x="4791" y="2823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106" name="Text Box 26"/>
            <p:cNvSpPr txBox="1">
              <a:spLocks noChangeArrowheads="1"/>
            </p:cNvSpPr>
            <p:nvPr/>
          </p:nvSpPr>
          <p:spPr bwMode="auto">
            <a:xfrm>
              <a:off x="4806" y="2889"/>
              <a:ext cx="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Xe</a:t>
              </a:r>
            </a:p>
          </p:txBody>
        </p:sp>
        <p:sp>
          <p:nvSpPr>
            <p:cNvPr id="430107" name="Text Box 27"/>
            <p:cNvSpPr txBox="1">
              <a:spLocks noChangeArrowheads="1"/>
            </p:cNvSpPr>
            <p:nvPr/>
          </p:nvSpPr>
          <p:spPr bwMode="auto">
            <a:xfrm>
              <a:off x="5000" y="2806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54</a:t>
              </a:r>
            </a:p>
          </p:txBody>
        </p:sp>
        <p:sp>
          <p:nvSpPr>
            <p:cNvPr id="430108" name="Text Box 28"/>
            <p:cNvSpPr txBox="1">
              <a:spLocks noChangeArrowheads="1"/>
            </p:cNvSpPr>
            <p:nvPr/>
          </p:nvSpPr>
          <p:spPr bwMode="auto">
            <a:xfrm>
              <a:off x="4793" y="3180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131.29</a:t>
              </a:r>
            </a:p>
          </p:txBody>
        </p:sp>
        <p:sp>
          <p:nvSpPr>
            <p:cNvPr id="430109" name="Rectangle 29"/>
            <p:cNvSpPr>
              <a:spLocks noChangeArrowheads="1"/>
            </p:cNvSpPr>
            <p:nvPr/>
          </p:nvSpPr>
          <p:spPr bwMode="auto">
            <a:xfrm>
              <a:off x="4791" y="3389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110" name="Text Box 30"/>
            <p:cNvSpPr txBox="1">
              <a:spLocks noChangeArrowheads="1"/>
            </p:cNvSpPr>
            <p:nvPr/>
          </p:nvSpPr>
          <p:spPr bwMode="auto">
            <a:xfrm>
              <a:off x="4790" y="3455"/>
              <a:ext cx="5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Rn</a:t>
              </a:r>
            </a:p>
          </p:txBody>
        </p:sp>
        <p:sp>
          <p:nvSpPr>
            <p:cNvPr id="430111" name="Text Box 31"/>
            <p:cNvSpPr txBox="1">
              <a:spLocks noChangeArrowheads="1"/>
            </p:cNvSpPr>
            <p:nvPr/>
          </p:nvSpPr>
          <p:spPr bwMode="auto">
            <a:xfrm>
              <a:off x="5000" y="3372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86</a:t>
              </a:r>
            </a:p>
          </p:txBody>
        </p:sp>
        <p:sp>
          <p:nvSpPr>
            <p:cNvPr id="430112" name="Text Box 32"/>
            <p:cNvSpPr txBox="1">
              <a:spLocks noChangeArrowheads="1"/>
            </p:cNvSpPr>
            <p:nvPr/>
          </p:nvSpPr>
          <p:spPr bwMode="auto">
            <a:xfrm>
              <a:off x="4841" y="3746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(222)</a:t>
              </a:r>
            </a:p>
          </p:txBody>
        </p:sp>
      </p:grpSp>
      <p:pic>
        <p:nvPicPr>
          <p:cNvPr id="430114" name="Picture 34" descr="j04344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95813"/>
            <a:ext cx="1625600" cy="1828800"/>
          </a:xfrm>
          <a:prstGeom prst="rect">
            <a:avLst/>
          </a:prstGeom>
          <a:noFill/>
        </p:spPr>
      </p:pic>
      <p:graphicFrame>
        <p:nvGraphicFramePr>
          <p:cNvPr id="430115" name="Object 35"/>
          <p:cNvGraphicFramePr>
            <a:graphicFrameLocks noChangeAspect="1"/>
          </p:cNvGraphicFramePr>
          <p:nvPr/>
        </p:nvGraphicFramePr>
        <p:xfrm>
          <a:off x="4013200" y="2538413"/>
          <a:ext cx="1484313" cy="962025"/>
        </p:xfrm>
        <a:graphic>
          <a:graphicData uri="http://schemas.openxmlformats.org/presentationml/2006/ole">
            <p:oleObj spid="_x0000_s430115" name="Equation" r:id="rId4" imgW="1485720" imgH="965160" progId="Equation.3">
              <p:embed/>
            </p:oleObj>
          </a:graphicData>
        </a:graphic>
      </p:graphicFrame>
      <p:grpSp>
        <p:nvGrpSpPr>
          <p:cNvPr id="430134" name="Group 54"/>
          <p:cNvGrpSpPr>
            <a:grpSpLocks/>
          </p:cNvGrpSpPr>
          <p:nvPr/>
        </p:nvGrpSpPr>
        <p:grpSpPr bwMode="auto">
          <a:xfrm>
            <a:off x="4694238" y="349250"/>
            <a:ext cx="1046162" cy="1108075"/>
            <a:chOff x="2957" y="220"/>
            <a:chExt cx="659" cy="698"/>
          </a:xfrm>
        </p:grpSpPr>
        <p:sp>
          <p:nvSpPr>
            <p:cNvPr id="430118" name="Text Box 38"/>
            <p:cNvSpPr txBox="1">
              <a:spLocks noChangeArrowheads="1"/>
            </p:cNvSpPr>
            <p:nvPr/>
          </p:nvSpPr>
          <p:spPr bwMode="auto">
            <a:xfrm>
              <a:off x="2957" y="220"/>
              <a:ext cx="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(F</a:t>
              </a:r>
              <a:r>
                <a:rPr lang="en-US" baseline="-25000"/>
                <a:t>2</a:t>
              </a:r>
              <a:r>
                <a:rPr lang="en-US"/>
                <a:t>)</a:t>
              </a:r>
              <a:endParaRPr lang="en-US" baseline="-25000"/>
            </a:p>
          </p:txBody>
        </p:sp>
        <p:sp>
          <p:nvSpPr>
            <p:cNvPr id="430119" name="Line 39"/>
            <p:cNvSpPr>
              <a:spLocks noChangeShapeType="1"/>
            </p:cNvSpPr>
            <p:nvPr/>
          </p:nvSpPr>
          <p:spPr bwMode="auto">
            <a:xfrm flipH="1" flipV="1">
              <a:off x="3279" y="561"/>
              <a:ext cx="337" cy="35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30121" name="Object 41"/>
          <p:cNvGraphicFramePr>
            <a:graphicFrameLocks noChangeAspect="1"/>
          </p:cNvGraphicFramePr>
          <p:nvPr/>
        </p:nvGraphicFramePr>
        <p:xfrm>
          <a:off x="5773738" y="2536825"/>
          <a:ext cx="2538412" cy="1025525"/>
        </p:xfrm>
        <a:graphic>
          <a:graphicData uri="http://schemas.openxmlformats.org/presentationml/2006/ole">
            <p:oleObj spid="_x0000_s430121" name="Equation" r:id="rId5" imgW="2539800" imgH="1028520" progId="Equation.3">
              <p:embed/>
            </p:oleObj>
          </a:graphicData>
        </a:graphic>
      </p:graphicFrame>
      <p:graphicFrame>
        <p:nvGraphicFramePr>
          <p:cNvPr id="430122" name="Object 42"/>
          <p:cNvGraphicFramePr>
            <a:graphicFrameLocks noChangeAspect="1"/>
          </p:cNvGraphicFramePr>
          <p:nvPr/>
        </p:nvGraphicFramePr>
        <p:xfrm>
          <a:off x="5943600" y="3670300"/>
          <a:ext cx="2690813" cy="973138"/>
        </p:xfrm>
        <a:graphic>
          <a:graphicData uri="http://schemas.openxmlformats.org/presentationml/2006/ole">
            <p:oleObj spid="_x0000_s430122" name="Equation" r:id="rId6" imgW="2692080" imgH="977760" progId="Equation.3">
              <p:embed/>
            </p:oleObj>
          </a:graphicData>
        </a:graphic>
      </p:graphicFrame>
      <p:pic>
        <p:nvPicPr>
          <p:cNvPr id="430125" name="Picture 45" descr="j0432537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350" y="2568575"/>
            <a:ext cx="939800" cy="939800"/>
          </a:xfrm>
          <a:prstGeom prst="rect">
            <a:avLst/>
          </a:prstGeom>
          <a:noFill/>
        </p:spPr>
      </p:pic>
      <p:pic>
        <p:nvPicPr>
          <p:cNvPr id="430126" name="Picture 46" descr="j0432537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350" y="1654175"/>
            <a:ext cx="939800" cy="939800"/>
          </a:xfrm>
          <a:prstGeom prst="rect">
            <a:avLst/>
          </a:prstGeom>
          <a:noFill/>
        </p:spPr>
      </p:pic>
      <p:pic>
        <p:nvPicPr>
          <p:cNvPr id="430127" name="Picture 47" descr="j0432537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350" y="727075"/>
            <a:ext cx="939800" cy="939800"/>
          </a:xfrm>
          <a:prstGeom prst="rect">
            <a:avLst/>
          </a:prstGeom>
          <a:noFill/>
        </p:spPr>
      </p:pic>
      <p:sp>
        <p:nvSpPr>
          <p:cNvPr id="430128" name="Text Box 48"/>
          <p:cNvSpPr txBox="1">
            <a:spLocks noChangeArrowheads="1"/>
          </p:cNvSpPr>
          <p:nvPr/>
        </p:nvSpPr>
        <p:spPr bwMode="auto">
          <a:xfrm>
            <a:off x="5594350" y="349250"/>
            <a:ext cx="254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mm = 38 g/mol</a:t>
            </a:r>
          </a:p>
        </p:txBody>
      </p:sp>
      <p:graphicFrame>
        <p:nvGraphicFramePr>
          <p:cNvPr id="430129" name="Object 49"/>
          <p:cNvGraphicFramePr>
            <a:graphicFrameLocks noChangeAspect="1"/>
          </p:cNvGraphicFramePr>
          <p:nvPr/>
        </p:nvGraphicFramePr>
        <p:xfrm>
          <a:off x="3900488" y="4851400"/>
          <a:ext cx="2476500" cy="873125"/>
        </p:xfrm>
        <a:graphic>
          <a:graphicData uri="http://schemas.openxmlformats.org/presentationml/2006/ole">
            <p:oleObj spid="_x0000_s430129" name="Equation" r:id="rId8" imgW="2476440" imgH="876240" progId="Equation.3">
              <p:embed/>
            </p:oleObj>
          </a:graphicData>
        </a:graphic>
      </p:graphicFrame>
      <p:sp>
        <p:nvSpPr>
          <p:cNvPr id="430131" name="Text Box 51"/>
          <p:cNvSpPr txBox="1">
            <a:spLocks noChangeArrowheads="1"/>
          </p:cNvSpPr>
          <p:nvPr/>
        </p:nvSpPr>
        <p:spPr bwMode="auto">
          <a:xfrm>
            <a:off x="6500813" y="5068888"/>
            <a:ext cx="2252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82.9 g/mol</a:t>
            </a:r>
          </a:p>
        </p:txBody>
      </p:sp>
      <p:sp>
        <p:nvSpPr>
          <p:cNvPr id="430132" name="Text Box 52"/>
          <p:cNvSpPr txBox="1">
            <a:spLocks noChangeArrowheads="1"/>
          </p:cNvSpPr>
          <p:nvPr/>
        </p:nvSpPr>
        <p:spPr bwMode="auto">
          <a:xfrm>
            <a:off x="4938713" y="5870575"/>
            <a:ext cx="286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best guess  =  Kr</a:t>
            </a:r>
          </a:p>
        </p:txBody>
      </p:sp>
      <p:pic>
        <p:nvPicPr>
          <p:cNvPr id="430133" name="Picture 53" descr="j0424466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512888" y="4573588"/>
            <a:ext cx="1863725" cy="1603375"/>
          </a:xfrm>
          <a:prstGeom prst="rect">
            <a:avLst/>
          </a:prstGeom>
          <a:noFill/>
        </p:spPr>
      </p:pic>
      <p:graphicFrame>
        <p:nvGraphicFramePr>
          <p:cNvPr id="430135" name="Object 55"/>
          <p:cNvGraphicFramePr>
            <a:graphicFrameLocks noChangeAspect="1"/>
          </p:cNvGraphicFramePr>
          <p:nvPr/>
        </p:nvGraphicFramePr>
        <p:xfrm>
          <a:off x="3849688" y="3730625"/>
          <a:ext cx="1930400" cy="873125"/>
        </p:xfrm>
        <a:graphic>
          <a:graphicData uri="http://schemas.openxmlformats.org/presentationml/2006/ole">
            <p:oleObj spid="_x0000_s430135" name="Equation" r:id="rId10" imgW="1930320" imgH="876240" progId="Equation.3">
              <p:embed/>
            </p:oleObj>
          </a:graphicData>
        </a:graphic>
      </p:graphicFrame>
      <p:sp>
        <p:nvSpPr>
          <p:cNvPr id="430136" name="Line 56"/>
          <p:cNvSpPr>
            <a:spLocks noChangeShapeType="1"/>
          </p:cNvSpPr>
          <p:nvPr/>
        </p:nvSpPr>
        <p:spPr bwMode="auto">
          <a:xfrm flipH="1">
            <a:off x="5921375" y="3468688"/>
            <a:ext cx="450850" cy="2174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430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430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30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30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430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430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43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3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3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0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3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30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3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6" grpId="0" animBg="1"/>
      <p:bldP spid="430128" grpId="0"/>
      <p:bldP spid="430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5218113" y="4584700"/>
            <a:ext cx="609600" cy="5651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40324" name="Group 4"/>
          <p:cNvGrpSpPr>
            <a:grpSpLocks/>
          </p:cNvGrpSpPr>
          <p:nvPr/>
        </p:nvGrpSpPr>
        <p:grpSpPr bwMode="auto">
          <a:xfrm>
            <a:off x="460375" y="982663"/>
            <a:ext cx="809625" cy="5427662"/>
            <a:chOff x="4790" y="539"/>
            <a:chExt cx="510" cy="3419"/>
          </a:xfrm>
        </p:grpSpPr>
        <p:sp>
          <p:nvSpPr>
            <p:cNvPr id="440325" name="Rectangle 5"/>
            <p:cNvSpPr>
              <a:spLocks noChangeArrowheads="1"/>
            </p:cNvSpPr>
            <p:nvPr/>
          </p:nvSpPr>
          <p:spPr bwMode="auto">
            <a:xfrm>
              <a:off x="4791" y="556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326" name="Text Box 6"/>
            <p:cNvSpPr txBox="1">
              <a:spLocks noChangeArrowheads="1"/>
            </p:cNvSpPr>
            <p:nvPr/>
          </p:nvSpPr>
          <p:spPr bwMode="auto">
            <a:xfrm>
              <a:off x="4798" y="622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 b="1"/>
                <a:t>He</a:t>
              </a:r>
            </a:p>
          </p:txBody>
        </p:sp>
        <p:sp>
          <p:nvSpPr>
            <p:cNvPr id="440327" name="Text Box 7"/>
            <p:cNvSpPr txBox="1">
              <a:spLocks noChangeArrowheads="1"/>
            </p:cNvSpPr>
            <p:nvPr/>
          </p:nvSpPr>
          <p:spPr bwMode="auto">
            <a:xfrm>
              <a:off x="5081" y="53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2</a:t>
              </a:r>
            </a:p>
          </p:txBody>
        </p:sp>
        <p:sp>
          <p:nvSpPr>
            <p:cNvPr id="440328" name="Text Box 8"/>
            <p:cNvSpPr txBox="1">
              <a:spLocks noChangeArrowheads="1"/>
            </p:cNvSpPr>
            <p:nvPr/>
          </p:nvSpPr>
          <p:spPr bwMode="auto">
            <a:xfrm>
              <a:off x="4817" y="913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b="1"/>
                <a:t>4.003</a:t>
              </a:r>
            </a:p>
          </p:txBody>
        </p:sp>
        <p:sp>
          <p:nvSpPr>
            <p:cNvPr id="440329" name="Rectangle 9"/>
            <p:cNvSpPr>
              <a:spLocks noChangeArrowheads="1"/>
            </p:cNvSpPr>
            <p:nvPr/>
          </p:nvSpPr>
          <p:spPr bwMode="auto">
            <a:xfrm>
              <a:off x="4791" y="1123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330" name="Text Box 10"/>
            <p:cNvSpPr txBox="1">
              <a:spLocks noChangeArrowheads="1"/>
            </p:cNvSpPr>
            <p:nvPr/>
          </p:nvSpPr>
          <p:spPr bwMode="auto">
            <a:xfrm>
              <a:off x="4798" y="1189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Ne</a:t>
              </a:r>
            </a:p>
          </p:txBody>
        </p:sp>
        <p:sp>
          <p:nvSpPr>
            <p:cNvPr id="440331" name="Text Box 11"/>
            <p:cNvSpPr txBox="1">
              <a:spLocks noChangeArrowheads="1"/>
            </p:cNvSpPr>
            <p:nvPr/>
          </p:nvSpPr>
          <p:spPr bwMode="auto">
            <a:xfrm>
              <a:off x="5000" y="1106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10</a:t>
              </a:r>
            </a:p>
          </p:txBody>
        </p:sp>
        <p:sp>
          <p:nvSpPr>
            <p:cNvPr id="440332" name="Text Box 12"/>
            <p:cNvSpPr txBox="1">
              <a:spLocks noChangeArrowheads="1"/>
            </p:cNvSpPr>
            <p:nvPr/>
          </p:nvSpPr>
          <p:spPr bwMode="auto">
            <a:xfrm>
              <a:off x="4790" y="1480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20.180</a:t>
              </a:r>
            </a:p>
          </p:txBody>
        </p:sp>
        <p:sp>
          <p:nvSpPr>
            <p:cNvPr id="440333" name="Rectangle 13"/>
            <p:cNvSpPr>
              <a:spLocks noChangeArrowheads="1"/>
            </p:cNvSpPr>
            <p:nvPr/>
          </p:nvSpPr>
          <p:spPr bwMode="auto">
            <a:xfrm>
              <a:off x="4791" y="1690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334" name="Text Box 14"/>
            <p:cNvSpPr txBox="1">
              <a:spLocks noChangeArrowheads="1"/>
            </p:cNvSpPr>
            <p:nvPr/>
          </p:nvSpPr>
          <p:spPr bwMode="auto">
            <a:xfrm>
              <a:off x="4822" y="1756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Ar</a:t>
              </a:r>
            </a:p>
          </p:txBody>
        </p:sp>
        <p:sp>
          <p:nvSpPr>
            <p:cNvPr id="440335" name="Text Box 15"/>
            <p:cNvSpPr txBox="1">
              <a:spLocks noChangeArrowheads="1"/>
            </p:cNvSpPr>
            <p:nvPr/>
          </p:nvSpPr>
          <p:spPr bwMode="auto">
            <a:xfrm>
              <a:off x="5000" y="1673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18</a:t>
              </a:r>
            </a:p>
          </p:txBody>
        </p:sp>
        <p:sp>
          <p:nvSpPr>
            <p:cNvPr id="440336" name="Text Box 16"/>
            <p:cNvSpPr txBox="1">
              <a:spLocks noChangeArrowheads="1"/>
            </p:cNvSpPr>
            <p:nvPr/>
          </p:nvSpPr>
          <p:spPr bwMode="auto">
            <a:xfrm>
              <a:off x="4790" y="2047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39.948</a:t>
              </a:r>
            </a:p>
          </p:txBody>
        </p:sp>
        <p:sp>
          <p:nvSpPr>
            <p:cNvPr id="440337" name="Rectangle 17"/>
            <p:cNvSpPr>
              <a:spLocks noChangeArrowheads="1"/>
            </p:cNvSpPr>
            <p:nvPr/>
          </p:nvSpPr>
          <p:spPr bwMode="auto">
            <a:xfrm>
              <a:off x="4791" y="2257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338" name="Text Box 18"/>
            <p:cNvSpPr txBox="1">
              <a:spLocks noChangeArrowheads="1"/>
            </p:cNvSpPr>
            <p:nvPr/>
          </p:nvSpPr>
          <p:spPr bwMode="auto">
            <a:xfrm>
              <a:off x="4822" y="2323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Kr</a:t>
              </a:r>
            </a:p>
          </p:txBody>
        </p:sp>
        <p:sp>
          <p:nvSpPr>
            <p:cNvPr id="440339" name="Text Box 19"/>
            <p:cNvSpPr txBox="1">
              <a:spLocks noChangeArrowheads="1"/>
            </p:cNvSpPr>
            <p:nvPr/>
          </p:nvSpPr>
          <p:spPr bwMode="auto">
            <a:xfrm>
              <a:off x="5000" y="2240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36</a:t>
              </a:r>
            </a:p>
          </p:txBody>
        </p:sp>
        <p:sp>
          <p:nvSpPr>
            <p:cNvPr id="440340" name="Text Box 20"/>
            <p:cNvSpPr txBox="1">
              <a:spLocks noChangeArrowheads="1"/>
            </p:cNvSpPr>
            <p:nvPr/>
          </p:nvSpPr>
          <p:spPr bwMode="auto">
            <a:xfrm>
              <a:off x="4827" y="2614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83.80</a:t>
              </a:r>
            </a:p>
          </p:txBody>
        </p:sp>
        <p:sp>
          <p:nvSpPr>
            <p:cNvPr id="440341" name="Rectangle 21"/>
            <p:cNvSpPr>
              <a:spLocks noChangeArrowheads="1"/>
            </p:cNvSpPr>
            <p:nvPr/>
          </p:nvSpPr>
          <p:spPr bwMode="auto">
            <a:xfrm>
              <a:off x="4791" y="2823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342" name="Text Box 22"/>
            <p:cNvSpPr txBox="1">
              <a:spLocks noChangeArrowheads="1"/>
            </p:cNvSpPr>
            <p:nvPr/>
          </p:nvSpPr>
          <p:spPr bwMode="auto">
            <a:xfrm>
              <a:off x="4806" y="2889"/>
              <a:ext cx="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Xe</a:t>
              </a:r>
            </a:p>
          </p:txBody>
        </p:sp>
        <p:sp>
          <p:nvSpPr>
            <p:cNvPr id="440343" name="Text Box 23"/>
            <p:cNvSpPr txBox="1">
              <a:spLocks noChangeArrowheads="1"/>
            </p:cNvSpPr>
            <p:nvPr/>
          </p:nvSpPr>
          <p:spPr bwMode="auto">
            <a:xfrm>
              <a:off x="5000" y="2806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54</a:t>
              </a:r>
            </a:p>
          </p:txBody>
        </p:sp>
        <p:sp>
          <p:nvSpPr>
            <p:cNvPr id="440344" name="Text Box 24"/>
            <p:cNvSpPr txBox="1">
              <a:spLocks noChangeArrowheads="1"/>
            </p:cNvSpPr>
            <p:nvPr/>
          </p:nvSpPr>
          <p:spPr bwMode="auto">
            <a:xfrm>
              <a:off x="4793" y="3180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131.29</a:t>
              </a:r>
            </a:p>
          </p:txBody>
        </p:sp>
        <p:sp>
          <p:nvSpPr>
            <p:cNvPr id="440345" name="Rectangle 25"/>
            <p:cNvSpPr>
              <a:spLocks noChangeArrowheads="1"/>
            </p:cNvSpPr>
            <p:nvPr/>
          </p:nvSpPr>
          <p:spPr bwMode="auto">
            <a:xfrm>
              <a:off x="4791" y="3389"/>
              <a:ext cx="503" cy="567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346" name="Text Box 26"/>
            <p:cNvSpPr txBox="1">
              <a:spLocks noChangeArrowheads="1"/>
            </p:cNvSpPr>
            <p:nvPr/>
          </p:nvSpPr>
          <p:spPr bwMode="auto">
            <a:xfrm>
              <a:off x="4790" y="3455"/>
              <a:ext cx="5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Rn</a:t>
              </a:r>
            </a:p>
          </p:txBody>
        </p:sp>
        <p:sp>
          <p:nvSpPr>
            <p:cNvPr id="440347" name="Text Box 27"/>
            <p:cNvSpPr txBox="1">
              <a:spLocks noChangeArrowheads="1"/>
            </p:cNvSpPr>
            <p:nvPr/>
          </p:nvSpPr>
          <p:spPr bwMode="auto">
            <a:xfrm>
              <a:off x="5000" y="3372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86</a:t>
              </a:r>
            </a:p>
          </p:txBody>
        </p:sp>
        <p:sp>
          <p:nvSpPr>
            <p:cNvPr id="440348" name="Text Box 28"/>
            <p:cNvSpPr txBox="1">
              <a:spLocks noChangeArrowheads="1"/>
            </p:cNvSpPr>
            <p:nvPr/>
          </p:nvSpPr>
          <p:spPr bwMode="auto">
            <a:xfrm>
              <a:off x="4841" y="3746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(222)</a:t>
              </a:r>
            </a:p>
          </p:txBody>
        </p:sp>
      </p:grpSp>
      <p:pic>
        <p:nvPicPr>
          <p:cNvPr id="440349" name="Picture 29" descr="j04344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4624388"/>
            <a:ext cx="1625600" cy="1828800"/>
          </a:xfrm>
          <a:prstGeom prst="rect">
            <a:avLst/>
          </a:prstGeom>
          <a:noFill/>
        </p:spPr>
      </p:pic>
      <p:graphicFrame>
        <p:nvGraphicFramePr>
          <p:cNvPr id="440350" name="Object 30"/>
          <p:cNvGraphicFramePr>
            <a:graphicFrameLocks noChangeAspect="1"/>
          </p:cNvGraphicFramePr>
          <p:nvPr/>
        </p:nvGraphicFramePr>
        <p:xfrm>
          <a:off x="3698875" y="1552575"/>
          <a:ext cx="1484313" cy="962025"/>
        </p:xfrm>
        <a:graphic>
          <a:graphicData uri="http://schemas.openxmlformats.org/presentationml/2006/ole">
            <p:oleObj spid="_x0000_s440350" name="Equation" r:id="rId4" imgW="1485720" imgH="965160" progId="Equation.3">
              <p:embed/>
            </p:oleObj>
          </a:graphicData>
        </a:graphic>
      </p:graphicFrame>
      <p:sp>
        <p:nvSpPr>
          <p:cNvPr id="440353" name="Line 33"/>
          <p:cNvSpPr>
            <a:spLocks noChangeShapeType="1"/>
          </p:cNvSpPr>
          <p:nvPr/>
        </p:nvSpPr>
        <p:spPr bwMode="auto">
          <a:xfrm>
            <a:off x="282575" y="412750"/>
            <a:ext cx="1236663" cy="4778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40354" name="Object 34"/>
          <p:cNvGraphicFramePr>
            <a:graphicFrameLocks noChangeAspect="1"/>
          </p:cNvGraphicFramePr>
          <p:nvPr/>
        </p:nvGraphicFramePr>
        <p:xfrm>
          <a:off x="5395913" y="1550988"/>
          <a:ext cx="2665412" cy="1025525"/>
        </p:xfrm>
        <a:graphic>
          <a:graphicData uri="http://schemas.openxmlformats.org/presentationml/2006/ole">
            <p:oleObj spid="_x0000_s440354" name="Equation" r:id="rId5" imgW="2666880" imgH="1028520" progId="Equation.3">
              <p:embed/>
            </p:oleObj>
          </a:graphicData>
        </a:graphic>
      </p:graphicFrame>
      <p:graphicFrame>
        <p:nvGraphicFramePr>
          <p:cNvPr id="440355" name="Object 35"/>
          <p:cNvGraphicFramePr>
            <a:graphicFrameLocks noChangeAspect="1"/>
          </p:cNvGraphicFramePr>
          <p:nvPr/>
        </p:nvGraphicFramePr>
        <p:xfrm>
          <a:off x="5661025" y="2754313"/>
          <a:ext cx="2627313" cy="833437"/>
        </p:xfrm>
        <a:graphic>
          <a:graphicData uri="http://schemas.openxmlformats.org/presentationml/2006/ole">
            <p:oleObj spid="_x0000_s440355" name="Equation" r:id="rId6" imgW="2628720" imgH="838080" progId="Equation.3">
              <p:embed/>
            </p:oleObj>
          </a:graphicData>
        </a:graphic>
      </p:graphicFrame>
      <p:pic>
        <p:nvPicPr>
          <p:cNvPr id="440358" name="Picture 38" descr="j0432537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350" y="969963"/>
            <a:ext cx="939800" cy="939800"/>
          </a:xfrm>
          <a:prstGeom prst="rect">
            <a:avLst/>
          </a:prstGeom>
          <a:noFill/>
        </p:spPr>
      </p:pic>
      <p:sp>
        <p:nvSpPr>
          <p:cNvPr id="440359" name="Text Box 39"/>
          <p:cNvSpPr txBox="1">
            <a:spLocks noChangeArrowheads="1"/>
          </p:cNvSpPr>
          <p:nvPr/>
        </p:nvSpPr>
        <p:spPr bwMode="auto">
          <a:xfrm>
            <a:off x="1558925" y="762000"/>
            <a:ext cx="254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mm = 16 g/mol</a:t>
            </a:r>
          </a:p>
        </p:txBody>
      </p:sp>
      <p:graphicFrame>
        <p:nvGraphicFramePr>
          <p:cNvPr id="440360" name="Object 40"/>
          <p:cNvGraphicFramePr>
            <a:graphicFrameLocks noChangeAspect="1"/>
          </p:cNvGraphicFramePr>
          <p:nvPr/>
        </p:nvGraphicFramePr>
        <p:xfrm>
          <a:off x="3473450" y="3789363"/>
          <a:ext cx="2616200" cy="481012"/>
        </p:xfrm>
        <a:graphic>
          <a:graphicData uri="http://schemas.openxmlformats.org/presentationml/2006/ole">
            <p:oleObj spid="_x0000_s440360" name="Equation" r:id="rId8" imgW="2616120" imgH="482400" progId="Equation.3">
              <p:embed/>
            </p:oleObj>
          </a:graphicData>
        </a:graphic>
      </p:graphicFrame>
      <p:sp>
        <p:nvSpPr>
          <p:cNvPr id="440361" name="Text Box 41"/>
          <p:cNvSpPr txBox="1">
            <a:spLocks noChangeArrowheads="1"/>
          </p:cNvSpPr>
          <p:nvPr/>
        </p:nvSpPr>
        <p:spPr bwMode="auto">
          <a:xfrm>
            <a:off x="6143625" y="3811588"/>
            <a:ext cx="2252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39.9 g/mol</a:t>
            </a:r>
          </a:p>
        </p:txBody>
      </p:sp>
      <p:sp>
        <p:nvSpPr>
          <p:cNvPr id="440362" name="Text Box 42"/>
          <p:cNvSpPr txBox="1">
            <a:spLocks noChangeArrowheads="1"/>
          </p:cNvSpPr>
          <p:nvPr/>
        </p:nvSpPr>
        <p:spPr bwMode="auto">
          <a:xfrm>
            <a:off x="5253038" y="461327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Ar</a:t>
            </a:r>
          </a:p>
        </p:txBody>
      </p:sp>
      <p:graphicFrame>
        <p:nvGraphicFramePr>
          <p:cNvPr id="440364" name="Object 44"/>
          <p:cNvGraphicFramePr>
            <a:graphicFrameLocks noChangeAspect="1"/>
          </p:cNvGraphicFramePr>
          <p:nvPr/>
        </p:nvGraphicFramePr>
        <p:xfrm>
          <a:off x="3490913" y="2744788"/>
          <a:ext cx="2019300" cy="873125"/>
        </p:xfrm>
        <a:graphic>
          <a:graphicData uri="http://schemas.openxmlformats.org/presentationml/2006/ole">
            <p:oleObj spid="_x0000_s440364" name="Equation" r:id="rId9" imgW="2019240" imgH="876240" progId="Equation.3">
              <p:embed/>
            </p:oleObj>
          </a:graphicData>
        </a:graphic>
      </p:graphicFrame>
      <p:sp>
        <p:nvSpPr>
          <p:cNvPr id="440365" name="Line 45"/>
          <p:cNvSpPr>
            <a:spLocks noChangeShapeType="1"/>
          </p:cNvSpPr>
          <p:nvPr/>
        </p:nvSpPr>
        <p:spPr bwMode="auto">
          <a:xfrm flipH="1">
            <a:off x="5607050" y="2482850"/>
            <a:ext cx="45085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66" name="Rectangle 46"/>
          <p:cNvSpPr>
            <a:spLocks noChangeArrowheads="1"/>
          </p:cNvSpPr>
          <p:nvPr/>
        </p:nvSpPr>
        <p:spPr bwMode="auto">
          <a:xfrm>
            <a:off x="376238" y="325438"/>
            <a:ext cx="83566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CH</a:t>
            </a:r>
            <a:r>
              <a:rPr lang="en-US" baseline="-25000">
                <a:solidFill>
                  <a:srgbClr val="FF3300"/>
                </a:solidFill>
              </a:rPr>
              <a:t>4</a:t>
            </a:r>
            <a:r>
              <a:rPr lang="en-US">
                <a:solidFill>
                  <a:srgbClr val="FF3300"/>
                </a:solidFill>
              </a:rPr>
              <a:t> moves 1.58 times faster than which noble gas?</a:t>
            </a:r>
          </a:p>
        </p:txBody>
      </p:sp>
      <p:pic>
        <p:nvPicPr>
          <p:cNvPr id="440367" name="Picture 47" descr="j0435937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2888" y="4254500"/>
            <a:ext cx="2374900" cy="2301875"/>
          </a:xfrm>
          <a:prstGeom prst="rect">
            <a:avLst/>
          </a:prstGeom>
          <a:noFill/>
        </p:spPr>
      </p:pic>
      <p:sp>
        <p:nvSpPr>
          <p:cNvPr id="440368" name="Text Box 48"/>
          <p:cNvSpPr txBox="1">
            <a:spLocks noChangeArrowheads="1"/>
          </p:cNvSpPr>
          <p:nvPr/>
        </p:nvSpPr>
        <p:spPr bwMode="auto">
          <a:xfrm>
            <a:off x="6413500" y="4497388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/>
              <a:t>“Ar?”</a:t>
            </a:r>
          </a:p>
        </p:txBody>
      </p:sp>
      <p:sp>
        <p:nvSpPr>
          <p:cNvPr id="440369" name="Text Box 49"/>
          <p:cNvSpPr txBox="1">
            <a:spLocks noChangeArrowheads="1"/>
          </p:cNvSpPr>
          <p:nvPr/>
        </p:nvSpPr>
        <p:spPr bwMode="auto">
          <a:xfrm>
            <a:off x="3584575" y="5392738"/>
            <a:ext cx="5387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“Aahhrrrr! Buckets o’ blood!</a:t>
            </a:r>
          </a:p>
          <a:p>
            <a:r>
              <a:rPr lang="en-US"/>
              <a:t>Swab de decks, ye scurvy dogs!”</a:t>
            </a:r>
          </a:p>
        </p:txBody>
      </p:sp>
      <p:grpSp>
        <p:nvGrpSpPr>
          <p:cNvPr id="440372" name="Group 52"/>
          <p:cNvGrpSpPr>
            <a:grpSpLocks/>
          </p:cNvGrpSpPr>
          <p:nvPr/>
        </p:nvGrpSpPr>
        <p:grpSpPr bwMode="auto">
          <a:xfrm>
            <a:off x="1422400" y="1930400"/>
            <a:ext cx="1290638" cy="1785938"/>
            <a:chOff x="896" y="1216"/>
            <a:chExt cx="813" cy="1125"/>
          </a:xfrm>
        </p:grpSpPr>
        <p:sp>
          <p:nvSpPr>
            <p:cNvPr id="440370" name="AutoShape 50"/>
            <p:cNvSpPr>
              <a:spLocks/>
            </p:cNvSpPr>
            <p:nvPr/>
          </p:nvSpPr>
          <p:spPr bwMode="auto">
            <a:xfrm>
              <a:off x="896" y="1216"/>
              <a:ext cx="165" cy="1125"/>
            </a:xfrm>
            <a:prstGeom prst="rightBrace">
              <a:avLst>
                <a:gd name="adj1" fmla="val 56818"/>
                <a:gd name="adj2" fmla="val 5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371" name="Text Box 51"/>
            <p:cNvSpPr txBox="1">
              <a:spLocks noChangeArrowheads="1"/>
            </p:cNvSpPr>
            <p:nvPr/>
          </p:nvSpPr>
          <p:spPr bwMode="auto">
            <a:xfrm>
              <a:off x="982" y="1497"/>
              <a:ext cx="72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Ne</a:t>
              </a:r>
              <a:r>
                <a:rPr lang="en-US" baseline="-25000"/>
                <a:t>2</a:t>
              </a:r>
              <a:endParaRPr lang="en-US"/>
            </a:p>
            <a:p>
              <a:r>
                <a:rPr lang="en-US"/>
                <a:t>or Ar?</a:t>
              </a:r>
            </a:p>
          </p:txBody>
        </p:sp>
      </p:grpSp>
      <p:grpSp>
        <p:nvGrpSpPr>
          <p:cNvPr id="440377" name="Group 57"/>
          <p:cNvGrpSpPr>
            <a:grpSpLocks/>
          </p:cNvGrpSpPr>
          <p:nvPr/>
        </p:nvGrpSpPr>
        <p:grpSpPr bwMode="auto">
          <a:xfrm>
            <a:off x="1763713" y="1549400"/>
            <a:ext cx="1660525" cy="1220788"/>
            <a:chOff x="1111" y="976"/>
            <a:chExt cx="1046" cy="769"/>
          </a:xfrm>
        </p:grpSpPr>
        <p:pic>
          <p:nvPicPr>
            <p:cNvPr id="440373" name="Picture 53" descr="j0424496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9445059" flipH="1">
              <a:off x="1391" y="976"/>
              <a:ext cx="766" cy="686"/>
            </a:xfrm>
            <a:prstGeom prst="rect">
              <a:avLst/>
            </a:prstGeom>
            <a:noFill/>
          </p:spPr>
        </p:pic>
        <p:grpSp>
          <p:nvGrpSpPr>
            <p:cNvPr id="440376" name="Group 56"/>
            <p:cNvGrpSpPr>
              <a:grpSpLocks/>
            </p:cNvGrpSpPr>
            <p:nvPr/>
          </p:nvGrpSpPr>
          <p:grpSpPr bwMode="auto">
            <a:xfrm>
              <a:off x="1111" y="1581"/>
              <a:ext cx="424" cy="164"/>
              <a:chOff x="1203" y="2295"/>
              <a:chExt cx="424" cy="164"/>
            </a:xfrm>
          </p:grpSpPr>
          <p:sp>
            <p:nvSpPr>
              <p:cNvPr id="440374" name="Line 54"/>
              <p:cNvSpPr>
                <a:spLocks noChangeShapeType="1"/>
              </p:cNvSpPr>
              <p:nvPr/>
            </p:nvSpPr>
            <p:spPr bwMode="auto">
              <a:xfrm>
                <a:off x="1216" y="2295"/>
                <a:ext cx="411" cy="16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375" name="Line 55"/>
              <p:cNvSpPr>
                <a:spLocks noChangeShapeType="1"/>
              </p:cNvSpPr>
              <p:nvPr/>
            </p:nvSpPr>
            <p:spPr bwMode="auto">
              <a:xfrm flipH="1">
                <a:off x="1203" y="2295"/>
                <a:ext cx="411" cy="16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40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403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4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4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44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44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0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4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440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4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4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40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 animBg="1"/>
      <p:bldP spid="440353" grpId="0" animBg="1"/>
      <p:bldP spid="440359" grpId="0"/>
      <p:bldP spid="4403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4257675" y="5711825"/>
            <a:ext cx="684213" cy="681038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696913" y="3784600"/>
            <a:ext cx="2846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mm = 36.5 g/mol</a:t>
            </a:r>
          </a:p>
        </p:txBody>
      </p: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906463" y="744538"/>
            <a:ext cx="7248525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HCl and NH</a:t>
            </a:r>
            <a:r>
              <a:rPr lang="en-US" baseline="-25000">
                <a:solidFill>
                  <a:srgbClr val="FF3300"/>
                </a:solidFill>
              </a:rPr>
              <a:t>3</a:t>
            </a:r>
            <a:r>
              <a:rPr lang="en-US">
                <a:solidFill>
                  <a:srgbClr val="FF3300"/>
                </a:solidFill>
              </a:rPr>
              <a:t> are released at same time from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opposite ends of 1.20 m horiz. tube.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Where do gases meet? </a:t>
            </a:r>
          </a:p>
        </p:txBody>
      </p:sp>
      <p:grpSp>
        <p:nvGrpSpPr>
          <p:cNvPr id="431123" name="Group 19"/>
          <p:cNvGrpSpPr>
            <a:grpSpLocks/>
          </p:cNvGrpSpPr>
          <p:nvPr/>
        </p:nvGrpSpPr>
        <p:grpSpPr bwMode="auto">
          <a:xfrm>
            <a:off x="981075" y="2651125"/>
            <a:ext cx="7200900" cy="1174750"/>
            <a:chOff x="618" y="1454"/>
            <a:chExt cx="4536" cy="740"/>
          </a:xfrm>
        </p:grpSpPr>
        <p:sp>
          <p:nvSpPr>
            <p:cNvPr id="431115" name="Oval 11"/>
            <p:cNvSpPr>
              <a:spLocks noChangeArrowheads="1"/>
            </p:cNvSpPr>
            <p:nvPr/>
          </p:nvSpPr>
          <p:spPr bwMode="auto">
            <a:xfrm>
              <a:off x="5008" y="1456"/>
              <a:ext cx="146" cy="2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6" name="Oval 12"/>
            <p:cNvSpPr>
              <a:spLocks noChangeArrowheads="1"/>
            </p:cNvSpPr>
            <p:nvPr/>
          </p:nvSpPr>
          <p:spPr bwMode="auto">
            <a:xfrm>
              <a:off x="618" y="1456"/>
              <a:ext cx="147" cy="2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7" name="Freeform 13"/>
            <p:cNvSpPr>
              <a:spLocks/>
            </p:cNvSpPr>
            <p:nvPr/>
          </p:nvSpPr>
          <p:spPr bwMode="auto">
            <a:xfrm>
              <a:off x="696" y="1746"/>
              <a:ext cx="43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90" y="0"/>
                </a:cxn>
              </a:cxnLst>
              <a:rect l="0" t="0" r="r" b="b"/>
              <a:pathLst>
                <a:path w="5390" h="1">
                  <a:moveTo>
                    <a:pt x="0" y="0"/>
                  </a:moveTo>
                  <a:lnTo>
                    <a:pt x="5390" y="0"/>
                  </a:ln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8" name="Freeform 14"/>
            <p:cNvSpPr>
              <a:spLocks/>
            </p:cNvSpPr>
            <p:nvPr/>
          </p:nvSpPr>
          <p:spPr bwMode="auto">
            <a:xfrm>
              <a:off x="687" y="1454"/>
              <a:ext cx="43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05" y="0"/>
                </a:cxn>
              </a:cxnLst>
              <a:rect l="0" t="0" r="r" b="b"/>
              <a:pathLst>
                <a:path w="5405" h="1">
                  <a:moveTo>
                    <a:pt x="0" y="0"/>
                  </a:moveTo>
                  <a:lnTo>
                    <a:pt x="5405" y="0"/>
                  </a:ln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9" name="Text Box 15"/>
            <p:cNvSpPr txBox="1">
              <a:spLocks noChangeArrowheads="1"/>
            </p:cNvSpPr>
            <p:nvPr/>
          </p:nvSpPr>
          <p:spPr bwMode="auto">
            <a:xfrm>
              <a:off x="1001" y="1790"/>
              <a:ext cx="56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HCl</a:t>
              </a:r>
            </a:p>
          </p:txBody>
        </p:sp>
        <p:sp>
          <p:nvSpPr>
            <p:cNvPr id="431120" name="Text Box 16"/>
            <p:cNvSpPr txBox="1">
              <a:spLocks noChangeArrowheads="1"/>
            </p:cNvSpPr>
            <p:nvPr/>
          </p:nvSpPr>
          <p:spPr bwMode="auto">
            <a:xfrm>
              <a:off x="4272" y="1791"/>
              <a:ext cx="57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NH</a:t>
              </a:r>
              <a:r>
                <a:rPr lang="en-US" baseline="-25000">
                  <a:solidFill>
                    <a:srgbClr val="FF3300"/>
                  </a:solidFill>
                </a:rPr>
                <a:t>3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431121" name="Freeform 17"/>
            <p:cNvSpPr>
              <a:spLocks/>
            </p:cNvSpPr>
            <p:nvPr/>
          </p:nvSpPr>
          <p:spPr bwMode="auto">
            <a:xfrm>
              <a:off x="898" y="1621"/>
              <a:ext cx="74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4" y="0"/>
                </a:cxn>
              </a:cxnLst>
              <a:rect l="0" t="0" r="r" b="b"/>
              <a:pathLst>
                <a:path w="914" h="1">
                  <a:moveTo>
                    <a:pt x="0" y="0"/>
                  </a:moveTo>
                  <a:lnTo>
                    <a:pt x="914" y="0"/>
                  </a:ln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2" name="Freeform 18"/>
            <p:cNvSpPr>
              <a:spLocks/>
            </p:cNvSpPr>
            <p:nvPr/>
          </p:nvSpPr>
          <p:spPr bwMode="auto">
            <a:xfrm>
              <a:off x="4146" y="1620"/>
              <a:ext cx="7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9" y="0"/>
                </a:cxn>
              </a:cxnLst>
              <a:rect l="0" t="0" r="r" b="b"/>
              <a:pathLst>
                <a:path w="889" h="1">
                  <a:moveTo>
                    <a:pt x="0" y="0"/>
                  </a:moveTo>
                  <a:lnTo>
                    <a:pt x="889" y="0"/>
                  </a:ln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 type="triangle" w="lg" len="lg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124" name="Text Box 20"/>
          <p:cNvSpPr txBox="1">
            <a:spLocks noChangeArrowheads="1"/>
          </p:cNvSpPr>
          <p:nvPr/>
        </p:nvSpPr>
        <p:spPr bwMode="auto">
          <a:xfrm>
            <a:off x="923925" y="4367213"/>
            <a:ext cx="2401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more massive</a:t>
            </a:r>
          </a:p>
        </p:txBody>
      </p:sp>
      <p:sp>
        <p:nvSpPr>
          <p:cNvPr id="431125" name="Text Box 21"/>
          <p:cNvSpPr txBox="1">
            <a:spLocks noChangeArrowheads="1"/>
          </p:cNvSpPr>
          <p:nvPr/>
        </p:nvSpPr>
        <p:spPr bwMode="auto">
          <a:xfrm>
            <a:off x="947738" y="49784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travels slower</a:t>
            </a:r>
          </a:p>
        </p:txBody>
      </p:sp>
      <p:sp>
        <p:nvSpPr>
          <p:cNvPr id="431126" name="Text Box 22"/>
          <p:cNvSpPr txBox="1">
            <a:spLocks noChangeArrowheads="1"/>
          </p:cNvSpPr>
          <p:nvPr/>
        </p:nvSpPr>
        <p:spPr bwMode="auto">
          <a:xfrm>
            <a:off x="5824538" y="3784600"/>
            <a:ext cx="254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mm = 17 g/mol</a:t>
            </a:r>
          </a:p>
        </p:txBody>
      </p:sp>
      <p:sp>
        <p:nvSpPr>
          <p:cNvPr id="431127" name="Text Box 23"/>
          <p:cNvSpPr txBox="1">
            <a:spLocks noChangeArrowheads="1"/>
          </p:cNvSpPr>
          <p:nvPr/>
        </p:nvSpPr>
        <p:spPr bwMode="auto">
          <a:xfrm>
            <a:off x="5992813" y="4367213"/>
            <a:ext cx="222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less massive</a:t>
            </a:r>
          </a:p>
        </p:txBody>
      </p:sp>
      <p:sp>
        <p:nvSpPr>
          <p:cNvPr id="431128" name="Text Box 24"/>
          <p:cNvSpPr txBox="1">
            <a:spLocks noChangeArrowheads="1"/>
          </p:cNvSpPr>
          <p:nvPr/>
        </p:nvSpPr>
        <p:spPr bwMode="auto">
          <a:xfrm>
            <a:off x="5997575" y="4978400"/>
            <a:ext cx="222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travels faster</a:t>
            </a:r>
          </a:p>
        </p:txBody>
      </p:sp>
      <p:grpSp>
        <p:nvGrpSpPr>
          <p:cNvPr id="431135" name="Group 31"/>
          <p:cNvGrpSpPr>
            <a:grpSpLocks/>
          </p:cNvGrpSpPr>
          <p:nvPr/>
        </p:nvGrpSpPr>
        <p:grpSpPr bwMode="auto">
          <a:xfrm>
            <a:off x="3368675" y="2663825"/>
            <a:ext cx="2449513" cy="1017588"/>
            <a:chOff x="2122" y="1462"/>
            <a:chExt cx="1543" cy="641"/>
          </a:xfrm>
        </p:grpSpPr>
        <p:sp>
          <p:nvSpPr>
            <p:cNvPr id="431129" name="Line 25"/>
            <p:cNvSpPr>
              <a:spLocks noChangeShapeType="1"/>
            </p:cNvSpPr>
            <p:nvPr/>
          </p:nvSpPr>
          <p:spPr bwMode="auto">
            <a:xfrm>
              <a:off x="2890" y="1462"/>
              <a:ext cx="0" cy="2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30" name="Line 26"/>
            <p:cNvSpPr>
              <a:spLocks noChangeShapeType="1"/>
            </p:cNvSpPr>
            <p:nvPr/>
          </p:nvSpPr>
          <p:spPr bwMode="auto">
            <a:xfrm>
              <a:off x="3530" y="1462"/>
              <a:ext cx="0" cy="2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31" name="Line 27"/>
            <p:cNvSpPr>
              <a:spLocks noChangeShapeType="1"/>
            </p:cNvSpPr>
            <p:nvPr/>
          </p:nvSpPr>
          <p:spPr bwMode="auto">
            <a:xfrm>
              <a:off x="2259" y="1462"/>
              <a:ext cx="0" cy="2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32" name="Text Box 28"/>
            <p:cNvSpPr txBox="1">
              <a:spLocks noChangeArrowheads="1"/>
            </p:cNvSpPr>
            <p:nvPr/>
          </p:nvSpPr>
          <p:spPr bwMode="auto">
            <a:xfrm>
              <a:off x="2122" y="1776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31133" name="Text Box 29"/>
            <p:cNvSpPr txBox="1">
              <a:spLocks noChangeArrowheads="1"/>
            </p:cNvSpPr>
            <p:nvPr/>
          </p:nvSpPr>
          <p:spPr bwMode="auto">
            <a:xfrm>
              <a:off x="2762" y="1776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31134" name="Text Box 30"/>
            <p:cNvSpPr txBox="1">
              <a:spLocks noChangeArrowheads="1"/>
            </p:cNvSpPr>
            <p:nvPr/>
          </p:nvSpPr>
          <p:spPr bwMode="auto">
            <a:xfrm>
              <a:off x="3387" y="177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431136" name="Text Box 32"/>
          <p:cNvSpPr txBox="1">
            <a:spLocks noChangeArrowheads="1"/>
          </p:cNvSpPr>
          <p:nvPr/>
        </p:nvSpPr>
        <p:spPr bwMode="auto">
          <a:xfrm>
            <a:off x="4364038" y="574992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1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1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0" grpId="0" animBg="1"/>
      <p:bldP spid="431106" grpId="0"/>
      <p:bldP spid="431124" grpId="0"/>
      <p:bldP spid="431125" grpId="0"/>
      <p:bldP spid="431126" grpId="0"/>
      <p:bldP spid="431127" grpId="0"/>
      <p:bldP spid="431128" grpId="0"/>
      <p:bldP spid="4311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6850063" y="1274763"/>
            <a:ext cx="1379537" cy="10429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2136" name="Rectangle 8"/>
          <p:cNvSpPr>
            <a:spLocks noChangeArrowheads="1"/>
          </p:cNvSpPr>
          <p:nvPr/>
        </p:nvSpPr>
        <p:spPr bwMode="auto">
          <a:xfrm>
            <a:off x="3330575" y="485775"/>
            <a:ext cx="25781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Gas Pressure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587375" y="1225550"/>
            <a:ext cx="604678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Pressure occurs when a force is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dispersed over a given surface area. </a:t>
            </a:r>
          </a:p>
        </p:txBody>
      </p:sp>
      <p:graphicFrame>
        <p:nvGraphicFramePr>
          <p:cNvPr id="432138" name="Object 10"/>
          <p:cNvGraphicFramePr>
            <a:graphicFrameLocks noChangeAspect="1"/>
          </p:cNvGraphicFramePr>
          <p:nvPr/>
        </p:nvGraphicFramePr>
        <p:xfrm>
          <a:off x="7061200" y="1335088"/>
          <a:ext cx="942975" cy="866775"/>
        </p:xfrm>
        <a:graphic>
          <a:graphicData uri="http://schemas.openxmlformats.org/presentationml/2006/ole">
            <p:oleObj spid="_x0000_s432138" name="Equation" r:id="rId3" imgW="914400" imgH="838080" progId="Equation.3">
              <p:embed/>
            </p:oleObj>
          </a:graphicData>
        </a:graphic>
      </p:graphicFrame>
      <p:sp>
        <p:nvSpPr>
          <p:cNvPr id="432140" name="Rectangle 12"/>
          <p:cNvSpPr>
            <a:spLocks noChangeArrowheads="1"/>
          </p:cNvSpPr>
          <p:nvPr/>
        </p:nvSpPr>
        <p:spPr bwMode="auto">
          <a:xfrm>
            <a:off x="700088" y="2601913"/>
            <a:ext cx="46958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If F acts over a large area… </a:t>
            </a:r>
          </a:p>
        </p:txBody>
      </p:sp>
      <p:grpSp>
        <p:nvGrpSpPr>
          <p:cNvPr id="432141" name="Group 13"/>
          <p:cNvGrpSpPr>
            <a:grpSpLocks/>
          </p:cNvGrpSpPr>
          <p:nvPr/>
        </p:nvGrpSpPr>
        <p:grpSpPr bwMode="auto">
          <a:xfrm>
            <a:off x="4067175" y="2613025"/>
            <a:ext cx="2397125" cy="1806575"/>
            <a:chOff x="9000" y="3492"/>
            <a:chExt cx="1816" cy="1365"/>
          </a:xfrm>
        </p:grpSpPr>
        <p:sp>
          <p:nvSpPr>
            <p:cNvPr id="432142" name="Freeform 14"/>
            <p:cNvSpPr>
              <a:spLocks/>
            </p:cNvSpPr>
            <p:nvPr/>
          </p:nvSpPr>
          <p:spPr bwMode="auto">
            <a:xfrm>
              <a:off x="10057" y="4154"/>
              <a:ext cx="255" cy="199"/>
            </a:xfrm>
            <a:custGeom>
              <a:avLst/>
              <a:gdLst/>
              <a:ahLst/>
              <a:cxnLst>
                <a:cxn ang="0">
                  <a:pos x="248" y="2"/>
                </a:cxn>
                <a:cxn ang="0">
                  <a:pos x="236" y="0"/>
                </a:cxn>
                <a:cxn ang="0">
                  <a:pos x="226" y="0"/>
                </a:cxn>
                <a:cxn ang="0">
                  <a:pos x="213" y="2"/>
                </a:cxn>
                <a:cxn ang="0">
                  <a:pos x="199" y="5"/>
                </a:cxn>
                <a:cxn ang="0">
                  <a:pos x="182" y="10"/>
                </a:cxn>
                <a:cxn ang="0">
                  <a:pos x="166" y="16"/>
                </a:cxn>
                <a:cxn ang="0">
                  <a:pos x="146" y="27"/>
                </a:cxn>
                <a:cxn ang="0">
                  <a:pos x="128" y="37"/>
                </a:cxn>
                <a:cxn ang="0">
                  <a:pos x="110" y="53"/>
                </a:cxn>
                <a:cxn ang="0">
                  <a:pos x="91" y="70"/>
                </a:cxn>
                <a:cxn ang="0">
                  <a:pos x="70" y="87"/>
                </a:cxn>
                <a:cxn ang="0">
                  <a:pos x="54" y="102"/>
                </a:cxn>
                <a:cxn ang="0">
                  <a:pos x="37" y="118"/>
                </a:cxn>
                <a:cxn ang="0">
                  <a:pos x="23" y="135"/>
                </a:cxn>
                <a:cxn ang="0">
                  <a:pos x="11" y="147"/>
                </a:cxn>
                <a:cxn ang="0">
                  <a:pos x="3" y="161"/>
                </a:cxn>
                <a:cxn ang="0">
                  <a:pos x="0" y="175"/>
                </a:cxn>
                <a:cxn ang="0">
                  <a:pos x="2" y="185"/>
                </a:cxn>
                <a:cxn ang="0">
                  <a:pos x="8" y="195"/>
                </a:cxn>
                <a:cxn ang="0">
                  <a:pos x="23" y="199"/>
                </a:cxn>
                <a:cxn ang="0">
                  <a:pos x="32" y="199"/>
                </a:cxn>
                <a:cxn ang="0">
                  <a:pos x="43" y="196"/>
                </a:cxn>
                <a:cxn ang="0">
                  <a:pos x="55" y="190"/>
                </a:cxn>
                <a:cxn ang="0">
                  <a:pos x="69" y="185"/>
                </a:cxn>
                <a:cxn ang="0">
                  <a:pos x="81" y="178"/>
                </a:cxn>
                <a:cxn ang="0">
                  <a:pos x="96" y="170"/>
                </a:cxn>
                <a:cxn ang="0">
                  <a:pos x="110" y="159"/>
                </a:cxn>
                <a:cxn ang="0">
                  <a:pos x="126" y="150"/>
                </a:cxn>
                <a:cxn ang="0">
                  <a:pos x="142" y="139"/>
                </a:cxn>
                <a:cxn ang="0">
                  <a:pos x="157" y="128"/>
                </a:cxn>
                <a:cxn ang="0">
                  <a:pos x="170" y="116"/>
                </a:cxn>
                <a:cxn ang="0">
                  <a:pos x="186" y="105"/>
                </a:cxn>
                <a:cxn ang="0">
                  <a:pos x="199" y="93"/>
                </a:cxn>
                <a:cxn ang="0">
                  <a:pos x="211" y="82"/>
                </a:cxn>
                <a:cxn ang="0">
                  <a:pos x="222" y="73"/>
                </a:cxn>
                <a:cxn ang="0">
                  <a:pos x="231" y="64"/>
                </a:cxn>
                <a:cxn ang="0">
                  <a:pos x="246" y="47"/>
                </a:cxn>
                <a:cxn ang="0">
                  <a:pos x="252" y="39"/>
                </a:cxn>
                <a:cxn ang="0">
                  <a:pos x="254" y="27"/>
                </a:cxn>
                <a:cxn ang="0">
                  <a:pos x="254" y="11"/>
                </a:cxn>
                <a:cxn ang="0">
                  <a:pos x="252" y="2"/>
                </a:cxn>
              </a:cxnLst>
              <a:rect l="0" t="0" r="r" b="b"/>
              <a:pathLst>
                <a:path w="255" h="199">
                  <a:moveTo>
                    <a:pt x="251" y="2"/>
                  </a:moveTo>
                  <a:lnTo>
                    <a:pt x="249" y="2"/>
                  </a:lnTo>
                  <a:lnTo>
                    <a:pt x="248" y="2"/>
                  </a:lnTo>
                  <a:lnTo>
                    <a:pt x="243" y="0"/>
                  </a:lnTo>
                  <a:lnTo>
                    <a:pt x="239" y="0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7" y="2"/>
                  </a:lnTo>
                  <a:lnTo>
                    <a:pt x="213" y="2"/>
                  </a:lnTo>
                  <a:lnTo>
                    <a:pt x="210" y="2"/>
                  </a:lnTo>
                  <a:lnTo>
                    <a:pt x="204" y="4"/>
                  </a:lnTo>
                  <a:lnTo>
                    <a:pt x="199" y="5"/>
                  </a:lnTo>
                  <a:lnTo>
                    <a:pt x="193" y="5"/>
                  </a:lnTo>
                  <a:lnTo>
                    <a:pt x="189" y="8"/>
                  </a:lnTo>
                  <a:lnTo>
                    <a:pt x="182" y="10"/>
                  </a:lnTo>
                  <a:lnTo>
                    <a:pt x="176" y="11"/>
                  </a:lnTo>
                  <a:lnTo>
                    <a:pt x="172" y="14"/>
                  </a:lnTo>
                  <a:lnTo>
                    <a:pt x="166" y="16"/>
                  </a:lnTo>
                  <a:lnTo>
                    <a:pt x="160" y="19"/>
                  </a:lnTo>
                  <a:lnTo>
                    <a:pt x="154" y="22"/>
                  </a:lnTo>
                  <a:lnTo>
                    <a:pt x="146" y="27"/>
                  </a:lnTo>
                  <a:lnTo>
                    <a:pt x="142" y="30"/>
                  </a:lnTo>
                  <a:lnTo>
                    <a:pt x="134" y="33"/>
                  </a:lnTo>
                  <a:lnTo>
                    <a:pt x="128" y="37"/>
                  </a:lnTo>
                  <a:lnTo>
                    <a:pt x="122" y="44"/>
                  </a:lnTo>
                  <a:lnTo>
                    <a:pt x="116" y="48"/>
                  </a:lnTo>
                  <a:lnTo>
                    <a:pt x="110" y="53"/>
                  </a:lnTo>
                  <a:lnTo>
                    <a:pt x="104" y="57"/>
                  </a:lnTo>
                  <a:lnTo>
                    <a:pt x="98" y="64"/>
                  </a:lnTo>
                  <a:lnTo>
                    <a:pt x="91" y="70"/>
                  </a:lnTo>
                  <a:lnTo>
                    <a:pt x="84" y="74"/>
                  </a:lnTo>
                  <a:lnTo>
                    <a:pt x="78" y="81"/>
                  </a:lnTo>
                  <a:lnTo>
                    <a:pt x="70" y="87"/>
                  </a:lnTo>
                  <a:lnTo>
                    <a:pt x="66" y="91"/>
                  </a:lnTo>
                  <a:lnTo>
                    <a:pt x="60" y="96"/>
                  </a:lnTo>
                  <a:lnTo>
                    <a:pt x="54" y="102"/>
                  </a:lnTo>
                  <a:lnTo>
                    <a:pt x="47" y="107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6" y="128"/>
                  </a:lnTo>
                  <a:lnTo>
                    <a:pt x="23" y="135"/>
                  </a:lnTo>
                  <a:lnTo>
                    <a:pt x="19" y="139"/>
                  </a:lnTo>
                  <a:lnTo>
                    <a:pt x="14" y="144"/>
                  </a:lnTo>
                  <a:lnTo>
                    <a:pt x="11" y="147"/>
                  </a:lnTo>
                  <a:lnTo>
                    <a:pt x="8" y="153"/>
                  </a:lnTo>
                  <a:lnTo>
                    <a:pt x="5" y="158"/>
                  </a:lnTo>
                  <a:lnTo>
                    <a:pt x="3" y="161"/>
                  </a:lnTo>
                  <a:lnTo>
                    <a:pt x="2" y="165"/>
                  </a:lnTo>
                  <a:lnTo>
                    <a:pt x="2" y="171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2" y="185"/>
                  </a:lnTo>
                  <a:lnTo>
                    <a:pt x="3" y="188"/>
                  </a:lnTo>
                  <a:lnTo>
                    <a:pt x="7" y="190"/>
                  </a:lnTo>
                  <a:lnTo>
                    <a:pt x="8" y="195"/>
                  </a:lnTo>
                  <a:lnTo>
                    <a:pt x="14" y="198"/>
                  </a:lnTo>
                  <a:lnTo>
                    <a:pt x="17" y="199"/>
                  </a:lnTo>
                  <a:lnTo>
                    <a:pt x="23" y="199"/>
                  </a:lnTo>
                  <a:lnTo>
                    <a:pt x="26" y="199"/>
                  </a:lnTo>
                  <a:lnTo>
                    <a:pt x="28" y="199"/>
                  </a:lnTo>
                  <a:lnTo>
                    <a:pt x="32" y="199"/>
                  </a:lnTo>
                  <a:lnTo>
                    <a:pt x="35" y="198"/>
                  </a:lnTo>
                  <a:lnTo>
                    <a:pt x="38" y="196"/>
                  </a:lnTo>
                  <a:lnTo>
                    <a:pt x="43" y="196"/>
                  </a:lnTo>
                  <a:lnTo>
                    <a:pt x="46" y="195"/>
                  </a:lnTo>
                  <a:lnTo>
                    <a:pt x="51" y="193"/>
                  </a:lnTo>
                  <a:lnTo>
                    <a:pt x="55" y="190"/>
                  </a:lnTo>
                  <a:lnTo>
                    <a:pt x="60" y="190"/>
                  </a:lnTo>
                  <a:lnTo>
                    <a:pt x="63" y="187"/>
                  </a:lnTo>
                  <a:lnTo>
                    <a:pt x="69" y="185"/>
                  </a:lnTo>
                  <a:lnTo>
                    <a:pt x="72" y="184"/>
                  </a:lnTo>
                  <a:lnTo>
                    <a:pt x="76" y="181"/>
                  </a:lnTo>
                  <a:lnTo>
                    <a:pt x="81" y="178"/>
                  </a:lnTo>
                  <a:lnTo>
                    <a:pt x="85" y="176"/>
                  </a:lnTo>
                  <a:lnTo>
                    <a:pt x="91" y="171"/>
                  </a:lnTo>
                  <a:lnTo>
                    <a:pt x="96" y="170"/>
                  </a:lnTo>
                  <a:lnTo>
                    <a:pt x="101" y="165"/>
                  </a:lnTo>
                  <a:lnTo>
                    <a:pt x="107" y="164"/>
                  </a:lnTo>
                  <a:lnTo>
                    <a:pt x="110" y="159"/>
                  </a:lnTo>
                  <a:lnTo>
                    <a:pt x="116" y="156"/>
                  </a:lnTo>
                  <a:lnTo>
                    <a:pt x="122" y="153"/>
                  </a:lnTo>
                  <a:lnTo>
                    <a:pt x="126" y="150"/>
                  </a:lnTo>
                  <a:lnTo>
                    <a:pt x="131" y="147"/>
                  </a:lnTo>
                  <a:lnTo>
                    <a:pt x="137" y="142"/>
                  </a:lnTo>
                  <a:lnTo>
                    <a:pt x="142" y="139"/>
                  </a:lnTo>
                  <a:lnTo>
                    <a:pt x="146" y="136"/>
                  </a:lnTo>
                  <a:lnTo>
                    <a:pt x="151" y="131"/>
                  </a:lnTo>
                  <a:lnTo>
                    <a:pt x="157" y="128"/>
                  </a:lnTo>
                  <a:lnTo>
                    <a:pt x="161" y="124"/>
                  </a:lnTo>
                  <a:lnTo>
                    <a:pt x="166" y="121"/>
                  </a:lnTo>
                  <a:lnTo>
                    <a:pt x="170" y="116"/>
                  </a:lnTo>
                  <a:lnTo>
                    <a:pt x="175" y="111"/>
                  </a:lnTo>
                  <a:lnTo>
                    <a:pt x="181" y="108"/>
                  </a:lnTo>
                  <a:lnTo>
                    <a:pt x="186" y="105"/>
                  </a:lnTo>
                  <a:lnTo>
                    <a:pt x="190" y="101"/>
                  </a:lnTo>
                  <a:lnTo>
                    <a:pt x="193" y="98"/>
                  </a:lnTo>
                  <a:lnTo>
                    <a:pt x="199" y="93"/>
                  </a:lnTo>
                  <a:lnTo>
                    <a:pt x="202" y="90"/>
                  </a:lnTo>
                  <a:lnTo>
                    <a:pt x="205" y="87"/>
                  </a:lnTo>
                  <a:lnTo>
                    <a:pt x="211" y="82"/>
                  </a:lnTo>
                  <a:lnTo>
                    <a:pt x="214" y="79"/>
                  </a:lnTo>
                  <a:lnTo>
                    <a:pt x="219" y="76"/>
                  </a:lnTo>
                  <a:lnTo>
                    <a:pt x="222" y="73"/>
                  </a:lnTo>
                  <a:lnTo>
                    <a:pt x="225" y="70"/>
                  </a:lnTo>
                  <a:lnTo>
                    <a:pt x="228" y="65"/>
                  </a:lnTo>
                  <a:lnTo>
                    <a:pt x="231" y="64"/>
                  </a:lnTo>
                  <a:lnTo>
                    <a:pt x="237" y="57"/>
                  </a:lnTo>
                  <a:lnTo>
                    <a:pt x="242" y="51"/>
                  </a:lnTo>
                  <a:lnTo>
                    <a:pt x="246" y="47"/>
                  </a:lnTo>
                  <a:lnTo>
                    <a:pt x="249" y="44"/>
                  </a:lnTo>
                  <a:lnTo>
                    <a:pt x="252" y="41"/>
                  </a:lnTo>
                  <a:lnTo>
                    <a:pt x="252" y="39"/>
                  </a:lnTo>
                  <a:lnTo>
                    <a:pt x="254" y="33"/>
                  </a:lnTo>
                  <a:lnTo>
                    <a:pt x="254" y="30"/>
                  </a:lnTo>
                  <a:lnTo>
                    <a:pt x="254" y="27"/>
                  </a:lnTo>
                  <a:lnTo>
                    <a:pt x="255" y="22"/>
                  </a:lnTo>
                  <a:lnTo>
                    <a:pt x="254" y="16"/>
                  </a:lnTo>
                  <a:lnTo>
                    <a:pt x="254" y="11"/>
                  </a:lnTo>
                  <a:lnTo>
                    <a:pt x="252" y="8"/>
                  </a:lnTo>
                  <a:lnTo>
                    <a:pt x="252" y="4"/>
                  </a:lnTo>
                  <a:lnTo>
                    <a:pt x="252" y="2"/>
                  </a:lnTo>
                  <a:lnTo>
                    <a:pt x="251" y="2"/>
                  </a:lnTo>
                  <a:lnTo>
                    <a:pt x="251" y="2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43" name="Freeform 15"/>
            <p:cNvSpPr>
              <a:spLocks/>
            </p:cNvSpPr>
            <p:nvPr/>
          </p:nvSpPr>
          <p:spPr bwMode="auto">
            <a:xfrm>
              <a:off x="9790" y="3971"/>
              <a:ext cx="248" cy="199"/>
            </a:xfrm>
            <a:custGeom>
              <a:avLst/>
              <a:gdLst/>
              <a:ahLst/>
              <a:cxnLst>
                <a:cxn ang="0">
                  <a:pos x="246" y="2"/>
                </a:cxn>
                <a:cxn ang="0">
                  <a:pos x="236" y="0"/>
                </a:cxn>
                <a:cxn ang="0">
                  <a:pos x="219" y="2"/>
                </a:cxn>
                <a:cxn ang="0">
                  <a:pos x="207" y="5"/>
                </a:cxn>
                <a:cxn ang="0">
                  <a:pos x="193" y="9"/>
                </a:cxn>
                <a:cxn ang="0">
                  <a:pos x="179" y="16"/>
                </a:cxn>
                <a:cxn ang="0">
                  <a:pos x="163" y="25"/>
                </a:cxn>
                <a:cxn ang="0">
                  <a:pos x="145" y="39"/>
                </a:cxn>
                <a:cxn ang="0">
                  <a:pos x="132" y="49"/>
                </a:cxn>
                <a:cxn ang="0">
                  <a:pos x="122" y="57"/>
                </a:cxn>
                <a:cxn ang="0">
                  <a:pos x="111" y="65"/>
                </a:cxn>
                <a:cxn ang="0">
                  <a:pos x="101" y="74"/>
                </a:cxn>
                <a:cxn ang="0">
                  <a:pos x="91" y="83"/>
                </a:cxn>
                <a:cxn ang="0">
                  <a:pos x="79" y="89"/>
                </a:cxn>
                <a:cxn ang="0">
                  <a:pos x="69" y="99"/>
                </a:cxn>
                <a:cxn ang="0">
                  <a:pos x="49" y="114"/>
                </a:cxn>
                <a:cxn ang="0">
                  <a:pos x="32" y="131"/>
                </a:cxn>
                <a:cxn ang="0">
                  <a:pos x="17" y="146"/>
                </a:cxn>
                <a:cxn ang="0">
                  <a:pos x="6" y="160"/>
                </a:cxn>
                <a:cxn ang="0">
                  <a:pos x="2" y="174"/>
                </a:cxn>
                <a:cxn ang="0">
                  <a:pos x="0" y="185"/>
                </a:cxn>
                <a:cxn ang="0">
                  <a:pos x="6" y="194"/>
                </a:cxn>
                <a:cxn ang="0">
                  <a:pos x="20" y="199"/>
                </a:cxn>
                <a:cxn ang="0">
                  <a:pos x="29" y="197"/>
                </a:cxn>
                <a:cxn ang="0">
                  <a:pos x="38" y="196"/>
                </a:cxn>
                <a:cxn ang="0">
                  <a:pos x="50" y="190"/>
                </a:cxn>
                <a:cxn ang="0">
                  <a:pos x="64" y="183"/>
                </a:cxn>
                <a:cxn ang="0">
                  <a:pos x="78" y="174"/>
                </a:cxn>
                <a:cxn ang="0">
                  <a:pos x="91" y="165"/>
                </a:cxn>
                <a:cxn ang="0">
                  <a:pos x="105" y="154"/>
                </a:cxn>
                <a:cxn ang="0">
                  <a:pos x="120" y="143"/>
                </a:cxn>
                <a:cxn ang="0">
                  <a:pos x="135" y="131"/>
                </a:cxn>
                <a:cxn ang="0">
                  <a:pos x="151" y="119"/>
                </a:cxn>
                <a:cxn ang="0">
                  <a:pos x="163" y="106"/>
                </a:cxn>
                <a:cxn ang="0">
                  <a:pos x="178" y="93"/>
                </a:cxn>
                <a:cxn ang="0">
                  <a:pos x="192" y="80"/>
                </a:cxn>
                <a:cxn ang="0">
                  <a:pos x="202" y="69"/>
                </a:cxn>
                <a:cxn ang="0">
                  <a:pos x="213" y="59"/>
                </a:cxn>
                <a:cxn ang="0">
                  <a:pos x="222" y="46"/>
                </a:cxn>
                <a:cxn ang="0">
                  <a:pos x="236" y="29"/>
                </a:cxn>
                <a:cxn ang="0">
                  <a:pos x="243" y="22"/>
                </a:cxn>
                <a:cxn ang="0">
                  <a:pos x="245" y="11"/>
                </a:cxn>
                <a:cxn ang="0">
                  <a:pos x="248" y="3"/>
                </a:cxn>
              </a:cxnLst>
              <a:rect l="0" t="0" r="r" b="b"/>
              <a:pathLst>
                <a:path w="248" h="199">
                  <a:moveTo>
                    <a:pt x="248" y="5"/>
                  </a:moveTo>
                  <a:lnTo>
                    <a:pt x="246" y="3"/>
                  </a:lnTo>
                  <a:lnTo>
                    <a:pt x="246" y="2"/>
                  </a:lnTo>
                  <a:lnTo>
                    <a:pt x="243" y="2"/>
                  </a:lnTo>
                  <a:lnTo>
                    <a:pt x="240" y="2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25" y="0"/>
                  </a:lnTo>
                  <a:lnTo>
                    <a:pt x="219" y="2"/>
                  </a:lnTo>
                  <a:lnTo>
                    <a:pt x="214" y="2"/>
                  </a:lnTo>
                  <a:lnTo>
                    <a:pt x="210" y="3"/>
                  </a:lnTo>
                  <a:lnTo>
                    <a:pt x="207" y="5"/>
                  </a:lnTo>
                  <a:lnTo>
                    <a:pt x="204" y="5"/>
                  </a:lnTo>
                  <a:lnTo>
                    <a:pt x="198" y="6"/>
                  </a:lnTo>
                  <a:lnTo>
                    <a:pt x="193" y="9"/>
                  </a:lnTo>
                  <a:lnTo>
                    <a:pt x="189" y="11"/>
                  </a:lnTo>
                  <a:lnTo>
                    <a:pt x="184" y="14"/>
                  </a:lnTo>
                  <a:lnTo>
                    <a:pt x="179" y="16"/>
                  </a:lnTo>
                  <a:lnTo>
                    <a:pt x="175" y="19"/>
                  </a:lnTo>
                  <a:lnTo>
                    <a:pt x="169" y="22"/>
                  </a:lnTo>
                  <a:lnTo>
                    <a:pt x="163" y="25"/>
                  </a:lnTo>
                  <a:lnTo>
                    <a:pt x="157" y="29"/>
                  </a:lnTo>
                  <a:lnTo>
                    <a:pt x="151" y="34"/>
                  </a:lnTo>
                  <a:lnTo>
                    <a:pt x="145" y="39"/>
                  </a:lnTo>
                  <a:lnTo>
                    <a:pt x="138" y="45"/>
                  </a:lnTo>
                  <a:lnTo>
                    <a:pt x="135" y="46"/>
                  </a:lnTo>
                  <a:lnTo>
                    <a:pt x="132" y="49"/>
                  </a:lnTo>
                  <a:lnTo>
                    <a:pt x="129" y="51"/>
                  </a:lnTo>
                  <a:lnTo>
                    <a:pt x="126" y="54"/>
                  </a:lnTo>
                  <a:lnTo>
                    <a:pt x="122" y="57"/>
                  </a:lnTo>
                  <a:lnTo>
                    <a:pt x="119" y="59"/>
                  </a:lnTo>
                  <a:lnTo>
                    <a:pt x="116" y="62"/>
                  </a:lnTo>
                  <a:lnTo>
                    <a:pt x="111" y="65"/>
                  </a:lnTo>
                  <a:lnTo>
                    <a:pt x="108" y="68"/>
                  </a:lnTo>
                  <a:lnTo>
                    <a:pt x="104" y="71"/>
                  </a:lnTo>
                  <a:lnTo>
                    <a:pt x="101" y="74"/>
                  </a:lnTo>
                  <a:lnTo>
                    <a:pt x="98" y="77"/>
                  </a:lnTo>
                  <a:lnTo>
                    <a:pt x="94" y="79"/>
                  </a:lnTo>
                  <a:lnTo>
                    <a:pt x="91" y="83"/>
                  </a:lnTo>
                  <a:lnTo>
                    <a:pt x="87" y="85"/>
                  </a:lnTo>
                  <a:lnTo>
                    <a:pt x="84" y="88"/>
                  </a:lnTo>
                  <a:lnTo>
                    <a:pt x="79" y="89"/>
                  </a:lnTo>
                  <a:lnTo>
                    <a:pt x="76" y="93"/>
                  </a:lnTo>
                  <a:lnTo>
                    <a:pt x="73" y="96"/>
                  </a:lnTo>
                  <a:lnTo>
                    <a:pt x="69" y="99"/>
                  </a:lnTo>
                  <a:lnTo>
                    <a:pt x="63" y="105"/>
                  </a:lnTo>
                  <a:lnTo>
                    <a:pt x="55" y="110"/>
                  </a:lnTo>
                  <a:lnTo>
                    <a:pt x="49" y="114"/>
                  </a:lnTo>
                  <a:lnTo>
                    <a:pt x="44" y="120"/>
                  </a:lnTo>
                  <a:lnTo>
                    <a:pt x="38" y="125"/>
                  </a:lnTo>
                  <a:lnTo>
                    <a:pt x="32" y="131"/>
                  </a:lnTo>
                  <a:lnTo>
                    <a:pt x="28" y="137"/>
                  </a:lnTo>
                  <a:lnTo>
                    <a:pt x="22" y="142"/>
                  </a:lnTo>
                  <a:lnTo>
                    <a:pt x="17" y="146"/>
                  </a:lnTo>
                  <a:lnTo>
                    <a:pt x="14" y="151"/>
                  </a:lnTo>
                  <a:lnTo>
                    <a:pt x="10" y="156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2" y="170"/>
                  </a:lnTo>
                  <a:lnTo>
                    <a:pt x="2" y="174"/>
                  </a:lnTo>
                  <a:lnTo>
                    <a:pt x="0" y="177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188"/>
                  </a:lnTo>
                  <a:lnTo>
                    <a:pt x="3" y="191"/>
                  </a:lnTo>
                  <a:lnTo>
                    <a:pt x="6" y="194"/>
                  </a:lnTo>
                  <a:lnTo>
                    <a:pt x="11" y="197"/>
                  </a:lnTo>
                  <a:lnTo>
                    <a:pt x="14" y="199"/>
                  </a:lnTo>
                  <a:lnTo>
                    <a:pt x="20" y="199"/>
                  </a:lnTo>
                  <a:lnTo>
                    <a:pt x="22" y="199"/>
                  </a:lnTo>
                  <a:lnTo>
                    <a:pt x="25" y="199"/>
                  </a:lnTo>
                  <a:lnTo>
                    <a:pt x="29" y="197"/>
                  </a:lnTo>
                  <a:lnTo>
                    <a:pt x="32" y="197"/>
                  </a:lnTo>
                  <a:lnTo>
                    <a:pt x="35" y="197"/>
                  </a:lnTo>
                  <a:lnTo>
                    <a:pt x="38" y="196"/>
                  </a:lnTo>
                  <a:lnTo>
                    <a:pt x="43" y="193"/>
                  </a:lnTo>
                  <a:lnTo>
                    <a:pt x="47" y="191"/>
                  </a:lnTo>
                  <a:lnTo>
                    <a:pt x="50" y="190"/>
                  </a:lnTo>
                  <a:lnTo>
                    <a:pt x="55" y="187"/>
                  </a:lnTo>
                  <a:lnTo>
                    <a:pt x="60" y="185"/>
                  </a:lnTo>
                  <a:lnTo>
                    <a:pt x="64" y="183"/>
                  </a:lnTo>
                  <a:lnTo>
                    <a:pt x="67" y="180"/>
                  </a:lnTo>
                  <a:lnTo>
                    <a:pt x="73" y="177"/>
                  </a:lnTo>
                  <a:lnTo>
                    <a:pt x="78" y="174"/>
                  </a:lnTo>
                  <a:lnTo>
                    <a:pt x="82" y="173"/>
                  </a:lnTo>
                  <a:lnTo>
                    <a:pt x="85" y="168"/>
                  </a:lnTo>
                  <a:lnTo>
                    <a:pt x="91" y="165"/>
                  </a:lnTo>
                  <a:lnTo>
                    <a:pt x="96" y="162"/>
                  </a:lnTo>
                  <a:lnTo>
                    <a:pt x="102" y="157"/>
                  </a:lnTo>
                  <a:lnTo>
                    <a:pt x="105" y="154"/>
                  </a:lnTo>
                  <a:lnTo>
                    <a:pt x="110" y="150"/>
                  </a:lnTo>
                  <a:lnTo>
                    <a:pt x="116" y="146"/>
                  </a:lnTo>
                  <a:lnTo>
                    <a:pt x="120" y="143"/>
                  </a:lnTo>
                  <a:lnTo>
                    <a:pt x="126" y="139"/>
                  </a:lnTo>
                  <a:lnTo>
                    <a:pt x="131" y="136"/>
                  </a:lnTo>
                  <a:lnTo>
                    <a:pt x="135" y="131"/>
                  </a:lnTo>
                  <a:lnTo>
                    <a:pt x="140" y="128"/>
                  </a:lnTo>
                  <a:lnTo>
                    <a:pt x="145" y="122"/>
                  </a:lnTo>
                  <a:lnTo>
                    <a:pt x="151" y="119"/>
                  </a:lnTo>
                  <a:lnTo>
                    <a:pt x="154" y="113"/>
                  </a:lnTo>
                  <a:lnTo>
                    <a:pt x="160" y="110"/>
                  </a:lnTo>
                  <a:lnTo>
                    <a:pt x="163" y="106"/>
                  </a:lnTo>
                  <a:lnTo>
                    <a:pt x="169" y="102"/>
                  </a:lnTo>
                  <a:lnTo>
                    <a:pt x="173" y="96"/>
                  </a:lnTo>
                  <a:lnTo>
                    <a:pt x="178" y="93"/>
                  </a:lnTo>
                  <a:lnTo>
                    <a:pt x="181" y="89"/>
                  </a:lnTo>
                  <a:lnTo>
                    <a:pt x="187" y="83"/>
                  </a:lnTo>
                  <a:lnTo>
                    <a:pt x="192" y="80"/>
                  </a:lnTo>
                  <a:lnTo>
                    <a:pt x="195" y="77"/>
                  </a:lnTo>
                  <a:lnTo>
                    <a:pt x="198" y="73"/>
                  </a:lnTo>
                  <a:lnTo>
                    <a:pt x="202" y="69"/>
                  </a:lnTo>
                  <a:lnTo>
                    <a:pt x="205" y="65"/>
                  </a:lnTo>
                  <a:lnTo>
                    <a:pt x="210" y="62"/>
                  </a:lnTo>
                  <a:lnTo>
                    <a:pt x="213" y="59"/>
                  </a:lnTo>
                  <a:lnTo>
                    <a:pt x="216" y="54"/>
                  </a:lnTo>
                  <a:lnTo>
                    <a:pt x="219" y="51"/>
                  </a:lnTo>
                  <a:lnTo>
                    <a:pt x="222" y="46"/>
                  </a:lnTo>
                  <a:lnTo>
                    <a:pt x="228" y="40"/>
                  </a:lnTo>
                  <a:lnTo>
                    <a:pt x="234" y="34"/>
                  </a:lnTo>
                  <a:lnTo>
                    <a:pt x="236" y="29"/>
                  </a:lnTo>
                  <a:lnTo>
                    <a:pt x="240" y="26"/>
                  </a:lnTo>
                  <a:lnTo>
                    <a:pt x="240" y="23"/>
                  </a:lnTo>
                  <a:lnTo>
                    <a:pt x="243" y="22"/>
                  </a:lnTo>
                  <a:lnTo>
                    <a:pt x="243" y="17"/>
                  </a:lnTo>
                  <a:lnTo>
                    <a:pt x="245" y="12"/>
                  </a:lnTo>
                  <a:lnTo>
                    <a:pt x="245" y="11"/>
                  </a:lnTo>
                  <a:lnTo>
                    <a:pt x="246" y="8"/>
                  </a:lnTo>
                  <a:lnTo>
                    <a:pt x="246" y="5"/>
                  </a:lnTo>
                  <a:lnTo>
                    <a:pt x="248" y="3"/>
                  </a:lnTo>
                  <a:lnTo>
                    <a:pt x="248" y="5"/>
                  </a:lnTo>
                  <a:lnTo>
                    <a:pt x="248" y="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44" name="Freeform 16"/>
            <p:cNvSpPr>
              <a:spLocks/>
            </p:cNvSpPr>
            <p:nvPr/>
          </p:nvSpPr>
          <p:spPr bwMode="auto">
            <a:xfrm>
              <a:off x="9006" y="3492"/>
              <a:ext cx="1616" cy="1043"/>
            </a:xfrm>
            <a:custGeom>
              <a:avLst/>
              <a:gdLst/>
              <a:ahLst/>
              <a:cxnLst>
                <a:cxn ang="0">
                  <a:pos x="1457" y="57"/>
                </a:cxn>
                <a:cxn ang="0">
                  <a:pos x="1362" y="128"/>
                </a:cxn>
                <a:cxn ang="0">
                  <a:pos x="1267" y="200"/>
                </a:cxn>
                <a:cxn ang="0">
                  <a:pos x="1173" y="273"/>
                </a:cxn>
                <a:cxn ang="0">
                  <a:pos x="1080" y="345"/>
                </a:cxn>
                <a:cxn ang="0">
                  <a:pos x="985" y="418"/>
                </a:cxn>
                <a:cxn ang="0">
                  <a:pos x="891" y="490"/>
                </a:cxn>
                <a:cxn ang="0">
                  <a:pos x="797" y="561"/>
                </a:cxn>
                <a:cxn ang="0">
                  <a:pos x="702" y="633"/>
                </a:cxn>
                <a:cxn ang="0">
                  <a:pos x="608" y="706"/>
                </a:cxn>
                <a:cxn ang="0">
                  <a:pos x="513" y="776"/>
                </a:cxn>
                <a:cxn ang="0">
                  <a:pos x="419" y="849"/>
                </a:cxn>
                <a:cxn ang="0">
                  <a:pos x="326" y="921"/>
                </a:cxn>
                <a:cxn ang="0">
                  <a:pos x="293" y="946"/>
                </a:cxn>
                <a:cxn ang="0">
                  <a:pos x="263" y="966"/>
                </a:cxn>
                <a:cxn ang="0">
                  <a:pos x="234" y="981"/>
                </a:cxn>
                <a:cxn ang="0">
                  <a:pos x="203" y="992"/>
                </a:cxn>
                <a:cxn ang="0">
                  <a:pos x="175" y="997"/>
                </a:cxn>
                <a:cxn ang="0">
                  <a:pos x="149" y="998"/>
                </a:cxn>
                <a:cxn ang="0">
                  <a:pos x="120" y="992"/>
                </a:cxn>
                <a:cxn ang="0">
                  <a:pos x="94" y="983"/>
                </a:cxn>
                <a:cxn ang="0">
                  <a:pos x="73" y="968"/>
                </a:cxn>
                <a:cxn ang="0">
                  <a:pos x="50" y="949"/>
                </a:cxn>
                <a:cxn ang="0">
                  <a:pos x="36" y="931"/>
                </a:cxn>
                <a:cxn ang="0">
                  <a:pos x="14" y="943"/>
                </a:cxn>
                <a:cxn ang="0">
                  <a:pos x="2" y="957"/>
                </a:cxn>
                <a:cxn ang="0">
                  <a:pos x="21" y="981"/>
                </a:cxn>
                <a:cxn ang="0">
                  <a:pos x="43" y="1000"/>
                </a:cxn>
                <a:cxn ang="0">
                  <a:pos x="67" y="1018"/>
                </a:cxn>
                <a:cxn ang="0">
                  <a:pos x="93" y="1029"/>
                </a:cxn>
                <a:cxn ang="0">
                  <a:pos x="111" y="1035"/>
                </a:cxn>
                <a:cxn ang="0">
                  <a:pos x="132" y="1040"/>
                </a:cxn>
                <a:cxn ang="0">
                  <a:pos x="162" y="1043"/>
                </a:cxn>
                <a:cxn ang="0">
                  <a:pos x="184" y="1040"/>
                </a:cxn>
                <a:cxn ang="0">
                  <a:pos x="208" y="1035"/>
                </a:cxn>
                <a:cxn ang="0">
                  <a:pos x="225" y="1032"/>
                </a:cxn>
                <a:cxn ang="0">
                  <a:pos x="241" y="1026"/>
                </a:cxn>
                <a:cxn ang="0">
                  <a:pos x="259" y="1017"/>
                </a:cxn>
                <a:cxn ang="0">
                  <a:pos x="276" y="1008"/>
                </a:cxn>
                <a:cxn ang="0">
                  <a:pos x="296" y="997"/>
                </a:cxn>
                <a:cxn ang="0">
                  <a:pos x="313" y="984"/>
                </a:cxn>
                <a:cxn ang="0">
                  <a:pos x="332" y="972"/>
                </a:cxn>
                <a:cxn ang="0">
                  <a:pos x="351" y="957"/>
                </a:cxn>
                <a:cxn ang="0">
                  <a:pos x="398" y="917"/>
                </a:cxn>
                <a:cxn ang="0">
                  <a:pos x="470" y="858"/>
                </a:cxn>
                <a:cxn ang="0">
                  <a:pos x="560" y="786"/>
                </a:cxn>
                <a:cxn ang="0">
                  <a:pos x="662" y="707"/>
                </a:cxn>
                <a:cxn ang="0">
                  <a:pos x="774" y="622"/>
                </a:cxn>
                <a:cxn ang="0">
                  <a:pos x="891" y="532"/>
                </a:cxn>
                <a:cxn ang="0">
                  <a:pos x="1009" y="444"/>
                </a:cxn>
                <a:cxn ang="0">
                  <a:pos x="1124" y="357"/>
                </a:cxn>
                <a:cxn ang="0">
                  <a:pos x="1232" y="276"/>
                </a:cxn>
                <a:cxn ang="0">
                  <a:pos x="1331" y="202"/>
                </a:cxn>
                <a:cxn ang="0">
                  <a:pos x="1414" y="140"/>
                </a:cxn>
                <a:cxn ang="0">
                  <a:pos x="1479" y="91"/>
                </a:cxn>
                <a:cxn ang="0">
                  <a:pos x="1523" y="62"/>
                </a:cxn>
                <a:cxn ang="0">
                  <a:pos x="1532" y="0"/>
                </a:cxn>
              </a:cxnLst>
              <a:rect l="0" t="0" r="r" b="b"/>
              <a:pathLst>
                <a:path w="1616" h="1043">
                  <a:moveTo>
                    <a:pt x="1532" y="0"/>
                  </a:moveTo>
                  <a:lnTo>
                    <a:pt x="1513" y="12"/>
                  </a:lnTo>
                  <a:lnTo>
                    <a:pt x="1494" y="28"/>
                  </a:lnTo>
                  <a:lnTo>
                    <a:pt x="1476" y="42"/>
                  </a:lnTo>
                  <a:lnTo>
                    <a:pt x="1457" y="57"/>
                  </a:lnTo>
                  <a:lnTo>
                    <a:pt x="1438" y="71"/>
                  </a:lnTo>
                  <a:lnTo>
                    <a:pt x="1419" y="85"/>
                  </a:lnTo>
                  <a:lnTo>
                    <a:pt x="1400" y="99"/>
                  </a:lnTo>
                  <a:lnTo>
                    <a:pt x="1381" y="116"/>
                  </a:lnTo>
                  <a:lnTo>
                    <a:pt x="1362" y="128"/>
                  </a:lnTo>
                  <a:lnTo>
                    <a:pt x="1344" y="143"/>
                  </a:lnTo>
                  <a:lnTo>
                    <a:pt x="1325" y="157"/>
                  </a:lnTo>
                  <a:lnTo>
                    <a:pt x="1306" y="173"/>
                  </a:lnTo>
                  <a:lnTo>
                    <a:pt x="1287" y="186"/>
                  </a:lnTo>
                  <a:lnTo>
                    <a:pt x="1267" y="200"/>
                  </a:lnTo>
                  <a:lnTo>
                    <a:pt x="1250" y="214"/>
                  </a:lnTo>
                  <a:lnTo>
                    <a:pt x="1230" y="230"/>
                  </a:lnTo>
                  <a:lnTo>
                    <a:pt x="1212" y="243"/>
                  </a:lnTo>
                  <a:lnTo>
                    <a:pt x="1193" y="257"/>
                  </a:lnTo>
                  <a:lnTo>
                    <a:pt x="1173" y="273"/>
                  </a:lnTo>
                  <a:lnTo>
                    <a:pt x="1155" y="287"/>
                  </a:lnTo>
                  <a:lnTo>
                    <a:pt x="1136" y="302"/>
                  </a:lnTo>
                  <a:lnTo>
                    <a:pt x="1117" y="314"/>
                  </a:lnTo>
                  <a:lnTo>
                    <a:pt x="1098" y="330"/>
                  </a:lnTo>
                  <a:lnTo>
                    <a:pt x="1080" y="345"/>
                  </a:lnTo>
                  <a:lnTo>
                    <a:pt x="1061" y="359"/>
                  </a:lnTo>
                  <a:lnTo>
                    <a:pt x="1042" y="374"/>
                  </a:lnTo>
                  <a:lnTo>
                    <a:pt x="1023" y="387"/>
                  </a:lnTo>
                  <a:lnTo>
                    <a:pt x="1004" y="402"/>
                  </a:lnTo>
                  <a:lnTo>
                    <a:pt x="985" y="418"/>
                  </a:lnTo>
                  <a:lnTo>
                    <a:pt x="965" y="431"/>
                  </a:lnTo>
                  <a:lnTo>
                    <a:pt x="947" y="445"/>
                  </a:lnTo>
                  <a:lnTo>
                    <a:pt x="929" y="461"/>
                  </a:lnTo>
                  <a:lnTo>
                    <a:pt x="910" y="475"/>
                  </a:lnTo>
                  <a:lnTo>
                    <a:pt x="891" y="490"/>
                  </a:lnTo>
                  <a:lnTo>
                    <a:pt x="871" y="502"/>
                  </a:lnTo>
                  <a:lnTo>
                    <a:pt x="853" y="518"/>
                  </a:lnTo>
                  <a:lnTo>
                    <a:pt x="833" y="532"/>
                  </a:lnTo>
                  <a:lnTo>
                    <a:pt x="816" y="547"/>
                  </a:lnTo>
                  <a:lnTo>
                    <a:pt x="797" y="561"/>
                  </a:lnTo>
                  <a:lnTo>
                    <a:pt x="778" y="575"/>
                  </a:lnTo>
                  <a:lnTo>
                    <a:pt x="759" y="590"/>
                  </a:lnTo>
                  <a:lnTo>
                    <a:pt x="739" y="604"/>
                  </a:lnTo>
                  <a:lnTo>
                    <a:pt x="721" y="618"/>
                  </a:lnTo>
                  <a:lnTo>
                    <a:pt x="702" y="633"/>
                  </a:lnTo>
                  <a:lnTo>
                    <a:pt x="683" y="647"/>
                  </a:lnTo>
                  <a:lnTo>
                    <a:pt x="665" y="661"/>
                  </a:lnTo>
                  <a:lnTo>
                    <a:pt x="645" y="676"/>
                  </a:lnTo>
                  <a:lnTo>
                    <a:pt x="627" y="690"/>
                  </a:lnTo>
                  <a:lnTo>
                    <a:pt x="608" y="706"/>
                  </a:lnTo>
                  <a:lnTo>
                    <a:pt x="589" y="719"/>
                  </a:lnTo>
                  <a:lnTo>
                    <a:pt x="569" y="733"/>
                  </a:lnTo>
                  <a:lnTo>
                    <a:pt x="551" y="749"/>
                  </a:lnTo>
                  <a:lnTo>
                    <a:pt x="531" y="761"/>
                  </a:lnTo>
                  <a:lnTo>
                    <a:pt x="513" y="776"/>
                  </a:lnTo>
                  <a:lnTo>
                    <a:pt x="495" y="792"/>
                  </a:lnTo>
                  <a:lnTo>
                    <a:pt x="476" y="806"/>
                  </a:lnTo>
                  <a:lnTo>
                    <a:pt x="457" y="820"/>
                  </a:lnTo>
                  <a:lnTo>
                    <a:pt x="437" y="833"/>
                  </a:lnTo>
                  <a:lnTo>
                    <a:pt x="419" y="849"/>
                  </a:lnTo>
                  <a:lnTo>
                    <a:pt x="401" y="864"/>
                  </a:lnTo>
                  <a:lnTo>
                    <a:pt x="382" y="877"/>
                  </a:lnTo>
                  <a:lnTo>
                    <a:pt x="363" y="892"/>
                  </a:lnTo>
                  <a:lnTo>
                    <a:pt x="344" y="906"/>
                  </a:lnTo>
                  <a:lnTo>
                    <a:pt x="326" y="921"/>
                  </a:lnTo>
                  <a:lnTo>
                    <a:pt x="319" y="926"/>
                  </a:lnTo>
                  <a:lnTo>
                    <a:pt x="313" y="931"/>
                  </a:lnTo>
                  <a:lnTo>
                    <a:pt x="305" y="937"/>
                  </a:lnTo>
                  <a:lnTo>
                    <a:pt x="299" y="941"/>
                  </a:lnTo>
                  <a:lnTo>
                    <a:pt x="293" y="946"/>
                  </a:lnTo>
                  <a:lnTo>
                    <a:pt x="287" y="949"/>
                  </a:lnTo>
                  <a:lnTo>
                    <a:pt x="281" y="954"/>
                  </a:lnTo>
                  <a:lnTo>
                    <a:pt x="275" y="960"/>
                  </a:lnTo>
                  <a:lnTo>
                    <a:pt x="269" y="961"/>
                  </a:lnTo>
                  <a:lnTo>
                    <a:pt x="263" y="966"/>
                  </a:lnTo>
                  <a:lnTo>
                    <a:pt x="256" y="969"/>
                  </a:lnTo>
                  <a:lnTo>
                    <a:pt x="250" y="972"/>
                  </a:lnTo>
                  <a:lnTo>
                    <a:pt x="244" y="975"/>
                  </a:lnTo>
                  <a:lnTo>
                    <a:pt x="238" y="978"/>
                  </a:lnTo>
                  <a:lnTo>
                    <a:pt x="234" y="981"/>
                  </a:lnTo>
                  <a:lnTo>
                    <a:pt x="228" y="984"/>
                  </a:lnTo>
                  <a:lnTo>
                    <a:pt x="222" y="986"/>
                  </a:lnTo>
                  <a:lnTo>
                    <a:pt x="216" y="989"/>
                  </a:lnTo>
                  <a:lnTo>
                    <a:pt x="209" y="991"/>
                  </a:lnTo>
                  <a:lnTo>
                    <a:pt x="203" y="992"/>
                  </a:lnTo>
                  <a:lnTo>
                    <a:pt x="197" y="994"/>
                  </a:lnTo>
                  <a:lnTo>
                    <a:pt x="191" y="995"/>
                  </a:lnTo>
                  <a:lnTo>
                    <a:pt x="185" y="997"/>
                  </a:lnTo>
                  <a:lnTo>
                    <a:pt x="181" y="997"/>
                  </a:lnTo>
                  <a:lnTo>
                    <a:pt x="175" y="997"/>
                  </a:lnTo>
                  <a:lnTo>
                    <a:pt x="170" y="998"/>
                  </a:lnTo>
                  <a:lnTo>
                    <a:pt x="164" y="998"/>
                  </a:lnTo>
                  <a:lnTo>
                    <a:pt x="159" y="998"/>
                  </a:lnTo>
                  <a:lnTo>
                    <a:pt x="153" y="998"/>
                  </a:lnTo>
                  <a:lnTo>
                    <a:pt x="149" y="998"/>
                  </a:lnTo>
                  <a:lnTo>
                    <a:pt x="143" y="997"/>
                  </a:lnTo>
                  <a:lnTo>
                    <a:pt x="138" y="997"/>
                  </a:lnTo>
                  <a:lnTo>
                    <a:pt x="132" y="997"/>
                  </a:lnTo>
                  <a:lnTo>
                    <a:pt x="126" y="995"/>
                  </a:lnTo>
                  <a:lnTo>
                    <a:pt x="120" y="992"/>
                  </a:lnTo>
                  <a:lnTo>
                    <a:pt x="114" y="991"/>
                  </a:lnTo>
                  <a:lnTo>
                    <a:pt x="108" y="989"/>
                  </a:lnTo>
                  <a:lnTo>
                    <a:pt x="102" y="986"/>
                  </a:lnTo>
                  <a:lnTo>
                    <a:pt x="97" y="984"/>
                  </a:lnTo>
                  <a:lnTo>
                    <a:pt x="94" y="983"/>
                  </a:lnTo>
                  <a:lnTo>
                    <a:pt x="88" y="978"/>
                  </a:lnTo>
                  <a:lnTo>
                    <a:pt x="85" y="977"/>
                  </a:lnTo>
                  <a:lnTo>
                    <a:pt x="79" y="972"/>
                  </a:lnTo>
                  <a:lnTo>
                    <a:pt x="76" y="971"/>
                  </a:lnTo>
                  <a:lnTo>
                    <a:pt x="73" y="968"/>
                  </a:lnTo>
                  <a:lnTo>
                    <a:pt x="68" y="966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5" y="954"/>
                  </a:lnTo>
                  <a:lnTo>
                    <a:pt x="50" y="949"/>
                  </a:lnTo>
                  <a:lnTo>
                    <a:pt x="46" y="943"/>
                  </a:lnTo>
                  <a:lnTo>
                    <a:pt x="43" y="938"/>
                  </a:lnTo>
                  <a:lnTo>
                    <a:pt x="40" y="935"/>
                  </a:lnTo>
                  <a:lnTo>
                    <a:pt x="38" y="932"/>
                  </a:lnTo>
                  <a:lnTo>
                    <a:pt x="36" y="931"/>
                  </a:lnTo>
                  <a:lnTo>
                    <a:pt x="32" y="932"/>
                  </a:lnTo>
                  <a:lnTo>
                    <a:pt x="27" y="935"/>
                  </a:lnTo>
                  <a:lnTo>
                    <a:pt x="23" y="937"/>
                  </a:lnTo>
                  <a:lnTo>
                    <a:pt x="18" y="941"/>
                  </a:lnTo>
                  <a:lnTo>
                    <a:pt x="14" y="943"/>
                  </a:lnTo>
                  <a:lnTo>
                    <a:pt x="9" y="946"/>
                  </a:lnTo>
                  <a:lnTo>
                    <a:pt x="5" y="949"/>
                  </a:lnTo>
                  <a:lnTo>
                    <a:pt x="0" y="954"/>
                  </a:lnTo>
                  <a:lnTo>
                    <a:pt x="0" y="954"/>
                  </a:lnTo>
                  <a:lnTo>
                    <a:pt x="2" y="957"/>
                  </a:lnTo>
                  <a:lnTo>
                    <a:pt x="5" y="960"/>
                  </a:lnTo>
                  <a:lnTo>
                    <a:pt x="8" y="966"/>
                  </a:lnTo>
                  <a:lnTo>
                    <a:pt x="14" y="971"/>
                  </a:lnTo>
                  <a:lnTo>
                    <a:pt x="20" y="978"/>
                  </a:lnTo>
                  <a:lnTo>
                    <a:pt x="21" y="981"/>
                  </a:lnTo>
                  <a:lnTo>
                    <a:pt x="26" y="984"/>
                  </a:lnTo>
                  <a:lnTo>
                    <a:pt x="30" y="989"/>
                  </a:lnTo>
                  <a:lnTo>
                    <a:pt x="33" y="992"/>
                  </a:lnTo>
                  <a:lnTo>
                    <a:pt x="36" y="997"/>
                  </a:lnTo>
                  <a:lnTo>
                    <a:pt x="43" y="1000"/>
                  </a:lnTo>
                  <a:lnTo>
                    <a:pt x="46" y="1003"/>
                  </a:lnTo>
                  <a:lnTo>
                    <a:pt x="52" y="1008"/>
                  </a:lnTo>
                  <a:lnTo>
                    <a:pt x="56" y="1009"/>
                  </a:lnTo>
                  <a:lnTo>
                    <a:pt x="62" y="1015"/>
                  </a:lnTo>
                  <a:lnTo>
                    <a:pt x="67" y="1018"/>
                  </a:lnTo>
                  <a:lnTo>
                    <a:pt x="73" y="1021"/>
                  </a:lnTo>
                  <a:lnTo>
                    <a:pt x="79" y="1025"/>
                  </a:lnTo>
                  <a:lnTo>
                    <a:pt x="85" y="1028"/>
                  </a:lnTo>
                  <a:lnTo>
                    <a:pt x="90" y="1028"/>
                  </a:lnTo>
                  <a:lnTo>
                    <a:pt x="93" y="1029"/>
                  </a:lnTo>
                  <a:lnTo>
                    <a:pt x="97" y="1031"/>
                  </a:lnTo>
                  <a:lnTo>
                    <a:pt x="100" y="1032"/>
                  </a:lnTo>
                  <a:lnTo>
                    <a:pt x="103" y="1032"/>
                  </a:lnTo>
                  <a:lnTo>
                    <a:pt x="108" y="1034"/>
                  </a:lnTo>
                  <a:lnTo>
                    <a:pt x="111" y="1035"/>
                  </a:lnTo>
                  <a:lnTo>
                    <a:pt x="114" y="1037"/>
                  </a:lnTo>
                  <a:lnTo>
                    <a:pt x="118" y="1038"/>
                  </a:lnTo>
                  <a:lnTo>
                    <a:pt x="121" y="1038"/>
                  </a:lnTo>
                  <a:lnTo>
                    <a:pt x="126" y="1038"/>
                  </a:lnTo>
                  <a:lnTo>
                    <a:pt x="132" y="1040"/>
                  </a:lnTo>
                  <a:lnTo>
                    <a:pt x="138" y="1041"/>
                  </a:lnTo>
                  <a:lnTo>
                    <a:pt x="144" y="1043"/>
                  </a:lnTo>
                  <a:lnTo>
                    <a:pt x="150" y="1043"/>
                  </a:lnTo>
                  <a:lnTo>
                    <a:pt x="156" y="1043"/>
                  </a:lnTo>
                  <a:lnTo>
                    <a:pt x="162" y="1043"/>
                  </a:lnTo>
                  <a:lnTo>
                    <a:pt x="170" y="1043"/>
                  </a:lnTo>
                  <a:lnTo>
                    <a:pt x="173" y="1041"/>
                  </a:lnTo>
                  <a:lnTo>
                    <a:pt x="176" y="1041"/>
                  </a:lnTo>
                  <a:lnTo>
                    <a:pt x="179" y="1040"/>
                  </a:lnTo>
                  <a:lnTo>
                    <a:pt x="184" y="1040"/>
                  </a:lnTo>
                  <a:lnTo>
                    <a:pt x="191" y="1038"/>
                  </a:lnTo>
                  <a:lnTo>
                    <a:pt x="197" y="1038"/>
                  </a:lnTo>
                  <a:lnTo>
                    <a:pt x="200" y="1037"/>
                  </a:lnTo>
                  <a:lnTo>
                    <a:pt x="203" y="1037"/>
                  </a:lnTo>
                  <a:lnTo>
                    <a:pt x="208" y="1035"/>
                  </a:lnTo>
                  <a:lnTo>
                    <a:pt x="211" y="1035"/>
                  </a:lnTo>
                  <a:lnTo>
                    <a:pt x="214" y="1034"/>
                  </a:lnTo>
                  <a:lnTo>
                    <a:pt x="217" y="1032"/>
                  </a:lnTo>
                  <a:lnTo>
                    <a:pt x="222" y="1032"/>
                  </a:lnTo>
                  <a:lnTo>
                    <a:pt x="225" y="1032"/>
                  </a:lnTo>
                  <a:lnTo>
                    <a:pt x="228" y="1031"/>
                  </a:lnTo>
                  <a:lnTo>
                    <a:pt x="232" y="1029"/>
                  </a:lnTo>
                  <a:lnTo>
                    <a:pt x="235" y="1028"/>
                  </a:lnTo>
                  <a:lnTo>
                    <a:pt x="240" y="1028"/>
                  </a:lnTo>
                  <a:lnTo>
                    <a:pt x="241" y="1026"/>
                  </a:lnTo>
                  <a:lnTo>
                    <a:pt x="246" y="1025"/>
                  </a:lnTo>
                  <a:lnTo>
                    <a:pt x="249" y="1021"/>
                  </a:lnTo>
                  <a:lnTo>
                    <a:pt x="252" y="1021"/>
                  </a:lnTo>
                  <a:lnTo>
                    <a:pt x="256" y="1020"/>
                  </a:lnTo>
                  <a:lnTo>
                    <a:pt x="259" y="1017"/>
                  </a:lnTo>
                  <a:lnTo>
                    <a:pt x="263" y="1015"/>
                  </a:lnTo>
                  <a:lnTo>
                    <a:pt x="267" y="1015"/>
                  </a:lnTo>
                  <a:lnTo>
                    <a:pt x="269" y="1011"/>
                  </a:lnTo>
                  <a:lnTo>
                    <a:pt x="273" y="1009"/>
                  </a:lnTo>
                  <a:lnTo>
                    <a:pt x="276" y="1008"/>
                  </a:lnTo>
                  <a:lnTo>
                    <a:pt x="281" y="1006"/>
                  </a:lnTo>
                  <a:lnTo>
                    <a:pt x="284" y="1003"/>
                  </a:lnTo>
                  <a:lnTo>
                    <a:pt x="287" y="1001"/>
                  </a:lnTo>
                  <a:lnTo>
                    <a:pt x="293" y="1000"/>
                  </a:lnTo>
                  <a:lnTo>
                    <a:pt x="296" y="997"/>
                  </a:lnTo>
                  <a:lnTo>
                    <a:pt x="299" y="995"/>
                  </a:lnTo>
                  <a:lnTo>
                    <a:pt x="302" y="992"/>
                  </a:lnTo>
                  <a:lnTo>
                    <a:pt x="305" y="991"/>
                  </a:lnTo>
                  <a:lnTo>
                    <a:pt x="310" y="988"/>
                  </a:lnTo>
                  <a:lnTo>
                    <a:pt x="313" y="984"/>
                  </a:lnTo>
                  <a:lnTo>
                    <a:pt x="317" y="983"/>
                  </a:lnTo>
                  <a:lnTo>
                    <a:pt x="322" y="978"/>
                  </a:lnTo>
                  <a:lnTo>
                    <a:pt x="325" y="978"/>
                  </a:lnTo>
                  <a:lnTo>
                    <a:pt x="328" y="974"/>
                  </a:lnTo>
                  <a:lnTo>
                    <a:pt x="332" y="972"/>
                  </a:lnTo>
                  <a:lnTo>
                    <a:pt x="335" y="968"/>
                  </a:lnTo>
                  <a:lnTo>
                    <a:pt x="340" y="966"/>
                  </a:lnTo>
                  <a:lnTo>
                    <a:pt x="343" y="963"/>
                  </a:lnTo>
                  <a:lnTo>
                    <a:pt x="346" y="960"/>
                  </a:lnTo>
                  <a:lnTo>
                    <a:pt x="351" y="957"/>
                  </a:lnTo>
                  <a:lnTo>
                    <a:pt x="354" y="954"/>
                  </a:lnTo>
                  <a:lnTo>
                    <a:pt x="363" y="944"/>
                  </a:lnTo>
                  <a:lnTo>
                    <a:pt x="373" y="937"/>
                  </a:lnTo>
                  <a:lnTo>
                    <a:pt x="384" y="926"/>
                  </a:lnTo>
                  <a:lnTo>
                    <a:pt x="398" y="917"/>
                  </a:lnTo>
                  <a:lnTo>
                    <a:pt x="410" y="906"/>
                  </a:lnTo>
                  <a:lnTo>
                    <a:pt x="423" y="894"/>
                  </a:lnTo>
                  <a:lnTo>
                    <a:pt x="439" y="881"/>
                  </a:lnTo>
                  <a:lnTo>
                    <a:pt x="454" y="870"/>
                  </a:lnTo>
                  <a:lnTo>
                    <a:pt x="470" y="858"/>
                  </a:lnTo>
                  <a:lnTo>
                    <a:pt x="487" y="844"/>
                  </a:lnTo>
                  <a:lnTo>
                    <a:pt x="504" y="830"/>
                  </a:lnTo>
                  <a:lnTo>
                    <a:pt x="522" y="815"/>
                  </a:lnTo>
                  <a:lnTo>
                    <a:pt x="540" y="801"/>
                  </a:lnTo>
                  <a:lnTo>
                    <a:pt x="560" y="786"/>
                  </a:lnTo>
                  <a:lnTo>
                    <a:pt x="578" y="772"/>
                  </a:lnTo>
                  <a:lnTo>
                    <a:pt x="599" y="755"/>
                  </a:lnTo>
                  <a:lnTo>
                    <a:pt x="619" y="740"/>
                  </a:lnTo>
                  <a:lnTo>
                    <a:pt x="640" y="724"/>
                  </a:lnTo>
                  <a:lnTo>
                    <a:pt x="662" y="707"/>
                  </a:lnTo>
                  <a:lnTo>
                    <a:pt x="684" y="690"/>
                  </a:lnTo>
                  <a:lnTo>
                    <a:pt x="706" y="673"/>
                  </a:lnTo>
                  <a:lnTo>
                    <a:pt x="728" y="656"/>
                  </a:lnTo>
                  <a:lnTo>
                    <a:pt x="751" y="638"/>
                  </a:lnTo>
                  <a:lnTo>
                    <a:pt x="774" y="622"/>
                  </a:lnTo>
                  <a:lnTo>
                    <a:pt x="797" y="604"/>
                  </a:lnTo>
                  <a:lnTo>
                    <a:pt x="821" y="585"/>
                  </a:lnTo>
                  <a:lnTo>
                    <a:pt x="844" y="568"/>
                  </a:lnTo>
                  <a:lnTo>
                    <a:pt x="868" y="550"/>
                  </a:lnTo>
                  <a:lnTo>
                    <a:pt x="891" y="532"/>
                  </a:lnTo>
                  <a:lnTo>
                    <a:pt x="915" y="515"/>
                  </a:lnTo>
                  <a:lnTo>
                    <a:pt x="938" y="496"/>
                  </a:lnTo>
                  <a:lnTo>
                    <a:pt x="962" y="479"/>
                  </a:lnTo>
                  <a:lnTo>
                    <a:pt x="985" y="462"/>
                  </a:lnTo>
                  <a:lnTo>
                    <a:pt x="1009" y="444"/>
                  </a:lnTo>
                  <a:lnTo>
                    <a:pt x="1032" y="427"/>
                  </a:lnTo>
                  <a:lnTo>
                    <a:pt x="1054" y="408"/>
                  </a:lnTo>
                  <a:lnTo>
                    <a:pt x="1077" y="391"/>
                  </a:lnTo>
                  <a:lnTo>
                    <a:pt x="1102" y="374"/>
                  </a:lnTo>
                  <a:lnTo>
                    <a:pt x="1124" y="357"/>
                  </a:lnTo>
                  <a:lnTo>
                    <a:pt x="1147" y="340"/>
                  </a:lnTo>
                  <a:lnTo>
                    <a:pt x="1168" y="324"/>
                  </a:lnTo>
                  <a:lnTo>
                    <a:pt x="1191" y="308"/>
                  </a:lnTo>
                  <a:lnTo>
                    <a:pt x="1211" y="290"/>
                  </a:lnTo>
                  <a:lnTo>
                    <a:pt x="1232" y="276"/>
                  </a:lnTo>
                  <a:lnTo>
                    <a:pt x="1253" y="260"/>
                  </a:lnTo>
                  <a:lnTo>
                    <a:pt x="1273" y="245"/>
                  </a:lnTo>
                  <a:lnTo>
                    <a:pt x="1293" y="230"/>
                  </a:lnTo>
                  <a:lnTo>
                    <a:pt x="1312" y="217"/>
                  </a:lnTo>
                  <a:lnTo>
                    <a:pt x="1331" y="202"/>
                  </a:lnTo>
                  <a:lnTo>
                    <a:pt x="1349" y="188"/>
                  </a:lnTo>
                  <a:lnTo>
                    <a:pt x="1365" y="176"/>
                  </a:lnTo>
                  <a:lnTo>
                    <a:pt x="1382" y="163"/>
                  </a:lnTo>
                  <a:lnTo>
                    <a:pt x="1399" y="151"/>
                  </a:lnTo>
                  <a:lnTo>
                    <a:pt x="1414" y="140"/>
                  </a:lnTo>
                  <a:lnTo>
                    <a:pt x="1428" y="128"/>
                  </a:lnTo>
                  <a:lnTo>
                    <a:pt x="1443" y="120"/>
                  </a:lnTo>
                  <a:lnTo>
                    <a:pt x="1455" y="109"/>
                  </a:lnTo>
                  <a:lnTo>
                    <a:pt x="1469" y="100"/>
                  </a:lnTo>
                  <a:lnTo>
                    <a:pt x="1479" y="91"/>
                  </a:lnTo>
                  <a:lnTo>
                    <a:pt x="1490" y="85"/>
                  </a:lnTo>
                  <a:lnTo>
                    <a:pt x="1499" y="77"/>
                  </a:lnTo>
                  <a:lnTo>
                    <a:pt x="1510" y="71"/>
                  </a:lnTo>
                  <a:lnTo>
                    <a:pt x="1517" y="65"/>
                  </a:lnTo>
                  <a:lnTo>
                    <a:pt x="1523" y="62"/>
                  </a:lnTo>
                  <a:lnTo>
                    <a:pt x="1582" y="139"/>
                  </a:lnTo>
                  <a:lnTo>
                    <a:pt x="1616" y="112"/>
                  </a:lnTo>
                  <a:lnTo>
                    <a:pt x="1546" y="15"/>
                  </a:lnTo>
                  <a:lnTo>
                    <a:pt x="1532" y="0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45" name="Freeform 17"/>
            <p:cNvSpPr>
              <a:spLocks/>
            </p:cNvSpPr>
            <p:nvPr/>
          </p:nvSpPr>
          <p:spPr bwMode="auto">
            <a:xfrm>
              <a:off x="9000" y="3588"/>
              <a:ext cx="1625" cy="1046"/>
            </a:xfrm>
            <a:custGeom>
              <a:avLst/>
              <a:gdLst/>
              <a:ahLst/>
              <a:cxnLst>
                <a:cxn ang="0">
                  <a:pos x="3" y="868"/>
                </a:cxn>
                <a:cxn ang="0">
                  <a:pos x="12" y="895"/>
                </a:cxn>
                <a:cxn ang="0">
                  <a:pos x="23" y="921"/>
                </a:cxn>
                <a:cxn ang="0">
                  <a:pos x="32" y="939"/>
                </a:cxn>
                <a:cxn ang="0">
                  <a:pos x="44" y="958"/>
                </a:cxn>
                <a:cxn ang="0">
                  <a:pos x="58" y="975"/>
                </a:cxn>
                <a:cxn ang="0">
                  <a:pos x="80" y="999"/>
                </a:cxn>
                <a:cxn ang="0">
                  <a:pos x="100" y="1015"/>
                </a:cxn>
                <a:cxn ang="0">
                  <a:pos x="121" y="1027"/>
                </a:cxn>
                <a:cxn ang="0">
                  <a:pos x="150" y="1038"/>
                </a:cxn>
                <a:cxn ang="0">
                  <a:pos x="176" y="1044"/>
                </a:cxn>
                <a:cxn ang="0">
                  <a:pos x="200" y="1046"/>
                </a:cxn>
                <a:cxn ang="0">
                  <a:pos x="217" y="1046"/>
                </a:cxn>
                <a:cxn ang="0">
                  <a:pos x="237" y="1043"/>
                </a:cxn>
                <a:cxn ang="0">
                  <a:pos x="255" y="1039"/>
                </a:cxn>
                <a:cxn ang="0">
                  <a:pos x="275" y="1033"/>
                </a:cxn>
                <a:cxn ang="0">
                  <a:pos x="293" y="1026"/>
                </a:cxn>
                <a:cxn ang="0">
                  <a:pos x="313" y="1018"/>
                </a:cxn>
                <a:cxn ang="0">
                  <a:pos x="334" y="1009"/>
                </a:cxn>
                <a:cxn ang="0">
                  <a:pos x="353" y="996"/>
                </a:cxn>
                <a:cxn ang="0">
                  <a:pos x="407" y="959"/>
                </a:cxn>
                <a:cxn ang="0">
                  <a:pos x="505" y="884"/>
                </a:cxn>
                <a:cxn ang="0">
                  <a:pos x="602" y="810"/>
                </a:cxn>
                <a:cxn ang="0">
                  <a:pos x="701" y="736"/>
                </a:cxn>
                <a:cxn ang="0">
                  <a:pos x="800" y="659"/>
                </a:cxn>
                <a:cxn ang="0">
                  <a:pos x="898" y="587"/>
                </a:cxn>
                <a:cxn ang="0">
                  <a:pos x="997" y="513"/>
                </a:cxn>
                <a:cxn ang="0">
                  <a:pos x="1094" y="436"/>
                </a:cxn>
                <a:cxn ang="0">
                  <a:pos x="1192" y="363"/>
                </a:cxn>
                <a:cxn ang="0">
                  <a:pos x="1291" y="288"/>
                </a:cxn>
                <a:cxn ang="0">
                  <a:pos x="1388" y="212"/>
                </a:cxn>
                <a:cxn ang="0">
                  <a:pos x="1487" y="140"/>
                </a:cxn>
                <a:cxn ang="0">
                  <a:pos x="1585" y="64"/>
                </a:cxn>
                <a:cxn ang="0">
                  <a:pos x="1560" y="29"/>
                </a:cxn>
                <a:cxn ang="0">
                  <a:pos x="1461" y="103"/>
                </a:cxn>
                <a:cxn ang="0">
                  <a:pos x="1362" y="177"/>
                </a:cxn>
                <a:cxn ang="0">
                  <a:pos x="1265" y="251"/>
                </a:cxn>
                <a:cxn ang="0">
                  <a:pos x="1167" y="326"/>
                </a:cxn>
                <a:cxn ang="0">
                  <a:pos x="1070" y="400"/>
                </a:cxn>
                <a:cxn ang="0">
                  <a:pos x="971" y="476"/>
                </a:cxn>
                <a:cxn ang="0">
                  <a:pos x="874" y="550"/>
                </a:cxn>
                <a:cxn ang="0">
                  <a:pos x="775" y="623"/>
                </a:cxn>
                <a:cxn ang="0">
                  <a:pos x="678" y="699"/>
                </a:cxn>
                <a:cxn ang="0">
                  <a:pos x="580" y="774"/>
                </a:cxn>
                <a:cxn ang="0">
                  <a:pos x="481" y="847"/>
                </a:cxn>
                <a:cxn ang="0">
                  <a:pos x="384" y="922"/>
                </a:cxn>
                <a:cxn ang="0">
                  <a:pos x="334" y="958"/>
                </a:cxn>
                <a:cxn ang="0">
                  <a:pos x="316" y="967"/>
                </a:cxn>
                <a:cxn ang="0">
                  <a:pos x="294" y="978"/>
                </a:cxn>
                <a:cxn ang="0">
                  <a:pos x="275" y="987"/>
                </a:cxn>
                <a:cxn ang="0">
                  <a:pos x="243" y="996"/>
                </a:cxn>
                <a:cxn ang="0">
                  <a:pos x="212" y="1001"/>
                </a:cxn>
                <a:cxn ang="0">
                  <a:pos x="185" y="999"/>
                </a:cxn>
                <a:cxn ang="0">
                  <a:pos x="158" y="995"/>
                </a:cxn>
                <a:cxn ang="0">
                  <a:pos x="138" y="986"/>
                </a:cxn>
                <a:cxn ang="0">
                  <a:pos x="108" y="964"/>
                </a:cxn>
                <a:cxn ang="0">
                  <a:pos x="82" y="935"/>
                </a:cxn>
                <a:cxn ang="0">
                  <a:pos x="65" y="905"/>
                </a:cxn>
                <a:cxn ang="0">
                  <a:pos x="52" y="876"/>
                </a:cxn>
                <a:cxn ang="0">
                  <a:pos x="44" y="855"/>
                </a:cxn>
                <a:cxn ang="0">
                  <a:pos x="0" y="853"/>
                </a:cxn>
              </a:cxnLst>
              <a:rect l="0" t="0" r="r" b="b"/>
              <a:pathLst>
                <a:path w="1625" h="1046">
                  <a:moveTo>
                    <a:pt x="0" y="853"/>
                  </a:moveTo>
                  <a:lnTo>
                    <a:pt x="0" y="856"/>
                  </a:lnTo>
                  <a:lnTo>
                    <a:pt x="2" y="861"/>
                  </a:lnTo>
                  <a:lnTo>
                    <a:pt x="2" y="864"/>
                  </a:lnTo>
                  <a:lnTo>
                    <a:pt x="3" y="868"/>
                  </a:lnTo>
                  <a:lnTo>
                    <a:pt x="5" y="872"/>
                  </a:lnTo>
                  <a:lnTo>
                    <a:pt x="6" y="878"/>
                  </a:lnTo>
                  <a:lnTo>
                    <a:pt x="8" y="882"/>
                  </a:lnTo>
                  <a:lnTo>
                    <a:pt x="9" y="888"/>
                  </a:lnTo>
                  <a:lnTo>
                    <a:pt x="12" y="895"/>
                  </a:lnTo>
                  <a:lnTo>
                    <a:pt x="14" y="901"/>
                  </a:lnTo>
                  <a:lnTo>
                    <a:pt x="17" y="907"/>
                  </a:lnTo>
                  <a:lnTo>
                    <a:pt x="20" y="913"/>
                  </a:lnTo>
                  <a:lnTo>
                    <a:pt x="21" y="918"/>
                  </a:lnTo>
                  <a:lnTo>
                    <a:pt x="23" y="921"/>
                  </a:lnTo>
                  <a:lnTo>
                    <a:pt x="26" y="925"/>
                  </a:lnTo>
                  <a:lnTo>
                    <a:pt x="27" y="929"/>
                  </a:lnTo>
                  <a:lnTo>
                    <a:pt x="29" y="932"/>
                  </a:lnTo>
                  <a:lnTo>
                    <a:pt x="32" y="936"/>
                  </a:lnTo>
                  <a:lnTo>
                    <a:pt x="32" y="939"/>
                  </a:lnTo>
                  <a:lnTo>
                    <a:pt x="35" y="942"/>
                  </a:lnTo>
                  <a:lnTo>
                    <a:pt x="36" y="947"/>
                  </a:lnTo>
                  <a:lnTo>
                    <a:pt x="39" y="950"/>
                  </a:lnTo>
                  <a:lnTo>
                    <a:pt x="42" y="955"/>
                  </a:lnTo>
                  <a:lnTo>
                    <a:pt x="44" y="958"/>
                  </a:lnTo>
                  <a:lnTo>
                    <a:pt x="47" y="961"/>
                  </a:lnTo>
                  <a:lnTo>
                    <a:pt x="49" y="964"/>
                  </a:lnTo>
                  <a:lnTo>
                    <a:pt x="52" y="967"/>
                  </a:lnTo>
                  <a:lnTo>
                    <a:pt x="55" y="972"/>
                  </a:lnTo>
                  <a:lnTo>
                    <a:pt x="58" y="975"/>
                  </a:lnTo>
                  <a:lnTo>
                    <a:pt x="61" y="979"/>
                  </a:lnTo>
                  <a:lnTo>
                    <a:pt x="64" y="984"/>
                  </a:lnTo>
                  <a:lnTo>
                    <a:pt x="67" y="987"/>
                  </a:lnTo>
                  <a:lnTo>
                    <a:pt x="73" y="993"/>
                  </a:lnTo>
                  <a:lnTo>
                    <a:pt x="80" y="999"/>
                  </a:lnTo>
                  <a:lnTo>
                    <a:pt x="85" y="1002"/>
                  </a:lnTo>
                  <a:lnTo>
                    <a:pt x="88" y="1006"/>
                  </a:lnTo>
                  <a:lnTo>
                    <a:pt x="91" y="1009"/>
                  </a:lnTo>
                  <a:lnTo>
                    <a:pt x="96" y="1012"/>
                  </a:lnTo>
                  <a:lnTo>
                    <a:pt x="100" y="1015"/>
                  </a:lnTo>
                  <a:lnTo>
                    <a:pt x="103" y="1018"/>
                  </a:lnTo>
                  <a:lnTo>
                    <a:pt x="108" y="1021"/>
                  </a:lnTo>
                  <a:lnTo>
                    <a:pt x="112" y="1022"/>
                  </a:lnTo>
                  <a:lnTo>
                    <a:pt x="117" y="1026"/>
                  </a:lnTo>
                  <a:lnTo>
                    <a:pt x="121" y="1027"/>
                  </a:lnTo>
                  <a:lnTo>
                    <a:pt x="126" y="1030"/>
                  </a:lnTo>
                  <a:lnTo>
                    <a:pt x="132" y="1033"/>
                  </a:lnTo>
                  <a:lnTo>
                    <a:pt x="138" y="1033"/>
                  </a:lnTo>
                  <a:lnTo>
                    <a:pt x="144" y="1036"/>
                  </a:lnTo>
                  <a:lnTo>
                    <a:pt x="150" y="1038"/>
                  </a:lnTo>
                  <a:lnTo>
                    <a:pt x="156" y="1039"/>
                  </a:lnTo>
                  <a:lnTo>
                    <a:pt x="162" y="1041"/>
                  </a:lnTo>
                  <a:lnTo>
                    <a:pt x="168" y="1043"/>
                  </a:lnTo>
                  <a:lnTo>
                    <a:pt x="173" y="1044"/>
                  </a:lnTo>
                  <a:lnTo>
                    <a:pt x="176" y="1044"/>
                  </a:lnTo>
                  <a:lnTo>
                    <a:pt x="181" y="1046"/>
                  </a:lnTo>
                  <a:lnTo>
                    <a:pt x="184" y="1046"/>
                  </a:lnTo>
                  <a:lnTo>
                    <a:pt x="190" y="1046"/>
                  </a:lnTo>
                  <a:lnTo>
                    <a:pt x="197" y="1046"/>
                  </a:lnTo>
                  <a:lnTo>
                    <a:pt x="200" y="1046"/>
                  </a:lnTo>
                  <a:lnTo>
                    <a:pt x="203" y="1046"/>
                  </a:lnTo>
                  <a:lnTo>
                    <a:pt x="208" y="1046"/>
                  </a:lnTo>
                  <a:lnTo>
                    <a:pt x="211" y="1046"/>
                  </a:lnTo>
                  <a:lnTo>
                    <a:pt x="214" y="1046"/>
                  </a:lnTo>
                  <a:lnTo>
                    <a:pt x="217" y="1046"/>
                  </a:lnTo>
                  <a:lnTo>
                    <a:pt x="222" y="1044"/>
                  </a:lnTo>
                  <a:lnTo>
                    <a:pt x="225" y="1044"/>
                  </a:lnTo>
                  <a:lnTo>
                    <a:pt x="228" y="1044"/>
                  </a:lnTo>
                  <a:lnTo>
                    <a:pt x="234" y="1044"/>
                  </a:lnTo>
                  <a:lnTo>
                    <a:pt x="237" y="1043"/>
                  </a:lnTo>
                  <a:lnTo>
                    <a:pt x="240" y="1043"/>
                  </a:lnTo>
                  <a:lnTo>
                    <a:pt x="244" y="1041"/>
                  </a:lnTo>
                  <a:lnTo>
                    <a:pt x="247" y="1039"/>
                  </a:lnTo>
                  <a:lnTo>
                    <a:pt x="252" y="1039"/>
                  </a:lnTo>
                  <a:lnTo>
                    <a:pt x="255" y="1039"/>
                  </a:lnTo>
                  <a:lnTo>
                    <a:pt x="258" y="1038"/>
                  </a:lnTo>
                  <a:lnTo>
                    <a:pt x="262" y="1036"/>
                  </a:lnTo>
                  <a:lnTo>
                    <a:pt x="267" y="1035"/>
                  </a:lnTo>
                  <a:lnTo>
                    <a:pt x="270" y="1033"/>
                  </a:lnTo>
                  <a:lnTo>
                    <a:pt x="275" y="1033"/>
                  </a:lnTo>
                  <a:lnTo>
                    <a:pt x="278" y="1032"/>
                  </a:lnTo>
                  <a:lnTo>
                    <a:pt x="281" y="1030"/>
                  </a:lnTo>
                  <a:lnTo>
                    <a:pt x="285" y="1029"/>
                  </a:lnTo>
                  <a:lnTo>
                    <a:pt x="288" y="1027"/>
                  </a:lnTo>
                  <a:lnTo>
                    <a:pt x="293" y="1026"/>
                  </a:lnTo>
                  <a:lnTo>
                    <a:pt x="297" y="1024"/>
                  </a:lnTo>
                  <a:lnTo>
                    <a:pt x="302" y="1022"/>
                  </a:lnTo>
                  <a:lnTo>
                    <a:pt x="305" y="1021"/>
                  </a:lnTo>
                  <a:lnTo>
                    <a:pt x="309" y="1019"/>
                  </a:lnTo>
                  <a:lnTo>
                    <a:pt x="313" y="1018"/>
                  </a:lnTo>
                  <a:lnTo>
                    <a:pt x="317" y="1015"/>
                  </a:lnTo>
                  <a:lnTo>
                    <a:pt x="322" y="1015"/>
                  </a:lnTo>
                  <a:lnTo>
                    <a:pt x="326" y="1012"/>
                  </a:lnTo>
                  <a:lnTo>
                    <a:pt x="329" y="1010"/>
                  </a:lnTo>
                  <a:lnTo>
                    <a:pt x="334" y="1009"/>
                  </a:lnTo>
                  <a:lnTo>
                    <a:pt x="338" y="1006"/>
                  </a:lnTo>
                  <a:lnTo>
                    <a:pt x="341" y="1004"/>
                  </a:lnTo>
                  <a:lnTo>
                    <a:pt x="346" y="1001"/>
                  </a:lnTo>
                  <a:lnTo>
                    <a:pt x="350" y="998"/>
                  </a:lnTo>
                  <a:lnTo>
                    <a:pt x="353" y="996"/>
                  </a:lnTo>
                  <a:lnTo>
                    <a:pt x="358" y="993"/>
                  </a:lnTo>
                  <a:lnTo>
                    <a:pt x="364" y="992"/>
                  </a:lnTo>
                  <a:lnTo>
                    <a:pt x="369" y="990"/>
                  </a:lnTo>
                  <a:lnTo>
                    <a:pt x="387" y="973"/>
                  </a:lnTo>
                  <a:lnTo>
                    <a:pt x="407" y="959"/>
                  </a:lnTo>
                  <a:lnTo>
                    <a:pt x="426" y="944"/>
                  </a:lnTo>
                  <a:lnTo>
                    <a:pt x="446" y="930"/>
                  </a:lnTo>
                  <a:lnTo>
                    <a:pt x="466" y="913"/>
                  </a:lnTo>
                  <a:lnTo>
                    <a:pt x="485" y="899"/>
                  </a:lnTo>
                  <a:lnTo>
                    <a:pt x="505" y="884"/>
                  </a:lnTo>
                  <a:lnTo>
                    <a:pt x="525" y="870"/>
                  </a:lnTo>
                  <a:lnTo>
                    <a:pt x="543" y="855"/>
                  </a:lnTo>
                  <a:lnTo>
                    <a:pt x="564" y="841"/>
                  </a:lnTo>
                  <a:lnTo>
                    <a:pt x="584" y="825"/>
                  </a:lnTo>
                  <a:lnTo>
                    <a:pt x="602" y="810"/>
                  </a:lnTo>
                  <a:lnTo>
                    <a:pt x="622" y="794"/>
                  </a:lnTo>
                  <a:lnTo>
                    <a:pt x="643" y="781"/>
                  </a:lnTo>
                  <a:lnTo>
                    <a:pt x="661" y="765"/>
                  </a:lnTo>
                  <a:lnTo>
                    <a:pt x="681" y="750"/>
                  </a:lnTo>
                  <a:lnTo>
                    <a:pt x="701" y="736"/>
                  </a:lnTo>
                  <a:lnTo>
                    <a:pt x="721" y="719"/>
                  </a:lnTo>
                  <a:lnTo>
                    <a:pt x="740" y="705"/>
                  </a:lnTo>
                  <a:lnTo>
                    <a:pt x="760" y="690"/>
                  </a:lnTo>
                  <a:lnTo>
                    <a:pt x="780" y="676"/>
                  </a:lnTo>
                  <a:lnTo>
                    <a:pt x="800" y="659"/>
                  </a:lnTo>
                  <a:lnTo>
                    <a:pt x="819" y="645"/>
                  </a:lnTo>
                  <a:lnTo>
                    <a:pt x="839" y="630"/>
                  </a:lnTo>
                  <a:lnTo>
                    <a:pt x="857" y="616"/>
                  </a:lnTo>
                  <a:lnTo>
                    <a:pt x="877" y="600"/>
                  </a:lnTo>
                  <a:lnTo>
                    <a:pt x="898" y="587"/>
                  </a:lnTo>
                  <a:lnTo>
                    <a:pt x="916" y="571"/>
                  </a:lnTo>
                  <a:lnTo>
                    <a:pt x="936" y="557"/>
                  </a:lnTo>
                  <a:lnTo>
                    <a:pt x="957" y="540"/>
                  </a:lnTo>
                  <a:lnTo>
                    <a:pt x="977" y="526"/>
                  </a:lnTo>
                  <a:lnTo>
                    <a:pt x="997" y="513"/>
                  </a:lnTo>
                  <a:lnTo>
                    <a:pt x="1016" y="496"/>
                  </a:lnTo>
                  <a:lnTo>
                    <a:pt x="1036" y="482"/>
                  </a:lnTo>
                  <a:lnTo>
                    <a:pt x="1054" y="466"/>
                  </a:lnTo>
                  <a:lnTo>
                    <a:pt x="1074" y="452"/>
                  </a:lnTo>
                  <a:lnTo>
                    <a:pt x="1094" y="436"/>
                  </a:lnTo>
                  <a:lnTo>
                    <a:pt x="1114" y="422"/>
                  </a:lnTo>
                  <a:lnTo>
                    <a:pt x="1133" y="406"/>
                  </a:lnTo>
                  <a:lnTo>
                    <a:pt x="1155" y="392"/>
                  </a:lnTo>
                  <a:lnTo>
                    <a:pt x="1173" y="377"/>
                  </a:lnTo>
                  <a:lnTo>
                    <a:pt x="1192" y="363"/>
                  </a:lnTo>
                  <a:lnTo>
                    <a:pt x="1212" y="346"/>
                  </a:lnTo>
                  <a:lnTo>
                    <a:pt x="1232" y="334"/>
                  </a:lnTo>
                  <a:lnTo>
                    <a:pt x="1250" y="317"/>
                  </a:lnTo>
                  <a:lnTo>
                    <a:pt x="1271" y="303"/>
                  </a:lnTo>
                  <a:lnTo>
                    <a:pt x="1291" y="288"/>
                  </a:lnTo>
                  <a:lnTo>
                    <a:pt x="1311" y="272"/>
                  </a:lnTo>
                  <a:lnTo>
                    <a:pt x="1329" y="258"/>
                  </a:lnTo>
                  <a:lnTo>
                    <a:pt x="1350" y="243"/>
                  </a:lnTo>
                  <a:lnTo>
                    <a:pt x="1368" y="228"/>
                  </a:lnTo>
                  <a:lnTo>
                    <a:pt x="1388" y="212"/>
                  </a:lnTo>
                  <a:lnTo>
                    <a:pt x="1408" y="198"/>
                  </a:lnTo>
                  <a:lnTo>
                    <a:pt x="1428" y="183"/>
                  </a:lnTo>
                  <a:lnTo>
                    <a:pt x="1447" y="167"/>
                  </a:lnTo>
                  <a:lnTo>
                    <a:pt x="1467" y="154"/>
                  </a:lnTo>
                  <a:lnTo>
                    <a:pt x="1487" y="140"/>
                  </a:lnTo>
                  <a:lnTo>
                    <a:pt x="1507" y="123"/>
                  </a:lnTo>
                  <a:lnTo>
                    <a:pt x="1526" y="109"/>
                  </a:lnTo>
                  <a:lnTo>
                    <a:pt x="1546" y="93"/>
                  </a:lnTo>
                  <a:lnTo>
                    <a:pt x="1566" y="80"/>
                  </a:lnTo>
                  <a:lnTo>
                    <a:pt x="1585" y="64"/>
                  </a:lnTo>
                  <a:lnTo>
                    <a:pt x="1605" y="49"/>
                  </a:lnTo>
                  <a:lnTo>
                    <a:pt x="1625" y="35"/>
                  </a:lnTo>
                  <a:lnTo>
                    <a:pt x="1599" y="0"/>
                  </a:lnTo>
                  <a:lnTo>
                    <a:pt x="1578" y="13"/>
                  </a:lnTo>
                  <a:lnTo>
                    <a:pt x="1560" y="29"/>
                  </a:lnTo>
                  <a:lnTo>
                    <a:pt x="1540" y="44"/>
                  </a:lnTo>
                  <a:lnTo>
                    <a:pt x="1520" y="58"/>
                  </a:lnTo>
                  <a:lnTo>
                    <a:pt x="1500" y="73"/>
                  </a:lnTo>
                  <a:lnTo>
                    <a:pt x="1481" y="87"/>
                  </a:lnTo>
                  <a:lnTo>
                    <a:pt x="1461" y="103"/>
                  </a:lnTo>
                  <a:lnTo>
                    <a:pt x="1441" y="118"/>
                  </a:lnTo>
                  <a:lnTo>
                    <a:pt x="1422" y="132"/>
                  </a:lnTo>
                  <a:lnTo>
                    <a:pt x="1402" y="147"/>
                  </a:lnTo>
                  <a:lnTo>
                    <a:pt x="1382" y="163"/>
                  </a:lnTo>
                  <a:lnTo>
                    <a:pt x="1362" y="177"/>
                  </a:lnTo>
                  <a:lnTo>
                    <a:pt x="1344" y="192"/>
                  </a:lnTo>
                  <a:lnTo>
                    <a:pt x="1324" y="206"/>
                  </a:lnTo>
                  <a:lnTo>
                    <a:pt x="1305" y="221"/>
                  </a:lnTo>
                  <a:lnTo>
                    <a:pt x="1285" y="237"/>
                  </a:lnTo>
                  <a:lnTo>
                    <a:pt x="1265" y="251"/>
                  </a:lnTo>
                  <a:lnTo>
                    <a:pt x="1246" y="266"/>
                  </a:lnTo>
                  <a:lnTo>
                    <a:pt x="1226" y="281"/>
                  </a:lnTo>
                  <a:lnTo>
                    <a:pt x="1206" y="297"/>
                  </a:lnTo>
                  <a:lnTo>
                    <a:pt x="1186" y="311"/>
                  </a:lnTo>
                  <a:lnTo>
                    <a:pt x="1167" y="326"/>
                  </a:lnTo>
                  <a:lnTo>
                    <a:pt x="1148" y="340"/>
                  </a:lnTo>
                  <a:lnTo>
                    <a:pt x="1129" y="355"/>
                  </a:lnTo>
                  <a:lnTo>
                    <a:pt x="1108" y="369"/>
                  </a:lnTo>
                  <a:lnTo>
                    <a:pt x="1089" y="385"/>
                  </a:lnTo>
                  <a:lnTo>
                    <a:pt x="1070" y="400"/>
                  </a:lnTo>
                  <a:lnTo>
                    <a:pt x="1050" y="415"/>
                  </a:lnTo>
                  <a:lnTo>
                    <a:pt x="1030" y="429"/>
                  </a:lnTo>
                  <a:lnTo>
                    <a:pt x="1010" y="445"/>
                  </a:lnTo>
                  <a:lnTo>
                    <a:pt x="991" y="460"/>
                  </a:lnTo>
                  <a:lnTo>
                    <a:pt x="971" y="476"/>
                  </a:lnTo>
                  <a:lnTo>
                    <a:pt x="953" y="489"/>
                  </a:lnTo>
                  <a:lnTo>
                    <a:pt x="933" y="505"/>
                  </a:lnTo>
                  <a:lnTo>
                    <a:pt x="912" y="520"/>
                  </a:lnTo>
                  <a:lnTo>
                    <a:pt x="894" y="534"/>
                  </a:lnTo>
                  <a:lnTo>
                    <a:pt x="874" y="550"/>
                  </a:lnTo>
                  <a:lnTo>
                    <a:pt x="854" y="563"/>
                  </a:lnTo>
                  <a:lnTo>
                    <a:pt x="834" y="580"/>
                  </a:lnTo>
                  <a:lnTo>
                    <a:pt x="815" y="594"/>
                  </a:lnTo>
                  <a:lnTo>
                    <a:pt x="795" y="610"/>
                  </a:lnTo>
                  <a:lnTo>
                    <a:pt x="775" y="623"/>
                  </a:lnTo>
                  <a:lnTo>
                    <a:pt x="757" y="639"/>
                  </a:lnTo>
                  <a:lnTo>
                    <a:pt x="737" y="653"/>
                  </a:lnTo>
                  <a:lnTo>
                    <a:pt x="716" y="670"/>
                  </a:lnTo>
                  <a:lnTo>
                    <a:pt x="696" y="684"/>
                  </a:lnTo>
                  <a:lnTo>
                    <a:pt x="678" y="699"/>
                  </a:lnTo>
                  <a:lnTo>
                    <a:pt x="658" y="713"/>
                  </a:lnTo>
                  <a:lnTo>
                    <a:pt x="637" y="728"/>
                  </a:lnTo>
                  <a:lnTo>
                    <a:pt x="619" y="744"/>
                  </a:lnTo>
                  <a:lnTo>
                    <a:pt x="599" y="758"/>
                  </a:lnTo>
                  <a:lnTo>
                    <a:pt x="580" y="774"/>
                  </a:lnTo>
                  <a:lnTo>
                    <a:pt x="560" y="787"/>
                  </a:lnTo>
                  <a:lnTo>
                    <a:pt x="540" y="804"/>
                  </a:lnTo>
                  <a:lnTo>
                    <a:pt x="520" y="818"/>
                  </a:lnTo>
                  <a:lnTo>
                    <a:pt x="501" y="833"/>
                  </a:lnTo>
                  <a:lnTo>
                    <a:pt x="481" y="847"/>
                  </a:lnTo>
                  <a:lnTo>
                    <a:pt x="463" y="862"/>
                  </a:lnTo>
                  <a:lnTo>
                    <a:pt x="441" y="876"/>
                  </a:lnTo>
                  <a:lnTo>
                    <a:pt x="423" y="893"/>
                  </a:lnTo>
                  <a:lnTo>
                    <a:pt x="404" y="907"/>
                  </a:lnTo>
                  <a:lnTo>
                    <a:pt x="384" y="922"/>
                  </a:lnTo>
                  <a:lnTo>
                    <a:pt x="364" y="936"/>
                  </a:lnTo>
                  <a:lnTo>
                    <a:pt x="346" y="953"/>
                  </a:lnTo>
                  <a:lnTo>
                    <a:pt x="341" y="955"/>
                  </a:lnTo>
                  <a:lnTo>
                    <a:pt x="338" y="956"/>
                  </a:lnTo>
                  <a:lnTo>
                    <a:pt x="334" y="958"/>
                  </a:lnTo>
                  <a:lnTo>
                    <a:pt x="331" y="961"/>
                  </a:lnTo>
                  <a:lnTo>
                    <a:pt x="328" y="962"/>
                  </a:lnTo>
                  <a:lnTo>
                    <a:pt x="323" y="964"/>
                  </a:lnTo>
                  <a:lnTo>
                    <a:pt x="319" y="967"/>
                  </a:lnTo>
                  <a:lnTo>
                    <a:pt x="316" y="967"/>
                  </a:lnTo>
                  <a:lnTo>
                    <a:pt x="311" y="969"/>
                  </a:lnTo>
                  <a:lnTo>
                    <a:pt x="308" y="972"/>
                  </a:lnTo>
                  <a:lnTo>
                    <a:pt x="305" y="973"/>
                  </a:lnTo>
                  <a:lnTo>
                    <a:pt x="302" y="975"/>
                  </a:lnTo>
                  <a:lnTo>
                    <a:pt x="294" y="978"/>
                  </a:lnTo>
                  <a:lnTo>
                    <a:pt x="288" y="982"/>
                  </a:lnTo>
                  <a:lnTo>
                    <a:pt x="285" y="982"/>
                  </a:lnTo>
                  <a:lnTo>
                    <a:pt x="281" y="986"/>
                  </a:lnTo>
                  <a:lnTo>
                    <a:pt x="278" y="986"/>
                  </a:lnTo>
                  <a:lnTo>
                    <a:pt x="275" y="987"/>
                  </a:lnTo>
                  <a:lnTo>
                    <a:pt x="269" y="989"/>
                  </a:lnTo>
                  <a:lnTo>
                    <a:pt x="262" y="992"/>
                  </a:lnTo>
                  <a:lnTo>
                    <a:pt x="255" y="993"/>
                  </a:lnTo>
                  <a:lnTo>
                    <a:pt x="249" y="995"/>
                  </a:lnTo>
                  <a:lnTo>
                    <a:pt x="243" y="996"/>
                  </a:lnTo>
                  <a:lnTo>
                    <a:pt x="237" y="998"/>
                  </a:lnTo>
                  <a:lnTo>
                    <a:pt x="231" y="998"/>
                  </a:lnTo>
                  <a:lnTo>
                    <a:pt x="223" y="999"/>
                  </a:lnTo>
                  <a:lnTo>
                    <a:pt x="217" y="999"/>
                  </a:lnTo>
                  <a:lnTo>
                    <a:pt x="212" y="1001"/>
                  </a:lnTo>
                  <a:lnTo>
                    <a:pt x="206" y="1001"/>
                  </a:lnTo>
                  <a:lnTo>
                    <a:pt x="202" y="1001"/>
                  </a:lnTo>
                  <a:lnTo>
                    <a:pt x="196" y="1001"/>
                  </a:lnTo>
                  <a:lnTo>
                    <a:pt x="190" y="1001"/>
                  </a:lnTo>
                  <a:lnTo>
                    <a:pt x="185" y="999"/>
                  </a:lnTo>
                  <a:lnTo>
                    <a:pt x="179" y="999"/>
                  </a:lnTo>
                  <a:lnTo>
                    <a:pt x="174" y="998"/>
                  </a:lnTo>
                  <a:lnTo>
                    <a:pt x="168" y="998"/>
                  </a:lnTo>
                  <a:lnTo>
                    <a:pt x="162" y="996"/>
                  </a:lnTo>
                  <a:lnTo>
                    <a:pt x="158" y="995"/>
                  </a:lnTo>
                  <a:lnTo>
                    <a:pt x="153" y="993"/>
                  </a:lnTo>
                  <a:lnTo>
                    <a:pt x="149" y="992"/>
                  </a:lnTo>
                  <a:lnTo>
                    <a:pt x="144" y="990"/>
                  </a:lnTo>
                  <a:lnTo>
                    <a:pt x="141" y="989"/>
                  </a:lnTo>
                  <a:lnTo>
                    <a:pt x="138" y="986"/>
                  </a:lnTo>
                  <a:lnTo>
                    <a:pt x="134" y="986"/>
                  </a:lnTo>
                  <a:lnTo>
                    <a:pt x="126" y="979"/>
                  </a:lnTo>
                  <a:lnTo>
                    <a:pt x="120" y="975"/>
                  </a:lnTo>
                  <a:lnTo>
                    <a:pt x="114" y="969"/>
                  </a:lnTo>
                  <a:lnTo>
                    <a:pt x="108" y="964"/>
                  </a:lnTo>
                  <a:lnTo>
                    <a:pt x="103" y="959"/>
                  </a:lnTo>
                  <a:lnTo>
                    <a:pt x="97" y="955"/>
                  </a:lnTo>
                  <a:lnTo>
                    <a:pt x="91" y="949"/>
                  </a:lnTo>
                  <a:lnTo>
                    <a:pt x="86" y="941"/>
                  </a:lnTo>
                  <a:lnTo>
                    <a:pt x="82" y="935"/>
                  </a:lnTo>
                  <a:lnTo>
                    <a:pt x="79" y="930"/>
                  </a:lnTo>
                  <a:lnTo>
                    <a:pt x="74" y="924"/>
                  </a:lnTo>
                  <a:lnTo>
                    <a:pt x="71" y="916"/>
                  </a:lnTo>
                  <a:lnTo>
                    <a:pt x="67" y="910"/>
                  </a:lnTo>
                  <a:lnTo>
                    <a:pt x="65" y="905"/>
                  </a:lnTo>
                  <a:lnTo>
                    <a:pt x="61" y="899"/>
                  </a:lnTo>
                  <a:lnTo>
                    <a:pt x="59" y="893"/>
                  </a:lnTo>
                  <a:lnTo>
                    <a:pt x="55" y="887"/>
                  </a:lnTo>
                  <a:lnTo>
                    <a:pt x="55" y="882"/>
                  </a:lnTo>
                  <a:lnTo>
                    <a:pt x="52" y="876"/>
                  </a:lnTo>
                  <a:lnTo>
                    <a:pt x="49" y="870"/>
                  </a:lnTo>
                  <a:lnTo>
                    <a:pt x="49" y="865"/>
                  </a:lnTo>
                  <a:lnTo>
                    <a:pt x="47" y="862"/>
                  </a:lnTo>
                  <a:lnTo>
                    <a:pt x="46" y="858"/>
                  </a:lnTo>
                  <a:lnTo>
                    <a:pt x="44" y="855"/>
                  </a:lnTo>
                  <a:lnTo>
                    <a:pt x="42" y="851"/>
                  </a:lnTo>
                  <a:lnTo>
                    <a:pt x="42" y="848"/>
                  </a:lnTo>
                  <a:lnTo>
                    <a:pt x="42" y="845"/>
                  </a:lnTo>
                  <a:lnTo>
                    <a:pt x="42" y="845"/>
                  </a:lnTo>
                  <a:lnTo>
                    <a:pt x="0" y="85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46" name="Freeform 18"/>
            <p:cNvSpPr>
              <a:spLocks/>
            </p:cNvSpPr>
            <p:nvPr/>
          </p:nvSpPr>
          <p:spPr bwMode="auto">
            <a:xfrm>
              <a:off x="9323" y="3655"/>
              <a:ext cx="1493" cy="1105"/>
            </a:xfrm>
            <a:custGeom>
              <a:avLst/>
              <a:gdLst/>
              <a:ahLst/>
              <a:cxnLst>
                <a:cxn ang="0">
                  <a:pos x="1359" y="31"/>
                </a:cxn>
                <a:cxn ang="0">
                  <a:pos x="1303" y="79"/>
                </a:cxn>
                <a:cxn ang="0">
                  <a:pos x="1250" y="127"/>
                </a:cxn>
                <a:cxn ang="0">
                  <a:pos x="1194" y="174"/>
                </a:cxn>
                <a:cxn ang="0">
                  <a:pos x="1141" y="222"/>
                </a:cxn>
                <a:cxn ang="0">
                  <a:pos x="1086" y="268"/>
                </a:cxn>
                <a:cxn ang="0">
                  <a:pos x="1032" y="316"/>
                </a:cxn>
                <a:cxn ang="0">
                  <a:pos x="977" y="364"/>
                </a:cxn>
                <a:cxn ang="0">
                  <a:pos x="923" y="412"/>
                </a:cxn>
                <a:cxn ang="0">
                  <a:pos x="868" y="459"/>
                </a:cxn>
                <a:cxn ang="0">
                  <a:pos x="813" y="507"/>
                </a:cxn>
                <a:cxn ang="0">
                  <a:pos x="759" y="555"/>
                </a:cxn>
                <a:cxn ang="0">
                  <a:pos x="704" y="604"/>
                </a:cxn>
                <a:cxn ang="0">
                  <a:pos x="649" y="650"/>
                </a:cxn>
                <a:cxn ang="0">
                  <a:pos x="595" y="698"/>
                </a:cxn>
                <a:cxn ang="0">
                  <a:pos x="540" y="746"/>
                </a:cxn>
                <a:cxn ang="0">
                  <a:pos x="486" y="794"/>
                </a:cxn>
                <a:cxn ang="0">
                  <a:pos x="431" y="840"/>
                </a:cxn>
                <a:cxn ang="0">
                  <a:pos x="376" y="889"/>
                </a:cxn>
                <a:cxn ang="0">
                  <a:pos x="322" y="937"/>
                </a:cxn>
                <a:cxn ang="0">
                  <a:pos x="267" y="985"/>
                </a:cxn>
                <a:cxn ang="0">
                  <a:pos x="228" y="1020"/>
                </a:cxn>
                <a:cxn ang="0">
                  <a:pos x="220" y="1033"/>
                </a:cxn>
                <a:cxn ang="0">
                  <a:pos x="208" y="1040"/>
                </a:cxn>
                <a:cxn ang="0">
                  <a:pos x="196" y="1048"/>
                </a:cxn>
                <a:cxn ang="0">
                  <a:pos x="184" y="1053"/>
                </a:cxn>
                <a:cxn ang="0">
                  <a:pos x="173" y="1057"/>
                </a:cxn>
                <a:cxn ang="0">
                  <a:pos x="159" y="1059"/>
                </a:cxn>
                <a:cxn ang="0">
                  <a:pos x="147" y="1060"/>
                </a:cxn>
                <a:cxn ang="0">
                  <a:pos x="134" y="1060"/>
                </a:cxn>
                <a:cxn ang="0">
                  <a:pos x="120" y="1059"/>
                </a:cxn>
                <a:cxn ang="0">
                  <a:pos x="108" y="1057"/>
                </a:cxn>
                <a:cxn ang="0">
                  <a:pos x="94" y="1054"/>
                </a:cxn>
                <a:cxn ang="0">
                  <a:pos x="82" y="1051"/>
                </a:cxn>
                <a:cxn ang="0">
                  <a:pos x="71" y="1048"/>
                </a:cxn>
                <a:cxn ang="0">
                  <a:pos x="61" y="1043"/>
                </a:cxn>
                <a:cxn ang="0">
                  <a:pos x="47" y="1039"/>
                </a:cxn>
                <a:cxn ang="0">
                  <a:pos x="30" y="1029"/>
                </a:cxn>
                <a:cxn ang="0">
                  <a:pos x="23" y="1026"/>
                </a:cxn>
                <a:cxn ang="0">
                  <a:pos x="12" y="1070"/>
                </a:cxn>
                <a:cxn ang="0">
                  <a:pos x="23" y="1076"/>
                </a:cxn>
                <a:cxn ang="0">
                  <a:pos x="34" y="1080"/>
                </a:cxn>
                <a:cxn ang="0">
                  <a:pos x="46" y="1085"/>
                </a:cxn>
                <a:cxn ang="0">
                  <a:pos x="58" y="1090"/>
                </a:cxn>
                <a:cxn ang="0">
                  <a:pos x="71" y="1093"/>
                </a:cxn>
                <a:cxn ang="0">
                  <a:pos x="84" y="1097"/>
                </a:cxn>
                <a:cxn ang="0">
                  <a:pos x="97" y="1100"/>
                </a:cxn>
                <a:cxn ang="0">
                  <a:pos x="112" y="1103"/>
                </a:cxn>
                <a:cxn ang="0">
                  <a:pos x="125" y="1105"/>
                </a:cxn>
                <a:cxn ang="0">
                  <a:pos x="140" y="1105"/>
                </a:cxn>
                <a:cxn ang="0">
                  <a:pos x="153" y="1105"/>
                </a:cxn>
                <a:cxn ang="0">
                  <a:pos x="169" y="1103"/>
                </a:cxn>
                <a:cxn ang="0">
                  <a:pos x="181" y="1100"/>
                </a:cxn>
                <a:cxn ang="0">
                  <a:pos x="194" y="1097"/>
                </a:cxn>
                <a:cxn ang="0">
                  <a:pos x="208" y="1093"/>
                </a:cxn>
                <a:cxn ang="0">
                  <a:pos x="220" y="1086"/>
                </a:cxn>
                <a:cxn ang="0">
                  <a:pos x="232" y="1077"/>
                </a:cxn>
                <a:cxn ang="0">
                  <a:pos x="244" y="1068"/>
                </a:cxn>
                <a:cxn ang="0">
                  <a:pos x="255" y="1057"/>
                </a:cxn>
                <a:cxn ang="0">
                  <a:pos x="267" y="1045"/>
                </a:cxn>
                <a:cxn ang="0">
                  <a:pos x="1493" y="134"/>
                </a:cxn>
              </a:cxnLst>
              <a:rect l="0" t="0" r="r" b="b"/>
              <a:pathLst>
                <a:path w="1493" h="1105">
                  <a:moveTo>
                    <a:pt x="1396" y="0"/>
                  </a:moveTo>
                  <a:lnTo>
                    <a:pt x="1378" y="14"/>
                  </a:lnTo>
                  <a:lnTo>
                    <a:pt x="1359" y="31"/>
                  </a:lnTo>
                  <a:lnTo>
                    <a:pt x="1340" y="47"/>
                  </a:lnTo>
                  <a:lnTo>
                    <a:pt x="1323" y="62"/>
                  </a:lnTo>
                  <a:lnTo>
                    <a:pt x="1303" y="79"/>
                  </a:lnTo>
                  <a:lnTo>
                    <a:pt x="1287" y="94"/>
                  </a:lnTo>
                  <a:lnTo>
                    <a:pt x="1267" y="110"/>
                  </a:lnTo>
                  <a:lnTo>
                    <a:pt x="1250" y="127"/>
                  </a:lnTo>
                  <a:lnTo>
                    <a:pt x="1231" y="142"/>
                  </a:lnTo>
                  <a:lnTo>
                    <a:pt x="1212" y="157"/>
                  </a:lnTo>
                  <a:lnTo>
                    <a:pt x="1194" y="174"/>
                  </a:lnTo>
                  <a:lnTo>
                    <a:pt x="1177" y="190"/>
                  </a:lnTo>
                  <a:lnTo>
                    <a:pt x="1159" y="205"/>
                  </a:lnTo>
                  <a:lnTo>
                    <a:pt x="1141" y="222"/>
                  </a:lnTo>
                  <a:lnTo>
                    <a:pt x="1123" y="238"/>
                  </a:lnTo>
                  <a:lnTo>
                    <a:pt x="1105" y="255"/>
                  </a:lnTo>
                  <a:lnTo>
                    <a:pt x="1086" y="268"/>
                  </a:lnTo>
                  <a:lnTo>
                    <a:pt x="1068" y="284"/>
                  </a:lnTo>
                  <a:lnTo>
                    <a:pt x="1050" y="301"/>
                  </a:lnTo>
                  <a:lnTo>
                    <a:pt x="1032" y="316"/>
                  </a:lnTo>
                  <a:lnTo>
                    <a:pt x="1012" y="333"/>
                  </a:lnTo>
                  <a:lnTo>
                    <a:pt x="995" y="348"/>
                  </a:lnTo>
                  <a:lnTo>
                    <a:pt x="977" y="364"/>
                  </a:lnTo>
                  <a:lnTo>
                    <a:pt x="959" y="381"/>
                  </a:lnTo>
                  <a:lnTo>
                    <a:pt x="941" y="396"/>
                  </a:lnTo>
                  <a:lnTo>
                    <a:pt x="923" y="412"/>
                  </a:lnTo>
                  <a:lnTo>
                    <a:pt x="903" y="429"/>
                  </a:lnTo>
                  <a:lnTo>
                    <a:pt x="886" y="444"/>
                  </a:lnTo>
                  <a:lnTo>
                    <a:pt x="868" y="459"/>
                  </a:lnTo>
                  <a:lnTo>
                    <a:pt x="850" y="476"/>
                  </a:lnTo>
                  <a:lnTo>
                    <a:pt x="832" y="492"/>
                  </a:lnTo>
                  <a:lnTo>
                    <a:pt x="813" y="507"/>
                  </a:lnTo>
                  <a:lnTo>
                    <a:pt x="797" y="523"/>
                  </a:lnTo>
                  <a:lnTo>
                    <a:pt x="777" y="540"/>
                  </a:lnTo>
                  <a:lnTo>
                    <a:pt x="759" y="555"/>
                  </a:lnTo>
                  <a:lnTo>
                    <a:pt x="741" y="572"/>
                  </a:lnTo>
                  <a:lnTo>
                    <a:pt x="722" y="586"/>
                  </a:lnTo>
                  <a:lnTo>
                    <a:pt x="704" y="604"/>
                  </a:lnTo>
                  <a:lnTo>
                    <a:pt x="686" y="618"/>
                  </a:lnTo>
                  <a:lnTo>
                    <a:pt x="668" y="635"/>
                  </a:lnTo>
                  <a:lnTo>
                    <a:pt x="649" y="650"/>
                  </a:lnTo>
                  <a:lnTo>
                    <a:pt x="631" y="666"/>
                  </a:lnTo>
                  <a:lnTo>
                    <a:pt x="612" y="683"/>
                  </a:lnTo>
                  <a:lnTo>
                    <a:pt x="595" y="698"/>
                  </a:lnTo>
                  <a:lnTo>
                    <a:pt x="577" y="714"/>
                  </a:lnTo>
                  <a:lnTo>
                    <a:pt x="558" y="731"/>
                  </a:lnTo>
                  <a:lnTo>
                    <a:pt x="540" y="746"/>
                  </a:lnTo>
                  <a:lnTo>
                    <a:pt x="522" y="761"/>
                  </a:lnTo>
                  <a:lnTo>
                    <a:pt x="504" y="778"/>
                  </a:lnTo>
                  <a:lnTo>
                    <a:pt x="486" y="794"/>
                  </a:lnTo>
                  <a:lnTo>
                    <a:pt x="467" y="809"/>
                  </a:lnTo>
                  <a:lnTo>
                    <a:pt x="449" y="826"/>
                  </a:lnTo>
                  <a:lnTo>
                    <a:pt x="431" y="840"/>
                  </a:lnTo>
                  <a:lnTo>
                    <a:pt x="413" y="858"/>
                  </a:lnTo>
                  <a:lnTo>
                    <a:pt x="395" y="872"/>
                  </a:lnTo>
                  <a:lnTo>
                    <a:pt x="376" y="889"/>
                  </a:lnTo>
                  <a:lnTo>
                    <a:pt x="358" y="905"/>
                  </a:lnTo>
                  <a:lnTo>
                    <a:pt x="340" y="922"/>
                  </a:lnTo>
                  <a:lnTo>
                    <a:pt x="322" y="937"/>
                  </a:lnTo>
                  <a:lnTo>
                    <a:pt x="304" y="954"/>
                  </a:lnTo>
                  <a:lnTo>
                    <a:pt x="285" y="968"/>
                  </a:lnTo>
                  <a:lnTo>
                    <a:pt x="267" y="985"/>
                  </a:lnTo>
                  <a:lnTo>
                    <a:pt x="249" y="1000"/>
                  </a:lnTo>
                  <a:lnTo>
                    <a:pt x="231" y="1017"/>
                  </a:lnTo>
                  <a:lnTo>
                    <a:pt x="228" y="1020"/>
                  </a:lnTo>
                  <a:lnTo>
                    <a:pt x="225" y="1025"/>
                  </a:lnTo>
                  <a:lnTo>
                    <a:pt x="222" y="1028"/>
                  </a:lnTo>
                  <a:lnTo>
                    <a:pt x="220" y="1033"/>
                  </a:lnTo>
                  <a:lnTo>
                    <a:pt x="216" y="1034"/>
                  </a:lnTo>
                  <a:lnTo>
                    <a:pt x="213" y="1039"/>
                  </a:lnTo>
                  <a:lnTo>
                    <a:pt x="208" y="1040"/>
                  </a:lnTo>
                  <a:lnTo>
                    <a:pt x="205" y="1045"/>
                  </a:lnTo>
                  <a:lnTo>
                    <a:pt x="200" y="1045"/>
                  </a:lnTo>
                  <a:lnTo>
                    <a:pt x="196" y="1048"/>
                  </a:lnTo>
                  <a:lnTo>
                    <a:pt x="193" y="1051"/>
                  </a:lnTo>
                  <a:lnTo>
                    <a:pt x="190" y="1051"/>
                  </a:lnTo>
                  <a:lnTo>
                    <a:pt x="184" y="1053"/>
                  </a:lnTo>
                  <a:lnTo>
                    <a:pt x="181" y="1056"/>
                  </a:lnTo>
                  <a:lnTo>
                    <a:pt x="178" y="1057"/>
                  </a:lnTo>
                  <a:lnTo>
                    <a:pt x="173" y="1057"/>
                  </a:lnTo>
                  <a:lnTo>
                    <a:pt x="169" y="1059"/>
                  </a:lnTo>
                  <a:lnTo>
                    <a:pt x="164" y="1059"/>
                  </a:lnTo>
                  <a:lnTo>
                    <a:pt x="159" y="1059"/>
                  </a:lnTo>
                  <a:lnTo>
                    <a:pt x="155" y="1060"/>
                  </a:lnTo>
                  <a:lnTo>
                    <a:pt x="150" y="1060"/>
                  </a:lnTo>
                  <a:lnTo>
                    <a:pt x="147" y="1060"/>
                  </a:lnTo>
                  <a:lnTo>
                    <a:pt x="143" y="1060"/>
                  </a:lnTo>
                  <a:lnTo>
                    <a:pt x="138" y="1060"/>
                  </a:lnTo>
                  <a:lnTo>
                    <a:pt x="134" y="1060"/>
                  </a:lnTo>
                  <a:lnTo>
                    <a:pt x="129" y="1060"/>
                  </a:lnTo>
                  <a:lnTo>
                    <a:pt x="125" y="1059"/>
                  </a:lnTo>
                  <a:lnTo>
                    <a:pt x="120" y="1059"/>
                  </a:lnTo>
                  <a:lnTo>
                    <a:pt x="117" y="1057"/>
                  </a:lnTo>
                  <a:lnTo>
                    <a:pt x="112" y="1057"/>
                  </a:lnTo>
                  <a:lnTo>
                    <a:pt x="108" y="1057"/>
                  </a:lnTo>
                  <a:lnTo>
                    <a:pt x="105" y="1057"/>
                  </a:lnTo>
                  <a:lnTo>
                    <a:pt x="100" y="1056"/>
                  </a:lnTo>
                  <a:lnTo>
                    <a:pt x="94" y="1054"/>
                  </a:lnTo>
                  <a:lnTo>
                    <a:pt x="91" y="1053"/>
                  </a:lnTo>
                  <a:lnTo>
                    <a:pt x="88" y="1053"/>
                  </a:lnTo>
                  <a:lnTo>
                    <a:pt x="82" y="1051"/>
                  </a:lnTo>
                  <a:lnTo>
                    <a:pt x="79" y="1051"/>
                  </a:lnTo>
                  <a:lnTo>
                    <a:pt x="76" y="1048"/>
                  </a:lnTo>
                  <a:lnTo>
                    <a:pt x="71" y="1048"/>
                  </a:lnTo>
                  <a:lnTo>
                    <a:pt x="68" y="1045"/>
                  </a:lnTo>
                  <a:lnTo>
                    <a:pt x="65" y="1045"/>
                  </a:lnTo>
                  <a:lnTo>
                    <a:pt x="61" y="1043"/>
                  </a:lnTo>
                  <a:lnTo>
                    <a:pt x="58" y="1043"/>
                  </a:lnTo>
                  <a:lnTo>
                    <a:pt x="52" y="1039"/>
                  </a:lnTo>
                  <a:lnTo>
                    <a:pt x="47" y="1039"/>
                  </a:lnTo>
                  <a:lnTo>
                    <a:pt x="41" y="1034"/>
                  </a:lnTo>
                  <a:lnTo>
                    <a:pt x="35" y="1033"/>
                  </a:lnTo>
                  <a:lnTo>
                    <a:pt x="30" y="1029"/>
                  </a:lnTo>
                  <a:lnTo>
                    <a:pt x="29" y="1028"/>
                  </a:lnTo>
                  <a:lnTo>
                    <a:pt x="23" y="1026"/>
                  </a:lnTo>
                  <a:lnTo>
                    <a:pt x="23" y="1026"/>
                  </a:lnTo>
                  <a:lnTo>
                    <a:pt x="0" y="1063"/>
                  </a:lnTo>
                  <a:lnTo>
                    <a:pt x="6" y="1068"/>
                  </a:lnTo>
                  <a:lnTo>
                    <a:pt x="12" y="1070"/>
                  </a:lnTo>
                  <a:lnTo>
                    <a:pt x="15" y="1071"/>
                  </a:lnTo>
                  <a:lnTo>
                    <a:pt x="18" y="1074"/>
                  </a:lnTo>
                  <a:lnTo>
                    <a:pt x="23" y="1076"/>
                  </a:lnTo>
                  <a:lnTo>
                    <a:pt x="26" y="1077"/>
                  </a:lnTo>
                  <a:lnTo>
                    <a:pt x="29" y="1079"/>
                  </a:lnTo>
                  <a:lnTo>
                    <a:pt x="34" y="1080"/>
                  </a:lnTo>
                  <a:lnTo>
                    <a:pt x="38" y="1082"/>
                  </a:lnTo>
                  <a:lnTo>
                    <a:pt x="41" y="1083"/>
                  </a:lnTo>
                  <a:lnTo>
                    <a:pt x="46" y="1085"/>
                  </a:lnTo>
                  <a:lnTo>
                    <a:pt x="49" y="1086"/>
                  </a:lnTo>
                  <a:lnTo>
                    <a:pt x="53" y="1088"/>
                  </a:lnTo>
                  <a:lnTo>
                    <a:pt x="58" y="1090"/>
                  </a:lnTo>
                  <a:lnTo>
                    <a:pt x="61" y="1091"/>
                  </a:lnTo>
                  <a:lnTo>
                    <a:pt x="65" y="1093"/>
                  </a:lnTo>
                  <a:lnTo>
                    <a:pt x="71" y="1093"/>
                  </a:lnTo>
                  <a:lnTo>
                    <a:pt x="74" y="1094"/>
                  </a:lnTo>
                  <a:lnTo>
                    <a:pt x="79" y="1096"/>
                  </a:lnTo>
                  <a:lnTo>
                    <a:pt x="84" y="1097"/>
                  </a:lnTo>
                  <a:lnTo>
                    <a:pt x="88" y="1099"/>
                  </a:lnTo>
                  <a:lnTo>
                    <a:pt x="93" y="1099"/>
                  </a:lnTo>
                  <a:lnTo>
                    <a:pt x="97" y="1100"/>
                  </a:lnTo>
                  <a:lnTo>
                    <a:pt x="102" y="1100"/>
                  </a:lnTo>
                  <a:lnTo>
                    <a:pt x="106" y="1102"/>
                  </a:lnTo>
                  <a:lnTo>
                    <a:pt x="112" y="1103"/>
                  </a:lnTo>
                  <a:lnTo>
                    <a:pt x="115" y="1103"/>
                  </a:lnTo>
                  <a:lnTo>
                    <a:pt x="120" y="1105"/>
                  </a:lnTo>
                  <a:lnTo>
                    <a:pt x="125" y="1105"/>
                  </a:lnTo>
                  <a:lnTo>
                    <a:pt x="131" y="1105"/>
                  </a:lnTo>
                  <a:lnTo>
                    <a:pt x="135" y="1105"/>
                  </a:lnTo>
                  <a:lnTo>
                    <a:pt x="140" y="1105"/>
                  </a:lnTo>
                  <a:lnTo>
                    <a:pt x="144" y="1105"/>
                  </a:lnTo>
                  <a:lnTo>
                    <a:pt x="149" y="1105"/>
                  </a:lnTo>
                  <a:lnTo>
                    <a:pt x="153" y="1105"/>
                  </a:lnTo>
                  <a:lnTo>
                    <a:pt x="158" y="1105"/>
                  </a:lnTo>
                  <a:lnTo>
                    <a:pt x="162" y="1103"/>
                  </a:lnTo>
                  <a:lnTo>
                    <a:pt x="169" y="1103"/>
                  </a:lnTo>
                  <a:lnTo>
                    <a:pt x="172" y="1102"/>
                  </a:lnTo>
                  <a:lnTo>
                    <a:pt x="178" y="1102"/>
                  </a:lnTo>
                  <a:lnTo>
                    <a:pt x="181" y="1100"/>
                  </a:lnTo>
                  <a:lnTo>
                    <a:pt x="185" y="1099"/>
                  </a:lnTo>
                  <a:lnTo>
                    <a:pt x="190" y="1099"/>
                  </a:lnTo>
                  <a:lnTo>
                    <a:pt x="194" y="1097"/>
                  </a:lnTo>
                  <a:lnTo>
                    <a:pt x="199" y="1096"/>
                  </a:lnTo>
                  <a:lnTo>
                    <a:pt x="203" y="1094"/>
                  </a:lnTo>
                  <a:lnTo>
                    <a:pt x="208" y="1093"/>
                  </a:lnTo>
                  <a:lnTo>
                    <a:pt x="213" y="1090"/>
                  </a:lnTo>
                  <a:lnTo>
                    <a:pt x="216" y="1086"/>
                  </a:lnTo>
                  <a:lnTo>
                    <a:pt x="220" y="1086"/>
                  </a:lnTo>
                  <a:lnTo>
                    <a:pt x="225" y="1082"/>
                  </a:lnTo>
                  <a:lnTo>
                    <a:pt x="228" y="1080"/>
                  </a:lnTo>
                  <a:lnTo>
                    <a:pt x="232" y="1077"/>
                  </a:lnTo>
                  <a:lnTo>
                    <a:pt x="237" y="1076"/>
                  </a:lnTo>
                  <a:lnTo>
                    <a:pt x="241" y="1071"/>
                  </a:lnTo>
                  <a:lnTo>
                    <a:pt x="244" y="1068"/>
                  </a:lnTo>
                  <a:lnTo>
                    <a:pt x="249" y="1063"/>
                  </a:lnTo>
                  <a:lnTo>
                    <a:pt x="252" y="1060"/>
                  </a:lnTo>
                  <a:lnTo>
                    <a:pt x="255" y="1057"/>
                  </a:lnTo>
                  <a:lnTo>
                    <a:pt x="258" y="1053"/>
                  </a:lnTo>
                  <a:lnTo>
                    <a:pt x="261" y="1048"/>
                  </a:lnTo>
                  <a:lnTo>
                    <a:pt x="267" y="1045"/>
                  </a:lnTo>
                  <a:lnTo>
                    <a:pt x="1387" y="68"/>
                  </a:lnTo>
                  <a:lnTo>
                    <a:pt x="1460" y="161"/>
                  </a:lnTo>
                  <a:lnTo>
                    <a:pt x="1493" y="134"/>
                  </a:lnTo>
                  <a:lnTo>
                    <a:pt x="1396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47" name="Freeform 19"/>
            <p:cNvSpPr>
              <a:spLocks/>
            </p:cNvSpPr>
            <p:nvPr/>
          </p:nvSpPr>
          <p:spPr bwMode="auto">
            <a:xfrm>
              <a:off x="9317" y="3782"/>
              <a:ext cx="1499" cy="1075"/>
            </a:xfrm>
            <a:custGeom>
              <a:avLst/>
              <a:gdLst/>
              <a:ahLst/>
              <a:cxnLst>
                <a:cxn ang="0">
                  <a:pos x="3" y="929"/>
                </a:cxn>
                <a:cxn ang="0">
                  <a:pos x="11" y="949"/>
                </a:cxn>
                <a:cxn ang="0">
                  <a:pos x="24" y="975"/>
                </a:cxn>
                <a:cxn ang="0">
                  <a:pos x="43" y="1003"/>
                </a:cxn>
                <a:cxn ang="0">
                  <a:pos x="70" y="1030"/>
                </a:cxn>
                <a:cxn ang="0">
                  <a:pos x="87" y="1043"/>
                </a:cxn>
                <a:cxn ang="0">
                  <a:pos x="106" y="1053"/>
                </a:cxn>
                <a:cxn ang="0">
                  <a:pos x="131" y="1064"/>
                </a:cxn>
                <a:cxn ang="0">
                  <a:pos x="153" y="1070"/>
                </a:cxn>
                <a:cxn ang="0">
                  <a:pos x="172" y="1073"/>
                </a:cxn>
                <a:cxn ang="0">
                  <a:pos x="190" y="1075"/>
                </a:cxn>
                <a:cxn ang="0">
                  <a:pos x="208" y="1075"/>
                </a:cxn>
                <a:cxn ang="0">
                  <a:pos x="229" y="1073"/>
                </a:cxn>
                <a:cxn ang="0">
                  <a:pos x="249" y="1069"/>
                </a:cxn>
                <a:cxn ang="0">
                  <a:pos x="269" y="1063"/>
                </a:cxn>
                <a:cxn ang="0">
                  <a:pos x="291" y="1057"/>
                </a:cxn>
                <a:cxn ang="0">
                  <a:pos x="313" y="1049"/>
                </a:cxn>
                <a:cxn ang="0">
                  <a:pos x="335" y="1038"/>
                </a:cxn>
                <a:cxn ang="0">
                  <a:pos x="358" y="1027"/>
                </a:cxn>
                <a:cxn ang="0">
                  <a:pos x="420" y="978"/>
                </a:cxn>
                <a:cxn ang="0">
                  <a:pos x="510" y="899"/>
                </a:cxn>
                <a:cxn ang="0">
                  <a:pos x="598" y="822"/>
                </a:cxn>
                <a:cxn ang="0">
                  <a:pos x="686" y="744"/>
                </a:cxn>
                <a:cxn ang="0">
                  <a:pos x="774" y="667"/>
                </a:cxn>
                <a:cxn ang="0">
                  <a:pos x="862" y="590"/>
                </a:cxn>
                <a:cxn ang="0">
                  <a:pos x="951" y="514"/>
                </a:cxn>
                <a:cxn ang="0">
                  <a:pos x="1039" y="436"/>
                </a:cxn>
                <a:cxn ang="0">
                  <a:pos x="1127" y="357"/>
                </a:cxn>
                <a:cxn ang="0">
                  <a:pos x="1217" y="280"/>
                </a:cxn>
                <a:cxn ang="0">
                  <a:pos x="1303" y="203"/>
                </a:cxn>
                <a:cxn ang="0">
                  <a:pos x="1393" y="126"/>
                </a:cxn>
                <a:cxn ang="0">
                  <a:pos x="1481" y="49"/>
                </a:cxn>
                <a:cxn ang="0">
                  <a:pos x="1419" y="46"/>
                </a:cxn>
                <a:cxn ang="0">
                  <a:pos x="1331" y="121"/>
                </a:cxn>
                <a:cxn ang="0">
                  <a:pos x="1243" y="200"/>
                </a:cxn>
                <a:cxn ang="0">
                  <a:pos x="1155" y="275"/>
                </a:cxn>
                <a:cxn ang="0">
                  <a:pos x="1067" y="354"/>
                </a:cxn>
                <a:cxn ang="0">
                  <a:pos x="980" y="429"/>
                </a:cxn>
                <a:cxn ang="0">
                  <a:pos x="891" y="508"/>
                </a:cxn>
                <a:cxn ang="0">
                  <a:pos x="804" y="584"/>
                </a:cxn>
                <a:cxn ang="0">
                  <a:pos x="716" y="661"/>
                </a:cxn>
                <a:cxn ang="0">
                  <a:pos x="628" y="738"/>
                </a:cxn>
                <a:cxn ang="0">
                  <a:pos x="540" y="815"/>
                </a:cxn>
                <a:cxn ang="0">
                  <a:pos x="452" y="892"/>
                </a:cxn>
                <a:cxn ang="0">
                  <a:pos x="364" y="969"/>
                </a:cxn>
                <a:cxn ang="0">
                  <a:pos x="331" y="992"/>
                </a:cxn>
                <a:cxn ang="0">
                  <a:pos x="311" y="1003"/>
                </a:cxn>
                <a:cxn ang="0">
                  <a:pos x="291" y="1010"/>
                </a:cxn>
                <a:cxn ang="0">
                  <a:pos x="273" y="1016"/>
                </a:cxn>
                <a:cxn ang="0">
                  <a:pos x="255" y="1021"/>
                </a:cxn>
                <a:cxn ang="0">
                  <a:pos x="234" y="1027"/>
                </a:cxn>
                <a:cxn ang="0">
                  <a:pos x="214" y="1029"/>
                </a:cxn>
                <a:cxn ang="0">
                  <a:pos x="182" y="1029"/>
                </a:cxn>
                <a:cxn ang="0">
                  <a:pos x="153" y="1026"/>
                </a:cxn>
                <a:cxn ang="0">
                  <a:pos x="124" y="1015"/>
                </a:cxn>
                <a:cxn ang="0">
                  <a:pos x="97" y="995"/>
                </a:cxn>
                <a:cxn ang="0">
                  <a:pos x="77" y="973"/>
                </a:cxn>
                <a:cxn ang="0">
                  <a:pos x="61" y="952"/>
                </a:cxn>
                <a:cxn ang="0">
                  <a:pos x="50" y="930"/>
                </a:cxn>
                <a:cxn ang="0">
                  <a:pos x="43" y="912"/>
                </a:cxn>
              </a:cxnLst>
              <a:rect l="0" t="0" r="r" b="b"/>
              <a:pathLst>
                <a:path w="1499" h="1075">
                  <a:moveTo>
                    <a:pt x="0" y="918"/>
                  </a:moveTo>
                  <a:lnTo>
                    <a:pt x="0" y="919"/>
                  </a:lnTo>
                  <a:lnTo>
                    <a:pt x="0" y="924"/>
                  </a:lnTo>
                  <a:lnTo>
                    <a:pt x="2" y="926"/>
                  </a:lnTo>
                  <a:lnTo>
                    <a:pt x="3" y="929"/>
                  </a:lnTo>
                  <a:lnTo>
                    <a:pt x="5" y="932"/>
                  </a:lnTo>
                  <a:lnTo>
                    <a:pt x="6" y="936"/>
                  </a:lnTo>
                  <a:lnTo>
                    <a:pt x="6" y="941"/>
                  </a:lnTo>
                  <a:lnTo>
                    <a:pt x="9" y="944"/>
                  </a:lnTo>
                  <a:lnTo>
                    <a:pt x="11" y="949"/>
                  </a:lnTo>
                  <a:lnTo>
                    <a:pt x="14" y="955"/>
                  </a:lnTo>
                  <a:lnTo>
                    <a:pt x="15" y="958"/>
                  </a:lnTo>
                  <a:lnTo>
                    <a:pt x="18" y="964"/>
                  </a:lnTo>
                  <a:lnTo>
                    <a:pt x="21" y="969"/>
                  </a:lnTo>
                  <a:lnTo>
                    <a:pt x="24" y="975"/>
                  </a:lnTo>
                  <a:lnTo>
                    <a:pt x="27" y="979"/>
                  </a:lnTo>
                  <a:lnTo>
                    <a:pt x="30" y="986"/>
                  </a:lnTo>
                  <a:lnTo>
                    <a:pt x="35" y="990"/>
                  </a:lnTo>
                  <a:lnTo>
                    <a:pt x="40" y="996"/>
                  </a:lnTo>
                  <a:lnTo>
                    <a:pt x="43" y="1003"/>
                  </a:lnTo>
                  <a:lnTo>
                    <a:pt x="47" y="1009"/>
                  </a:lnTo>
                  <a:lnTo>
                    <a:pt x="53" y="1015"/>
                  </a:lnTo>
                  <a:lnTo>
                    <a:pt x="59" y="1021"/>
                  </a:lnTo>
                  <a:lnTo>
                    <a:pt x="65" y="1026"/>
                  </a:lnTo>
                  <a:lnTo>
                    <a:pt x="70" y="1030"/>
                  </a:lnTo>
                  <a:lnTo>
                    <a:pt x="73" y="1033"/>
                  </a:lnTo>
                  <a:lnTo>
                    <a:pt x="77" y="1035"/>
                  </a:lnTo>
                  <a:lnTo>
                    <a:pt x="80" y="1038"/>
                  </a:lnTo>
                  <a:lnTo>
                    <a:pt x="84" y="1041"/>
                  </a:lnTo>
                  <a:lnTo>
                    <a:pt x="87" y="1043"/>
                  </a:lnTo>
                  <a:lnTo>
                    <a:pt x="90" y="1044"/>
                  </a:lnTo>
                  <a:lnTo>
                    <a:pt x="94" y="1047"/>
                  </a:lnTo>
                  <a:lnTo>
                    <a:pt x="97" y="1050"/>
                  </a:lnTo>
                  <a:lnTo>
                    <a:pt x="100" y="1050"/>
                  </a:lnTo>
                  <a:lnTo>
                    <a:pt x="106" y="1053"/>
                  </a:lnTo>
                  <a:lnTo>
                    <a:pt x="111" y="1057"/>
                  </a:lnTo>
                  <a:lnTo>
                    <a:pt x="114" y="1058"/>
                  </a:lnTo>
                  <a:lnTo>
                    <a:pt x="120" y="1061"/>
                  </a:lnTo>
                  <a:lnTo>
                    <a:pt x="126" y="1063"/>
                  </a:lnTo>
                  <a:lnTo>
                    <a:pt x="131" y="1064"/>
                  </a:lnTo>
                  <a:lnTo>
                    <a:pt x="132" y="1066"/>
                  </a:lnTo>
                  <a:lnTo>
                    <a:pt x="137" y="1067"/>
                  </a:lnTo>
                  <a:lnTo>
                    <a:pt x="141" y="1069"/>
                  </a:lnTo>
                  <a:lnTo>
                    <a:pt x="147" y="1069"/>
                  </a:lnTo>
                  <a:lnTo>
                    <a:pt x="153" y="1070"/>
                  </a:lnTo>
                  <a:lnTo>
                    <a:pt x="156" y="1070"/>
                  </a:lnTo>
                  <a:lnTo>
                    <a:pt x="159" y="1072"/>
                  </a:lnTo>
                  <a:lnTo>
                    <a:pt x="164" y="1072"/>
                  </a:lnTo>
                  <a:lnTo>
                    <a:pt x="167" y="1073"/>
                  </a:lnTo>
                  <a:lnTo>
                    <a:pt x="172" y="1073"/>
                  </a:lnTo>
                  <a:lnTo>
                    <a:pt x="175" y="1073"/>
                  </a:lnTo>
                  <a:lnTo>
                    <a:pt x="178" y="1073"/>
                  </a:lnTo>
                  <a:lnTo>
                    <a:pt x="182" y="1075"/>
                  </a:lnTo>
                  <a:lnTo>
                    <a:pt x="185" y="1075"/>
                  </a:lnTo>
                  <a:lnTo>
                    <a:pt x="190" y="1075"/>
                  </a:lnTo>
                  <a:lnTo>
                    <a:pt x="193" y="1075"/>
                  </a:lnTo>
                  <a:lnTo>
                    <a:pt x="197" y="1075"/>
                  </a:lnTo>
                  <a:lnTo>
                    <a:pt x="202" y="1075"/>
                  </a:lnTo>
                  <a:lnTo>
                    <a:pt x="205" y="1075"/>
                  </a:lnTo>
                  <a:lnTo>
                    <a:pt x="208" y="1075"/>
                  </a:lnTo>
                  <a:lnTo>
                    <a:pt x="212" y="1075"/>
                  </a:lnTo>
                  <a:lnTo>
                    <a:pt x="216" y="1073"/>
                  </a:lnTo>
                  <a:lnTo>
                    <a:pt x="220" y="1073"/>
                  </a:lnTo>
                  <a:lnTo>
                    <a:pt x="225" y="1073"/>
                  </a:lnTo>
                  <a:lnTo>
                    <a:pt x="229" y="1073"/>
                  </a:lnTo>
                  <a:lnTo>
                    <a:pt x="232" y="1072"/>
                  </a:lnTo>
                  <a:lnTo>
                    <a:pt x="237" y="1070"/>
                  </a:lnTo>
                  <a:lnTo>
                    <a:pt x="240" y="1070"/>
                  </a:lnTo>
                  <a:lnTo>
                    <a:pt x="244" y="1069"/>
                  </a:lnTo>
                  <a:lnTo>
                    <a:pt x="249" y="1069"/>
                  </a:lnTo>
                  <a:lnTo>
                    <a:pt x="252" y="1069"/>
                  </a:lnTo>
                  <a:lnTo>
                    <a:pt x="256" y="1067"/>
                  </a:lnTo>
                  <a:lnTo>
                    <a:pt x="261" y="1066"/>
                  </a:lnTo>
                  <a:lnTo>
                    <a:pt x="264" y="1064"/>
                  </a:lnTo>
                  <a:lnTo>
                    <a:pt x="269" y="1063"/>
                  </a:lnTo>
                  <a:lnTo>
                    <a:pt x="273" y="1063"/>
                  </a:lnTo>
                  <a:lnTo>
                    <a:pt x="278" y="1061"/>
                  </a:lnTo>
                  <a:lnTo>
                    <a:pt x="282" y="1060"/>
                  </a:lnTo>
                  <a:lnTo>
                    <a:pt x="285" y="1058"/>
                  </a:lnTo>
                  <a:lnTo>
                    <a:pt x="291" y="1057"/>
                  </a:lnTo>
                  <a:lnTo>
                    <a:pt x="296" y="1057"/>
                  </a:lnTo>
                  <a:lnTo>
                    <a:pt x="299" y="1053"/>
                  </a:lnTo>
                  <a:lnTo>
                    <a:pt x="302" y="1052"/>
                  </a:lnTo>
                  <a:lnTo>
                    <a:pt x="308" y="1050"/>
                  </a:lnTo>
                  <a:lnTo>
                    <a:pt x="313" y="1049"/>
                  </a:lnTo>
                  <a:lnTo>
                    <a:pt x="316" y="1047"/>
                  </a:lnTo>
                  <a:lnTo>
                    <a:pt x="320" y="1044"/>
                  </a:lnTo>
                  <a:lnTo>
                    <a:pt x="326" y="1044"/>
                  </a:lnTo>
                  <a:lnTo>
                    <a:pt x="331" y="1041"/>
                  </a:lnTo>
                  <a:lnTo>
                    <a:pt x="335" y="1038"/>
                  </a:lnTo>
                  <a:lnTo>
                    <a:pt x="340" y="1038"/>
                  </a:lnTo>
                  <a:lnTo>
                    <a:pt x="344" y="1033"/>
                  </a:lnTo>
                  <a:lnTo>
                    <a:pt x="349" y="1033"/>
                  </a:lnTo>
                  <a:lnTo>
                    <a:pt x="354" y="1030"/>
                  </a:lnTo>
                  <a:lnTo>
                    <a:pt x="358" y="1027"/>
                  </a:lnTo>
                  <a:lnTo>
                    <a:pt x="363" y="1026"/>
                  </a:lnTo>
                  <a:lnTo>
                    <a:pt x="369" y="1024"/>
                  </a:lnTo>
                  <a:lnTo>
                    <a:pt x="385" y="1009"/>
                  </a:lnTo>
                  <a:lnTo>
                    <a:pt x="404" y="992"/>
                  </a:lnTo>
                  <a:lnTo>
                    <a:pt x="420" y="978"/>
                  </a:lnTo>
                  <a:lnTo>
                    <a:pt x="439" y="961"/>
                  </a:lnTo>
                  <a:lnTo>
                    <a:pt x="455" y="947"/>
                  </a:lnTo>
                  <a:lnTo>
                    <a:pt x="473" y="930"/>
                  </a:lnTo>
                  <a:lnTo>
                    <a:pt x="492" y="915"/>
                  </a:lnTo>
                  <a:lnTo>
                    <a:pt x="510" y="899"/>
                  </a:lnTo>
                  <a:lnTo>
                    <a:pt x="527" y="884"/>
                  </a:lnTo>
                  <a:lnTo>
                    <a:pt x="545" y="869"/>
                  </a:lnTo>
                  <a:lnTo>
                    <a:pt x="561" y="853"/>
                  </a:lnTo>
                  <a:lnTo>
                    <a:pt x="580" y="838"/>
                  </a:lnTo>
                  <a:lnTo>
                    <a:pt x="598" y="822"/>
                  </a:lnTo>
                  <a:lnTo>
                    <a:pt x="615" y="807"/>
                  </a:lnTo>
                  <a:lnTo>
                    <a:pt x="633" y="792"/>
                  </a:lnTo>
                  <a:lnTo>
                    <a:pt x="651" y="776"/>
                  </a:lnTo>
                  <a:lnTo>
                    <a:pt x="668" y="761"/>
                  </a:lnTo>
                  <a:lnTo>
                    <a:pt x="686" y="744"/>
                  </a:lnTo>
                  <a:lnTo>
                    <a:pt x="703" y="730"/>
                  </a:lnTo>
                  <a:lnTo>
                    <a:pt x="721" y="713"/>
                  </a:lnTo>
                  <a:lnTo>
                    <a:pt x="737" y="699"/>
                  </a:lnTo>
                  <a:lnTo>
                    <a:pt x="756" y="682"/>
                  </a:lnTo>
                  <a:lnTo>
                    <a:pt x="774" y="667"/>
                  </a:lnTo>
                  <a:lnTo>
                    <a:pt x="792" y="653"/>
                  </a:lnTo>
                  <a:lnTo>
                    <a:pt x="809" y="636"/>
                  </a:lnTo>
                  <a:lnTo>
                    <a:pt x="827" y="621"/>
                  </a:lnTo>
                  <a:lnTo>
                    <a:pt x="844" y="605"/>
                  </a:lnTo>
                  <a:lnTo>
                    <a:pt x="862" y="590"/>
                  </a:lnTo>
                  <a:lnTo>
                    <a:pt x="880" y="574"/>
                  </a:lnTo>
                  <a:lnTo>
                    <a:pt x="898" y="559"/>
                  </a:lnTo>
                  <a:lnTo>
                    <a:pt x="915" y="543"/>
                  </a:lnTo>
                  <a:lnTo>
                    <a:pt x="933" y="528"/>
                  </a:lnTo>
                  <a:lnTo>
                    <a:pt x="951" y="514"/>
                  </a:lnTo>
                  <a:lnTo>
                    <a:pt x="968" y="497"/>
                  </a:lnTo>
                  <a:lnTo>
                    <a:pt x="986" y="482"/>
                  </a:lnTo>
                  <a:lnTo>
                    <a:pt x="1004" y="466"/>
                  </a:lnTo>
                  <a:lnTo>
                    <a:pt x="1021" y="451"/>
                  </a:lnTo>
                  <a:lnTo>
                    <a:pt x="1039" y="436"/>
                  </a:lnTo>
                  <a:lnTo>
                    <a:pt x="1058" y="420"/>
                  </a:lnTo>
                  <a:lnTo>
                    <a:pt x="1076" y="405"/>
                  </a:lnTo>
                  <a:lnTo>
                    <a:pt x="1092" y="389"/>
                  </a:lnTo>
                  <a:lnTo>
                    <a:pt x="1111" y="374"/>
                  </a:lnTo>
                  <a:lnTo>
                    <a:pt x="1127" y="357"/>
                  </a:lnTo>
                  <a:lnTo>
                    <a:pt x="1146" y="343"/>
                  </a:lnTo>
                  <a:lnTo>
                    <a:pt x="1164" y="326"/>
                  </a:lnTo>
                  <a:lnTo>
                    <a:pt x="1180" y="311"/>
                  </a:lnTo>
                  <a:lnTo>
                    <a:pt x="1199" y="295"/>
                  </a:lnTo>
                  <a:lnTo>
                    <a:pt x="1217" y="280"/>
                  </a:lnTo>
                  <a:lnTo>
                    <a:pt x="1234" y="266"/>
                  </a:lnTo>
                  <a:lnTo>
                    <a:pt x="1252" y="249"/>
                  </a:lnTo>
                  <a:lnTo>
                    <a:pt x="1268" y="234"/>
                  </a:lnTo>
                  <a:lnTo>
                    <a:pt x="1287" y="218"/>
                  </a:lnTo>
                  <a:lnTo>
                    <a:pt x="1303" y="203"/>
                  </a:lnTo>
                  <a:lnTo>
                    <a:pt x="1321" y="188"/>
                  </a:lnTo>
                  <a:lnTo>
                    <a:pt x="1340" y="172"/>
                  </a:lnTo>
                  <a:lnTo>
                    <a:pt x="1358" y="157"/>
                  </a:lnTo>
                  <a:lnTo>
                    <a:pt x="1375" y="141"/>
                  </a:lnTo>
                  <a:lnTo>
                    <a:pt x="1393" y="126"/>
                  </a:lnTo>
                  <a:lnTo>
                    <a:pt x="1409" y="109"/>
                  </a:lnTo>
                  <a:lnTo>
                    <a:pt x="1428" y="95"/>
                  </a:lnTo>
                  <a:lnTo>
                    <a:pt x="1446" y="78"/>
                  </a:lnTo>
                  <a:lnTo>
                    <a:pt x="1464" y="63"/>
                  </a:lnTo>
                  <a:lnTo>
                    <a:pt x="1481" y="49"/>
                  </a:lnTo>
                  <a:lnTo>
                    <a:pt x="1499" y="34"/>
                  </a:lnTo>
                  <a:lnTo>
                    <a:pt x="1472" y="0"/>
                  </a:lnTo>
                  <a:lnTo>
                    <a:pt x="1453" y="15"/>
                  </a:lnTo>
                  <a:lnTo>
                    <a:pt x="1435" y="30"/>
                  </a:lnTo>
                  <a:lnTo>
                    <a:pt x="1419" y="46"/>
                  </a:lnTo>
                  <a:lnTo>
                    <a:pt x="1400" y="61"/>
                  </a:lnTo>
                  <a:lnTo>
                    <a:pt x="1384" y="77"/>
                  </a:lnTo>
                  <a:lnTo>
                    <a:pt x="1365" y="91"/>
                  </a:lnTo>
                  <a:lnTo>
                    <a:pt x="1347" y="107"/>
                  </a:lnTo>
                  <a:lnTo>
                    <a:pt x="1331" y="121"/>
                  </a:lnTo>
                  <a:lnTo>
                    <a:pt x="1312" y="138"/>
                  </a:lnTo>
                  <a:lnTo>
                    <a:pt x="1296" y="152"/>
                  </a:lnTo>
                  <a:lnTo>
                    <a:pt x="1277" y="169"/>
                  </a:lnTo>
                  <a:lnTo>
                    <a:pt x="1259" y="183"/>
                  </a:lnTo>
                  <a:lnTo>
                    <a:pt x="1243" y="200"/>
                  </a:lnTo>
                  <a:lnTo>
                    <a:pt x="1224" y="214"/>
                  </a:lnTo>
                  <a:lnTo>
                    <a:pt x="1206" y="229"/>
                  </a:lnTo>
                  <a:lnTo>
                    <a:pt x="1190" y="246"/>
                  </a:lnTo>
                  <a:lnTo>
                    <a:pt x="1171" y="260"/>
                  </a:lnTo>
                  <a:lnTo>
                    <a:pt x="1155" y="275"/>
                  </a:lnTo>
                  <a:lnTo>
                    <a:pt x="1136" y="291"/>
                  </a:lnTo>
                  <a:lnTo>
                    <a:pt x="1120" y="308"/>
                  </a:lnTo>
                  <a:lnTo>
                    <a:pt x="1102" y="322"/>
                  </a:lnTo>
                  <a:lnTo>
                    <a:pt x="1085" y="339"/>
                  </a:lnTo>
                  <a:lnTo>
                    <a:pt x="1067" y="354"/>
                  </a:lnTo>
                  <a:lnTo>
                    <a:pt x="1050" y="368"/>
                  </a:lnTo>
                  <a:lnTo>
                    <a:pt x="1032" y="385"/>
                  </a:lnTo>
                  <a:lnTo>
                    <a:pt x="1015" y="399"/>
                  </a:lnTo>
                  <a:lnTo>
                    <a:pt x="997" y="416"/>
                  </a:lnTo>
                  <a:lnTo>
                    <a:pt x="980" y="429"/>
                  </a:lnTo>
                  <a:lnTo>
                    <a:pt x="962" y="446"/>
                  </a:lnTo>
                  <a:lnTo>
                    <a:pt x="945" y="460"/>
                  </a:lnTo>
                  <a:lnTo>
                    <a:pt x="927" y="477"/>
                  </a:lnTo>
                  <a:lnTo>
                    <a:pt x="909" y="493"/>
                  </a:lnTo>
                  <a:lnTo>
                    <a:pt x="891" y="508"/>
                  </a:lnTo>
                  <a:lnTo>
                    <a:pt x="874" y="522"/>
                  </a:lnTo>
                  <a:lnTo>
                    <a:pt x="856" y="537"/>
                  </a:lnTo>
                  <a:lnTo>
                    <a:pt x="839" y="554"/>
                  </a:lnTo>
                  <a:lnTo>
                    <a:pt x="821" y="568"/>
                  </a:lnTo>
                  <a:lnTo>
                    <a:pt x="804" y="584"/>
                  </a:lnTo>
                  <a:lnTo>
                    <a:pt x="786" y="599"/>
                  </a:lnTo>
                  <a:lnTo>
                    <a:pt x="769" y="616"/>
                  </a:lnTo>
                  <a:lnTo>
                    <a:pt x="751" y="630"/>
                  </a:lnTo>
                  <a:lnTo>
                    <a:pt x="734" y="647"/>
                  </a:lnTo>
                  <a:lnTo>
                    <a:pt x="716" y="661"/>
                  </a:lnTo>
                  <a:lnTo>
                    <a:pt x="699" y="676"/>
                  </a:lnTo>
                  <a:lnTo>
                    <a:pt x="681" y="691"/>
                  </a:lnTo>
                  <a:lnTo>
                    <a:pt x="665" y="707"/>
                  </a:lnTo>
                  <a:lnTo>
                    <a:pt x="646" y="722"/>
                  </a:lnTo>
                  <a:lnTo>
                    <a:pt x="628" y="738"/>
                  </a:lnTo>
                  <a:lnTo>
                    <a:pt x="611" y="755"/>
                  </a:lnTo>
                  <a:lnTo>
                    <a:pt x="593" y="768"/>
                  </a:lnTo>
                  <a:lnTo>
                    <a:pt x="577" y="784"/>
                  </a:lnTo>
                  <a:lnTo>
                    <a:pt x="558" y="799"/>
                  </a:lnTo>
                  <a:lnTo>
                    <a:pt x="540" y="815"/>
                  </a:lnTo>
                  <a:lnTo>
                    <a:pt x="522" y="830"/>
                  </a:lnTo>
                  <a:lnTo>
                    <a:pt x="505" y="845"/>
                  </a:lnTo>
                  <a:lnTo>
                    <a:pt x="487" y="862"/>
                  </a:lnTo>
                  <a:lnTo>
                    <a:pt x="470" y="876"/>
                  </a:lnTo>
                  <a:lnTo>
                    <a:pt x="452" y="892"/>
                  </a:lnTo>
                  <a:lnTo>
                    <a:pt x="435" y="907"/>
                  </a:lnTo>
                  <a:lnTo>
                    <a:pt x="417" y="924"/>
                  </a:lnTo>
                  <a:lnTo>
                    <a:pt x="401" y="938"/>
                  </a:lnTo>
                  <a:lnTo>
                    <a:pt x="382" y="955"/>
                  </a:lnTo>
                  <a:lnTo>
                    <a:pt x="364" y="969"/>
                  </a:lnTo>
                  <a:lnTo>
                    <a:pt x="348" y="984"/>
                  </a:lnTo>
                  <a:lnTo>
                    <a:pt x="344" y="987"/>
                  </a:lnTo>
                  <a:lnTo>
                    <a:pt x="338" y="989"/>
                  </a:lnTo>
                  <a:lnTo>
                    <a:pt x="335" y="990"/>
                  </a:lnTo>
                  <a:lnTo>
                    <a:pt x="331" y="992"/>
                  </a:lnTo>
                  <a:lnTo>
                    <a:pt x="326" y="995"/>
                  </a:lnTo>
                  <a:lnTo>
                    <a:pt x="322" y="996"/>
                  </a:lnTo>
                  <a:lnTo>
                    <a:pt x="319" y="998"/>
                  </a:lnTo>
                  <a:lnTo>
                    <a:pt x="314" y="1000"/>
                  </a:lnTo>
                  <a:lnTo>
                    <a:pt x="311" y="1003"/>
                  </a:lnTo>
                  <a:lnTo>
                    <a:pt x="308" y="1003"/>
                  </a:lnTo>
                  <a:lnTo>
                    <a:pt x="302" y="1006"/>
                  </a:lnTo>
                  <a:lnTo>
                    <a:pt x="299" y="1007"/>
                  </a:lnTo>
                  <a:lnTo>
                    <a:pt x="296" y="1009"/>
                  </a:lnTo>
                  <a:lnTo>
                    <a:pt x="291" y="1010"/>
                  </a:lnTo>
                  <a:lnTo>
                    <a:pt x="288" y="1012"/>
                  </a:lnTo>
                  <a:lnTo>
                    <a:pt x="285" y="1013"/>
                  </a:lnTo>
                  <a:lnTo>
                    <a:pt x="281" y="1015"/>
                  </a:lnTo>
                  <a:lnTo>
                    <a:pt x="278" y="1015"/>
                  </a:lnTo>
                  <a:lnTo>
                    <a:pt x="273" y="1016"/>
                  </a:lnTo>
                  <a:lnTo>
                    <a:pt x="270" y="1018"/>
                  </a:lnTo>
                  <a:lnTo>
                    <a:pt x="266" y="1018"/>
                  </a:lnTo>
                  <a:lnTo>
                    <a:pt x="261" y="1020"/>
                  </a:lnTo>
                  <a:lnTo>
                    <a:pt x="258" y="1021"/>
                  </a:lnTo>
                  <a:lnTo>
                    <a:pt x="255" y="1021"/>
                  </a:lnTo>
                  <a:lnTo>
                    <a:pt x="250" y="1023"/>
                  </a:lnTo>
                  <a:lnTo>
                    <a:pt x="247" y="1023"/>
                  </a:lnTo>
                  <a:lnTo>
                    <a:pt x="243" y="1024"/>
                  </a:lnTo>
                  <a:lnTo>
                    <a:pt x="241" y="1026"/>
                  </a:lnTo>
                  <a:lnTo>
                    <a:pt x="234" y="1027"/>
                  </a:lnTo>
                  <a:lnTo>
                    <a:pt x="228" y="1027"/>
                  </a:lnTo>
                  <a:lnTo>
                    <a:pt x="225" y="1027"/>
                  </a:lnTo>
                  <a:lnTo>
                    <a:pt x="220" y="1029"/>
                  </a:lnTo>
                  <a:lnTo>
                    <a:pt x="217" y="1029"/>
                  </a:lnTo>
                  <a:lnTo>
                    <a:pt x="214" y="1029"/>
                  </a:lnTo>
                  <a:lnTo>
                    <a:pt x="208" y="1029"/>
                  </a:lnTo>
                  <a:lnTo>
                    <a:pt x="200" y="1030"/>
                  </a:lnTo>
                  <a:lnTo>
                    <a:pt x="194" y="1030"/>
                  </a:lnTo>
                  <a:lnTo>
                    <a:pt x="188" y="1030"/>
                  </a:lnTo>
                  <a:lnTo>
                    <a:pt x="182" y="1029"/>
                  </a:lnTo>
                  <a:lnTo>
                    <a:pt x="176" y="1029"/>
                  </a:lnTo>
                  <a:lnTo>
                    <a:pt x="170" y="1027"/>
                  </a:lnTo>
                  <a:lnTo>
                    <a:pt x="164" y="1027"/>
                  </a:lnTo>
                  <a:lnTo>
                    <a:pt x="158" y="1026"/>
                  </a:lnTo>
                  <a:lnTo>
                    <a:pt x="153" y="1026"/>
                  </a:lnTo>
                  <a:lnTo>
                    <a:pt x="147" y="1023"/>
                  </a:lnTo>
                  <a:lnTo>
                    <a:pt x="143" y="1021"/>
                  </a:lnTo>
                  <a:lnTo>
                    <a:pt x="137" y="1020"/>
                  </a:lnTo>
                  <a:lnTo>
                    <a:pt x="131" y="1018"/>
                  </a:lnTo>
                  <a:lnTo>
                    <a:pt x="124" y="1015"/>
                  </a:lnTo>
                  <a:lnTo>
                    <a:pt x="118" y="1010"/>
                  </a:lnTo>
                  <a:lnTo>
                    <a:pt x="112" y="1007"/>
                  </a:lnTo>
                  <a:lnTo>
                    <a:pt x="106" y="1003"/>
                  </a:lnTo>
                  <a:lnTo>
                    <a:pt x="102" y="998"/>
                  </a:lnTo>
                  <a:lnTo>
                    <a:pt x="97" y="995"/>
                  </a:lnTo>
                  <a:lnTo>
                    <a:pt x="93" y="990"/>
                  </a:lnTo>
                  <a:lnTo>
                    <a:pt x="88" y="987"/>
                  </a:lnTo>
                  <a:lnTo>
                    <a:pt x="84" y="983"/>
                  </a:lnTo>
                  <a:lnTo>
                    <a:pt x="80" y="978"/>
                  </a:lnTo>
                  <a:lnTo>
                    <a:pt x="77" y="973"/>
                  </a:lnTo>
                  <a:lnTo>
                    <a:pt x="71" y="969"/>
                  </a:lnTo>
                  <a:lnTo>
                    <a:pt x="68" y="964"/>
                  </a:lnTo>
                  <a:lnTo>
                    <a:pt x="65" y="959"/>
                  </a:lnTo>
                  <a:lnTo>
                    <a:pt x="62" y="955"/>
                  </a:lnTo>
                  <a:lnTo>
                    <a:pt x="61" y="952"/>
                  </a:lnTo>
                  <a:lnTo>
                    <a:pt x="58" y="947"/>
                  </a:lnTo>
                  <a:lnTo>
                    <a:pt x="55" y="943"/>
                  </a:lnTo>
                  <a:lnTo>
                    <a:pt x="53" y="938"/>
                  </a:lnTo>
                  <a:lnTo>
                    <a:pt x="52" y="935"/>
                  </a:lnTo>
                  <a:lnTo>
                    <a:pt x="50" y="930"/>
                  </a:lnTo>
                  <a:lnTo>
                    <a:pt x="47" y="927"/>
                  </a:lnTo>
                  <a:lnTo>
                    <a:pt x="47" y="924"/>
                  </a:lnTo>
                  <a:lnTo>
                    <a:pt x="47" y="921"/>
                  </a:lnTo>
                  <a:lnTo>
                    <a:pt x="44" y="915"/>
                  </a:lnTo>
                  <a:lnTo>
                    <a:pt x="43" y="912"/>
                  </a:lnTo>
                  <a:lnTo>
                    <a:pt x="41" y="909"/>
                  </a:lnTo>
                  <a:lnTo>
                    <a:pt x="41" y="907"/>
                  </a:lnTo>
                  <a:lnTo>
                    <a:pt x="0" y="918"/>
                  </a:lnTo>
                  <a:lnTo>
                    <a:pt x="0" y="9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48" name="Freeform 20"/>
            <p:cNvSpPr>
              <a:spLocks/>
            </p:cNvSpPr>
            <p:nvPr/>
          </p:nvSpPr>
          <p:spPr bwMode="auto">
            <a:xfrm>
              <a:off x="9680" y="4028"/>
              <a:ext cx="214" cy="180"/>
            </a:xfrm>
            <a:custGeom>
              <a:avLst/>
              <a:gdLst/>
              <a:ahLst/>
              <a:cxnLst>
                <a:cxn ang="0">
                  <a:pos x="188" y="150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47" y="2"/>
                </a:cxn>
                <a:cxn ang="0">
                  <a:pos x="38" y="3"/>
                </a:cxn>
                <a:cxn ang="0">
                  <a:pos x="28" y="8"/>
                </a:cxn>
                <a:cxn ang="0">
                  <a:pos x="22" y="12"/>
                </a:cxn>
                <a:cxn ang="0">
                  <a:pos x="16" y="17"/>
                </a:cxn>
                <a:cxn ang="0">
                  <a:pos x="10" y="22"/>
                </a:cxn>
                <a:cxn ang="0">
                  <a:pos x="6" y="29"/>
                </a:cxn>
                <a:cxn ang="0">
                  <a:pos x="3" y="3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" y="69"/>
                </a:cxn>
                <a:cxn ang="0">
                  <a:pos x="6" y="80"/>
                </a:cxn>
                <a:cxn ang="0">
                  <a:pos x="10" y="91"/>
                </a:cxn>
                <a:cxn ang="0">
                  <a:pos x="16" y="102"/>
                </a:cxn>
                <a:cxn ang="0">
                  <a:pos x="22" y="111"/>
                </a:cxn>
                <a:cxn ang="0">
                  <a:pos x="32" y="120"/>
                </a:cxn>
                <a:cxn ang="0">
                  <a:pos x="41" y="128"/>
                </a:cxn>
                <a:cxn ang="0">
                  <a:pos x="53" y="137"/>
                </a:cxn>
                <a:cxn ang="0">
                  <a:pos x="62" y="143"/>
                </a:cxn>
                <a:cxn ang="0">
                  <a:pos x="74" y="150"/>
                </a:cxn>
                <a:cxn ang="0">
                  <a:pos x="86" y="154"/>
                </a:cxn>
                <a:cxn ang="0">
                  <a:pos x="98" y="160"/>
                </a:cxn>
                <a:cxn ang="0">
                  <a:pos x="109" y="165"/>
                </a:cxn>
                <a:cxn ang="0">
                  <a:pos x="120" y="168"/>
                </a:cxn>
                <a:cxn ang="0">
                  <a:pos x="130" y="171"/>
                </a:cxn>
                <a:cxn ang="0">
                  <a:pos x="139" y="174"/>
                </a:cxn>
                <a:cxn ang="0">
                  <a:pos x="147" y="177"/>
                </a:cxn>
                <a:cxn ang="0">
                  <a:pos x="154" y="177"/>
                </a:cxn>
                <a:cxn ang="0">
                  <a:pos x="162" y="180"/>
                </a:cxn>
                <a:cxn ang="0">
                  <a:pos x="168" y="136"/>
                </a:cxn>
                <a:cxn ang="0">
                  <a:pos x="160" y="134"/>
                </a:cxn>
                <a:cxn ang="0">
                  <a:pos x="154" y="133"/>
                </a:cxn>
                <a:cxn ang="0">
                  <a:pos x="148" y="130"/>
                </a:cxn>
                <a:cxn ang="0">
                  <a:pos x="139" y="128"/>
                </a:cxn>
                <a:cxn ang="0">
                  <a:pos x="130" y="125"/>
                </a:cxn>
                <a:cxn ang="0">
                  <a:pos x="123" y="122"/>
                </a:cxn>
                <a:cxn ang="0">
                  <a:pos x="113" y="119"/>
                </a:cxn>
                <a:cxn ang="0">
                  <a:pos x="106" y="116"/>
                </a:cxn>
                <a:cxn ang="0">
                  <a:pos x="95" y="111"/>
                </a:cxn>
                <a:cxn ang="0">
                  <a:pos x="88" y="108"/>
                </a:cxn>
                <a:cxn ang="0">
                  <a:pos x="80" y="103"/>
                </a:cxn>
                <a:cxn ang="0">
                  <a:pos x="72" y="99"/>
                </a:cxn>
                <a:cxn ang="0">
                  <a:pos x="65" y="93"/>
                </a:cxn>
                <a:cxn ang="0">
                  <a:pos x="59" y="85"/>
                </a:cxn>
                <a:cxn ang="0">
                  <a:pos x="51" y="74"/>
                </a:cxn>
                <a:cxn ang="0">
                  <a:pos x="47" y="65"/>
                </a:cxn>
                <a:cxn ang="0">
                  <a:pos x="47" y="57"/>
                </a:cxn>
                <a:cxn ang="0">
                  <a:pos x="50" y="49"/>
                </a:cxn>
                <a:cxn ang="0">
                  <a:pos x="53" y="45"/>
                </a:cxn>
              </a:cxnLst>
              <a:rect l="0" t="0" r="r" b="b"/>
              <a:pathLst>
                <a:path w="214" h="180">
                  <a:moveTo>
                    <a:pt x="53" y="45"/>
                  </a:moveTo>
                  <a:lnTo>
                    <a:pt x="188" y="150"/>
                  </a:lnTo>
                  <a:lnTo>
                    <a:pt x="214" y="114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2"/>
                  </a:lnTo>
                  <a:lnTo>
                    <a:pt x="47" y="2"/>
                  </a:lnTo>
                  <a:lnTo>
                    <a:pt x="41" y="2"/>
                  </a:lnTo>
                  <a:lnTo>
                    <a:pt x="38" y="3"/>
                  </a:lnTo>
                  <a:lnTo>
                    <a:pt x="33" y="6"/>
                  </a:lnTo>
                  <a:lnTo>
                    <a:pt x="28" y="8"/>
                  </a:lnTo>
                  <a:lnTo>
                    <a:pt x="25" y="9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9" y="26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3" y="36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3" y="74"/>
                  </a:lnTo>
                  <a:lnTo>
                    <a:pt x="6" y="80"/>
                  </a:lnTo>
                  <a:lnTo>
                    <a:pt x="7" y="85"/>
                  </a:lnTo>
                  <a:lnTo>
                    <a:pt x="10" y="91"/>
                  </a:lnTo>
                  <a:lnTo>
                    <a:pt x="13" y="96"/>
                  </a:lnTo>
                  <a:lnTo>
                    <a:pt x="16" y="102"/>
                  </a:lnTo>
                  <a:lnTo>
                    <a:pt x="19" y="106"/>
                  </a:lnTo>
                  <a:lnTo>
                    <a:pt x="22" y="111"/>
                  </a:lnTo>
                  <a:lnTo>
                    <a:pt x="27" y="116"/>
                  </a:lnTo>
                  <a:lnTo>
                    <a:pt x="32" y="120"/>
                  </a:lnTo>
                  <a:lnTo>
                    <a:pt x="35" y="123"/>
                  </a:lnTo>
                  <a:lnTo>
                    <a:pt x="41" y="128"/>
                  </a:lnTo>
                  <a:lnTo>
                    <a:pt x="47" y="133"/>
                  </a:lnTo>
                  <a:lnTo>
                    <a:pt x="53" y="137"/>
                  </a:lnTo>
                  <a:lnTo>
                    <a:pt x="57" y="140"/>
                  </a:lnTo>
                  <a:lnTo>
                    <a:pt x="62" y="143"/>
                  </a:lnTo>
                  <a:lnTo>
                    <a:pt x="68" y="147"/>
                  </a:lnTo>
                  <a:lnTo>
                    <a:pt x="74" y="150"/>
                  </a:lnTo>
                  <a:lnTo>
                    <a:pt x="80" y="153"/>
                  </a:lnTo>
                  <a:lnTo>
                    <a:pt x="86" y="154"/>
                  </a:lnTo>
                  <a:lnTo>
                    <a:pt x="92" y="157"/>
                  </a:lnTo>
                  <a:lnTo>
                    <a:pt x="98" y="160"/>
                  </a:lnTo>
                  <a:lnTo>
                    <a:pt x="104" y="162"/>
                  </a:lnTo>
                  <a:lnTo>
                    <a:pt x="109" y="165"/>
                  </a:lnTo>
                  <a:lnTo>
                    <a:pt x="115" y="167"/>
                  </a:lnTo>
                  <a:lnTo>
                    <a:pt x="120" y="168"/>
                  </a:lnTo>
                  <a:lnTo>
                    <a:pt x="124" y="170"/>
                  </a:lnTo>
                  <a:lnTo>
                    <a:pt x="130" y="171"/>
                  </a:lnTo>
                  <a:lnTo>
                    <a:pt x="135" y="173"/>
                  </a:lnTo>
                  <a:lnTo>
                    <a:pt x="139" y="174"/>
                  </a:lnTo>
                  <a:lnTo>
                    <a:pt x="142" y="176"/>
                  </a:lnTo>
                  <a:lnTo>
                    <a:pt x="147" y="177"/>
                  </a:lnTo>
                  <a:lnTo>
                    <a:pt x="150" y="177"/>
                  </a:lnTo>
                  <a:lnTo>
                    <a:pt x="154" y="177"/>
                  </a:lnTo>
                  <a:lnTo>
                    <a:pt x="159" y="179"/>
                  </a:lnTo>
                  <a:lnTo>
                    <a:pt x="162" y="180"/>
                  </a:lnTo>
                  <a:lnTo>
                    <a:pt x="171" y="137"/>
                  </a:lnTo>
                  <a:lnTo>
                    <a:pt x="168" y="136"/>
                  </a:lnTo>
                  <a:lnTo>
                    <a:pt x="165" y="134"/>
                  </a:lnTo>
                  <a:lnTo>
                    <a:pt x="160" y="134"/>
                  </a:lnTo>
                  <a:lnTo>
                    <a:pt x="159" y="134"/>
                  </a:lnTo>
                  <a:lnTo>
                    <a:pt x="154" y="133"/>
                  </a:lnTo>
                  <a:lnTo>
                    <a:pt x="151" y="131"/>
                  </a:lnTo>
                  <a:lnTo>
                    <a:pt x="148" y="130"/>
                  </a:lnTo>
                  <a:lnTo>
                    <a:pt x="144" y="130"/>
                  </a:lnTo>
                  <a:lnTo>
                    <a:pt x="139" y="128"/>
                  </a:lnTo>
                  <a:lnTo>
                    <a:pt x="135" y="126"/>
                  </a:lnTo>
                  <a:lnTo>
                    <a:pt x="130" y="125"/>
                  </a:lnTo>
                  <a:lnTo>
                    <a:pt x="127" y="123"/>
                  </a:lnTo>
                  <a:lnTo>
                    <a:pt x="123" y="122"/>
                  </a:lnTo>
                  <a:lnTo>
                    <a:pt x="118" y="122"/>
                  </a:lnTo>
                  <a:lnTo>
                    <a:pt x="113" y="119"/>
                  </a:lnTo>
                  <a:lnTo>
                    <a:pt x="110" y="117"/>
                  </a:lnTo>
                  <a:lnTo>
                    <a:pt x="106" y="116"/>
                  </a:lnTo>
                  <a:lnTo>
                    <a:pt x="100" y="114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88" y="108"/>
                  </a:lnTo>
                  <a:lnTo>
                    <a:pt x="83" y="105"/>
                  </a:lnTo>
                  <a:lnTo>
                    <a:pt x="80" y="103"/>
                  </a:lnTo>
                  <a:lnTo>
                    <a:pt x="77" y="100"/>
                  </a:lnTo>
                  <a:lnTo>
                    <a:pt x="72" y="99"/>
                  </a:lnTo>
                  <a:lnTo>
                    <a:pt x="69" y="96"/>
                  </a:lnTo>
                  <a:lnTo>
                    <a:pt x="65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4" y="79"/>
                  </a:lnTo>
                  <a:lnTo>
                    <a:pt x="51" y="74"/>
                  </a:lnTo>
                  <a:lnTo>
                    <a:pt x="50" y="69"/>
                  </a:lnTo>
                  <a:lnTo>
                    <a:pt x="47" y="65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7" y="53"/>
                  </a:lnTo>
                  <a:lnTo>
                    <a:pt x="50" y="49"/>
                  </a:lnTo>
                  <a:lnTo>
                    <a:pt x="53" y="45"/>
                  </a:lnTo>
                  <a:lnTo>
                    <a:pt x="53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49" name="Freeform 21"/>
            <p:cNvSpPr>
              <a:spLocks/>
            </p:cNvSpPr>
            <p:nvPr/>
          </p:nvSpPr>
          <p:spPr bwMode="auto">
            <a:xfrm>
              <a:off x="10135" y="3983"/>
              <a:ext cx="174" cy="364"/>
            </a:xfrm>
            <a:custGeom>
              <a:avLst/>
              <a:gdLst/>
              <a:ahLst/>
              <a:cxnLst>
                <a:cxn ang="0">
                  <a:pos x="171" y="34"/>
                </a:cxn>
                <a:cxn ang="0">
                  <a:pos x="136" y="5"/>
                </a:cxn>
                <a:cxn ang="0">
                  <a:pos x="127" y="13"/>
                </a:cxn>
                <a:cxn ang="0">
                  <a:pos x="118" y="22"/>
                </a:cxn>
                <a:cxn ang="0">
                  <a:pos x="109" y="31"/>
                </a:cxn>
                <a:cxn ang="0">
                  <a:pos x="98" y="41"/>
                </a:cxn>
                <a:cxn ang="0">
                  <a:pos x="91" y="48"/>
                </a:cxn>
                <a:cxn ang="0">
                  <a:pos x="80" y="57"/>
                </a:cxn>
                <a:cxn ang="0">
                  <a:pos x="73" y="65"/>
                </a:cxn>
                <a:cxn ang="0">
                  <a:pos x="71" y="76"/>
                </a:cxn>
                <a:cxn ang="0">
                  <a:pos x="79" y="85"/>
                </a:cxn>
                <a:cxn ang="0">
                  <a:pos x="85" y="98"/>
                </a:cxn>
                <a:cxn ang="0">
                  <a:pos x="91" y="108"/>
                </a:cxn>
                <a:cxn ang="0">
                  <a:pos x="98" y="119"/>
                </a:cxn>
                <a:cxn ang="0">
                  <a:pos x="106" y="130"/>
                </a:cxn>
                <a:cxn ang="0">
                  <a:pos x="112" y="141"/>
                </a:cxn>
                <a:cxn ang="0">
                  <a:pos x="120" y="151"/>
                </a:cxn>
                <a:cxn ang="0">
                  <a:pos x="0" y="339"/>
                </a:cxn>
                <a:cxn ang="0">
                  <a:pos x="39" y="356"/>
                </a:cxn>
                <a:cxn ang="0">
                  <a:pos x="48" y="344"/>
                </a:cxn>
                <a:cxn ang="0">
                  <a:pos x="56" y="330"/>
                </a:cxn>
                <a:cxn ang="0">
                  <a:pos x="65" y="318"/>
                </a:cxn>
                <a:cxn ang="0">
                  <a:pos x="73" y="306"/>
                </a:cxn>
                <a:cxn ang="0">
                  <a:pos x="82" y="292"/>
                </a:cxn>
                <a:cxn ang="0">
                  <a:pos x="91" y="279"/>
                </a:cxn>
                <a:cxn ang="0">
                  <a:pos x="100" y="265"/>
                </a:cxn>
                <a:cxn ang="0">
                  <a:pos x="109" y="253"/>
                </a:cxn>
                <a:cxn ang="0">
                  <a:pos x="117" y="241"/>
                </a:cxn>
                <a:cxn ang="0">
                  <a:pos x="127" y="228"/>
                </a:cxn>
                <a:cxn ang="0">
                  <a:pos x="135" y="216"/>
                </a:cxn>
                <a:cxn ang="0">
                  <a:pos x="144" y="202"/>
                </a:cxn>
                <a:cxn ang="0">
                  <a:pos x="152" y="190"/>
                </a:cxn>
                <a:cxn ang="0">
                  <a:pos x="162" y="176"/>
                </a:cxn>
                <a:cxn ang="0">
                  <a:pos x="170" y="164"/>
                </a:cxn>
                <a:cxn ang="0">
                  <a:pos x="124" y="77"/>
                </a:cxn>
              </a:cxnLst>
              <a:rect l="0" t="0" r="r" b="b"/>
              <a:pathLst>
                <a:path w="174" h="364">
                  <a:moveTo>
                    <a:pt x="124" y="77"/>
                  </a:moveTo>
                  <a:lnTo>
                    <a:pt x="171" y="34"/>
                  </a:lnTo>
                  <a:lnTo>
                    <a:pt x="141" y="0"/>
                  </a:lnTo>
                  <a:lnTo>
                    <a:pt x="136" y="5"/>
                  </a:lnTo>
                  <a:lnTo>
                    <a:pt x="132" y="10"/>
                  </a:lnTo>
                  <a:lnTo>
                    <a:pt x="127" y="13"/>
                  </a:lnTo>
                  <a:lnTo>
                    <a:pt x="123" y="17"/>
                  </a:lnTo>
                  <a:lnTo>
                    <a:pt x="118" y="22"/>
                  </a:lnTo>
                  <a:lnTo>
                    <a:pt x="114" y="27"/>
                  </a:lnTo>
                  <a:lnTo>
                    <a:pt x="109" y="31"/>
                  </a:lnTo>
                  <a:lnTo>
                    <a:pt x="104" y="36"/>
                  </a:lnTo>
                  <a:lnTo>
                    <a:pt x="98" y="41"/>
                  </a:lnTo>
                  <a:lnTo>
                    <a:pt x="95" y="44"/>
                  </a:lnTo>
                  <a:lnTo>
                    <a:pt x="91" y="48"/>
                  </a:lnTo>
                  <a:lnTo>
                    <a:pt x="85" y="53"/>
                  </a:lnTo>
                  <a:lnTo>
                    <a:pt x="80" y="57"/>
                  </a:lnTo>
                  <a:lnTo>
                    <a:pt x="77" y="62"/>
                  </a:lnTo>
                  <a:lnTo>
                    <a:pt x="73" y="65"/>
                  </a:lnTo>
                  <a:lnTo>
                    <a:pt x="67" y="71"/>
                  </a:lnTo>
                  <a:lnTo>
                    <a:pt x="71" y="76"/>
                  </a:lnTo>
                  <a:lnTo>
                    <a:pt x="74" y="81"/>
                  </a:lnTo>
                  <a:lnTo>
                    <a:pt x="79" y="85"/>
                  </a:lnTo>
                  <a:lnTo>
                    <a:pt x="82" y="91"/>
                  </a:lnTo>
                  <a:lnTo>
                    <a:pt x="85" y="98"/>
                  </a:lnTo>
                  <a:lnTo>
                    <a:pt x="88" y="102"/>
                  </a:lnTo>
                  <a:lnTo>
                    <a:pt x="91" y="108"/>
                  </a:lnTo>
                  <a:lnTo>
                    <a:pt x="95" y="113"/>
                  </a:lnTo>
                  <a:lnTo>
                    <a:pt x="98" y="119"/>
                  </a:lnTo>
                  <a:lnTo>
                    <a:pt x="103" y="125"/>
                  </a:lnTo>
                  <a:lnTo>
                    <a:pt x="106" y="130"/>
                  </a:lnTo>
                  <a:lnTo>
                    <a:pt x="109" y="136"/>
                  </a:lnTo>
                  <a:lnTo>
                    <a:pt x="112" y="141"/>
                  </a:lnTo>
                  <a:lnTo>
                    <a:pt x="115" y="145"/>
                  </a:lnTo>
                  <a:lnTo>
                    <a:pt x="120" y="151"/>
                  </a:lnTo>
                  <a:lnTo>
                    <a:pt x="123" y="158"/>
                  </a:lnTo>
                  <a:lnTo>
                    <a:pt x="0" y="339"/>
                  </a:lnTo>
                  <a:lnTo>
                    <a:pt x="36" y="364"/>
                  </a:lnTo>
                  <a:lnTo>
                    <a:pt x="39" y="356"/>
                  </a:lnTo>
                  <a:lnTo>
                    <a:pt x="44" y="350"/>
                  </a:lnTo>
                  <a:lnTo>
                    <a:pt x="48" y="344"/>
                  </a:lnTo>
                  <a:lnTo>
                    <a:pt x="53" y="338"/>
                  </a:lnTo>
                  <a:lnTo>
                    <a:pt x="56" y="330"/>
                  </a:lnTo>
                  <a:lnTo>
                    <a:pt x="62" y="324"/>
                  </a:lnTo>
                  <a:lnTo>
                    <a:pt x="65" y="318"/>
                  </a:lnTo>
                  <a:lnTo>
                    <a:pt x="70" y="313"/>
                  </a:lnTo>
                  <a:lnTo>
                    <a:pt x="73" y="306"/>
                  </a:lnTo>
                  <a:lnTo>
                    <a:pt x="79" y="299"/>
                  </a:lnTo>
                  <a:lnTo>
                    <a:pt x="82" y="292"/>
                  </a:lnTo>
                  <a:lnTo>
                    <a:pt x="86" y="287"/>
                  </a:lnTo>
                  <a:lnTo>
                    <a:pt x="91" y="279"/>
                  </a:lnTo>
                  <a:lnTo>
                    <a:pt x="95" y="273"/>
                  </a:lnTo>
                  <a:lnTo>
                    <a:pt x="100" y="265"/>
                  </a:lnTo>
                  <a:lnTo>
                    <a:pt x="104" y="261"/>
                  </a:lnTo>
                  <a:lnTo>
                    <a:pt x="109" y="253"/>
                  </a:lnTo>
                  <a:lnTo>
                    <a:pt x="114" y="247"/>
                  </a:lnTo>
                  <a:lnTo>
                    <a:pt x="117" y="241"/>
                  </a:lnTo>
                  <a:lnTo>
                    <a:pt x="121" y="235"/>
                  </a:lnTo>
                  <a:lnTo>
                    <a:pt x="127" y="228"/>
                  </a:lnTo>
                  <a:lnTo>
                    <a:pt x="130" y="222"/>
                  </a:lnTo>
                  <a:lnTo>
                    <a:pt x="135" y="216"/>
                  </a:lnTo>
                  <a:lnTo>
                    <a:pt x="139" y="210"/>
                  </a:lnTo>
                  <a:lnTo>
                    <a:pt x="144" y="202"/>
                  </a:lnTo>
                  <a:lnTo>
                    <a:pt x="148" y="196"/>
                  </a:lnTo>
                  <a:lnTo>
                    <a:pt x="152" y="190"/>
                  </a:lnTo>
                  <a:lnTo>
                    <a:pt x="156" y="184"/>
                  </a:lnTo>
                  <a:lnTo>
                    <a:pt x="162" y="176"/>
                  </a:lnTo>
                  <a:lnTo>
                    <a:pt x="165" y="170"/>
                  </a:lnTo>
                  <a:lnTo>
                    <a:pt x="170" y="164"/>
                  </a:lnTo>
                  <a:lnTo>
                    <a:pt x="174" y="158"/>
                  </a:lnTo>
                  <a:lnTo>
                    <a:pt x="124" y="77"/>
                  </a:lnTo>
                  <a:lnTo>
                    <a:pt x="12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50" name="Freeform 22"/>
            <p:cNvSpPr>
              <a:spLocks/>
            </p:cNvSpPr>
            <p:nvPr/>
          </p:nvSpPr>
          <p:spPr bwMode="auto">
            <a:xfrm>
              <a:off x="10252" y="3983"/>
              <a:ext cx="142" cy="17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10" y="178"/>
                </a:cxn>
                <a:cxn ang="0">
                  <a:pos x="142" y="155"/>
                </a:cxn>
                <a:cxn ang="0">
                  <a:pos x="27" y="0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142" h="178">
                  <a:moveTo>
                    <a:pt x="0" y="27"/>
                  </a:moveTo>
                  <a:lnTo>
                    <a:pt x="110" y="178"/>
                  </a:lnTo>
                  <a:lnTo>
                    <a:pt x="142" y="155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51" name="Freeform 23"/>
            <p:cNvSpPr>
              <a:spLocks/>
            </p:cNvSpPr>
            <p:nvPr/>
          </p:nvSpPr>
          <p:spPr bwMode="auto">
            <a:xfrm>
              <a:off x="9842" y="3788"/>
              <a:ext cx="174" cy="362"/>
            </a:xfrm>
            <a:custGeom>
              <a:avLst/>
              <a:gdLst/>
              <a:ahLst/>
              <a:cxnLst>
                <a:cxn ang="0">
                  <a:pos x="171" y="32"/>
                </a:cxn>
                <a:cxn ang="0">
                  <a:pos x="137" y="4"/>
                </a:cxn>
                <a:cxn ang="0">
                  <a:pos x="127" y="12"/>
                </a:cxn>
                <a:cxn ang="0">
                  <a:pos x="117" y="21"/>
                </a:cxn>
                <a:cxn ang="0">
                  <a:pos x="109" y="31"/>
                </a:cxn>
                <a:cxn ang="0">
                  <a:pos x="99" y="38"/>
                </a:cxn>
                <a:cxn ang="0">
                  <a:pos x="91" y="48"/>
                </a:cxn>
                <a:cxn ang="0">
                  <a:pos x="80" y="55"/>
                </a:cxn>
                <a:cxn ang="0">
                  <a:pos x="73" y="66"/>
                </a:cxn>
                <a:cxn ang="0">
                  <a:pos x="71" y="75"/>
                </a:cxn>
                <a:cxn ang="0">
                  <a:pos x="77" y="85"/>
                </a:cxn>
                <a:cxn ang="0">
                  <a:pos x="85" y="97"/>
                </a:cxn>
                <a:cxn ang="0">
                  <a:pos x="91" y="108"/>
                </a:cxn>
                <a:cxn ang="0">
                  <a:pos x="99" y="118"/>
                </a:cxn>
                <a:cxn ang="0">
                  <a:pos x="105" y="129"/>
                </a:cxn>
                <a:cxn ang="0">
                  <a:pos x="111" y="140"/>
                </a:cxn>
                <a:cxn ang="0">
                  <a:pos x="118" y="151"/>
                </a:cxn>
                <a:cxn ang="0">
                  <a:pos x="0" y="339"/>
                </a:cxn>
                <a:cxn ang="0">
                  <a:pos x="39" y="357"/>
                </a:cxn>
                <a:cxn ang="0">
                  <a:pos x="49" y="343"/>
                </a:cxn>
                <a:cxn ang="0">
                  <a:pos x="56" y="329"/>
                </a:cxn>
                <a:cxn ang="0">
                  <a:pos x="64" y="317"/>
                </a:cxn>
                <a:cxn ang="0">
                  <a:pos x="74" y="303"/>
                </a:cxn>
                <a:cxn ang="0">
                  <a:pos x="82" y="291"/>
                </a:cxn>
                <a:cxn ang="0">
                  <a:pos x="91" y="279"/>
                </a:cxn>
                <a:cxn ang="0">
                  <a:pos x="99" y="266"/>
                </a:cxn>
                <a:cxn ang="0">
                  <a:pos x="109" y="254"/>
                </a:cxn>
                <a:cxn ang="0">
                  <a:pos x="117" y="240"/>
                </a:cxn>
                <a:cxn ang="0">
                  <a:pos x="126" y="228"/>
                </a:cxn>
                <a:cxn ang="0">
                  <a:pos x="135" y="214"/>
                </a:cxn>
                <a:cxn ang="0">
                  <a:pos x="143" y="202"/>
                </a:cxn>
                <a:cxn ang="0">
                  <a:pos x="152" y="188"/>
                </a:cxn>
                <a:cxn ang="0">
                  <a:pos x="161" y="175"/>
                </a:cxn>
                <a:cxn ang="0">
                  <a:pos x="170" y="163"/>
                </a:cxn>
                <a:cxn ang="0">
                  <a:pos x="123" y="77"/>
                </a:cxn>
              </a:cxnLst>
              <a:rect l="0" t="0" r="r" b="b"/>
              <a:pathLst>
                <a:path w="174" h="362">
                  <a:moveTo>
                    <a:pt x="123" y="77"/>
                  </a:moveTo>
                  <a:lnTo>
                    <a:pt x="171" y="32"/>
                  </a:lnTo>
                  <a:lnTo>
                    <a:pt x="141" y="0"/>
                  </a:lnTo>
                  <a:lnTo>
                    <a:pt x="137" y="4"/>
                  </a:lnTo>
                  <a:lnTo>
                    <a:pt x="132" y="8"/>
                  </a:lnTo>
                  <a:lnTo>
                    <a:pt x="127" y="12"/>
                  </a:lnTo>
                  <a:lnTo>
                    <a:pt x="123" y="17"/>
                  </a:lnTo>
                  <a:lnTo>
                    <a:pt x="117" y="21"/>
                  </a:lnTo>
                  <a:lnTo>
                    <a:pt x="114" y="24"/>
                  </a:lnTo>
                  <a:lnTo>
                    <a:pt x="109" y="31"/>
                  </a:lnTo>
                  <a:lnTo>
                    <a:pt x="105" y="35"/>
                  </a:lnTo>
                  <a:lnTo>
                    <a:pt x="99" y="38"/>
                  </a:lnTo>
                  <a:lnTo>
                    <a:pt x="96" y="43"/>
                  </a:lnTo>
                  <a:lnTo>
                    <a:pt x="91" y="48"/>
                  </a:lnTo>
                  <a:lnTo>
                    <a:pt x="86" y="52"/>
                  </a:lnTo>
                  <a:lnTo>
                    <a:pt x="80" y="55"/>
                  </a:lnTo>
                  <a:lnTo>
                    <a:pt x="77" y="61"/>
                  </a:lnTo>
                  <a:lnTo>
                    <a:pt x="73" y="66"/>
                  </a:lnTo>
                  <a:lnTo>
                    <a:pt x="68" y="71"/>
                  </a:lnTo>
                  <a:lnTo>
                    <a:pt x="71" y="75"/>
                  </a:lnTo>
                  <a:lnTo>
                    <a:pt x="74" y="80"/>
                  </a:lnTo>
                  <a:lnTo>
                    <a:pt x="77" y="85"/>
                  </a:lnTo>
                  <a:lnTo>
                    <a:pt x="80" y="91"/>
                  </a:lnTo>
                  <a:lnTo>
                    <a:pt x="85" y="97"/>
                  </a:lnTo>
                  <a:lnTo>
                    <a:pt x="86" y="103"/>
                  </a:lnTo>
                  <a:lnTo>
                    <a:pt x="91" y="108"/>
                  </a:lnTo>
                  <a:lnTo>
                    <a:pt x="94" y="114"/>
                  </a:lnTo>
                  <a:lnTo>
                    <a:pt x="99" y="118"/>
                  </a:lnTo>
                  <a:lnTo>
                    <a:pt x="102" y="125"/>
                  </a:lnTo>
                  <a:lnTo>
                    <a:pt x="105" y="129"/>
                  </a:lnTo>
                  <a:lnTo>
                    <a:pt x="109" y="134"/>
                  </a:lnTo>
                  <a:lnTo>
                    <a:pt x="111" y="140"/>
                  </a:lnTo>
                  <a:lnTo>
                    <a:pt x="115" y="145"/>
                  </a:lnTo>
                  <a:lnTo>
                    <a:pt x="118" y="151"/>
                  </a:lnTo>
                  <a:lnTo>
                    <a:pt x="123" y="157"/>
                  </a:lnTo>
                  <a:lnTo>
                    <a:pt x="0" y="339"/>
                  </a:lnTo>
                  <a:lnTo>
                    <a:pt x="35" y="362"/>
                  </a:lnTo>
                  <a:lnTo>
                    <a:pt x="39" y="357"/>
                  </a:lnTo>
                  <a:lnTo>
                    <a:pt x="44" y="351"/>
                  </a:lnTo>
                  <a:lnTo>
                    <a:pt x="49" y="343"/>
                  </a:lnTo>
                  <a:lnTo>
                    <a:pt x="52" y="337"/>
                  </a:lnTo>
                  <a:lnTo>
                    <a:pt x="56" y="329"/>
                  </a:lnTo>
                  <a:lnTo>
                    <a:pt x="61" y="323"/>
                  </a:lnTo>
                  <a:lnTo>
                    <a:pt x="64" y="317"/>
                  </a:lnTo>
                  <a:lnTo>
                    <a:pt x="68" y="311"/>
                  </a:lnTo>
                  <a:lnTo>
                    <a:pt x="74" y="303"/>
                  </a:lnTo>
                  <a:lnTo>
                    <a:pt x="79" y="297"/>
                  </a:lnTo>
                  <a:lnTo>
                    <a:pt x="82" y="291"/>
                  </a:lnTo>
                  <a:lnTo>
                    <a:pt x="86" y="285"/>
                  </a:lnTo>
                  <a:lnTo>
                    <a:pt x="91" y="279"/>
                  </a:lnTo>
                  <a:lnTo>
                    <a:pt x="96" y="272"/>
                  </a:lnTo>
                  <a:lnTo>
                    <a:pt x="99" y="266"/>
                  </a:lnTo>
                  <a:lnTo>
                    <a:pt x="105" y="260"/>
                  </a:lnTo>
                  <a:lnTo>
                    <a:pt x="109" y="254"/>
                  </a:lnTo>
                  <a:lnTo>
                    <a:pt x="114" y="246"/>
                  </a:lnTo>
                  <a:lnTo>
                    <a:pt x="117" y="240"/>
                  </a:lnTo>
                  <a:lnTo>
                    <a:pt x="123" y="234"/>
                  </a:lnTo>
                  <a:lnTo>
                    <a:pt x="126" y="228"/>
                  </a:lnTo>
                  <a:lnTo>
                    <a:pt x="130" y="222"/>
                  </a:lnTo>
                  <a:lnTo>
                    <a:pt x="135" y="214"/>
                  </a:lnTo>
                  <a:lnTo>
                    <a:pt x="140" y="208"/>
                  </a:lnTo>
                  <a:lnTo>
                    <a:pt x="143" y="202"/>
                  </a:lnTo>
                  <a:lnTo>
                    <a:pt x="147" y="195"/>
                  </a:lnTo>
                  <a:lnTo>
                    <a:pt x="152" y="188"/>
                  </a:lnTo>
                  <a:lnTo>
                    <a:pt x="156" y="182"/>
                  </a:lnTo>
                  <a:lnTo>
                    <a:pt x="161" y="175"/>
                  </a:lnTo>
                  <a:lnTo>
                    <a:pt x="164" y="169"/>
                  </a:lnTo>
                  <a:lnTo>
                    <a:pt x="170" y="163"/>
                  </a:lnTo>
                  <a:lnTo>
                    <a:pt x="174" y="157"/>
                  </a:lnTo>
                  <a:lnTo>
                    <a:pt x="123" y="77"/>
                  </a:lnTo>
                  <a:lnTo>
                    <a:pt x="123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52" name="Freeform 24"/>
            <p:cNvSpPr>
              <a:spLocks/>
            </p:cNvSpPr>
            <p:nvPr/>
          </p:nvSpPr>
          <p:spPr bwMode="auto">
            <a:xfrm>
              <a:off x="9988" y="3816"/>
              <a:ext cx="142" cy="17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10" y="178"/>
                </a:cxn>
                <a:cxn ang="0">
                  <a:pos x="142" y="154"/>
                </a:cxn>
                <a:cxn ang="0">
                  <a:pos x="25" y="0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142" h="178">
                  <a:moveTo>
                    <a:pt x="0" y="27"/>
                  </a:moveTo>
                  <a:lnTo>
                    <a:pt x="110" y="178"/>
                  </a:lnTo>
                  <a:lnTo>
                    <a:pt x="142" y="154"/>
                  </a:lnTo>
                  <a:lnTo>
                    <a:pt x="25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53" name="Freeform 25"/>
            <p:cNvSpPr>
              <a:spLocks/>
            </p:cNvSpPr>
            <p:nvPr/>
          </p:nvSpPr>
          <p:spPr bwMode="auto">
            <a:xfrm>
              <a:off x="9971" y="4235"/>
              <a:ext cx="212" cy="180"/>
            </a:xfrm>
            <a:custGeom>
              <a:avLst/>
              <a:gdLst/>
              <a:ahLst/>
              <a:cxnLst>
                <a:cxn ang="0">
                  <a:pos x="184" y="149"/>
                </a:cxn>
                <a:cxn ang="0">
                  <a:pos x="65" y="0"/>
                </a:cxn>
                <a:cxn ang="0">
                  <a:pos x="55" y="0"/>
                </a:cxn>
                <a:cxn ang="0">
                  <a:pos x="45" y="0"/>
                </a:cxn>
                <a:cxn ang="0">
                  <a:pos x="35" y="3"/>
                </a:cxn>
                <a:cxn ang="0">
                  <a:pos x="29" y="6"/>
                </a:cxn>
                <a:cxn ang="0">
                  <a:pos x="20" y="10"/>
                </a:cxn>
                <a:cxn ang="0">
                  <a:pos x="15" y="15"/>
                </a:cxn>
                <a:cxn ang="0">
                  <a:pos x="9" y="21"/>
                </a:cxn>
                <a:cxn ang="0">
                  <a:pos x="6" y="29"/>
                </a:cxn>
                <a:cxn ang="0">
                  <a:pos x="1" y="35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0" y="60"/>
                </a:cxn>
                <a:cxn ang="0">
                  <a:pos x="0" y="69"/>
                </a:cxn>
                <a:cxn ang="0">
                  <a:pos x="5" y="78"/>
                </a:cxn>
                <a:cxn ang="0">
                  <a:pos x="9" y="90"/>
                </a:cxn>
                <a:cxn ang="0">
                  <a:pos x="15" y="101"/>
                </a:cxn>
                <a:cxn ang="0">
                  <a:pos x="21" y="109"/>
                </a:cxn>
                <a:cxn ang="0">
                  <a:pos x="29" y="120"/>
                </a:cxn>
                <a:cxn ang="0">
                  <a:pos x="38" y="127"/>
                </a:cxn>
                <a:cxn ang="0">
                  <a:pos x="50" y="135"/>
                </a:cxn>
                <a:cxn ang="0">
                  <a:pos x="61" y="141"/>
                </a:cxn>
                <a:cxn ang="0">
                  <a:pos x="73" y="149"/>
                </a:cxn>
                <a:cxn ang="0">
                  <a:pos x="83" y="154"/>
                </a:cxn>
                <a:cxn ang="0">
                  <a:pos x="96" y="160"/>
                </a:cxn>
                <a:cxn ang="0">
                  <a:pos x="106" y="163"/>
                </a:cxn>
                <a:cxn ang="0">
                  <a:pos x="118" y="168"/>
                </a:cxn>
                <a:cxn ang="0">
                  <a:pos x="127" y="169"/>
                </a:cxn>
                <a:cxn ang="0">
                  <a:pos x="137" y="172"/>
                </a:cxn>
                <a:cxn ang="0">
                  <a:pos x="144" y="175"/>
                </a:cxn>
                <a:cxn ang="0">
                  <a:pos x="152" y="177"/>
                </a:cxn>
                <a:cxn ang="0">
                  <a:pos x="159" y="180"/>
                </a:cxn>
                <a:cxn ang="0">
                  <a:pos x="165" y="134"/>
                </a:cxn>
                <a:cxn ang="0">
                  <a:pos x="159" y="134"/>
                </a:cxn>
                <a:cxn ang="0">
                  <a:pos x="152" y="132"/>
                </a:cxn>
                <a:cxn ang="0">
                  <a:pos x="144" y="129"/>
                </a:cxn>
                <a:cxn ang="0">
                  <a:pos x="137" y="127"/>
                </a:cxn>
                <a:cxn ang="0">
                  <a:pos x="129" y="124"/>
                </a:cxn>
                <a:cxn ang="0">
                  <a:pos x="120" y="121"/>
                </a:cxn>
                <a:cxn ang="0">
                  <a:pos x="112" y="118"/>
                </a:cxn>
                <a:cxn ang="0">
                  <a:pos x="102" y="115"/>
                </a:cxn>
                <a:cxn ang="0">
                  <a:pos x="94" y="109"/>
                </a:cxn>
                <a:cxn ang="0">
                  <a:pos x="86" y="106"/>
                </a:cxn>
                <a:cxn ang="0">
                  <a:pos x="79" y="101"/>
                </a:cxn>
                <a:cxn ang="0">
                  <a:pos x="71" y="97"/>
                </a:cxn>
                <a:cxn ang="0">
                  <a:pos x="64" y="90"/>
                </a:cxn>
                <a:cxn ang="0">
                  <a:pos x="55" y="83"/>
                </a:cxn>
                <a:cxn ang="0">
                  <a:pos x="47" y="72"/>
                </a:cxn>
                <a:cxn ang="0">
                  <a:pos x="45" y="63"/>
                </a:cxn>
                <a:cxn ang="0">
                  <a:pos x="45" y="55"/>
                </a:cxn>
                <a:cxn ang="0">
                  <a:pos x="47" y="46"/>
                </a:cxn>
                <a:cxn ang="0">
                  <a:pos x="52" y="43"/>
                </a:cxn>
              </a:cxnLst>
              <a:rect l="0" t="0" r="r" b="b"/>
              <a:pathLst>
                <a:path w="212" h="180">
                  <a:moveTo>
                    <a:pt x="52" y="43"/>
                  </a:moveTo>
                  <a:lnTo>
                    <a:pt x="184" y="149"/>
                  </a:lnTo>
                  <a:lnTo>
                    <a:pt x="212" y="114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5" y="3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3" y="30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5" y="78"/>
                  </a:lnTo>
                  <a:lnTo>
                    <a:pt x="6" y="84"/>
                  </a:lnTo>
                  <a:lnTo>
                    <a:pt x="9" y="90"/>
                  </a:lnTo>
                  <a:lnTo>
                    <a:pt x="11" y="95"/>
                  </a:lnTo>
                  <a:lnTo>
                    <a:pt x="15" y="101"/>
                  </a:lnTo>
                  <a:lnTo>
                    <a:pt x="17" y="104"/>
                  </a:lnTo>
                  <a:lnTo>
                    <a:pt x="21" y="109"/>
                  </a:lnTo>
                  <a:lnTo>
                    <a:pt x="24" y="115"/>
                  </a:lnTo>
                  <a:lnTo>
                    <a:pt x="29" y="120"/>
                  </a:lnTo>
                  <a:lnTo>
                    <a:pt x="33" y="123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5"/>
                  </a:lnTo>
                  <a:lnTo>
                    <a:pt x="55" y="138"/>
                  </a:lnTo>
                  <a:lnTo>
                    <a:pt x="61" y="141"/>
                  </a:lnTo>
                  <a:lnTo>
                    <a:pt x="65" y="144"/>
                  </a:lnTo>
                  <a:lnTo>
                    <a:pt x="73" y="149"/>
                  </a:lnTo>
                  <a:lnTo>
                    <a:pt x="77" y="151"/>
                  </a:lnTo>
                  <a:lnTo>
                    <a:pt x="83" y="154"/>
                  </a:lnTo>
                  <a:lnTo>
                    <a:pt x="89" y="157"/>
                  </a:lnTo>
                  <a:lnTo>
                    <a:pt x="96" y="160"/>
                  </a:lnTo>
                  <a:lnTo>
                    <a:pt x="100" y="161"/>
                  </a:lnTo>
                  <a:lnTo>
                    <a:pt x="106" y="163"/>
                  </a:lnTo>
                  <a:lnTo>
                    <a:pt x="112" y="164"/>
                  </a:lnTo>
                  <a:lnTo>
                    <a:pt x="118" y="168"/>
                  </a:lnTo>
                  <a:lnTo>
                    <a:pt x="123" y="169"/>
                  </a:lnTo>
                  <a:lnTo>
                    <a:pt x="127" y="169"/>
                  </a:lnTo>
                  <a:lnTo>
                    <a:pt x="132" y="171"/>
                  </a:lnTo>
                  <a:lnTo>
                    <a:pt x="137" y="172"/>
                  </a:lnTo>
                  <a:lnTo>
                    <a:pt x="141" y="174"/>
                  </a:lnTo>
                  <a:lnTo>
                    <a:pt x="144" y="175"/>
                  </a:lnTo>
                  <a:lnTo>
                    <a:pt x="149" y="175"/>
                  </a:lnTo>
                  <a:lnTo>
                    <a:pt x="152" y="177"/>
                  </a:lnTo>
                  <a:lnTo>
                    <a:pt x="156" y="178"/>
                  </a:lnTo>
                  <a:lnTo>
                    <a:pt x="159" y="180"/>
                  </a:lnTo>
                  <a:lnTo>
                    <a:pt x="167" y="135"/>
                  </a:lnTo>
                  <a:lnTo>
                    <a:pt x="165" y="134"/>
                  </a:lnTo>
                  <a:lnTo>
                    <a:pt x="161" y="134"/>
                  </a:lnTo>
                  <a:lnTo>
                    <a:pt x="159" y="134"/>
                  </a:lnTo>
                  <a:lnTo>
                    <a:pt x="155" y="134"/>
                  </a:lnTo>
                  <a:lnTo>
                    <a:pt x="152" y="132"/>
                  </a:lnTo>
                  <a:lnTo>
                    <a:pt x="149" y="131"/>
                  </a:lnTo>
                  <a:lnTo>
                    <a:pt x="144" y="129"/>
                  </a:lnTo>
                  <a:lnTo>
                    <a:pt x="143" y="129"/>
                  </a:lnTo>
                  <a:lnTo>
                    <a:pt x="137" y="127"/>
                  </a:lnTo>
                  <a:lnTo>
                    <a:pt x="132" y="126"/>
                  </a:lnTo>
                  <a:lnTo>
                    <a:pt x="129" y="124"/>
                  </a:lnTo>
                  <a:lnTo>
                    <a:pt x="124" y="123"/>
                  </a:lnTo>
                  <a:lnTo>
                    <a:pt x="120" y="121"/>
                  </a:lnTo>
                  <a:lnTo>
                    <a:pt x="117" y="121"/>
                  </a:lnTo>
                  <a:lnTo>
                    <a:pt x="112" y="118"/>
                  </a:lnTo>
                  <a:lnTo>
                    <a:pt x="108" y="117"/>
                  </a:lnTo>
                  <a:lnTo>
                    <a:pt x="102" y="115"/>
                  </a:lnTo>
                  <a:lnTo>
                    <a:pt x="99" y="114"/>
                  </a:lnTo>
                  <a:lnTo>
                    <a:pt x="94" y="109"/>
                  </a:lnTo>
                  <a:lnTo>
                    <a:pt x="89" y="109"/>
                  </a:lnTo>
                  <a:lnTo>
                    <a:pt x="86" y="106"/>
                  </a:lnTo>
                  <a:lnTo>
                    <a:pt x="83" y="103"/>
                  </a:lnTo>
                  <a:lnTo>
                    <a:pt x="79" y="101"/>
                  </a:lnTo>
                  <a:lnTo>
                    <a:pt x="76" y="100"/>
                  </a:lnTo>
                  <a:lnTo>
                    <a:pt x="71" y="97"/>
                  </a:lnTo>
                  <a:lnTo>
                    <a:pt x="67" y="94"/>
                  </a:lnTo>
                  <a:lnTo>
                    <a:pt x="64" y="90"/>
                  </a:lnTo>
                  <a:lnTo>
                    <a:pt x="61" y="89"/>
                  </a:lnTo>
                  <a:lnTo>
                    <a:pt x="55" y="83"/>
                  </a:lnTo>
                  <a:lnTo>
                    <a:pt x="52" y="78"/>
                  </a:lnTo>
                  <a:lnTo>
                    <a:pt x="47" y="72"/>
                  </a:lnTo>
                  <a:lnTo>
                    <a:pt x="47" y="67"/>
                  </a:lnTo>
                  <a:lnTo>
                    <a:pt x="45" y="63"/>
                  </a:lnTo>
                  <a:lnTo>
                    <a:pt x="45" y="58"/>
                  </a:lnTo>
                  <a:lnTo>
                    <a:pt x="45" y="55"/>
                  </a:lnTo>
                  <a:lnTo>
                    <a:pt x="47" y="50"/>
                  </a:lnTo>
                  <a:lnTo>
                    <a:pt x="47" y="46"/>
                  </a:lnTo>
                  <a:lnTo>
                    <a:pt x="52" y="43"/>
                  </a:lnTo>
                  <a:lnTo>
                    <a:pt x="52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215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75" y="5053013"/>
            <a:ext cx="1727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155" name="Rectangle 27"/>
          <p:cNvSpPr>
            <a:spLocks noChangeArrowheads="1"/>
          </p:cNvSpPr>
          <p:nvPr/>
        </p:nvSpPr>
        <p:spPr bwMode="auto">
          <a:xfrm>
            <a:off x="709613" y="4478338"/>
            <a:ext cx="5346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But if F acts over a small area… </a:t>
            </a:r>
          </a:p>
        </p:txBody>
      </p:sp>
      <p:sp>
        <p:nvSpPr>
          <p:cNvPr id="432157" name="Text Box 29"/>
          <p:cNvSpPr txBox="1">
            <a:spLocks noChangeArrowheads="1"/>
          </p:cNvSpPr>
          <p:nvPr/>
        </p:nvSpPr>
        <p:spPr bwMode="auto">
          <a:xfrm>
            <a:off x="6980238" y="2725738"/>
            <a:ext cx="4254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b="1"/>
              <a:t>F</a:t>
            </a:r>
          </a:p>
        </p:txBody>
      </p:sp>
      <p:sp>
        <p:nvSpPr>
          <p:cNvPr id="432158" name="Text Box 30"/>
          <p:cNvSpPr txBox="1">
            <a:spLocks noChangeArrowheads="1"/>
          </p:cNvSpPr>
          <p:nvPr/>
        </p:nvSpPr>
        <p:spPr bwMode="auto">
          <a:xfrm>
            <a:off x="6800850" y="3082925"/>
            <a:ext cx="895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6400" b="1"/>
              <a:t>A</a:t>
            </a:r>
          </a:p>
        </p:txBody>
      </p:sp>
      <p:sp>
        <p:nvSpPr>
          <p:cNvPr id="432159" name="Line 31"/>
          <p:cNvSpPr>
            <a:spLocks noChangeShapeType="1"/>
          </p:cNvSpPr>
          <p:nvPr/>
        </p:nvSpPr>
        <p:spPr bwMode="auto">
          <a:xfrm>
            <a:off x="6880225" y="3190875"/>
            <a:ext cx="5365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60" name="Text Box 32"/>
          <p:cNvSpPr txBox="1">
            <a:spLocks noChangeArrowheads="1"/>
          </p:cNvSpPr>
          <p:nvPr/>
        </p:nvSpPr>
        <p:spPr bwMode="auto">
          <a:xfrm>
            <a:off x="7516813" y="2905125"/>
            <a:ext cx="441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/>
              <a:t>=</a:t>
            </a:r>
          </a:p>
        </p:txBody>
      </p:sp>
      <p:sp>
        <p:nvSpPr>
          <p:cNvPr id="432161" name="Text Box 33"/>
          <p:cNvSpPr txBox="1">
            <a:spLocks noChangeArrowheads="1"/>
          </p:cNvSpPr>
          <p:nvPr/>
        </p:nvSpPr>
        <p:spPr bwMode="auto">
          <a:xfrm>
            <a:off x="7910513" y="2982913"/>
            <a:ext cx="3667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200" b="1"/>
              <a:t>P</a:t>
            </a:r>
          </a:p>
        </p:txBody>
      </p:sp>
      <p:sp>
        <p:nvSpPr>
          <p:cNvPr id="432164" name="Text Box 36"/>
          <p:cNvSpPr txBox="1">
            <a:spLocks noChangeArrowheads="1"/>
          </p:cNvSpPr>
          <p:nvPr/>
        </p:nvSpPr>
        <p:spPr bwMode="auto">
          <a:xfrm>
            <a:off x="6486525" y="5494338"/>
            <a:ext cx="428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800" b="1"/>
              <a:t> </a:t>
            </a:r>
            <a:r>
              <a:rPr lang="en-US" sz="1200" b="1"/>
              <a:t>A</a:t>
            </a:r>
          </a:p>
        </p:txBody>
      </p:sp>
      <p:sp>
        <p:nvSpPr>
          <p:cNvPr id="432165" name="Text Box 37"/>
          <p:cNvSpPr txBox="1">
            <a:spLocks noChangeArrowheads="1"/>
          </p:cNvSpPr>
          <p:nvPr/>
        </p:nvSpPr>
        <p:spPr bwMode="auto">
          <a:xfrm>
            <a:off x="7469188" y="4716463"/>
            <a:ext cx="8064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6400" b="1"/>
              <a:t>P</a:t>
            </a:r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>
            <a:off x="6416675" y="5337175"/>
            <a:ext cx="5286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67" name="Text Box 39"/>
          <p:cNvSpPr txBox="1">
            <a:spLocks noChangeArrowheads="1"/>
          </p:cNvSpPr>
          <p:nvPr/>
        </p:nvSpPr>
        <p:spPr bwMode="auto">
          <a:xfrm>
            <a:off x="7073900" y="5056188"/>
            <a:ext cx="382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/>
              <a:t>=</a:t>
            </a:r>
          </a:p>
        </p:txBody>
      </p:sp>
      <p:sp>
        <p:nvSpPr>
          <p:cNvPr id="432168" name="Text Box 40"/>
          <p:cNvSpPr txBox="1">
            <a:spLocks noChangeArrowheads="1"/>
          </p:cNvSpPr>
          <p:nvPr/>
        </p:nvSpPr>
        <p:spPr bwMode="auto">
          <a:xfrm>
            <a:off x="6486525" y="4835525"/>
            <a:ext cx="3698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b="1"/>
              <a:t>F</a:t>
            </a:r>
          </a:p>
        </p:txBody>
      </p:sp>
      <p:grpSp>
        <p:nvGrpSpPr>
          <p:cNvPr id="432171" name="Group 43"/>
          <p:cNvGrpSpPr>
            <a:grpSpLocks/>
          </p:cNvGrpSpPr>
          <p:nvPr/>
        </p:nvGrpSpPr>
        <p:grpSpPr bwMode="auto">
          <a:xfrm>
            <a:off x="641350" y="3033713"/>
            <a:ext cx="3035300" cy="987425"/>
            <a:chOff x="404" y="1911"/>
            <a:chExt cx="1912" cy="622"/>
          </a:xfrm>
        </p:grpSpPr>
        <p:sp>
          <p:nvSpPr>
            <p:cNvPr id="432169" name="Line 41"/>
            <p:cNvSpPr>
              <a:spLocks noChangeShapeType="1"/>
            </p:cNvSpPr>
            <p:nvPr/>
          </p:nvSpPr>
          <p:spPr bwMode="auto">
            <a:xfrm flipH="1" flipV="1">
              <a:off x="795" y="1911"/>
              <a:ext cx="202" cy="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2170" name="Text Box 42"/>
            <p:cNvSpPr txBox="1">
              <a:spLocks noChangeArrowheads="1"/>
            </p:cNvSpPr>
            <p:nvPr/>
          </p:nvSpPr>
          <p:spPr bwMode="auto">
            <a:xfrm>
              <a:off x="404" y="2206"/>
              <a:ext cx="1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(e.g., your weight)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2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2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32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32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2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3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3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animBg="1"/>
      <p:bldP spid="432140" grpId="0"/>
      <p:bldP spid="432155" grpId="0"/>
      <p:bldP spid="432157" grpId="0"/>
      <p:bldP spid="432158" grpId="0"/>
      <p:bldP spid="432159" grpId="0" animBg="1"/>
      <p:bldP spid="432160" grpId="0"/>
      <p:bldP spid="432161" grpId="0"/>
      <p:bldP spid="432164" grpId="0"/>
      <p:bldP spid="432165" grpId="0"/>
      <p:bldP spid="432166" grpId="0" animBg="1"/>
      <p:bldP spid="432167" grpId="0"/>
      <p:bldP spid="4321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4865688" y="2868613"/>
            <a:ext cx="2601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1.44 x 10</a:t>
            </a:r>
            <a:r>
              <a:rPr lang="en-US" baseline="30000"/>
              <a:t>6</a:t>
            </a:r>
            <a:r>
              <a:rPr lang="en-US"/>
              <a:t> in</a:t>
            </a:r>
            <a:r>
              <a:rPr lang="en-US" baseline="30000"/>
              <a:t>2</a:t>
            </a:r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657225" y="254000"/>
            <a:ext cx="76279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At sea level, air pressure is </a:t>
            </a:r>
            <a:r>
              <a:rPr lang="en-US" u="sng">
                <a:solidFill>
                  <a:srgbClr val="FF3300"/>
                </a:solidFill>
              </a:rPr>
              <a:t>standard pressure</a:t>
            </a:r>
            <a:r>
              <a:rPr lang="en-US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433161" name="Rectangle 9"/>
          <p:cNvSpPr>
            <a:spLocks noChangeArrowheads="1"/>
          </p:cNvSpPr>
          <p:nvPr/>
        </p:nvSpPr>
        <p:spPr bwMode="auto">
          <a:xfrm>
            <a:off x="769938" y="922338"/>
            <a:ext cx="7413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 atm = 101.3 kPa = 760 mm Hg = 14.7 lb/in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433172" name="Rectangle 20"/>
          <p:cNvSpPr>
            <a:spLocks noChangeArrowheads="1"/>
          </p:cNvSpPr>
          <p:nvPr/>
        </p:nvSpPr>
        <p:spPr bwMode="auto">
          <a:xfrm>
            <a:off x="6616700" y="3732213"/>
            <a:ext cx="22669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2 x 10</a:t>
            </a:r>
            <a:r>
              <a:rPr lang="en-US" baseline="30000"/>
              <a:t>7</a:t>
            </a:r>
            <a:r>
              <a:rPr lang="en-US"/>
              <a:t> lb. </a:t>
            </a:r>
          </a:p>
        </p:txBody>
      </p:sp>
      <p:graphicFrame>
        <p:nvGraphicFramePr>
          <p:cNvPr id="433173" name="Object 21"/>
          <p:cNvGraphicFramePr>
            <a:graphicFrameLocks noChangeAspect="1"/>
          </p:cNvGraphicFramePr>
          <p:nvPr/>
        </p:nvGraphicFramePr>
        <p:xfrm>
          <a:off x="3200400" y="4356100"/>
          <a:ext cx="1612900" cy="909638"/>
        </p:xfrm>
        <a:graphic>
          <a:graphicData uri="http://schemas.openxmlformats.org/presentationml/2006/ole">
            <p:oleObj spid="_x0000_s433173" name="Equation" r:id="rId3" imgW="1612800" imgH="914400" progId="Equation.3">
              <p:embed/>
            </p:oleObj>
          </a:graphicData>
        </a:graphic>
      </p:graphicFrame>
      <p:grpSp>
        <p:nvGrpSpPr>
          <p:cNvPr id="433194" name="Group 42"/>
          <p:cNvGrpSpPr>
            <a:grpSpLocks/>
          </p:cNvGrpSpPr>
          <p:nvPr/>
        </p:nvGrpSpPr>
        <p:grpSpPr bwMode="auto">
          <a:xfrm>
            <a:off x="565150" y="1514475"/>
            <a:ext cx="8001000" cy="1373188"/>
            <a:chOff x="356" y="954"/>
            <a:chExt cx="5040" cy="865"/>
          </a:xfrm>
        </p:grpSpPr>
        <p:sp>
          <p:nvSpPr>
            <p:cNvPr id="433162" name="Rectangle 10"/>
            <p:cNvSpPr>
              <a:spLocks noChangeArrowheads="1"/>
            </p:cNvSpPr>
            <p:nvPr/>
          </p:nvSpPr>
          <p:spPr bwMode="auto">
            <a:xfrm>
              <a:off x="356" y="954"/>
              <a:ext cx="2611" cy="86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Find force of air pressure</a:t>
              </a:r>
            </a:p>
            <a:p>
              <a:pPr algn="l"/>
              <a:r>
                <a:rPr lang="en-US">
                  <a:solidFill>
                    <a:srgbClr val="FF3300"/>
                  </a:solidFill>
                </a:rPr>
                <a:t>acting on a baseball</a:t>
              </a:r>
            </a:p>
            <a:p>
              <a:pPr algn="l"/>
              <a:r>
                <a:rPr lang="en-US">
                  <a:solidFill>
                    <a:srgbClr val="FF3300"/>
                  </a:solidFill>
                </a:rPr>
                <a:t>field tarp…</a:t>
              </a:r>
            </a:p>
          </p:txBody>
        </p:sp>
        <p:sp>
          <p:nvSpPr>
            <p:cNvPr id="433164" name="Line 12"/>
            <p:cNvSpPr>
              <a:spLocks noChangeShapeType="1"/>
            </p:cNvSpPr>
            <p:nvPr/>
          </p:nvSpPr>
          <p:spPr bwMode="auto">
            <a:xfrm>
              <a:off x="3027" y="981"/>
              <a:ext cx="0" cy="311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33169" name="Group 17"/>
            <p:cNvGrpSpPr>
              <a:grpSpLocks/>
            </p:cNvGrpSpPr>
            <p:nvPr/>
          </p:nvGrpSpPr>
          <p:grpSpPr bwMode="auto">
            <a:xfrm>
              <a:off x="2962" y="1039"/>
              <a:ext cx="2434" cy="582"/>
              <a:chOff x="2329" y="2105"/>
              <a:chExt cx="2762" cy="659"/>
            </a:xfrm>
          </p:grpSpPr>
          <p:sp>
            <p:nvSpPr>
              <p:cNvPr id="433166" name="AutoShape 14"/>
              <p:cNvSpPr>
                <a:spLocks noChangeArrowheads="1"/>
              </p:cNvSpPr>
              <p:nvPr/>
            </p:nvSpPr>
            <p:spPr bwMode="auto">
              <a:xfrm>
                <a:off x="2690" y="2385"/>
                <a:ext cx="2401" cy="379"/>
              </a:xfrm>
              <a:prstGeom prst="parallelogram">
                <a:avLst>
                  <a:gd name="adj" fmla="val 158377"/>
                </a:avLst>
              </a:prstGeom>
              <a:solidFill>
                <a:srgbClr val="FFFFFF"/>
              </a:solidFill>
              <a:ln w="222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67" name="Text Box 15"/>
              <p:cNvSpPr txBox="1">
                <a:spLocks noChangeArrowheads="1"/>
              </p:cNvSpPr>
              <p:nvPr/>
            </p:nvSpPr>
            <p:spPr bwMode="auto">
              <a:xfrm>
                <a:off x="3755" y="2105"/>
                <a:ext cx="1011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400">
                    <a:solidFill>
                      <a:srgbClr val="FF3300"/>
                    </a:solidFill>
                  </a:rPr>
                  <a:t>100 ft.</a:t>
                </a:r>
              </a:p>
            </p:txBody>
          </p:sp>
          <p:sp>
            <p:nvSpPr>
              <p:cNvPr id="433168" name="Text Box 16"/>
              <p:cNvSpPr txBox="1">
                <a:spLocks noChangeArrowheads="1"/>
              </p:cNvSpPr>
              <p:nvPr/>
            </p:nvSpPr>
            <p:spPr bwMode="auto">
              <a:xfrm>
                <a:off x="2329" y="2358"/>
                <a:ext cx="1011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400">
                    <a:solidFill>
                      <a:srgbClr val="FF3300"/>
                    </a:solidFill>
                  </a:rPr>
                  <a:t>100 ft.</a:t>
                </a:r>
              </a:p>
            </p:txBody>
          </p:sp>
        </p:grpSp>
      </p:grpSp>
      <p:graphicFrame>
        <p:nvGraphicFramePr>
          <p:cNvPr id="433170" name="Object 18"/>
          <p:cNvGraphicFramePr>
            <a:graphicFrameLocks noChangeAspect="1"/>
          </p:cNvGraphicFramePr>
          <p:nvPr/>
        </p:nvGraphicFramePr>
        <p:xfrm>
          <a:off x="3598863" y="2714625"/>
          <a:ext cx="1193800" cy="909638"/>
        </p:xfrm>
        <a:graphic>
          <a:graphicData uri="http://schemas.openxmlformats.org/presentationml/2006/ole">
            <p:oleObj spid="_x0000_s433170" name="Equation" r:id="rId4" imgW="1193760" imgH="914400" progId="Equation.3">
              <p:embed/>
            </p:oleObj>
          </a:graphicData>
        </a:graphic>
      </p:graphicFrame>
      <p:sp>
        <p:nvSpPr>
          <p:cNvPr id="433179" name="Text Box 27"/>
          <p:cNvSpPr txBox="1">
            <a:spLocks noChangeArrowheads="1"/>
          </p:cNvSpPr>
          <p:nvPr/>
        </p:nvSpPr>
        <p:spPr bwMode="auto">
          <a:xfrm>
            <a:off x="4611688" y="2692400"/>
            <a:ext cx="319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aseline="30000"/>
              <a:t>2</a:t>
            </a:r>
          </a:p>
        </p:txBody>
      </p:sp>
      <p:sp>
        <p:nvSpPr>
          <p:cNvPr id="433180" name="Rectangle 28"/>
          <p:cNvSpPr>
            <a:spLocks noChangeArrowheads="1"/>
          </p:cNvSpPr>
          <p:nvPr/>
        </p:nvSpPr>
        <p:spPr bwMode="auto">
          <a:xfrm>
            <a:off x="522288" y="3735388"/>
            <a:ext cx="15748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F  =  P A</a:t>
            </a:r>
          </a:p>
        </p:txBody>
      </p:sp>
      <p:sp>
        <p:nvSpPr>
          <p:cNvPr id="433181" name="Rectangle 29"/>
          <p:cNvSpPr>
            <a:spLocks noChangeArrowheads="1"/>
          </p:cNvSpPr>
          <p:nvPr/>
        </p:nvSpPr>
        <p:spPr bwMode="auto">
          <a:xfrm>
            <a:off x="2060575" y="3735388"/>
            <a:ext cx="46180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14.7 lb/in</a:t>
            </a:r>
            <a:r>
              <a:rPr lang="en-US" baseline="30000"/>
              <a:t>2</a:t>
            </a:r>
            <a:r>
              <a:rPr lang="en-US"/>
              <a:t> (1.44 x 10</a:t>
            </a:r>
            <a:r>
              <a:rPr lang="en-US" baseline="30000"/>
              <a:t>6</a:t>
            </a:r>
            <a:r>
              <a:rPr lang="en-US"/>
              <a:t> in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433182" name="Rectangle 30"/>
          <p:cNvSpPr>
            <a:spLocks noChangeArrowheads="1"/>
          </p:cNvSpPr>
          <p:nvPr/>
        </p:nvSpPr>
        <p:spPr bwMode="auto">
          <a:xfrm>
            <a:off x="760413" y="4521200"/>
            <a:ext cx="25828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F =  2 x 10</a:t>
            </a:r>
            <a:r>
              <a:rPr lang="en-US" baseline="30000"/>
              <a:t>7</a:t>
            </a:r>
            <a:r>
              <a:rPr lang="en-US"/>
              <a:t> lb. </a:t>
            </a:r>
          </a:p>
        </p:txBody>
      </p:sp>
      <p:sp>
        <p:nvSpPr>
          <p:cNvPr id="433183" name="Rectangle 31"/>
          <p:cNvSpPr>
            <a:spLocks noChangeArrowheads="1"/>
          </p:cNvSpPr>
          <p:nvPr/>
        </p:nvSpPr>
        <p:spPr bwMode="auto">
          <a:xfrm>
            <a:off x="4851400" y="4521200"/>
            <a:ext cx="23526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10,000 tons</a:t>
            </a:r>
          </a:p>
        </p:txBody>
      </p:sp>
      <p:sp>
        <p:nvSpPr>
          <p:cNvPr id="433184" name="Rectangle 32"/>
          <p:cNvSpPr>
            <a:spLocks noChangeArrowheads="1"/>
          </p:cNvSpPr>
          <p:nvPr/>
        </p:nvSpPr>
        <p:spPr bwMode="auto">
          <a:xfrm>
            <a:off x="2422525" y="5419725"/>
            <a:ext cx="9937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Key: </a:t>
            </a:r>
          </a:p>
        </p:txBody>
      </p:sp>
      <p:sp>
        <p:nvSpPr>
          <p:cNvPr id="433185" name="Rectangle 33"/>
          <p:cNvSpPr>
            <a:spLocks noChangeArrowheads="1"/>
          </p:cNvSpPr>
          <p:nvPr/>
        </p:nvSpPr>
        <p:spPr bwMode="auto">
          <a:xfrm>
            <a:off x="3279775" y="5440363"/>
            <a:ext cx="358933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Gases exert pressure</a:t>
            </a:r>
          </a:p>
          <a:p>
            <a:r>
              <a:rPr lang="en-US"/>
              <a:t>in all directions. </a:t>
            </a:r>
          </a:p>
        </p:txBody>
      </p:sp>
      <p:pic>
        <p:nvPicPr>
          <p:cNvPr id="433186" name="Picture 34" descr="j043440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9613" y="4535488"/>
            <a:ext cx="1362075" cy="1908175"/>
          </a:xfrm>
          <a:prstGeom prst="rect">
            <a:avLst/>
          </a:prstGeom>
          <a:noFill/>
        </p:spPr>
      </p:pic>
      <p:sp>
        <p:nvSpPr>
          <p:cNvPr id="433187" name="AutoShape 35"/>
          <p:cNvSpPr>
            <a:spLocks noChangeArrowheads="1"/>
          </p:cNvSpPr>
          <p:nvPr/>
        </p:nvSpPr>
        <p:spPr bwMode="auto">
          <a:xfrm>
            <a:off x="1479550" y="5718175"/>
            <a:ext cx="639763" cy="261938"/>
          </a:xfrm>
          <a:prstGeom prst="rightArrow">
            <a:avLst>
              <a:gd name="adj1" fmla="val 50000"/>
              <a:gd name="adj2" fmla="val 61061"/>
            </a:avLst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3188" name="AutoShape 36"/>
          <p:cNvSpPr>
            <a:spLocks noChangeArrowheads="1"/>
          </p:cNvSpPr>
          <p:nvPr/>
        </p:nvSpPr>
        <p:spPr bwMode="auto">
          <a:xfrm flipH="1">
            <a:off x="446088" y="5718175"/>
            <a:ext cx="639762" cy="261938"/>
          </a:xfrm>
          <a:prstGeom prst="rightArrow">
            <a:avLst>
              <a:gd name="adj1" fmla="val 50000"/>
              <a:gd name="adj2" fmla="val 61060"/>
            </a:avLst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3189" name="AutoShape 37"/>
          <p:cNvSpPr>
            <a:spLocks noChangeArrowheads="1"/>
          </p:cNvSpPr>
          <p:nvPr/>
        </p:nvSpPr>
        <p:spPr bwMode="auto">
          <a:xfrm rot="16200000" flipH="1">
            <a:off x="960437" y="6196013"/>
            <a:ext cx="639763" cy="261938"/>
          </a:xfrm>
          <a:prstGeom prst="rightArrow">
            <a:avLst>
              <a:gd name="adj1" fmla="val 50000"/>
              <a:gd name="adj2" fmla="val 61061"/>
            </a:avLst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3190" name="AutoShape 38"/>
          <p:cNvSpPr>
            <a:spLocks noChangeArrowheads="1"/>
          </p:cNvSpPr>
          <p:nvPr/>
        </p:nvSpPr>
        <p:spPr bwMode="auto">
          <a:xfrm rot="5400000" flipH="1" flipV="1">
            <a:off x="960437" y="5253038"/>
            <a:ext cx="639763" cy="261938"/>
          </a:xfrm>
          <a:prstGeom prst="rightArrow">
            <a:avLst>
              <a:gd name="adj1" fmla="val 50000"/>
              <a:gd name="adj2" fmla="val 61061"/>
            </a:avLst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3191" name="Picture 39" descr="j042446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9450" y="4789488"/>
            <a:ext cx="1828800" cy="1727200"/>
          </a:xfrm>
          <a:prstGeom prst="rect">
            <a:avLst/>
          </a:prstGeom>
          <a:noFill/>
        </p:spPr>
      </p:pic>
      <p:sp>
        <p:nvSpPr>
          <p:cNvPr id="433196" name="Text Box 44"/>
          <p:cNvSpPr txBox="1">
            <a:spLocks noChangeArrowheads="1"/>
          </p:cNvSpPr>
          <p:nvPr/>
        </p:nvSpPr>
        <p:spPr bwMode="auto">
          <a:xfrm>
            <a:off x="1095375" y="2868613"/>
            <a:ext cx="234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 = 10,000 ft</a:t>
            </a:r>
            <a:r>
              <a:rPr lang="en-US" baseline="30000"/>
              <a:t>2</a:t>
            </a:r>
          </a:p>
        </p:txBody>
      </p:sp>
      <p:sp>
        <p:nvSpPr>
          <p:cNvPr id="433197" name="Text Box 45"/>
          <p:cNvSpPr txBox="1">
            <a:spLocks noChangeArrowheads="1"/>
          </p:cNvSpPr>
          <p:nvPr/>
        </p:nvSpPr>
        <p:spPr bwMode="auto">
          <a:xfrm>
            <a:off x="1095375" y="2867025"/>
            <a:ext cx="2474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 = 10,000 ft</a:t>
            </a:r>
            <a:r>
              <a:rPr lang="en-US" baseline="30000"/>
              <a:t>.</a:t>
            </a:r>
            <a:r>
              <a:rPr lang="en-US"/>
              <a:t>ft</a:t>
            </a:r>
            <a:endParaRPr lang="en-US" baseline="30000"/>
          </a:p>
        </p:txBody>
      </p:sp>
      <p:sp>
        <p:nvSpPr>
          <p:cNvPr id="433198" name="Line 46"/>
          <p:cNvSpPr>
            <a:spLocks noChangeShapeType="1"/>
          </p:cNvSpPr>
          <p:nvPr/>
        </p:nvSpPr>
        <p:spPr bwMode="auto">
          <a:xfrm>
            <a:off x="2917825" y="2962275"/>
            <a:ext cx="319088" cy="2413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3199" name="Line 47"/>
          <p:cNvSpPr>
            <a:spLocks noChangeShapeType="1"/>
          </p:cNvSpPr>
          <p:nvPr/>
        </p:nvSpPr>
        <p:spPr bwMode="auto">
          <a:xfrm>
            <a:off x="4064000" y="3238500"/>
            <a:ext cx="420688" cy="319088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3200" name="Line 48"/>
          <p:cNvSpPr>
            <a:spLocks noChangeShapeType="1"/>
          </p:cNvSpPr>
          <p:nvPr/>
        </p:nvSpPr>
        <p:spPr bwMode="auto">
          <a:xfrm flipH="1">
            <a:off x="3236913" y="3021013"/>
            <a:ext cx="304800" cy="2317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3201" name="Line 49"/>
          <p:cNvSpPr>
            <a:spLocks noChangeShapeType="1"/>
          </p:cNvSpPr>
          <p:nvPr/>
        </p:nvSpPr>
        <p:spPr bwMode="auto">
          <a:xfrm flipH="1">
            <a:off x="4062413" y="3238500"/>
            <a:ext cx="420687" cy="319088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3202" name="Line 50"/>
          <p:cNvSpPr>
            <a:spLocks noChangeShapeType="1"/>
          </p:cNvSpPr>
          <p:nvPr/>
        </p:nvSpPr>
        <p:spPr bwMode="auto">
          <a:xfrm>
            <a:off x="4208463" y="4876800"/>
            <a:ext cx="420687" cy="319088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3203" name="Line 51"/>
          <p:cNvSpPr>
            <a:spLocks noChangeShapeType="1"/>
          </p:cNvSpPr>
          <p:nvPr/>
        </p:nvSpPr>
        <p:spPr bwMode="auto">
          <a:xfrm>
            <a:off x="2743200" y="4602163"/>
            <a:ext cx="420688" cy="319087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3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3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3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33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3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3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3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3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3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33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331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31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33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33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3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3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33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33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3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3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33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33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33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33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3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3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3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3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33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33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3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3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33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33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3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3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3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3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3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3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3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3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3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43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43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3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3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33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3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3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3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43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43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3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3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43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4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/>
      <p:bldP spid="433161" grpId="0"/>
      <p:bldP spid="433179" grpId="0"/>
      <p:bldP spid="433180" grpId="0"/>
      <p:bldP spid="433181" grpId="0"/>
      <p:bldP spid="433183" grpId="0"/>
      <p:bldP spid="433184" grpId="0"/>
      <p:bldP spid="433185" grpId="0"/>
      <p:bldP spid="433187" grpId="0" animBg="1"/>
      <p:bldP spid="433188" grpId="0" animBg="1"/>
      <p:bldP spid="433189" grpId="0" animBg="1"/>
      <p:bldP spid="433190" grpId="0" animBg="1"/>
      <p:bldP spid="433196" grpId="0"/>
      <p:bldP spid="433196" grpId="1"/>
      <p:bldP spid="433198" grpId="0" animBg="1"/>
      <p:bldP spid="433199" grpId="0" animBg="1"/>
      <p:bldP spid="433200" grpId="0" animBg="1"/>
      <p:bldP spid="433201" grpId="0" animBg="1"/>
      <p:bldP spid="433202" grpId="0" animBg="1"/>
      <p:bldP spid="4332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3965575" y="2914650"/>
            <a:ext cx="1104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~78%</a:t>
            </a:r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1681163" y="323850"/>
            <a:ext cx="319087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The Atmosphere</a:t>
            </a:r>
            <a:r>
              <a:rPr lang="en-US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1062038" y="1012825"/>
            <a:ext cx="3878262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FF3300"/>
                </a:solidFill>
              </a:rPr>
              <a:t>  </a:t>
            </a:r>
            <a:r>
              <a:rPr lang="en-US">
                <a:solidFill>
                  <a:srgbClr val="FF3300"/>
                </a:solidFill>
                <a:sym typeface="Wingdings" pitchFamily="2" charset="2"/>
              </a:rPr>
              <a:t>an “ocean” of gases</a:t>
            </a:r>
          </a:p>
          <a:p>
            <a:pPr algn="l"/>
            <a:r>
              <a:rPr lang="en-US">
                <a:solidFill>
                  <a:srgbClr val="FF3300"/>
                </a:solidFill>
                <a:sym typeface="Wingdings" pitchFamily="2" charset="2"/>
              </a:rPr>
              <a:t>	mixed together </a:t>
            </a:r>
          </a:p>
        </p:txBody>
      </p:sp>
      <p:sp>
        <p:nvSpPr>
          <p:cNvPr id="416783" name="Rectangle 15"/>
          <p:cNvSpPr>
            <a:spLocks noChangeArrowheads="1"/>
          </p:cNvSpPr>
          <p:nvPr/>
        </p:nvSpPr>
        <p:spPr bwMode="auto">
          <a:xfrm>
            <a:off x="1654175" y="2211388"/>
            <a:ext cx="24574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i="1">
                <a:solidFill>
                  <a:srgbClr val="FF3300"/>
                </a:solidFill>
              </a:rPr>
              <a:t>Composition </a:t>
            </a:r>
          </a:p>
        </p:txBody>
      </p:sp>
      <p:sp>
        <p:nvSpPr>
          <p:cNvPr id="416784" name="Rectangle 16"/>
          <p:cNvSpPr>
            <a:spLocks noChangeArrowheads="1"/>
          </p:cNvSpPr>
          <p:nvPr/>
        </p:nvSpPr>
        <p:spPr bwMode="auto">
          <a:xfrm>
            <a:off x="390525" y="2933700"/>
            <a:ext cx="391953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nitrogen (N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)………….. </a:t>
            </a:r>
          </a:p>
        </p:txBody>
      </p:sp>
      <p:sp>
        <p:nvSpPr>
          <p:cNvPr id="416785" name="Rectangle 17"/>
          <p:cNvSpPr>
            <a:spLocks noChangeArrowheads="1"/>
          </p:cNvSpPr>
          <p:nvPr/>
        </p:nvSpPr>
        <p:spPr bwMode="auto">
          <a:xfrm>
            <a:off x="419100" y="3629025"/>
            <a:ext cx="395763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oxygen (O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)…………… </a:t>
            </a:r>
          </a:p>
        </p:txBody>
      </p:sp>
      <p:sp>
        <p:nvSpPr>
          <p:cNvPr id="416786" name="Rectangle 18"/>
          <p:cNvSpPr>
            <a:spLocks noChangeArrowheads="1"/>
          </p:cNvSpPr>
          <p:nvPr/>
        </p:nvSpPr>
        <p:spPr bwMode="auto">
          <a:xfrm>
            <a:off x="415925" y="4357688"/>
            <a:ext cx="396081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argon (Ar)……………... </a:t>
            </a:r>
          </a:p>
        </p:txBody>
      </p:sp>
      <p:sp>
        <p:nvSpPr>
          <p:cNvPr id="416787" name="Rectangle 19"/>
          <p:cNvSpPr>
            <a:spLocks noChangeArrowheads="1"/>
          </p:cNvSpPr>
          <p:nvPr/>
        </p:nvSpPr>
        <p:spPr bwMode="auto">
          <a:xfrm>
            <a:off x="422275" y="5068888"/>
            <a:ext cx="396240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carbon dioxide (CO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)… </a:t>
            </a:r>
          </a:p>
        </p:txBody>
      </p:sp>
      <p:sp>
        <p:nvSpPr>
          <p:cNvPr id="416788" name="Rectangle 20"/>
          <p:cNvSpPr>
            <a:spLocks noChangeArrowheads="1"/>
          </p:cNvSpPr>
          <p:nvPr/>
        </p:nvSpPr>
        <p:spPr bwMode="auto">
          <a:xfrm>
            <a:off x="438150" y="5749925"/>
            <a:ext cx="395922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water vapor (H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O)……. </a:t>
            </a:r>
          </a:p>
        </p:txBody>
      </p:sp>
      <p:grpSp>
        <p:nvGrpSpPr>
          <p:cNvPr id="416789" name="Group 21"/>
          <p:cNvGrpSpPr>
            <a:grpSpLocks/>
          </p:cNvGrpSpPr>
          <p:nvPr/>
        </p:nvGrpSpPr>
        <p:grpSpPr bwMode="auto">
          <a:xfrm>
            <a:off x="6300788" y="2538413"/>
            <a:ext cx="1898650" cy="1936750"/>
            <a:chOff x="8640" y="2772"/>
            <a:chExt cx="2063" cy="2106"/>
          </a:xfrm>
        </p:grpSpPr>
        <p:sp>
          <p:nvSpPr>
            <p:cNvPr id="416790" name="Freeform 22"/>
            <p:cNvSpPr>
              <a:spLocks/>
            </p:cNvSpPr>
            <p:nvPr/>
          </p:nvSpPr>
          <p:spPr bwMode="auto">
            <a:xfrm>
              <a:off x="8640" y="2772"/>
              <a:ext cx="2063" cy="2106"/>
            </a:xfrm>
            <a:custGeom>
              <a:avLst/>
              <a:gdLst/>
              <a:ahLst/>
              <a:cxnLst>
                <a:cxn ang="0">
                  <a:pos x="1851" y="2106"/>
                </a:cxn>
                <a:cxn ang="0">
                  <a:pos x="1893" y="2102"/>
                </a:cxn>
                <a:cxn ang="0">
                  <a:pos x="1933" y="2087"/>
                </a:cxn>
                <a:cxn ang="0">
                  <a:pos x="1971" y="2065"/>
                </a:cxn>
                <a:cxn ang="0">
                  <a:pos x="2002" y="2036"/>
                </a:cxn>
                <a:cxn ang="0">
                  <a:pos x="2027" y="2000"/>
                </a:cxn>
                <a:cxn ang="0">
                  <a:pos x="2046" y="1959"/>
                </a:cxn>
                <a:cxn ang="0">
                  <a:pos x="2059" y="1913"/>
                </a:cxn>
                <a:cxn ang="0">
                  <a:pos x="2063" y="1864"/>
                </a:cxn>
                <a:cxn ang="0">
                  <a:pos x="2063" y="244"/>
                </a:cxn>
                <a:cxn ang="0">
                  <a:pos x="2059" y="195"/>
                </a:cxn>
                <a:cxn ang="0">
                  <a:pos x="2046" y="149"/>
                </a:cxn>
                <a:cxn ang="0">
                  <a:pos x="2027" y="108"/>
                </a:cxn>
                <a:cxn ang="0">
                  <a:pos x="2002" y="72"/>
                </a:cxn>
                <a:cxn ang="0">
                  <a:pos x="1971" y="41"/>
                </a:cxn>
                <a:cxn ang="0">
                  <a:pos x="1933" y="19"/>
                </a:cxn>
                <a:cxn ang="0">
                  <a:pos x="1893" y="4"/>
                </a:cxn>
                <a:cxn ang="0">
                  <a:pos x="1851" y="0"/>
                </a:cxn>
                <a:cxn ang="0">
                  <a:pos x="212" y="0"/>
                </a:cxn>
                <a:cxn ang="0">
                  <a:pos x="170" y="4"/>
                </a:cxn>
                <a:cxn ang="0">
                  <a:pos x="130" y="19"/>
                </a:cxn>
                <a:cxn ang="0">
                  <a:pos x="92" y="41"/>
                </a:cxn>
                <a:cxn ang="0">
                  <a:pos x="63" y="72"/>
                </a:cxn>
                <a:cxn ang="0">
                  <a:pos x="36" y="108"/>
                </a:cxn>
                <a:cxn ang="0">
                  <a:pos x="17" y="149"/>
                </a:cxn>
                <a:cxn ang="0">
                  <a:pos x="4" y="195"/>
                </a:cxn>
                <a:cxn ang="0">
                  <a:pos x="0" y="244"/>
                </a:cxn>
                <a:cxn ang="0">
                  <a:pos x="0" y="1864"/>
                </a:cxn>
                <a:cxn ang="0">
                  <a:pos x="4" y="1913"/>
                </a:cxn>
                <a:cxn ang="0">
                  <a:pos x="17" y="1959"/>
                </a:cxn>
                <a:cxn ang="0">
                  <a:pos x="36" y="2000"/>
                </a:cxn>
                <a:cxn ang="0">
                  <a:pos x="63" y="2036"/>
                </a:cxn>
                <a:cxn ang="0">
                  <a:pos x="92" y="2065"/>
                </a:cxn>
                <a:cxn ang="0">
                  <a:pos x="130" y="2087"/>
                </a:cxn>
                <a:cxn ang="0">
                  <a:pos x="170" y="2102"/>
                </a:cxn>
                <a:cxn ang="0">
                  <a:pos x="212" y="2106"/>
                </a:cxn>
                <a:cxn ang="0">
                  <a:pos x="1851" y="2106"/>
                </a:cxn>
              </a:cxnLst>
              <a:rect l="0" t="0" r="r" b="b"/>
              <a:pathLst>
                <a:path w="2063" h="2106">
                  <a:moveTo>
                    <a:pt x="1851" y="2106"/>
                  </a:moveTo>
                  <a:lnTo>
                    <a:pt x="1893" y="2102"/>
                  </a:lnTo>
                  <a:lnTo>
                    <a:pt x="1933" y="2087"/>
                  </a:lnTo>
                  <a:lnTo>
                    <a:pt x="1971" y="2065"/>
                  </a:lnTo>
                  <a:lnTo>
                    <a:pt x="2002" y="2036"/>
                  </a:lnTo>
                  <a:lnTo>
                    <a:pt x="2027" y="2000"/>
                  </a:lnTo>
                  <a:lnTo>
                    <a:pt x="2046" y="1959"/>
                  </a:lnTo>
                  <a:lnTo>
                    <a:pt x="2059" y="1913"/>
                  </a:lnTo>
                  <a:lnTo>
                    <a:pt x="2063" y="1864"/>
                  </a:lnTo>
                  <a:lnTo>
                    <a:pt x="2063" y="244"/>
                  </a:lnTo>
                  <a:lnTo>
                    <a:pt x="2059" y="195"/>
                  </a:lnTo>
                  <a:lnTo>
                    <a:pt x="2046" y="149"/>
                  </a:lnTo>
                  <a:lnTo>
                    <a:pt x="2027" y="108"/>
                  </a:lnTo>
                  <a:lnTo>
                    <a:pt x="2002" y="72"/>
                  </a:lnTo>
                  <a:lnTo>
                    <a:pt x="1971" y="41"/>
                  </a:lnTo>
                  <a:lnTo>
                    <a:pt x="1933" y="19"/>
                  </a:lnTo>
                  <a:lnTo>
                    <a:pt x="1893" y="4"/>
                  </a:lnTo>
                  <a:lnTo>
                    <a:pt x="1851" y="0"/>
                  </a:lnTo>
                  <a:lnTo>
                    <a:pt x="212" y="0"/>
                  </a:lnTo>
                  <a:lnTo>
                    <a:pt x="170" y="4"/>
                  </a:lnTo>
                  <a:lnTo>
                    <a:pt x="130" y="19"/>
                  </a:lnTo>
                  <a:lnTo>
                    <a:pt x="92" y="41"/>
                  </a:lnTo>
                  <a:lnTo>
                    <a:pt x="63" y="72"/>
                  </a:lnTo>
                  <a:lnTo>
                    <a:pt x="36" y="108"/>
                  </a:lnTo>
                  <a:lnTo>
                    <a:pt x="17" y="149"/>
                  </a:lnTo>
                  <a:lnTo>
                    <a:pt x="4" y="195"/>
                  </a:lnTo>
                  <a:lnTo>
                    <a:pt x="0" y="244"/>
                  </a:lnTo>
                  <a:lnTo>
                    <a:pt x="0" y="1864"/>
                  </a:lnTo>
                  <a:lnTo>
                    <a:pt x="4" y="1913"/>
                  </a:lnTo>
                  <a:lnTo>
                    <a:pt x="17" y="1959"/>
                  </a:lnTo>
                  <a:lnTo>
                    <a:pt x="36" y="2000"/>
                  </a:lnTo>
                  <a:lnTo>
                    <a:pt x="63" y="2036"/>
                  </a:lnTo>
                  <a:lnTo>
                    <a:pt x="92" y="2065"/>
                  </a:lnTo>
                  <a:lnTo>
                    <a:pt x="130" y="2087"/>
                  </a:lnTo>
                  <a:lnTo>
                    <a:pt x="170" y="2102"/>
                  </a:lnTo>
                  <a:lnTo>
                    <a:pt x="212" y="2106"/>
                  </a:lnTo>
                  <a:lnTo>
                    <a:pt x="1851" y="21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1" name="Freeform 23"/>
            <p:cNvSpPr>
              <a:spLocks/>
            </p:cNvSpPr>
            <p:nvPr/>
          </p:nvSpPr>
          <p:spPr bwMode="auto">
            <a:xfrm>
              <a:off x="9655" y="3431"/>
              <a:ext cx="606" cy="598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6" y="360"/>
                </a:cxn>
                <a:cxn ang="0">
                  <a:pos x="23" y="416"/>
                </a:cxn>
                <a:cxn ang="0">
                  <a:pos x="52" y="465"/>
                </a:cxn>
                <a:cxn ang="0">
                  <a:pos x="90" y="511"/>
                </a:cxn>
                <a:cxn ang="0">
                  <a:pos x="134" y="546"/>
                </a:cxn>
                <a:cxn ang="0">
                  <a:pos x="186" y="575"/>
                </a:cxn>
                <a:cxn ang="0">
                  <a:pos x="243" y="592"/>
                </a:cxn>
                <a:cxn ang="0">
                  <a:pos x="304" y="598"/>
                </a:cxn>
                <a:cxn ang="0">
                  <a:pos x="365" y="592"/>
                </a:cxn>
                <a:cxn ang="0">
                  <a:pos x="421" y="575"/>
                </a:cxn>
                <a:cxn ang="0">
                  <a:pos x="471" y="546"/>
                </a:cxn>
                <a:cxn ang="0">
                  <a:pos x="518" y="511"/>
                </a:cxn>
                <a:cxn ang="0">
                  <a:pos x="553" y="465"/>
                </a:cxn>
                <a:cxn ang="0">
                  <a:pos x="583" y="416"/>
                </a:cxn>
                <a:cxn ang="0">
                  <a:pos x="599" y="360"/>
                </a:cxn>
                <a:cxn ang="0">
                  <a:pos x="606" y="300"/>
                </a:cxn>
                <a:cxn ang="0">
                  <a:pos x="599" y="240"/>
                </a:cxn>
                <a:cxn ang="0">
                  <a:pos x="583" y="184"/>
                </a:cxn>
                <a:cxn ang="0">
                  <a:pos x="553" y="132"/>
                </a:cxn>
                <a:cxn ang="0">
                  <a:pos x="518" y="86"/>
                </a:cxn>
                <a:cxn ang="0">
                  <a:pos x="471" y="51"/>
                </a:cxn>
                <a:cxn ang="0">
                  <a:pos x="421" y="22"/>
                </a:cxn>
                <a:cxn ang="0">
                  <a:pos x="365" y="6"/>
                </a:cxn>
                <a:cxn ang="0">
                  <a:pos x="304" y="0"/>
                </a:cxn>
                <a:cxn ang="0">
                  <a:pos x="243" y="6"/>
                </a:cxn>
                <a:cxn ang="0">
                  <a:pos x="186" y="22"/>
                </a:cxn>
                <a:cxn ang="0">
                  <a:pos x="134" y="51"/>
                </a:cxn>
                <a:cxn ang="0">
                  <a:pos x="90" y="86"/>
                </a:cxn>
                <a:cxn ang="0">
                  <a:pos x="52" y="132"/>
                </a:cxn>
                <a:cxn ang="0">
                  <a:pos x="23" y="184"/>
                </a:cxn>
                <a:cxn ang="0">
                  <a:pos x="6" y="240"/>
                </a:cxn>
                <a:cxn ang="0">
                  <a:pos x="0" y="300"/>
                </a:cxn>
              </a:cxnLst>
              <a:rect l="0" t="0" r="r" b="b"/>
              <a:pathLst>
                <a:path w="606" h="598">
                  <a:moveTo>
                    <a:pt x="0" y="300"/>
                  </a:moveTo>
                  <a:lnTo>
                    <a:pt x="6" y="360"/>
                  </a:lnTo>
                  <a:lnTo>
                    <a:pt x="23" y="416"/>
                  </a:lnTo>
                  <a:lnTo>
                    <a:pt x="52" y="465"/>
                  </a:lnTo>
                  <a:lnTo>
                    <a:pt x="90" y="511"/>
                  </a:lnTo>
                  <a:lnTo>
                    <a:pt x="134" y="546"/>
                  </a:lnTo>
                  <a:lnTo>
                    <a:pt x="186" y="575"/>
                  </a:lnTo>
                  <a:lnTo>
                    <a:pt x="243" y="592"/>
                  </a:lnTo>
                  <a:lnTo>
                    <a:pt x="304" y="598"/>
                  </a:lnTo>
                  <a:lnTo>
                    <a:pt x="365" y="592"/>
                  </a:lnTo>
                  <a:lnTo>
                    <a:pt x="421" y="575"/>
                  </a:lnTo>
                  <a:lnTo>
                    <a:pt x="471" y="546"/>
                  </a:lnTo>
                  <a:lnTo>
                    <a:pt x="518" y="511"/>
                  </a:lnTo>
                  <a:lnTo>
                    <a:pt x="553" y="465"/>
                  </a:lnTo>
                  <a:lnTo>
                    <a:pt x="583" y="416"/>
                  </a:lnTo>
                  <a:lnTo>
                    <a:pt x="599" y="360"/>
                  </a:lnTo>
                  <a:lnTo>
                    <a:pt x="606" y="300"/>
                  </a:lnTo>
                  <a:lnTo>
                    <a:pt x="599" y="240"/>
                  </a:lnTo>
                  <a:lnTo>
                    <a:pt x="583" y="184"/>
                  </a:lnTo>
                  <a:lnTo>
                    <a:pt x="553" y="132"/>
                  </a:lnTo>
                  <a:lnTo>
                    <a:pt x="518" y="86"/>
                  </a:lnTo>
                  <a:lnTo>
                    <a:pt x="471" y="51"/>
                  </a:lnTo>
                  <a:lnTo>
                    <a:pt x="421" y="22"/>
                  </a:lnTo>
                  <a:lnTo>
                    <a:pt x="365" y="6"/>
                  </a:lnTo>
                  <a:lnTo>
                    <a:pt x="304" y="0"/>
                  </a:lnTo>
                  <a:lnTo>
                    <a:pt x="243" y="6"/>
                  </a:lnTo>
                  <a:lnTo>
                    <a:pt x="186" y="22"/>
                  </a:lnTo>
                  <a:lnTo>
                    <a:pt x="134" y="51"/>
                  </a:lnTo>
                  <a:lnTo>
                    <a:pt x="90" y="86"/>
                  </a:lnTo>
                  <a:lnTo>
                    <a:pt x="52" y="132"/>
                  </a:lnTo>
                  <a:lnTo>
                    <a:pt x="23" y="184"/>
                  </a:lnTo>
                  <a:lnTo>
                    <a:pt x="6" y="240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2" name="Freeform 24"/>
            <p:cNvSpPr>
              <a:spLocks/>
            </p:cNvSpPr>
            <p:nvPr/>
          </p:nvSpPr>
          <p:spPr bwMode="auto">
            <a:xfrm>
              <a:off x="9711" y="3488"/>
              <a:ext cx="493" cy="483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5" y="193"/>
                </a:cxn>
                <a:cxn ang="0">
                  <a:pos x="19" y="148"/>
                </a:cxn>
                <a:cxn ang="0">
                  <a:pos x="42" y="106"/>
                </a:cxn>
                <a:cxn ang="0">
                  <a:pos x="74" y="71"/>
                </a:cxn>
                <a:cxn ang="0">
                  <a:pos x="109" y="42"/>
                </a:cxn>
                <a:cxn ang="0">
                  <a:pos x="151" y="19"/>
                </a:cxn>
                <a:cxn ang="0">
                  <a:pos x="197" y="5"/>
                </a:cxn>
                <a:cxn ang="0">
                  <a:pos x="248" y="0"/>
                </a:cxn>
                <a:cxn ang="0">
                  <a:pos x="296" y="5"/>
                </a:cxn>
                <a:cxn ang="0">
                  <a:pos x="342" y="19"/>
                </a:cxn>
                <a:cxn ang="0">
                  <a:pos x="384" y="42"/>
                </a:cxn>
                <a:cxn ang="0">
                  <a:pos x="422" y="71"/>
                </a:cxn>
                <a:cxn ang="0">
                  <a:pos x="451" y="106"/>
                </a:cxn>
                <a:cxn ang="0">
                  <a:pos x="474" y="148"/>
                </a:cxn>
                <a:cxn ang="0">
                  <a:pos x="489" y="193"/>
                </a:cxn>
                <a:cxn ang="0">
                  <a:pos x="493" y="243"/>
                </a:cxn>
                <a:cxn ang="0">
                  <a:pos x="489" y="290"/>
                </a:cxn>
                <a:cxn ang="0">
                  <a:pos x="474" y="336"/>
                </a:cxn>
                <a:cxn ang="0">
                  <a:pos x="451" y="377"/>
                </a:cxn>
                <a:cxn ang="0">
                  <a:pos x="422" y="413"/>
                </a:cxn>
                <a:cxn ang="0">
                  <a:pos x="384" y="442"/>
                </a:cxn>
                <a:cxn ang="0">
                  <a:pos x="342" y="464"/>
                </a:cxn>
                <a:cxn ang="0">
                  <a:pos x="296" y="479"/>
                </a:cxn>
                <a:cxn ang="0">
                  <a:pos x="248" y="483"/>
                </a:cxn>
                <a:cxn ang="0">
                  <a:pos x="197" y="479"/>
                </a:cxn>
                <a:cxn ang="0">
                  <a:pos x="151" y="464"/>
                </a:cxn>
                <a:cxn ang="0">
                  <a:pos x="109" y="442"/>
                </a:cxn>
                <a:cxn ang="0">
                  <a:pos x="74" y="413"/>
                </a:cxn>
                <a:cxn ang="0">
                  <a:pos x="42" y="377"/>
                </a:cxn>
                <a:cxn ang="0">
                  <a:pos x="19" y="336"/>
                </a:cxn>
                <a:cxn ang="0">
                  <a:pos x="5" y="290"/>
                </a:cxn>
                <a:cxn ang="0">
                  <a:pos x="0" y="243"/>
                </a:cxn>
              </a:cxnLst>
              <a:rect l="0" t="0" r="r" b="b"/>
              <a:pathLst>
                <a:path w="493" h="483">
                  <a:moveTo>
                    <a:pt x="0" y="243"/>
                  </a:moveTo>
                  <a:lnTo>
                    <a:pt x="5" y="193"/>
                  </a:lnTo>
                  <a:lnTo>
                    <a:pt x="19" y="148"/>
                  </a:lnTo>
                  <a:lnTo>
                    <a:pt x="42" y="106"/>
                  </a:lnTo>
                  <a:lnTo>
                    <a:pt x="74" y="71"/>
                  </a:lnTo>
                  <a:lnTo>
                    <a:pt x="109" y="42"/>
                  </a:lnTo>
                  <a:lnTo>
                    <a:pt x="151" y="19"/>
                  </a:lnTo>
                  <a:lnTo>
                    <a:pt x="197" y="5"/>
                  </a:lnTo>
                  <a:lnTo>
                    <a:pt x="248" y="0"/>
                  </a:lnTo>
                  <a:lnTo>
                    <a:pt x="296" y="5"/>
                  </a:lnTo>
                  <a:lnTo>
                    <a:pt x="342" y="19"/>
                  </a:lnTo>
                  <a:lnTo>
                    <a:pt x="384" y="42"/>
                  </a:lnTo>
                  <a:lnTo>
                    <a:pt x="422" y="71"/>
                  </a:lnTo>
                  <a:lnTo>
                    <a:pt x="451" y="106"/>
                  </a:lnTo>
                  <a:lnTo>
                    <a:pt x="474" y="148"/>
                  </a:lnTo>
                  <a:lnTo>
                    <a:pt x="489" y="193"/>
                  </a:lnTo>
                  <a:lnTo>
                    <a:pt x="493" y="243"/>
                  </a:lnTo>
                  <a:lnTo>
                    <a:pt x="489" y="290"/>
                  </a:lnTo>
                  <a:lnTo>
                    <a:pt x="474" y="336"/>
                  </a:lnTo>
                  <a:lnTo>
                    <a:pt x="451" y="377"/>
                  </a:lnTo>
                  <a:lnTo>
                    <a:pt x="422" y="413"/>
                  </a:lnTo>
                  <a:lnTo>
                    <a:pt x="384" y="442"/>
                  </a:lnTo>
                  <a:lnTo>
                    <a:pt x="342" y="464"/>
                  </a:lnTo>
                  <a:lnTo>
                    <a:pt x="296" y="479"/>
                  </a:lnTo>
                  <a:lnTo>
                    <a:pt x="248" y="483"/>
                  </a:lnTo>
                  <a:lnTo>
                    <a:pt x="197" y="479"/>
                  </a:lnTo>
                  <a:lnTo>
                    <a:pt x="151" y="464"/>
                  </a:lnTo>
                  <a:lnTo>
                    <a:pt x="109" y="442"/>
                  </a:lnTo>
                  <a:lnTo>
                    <a:pt x="74" y="413"/>
                  </a:lnTo>
                  <a:lnTo>
                    <a:pt x="42" y="377"/>
                  </a:lnTo>
                  <a:lnTo>
                    <a:pt x="19" y="336"/>
                  </a:lnTo>
                  <a:lnTo>
                    <a:pt x="5" y="290"/>
                  </a:lnTo>
                  <a:lnTo>
                    <a:pt x="0" y="24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3" name="Freeform 25"/>
            <p:cNvSpPr>
              <a:spLocks/>
            </p:cNvSpPr>
            <p:nvPr/>
          </p:nvSpPr>
          <p:spPr bwMode="auto">
            <a:xfrm>
              <a:off x="8783" y="3631"/>
              <a:ext cx="1633" cy="613"/>
            </a:xfrm>
            <a:custGeom>
              <a:avLst/>
              <a:gdLst/>
              <a:ahLst/>
              <a:cxnLst>
                <a:cxn ang="0">
                  <a:pos x="511" y="197"/>
                </a:cxn>
                <a:cxn ang="0">
                  <a:pos x="494" y="193"/>
                </a:cxn>
                <a:cxn ang="0">
                  <a:pos x="478" y="191"/>
                </a:cxn>
                <a:cxn ang="0">
                  <a:pos x="461" y="189"/>
                </a:cxn>
                <a:cxn ang="0">
                  <a:pos x="417" y="191"/>
                </a:cxn>
                <a:cxn ang="0">
                  <a:pos x="352" y="210"/>
                </a:cxn>
                <a:cxn ang="0">
                  <a:pos x="295" y="247"/>
                </a:cxn>
                <a:cxn ang="0">
                  <a:pos x="247" y="299"/>
                </a:cxn>
                <a:cxn ang="0">
                  <a:pos x="220" y="328"/>
                </a:cxn>
                <a:cxn ang="0">
                  <a:pos x="211" y="328"/>
                </a:cxn>
                <a:cxn ang="0">
                  <a:pos x="167" y="332"/>
                </a:cxn>
                <a:cxn ang="0">
                  <a:pos x="92" y="367"/>
                </a:cxn>
                <a:cxn ang="0">
                  <a:pos x="35" y="427"/>
                </a:cxn>
                <a:cxn ang="0">
                  <a:pos x="4" y="510"/>
                </a:cxn>
                <a:cxn ang="0">
                  <a:pos x="4" y="613"/>
                </a:cxn>
                <a:cxn ang="0">
                  <a:pos x="1629" y="613"/>
                </a:cxn>
                <a:cxn ang="0">
                  <a:pos x="1629" y="510"/>
                </a:cxn>
                <a:cxn ang="0">
                  <a:pos x="1597" y="427"/>
                </a:cxn>
                <a:cxn ang="0">
                  <a:pos x="1541" y="367"/>
                </a:cxn>
                <a:cxn ang="0">
                  <a:pos x="1467" y="332"/>
                </a:cxn>
                <a:cxn ang="0">
                  <a:pos x="1423" y="328"/>
                </a:cxn>
                <a:cxn ang="0">
                  <a:pos x="1413" y="328"/>
                </a:cxn>
                <a:cxn ang="0">
                  <a:pos x="1387" y="299"/>
                </a:cxn>
                <a:cxn ang="0">
                  <a:pos x="1339" y="247"/>
                </a:cxn>
                <a:cxn ang="0">
                  <a:pos x="1281" y="210"/>
                </a:cxn>
                <a:cxn ang="0">
                  <a:pos x="1216" y="191"/>
                </a:cxn>
                <a:cxn ang="0">
                  <a:pos x="1167" y="189"/>
                </a:cxn>
                <a:cxn ang="0">
                  <a:pos x="1136" y="195"/>
                </a:cxn>
                <a:cxn ang="0">
                  <a:pos x="1096" y="156"/>
                </a:cxn>
                <a:cxn ang="0">
                  <a:pos x="1033" y="83"/>
                </a:cxn>
                <a:cxn ang="0">
                  <a:pos x="956" y="31"/>
                </a:cxn>
                <a:cxn ang="0">
                  <a:pos x="868" y="5"/>
                </a:cxn>
                <a:cxn ang="0">
                  <a:pos x="773" y="5"/>
                </a:cxn>
                <a:cxn ang="0">
                  <a:pos x="685" y="31"/>
                </a:cxn>
                <a:cxn ang="0">
                  <a:pos x="608" y="83"/>
                </a:cxn>
                <a:cxn ang="0">
                  <a:pos x="545" y="156"/>
                </a:cxn>
              </a:cxnLst>
              <a:rect l="0" t="0" r="r" b="b"/>
              <a:pathLst>
                <a:path w="1633" h="613">
                  <a:moveTo>
                    <a:pt x="520" y="199"/>
                  </a:moveTo>
                  <a:lnTo>
                    <a:pt x="511" y="197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6" y="191"/>
                  </a:lnTo>
                  <a:lnTo>
                    <a:pt x="478" y="191"/>
                  </a:lnTo>
                  <a:lnTo>
                    <a:pt x="469" y="189"/>
                  </a:lnTo>
                  <a:lnTo>
                    <a:pt x="461" y="189"/>
                  </a:lnTo>
                  <a:lnTo>
                    <a:pt x="452" y="189"/>
                  </a:lnTo>
                  <a:lnTo>
                    <a:pt x="417" y="191"/>
                  </a:lnTo>
                  <a:lnTo>
                    <a:pt x="383" y="199"/>
                  </a:lnTo>
                  <a:lnTo>
                    <a:pt x="352" y="210"/>
                  </a:lnTo>
                  <a:lnTo>
                    <a:pt x="322" y="226"/>
                  </a:lnTo>
                  <a:lnTo>
                    <a:pt x="295" y="247"/>
                  </a:lnTo>
                  <a:lnTo>
                    <a:pt x="270" y="272"/>
                  </a:lnTo>
                  <a:lnTo>
                    <a:pt x="247" y="299"/>
                  </a:lnTo>
                  <a:lnTo>
                    <a:pt x="228" y="330"/>
                  </a:lnTo>
                  <a:lnTo>
                    <a:pt x="220" y="328"/>
                  </a:lnTo>
                  <a:lnTo>
                    <a:pt x="216" y="328"/>
                  </a:lnTo>
                  <a:lnTo>
                    <a:pt x="211" y="328"/>
                  </a:lnTo>
                  <a:lnTo>
                    <a:pt x="209" y="328"/>
                  </a:lnTo>
                  <a:lnTo>
                    <a:pt x="167" y="332"/>
                  </a:lnTo>
                  <a:lnTo>
                    <a:pt x="127" y="346"/>
                  </a:lnTo>
                  <a:lnTo>
                    <a:pt x="92" y="367"/>
                  </a:lnTo>
                  <a:lnTo>
                    <a:pt x="60" y="394"/>
                  </a:lnTo>
                  <a:lnTo>
                    <a:pt x="35" y="427"/>
                  </a:lnTo>
                  <a:lnTo>
                    <a:pt x="16" y="466"/>
                  </a:lnTo>
                  <a:lnTo>
                    <a:pt x="4" y="510"/>
                  </a:lnTo>
                  <a:lnTo>
                    <a:pt x="0" y="555"/>
                  </a:lnTo>
                  <a:lnTo>
                    <a:pt x="4" y="613"/>
                  </a:lnTo>
                  <a:lnTo>
                    <a:pt x="31" y="613"/>
                  </a:lnTo>
                  <a:lnTo>
                    <a:pt x="1629" y="613"/>
                  </a:lnTo>
                  <a:lnTo>
                    <a:pt x="1633" y="555"/>
                  </a:lnTo>
                  <a:lnTo>
                    <a:pt x="1629" y="510"/>
                  </a:lnTo>
                  <a:lnTo>
                    <a:pt x="1616" y="466"/>
                  </a:lnTo>
                  <a:lnTo>
                    <a:pt x="1597" y="427"/>
                  </a:lnTo>
                  <a:lnTo>
                    <a:pt x="1572" y="394"/>
                  </a:lnTo>
                  <a:lnTo>
                    <a:pt x="1541" y="367"/>
                  </a:lnTo>
                  <a:lnTo>
                    <a:pt x="1507" y="346"/>
                  </a:lnTo>
                  <a:lnTo>
                    <a:pt x="1467" y="332"/>
                  </a:lnTo>
                  <a:lnTo>
                    <a:pt x="1425" y="328"/>
                  </a:lnTo>
                  <a:lnTo>
                    <a:pt x="1423" y="328"/>
                  </a:lnTo>
                  <a:lnTo>
                    <a:pt x="1419" y="328"/>
                  </a:lnTo>
                  <a:lnTo>
                    <a:pt x="1413" y="328"/>
                  </a:lnTo>
                  <a:lnTo>
                    <a:pt x="1406" y="330"/>
                  </a:lnTo>
                  <a:lnTo>
                    <a:pt x="1387" y="299"/>
                  </a:lnTo>
                  <a:lnTo>
                    <a:pt x="1364" y="272"/>
                  </a:lnTo>
                  <a:lnTo>
                    <a:pt x="1339" y="247"/>
                  </a:lnTo>
                  <a:lnTo>
                    <a:pt x="1310" y="226"/>
                  </a:lnTo>
                  <a:lnTo>
                    <a:pt x="1281" y="210"/>
                  </a:lnTo>
                  <a:lnTo>
                    <a:pt x="1249" y="199"/>
                  </a:lnTo>
                  <a:lnTo>
                    <a:pt x="1216" y="191"/>
                  </a:lnTo>
                  <a:lnTo>
                    <a:pt x="1182" y="189"/>
                  </a:lnTo>
                  <a:lnTo>
                    <a:pt x="1167" y="189"/>
                  </a:lnTo>
                  <a:lnTo>
                    <a:pt x="1153" y="191"/>
                  </a:lnTo>
                  <a:lnTo>
                    <a:pt x="1136" y="195"/>
                  </a:lnTo>
                  <a:lnTo>
                    <a:pt x="1121" y="197"/>
                  </a:lnTo>
                  <a:lnTo>
                    <a:pt x="1096" y="156"/>
                  </a:lnTo>
                  <a:lnTo>
                    <a:pt x="1067" y="116"/>
                  </a:lnTo>
                  <a:lnTo>
                    <a:pt x="1033" y="83"/>
                  </a:lnTo>
                  <a:lnTo>
                    <a:pt x="995" y="54"/>
                  </a:lnTo>
                  <a:lnTo>
                    <a:pt x="956" y="31"/>
                  </a:lnTo>
                  <a:lnTo>
                    <a:pt x="912" y="15"/>
                  </a:lnTo>
                  <a:lnTo>
                    <a:pt x="868" y="5"/>
                  </a:lnTo>
                  <a:lnTo>
                    <a:pt x="819" y="0"/>
                  </a:lnTo>
                  <a:lnTo>
                    <a:pt x="773" y="5"/>
                  </a:lnTo>
                  <a:lnTo>
                    <a:pt x="727" y="15"/>
                  </a:lnTo>
                  <a:lnTo>
                    <a:pt x="685" y="31"/>
                  </a:lnTo>
                  <a:lnTo>
                    <a:pt x="645" y="54"/>
                  </a:lnTo>
                  <a:lnTo>
                    <a:pt x="608" y="83"/>
                  </a:lnTo>
                  <a:lnTo>
                    <a:pt x="574" y="118"/>
                  </a:lnTo>
                  <a:lnTo>
                    <a:pt x="545" y="156"/>
                  </a:lnTo>
                  <a:lnTo>
                    <a:pt x="520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4" name="Freeform 26"/>
            <p:cNvSpPr>
              <a:spLocks/>
            </p:cNvSpPr>
            <p:nvPr/>
          </p:nvSpPr>
          <p:spPr bwMode="auto">
            <a:xfrm>
              <a:off x="8841" y="3689"/>
              <a:ext cx="1518" cy="497"/>
            </a:xfrm>
            <a:custGeom>
              <a:avLst/>
              <a:gdLst/>
              <a:ahLst/>
              <a:cxnLst>
                <a:cxn ang="0">
                  <a:pos x="522" y="147"/>
                </a:cxn>
                <a:cxn ang="0">
                  <a:pos x="577" y="79"/>
                </a:cxn>
                <a:cxn ang="0">
                  <a:pos x="644" y="29"/>
                </a:cxn>
                <a:cxn ang="0">
                  <a:pos x="721" y="5"/>
                </a:cxn>
                <a:cxn ang="0">
                  <a:pos x="803" y="5"/>
                </a:cxn>
                <a:cxn ang="0">
                  <a:pos x="881" y="29"/>
                </a:cxn>
                <a:cxn ang="0">
                  <a:pos x="948" y="77"/>
                </a:cxn>
                <a:cxn ang="0">
                  <a:pos x="1002" y="145"/>
                </a:cxn>
                <a:cxn ang="0">
                  <a:pos x="1032" y="210"/>
                </a:cxn>
                <a:cxn ang="0">
                  <a:pos x="1067" y="199"/>
                </a:cxn>
                <a:cxn ang="0">
                  <a:pos x="1082" y="193"/>
                </a:cxn>
                <a:cxn ang="0">
                  <a:pos x="1099" y="191"/>
                </a:cxn>
                <a:cxn ang="0">
                  <a:pos x="1116" y="189"/>
                </a:cxn>
                <a:cxn ang="0">
                  <a:pos x="1153" y="191"/>
                </a:cxn>
                <a:cxn ang="0">
                  <a:pos x="1206" y="207"/>
                </a:cxn>
                <a:cxn ang="0">
                  <a:pos x="1254" y="241"/>
                </a:cxn>
                <a:cxn ang="0">
                  <a:pos x="1292" y="286"/>
                </a:cxn>
                <a:cxn ang="0">
                  <a:pos x="1315" y="332"/>
                </a:cxn>
                <a:cxn ang="0">
                  <a:pos x="1367" y="328"/>
                </a:cxn>
                <a:cxn ang="0">
                  <a:pos x="1426" y="340"/>
                </a:cxn>
                <a:cxn ang="0">
                  <a:pos x="1474" y="377"/>
                </a:cxn>
                <a:cxn ang="0">
                  <a:pos x="1506" y="431"/>
                </a:cxn>
                <a:cxn ang="0">
                  <a:pos x="1518" y="497"/>
                </a:cxn>
                <a:cxn ang="0">
                  <a:pos x="1510" y="497"/>
                </a:cxn>
                <a:cxn ang="0">
                  <a:pos x="1470" y="497"/>
                </a:cxn>
                <a:cxn ang="0">
                  <a:pos x="1405" y="497"/>
                </a:cxn>
                <a:cxn ang="0">
                  <a:pos x="1317" y="497"/>
                </a:cxn>
                <a:cxn ang="0">
                  <a:pos x="1212" y="497"/>
                </a:cxn>
                <a:cxn ang="0">
                  <a:pos x="1093" y="497"/>
                </a:cxn>
                <a:cxn ang="0">
                  <a:pos x="963" y="497"/>
                </a:cxn>
                <a:cxn ang="0">
                  <a:pos x="826" y="497"/>
                </a:cxn>
                <a:cxn ang="0">
                  <a:pos x="690" y="497"/>
                </a:cxn>
                <a:cxn ang="0">
                  <a:pos x="554" y="497"/>
                </a:cxn>
                <a:cxn ang="0">
                  <a:pos x="426" y="497"/>
                </a:cxn>
                <a:cxn ang="0">
                  <a:pos x="306" y="497"/>
                </a:cxn>
                <a:cxn ang="0">
                  <a:pos x="202" y="497"/>
                </a:cxn>
                <a:cxn ang="0">
                  <a:pos x="113" y="497"/>
                </a:cxn>
                <a:cxn ang="0">
                  <a:pos x="48" y="497"/>
                </a:cxn>
                <a:cxn ang="0">
                  <a:pos x="9" y="497"/>
                </a:cxn>
                <a:cxn ang="0">
                  <a:pos x="0" y="497"/>
                </a:cxn>
                <a:cxn ang="0">
                  <a:pos x="13" y="431"/>
                </a:cxn>
                <a:cxn ang="0">
                  <a:pos x="44" y="377"/>
                </a:cxn>
                <a:cxn ang="0">
                  <a:pos x="93" y="340"/>
                </a:cxn>
                <a:cxn ang="0">
                  <a:pos x="151" y="328"/>
                </a:cxn>
                <a:cxn ang="0">
                  <a:pos x="210" y="313"/>
                </a:cxn>
                <a:cxn ang="0">
                  <a:pos x="243" y="261"/>
                </a:cxn>
                <a:cxn ang="0">
                  <a:pos x="287" y="222"/>
                </a:cxn>
                <a:cxn ang="0">
                  <a:pos x="338" y="197"/>
                </a:cxn>
                <a:cxn ang="0">
                  <a:pos x="394" y="189"/>
                </a:cxn>
                <a:cxn ang="0">
                  <a:pos x="411" y="189"/>
                </a:cxn>
                <a:cxn ang="0">
                  <a:pos x="430" y="193"/>
                </a:cxn>
                <a:cxn ang="0">
                  <a:pos x="449" y="197"/>
                </a:cxn>
                <a:cxn ang="0">
                  <a:pos x="466" y="203"/>
                </a:cxn>
                <a:cxn ang="0">
                  <a:pos x="503" y="187"/>
                </a:cxn>
              </a:cxnLst>
              <a:rect l="0" t="0" r="r" b="b"/>
              <a:pathLst>
                <a:path w="1518" h="497">
                  <a:moveTo>
                    <a:pt x="503" y="187"/>
                  </a:moveTo>
                  <a:lnTo>
                    <a:pt x="522" y="147"/>
                  </a:lnTo>
                  <a:lnTo>
                    <a:pt x="547" y="110"/>
                  </a:lnTo>
                  <a:lnTo>
                    <a:pt x="577" y="79"/>
                  </a:lnTo>
                  <a:lnTo>
                    <a:pt x="608" y="52"/>
                  </a:lnTo>
                  <a:lnTo>
                    <a:pt x="644" y="29"/>
                  </a:lnTo>
                  <a:lnTo>
                    <a:pt x="682" y="13"/>
                  </a:lnTo>
                  <a:lnTo>
                    <a:pt x="721" y="5"/>
                  </a:lnTo>
                  <a:lnTo>
                    <a:pt x="761" y="0"/>
                  </a:lnTo>
                  <a:lnTo>
                    <a:pt x="803" y="5"/>
                  </a:lnTo>
                  <a:lnTo>
                    <a:pt x="843" y="13"/>
                  </a:lnTo>
                  <a:lnTo>
                    <a:pt x="881" y="29"/>
                  </a:lnTo>
                  <a:lnTo>
                    <a:pt x="916" y="50"/>
                  </a:lnTo>
                  <a:lnTo>
                    <a:pt x="948" y="77"/>
                  </a:lnTo>
                  <a:lnTo>
                    <a:pt x="977" y="108"/>
                  </a:lnTo>
                  <a:lnTo>
                    <a:pt x="1002" y="145"/>
                  </a:lnTo>
                  <a:lnTo>
                    <a:pt x="1021" y="185"/>
                  </a:lnTo>
                  <a:lnTo>
                    <a:pt x="1032" y="210"/>
                  </a:lnTo>
                  <a:lnTo>
                    <a:pt x="1059" y="201"/>
                  </a:lnTo>
                  <a:lnTo>
                    <a:pt x="1067" y="199"/>
                  </a:lnTo>
                  <a:lnTo>
                    <a:pt x="1076" y="195"/>
                  </a:lnTo>
                  <a:lnTo>
                    <a:pt x="1082" y="193"/>
                  </a:lnTo>
                  <a:lnTo>
                    <a:pt x="1090" y="191"/>
                  </a:lnTo>
                  <a:lnTo>
                    <a:pt x="1099" y="191"/>
                  </a:lnTo>
                  <a:lnTo>
                    <a:pt x="1107" y="189"/>
                  </a:lnTo>
                  <a:lnTo>
                    <a:pt x="1116" y="189"/>
                  </a:lnTo>
                  <a:lnTo>
                    <a:pt x="1124" y="189"/>
                  </a:lnTo>
                  <a:lnTo>
                    <a:pt x="1153" y="191"/>
                  </a:lnTo>
                  <a:lnTo>
                    <a:pt x="1181" y="197"/>
                  </a:lnTo>
                  <a:lnTo>
                    <a:pt x="1206" y="207"/>
                  </a:lnTo>
                  <a:lnTo>
                    <a:pt x="1231" y="222"/>
                  </a:lnTo>
                  <a:lnTo>
                    <a:pt x="1254" y="241"/>
                  </a:lnTo>
                  <a:lnTo>
                    <a:pt x="1273" y="261"/>
                  </a:lnTo>
                  <a:lnTo>
                    <a:pt x="1292" y="286"/>
                  </a:lnTo>
                  <a:lnTo>
                    <a:pt x="1306" y="313"/>
                  </a:lnTo>
                  <a:lnTo>
                    <a:pt x="1315" y="332"/>
                  </a:lnTo>
                  <a:lnTo>
                    <a:pt x="1338" y="330"/>
                  </a:lnTo>
                  <a:lnTo>
                    <a:pt x="1367" y="328"/>
                  </a:lnTo>
                  <a:lnTo>
                    <a:pt x="1397" y="332"/>
                  </a:lnTo>
                  <a:lnTo>
                    <a:pt x="1426" y="340"/>
                  </a:lnTo>
                  <a:lnTo>
                    <a:pt x="1451" y="357"/>
                  </a:lnTo>
                  <a:lnTo>
                    <a:pt x="1474" y="377"/>
                  </a:lnTo>
                  <a:lnTo>
                    <a:pt x="1493" y="402"/>
                  </a:lnTo>
                  <a:lnTo>
                    <a:pt x="1506" y="431"/>
                  </a:lnTo>
                  <a:lnTo>
                    <a:pt x="1516" y="462"/>
                  </a:lnTo>
                  <a:lnTo>
                    <a:pt x="1518" y="497"/>
                  </a:lnTo>
                  <a:lnTo>
                    <a:pt x="1518" y="497"/>
                  </a:lnTo>
                  <a:lnTo>
                    <a:pt x="1510" y="497"/>
                  </a:lnTo>
                  <a:lnTo>
                    <a:pt x="1493" y="497"/>
                  </a:lnTo>
                  <a:lnTo>
                    <a:pt x="1470" y="497"/>
                  </a:lnTo>
                  <a:lnTo>
                    <a:pt x="1441" y="497"/>
                  </a:lnTo>
                  <a:lnTo>
                    <a:pt x="1405" y="497"/>
                  </a:lnTo>
                  <a:lnTo>
                    <a:pt x="1363" y="497"/>
                  </a:lnTo>
                  <a:lnTo>
                    <a:pt x="1317" y="497"/>
                  </a:lnTo>
                  <a:lnTo>
                    <a:pt x="1267" y="497"/>
                  </a:lnTo>
                  <a:lnTo>
                    <a:pt x="1212" y="497"/>
                  </a:lnTo>
                  <a:lnTo>
                    <a:pt x="1153" y="497"/>
                  </a:lnTo>
                  <a:lnTo>
                    <a:pt x="1093" y="497"/>
                  </a:lnTo>
                  <a:lnTo>
                    <a:pt x="1028" y="497"/>
                  </a:lnTo>
                  <a:lnTo>
                    <a:pt x="963" y="497"/>
                  </a:lnTo>
                  <a:lnTo>
                    <a:pt x="895" y="497"/>
                  </a:lnTo>
                  <a:lnTo>
                    <a:pt x="826" y="497"/>
                  </a:lnTo>
                  <a:lnTo>
                    <a:pt x="759" y="497"/>
                  </a:lnTo>
                  <a:lnTo>
                    <a:pt x="690" y="497"/>
                  </a:lnTo>
                  <a:lnTo>
                    <a:pt x="621" y="497"/>
                  </a:lnTo>
                  <a:lnTo>
                    <a:pt x="554" y="497"/>
                  </a:lnTo>
                  <a:lnTo>
                    <a:pt x="489" y="497"/>
                  </a:lnTo>
                  <a:lnTo>
                    <a:pt x="426" y="497"/>
                  </a:lnTo>
                  <a:lnTo>
                    <a:pt x="365" y="497"/>
                  </a:lnTo>
                  <a:lnTo>
                    <a:pt x="306" y="497"/>
                  </a:lnTo>
                  <a:lnTo>
                    <a:pt x="252" y="497"/>
                  </a:lnTo>
                  <a:lnTo>
                    <a:pt x="202" y="497"/>
                  </a:lnTo>
                  <a:lnTo>
                    <a:pt x="155" y="497"/>
                  </a:lnTo>
                  <a:lnTo>
                    <a:pt x="113" y="497"/>
                  </a:lnTo>
                  <a:lnTo>
                    <a:pt x="78" y="497"/>
                  </a:lnTo>
                  <a:lnTo>
                    <a:pt x="48" y="497"/>
                  </a:lnTo>
                  <a:lnTo>
                    <a:pt x="25" y="497"/>
                  </a:lnTo>
                  <a:lnTo>
                    <a:pt x="9" y="497"/>
                  </a:lnTo>
                  <a:lnTo>
                    <a:pt x="0" y="497"/>
                  </a:lnTo>
                  <a:lnTo>
                    <a:pt x="0" y="497"/>
                  </a:lnTo>
                  <a:lnTo>
                    <a:pt x="2" y="462"/>
                  </a:lnTo>
                  <a:lnTo>
                    <a:pt x="13" y="431"/>
                  </a:lnTo>
                  <a:lnTo>
                    <a:pt x="25" y="402"/>
                  </a:lnTo>
                  <a:lnTo>
                    <a:pt x="44" y="377"/>
                  </a:lnTo>
                  <a:lnTo>
                    <a:pt x="67" y="357"/>
                  </a:lnTo>
                  <a:lnTo>
                    <a:pt x="93" y="340"/>
                  </a:lnTo>
                  <a:lnTo>
                    <a:pt x="120" y="332"/>
                  </a:lnTo>
                  <a:lnTo>
                    <a:pt x="151" y="328"/>
                  </a:lnTo>
                  <a:lnTo>
                    <a:pt x="199" y="332"/>
                  </a:lnTo>
                  <a:lnTo>
                    <a:pt x="210" y="313"/>
                  </a:lnTo>
                  <a:lnTo>
                    <a:pt x="225" y="286"/>
                  </a:lnTo>
                  <a:lnTo>
                    <a:pt x="243" y="261"/>
                  </a:lnTo>
                  <a:lnTo>
                    <a:pt x="264" y="241"/>
                  </a:lnTo>
                  <a:lnTo>
                    <a:pt x="287" y="222"/>
                  </a:lnTo>
                  <a:lnTo>
                    <a:pt x="311" y="207"/>
                  </a:lnTo>
                  <a:lnTo>
                    <a:pt x="338" y="197"/>
                  </a:lnTo>
                  <a:lnTo>
                    <a:pt x="365" y="191"/>
                  </a:lnTo>
                  <a:lnTo>
                    <a:pt x="394" y="189"/>
                  </a:lnTo>
                  <a:lnTo>
                    <a:pt x="403" y="189"/>
                  </a:lnTo>
                  <a:lnTo>
                    <a:pt x="411" y="189"/>
                  </a:lnTo>
                  <a:lnTo>
                    <a:pt x="422" y="191"/>
                  </a:lnTo>
                  <a:lnTo>
                    <a:pt x="430" y="193"/>
                  </a:lnTo>
                  <a:lnTo>
                    <a:pt x="438" y="195"/>
                  </a:lnTo>
                  <a:lnTo>
                    <a:pt x="449" y="197"/>
                  </a:lnTo>
                  <a:lnTo>
                    <a:pt x="457" y="199"/>
                  </a:lnTo>
                  <a:lnTo>
                    <a:pt x="466" y="203"/>
                  </a:lnTo>
                  <a:lnTo>
                    <a:pt x="493" y="216"/>
                  </a:lnTo>
                  <a:lnTo>
                    <a:pt x="503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5" name="Freeform 27"/>
            <p:cNvSpPr>
              <a:spLocks/>
            </p:cNvSpPr>
            <p:nvPr/>
          </p:nvSpPr>
          <p:spPr bwMode="auto">
            <a:xfrm>
              <a:off x="9579" y="3443"/>
              <a:ext cx="97" cy="89"/>
            </a:xfrm>
            <a:custGeom>
              <a:avLst/>
              <a:gdLst/>
              <a:ahLst/>
              <a:cxnLst>
                <a:cxn ang="0">
                  <a:pos x="65" y="89"/>
                </a:cxn>
                <a:cxn ang="0">
                  <a:pos x="97" y="50"/>
                </a:cxn>
                <a:cxn ang="0">
                  <a:pos x="30" y="0"/>
                </a:cxn>
                <a:cxn ang="0">
                  <a:pos x="0" y="39"/>
                </a:cxn>
                <a:cxn ang="0">
                  <a:pos x="65" y="89"/>
                </a:cxn>
              </a:cxnLst>
              <a:rect l="0" t="0" r="r" b="b"/>
              <a:pathLst>
                <a:path w="97" h="89">
                  <a:moveTo>
                    <a:pt x="65" y="89"/>
                  </a:moveTo>
                  <a:lnTo>
                    <a:pt x="97" y="50"/>
                  </a:lnTo>
                  <a:lnTo>
                    <a:pt x="30" y="0"/>
                  </a:lnTo>
                  <a:lnTo>
                    <a:pt x="0" y="39"/>
                  </a:lnTo>
                  <a:lnTo>
                    <a:pt x="65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6" name="Freeform 28"/>
            <p:cNvSpPr>
              <a:spLocks/>
            </p:cNvSpPr>
            <p:nvPr/>
          </p:nvSpPr>
          <p:spPr bwMode="auto">
            <a:xfrm>
              <a:off x="9462" y="3352"/>
              <a:ext cx="92" cy="89"/>
            </a:xfrm>
            <a:custGeom>
              <a:avLst/>
              <a:gdLst/>
              <a:ahLst/>
              <a:cxnLst>
                <a:cxn ang="0">
                  <a:pos x="65" y="89"/>
                </a:cxn>
                <a:cxn ang="0">
                  <a:pos x="92" y="50"/>
                </a:cxn>
                <a:cxn ang="0">
                  <a:pos x="29" y="0"/>
                </a:cxn>
                <a:cxn ang="0">
                  <a:pos x="0" y="37"/>
                </a:cxn>
                <a:cxn ang="0">
                  <a:pos x="65" y="89"/>
                </a:cxn>
              </a:cxnLst>
              <a:rect l="0" t="0" r="r" b="b"/>
              <a:pathLst>
                <a:path w="92" h="89">
                  <a:moveTo>
                    <a:pt x="65" y="89"/>
                  </a:moveTo>
                  <a:lnTo>
                    <a:pt x="92" y="50"/>
                  </a:lnTo>
                  <a:lnTo>
                    <a:pt x="29" y="0"/>
                  </a:lnTo>
                  <a:lnTo>
                    <a:pt x="0" y="37"/>
                  </a:lnTo>
                  <a:lnTo>
                    <a:pt x="65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7" name="Freeform 29"/>
            <p:cNvSpPr>
              <a:spLocks/>
            </p:cNvSpPr>
            <p:nvPr/>
          </p:nvSpPr>
          <p:spPr bwMode="auto">
            <a:xfrm>
              <a:off x="10219" y="3418"/>
              <a:ext cx="92" cy="91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1" y="91"/>
                </a:cxn>
                <a:cxn ang="0">
                  <a:pos x="92" y="35"/>
                </a:cxn>
                <a:cxn ang="0">
                  <a:pos x="60" y="0"/>
                </a:cxn>
                <a:cxn ang="0">
                  <a:pos x="0" y="56"/>
                </a:cxn>
              </a:cxnLst>
              <a:rect l="0" t="0" r="r" b="b"/>
              <a:pathLst>
                <a:path w="92" h="91">
                  <a:moveTo>
                    <a:pt x="0" y="56"/>
                  </a:moveTo>
                  <a:lnTo>
                    <a:pt x="31" y="91"/>
                  </a:lnTo>
                  <a:lnTo>
                    <a:pt x="92" y="35"/>
                  </a:lnTo>
                  <a:lnTo>
                    <a:pt x="6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8" name="Freeform 30"/>
            <p:cNvSpPr>
              <a:spLocks/>
            </p:cNvSpPr>
            <p:nvPr/>
          </p:nvSpPr>
          <p:spPr bwMode="auto">
            <a:xfrm>
              <a:off x="10330" y="3319"/>
              <a:ext cx="94" cy="9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3" y="91"/>
                </a:cxn>
                <a:cxn ang="0">
                  <a:pos x="94" y="35"/>
                </a:cxn>
                <a:cxn ang="0">
                  <a:pos x="61" y="0"/>
                </a:cxn>
                <a:cxn ang="0">
                  <a:pos x="0" y="54"/>
                </a:cxn>
              </a:cxnLst>
              <a:rect l="0" t="0" r="r" b="b"/>
              <a:pathLst>
                <a:path w="94" h="91">
                  <a:moveTo>
                    <a:pt x="0" y="54"/>
                  </a:moveTo>
                  <a:lnTo>
                    <a:pt x="33" y="91"/>
                  </a:lnTo>
                  <a:lnTo>
                    <a:pt x="94" y="35"/>
                  </a:lnTo>
                  <a:lnTo>
                    <a:pt x="6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9" name="Rectangle 31"/>
            <p:cNvSpPr>
              <a:spLocks noChangeArrowheads="1"/>
            </p:cNvSpPr>
            <p:nvPr/>
          </p:nvSpPr>
          <p:spPr bwMode="auto">
            <a:xfrm>
              <a:off x="9923" y="3288"/>
              <a:ext cx="48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00" name="Freeform 32"/>
            <p:cNvSpPr>
              <a:spLocks/>
            </p:cNvSpPr>
            <p:nvPr/>
          </p:nvSpPr>
          <p:spPr bwMode="auto">
            <a:xfrm>
              <a:off x="9921" y="3139"/>
              <a:ext cx="50" cy="80"/>
            </a:xfrm>
            <a:custGeom>
              <a:avLst/>
              <a:gdLst/>
              <a:ahLst/>
              <a:cxnLst>
                <a:cxn ang="0">
                  <a:pos x="2" y="80"/>
                </a:cxn>
                <a:cxn ang="0">
                  <a:pos x="50" y="80"/>
                </a:cxn>
                <a:cxn ang="0">
                  <a:pos x="50" y="0"/>
                </a:cxn>
                <a:cxn ang="0">
                  <a:pos x="0" y="0"/>
                </a:cxn>
                <a:cxn ang="0">
                  <a:pos x="2" y="80"/>
                </a:cxn>
              </a:cxnLst>
              <a:rect l="0" t="0" r="r" b="b"/>
              <a:pathLst>
                <a:path w="50" h="80">
                  <a:moveTo>
                    <a:pt x="2" y="80"/>
                  </a:moveTo>
                  <a:lnTo>
                    <a:pt x="50" y="8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01" name="Rectangle 33"/>
            <p:cNvSpPr>
              <a:spLocks noChangeArrowheads="1"/>
            </p:cNvSpPr>
            <p:nvPr/>
          </p:nvSpPr>
          <p:spPr bwMode="auto">
            <a:xfrm>
              <a:off x="10504" y="3687"/>
              <a:ext cx="84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02" name="Freeform 34"/>
            <p:cNvSpPr>
              <a:spLocks/>
            </p:cNvSpPr>
            <p:nvPr/>
          </p:nvSpPr>
          <p:spPr bwMode="auto">
            <a:xfrm>
              <a:off x="10353" y="3687"/>
              <a:ext cx="84" cy="50"/>
            </a:xfrm>
            <a:custGeom>
              <a:avLst/>
              <a:gdLst/>
              <a:ahLst/>
              <a:cxnLst>
                <a:cxn ang="0">
                  <a:pos x="84" y="50"/>
                </a:cxn>
                <a:cxn ang="0">
                  <a:pos x="84" y="0"/>
                </a:cxn>
                <a:cxn ang="0">
                  <a:pos x="0" y="2"/>
                </a:cxn>
                <a:cxn ang="0">
                  <a:pos x="0" y="50"/>
                </a:cxn>
                <a:cxn ang="0">
                  <a:pos x="84" y="50"/>
                </a:cxn>
              </a:cxnLst>
              <a:rect l="0" t="0" r="r" b="b"/>
              <a:pathLst>
                <a:path w="84" h="50">
                  <a:moveTo>
                    <a:pt x="84" y="50"/>
                  </a:moveTo>
                  <a:lnTo>
                    <a:pt x="84" y="0"/>
                  </a:lnTo>
                  <a:lnTo>
                    <a:pt x="0" y="2"/>
                  </a:lnTo>
                  <a:lnTo>
                    <a:pt x="0" y="50"/>
                  </a:lnTo>
                  <a:lnTo>
                    <a:pt x="8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803" name="Text Box 35"/>
          <p:cNvSpPr txBox="1">
            <a:spLocks noChangeArrowheads="1"/>
          </p:cNvSpPr>
          <p:nvPr/>
        </p:nvSpPr>
        <p:spPr bwMode="auto">
          <a:xfrm>
            <a:off x="5553075" y="4972050"/>
            <a:ext cx="3328988" cy="1430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Trace amounts of:</a:t>
            </a:r>
          </a:p>
          <a:p>
            <a:endParaRPr lang="en-US">
              <a:solidFill>
                <a:srgbClr val="FF3300"/>
              </a:solidFill>
            </a:endParaRPr>
          </a:p>
        </p:txBody>
      </p:sp>
      <p:grpSp>
        <p:nvGrpSpPr>
          <p:cNvPr id="416808" name="Group 40"/>
          <p:cNvGrpSpPr>
            <a:grpSpLocks/>
          </p:cNvGrpSpPr>
          <p:nvPr/>
        </p:nvGrpSpPr>
        <p:grpSpPr bwMode="auto">
          <a:xfrm>
            <a:off x="5922963" y="604838"/>
            <a:ext cx="2759075" cy="1862137"/>
            <a:chOff x="3803" y="381"/>
            <a:chExt cx="1738" cy="1173"/>
          </a:xfrm>
        </p:grpSpPr>
        <p:pic>
          <p:nvPicPr>
            <p:cNvPr id="416805" name="Picture 37" descr="sebastin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989" y="381"/>
              <a:ext cx="1332" cy="1000"/>
            </a:xfrm>
            <a:prstGeom prst="rect">
              <a:avLst/>
            </a:prstGeom>
            <a:noFill/>
          </p:spPr>
        </p:pic>
        <p:sp>
          <p:nvSpPr>
            <p:cNvPr id="416807" name="Rectangle 39"/>
            <p:cNvSpPr>
              <a:spLocks noChangeArrowheads="1"/>
            </p:cNvSpPr>
            <p:nvPr/>
          </p:nvSpPr>
          <p:spPr bwMode="auto">
            <a:xfrm>
              <a:off x="3803" y="1298"/>
              <a:ext cx="1738" cy="256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6809" name="Text Box 41"/>
          <p:cNvSpPr txBox="1">
            <a:spLocks noChangeArrowheads="1"/>
          </p:cNvSpPr>
          <p:nvPr/>
        </p:nvSpPr>
        <p:spPr bwMode="auto">
          <a:xfrm>
            <a:off x="3965575" y="3624263"/>
            <a:ext cx="1104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~21%</a:t>
            </a:r>
          </a:p>
        </p:txBody>
      </p:sp>
      <p:sp>
        <p:nvSpPr>
          <p:cNvPr id="416810" name="Text Box 42"/>
          <p:cNvSpPr txBox="1">
            <a:spLocks noChangeArrowheads="1"/>
          </p:cNvSpPr>
          <p:nvPr/>
        </p:nvSpPr>
        <p:spPr bwMode="auto">
          <a:xfrm>
            <a:off x="3994150" y="4349750"/>
            <a:ext cx="906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~1%</a:t>
            </a:r>
          </a:p>
        </p:txBody>
      </p:sp>
      <p:sp>
        <p:nvSpPr>
          <p:cNvPr id="416811" name="Text Box 43"/>
          <p:cNvSpPr txBox="1">
            <a:spLocks noChangeArrowheads="1"/>
          </p:cNvSpPr>
          <p:nvPr/>
        </p:nvSpPr>
        <p:spPr bwMode="auto">
          <a:xfrm>
            <a:off x="4008438" y="5075238"/>
            <a:ext cx="1401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~0.04%</a:t>
            </a:r>
          </a:p>
        </p:txBody>
      </p:sp>
      <p:sp>
        <p:nvSpPr>
          <p:cNvPr id="416812" name="Text Box 44"/>
          <p:cNvSpPr txBox="1">
            <a:spLocks noChangeArrowheads="1"/>
          </p:cNvSpPr>
          <p:nvPr/>
        </p:nvSpPr>
        <p:spPr bwMode="auto">
          <a:xfrm>
            <a:off x="4022725" y="5757863"/>
            <a:ext cx="1203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~0.1%</a:t>
            </a:r>
          </a:p>
        </p:txBody>
      </p:sp>
      <p:sp>
        <p:nvSpPr>
          <p:cNvPr id="416813" name="Rectangle 45"/>
          <p:cNvSpPr>
            <a:spLocks noChangeArrowheads="1"/>
          </p:cNvSpPr>
          <p:nvPr/>
        </p:nvSpPr>
        <p:spPr bwMode="auto">
          <a:xfrm>
            <a:off x="5778500" y="5437188"/>
            <a:ext cx="2986088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He, Ne, Rn, SO</a:t>
            </a:r>
            <a:r>
              <a:rPr lang="en-US" baseline="-25000"/>
              <a:t>2</a:t>
            </a:r>
            <a:r>
              <a:rPr lang="en-US"/>
              <a:t>, </a:t>
            </a:r>
          </a:p>
          <a:p>
            <a:r>
              <a:rPr lang="en-US"/>
              <a:t>CH</a:t>
            </a:r>
            <a:r>
              <a:rPr lang="en-US" baseline="-25000"/>
              <a:t>4</a:t>
            </a:r>
            <a:r>
              <a:rPr lang="en-US"/>
              <a:t>, N</a:t>
            </a:r>
            <a:r>
              <a:rPr lang="en-US" baseline="-25000"/>
              <a:t>x</a:t>
            </a:r>
            <a:r>
              <a:rPr lang="en-US"/>
              <a:t>O</a:t>
            </a:r>
            <a:r>
              <a:rPr lang="en-US" baseline="-25000"/>
              <a:t>x</a:t>
            </a:r>
            <a:r>
              <a:rPr lang="en-US"/>
              <a:t>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/>
      <p:bldP spid="416783" grpId="0"/>
      <p:bldP spid="416784" grpId="0"/>
      <p:bldP spid="416785" grpId="0"/>
      <p:bldP spid="416786" grpId="0"/>
      <p:bldP spid="416787" grpId="0"/>
      <p:bldP spid="416788" grpId="0"/>
      <p:bldP spid="416803" grpId="0" animBg="1"/>
      <p:bldP spid="416809" grpId="0"/>
      <p:bldP spid="416810" grpId="0"/>
      <p:bldP spid="416812" grpId="0"/>
      <p:bldP spid="4168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25" name="Group 49"/>
          <p:cNvGrpSpPr>
            <a:grpSpLocks/>
          </p:cNvGrpSpPr>
          <p:nvPr/>
        </p:nvGrpSpPr>
        <p:grpSpPr bwMode="auto">
          <a:xfrm>
            <a:off x="5638800" y="3668713"/>
            <a:ext cx="227013" cy="530225"/>
            <a:chOff x="3552" y="2311"/>
            <a:chExt cx="143" cy="334"/>
          </a:xfrm>
        </p:grpSpPr>
        <p:sp>
          <p:nvSpPr>
            <p:cNvPr id="434216" name="Rectangle 40" descr="30%"/>
            <p:cNvSpPr>
              <a:spLocks noChangeArrowheads="1"/>
            </p:cNvSpPr>
            <p:nvPr/>
          </p:nvSpPr>
          <p:spPr bwMode="auto">
            <a:xfrm>
              <a:off x="3552" y="2311"/>
              <a:ext cx="143" cy="334"/>
            </a:xfrm>
            <a:prstGeom prst="rect">
              <a:avLst/>
            </a:prstGeom>
            <a:pattFill prst="pct3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15" name="Line 39"/>
            <p:cNvSpPr>
              <a:spLocks noChangeShapeType="1"/>
            </p:cNvSpPr>
            <p:nvPr/>
          </p:nvSpPr>
          <p:spPr bwMode="auto">
            <a:xfrm>
              <a:off x="3552" y="2311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4217" name="Rectangle 41" descr="30%"/>
          <p:cNvSpPr>
            <a:spLocks noChangeArrowheads="1"/>
          </p:cNvSpPr>
          <p:nvPr/>
        </p:nvSpPr>
        <p:spPr bwMode="auto">
          <a:xfrm>
            <a:off x="4957763" y="5343525"/>
            <a:ext cx="1589087" cy="146050"/>
          </a:xfrm>
          <a:prstGeom prst="rect">
            <a:avLst/>
          </a:prstGeom>
          <a:pattFill prst="pct30">
            <a:fgClr>
              <a:srgbClr val="0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184" name="Rectangle 8"/>
          <p:cNvSpPr>
            <a:spLocks noChangeArrowheads="1"/>
          </p:cNvSpPr>
          <p:nvPr/>
        </p:nvSpPr>
        <p:spPr bwMode="auto">
          <a:xfrm>
            <a:off x="881063" y="368300"/>
            <a:ext cx="727233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Atmospheric pressure changes with altitude: </a:t>
            </a:r>
          </a:p>
        </p:txBody>
      </p:sp>
      <p:grpSp>
        <p:nvGrpSpPr>
          <p:cNvPr id="434188" name="Group 12"/>
          <p:cNvGrpSpPr>
            <a:grpSpLocks/>
          </p:cNvGrpSpPr>
          <p:nvPr/>
        </p:nvGrpSpPr>
        <p:grpSpPr bwMode="auto">
          <a:xfrm>
            <a:off x="2144713" y="900113"/>
            <a:ext cx="4611687" cy="842962"/>
            <a:chOff x="1423" y="576"/>
            <a:chExt cx="2905" cy="531"/>
          </a:xfrm>
        </p:grpSpPr>
        <p:sp>
          <p:nvSpPr>
            <p:cNvPr id="434185" name="Rectangle 9"/>
            <p:cNvSpPr>
              <a:spLocks noChangeArrowheads="1"/>
            </p:cNvSpPr>
            <p:nvPr/>
          </p:nvSpPr>
          <p:spPr bwMode="auto">
            <a:xfrm>
              <a:off x="1423" y="671"/>
              <a:ext cx="2905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As altitude     ,  pressure     .</a:t>
              </a:r>
            </a:p>
          </p:txBody>
        </p:sp>
        <p:sp>
          <p:nvSpPr>
            <p:cNvPr id="434186" name="AutoShape 10"/>
            <p:cNvSpPr>
              <a:spLocks noChangeArrowheads="1"/>
            </p:cNvSpPr>
            <p:nvPr/>
          </p:nvSpPr>
          <p:spPr bwMode="auto">
            <a:xfrm>
              <a:off x="2599" y="576"/>
              <a:ext cx="219" cy="531"/>
            </a:xfrm>
            <a:prstGeom prst="upArrow">
              <a:avLst>
                <a:gd name="adj1" fmla="val 50000"/>
                <a:gd name="adj2" fmla="val 60616"/>
              </a:avLst>
            </a:prstGeom>
            <a:solidFill>
              <a:srgbClr val="00FFFF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4187" name="AutoShape 11"/>
          <p:cNvSpPr>
            <a:spLocks noChangeArrowheads="1"/>
          </p:cNvSpPr>
          <p:nvPr/>
        </p:nvSpPr>
        <p:spPr bwMode="auto">
          <a:xfrm flipV="1">
            <a:off x="6157913" y="900113"/>
            <a:ext cx="347662" cy="842962"/>
          </a:xfrm>
          <a:prstGeom prst="upArrow">
            <a:avLst>
              <a:gd name="adj1" fmla="val 50000"/>
              <a:gd name="adj2" fmla="val 60616"/>
            </a:avLst>
          </a:prstGeom>
          <a:solidFill>
            <a:srgbClr val="00FFFF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4189" name="Picture 13" descr="j040632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8" y="1741488"/>
            <a:ext cx="1943100" cy="2273300"/>
          </a:xfrm>
          <a:prstGeom prst="rect">
            <a:avLst/>
          </a:prstGeom>
          <a:noFill/>
        </p:spPr>
      </p:pic>
      <p:pic>
        <p:nvPicPr>
          <p:cNvPr id="434190" name="Picture 14" descr="j029497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4257675"/>
            <a:ext cx="1890713" cy="2252663"/>
          </a:xfrm>
          <a:prstGeom prst="rect">
            <a:avLst/>
          </a:prstGeom>
          <a:noFill/>
        </p:spPr>
      </p:pic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3144838" y="1965325"/>
            <a:ext cx="20066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3300"/>
                </a:solidFill>
              </a:rPr>
              <a:t>barometer</a:t>
            </a:r>
            <a:r>
              <a:rPr lang="en-US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434192" name="Rectangle 16"/>
          <p:cNvSpPr>
            <a:spLocks noChangeArrowheads="1"/>
          </p:cNvSpPr>
          <p:nvPr/>
        </p:nvSpPr>
        <p:spPr bwMode="auto">
          <a:xfrm>
            <a:off x="5045075" y="1970088"/>
            <a:ext cx="30956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device to measure</a:t>
            </a:r>
          </a:p>
          <a:p>
            <a:pPr algn="l"/>
            <a:r>
              <a:rPr lang="en-US"/>
              <a:t>air pressure </a:t>
            </a:r>
          </a:p>
        </p:txBody>
      </p:sp>
      <p:sp>
        <p:nvSpPr>
          <p:cNvPr id="434203" name="Line 27"/>
          <p:cNvSpPr>
            <a:spLocks noChangeShapeType="1"/>
          </p:cNvSpPr>
          <p:nvPr/>
        </p:nvSpPr>
        <p:spPr bwMode="auto">
          <a:xfrm>
            <a:off x="5638800" y="4197350"/>
            <a:ext cx="227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5411788" y="4662488"/>
            <a:ext cx="0" cy="6810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4205" name="Line 29"/>
          <p:cNvSpPr>
            <a:spLocks noChangeShapeType="1"/>
          </p:cNvSpPr>
          <p:nvPr/>
        </p:nvSpPr>
        <p:spPr bwMode="auto">
          <a:xfrm>
            <a:off x="5184775" y="4662488"/>
            <a:ext cx="0" cy="6810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4206" name="Line 30"/>
          <p:cNvSpPr>
            <a:spLocks noChangeShapeType="1"/>
          </p:cNvSpPr>
          <p:nvPr/>
        </p:nvSpPr>
        <p:spPr bwMode="auto">
          <a:xfrm>
            <a:off x="6319838" y="4662488"/>
            <a:ext cx="0" cy="6810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4207" name="Line 31"/>
          <p:cNvSpPr>
            <a:spLocks noChangeShapeType="1"/>
          </p:cNvSpPr>
          <p:nvPr/>
        </p:nvSpPr>
        <p:spPr bwMode="auto">
          <a:xfrm>
            <a:off x="6092825" y="4662488"/>
            <a:ext cx="0" cy="6810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4200" name="Line 24"/>
          <p:cNvSpPr>
            <a:spLocks noChangeShapeType="1"/>
          </p:cNvSpPr>
          <p:nvPr/>
        </p:nvSpPr>
        <p:spPr bwMode="auto">
          <a:xfrm>
            <a:off x="5640388" y="3308350"/>
            <a:ext cx="227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4221" name="Group 45"/>
          <p:cNvGrpSpPr>
            <a:grpSpLocks/>
          </p:cNvGrpSpPr>
          <p:nvPr/>
        </p:nvGrpSpPr>
        <p:grpSpPr bwMode="auto">
          <a:xfrm>
            <a:off x="2876550" y="3300413"/>
            <a:ext cx="5705475" cy="2724150"/>
            <a:chOff x="1686" y="2079"/>
            <a:chExt cx="3594" cy="1716"/>
          </a:xfrm>
        </p:grpSpPr>
        <p:sp>
          <p:nvSpPr>
            <p:cNvPr id="434195" name="Rectangle 19" descr="30%"/>
            <p:cNvSpPr>
              <a:spLocks noChangeArrowheads="1"/>
            </p:cNvSpPr>
            <p:nvPr/>
          </p:nvSpPr>
          <p:spPr bwMode="auto">
            <a:xfrm>
              <a:off x="3426" y="2644"/>
              <a:ext cx="143" cy="865"/>
            </a:xfrm>
            <a:prstGeom prst="rect">
              <a:avLst/>
            </a:prstGeom>
            <a:pattFill prst="pct3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96" name="Rectangle 20" descr="30%"/>
            <p:cNvSpPr>
              <a:spLocks noChangeArrowheads="1"/>
            </p:cNvSpPr>
            <p:nvPr/>
          </p:nvSpPr>
          <p:spPr bwMode="auto">
            <a:xfrm>
              <a:off x="2997" y="3458"/>
              <a:ext cx="1001" cy="337"/>
            </a:xfrm>
            <a:prstGeom prst="rect">
              <a:avLst/>
            </a:prstGeom>
            <a:pattFill prst="pct3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97" name="Line 21"/>
            <p:cNvSpPr>
              <a:spLocks noChangeShapeType="1"/>
            </p:cNvSpPr>
            <p:nvPr/>
          </p:nvSpPr>
          <p:spPr bwMode="auto">
            <a:xfrm>
              <a:off x="2997" y="3795"/>
              <a:ext cx="10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98" name="Line 22"/>
            <p:cNvSpPr>
              <a:spLocks noChangeShapeType="1"/>
            </p:cNvSpPr>
            <p:nvPr/>
          </p:nvSpPr>
          <p:spPr bwMode="auto">
            <a:xfrm flipV="1">
              <a:off x="3426" y="2079"/>
              <a:ext cx="0" cy="15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99" name="Line 23"/>
            <p:cNvSpPr>
              <a:spLocks noChangeShapeType="1"/>
            </p:cNvSpPr>
            <p:nvPr/>
          </p:nvSpPr>
          <p:spPr bwMode="auto">
            <a:xfrm flipV="1">
              <a:off x="3569" y="2079"/>
              <a:ext cx="0" cy="15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01" name="Line 25"/>
            <p:cNvSpPr>
              <a:spLocks noChangeShapeType="1"/>
            </p:cNvSpPr>
            <p:nvPr/>
          </p:nvSpPr>
          <p:spPr bwMode="auto">
            <a:xfrm flipV="1">
              <a:off x="2997" y="3223"/>
              <a:ext cx="0" cy="5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02" name="Line 26"/>
            <p:cNvSpPr>
              <a:spLocks noChangeShapeType="1"/>
            </p:cNvSpPr>
            <p:nvPr/>
          </p:nvSpPr>
          <p:spPr bwMode="auto">
            <a:xfrm flipV="1">
              <a:off x="3998" y="3223"/>
              <a:ext cx="0" cy="5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08" name="Text Box 32"/>
            <p:cNvSpPr txBox="1">
              <a:spLocks noChangeArrowheads="1"/>
            </p:cNvSpPr>
            <p:nvPr/>
          </p:nvSpPr>
          <p:spPr bwMode="auto">
            <a:xfrm>
              <a:off x="4232" y="2187"/>
              <a:ext cx="104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vacuum</a:t>
              </a:r>
            </a:p>
          </p:txBody>
        </p:sp>
        <p:sp>
          <p:nvSpPr>
            <p:cNvPr id="434209" name="Text Box 33"/>
            <p:cNvSpPr txBox="1">
              <a:spLocks noChangeArrowheads="1"/>
            </p:cNvSpPr>
            <p:nvPr/>
          </p:nvSpPr>
          <p:spPr bwMode="auto">
            <a:xfrm>
              <a:off x="4148" y="2824"/>
              <a:ext cx="1048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air</a:t>
              </a:r>
            </a:p>
            <a:p>
              <a:r>
                <a:rPr lang="en-US"/>
                <a:t>pressure</a:t>
              </a:r>
            </a:p>
          </p:txBody>
        </p:sp>
        <p:sp>
          <p:nvSpPr>
            <p:cNvPr id="434210" name="Text Box 34"/>
            <p:cNvSpPr txBox="1">
              <a:spLocks noChangeArrowheads="1"/>
            </p:cNvSpPr>
            <p:nvPr/>
          </p:nvSpPr>
          <p:spPr bwMode="auto">
            <a:xfrm>
              <a:off x="1686" y="2874"/>
              <a:ext cx="1010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mercury (Hg)</a:t>
              </a:r>
            </a:p>
          </p:txBody>
        </p:sp>
        <p:sp>
          <p:nvSpPr>
            <p:cNvPr id="434211" name="Freeform 35"/>
            <p:cNvSpPr>
              <a:spLocks/>
            </p:cNvSpPr>
            <p:nvPr/>
          </p:nvSpPr>
          <p:spPr bwMode="auto">
            <a:xfrm>
              <a:off x="2652" y="3069"/>
              <a:ext cx="298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2" y="650"/>
                </a:cxn>
              </a:cxnLst>
              <a:rect l="0" t="0" r="r" b="b"/>
              <a:pathLst>
                <a:path w="562" h="650">
                  <a:moveTo>
                    <a:pt x="0" y="0"/>
                  </a:moveTo>
                  <a:lnTo>
                    <a:pt x="562" y="6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12" name="Freeform 36"/>
            <p:cNvSpPr>
              <a:spLocks/>
            </p:cNvSpPr>
            <p:nvPr/>
          </p:nvSpPr>
          <p:spPr bwMode="auto">
            <a:xfrm>
              <a:off x="2652" y="2738"/>
              <a:ext cx="729" cy="331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1377" y="0"/>
                </a:cxn>
              </a:cxnLst>
              <a:rect l="0" t="0" r="r" b="b"/>
              <a:pathLst>
                <a:path w="1377" h="626">
                  <a:moveTo>
                    <a:pt x="0" y="626"/>
                  </a:moveTo>
                  <a:lnTo>
                    <a:pt x="137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13" name="Line 37"/>
            <p:cNvSpPr>
              <a:spLocks noChangeShapeType="1"/>
            </p:cNvSpPr>
            <p:nvPr/>
          </p:nvSpPr>
          <p:spPr bwMode="auto">
            <a:xfrm flipH="1">
              <a:off x="3903" y="3032"/>
              <a:ext cx="57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14" name="Line 38"/>
            <p:cNvSpPr>
              <a:spLocks noChangeShapeType="1"/>
            </p:cNvSpPr>
            <p:nvPr/>
          </p:nvSpPr>
          <p:spPr bwMode="auto">
            <a:xfrm flipH="1" flipV="1">
              <a:off x="3617" y="2270"/>
              <a:ext cx="667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4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4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4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4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3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3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34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34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3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34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34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2000"/>
                                        <p:tgtEl>
                                          <p:spTgt spid="434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217" grpId="0" animBg="1"/>
      <p:bldP spid="434217" grpId="1" animBg="1"/>
      <p:bldP spid="434187" grpId="0" animBg="1"/>
      <p:bldP spid="434191" grpId="0"/>
      <p:bldP spid="434192" grpId="0"/>
      <p:bldP spid="434203" grpId="0" animBg="1"/>
      <p:bldP spid="434203" grpId="1" animBg="1"/>
      <p:bldP spid="434204" grpId="0" animBg="1"/>
      <p:bldP spid="434204" grpId="1" animBg="1"/>
      <p:bldP spid="434205" grpId="0" animBg="1"/>
      <p:bldP spid="434205" grpId="1" animBg="1"/>
      <p:bldP spid="434206" grpId="0" animBg="1"/>
      <p:bldP spid="434206" grpId="1" animBg="1"/>
      <p:bldP spid="434207" grpId="0" animBg="1"/>
      <p:bldP spid="434207" grpId="1" animBg="1"/>
      <p:bldP spid="4342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2740025" y="311150"/>
            <a:ext cx="37211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Bernoulli’s Principle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35209" name="Rectangle 9"/>
          <p:cNvSpPr>
            <a:spLocks noChangeArrowheads="1"/>
          </p:cNvSpPr>
          <p:nvPr/>
        </p:nvSpPr>
        <p:spPr bwMode="auto">
          <a:xfrm>
            <a:off x="803275" y="1022350"/>
            <a:ext cx="566578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For a </a:t>
            </a:r>
            <a:r>
              <a:rPr lang="en-US" u="sng">
                <a:solidFill>
                  <a:srgbClr val="FF3300"/>
                </a:solidFill>
              </a:rPr>
              <a:t>fluid</a:t>
            </a:r>
            <a:r>
              <a:rPr lang="en-US">
                <a:solidFill>
                  <a:srgbClr val="FF3300"/>
                </a:solidFill>
              </a:rPr>
              <a:t> traveling // to a surface: </a:t>
            </a:r>
          </a:p>
        </p:txBody>
      </p:sp>
      <p:sp>
        <p:nvSpPr>
          <p:cNvPr id="435211" name="Text Box 11"/>
          <p:cNvSpPr txBox="1">
            <a:spLocks noChangeArrowheads="1"/>
          </p:cNvSpPr>
          <p:nvPr/>
        </p:nvSpPr>
        <p:spPr bwMode="auto">
          <a:xfrm>
            <a:off x="1150938" y="2257425"/>
            <a:ext cx="16525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LIQUID</a:t>
            </a:r>
          </a:p>
          <a:p>
            <a:r>
              <a:rPr lang="en-US" u="sng"/>
              <a:t>OR</a:t>
            </a:r>
            <a:r>
              <a:rPr lang="en-US"/>
              <a:t> GAS</a:t>
            </a:r>
          </a:p>
        </p:txBody>
      </p:sp>
      <p:sp>
        <p:nvSpPr>
          <p:cNvPr id="435212" name="Rectangle 12"/>
          <p:cNvSpPr>
            <a:spLocks noChangeArrowheads="1"/>
          </p:cNvSpPr>
          <p:nvPr/>
        </p:nvSpPr>
        <p:spPr bwMode="auto">
          <a:xfrm>
            <a:off x="3956050" y="1620838"/>
            <a:ext cx="4222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</a:t>
            </a:r>
          </a:p>
        </p:txBody>
      </p:sp>
      <p:sp>
        <p:nvSpPr>
          <p:cNvPr id="435213" name="Rectangle 13"/>
          <p:cNvSpPr>
            <a:spLocks noChangeArrowheads="1"/>
          </p:cNvSpPr>
          <p:nvPr/>
        </p:nvSpPr>
        <p:spPr bwMode="auto">
          <a:xfrm>
            <a:off x="4381500" y="1684338"/>
            <a:ext cx="384968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FAST-moving fluids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exert ______ pressure </a:t>
            </a:r>
          </a:p>
        </p:txBody>
      </p:sp>
      <p:sp>
        <p:nvSpPr>
          <p:cNvPr id="435214" name="Rectangle 14"/>
          <p:cNvSpPr>
            <a:spLocks noChangeArrowheads="1"/>
          </p:cNvSpPr>
          <p:nvPr/>
        </p:nvSpPr>
        <p:spPr bwMode="auto">
          <a:xfrm>
            <a:off x="3956050" y="2552700"/>
            <a:ext cx="4222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</a:t>
            </a:r>
          </a:p>
        </p:txBody>
      </p:sp>
      <p:sp>
        <p:nvSpPr>
          <p:cNvPr id="435215" name="Rectangle 15"/>
          <p:cNvSpPr>
            <a:spLocks noChangeArrowheads="1"/>
          </p:cNvSpPr>
          <p:nvPr/>
        </p:nvSpPr>
        <p:spPr bwMode="auto">
          <a:xfrm>
            <a:off x="4381500" y="2616200"/>
            <a:ext cx="384968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SLOW-moving fluids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exert ______ pressure </a:t>
            </a:r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925513" y="4857750"/>
            <a:ext cx="5781675" cy="0"/>
          </a:xfrm>
          <a:prstGeom prst="line">
            <a:avLst/>
          </a:prstGeom>
          <a:noFill/>
          <a:ln w="412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218" name="Line 18"/>
          <p:cNvSpPr>
            <a:spLocks noChangeShapeType="1"/>
          </p:cNvSpPr>
          <p:nvPr/>
        </p:nvSpPr>
        <p:spPr bwMode="auto">
          <a:xfrm>
            <a:off x="2371725" y="4445000"/>
            <a:ext cx="1652588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>
            <a:off x="2371725" y="4238625"/>
            <a:ext cx="1652588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>
            <a:off x="2371725" y="4652963"/>
            <a:ext cx="1652588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5221" name="Line 21"/>
          <p:cNvSpPr>
            <a:spLocks noChangeShapeType="1"/>
          </p:cNvSpPr>
          <p:nvPr/>
        </p:nvSpPr>
        <p:spPr bwMode="auto">
          <a:xfrm>
            <a:off x="2990850" y="5480050"/>
            <a:ext cx="6191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5222" name="Line 22"/>
          <p:cNvSpPr>
            <a:spLocks noChangeShapeType="1"/>
          </p:cNvSpPr>
          <p:nvPr/>
        </p:nvSpPr>
        <p:spPr bwMode="auto">
          <a:xfrm>
            <a:off x="2990850" y="5113338"/>
            <a:ext cx="6191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>
            <a:off x="2990850" y="5321300"/>
            <a:ext cx="6191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5224" name="Text Box 24"/>
          <p:cNvSpPr txBox="1">
            <a:spLocks noChangeArrowheads="1"/>
          </p:cNvSpPr>
          <p:nvPr/>
        </p:nvSpPr>
        <p:spPr bwMode="auto">
          <a:xfrm>
            <a:off x="762000" y="4152900"/>
            <a:ext cx="20637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FAST</a:t>
            </a:r>
          </a:p>
        </p:txBody>
      </p:sp>
      <p:sp>
        <p:nvSpPr>
          <p:cNvPr id="435225" name="Text Box 25"/>
          <p:cNvSpPr txBox="1">
            <a:spLocks noChangeArrowheads="1"/>
          </p:cNvSpPr>
          <p:nvPr/>
        </p:nvSpPr>
        <p:spPr bwMode="auto">
          <a:xfrm>
            <a:off x="1277938" y="5033963"/>
            <a:ext cx="20653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SLOW</a:t>
            </a:r>
          </a:p>
        </p:txBody>
      </p:sp>
      <p:sp>
        <p:nvSpPr>
          <p:cNvPr id="435239" name="Text Box 39"/>
          <p:cNvSpPr txBox="1">
            <a:spLocks noChangeArrowheads="1"/>
          </p:cNvSpPr>
          <p:nvPr/>
        </p:nvSpPr>
        <p:spPr bwMode="auto">
          <a:xfrm>
            <a:off x="5483225" y="2073275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LOW</a:t>
            </a:r>
          </a:p>
        </p:txBody>
      </p:sp>
      <p:sp>
        <p:nvSpPr>
          <p:cNvPr id="435240" name="Text Box 40"/>
          <p:cNvSpPr txBox="1">
            <a:spLocks noChangeArrowheads="1"/>
          </p:cNvSpPr>
          <p:nvPr/>
        </p:nvSpPr>
        <p:spPr bwMode="auto">
          <a:xfrm>
            <a:off x="5426075" y="3016250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HIGH</a:t>
            </a:r>
          </a:p>
        </p:txBody>
      </p:sp>
      <p:grpSp>
        <p:nvGrpSpPr>
          <p:cNvPr id="435245" name="Group 45"/>
          <p:cNvGrpSpPr>
            <a:grpSpLocks/>
          </p:cNvGrpSpPr>
          <p:nvPr/>
        </p:nvGrpSpPr>
        <p:grpSpPr bwMode="auto">
          <a:xfrm>
            <a:off x="4229100" y="4857750"/>
            <a:ext cx="2065338" cy="1716088"/>
            <a:chOff x="3096" y="3060"/>
            <a:chExt cx="1301" cy="1081"/>
          </a:xfrm>
        </p:grpSpPr>
        <p:grpSp>
          <p:nvGrpSpPr>
            <p:cNvPr id="435241" name="Group 41"/>
            <p:cNvGrpSpPr>
              <a:grpSpLocks/>
            </p:cNvGrpSpPr>
            <p:nvPr/>
          </p:nvGrpSpPr>
          <p:grpSpPr bwMode="auto">
            <a:xfrm>
              <a:off x="3096" y="3060"/>
              <a:ext cx="1301" cy="782"/>
              <a:chOff x="3141" y="3078"/>
              <a:chExt cx="1301" cy="782"/>
            </a:xfrm>
          </p:grpSpPr>
          <p:sp>
            <p:nvSpPr>
              <p:cNvPr id="435226" name="Line 26"/>
              <p:cNvSpPr>
                <a:spLocks noChangeShapeType="1"/>
              </p:cNvSpPr>
              <p:nvPr/>
            </p:nvSpPr>
            <p:spPr bwMode="auto">
              <a:xfrm flipV="1">
                <a:off x="4182" y="3078"/>
                <a:ext cx="0" cy="7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7" name="Line 27"/>
              <p:cNvSpPr>
                <a:spLocks noChangeShapeType="1"/>
              </p:cNvSpPr>
              <p:nvPr/>
            </p:nvSpPr>
            <p:spPr bwMode="auto">
              <a:xfrm flipV="1">
                <a:off x="4442" y="3078"/>
                <a:ext cx="0" cy="7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8" name="Line 28"/>
              <p:cNvSpPr>
                <a:spLocks noChangeShapeType="1"/>
              </p:cNvSpPr>
              <p:nvPr/>
            </p:nvSpPr>
            <p:spPr bwMode="auto">
              <a:xfrm flipV="1">
                <a:off x="3922" y="3078"/>
                <a:ext cx="0" cy="7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9" name="Line 29"/>
              <p:cNvSpPr>
                <a:spLocks noChangeShapeType="1"/>
              </p:cNvSpPr>
              <p:nvPr/>
            </p:nvSpPr>
            <p:spPr bwMode="auto">
              <a:xfrm flipV="1">
                <a:off x="3661" y="3078"/>
                <a:ext cx="0" cy="7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6" name="Line 36"/>
              <p:cNvSpPr>
                <a:spLocks noChangeShapeType="1"/>
              </p:cNvSpPr>
              <p:nvPr/>
            </p:nvSpPr>
            <p:spPr bwMode="auto">
              <a:xfrm flipV="1">
                <a:off x="3402" y="3078"/>
                <a:ext cx="0" cy="7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7" name="Line 37"/>
              <p:cNvSpPr>
                <a:spLocks noChangeShapeType="1"/>
              </p:cNvSpPr>
              <p:nvPr/>
            </p:nvSpPr>
            <p:spPr bwMode="auto">
              <a:xfrm flipV="1">
                <a:off x="3141" y="3078"/>
                <a:ext cx="0" cy="7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5243" name="Text Box 43"/>
            <p:cNvSpPr txBox="1">
              <a:spLocks noChangeArrowheads="1"/>
            </p:cNvSpPr>
            <p:nvPr/>
          </p:nvSpPr>
          <p:spPr bwMode="auto">
            <a:xfrm>
              <a:off x="3328" y="3814"/>
              <a:ext cx="8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HIGH P</a:t>
              </a:r>
            </a:p>
          </p:txBody>
        </p:sp>
      </p:grpSp>
      <p:grpSp>
        <p:nvGrpSpPr>
          <p:cNvPr id="435246" name="Group 46"/>
          <p:cNvGrpSpPr>
            <a:grpSpLocks/>
          </p:cNvGrpSpPr>
          <p:nvPr/>
        </p:nvGrpSpPr>
        <p:grpSpPr bwMode="auto">
          <a:xfrm>
            <a:off x="4435475" y="3746500"/>
            <a:ext cx="2065338" cy="1111250"/>
            <a:chOff x="3226" y="2360"/>
            <a:chExt cx="1301" cy="700"/>
          </a:xfrm>
        </p:grpSpPr>
        <p:grpSp>
          <p:nvGrpSpPr>
            <p:cNvPr id="435242" name="Group 42"/>
            <p:cNvGrpSpPr>
              <a:grpSpLocks/>
            </p:cNvGrpSpPr>
            <p:nvPr/>
          </p:nvGrpSpPr>
          <p:grpSpPr bwMode="auto">
            <a:xfrm>
              <a:off x="3226" y="2670"/>
              <a:ext cx="1301" cy="390"/>
              <a:chOff x="3271" y="2688"/>
              <a:chExt cx="1301" cy="390"/>
            </a:xfrm>
          </p:grpSpPr>
          <p:sp>
            <p:nvSpPr>
              <p:cNvPr id="435230" name="Line 30"/>
              <p:cNvSpPr>
                <a:spLocks noChangeShapeType="1"/>
              </p:cNvSpPr>
              <p:nvPr/>
            </p:nvSpPr>
            <p:spPr bwMode="auto">
              <a:xfrm flipV="1">
                <a:off x="4051" y="2688"/>
                <a:ext cx="0" cy="39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1" name="Line 31"/>
              <p:cNvSpPr>
                <a:spLocks noChangeShapeType="1"/>
              </p:cNvSpPr>
              <p:nvPr/>
            </p:nvSpPr>
            <p:spPr bwMode="auto">
              <a:xfrm flipV="1">
                <a:off x="4312" y="2688"/>
                <a:ext cx="0" cy="39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2" name="Line 32"/>
              <p:cNvSpPr>
                <a:spLocks noChangeShapeType="1"/>
              </p:cNvSpPr>
              <p:nvPr/>
            </p:nvSpPr>
            <p:spPr bwMode="auto">
              <a:xfrm flipV="1">
                <a:off x="3792" y="2688"/>
                <a:ext cx="0" cy="39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3" name="Line 33"/>
              <p:cNvSpPr>
                <a:spLocks noChangeShapeType="1"/>
              </p:cNvSpPr>
              <p:nvPr/>
            </p:nvSpPr>
            <p:spPr bwMode="auto">
              <a:xfrm flipV="1">
                <a:off x="4572" y="2688"/>
                <a:ext cx="0" cy="39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4" name="Line 34"/>
              <p:cNvSpPr>
                <a:spLocks noChangeShapeType="1"/>
              </p:cNvSpPr>
              <p:nvPr/>
            </p:nvSpPr>
            <p:spPr bwMode="auto">
              <a:xfrm flipV="1">
                <a:off x="3531" y="2688"/>
                <a:ext cx="0" cy="39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5" name="Line 35"/>
              <p:cNvSpPr>
                <a:spLocks noChangeShapeType="1"/>
              </p:cNvSpPr>
              <p:nvPr/>
            </p:nvSpPr>
            <p:spPr bwMode="auto">
              <a:xfrm flipV="1">
                <a:off x="3271" y="2688"/>
                <a:ext cx="0" cy="39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5244" name="Text Box 44"/>
            <p:cNvSpPr txBox="1">
              <a:spLocks noChangeArrowheads="1"/>
            </p:cNvSpPr>
            <p:nvPr/>
          </p:nvSpPr>
          <p:spPr bwMode="auto">
            <a:xfrm>
              <a:off x="3409" y="2360"/>
              <a:ext cx="8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LOW P</a:t>
              </a:r>
            </a:p>
          </p:txBody>
        </p:sp>
      </p:grpSp>
      <p:sp>
        <p:nvSpPr>
          <p:cNvPr id="435247" name="Line 47"/>
          <p:cNvSpPr>
            <a:spLocks noChangeShapeType="1"/>
          </p:cNvSpPr>
          <p:nvPr/>
        </p:nvSpPr>
        <p:spPr bwMode="auto">
          <a:xfrm flipH="1">
            <a:off x="2046288" y="1579563"/>
            <a:ext cx="87312" cy="66833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35250" name="Group 50"/>
          <p:cNvGrpSpPr>
            <a:grpSpLocks/>
          </p:cNvGrpSpPr>
          <p:nvPr/>
        </p:nvGrpSpPr>
        <p:grpSpPr bwMode="auto">
          <a:xfrm>
            <a:off x="6654800" y="4119563"/>
            <a:ext cx="1428750" cy="2146300"/>
            <a:chOff x="4498" y="2496"/>
            <a:chExt cx="900" cy="1352"/>
          </a:xfrm>
        </p:grpSpPr>
        <p:sp>
          <p:nvSpPr>
            <p:cNvPr id="435249" name="AutoShape 49"/>
            <p:cNvSpPr>
              <a:spLocks noChangeArrowheads="1"/>
            </p:cNvSpPr>
            <p:nvPr/>
          </p:nvSpPr>
          <p:spPr bwMode="auto">
            <a:xfrm>
              <a:off x="4791" y="2496"/>
              <a:ext cx="356" cy="777"/>
            </a:xfrm>
            <a:prstGeom prst="upArrow">
              <a:avLst>
                <a:gd name="adj1" fmla="val 50000"/>
                <a:gd name="adj2" fmla="val 54565"/>
              </a:avLst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5248" name="Text Box 48"/>
            <p:cNvSpPr txBox="1">
              <a:spLocks noChangeArrowheads="1"/>
            </p:cNvSpPr>
            <p:nvPr/>
          </p:nvSpPr>
          <p:spPr bwMode="auto">
            <a:xfrm>
              <a:off x="4498" y="3252"/>
              <a:ext cx="90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NET</a:t>
              </a:r>
            </a:p>
            <a:p>
              <a:r>
                <a:rPr lang="en-US"/>
                <a:t>FORCE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5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5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5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5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5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1" grpId="0"/>
      <p:bldP spid="435239" grpId="0"/>
      <p:bldP spid="435240" grpId="0"/>
      <p:bldP spid="4352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54" name="Rectangle 30"/>
          <p:cNvSpPr>
            <a:spLocks noChangeArrowheads="1"/>
          </p:cNvSpPr>
          <p:nvPr/>
        </p:nvSpPr>
        <p:spPr bwMode="auto">
          <a:xfrm>
            <a:off x="377825" y="304800"/>
            <a:ext cx="27606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  <a:ea typeface="Times New Roman" pitchFamily="18" charset="0"/>
                <a:cs typeface="Arial" charset="0"/>
              </a:rPr>
              <a:t>roof in hurricane</a:t>
            </a:r>
          </a:p>
        </p:txBody>
      </p:sp>
      <p:sp>
        <p:nvSpPr>
          <p:cNvPr id="436262" name="Text Box 38"/>
          <p:cNvSpPr txBox="1">
            <a:spLocks noChangeArrowheads="1"/>
          </p:cNvSpPr>
          <p:nvPr/>
        </p:nvSpPr>
        <p:spPr bwMode="auto">
          <a:xfrm>
            <a:off x="1066800" y="3167063"/>
            <a:ext cx="1676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SLOW</a:t>
            </a:r>
          </a:p>
        </p:txBody>
      </p:sp>
      <p:sp>
        <p:nvSpPr>
          <p:cNvPr id="436263" name="Text Box 39"/>
          <p:cNvSpPr txBox="1">
            <a:spLocks noChangeArrowheads="1"/>
          </p:cNvSpPr>
          <p:nvPr/>
        </p:nvSpPr>
        <p:spPr bwMode="auto">
          <a:xfrm>
            <a:off x="1289050" y="833438"/>
            <a:ext cx="11826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FAST</a:t>
            </a:r>
          </a:p>
        </p:txBody>
      </p:sp>
      <p:sp>
        <p:nvSpPr>
          <p:cNvPr id="436295" name="Text Box 71"/>
          <p:cNvSpPr txBox="1">
            <a:spLocks noChangeArrowheads="1"/>
          </p:cNvSpPr>
          <p:nvPr/>
        </p:nvSpPr>
        <p:spPr bwMode="auto">
          <a:xfrm>
            <a:off x="4125913" y="828675"/>
            <a:ext cx="15605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LOW P</a:t>
            </a:r>
          </a:p>
        </p:txBody>
      </p:sp>
      <p:sp>
        <p:nvSpPr>
          <p:cNvPr id="436296" name="Text Box 72"/>
          <p:cNvSpPr txBox="1">
            <a:spLocks noChangeArrowheads="1"/>
          </p:cNvSpPr>
          <p:nvPr/>
        </p:nvSpPr>
        <p:spPr bwMode="auto">
          <a:xfrm>
            <a:off x="4113213" y="3167063"/>
            <a:ext cx="1574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HIGH P</a:t>
            </a:r>
          </a:p>
        </p:txBody>
      </p:sp>
      <p:grpSp>
        <p:nvGrpSpPr>
          <p:cNvPr id="436256" name="Group 32"/>
          <p:cNvGrpSpPr>
            <a:grpSpLocks/>
          </p:cNvGrpSpPr>
          <p:nvPr/>
        </p:nvGrpSpPr>
        <p:grpSpPr bwMode="auto">
          <a:xfrm>
            <a:off x="947738" y="1808163"/>
            <a:ext cx="1919287" cy="701675"/>
            <a:chOff x="1620" y="11052"/>
            <a:chExt cx="1800" cy="658"/>
          </a:xfrm>
        </p:grpSpPr>
        <p:sp>
          <p:nvSpPr>
            <p:cNvPr id="436257" name="Freeform 33"/>
            <p:cNvSpPr>
              <a:spLocks/>
            </p:cNvSpPr>
            <p:nvPr/>
          </p:nvSpPr>
          <p:spPr bwMode="auto">
            <a:xfrm>
              <a:off x="1620" y="11052"/>
              <a:ext cx="900" cy="65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0" y="658"/>
                </a:cxn>
              </a:cxnLst>
              <a:rect l="0" t="0" r="r" b="b"/>
              <a:pathLst>
                <a:path w="900" h="658">
                  <a:moveTo>
                    <a:pt x="900" y="0"/>
                  </a:moveTo>
                  <a:lnTo>
                    <a:pt x="0" y="658"/>
                  </a:ln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58" name="Freeform 34"/>
            <p:cNvSpPr>
              <a:spLocks/>
            </p:cNvSpPr>
            <p:nvPr/>
          </p:nvSpPr>
          <p:spPr bwMode="auto">
            <a:xfrm>
              <a:off x="2520" y="11052"/>
              <a:ext cx="900" cy="6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653"/>
                </a:cxn>
              </a:cxnLst>
              <a:rect l="0" t="0" r="r" b="b"/>
              <a:pathLst>
                <a:path w="900" h="653">
                  <a:moveTo>
                    <a:pt x="0" y="0"/>
                  </a:moveTo>
                  <a:lnTo>
                    <a:pt x="900" y="653"/>
                  </a:ln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259" name="Group 35"/>
          <p:cNvGrpSpPr>
            <a:grpSpLocks/>
          </p:cNvGrpSpPr>
          <p:nvPr/>
        </p:nvGrpSpPr>
        <p:grpSpPr bwMode="auto">
          <a:xfrm rot="-20997336">
            <a:off x="6692900" y="1633538"/>
            <a:ext cx="1920875" cy="700087"/>
            <a:chOff x="1620" y="11052"/>
            <a:chExt cx="1800" cy="658"/>
          </a:xfrm>
        </p:grpSpPr>
        <p:sp>
          <p:nvSpPr>
            <p:cNvPr id="436260" name="Freeform 36"/>
            <p:cNvSpPr>
              <a:spLocks/>
            </p:cNvSpPr>
            <p:nvPr/>
          </p:nvSpPr>
          <p:spPr bwMode="auto">
            <a:xfrm>
              <a:off x="1620" y="11052"/>
              <a:ext cx="900" cy="65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0" y="658"/>
                </a:cxn>
              </a:cxnLst>
              <a:rect l="0" t="0" r="r" b="b"/>
              <a:pathLst>
                <a:path w="900" h="658">
                  <a:moveTo>
                    <a:pt x="900" y="0"/>
                  </a:moveTo>
                  <a:lnTo>
                    <a:pt x="0" y="658"/>
                  </a:ln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61" name="Freeform 37"/>
            <p:cNvSpPr>
              <a:spLocks/>
            </p:cNvSpPr>
            <p:nvPr/>
          </p:nvSpPr>
          <p:spPr bwMode="auto">
            <a:xfrm>
              <a:off x="2520" y="11052"/>
              <a:ext cx="900" cy="6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653"/>
                </a:cxn>
              </a:cxnLst>
              <a:rect l="0" t="0" r="r" b="b"/>
              <a:pathLst>
                <a:path w="900" h="653">
                  <a:moveTo>
                    <a:pt x="0" y="0"/>
                  </a:moveTo>
                  <a:lnTo>
                    <a:pt x="900" y="653"/>
                  </a:ln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6264" name="Line 40"/>
          <p:cNvSpPr>
            <a:spLocks noChangeShapeType="1"/>
          </p:cNvSpPr>
          <p:nvPr/>
        </p:nvSpPr>
        <p:spPr bwMode="auto">
          <a:xfrm flipV="1">
            <a:off x="1330325" y="2578100"/>
            <a:ext cx="384175" cy="382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36301" name="Group 77"/>
          <p:cNvGrpSpPr>
            <a:grpSpLocks/>
          </p:cNvGrpSpPr>
          <p:nvPr/>
        </p:nvGrpSpPr>
        <p:grpSpPr bwMode="auto">
          <a:xfrm>
            <a:off x="819150" y="1331913"/>
            <a:ext cx="2624138" cy="700087"/>
            <a:chOff x="534" y="1352"/>
            <a:chExt cx="1653" cy="441"/>
          </a:xfrm>
        </p:grpSpPr>
        <p:sp>
          <p:nvSpPr>
            <p:cNvPr id="436265" name="Freeform 41"/>
            <p:cNvSpPr>
              <a:spLocks/>
            </p:cNvSpPr>
            <p:nvPr/>
          </p:nvSpPr>
          <p:spPr bwMode="auto">
            <a:xfrm>
              <a:off x="534" y="1571"/>
              <a:ext cx="1642" cy="222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299" y="244"/>
                </a:cxn>
                <a:cxn ang="0">
                  <a:pos x="659" y="64"/>
                </a:cxn>
                <a:cxn ang="0">
                  <a:pos x="1102" y="18"/>
                </a:cxn>
                <a:cxn ang="0">
                  <a:pos x="1465" y="169"/>
                </a:cxn>
                <a:cxn ang="0">
                  <a:pos x="1853" y="269"/>
                </a:cxn>
                <a:cxn ang="0">
                  <a:pos x="2442" y="331"/>
                </a:cxn>
              </a:cxnLst>
              <a:rect l="0" t="0" r="r" b="b"/>
              <a:pathLst>
                <a:path w="2442" h="331">
                  <a:moveTo>
                    <a:pt x="0" y="294"/>
                  </a:moveTo>
                  <a:cubicBezTo>
                    <a:pt x="48" y="286"/>
                    <a:pt x="189" y="282"/>
                    <a:pt x="299" y="244"/>
                  </a:cubicBezTo>
                  <a:cubicBezTo>
                    <a:pt x="409" y="206"/>
                    <a:pt x="525" y="102"/>
                    <a:pt x="659" y="64"/>
                  </a:cubicBezTo>
                  <a:cubicBezTo>
                    <a:pt x="793" y="26"/>
                    <a:pt x="968" y="0"/>
                    <a:pt x="1102" y="18"/>
                  </a:cubicBezTo>
                  <a:cubicBezTo>
                    <a:pt x="1236" y="36"/>
                    <a:pt x="1340" y="127"/>
                    <a:pt x="1465" y="169"/>
                  </a:cubicBezTo>
                  <a:cubicBezTo>
                    <a:pt x="1590" y="211"/>
                    <a:pt x="1690" y="242"/>
                    <a:pt x="1853" y="269"/>
                  </a:cubicBezTo>
                  <a:cubicBezTo>
                    <a:pt x="2016" y="296"/>
                    <a:pt x="2319" y="318"/>
                    <a:pt x="2442" y="331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66" name="Freeform 42"/>
            <p:cNvSpPr>
              <a:spLocks/>
            </p:cNvSpPr>
            <p:nvPr/>
          </p:nvSpPr>
          <p:spPr bwMode="auto">
            <a:xfrm>
              <a:off x="546" y="1474"/>
              <a:ext cx="1641" cy="222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299" y="244"/>
                </a:cxn>
                <a:cxn ang="0">
                  <a:pos x="659" y="64"/>
                </a:cxn>
                <a:cxn ang="0">
                  <a:pos x="1102" y="18"/>
                </a:cxn>
                <a:cxn ang="0">
                  <a:pos x="1465" y="169"/>
                </a:cxn>
                <a:cxn ang="0">
                  <a:pos x="1853" y="269"/>
                </a:cxn>
                <a:cxn ang="0">
                  <a:pos x="2442" y="331"/>
                </a:cxn>
              </a:cxnLst>
              <a:rect l="0" t="0" r="r" b="b"/>
              <a:pathLst>
                <a:path w="2442" h="331">
                  <a:moveTo>
                    <a:pt x="0" y="294"/>
                  </a:moveTo>
                  <a:cubicBezTo>
                    <a:pt x="48" y="286"/>
                    <a:pt x="189" y="282"/>
                    <a:pt x="299" y="244"/>
                  </a:cubicBezTo>
                  <a:cubicBezTo>
                    <a:pt x="409" y="206"/>
                    <a:pt x="525" y="102"/>
                    <a:pt x="659" y="64"/>
                  </a:cubicBezTo>
                  <a:cubicBezTo>
                    <a:pt x="793" y="26"/>
                    <a:pt x="968" y="0"/>
                    <a:pt x="1102" y="18"/>
                  </a:cubicBezTo>
                  <a:cubicBezTo>
                    <a:pt x="1236" y="36"/>
                    <a:pt x="1340" y="127"/>
                    <a:pt x="1465" y="169"/>
                  </a:cubicBezTo>
                  <a:cubicBezTo>
                    <a:pt x="1590" y="211"/>
                    <a:pt x="1690" y="242"/>
                    <a:pt x="1853" y="269"/>
                  </a:cubicBezTo>
                  <a:cubicBezTo>
                    <a:pt x="2016" y="296"/>
                    <a:pt x="2319" y="318"/>
                    <a:pt x="2442" y="331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67" name="Freeform 43"/>
            <p:cNvSpPr>
              <a:spLocks/>
            </p:cNvSpPr>
            <p:nvPr/>
          </p:nvSpPr>
          <p:spPr bwMode="auto">
            <a:xfrm>
              <a:off x="546" y="1352"/>
              <a:ext cx="1641" cy="22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299" y="244"/>
                </a:cxn>
                <a:cxn ang="0">
                  <a:pos x="659" y="64"/>
                </a:cxn>
                <a:cxn ang="0">
                  <a:pos x="1102" y="18"/>
                </a:cxn>
                <a:cxn ang="0">
                  <a:pos x="1465" y="169"/>
                </a:cxn>
                <a:cxn ang="0">
                  <a:pos x="1853" y="269"/>
                </a:cxn>
                <a:cxn ang="0">
                  <a:pos x="2442" y="331"/>
                </a:cxn>
              </a:cxnLst>
              <a:rect l="0" t="0" r="r" b="b"/>
              <a:pathLst>
                <a:path w="2442" h="331">
                  <a:moveTo>
                    <a:pt x="0" y="294"/>
                  </a:moveTo>
                  <a:cubicBezTo>
                    <a:pt x="48" y="286"/>
                    <a:pt x="189" y="282"/>
                    <a:pt x="299" y="244"/>
                  </a:cubicBezTo>
                  <a:cubicBezTo>
                    <a:pt x="409" y="206"/>
                    <a:pt x="525" y="102"/>
                    <a:pt x="659" y="64"/>
                  </a:cubicBezTo>
                  <a:cubicBezTo>
                    <a:pt x="793" y="26"/>
                    <a:pt x="968" y="0"/>
                    <a:pt x="1102" y="18"/>
                  </a:cubicBezTo>
                  <a:cubicBezTo>
                    <a:pt x="1236" y="36"/>
                    <a:pt x="1340" y="127"/>
                    <a:pt x="1465" y="169"/>
                  </a:cubicBezTo>
                  <a:cubicBezTo>
                    <a:pt x="1590" y="211"/>
                    <a:pt x="1690" y="242"/>
                    <a:pt x="1853" y="269"/>
                  </a:cubicBezTo>
                  <a:cubicBezTo>
                    <a:pt x="2016" y="296"/>
                    <a:pt x="2319" y="318"/>
                    <a:pt x="2442" y="331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6268" name="Line 44"/>
          <p:cNvSpPr>
            <a:spLocks noChangeShapeType="1"/>
          </p:cNvSpPr>
          <p:nvPr/>
        </p:nvSpPr>
        <p:spPr bwMode="auto">
          <a:xfrm>
            <a:off x="1138238" y="3152775"/>
            <a:ext cx="1536700" cy="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69" name="Line 45"/>
          <p:cNvSpPr>
            <a:spLocks noChangeShapeType="1"/>
          </p:cNvSpPr>
          <p:nvPr/>
        </p:nvSpPr>
        <p:spPr bwMode="auto">
          <a:xfrm>
            <a:off x="1138238" y="2384425"/>
            <a:ext cx="0" cy="76835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70" name="Line 46"/>
          <p:cNvSpPr>
            <a:spLocks noChangeShapeType="1"/>
          </p:cNvSpPr>
          <p:nvPr/>
        </p:nvSpPr>
        <p:spPr bwMode="auto">
          <a:xfrm>
            <a:off x="2674938" y="2384425"/>
            <a:ext cx="0" cy="76835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71" name="Line 47"/>
          <p:cNvSpPr>
            <a:spLocks noChangeShapeType="1"/>
          </p:cNvSpPr>
          <p:nvPr/>
        </p:nvSpPr>
        <p:spPr bwMode="auto">
          <a:xfrm>
            <a:off x="6884988" y="3168650"/>
            <a:ext cx="1536700" cy="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72" name="Freeform 48"/>
          <p:cNvSpPr>
            <a:spLocks/>
          </p:cNvSpPr>
          <p:nvPr/>
        </p:nvSpPr>
        <p:spPr bwMode="auto">
          <a:xfrm>
            <a:off x="6886575" y="2408238"/>
            <a:ext cx="3175" cy="760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3"/>
              </a:cxn>
            </a:cxnLst>
            <a:rect l="0" t="0" r="r" b="b"/>
            <a:pathLst>
              <a:path w="1" h="713">
                <a:moveTo>
                  <a:pt x="0" y="0"/>
                </a:moveTo>
                <a:lnTo>
                  <a:pt x="0" y="713"/>
                </a:lnTo>
              </a:path>
            </a:pathLst>
          </a:custGeom>
          <a:noFill/>
          <a:ln w="44450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6273" name="Line 49"/>
          <p:cNvSpPr>
            <a:spLocks noChangeShapeType="1"/>
          </p:cNvSpPr>
          <p:nvPr/>
        </p:nvSpPr>
        <p:spPr bwMode="auto">
          <a:xfrm>
            <a:off x="8421688" y="2400300"/>
            <a:ext cx="0" cy="76835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74" name="Line 50"/>
          <p:cNvSpPr>
            <a:spLocks noChangeShapeType="1"/>
          </p:cNvSpPr>
          <p:nvPr/>
        </p:nvSpPr>
        <p:spPr bwMode="auto">
          <a:xfrm rot="3105743" flipV="1">
            <a:off x="2100263" y="2576512"/>
            <a:ext cx="382588" cy="385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6275" name="Line 51"/>
          <p:cNvSpPr>
            <a:spLocks noChangeShapeType="1"/>
          </p:cNvSpPr>
          <p:nvPr/>
        </p:nvSpPr>
        <p:spPr bwMode="auto">
          <a:xfrm rot="15209058" flipV="1">
            <a:off x="1713707" y="2193131"/>
            <a:ext cx="385762" cy="384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36287" name="Group 63"/>
          <p:cNvGrpSpPr>
            <a:grpSpLocks/>
          </p:cNvGrpSpPr>
          <p:nvPr/>
        </p:nvGrpSpPr>
        <p:grpSpPr bwMode="auto">
          <a:xfrm rot="-21526046">
            <a:off x="3908425" y="1814513"/>
            <a:ext cx="1920875" cy="701675"/>
            <a:chOff x="1620" y="11052"/>
            <a:chExt cx="1800" cy="658"/>
          </a:xfrm>
        </p:grpSpPr>
        <p:sp>
          <p:nvSpPr>
            <p:cNvPr id="436288" name="Freeform 64"/>
            <p:cNvSpPr>
              <a:spLocks/>
            </p:cNvSpPr>
            <p:nvPr/>
          </p:nvSpPr>
          <p:spPr bwMode="auto">
            <a:xfrm>
              <a:off x="1620" y="11052"/>
              <a:ext cx="900" cy="65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0" y="658"/>
                </a:cxn>
              </a:cxnLst>
              <a:rect l="0" t="0" r="r" b="b"/>
              <a:pathLst>
                <a:path w="900" h="658">
                  <a:moveTo>
                    <a:pt x="900" y="0"/>
                  </a:moveTo>
                  <a:lnTo>
                    <a:pt x="0" y="658"/>
                  </a:ln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89" name="Freeform 65"/>
            <p:cNvSpPr>
              <a:spLocks/>
            </p:cNvSpPr>
            <p:nvPr/>
          </p:nvSpPr>
          <p:spPr bwMode="auto">
            <a:xfrm>
              <a:off x="2520" y="11052"/>
              <a:ext cx="900" cy="6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653"/>
                </a:cxn>
              </a:cxnLst>
              <a:rect l="0" t="0" r="r" b="b"/>
              <a:pathLst>
                <a:path w="900" h="653">
                  <a:moveTo>
                    <a:pt x="0" y="0"/>
                  </a:moveTo>
                  <a:lnTo>
                    <a:pt x="900" y="653"/>
                  </a:ln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6290" name="Line 66"/>
          <p:cNvSpPr>
            <a:spLocks noChangeShapeType="1"/>
          </p:cNvSpPr>
          <p:nvPr/>
        </p:nvSpPr>
        <p:spPr bwMode="auto">
          <a:xfrm>
            <a:off x="4100513" y="3159125"/>
            <a:ext cx="1536700" cy="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91" name="Freeform 67"/>
          <p:cNvSpPr>
            <a:spLocks/>
          </p:cNvSpPr>
          <p:nvPr/>
        </p:nvSpPr>
        <p:spPr bwMode="auto">
          <a:xfrm>
            <a:off x="4105275" y="2398713"/>
            <a:ext cx="0" cy="760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3"/>
              </a:cxn>
            </a:cxnLst>
            <a:rect l="0" t="0" r="r" b="b"/>
            <a:pathLst>
              <a:path w="1" h="713">
                <a:moveTo>
                  <a:pt x="0" y="0"/>
                </a:moveTo>
                <a:lnTo>
                  <a:pt x="0" y="713"/>
                </a:lnTo>
              </a:path>
            </a:pathLst>
          </a:custGeom>
          <a:noFill/>
          <a:ln w="44450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6292" name="Line 68"/>
          <p:cNvSpPr>
            <a:spLocks noChangeShapeType="1"/>
          </p:cNvSpPr>
          <p:nvPr/>
        </p:nvSpPr>
        <p:spPr bwMode="auto">
          <a:xfrm>
            <a:off x="5637213" y="2389188"/>
            <a:ext cx="0" cy="769937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6300" name="Group 76"/>
          <p:cNvGrpSpPr>
            <a:grpSpLocks/>
          </p:cNvGrpSpPr>
          <p:nvPr/>
        </p:nvGrpSpPr>
        <p:grpSpPr bwMode="auto">
          <a:xfrm>
            <a:off x="4292600" y="2006600"/>
            <a:ext cx="1152525" cy="960438"/>
            <a:chOff x="2722" y="1840"/>
            <a:chExt cx="726" cy="605"/>
          </a:xfrm>
        </p:grpSpPr>
        <p:sp>
          <p:nvSpPr>
            <p:cNvPr id="436277" name="Line 53"/>
            <p:cNvSpPr>
              <a:spLocks noChangeShapeType="1"/>
            </p:cNvSpPr>
            <p:nvPr/>
          </p:nvSpPr>
          <p:spPr bwMode="auto">
            <a:xfrm flipV="1">
              <a:off x="2965" y="1840"/>
              <a:ext cx="0" cy="6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78" name="Line 54"/>
            <p:cNvSpPr>
              <a:spLocks noChangeShapeType="1"/>
            </p:cNvSpPr>
            <p:nvPr/>
          </p:nvSpPr>
          <p:spPr bwMode="auto">
            <a:xfrm flipV="1">
              <a:off x="3086" y="1840"/>
              <a:ext cx="0" cy="6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79" name="Line 55"/>
            <p:cNvSpPr>
              <a:spLocks noChangeShapeType="1"/>
            </p:cNvSpPr>
            <p:nvPr/>
          </p:nvSpPr>
          <p:spPr bwMode="auto">
            <a:xfrm flipV="1">
              <a:off x="3207" y="1840"/>
              <a:ext cx="0" cy="6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80" name="Line 56"/>
            <p:cNvSpPr>
              <a:spLocks noChangeShapeType="1"/>
            </p:cNvSpPr>
            <p:nvPr/>
          </p:nvSpPr>
          <p:spPr bwMode="auto">
            <a:xfrm flipV="1">
              <a:off x="2843" y="1961"/>
              <a:ext cx="0" cy="4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81" name="Line 57"/>
            <p:cNvSpPr>
              <a:spLocks noChangeShapeType="1"/>
            </p:cNvSpPr>
            <p:nvPr/>
          </p:nvSpPr>
          <p:spPr bwMode="auto">
            <a:xfrm flipV="1">
              <a:off x="3327" y="1961"/>
              <a:ext cx="0" cy="4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82" name="Line 58"/>
            <p:cNvSpPr>
              <a:spLocks noChangeShapeType="1"/>
            </p:cNvSpPr>
            <p:nvPr/>
          </p:nvSpPr>
          <p:spPr bwMode="auto">
            <a:xfrm flipV="1">
              <a:off x="3448" y="2081"/>
              <a:ext cx="0" cy="3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93" name="Line 69"/>
            <p:cNvSpPr>
              <a:spLocks noChangeShapeType="1"/>
            </p:cNvSpPr>
            <p:nvPr/>
          </p:nvSpPr>
          <p:spPr bwMode="auto">
            <a:xfrm flipV="1">
              <a:off x="2722" y="2081"/>
              <a:ext cx="0" cy="3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299" name="Group 75"/>
          <p:cNvGrpSpPr>
            <a:grpSpLocks/>
          </p:cNvGrpSpPr>
          <p:nvPr/>
        </p:nvGrpSpPr>
        <p:grpSpPr bwMode="auto">
          <a:xfrm>
            <a:off x="4079875" y="1431925"/>
            <a:ext cx="1557338" cy="881063"/>
            <a:chOff x="2588" y="1478"/>
            <a:chExt cx="981" cy="555"/>
          </a:xfrm>
        </p:grpSpPr>
        <p:sp>
          <p:nvSpPr>
            <p:cNvPr id="436276" name="Line 52"/>
            <p:cNvSpPr>
              <a:spLocks noChangeShapeType="1"/>
            </p:cNvSpPr>
            <p:nvPr/>
          </p:nvSpPr>
          <p:spPr bwMode="auto">
            <a:xfrm flipV="1">
              <a:off x="2821" y="1629"/>
              <a:ext cx="0" cy="2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84" name="Line 60"/>
            <p:cNvSpPr>
              <a:spLocks noChangeShapeType="1"/>
            </p:cNvSpPr>
            <p:nvPr/>
          </p:nvSpPr>
          <p:spPr bwMode="auto">
            <a:xfrm flipV="1">
              <a:off x="3086" y="1478"/>
              <a:ext cx="0" cy="2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85" name="Line 61"/>
            <p:cNvSpPr>
              <a:spLocks noChangeShapeType="1"/>
            </p:cNvSpPr>
            <p:nvPr/>
          </p:nvSpPr>
          <p:spPr bwMode="auto">
            <a:xfrm flipV="1">
              <a:off x="3327" y="1617"/>
              <a:ext cx="0" cy="2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86" name="Line 62"/>
            <p:cNvSpPr>
              <a:spLocks noChangeShapeType="1"/>
            </p:cNvSpPr>
            <p:nvPr/>
          </p:nvSpPr>
          <p:spPr bwMode="auto">
            <a:xfrm flipV="1">
              <a:off x="3569" y="1791"/>
              <a:ext cx="0" cy="2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94" name="Line 70"/>
            <p:cNvSpPr>
              <a:spLocks noChangeShapeType="1"/>
            </p:cNvSpPr>
            <p:nvPr/>
          </p:nvSpPr>
          <p:spPr bwMode="auto">
            <a:xfrm flipV="1">
              <a:off x="2588" y="1786"/>
              <a:ext cx="0" cy="2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6297" name="Freeform 73"/>
          <p:cNvSpPr>
            <a:spLocks/>
          </p:cNvSpPr>
          <p:nvPr/>
        </p:nvSpPr>
        <p:spPr bwMode="auto">
          <a:xfrm>
            <a:off x="7194550" y="1155700"/>
            <a:ext cx="266700" cy="490538"/>
          </a:xfrm>
          <a:custGeom>
            <a:avLst/>
            <a:gdLst/>
            <a:ahLst/>
            <a:cxnLst>
              <a:cxn ang="0">
                <a:pos x="144" y="460"/>
              </a:cxn>
              <a:cxn ang="0">
                <a:pos x="18" y="235"/>
              </a:cxn>
              <a:cxn ang="0">
                <a:pos x="250" y="0"/>
              </a:cxn>
            </a:cxnLst>
            <a:rect l="0" t="0" r="r" b="b"/>
            <a:pathLst>
              <a:path w="250" h="460">
                <a:moveTo>
                  <a:pt x="144" y="460"/>
                </a:moveTo>
                <a:cubicBezTo>
                  <a:pt x="123" y="423"/>
                  <a:pt x="0" y="312"/>
                  <a:pt x="18" y="235"/>
                </a:cubicBezTo>
                <a:cubicBezTo>
                  <a:pt x="36" y="158"/>
                  <a:pt x="202" y="49"/>
                  <a:pt x="250" y="0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36309" name="Group 85"/>
          <p:cNvGrpSpPr>
            <a:grpSpLocks/>
          </p:cNvGrpSpPr>
          <p:nvPr/>
        </p:nvGrpSpPr>
        <p:grpSpPr bwMode="auto">
          <a:xfrm>
            <a:off x="863600" y="3933825"/>
            <a:ext cx="7489825" cy="2517775"/>
            <a:chOff x="544" y="2478"/>
            <a:chExt cx="4718" cy="1586"/>
          </a:xfrm>
        </p:grpSpPr>
        <p:pic>
          <p:nvPicPr>
            <p:cNvPr id="436304" name="Picture 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77" y="2478"/>
              <a:ext cx="2085" cy="1581"/>
            </a:xfrm>
            <a:prstGeom prst="rect">
              <a:avLst/>
            </a:prstGeom>
            <a:noFill/>
          </p:spPr>
        </p:pic>
        <p:pic>
          <p:nvPicPr>
            <p:cNvPr id="436305" name="Picture 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" y="2498"/>
              <a:ext cx="2086" cy="15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6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6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6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6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3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6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6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6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6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43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3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62" grpId="0"/>
      <p:bldP spid="436263" grpId="0"/>
      <p:bldP spid="436295" grpId="0"/>
      <p:bldP spid="436296" grpId="0"/>
      <p:bldP spid="436264" grpId="0" animBg="1"/>
      <p:bldP spid="436274" grpId="0" animBg="1"/>
      <p:bldP spid="436275" grpId="0" animBg="1"/>
      <p:bldP spid="4362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7" name="Rectangle 9"/>
          <p:cNvSpPr>
            <a:spLocks noChangeArrowheads="1"/>
          </p:cNvSpPr>
          <p:nvPr/>
        </p:nvSpPr>
        <p:spPr bwMode="auto">
          <a:xfrm>
            <a:off x="0" y="2901950"/>
            <a:ext cx="9144000" cy="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7258" name="Rectangle 10"/>
          <p:cNvSpPr>
            <a:spLocks noChangeArrowheads="1"/>
          </p:cNvSpPr>
          <p:nvPr/>
        </p:nvSpPr>
        <p:spPr bwMode="auto">
          <a:xfrm>
            <a:off x="363538" y="384175"/>
            <a:ext cx="56149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  <a:ea typeface="Times New Roman" pitchFamily="18" charset="0"/>
                <a:cs typeface="Arial" charset="0"/>
              </a:rPr>
              <a:t>airplane wing / helicopter propeller</a:t>
            </a:r>
          </a:p>
        </p:txBody>
      </p:sp>
      <p:sp>
        <p:nvSpPr>
          <p:cNvPr id="437260" name="Freeform 12"/>
          <p:cNvSpPr>
            <a:spLocks/>
          </p:cNvSpPr>
          <p:nvPr/>
        </p:nvSpPr>
        <p:spPr bwMode="auto">
          <a:xfrm>
            <a:off x="704850" y="2068513"/>
            <a:ext cx="2740025" cy="642937"/>
          </a:xfrm>
          <a:custGeom>
            <a:avLst/>
            <a:gdLst/>
            <a:ahLst/>
            <a:cxnLst>
              <a:cxn ang="0">
                <a:pos x="60" y="608"/>
              </a:cxn>
              <a:cxn ang="0">
                <a:pos x="2262" y="77"/>
              </a:cxn>
              <a:cxn ang="0">
                <a:pos x="2865" y="144"/>
              </a:cxn>
              <a:cxn ang="0">
                <a:pos x="2827" y="583"/>
              </a:cxn>
              <a:cxn ang="0">
                <a:pos x="1900" y="633"/>
              </a:cxn>
              <a:cxn ang="0">
                <a:pos x="60" y="608"/>
              </a:cxn>
            </a:cxnLst>
            <a:rect l="0" t="0" r="r" b="b"/>
            <a:pathLst>
              <a:path w="2988" h="701">
                <a:moveTo>
                  <a:pt x="60" y="608"/>
                </a:moveTo>
                <a:cubicBezTo>
                  <a:pt x="120" y="515"/>
                  <a:pt x="1794" y="154"/>
                  <a:pt x="2262" y="77"/>
                </a:cubicBezTo>
                <a:cubicBezTo>
                  <a:pt x="2730" y="0"/>
                  <a:pt x="2771" y="60"/>
                  <a:pt x="2865" y="144"/>
                </a:cubicBezTo>
                <a:cubicBezTo>
                  <a:pt x="2959" y="228"/>
                  <a:pt x="2988" y="501"/>
                  <a:pt x="2827" y="583"/>
                </a:cubicBezTo>
                <a:cubicBezTo>
                  <a:pt x="2666" y="665"/>
                  <a:pt x="2361" y="629"/>
                  <a:pt x="1900" y="633"/>
                </a:cubicBezTo>
                <a:cubicBezTo>
                  <a:pt x="1439" y="637"/>
                  <a:pt x="0" y="701"/>
                  <a:pt x="60" y="608"/>
                </a:cubicBezTo>
                <a:close/>
              </a:path>
            </a:pathLst>
          </a:custGeom>
          <a:solidFill>
            <a:srgbClr val="FFFFFF"/>
          </a:solidFill>
          <a:ln w="444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7290" name="Group 42"/>
          <p:cNvGrpSpPr>
            <a:grpSpLocks/>
          </p:cNvGrpSpPr>
          <p:nvPr/>
        </p:nvGrpSpPr>
        <p:grpSpPr bwMode="auto">
          <a:xfrm>
            <a:off x="468313" y="1957388"/>
            <a:ext cx="3059112" cy="841375"/>
            <a:chOff x="295" y="1233"/>
            <a:chExt cx="1927" cy="530"/>
          </a:xfrm>
        </p:grpSpPr>
        <p:sp>
          <p:nvSpPr>
            <p:cNvPr id="437263" name="Line 15"/>
            <p:cNvSpPr>
              <a:spLocks noChangeShapeType="1"/>
            </p:cNvSpPr>
            <p:nvPr/>
          </p:nvSpPr>
          <p:spPr bwMode="auto">
            <a:xfrm flipH="1">
              <a:off x="295" y="1763"/>
              <a:ext cx="17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64" name="Freeform 16"/>
            <p:cNvSpPr>
              <a:spLocks/>
            </p:cNvSpPr>
            <p:nvPr/>
          </p:nvSpPr>
          <p:spPr bwMode="auto">
            <a:xfrm>
              <a:off x="295" y="1233"/>
              <a:ext cx="1927" cy="322"/>
            </a:xfrm>
            <a:custGeom>
              <a:avLst/>
              <a:gdLst/>
              <a:ahLst/>
              <a:cxnLst>
                <a:cxn ang="0">
                  <a:pos x="3335" y="416"/>
                </a:cxn>
                <a:cxn ang="0">
                  <a:pos x="3260" y="203"/>
                </a:cxn>
                <a:cxn ang="0">
                  <a:pos x="3098" y="65"/>
                </a:cxn>
                <a:cxn ang="0">
                  <a:pos x="2509" y="52"/>
                </a:cxn>
                <a:cxn ang="0">
                  <a:pos x="900" y="378"/>
                </a:cxn>
                <a:cxn ang="0">
                  <a:pos x="0" y="558"/>
                </a:cxn>
              </a:cxnLst>
              <a:rect l="0" t="0" r="r" b="b"/>
              <a:pathLst>
                <a:path w="3335" h="558">
                  <a:moveTo>
                    <a:pt x="3335" y="416"/>
                  </a:moveTo>
                  <a:cubicBezTo>
                    <a:pt x="3323" y="381"/>
                    <a:pt x="3299" y="261"/>
                    <a:pt x="3260" y="203"/>
                  </a:cubicBezTo>
                  <a:cubicBezTo>
                    <a:pt x="3221" y="145"/>
                    <a:pt x="3223" y="90"/>
                    <a:pt x="3098" y="65"/>
                  </a:cubicBezTo>
                  <a:cubicBezTo>
                    <a:pt x="2973" y="40"/>
                    <a:pt x="2875" y="0"/>
                    <a:pt x="2509" y="52"/>
                  </a:cubicBezTo>
                  <a:cubicBezTo>
                    <a:pt x="2143" y="104"/>
                    <a:pt x="1318" y="294"/>
                    <a:pt x="900" y="378"/>
                  </a:cubicBezTo>
                  <a:cubicBezTo>
                    <a:pt x="482" y="462"/>
                    <a:pt x="240" y="513"/>
                    <a:pt x="0" y="55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7289" name="Group 41"/>
          <p:cNvGrpSpPr>
            <a:grpSpLocks/>
          </p:cNvGrpSpPr>
          <p:nvPr/>
        </p:nvGrpSpPr>
        <p:grpSpPr bwMode="auto">
          <a:xfrm>
            <a:off x="2816225" y="2462213"/>
            <a:ext cx="2422525" cy="825500"/>
            <a:chOff x="1774" y="1551"/>
            <a:chExt cx="1526" cy="520"/>
          </a:xfrm>
        </p:grpSpPr>
        <p:sp>
          <p:nvSpPr>
            <p:cNvPr id="437261" name="Oval 13"/>
            <p:cNvSpPr>
              <a:spLocks noChangeArrowheads="1"/>
            </p:cNvSpPr>
            <p:nvPr/>
          </p:nvSpPr>
          <p:spPr bwMode="auto">
            <a:xfrm>
              <a:off x="2167" y="1555"/>
              <a:ext cx="104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62" name="Oval 14"/>
            <p:cNvSpPr>
              <a:spLocks noChangeArrowheads="1"/>
            </p:cNvSpPr>
            <p:nvPr/>
          </p:nvSpPr>
          <p:spPr bwMode="auto">
            <a:xfrm>
              <a:off x="2167" y="1694"/>
              <a:ext cx="104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65" name="Text Box 17"/>
            <p:cNvSpPr txBox="1">
              <a:spLocks noChangeArrowheads="1"/>
            </p:cNvSpPr>
            <p:nvPr/>
          </p:nvSpPr>
          <p:spPr bwMode="auto">
            <a:xfrm>
              <a:off x="1774" y="1551"/>
              <a:ext cx="152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AIR</a:t>
              </a:r>
            </a:p>
            <a:p>
              <a:r>
                <a:rPr lang="en-US"/>
                <a:t>PARTICLES</a:t>
              </a:r>
            </a:p>
          </p:txBody>
        </p:sp>
      </p:grpSp>
      <p:sp>
        <p:nvSpPr>
          <p:cNvPr id="437266" name="Text Box 18"/>
          <p:cNvSpPr txBox="1">
            <a:spLocks noChangeArrowheads="1"/>
          </p:cNvSpPr>
          <p:nvPr/>
        </p:nvSpPr>
        <p:spPr bwMode="auto">
          <a:xfrm>
            <a:off x="568325" y="1169988"/>
            <a:ext cx="1782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FAST</a:t>
            </a:r>
          </a:p>
        </p:txBody>
      </p:sp>
      <p:sp>
        <p:nvSpPr>
          <p:cNvPr id="437267" name="Text Box 19"/>
          <p:cNvSpPr txBox="1">
            <a:spLocks noChangeArrowheads="1"/>
          </p:cNvSpPr>
          <p:nvPr/>
        </p:nvSpPr>
        <p:spPr bwMode="auto">
          <a:xfrm>
            <a:off x="798513" y="2798763"/>
            <a:ext cx="21463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SLOW</a:t>
            </a:r>
          </a:p>
        </p:txBody>
      </p:sp>
      <p:sp>
        <p:nvSpPr>
          <p:cNvPr id="437269" name="AutoShape 21"/>
          <p:cNvSpPr>
            <a:spLocks noChangeArrowheads="1"/>
          </p:cNvSpPr>
          <p:nvPr/>
        </p:nvSpPr>
        <p:spPr bwMode="auto">
          <a:xfrm>
            <a:off x="5395913" y="2195513"/>
            <a:ext cx="446087" cy="914400"/>
          </a:xfrm>
          <a:prstGeom prst="upArrow">
            <a:avLst>
              <a:gd name="adj1" fmla="val 50000"/>
              <a:gd name="adj2" fmla="val 51246"/>
            </a:avLst>
          </a:prstGeom>
          <a:solidFill>
            <a:srgbClr val="FFFFFF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270" name="AutoShape 22"/>
          <p:cNvSpPr>
            <a:spLocks noChangeArrowheads="1"/>
          </p:cNvSpPr>
          <p:nvPr/>
        </p:nvSpPr>
        <p:spPr bwMode="auto">
          <a:xfrm rot="-10800000">
            <a:off x="5395913" y="3224213"/>
            <a:ext cx="446087" cy="914400"/>
          </a:xfrm>
          <a:prstGeom prst="upArrow">
            <a:avLst>
              <a:gd name="adj1" fmla="val 50000"/>
              <a:gd name="adj2" fmla="val 51246"/>
            </a:avLst>
          </a:prstGeom>
          <a:solidFill>
            <a:srgbClr val="FFFFFF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5872163" y="1171575"/>
            <a:ext cx="2066925" cy="9461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Resulting Forces</a:t>
            </a:r>
          </a:p>
        </p:txBody>
      </p:sp>
      <p:sp>
        <p:nvSpPr>
          <p:cNvPr id="437272" name="Text Box 24"/>
          <p:cNvSpPr txBox="1">
            <a:spLocks noChangeArrowheads="1"/>
          </p:cNvSpPr>
          <p:nvPr/>
        </p:nvSpPr>
        <p:spPr bwMode="auto">
          <a:xfrm>
            <a:off x="5984875" y="2252663"/>
            <a:ext cx="26622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(BERNOULLI’S</a:t>
            </a:r>
          </a:p>
          <a:p>
            <a:r>
              <a:rPr lang="en-US"/>
              <a:t>PRINCIPLE)</a:t>
            </a:r>
          </a:p>
        </p:txBody>
      </p:sp>
      <p:sp>
        <p:nvSpPr>
          <p:cNvPr id="437273" name="Text Box 25"/>
          <p:cNvSpPr txBox="1">
            <a:spLocks noChangeArrowheads="1"/>
          </p:cNvSpPr>
          <p:nvPr/>
        </p:nvSpPr>
        <p:spPr bwMode="auto">
          <a:xfrm>
            <a:off x="6099175" y="3438525"/>
            <a:ext cx="22558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(GRAVITY)</a:t>
            </a:r>
          </a:p>
        </p:txBody>
      </p:sp>
      <p:sp>
        <p:nvSpPr>
          <p:cNvPr id="437274" name="Rectangle 26"/>
          <p:cNvSpPr>
            <a:spLocks noChangeArrowheads="1"/>
          </p:cNvSpPr>
          <p:nvPr/>
        </p:nvSpPr>
        <p:spPr bwMode="auto">
          <a:xfrm>
            <a:off x="469900" y="4381500"/>
            <a:ext cx="13525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frisbee </a:t>
            </a:r>
          </a:p>
        </p:txBody>
      </p:sp>
      <p:grpSp>
        <p:nvGrpSpPr>
          <p:cNvPr id="437276" name="Group 28"/>
          <p:cNvGrpSpPr>
            <a:grpSpLocks/>
          </p:cNvGrpSpPr>
          <p:nvPr/>
        </p:nvGrpSpPr>
        <p:grpSpPr bwMode="auto">
          <a:xfrm>
            <a:off x="2430463" y="5249863"/>
            <a:ext cx="2860675" cy="517525"/>
            <a:chOff x="5295" y="6546"/>
            <a:chExt cx="2021" cy="365"/>
          </a:xfrm>
        </p:grpSpPr>
        <p:sp>
          <p:nvSpPr>
            <p:cNvPr id="437277" name="Freeform 29"/>
            <p:cNvSpPr>
              <a:spLocks/>
            </p:cNvSpPr>
            <p:nvPr/>
          </p:nvSpPr>
          <p:spPr bwMode="auto">
            <a:xfrm>
              <a:off x="5297" y="6546"/>
              <a:ext cx="2016" cy="253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643" y="36"/>
                </a:cxn>
                <a:cxn ang="0">
                  <a:pos x="1363" y="36"/>
                </a:cxn>
                <a:cxn ang="0">
                  <a:pos x="2016" y="228"/>
                </a:cxn>
              </a:cxnLst>
              <a:rect l="0" t="0" r="r" b="b"/>
              <a:pathLst>
                <a:path w="2016" h="253">
                  <a:moveTo>
                    <a:pt x="0" y="253"/>
                  </a:moveTo>
                  <a:cubicBezTo>
                    <a:pt x="107" y="219"/>
                    <a:pt x="416" y="72"/>
                    <a:pt x="643" y="36"/>
                  </a:cubicBezTo>
                  <a:cubicBezTo>
                    <a:pt x="870" y="0"/>
                    <a:pt x="1134" y="4"/>
                    <a:pt x="1363" y="36"/>
                  </a:cubicBezTo>
                  <a:cubicBezTo>
                    <a:pt x="1592" y="68"/>
                    <a:pt x="1880" y="188"/>
                    <a:pt x="2016" y="228"/>
                  </a:cubicBez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78" name="Freeform 30"/>
            <p:cNvSpPr>
              <a:spLocks/>
            </p:cNvSpPr>
            <p:nvPr/>
          </p:nvSpPr>
          <p:spPr bwMode="auto">
            <a:xfrm>
              <a:off x="5295" y="6910"/>
              <a:ext cx="20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0" y="0"/>
                </a:cxn>
              </a:cxnLst>
              <a:rect l="0" t="0" r="r" b="b"/>
              <a:pathLst>
                <a:path w="2020" h="1">
                  <a:moveTo>
                    <a:pt x="0" y="0"/>
                  </a:moveTo>
                  <a:lnTo>
                    <a:pt x="2020" y="0"/>
                  </a:ln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79" name="Freeform 31"/>
            <p:cNvSpPr>
              <a:spLocks/>
            </p:cNvSpPr>
            <p:nvPr/>
          </p:nvSpPr>
          <p:spPr bwMode="auto">
            <a:xfrm>
              <a:off x="5295" y="6805"/>
              <a:ext cx="1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5"/>
                </a:cxn>
              </a:cxnLst>
              <a:rect l="0" t="0" r="r" b="b"/>
              <a:pathLst>
                <a:path w="1" h="105">
                  <a:moveTo>
                    <a:pt x="0" y="0"/>
                  </a:moveTo>
                  <a:lnTo>
                    <a:pt x="0" y="105"/>
                  </a:ln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80" name="Freeform 32"/>
            <p:cNvSpPr>
              <a:spLocks/>
            </p:cNvSpPr>
            <p:nvPr/>
          </p:nvSpPr>
          <p:spPr bwMode="auto">
            <a:xfrm>
              <a:off x="7315" y="6785"/>
              <a:ext cx="1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5"/>
                </a:cxn>
              </a:cxnLst>
              <a:rect l="0" t="0" r="r" b="b"/>
              <a:pathLst>
                <a:path w="1" h="125">
                  <a:moveTo>
                    <a:pt x="0" y="0"/>
                  </a:moveTo>
                  <a:lnTo>
                    <a:pt x="0" y="125"/>
                  </a:ln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7291" name="Group 43"/>
          <p:cNvGrpSpPr>
            <a:grpSpLocks/>
          </p:cNvGrpSpPr>
          <p:nvPr/>
        </p:nvGrpSpPr>
        <p:grpSpPr bwMode="auto">
          <a:xfrm>
            <a:off x="2089150" y="5046663"/>
            <a:ext cx="3416300" cy="885825"/>
            <a:chOff x="1316" y="3179"/>
            <a:chExt cx="2152" cy="558"/>
          </a:xfrm>
        </p:grpSpPr>
        <p:sp>
          <p:nvSpPr>
            <p:cNvPr id="437281" name="Line 33"/>
            <p:cNvSpPr>
              <a:spLocks noChangeShapeType="1"/>
            </p:cNvSpPr>
            <p:nvPr/>
          </p:nvSpPr>
          <p:spPr bwMode="auto">
            <a:xfrm flipH="1">
              <a:off x="1316" y="3737"/>
              <a:ext cx="21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82" name="Freeform 34"/>
            <p:cNvSpPr>
              <a:spLocks/>
            </p:cNvSpPr>
            <p:nvPr/>
          </p:nvSpPr>
          <p:spPr bwMode="auto">
            <a:xfrm>
              <a:off x="1316" y="3179"/>
              <a:ext cx="2152" cy="343"/>
            </a:xfrm>
            <a:custGeom>
              <a:avLst/>
              <a:gdLst/>
              <a:ahLst/>
              <a:cxnLst>
                <a:cxn ang="0">
                  <a:pos x="3606" y="498"/>
                </a:cxn>
                <a:cxn ang="0">
                  <a:pos x="3318" y="348"/>
                </a:cxn>
                <a:cxn ang="0">
                  <a:pos x="2842" y="148"/>
                </a:cxn>
                <a:cxn ang="0">
                  <a:pos x="2129" y="10"/>
                </a:cxn>
                <a:cxn ang="0">
                  <a:pos x="1240" y="85"/>
                </a:cxn>
                <a:cxn ang="0">
                  <a:pos x="576" y="298"/>
                </a:cxn>
                <a:cxn ang="0">
                  <a:pos x="0" y="575"/>
                </a:cxn>
              </a:cxnLst>
              <a:rect l="0" t="0" r="r" b="b"/>
              <a:pathLst>
                <a:path w="3606" h="575">
                  <a:moveTo>
                    <a:pt x="3606" y="498"/>
                  </a:moveTo>
                  <a:cubicBezTo>
                    <a:pt x="3556" y="473"/>
                    <a:pt x="3445" y="406"/>
                    <a:pt x="3318" y="348"/>
                  </a:cubicBezTo>
                  <a:cubicBezTo>
                    <a:pt x="3191" y="290"/>
                    <a:pt x="3040" y="204"/>
                    <a:pt x="2842" y="148"/>
                  </a:cubicBezTo>
                  <a:cubicBezTo>
                    <a:pt x="2644" y="92"/>
                    <a:pt x="2396" y="20"/>
                    <a:pt x="2129" y="10"/>
                  </a:cubicBezTo>
                  <a:cubicBezTo>
                    <a:pt x="1862" y="0"/>
                    <a:pt x="1499" y="37"/>
                    <a:pt x="1240" y="85"/>
                  </a:cubicBezTo>
                  <a:cubicBezTo>
                    <a:pt x="981" y="133"/>
                    <a:pt x="783" y="216"/>
                    <a:pt x="576" y="298"/>
                  </a:cubicBezTo>
                  <a:cubicBezTo>
                    <a:pt x="369" y="380"/>
                    <a:pt x="120" y="517"/>
                    <a:pt x="0" y="575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7283" name="Text Box 35"/>
          <p:cNvSpPr txBox="1">
            <a:spLocks noChangeArrowheads="1"/>
          </p:cNvSpPr>
          <p:nvPr/>
        </p:nvSpPr>
        <p:spPr bwMode="auto">
          <a:xfrm>
            <a:off x="769938" y="3243263"/>
            <a:ext cx="2146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HIGH P</a:t>
            </a:r>
          </a:p>
        </p:txBody>
      </p:sp>
      <p:sp>
        <p:nvSpPr>
          <p:cNvPr id="437284" name="Text Box 36"/>
          <p:cNvSpPr txBox="1">
            <a:spLocks noChangeArrowheads="1"/>
          </p:cNvSpPr>
          <p:nvPr/>
        </p:nvSpPr>
        <p:spPr bwMode="auto">
          <a:xfrm>
            <a:off x="579438" y="1617663"/>
            <a:ext cx="16954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LOW P</a:t>
            </a:r>
          </a:p>
        </p:txBody>
      </p:sp>
      <p:pic>
        <p:nvPicPr>
          <p:cNvPr id="437285" name="Picture 37" descr="j04080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19328">
            <a:off x="6473826" y="4478337"/>
            <a:ext cx="1708150" cy="1844675"/>
          </a:xfrm>
          <a:prstGeom prst="rect">
            <a:avLst/>
          </a:prstGeom>
          <a:noFill/>
        </p:spPr>
      </p:pic>
      <p:sp>
        <p:nvSpPr>
          <p:cNvPr id="437286" name="Text Box 38"/>
          <p:cNvSpPr txBox="1">
            <a:spLocks noChangeArrowheads="1"/>
          </p:cNvSpPr>
          <p:nvPr/>
        </p:nvSpPr>
        <p:spPr bwMode="auto">
          <a:xfrm>
            <a:off x="2743200" y="4508500"/>
            <a:ext cx="2479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FAST, LOW P</a:t>
            </a:r>
          </a:p>
        </p:txBody>
      </p:sp>
      <p:sp>
        <p:nvSpPr>
          <p:cNvPr id="437288" name="Text Box 40"/>
          <p:cNvSpPr txBox="1">
            <a:spLocks noChangeArrowheads="1"/>
          </p:cNvSpPr>
          <p:nvPr/>
        </p:nvSpPr>
        <p:spPr bwMode="auto">
          <a:xfrm>
            <a:off x="2322513" y="5965825"/>
            <a:ext cx="31623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SLOW, HIGH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7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7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7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7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3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3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66" grpId="0"/>
      <p:bldP spid="437267" grpId="0"/>
      <p:bldP spid="437269" grpId="0" animBg="1"/>
      <p:bldP spid="437270" grpId="0" animBg="1"/>
      <p:bldP spid="437271" grpId="0" animBg="1"/>
      <p:bldP spid="437272" grpId="0"/>
      <p:bldP spid="437273" grpId="0"/>
      <p:bldP spid="437274" grpId="0"/>
      <p:bldP spid="437283" grpId="0"/>
      <p:bldP spid="437284" grpId="0"/>
      <p:bldP spid="4372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788988" y="1649413"/>
            <a:ext cx="19399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  <a:ea typeface="Times New Roman" pitchFamily="18" charset="0"/>
                <a:cs typeface="Arial" charset="0"/>
              </a:rPr>
              <a:t>CURTAIN</a:t>
            </a:r>
          </a:p>
        </p:txBody>
      </p:sp>
      <p:sp>
        <p:nvSpPr>
          <p:cNvPr id="438283" name="Rectangle 11"/>
          <p:cNvSpPr>
            <a:spLocks noChangeArrowheads="1"/>
          </p:cNvSpPr>
          <p:nvPr/>
        </p:nvSpPr>
        <p:spPr bwMode="auto">
          <a:xfrm>
            <a:off x="379413" y="381000"/>
            <a:ext cx="39687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  <a:ea typeface="Times New Roman" pitchFamily="18" charset="0"/>
                <a:cs typeface="Arial" charset="0"/>
              </a:rPr>
              <a:t>creeping shower curtain</a:t>
            </a:r>
          </a:p>
        </p:txBody>
      </p:sp>
      <p:grpSp>
        <p:nvGrpSpPr>
          <p:cNvPr id="438285" name="Group 13"/>
          <p:cNvGrpSpPr>
            <a:grpSpLocks/>
          </p:cNvGrpSpPr>
          <p:nvPr/>
        </p:nvGrpSpPr>
        <p:grpSpPr bwMode="auto">
          <a:xfrm rot="5400000">
            <a:off x="4953794" y="892969"/>
            <a:ext cx="828675" cy="1103313"/>
            <a:chOff x="6120" y="6732"/>
            <a:chExt cx="1080" cy="1440"/>
          </a:xfrm>
        </p:grpSpPr>
        <p:sp>
          <p:nvSpPr>
            <p:cNvPr id="438286" name="AutoShape 14"/>
            <p:cNvSpPr>
              <a:spLocks/>
            </p:cNvSpPr>
            <p:nvPr/>
          </p:nvSpPr>
          <p:spPr bwMode="auto">
            <a:xfrm>
              <a:off x="6660" y="7272"/>
              <a:ext cx="540" cy="900"/>
            </a:xfrm>
            <a:prstGeom prst="leftBracket">
              <a:avLst>
                <a:gd name="adj" fmla="val 13889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87" name="Line 15"/>
            <p:cNvSpPr>
              <a:spLocks noChangeShapeType="1"/>
            </p:cNvSpPr>
            <p:nvPr/>
          </p:nvSpPr>
          <p:spPr bwMode="auto">
            <a:xfrm flipV="1">
              <a:off x="7200" y="7272"/>
              <a:ext cx="0" cy="9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88" name="AutoShape 16"/>
            <p:cNvSpPr>
              <a:spLocks/>
            </p:cNvSpPr>
            <p:nvPr/>
          </p:nvSpPr>
          <p:spPr bwMode="auto">
            <a:xfrm>
              <a:off x="6480" y="7452"/>
              <a:ext cx="180" cy="540"/>
            </a:xfrm>
            <a:prstGeom prst="leftBracket">
              <a:avLst>
                <a:gd name="adj" fmla="val 25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89" name="Line 17"/>
            <p:cNvSpPr>
              <a:spLocks noChangeShapeType="1"/>
            </p:cNvSpPr>
            <p:nvPr/>
          </p:nvSpPr>
          <p:spPr bwMode="auto">
            <a:xfrm flipH="1">
              <a:off x="6300" y="7632"/>
              <a:ext cx="1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90" name="Line 18"/>
            <p:cNvSpPr>
              <a:spLocks noChangeShapeType="1"/>
            </p:cNvSpPr>
            <p:nvPr/>
          </p:nvSpPr>
          <p:spPr bwMode="auto">
            <a:xfrm flipV="1">
              <a:off x="6300" y="6732"/>
              <a:ext cx="0" cy="9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91" name="Line 19"/>
            <p:cNvSpPr>
              <a:spLocks noChangeShapeType="1"/>
            </p:cNvSpPr>
            <p:nvPr/>
          </p:nvSpPr>
          <p:spPr bwMode="auto">
            <a:xfrm flipH="1">
              <a:off x="6120" y="7812"/>
              <a:ext cx="36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92" name="Line 20"/>
            <p:cNvSpPr>
              <a:spLocks noChangeShapeType="1"/>
            </p:cNvSpPr>
            <p:nvPr/>
          </p:nvSpPr>
          <p:spPr bwMode="auto">
            <a:xfrm flipV="1">
              <a:off x="6120" y="6732"/>
              <a:ext cx="0" cy="10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8293" name="Group 21"/>
          <p:cNvGrpSpPr>
            <a:grpSpLocks/>
          </p:cNvGrpSpPr>
          <p:nvPr/>
        </p:nvGrpSpPr>
        <p:grpSpPr bwMode="auto">
          <a:xfrm>
            <a:off x="4264025" y="2501900"/>
            <a:ext cx="2208213" cy="1657350"/>
            <a:chOff x="9000" y="8352"/>
            <a:chExt cx="2160" cy="1620"/>
          </a:xfrm>
        </p:grpSpPr>
        <p:sp>
          <p:nvSpPr>
            <p:cNvPr id="438294" name="Oval 22"/>
            <p:cNvSpPr>
              <a:spLocks noChangeArrowheads="1"/>
            </p:cNvSpPr>
            <p:nvPr/>
          </p:nvSpPr>
          <p:spPr bwMode="auto">
            <a:xfrm>
              <a:off x="9360" y="8352"/>
              <a:ext cx="1080" cy="10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95" name="Line 23"/>
            <p:cNvSpPr>
              <a:spLocks noChangeShapeType="1"/>
            </p:cNvSpPr>
            <p:nvPr/>
          </p:nvSpPr>
          <p:spPr bwMode="auto">
            <a:xfrm>
              <a:off x="9900" y="9432"/>
              <a:ext cx="0" cy="36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96" name="Line 24"/>
            <p:cNvSpPr>
              <a:spLocks noChangeShapeType="1"/>
            </p:cNvSpPr>
            <p:nvPr/>
          </p:nvSpPr>
          <p:spPr bwMode="auto">
            <a:xfrm flipH="1" flipV="1">
              <a:off x="9180" y="9612"/>
              <a:ext cx="720" cy="1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97" name="Line 25"/>
            <p:cNvSpPr>
              <a:spLocks noChangeShapeType="1"/>
            </p:cNvSpPr>
            <p:nvPr/>
          </p:nvSpPr>
          <p:spPr bwMode="auto">
            <a:xfrm flipH="1" flipV="1">
              <a:off x="9000" y="8892"/>
              <a:ext cx="180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98" name="Line 26"/>
            <p:cNvSpPr>
              <a:spLocks noChangeShapeType="1"/>
            </p:cNvSpPr>
            <p:nvPr/>
          </p:nvSpPr>
          <p:spPr bwMode="auto">
            <a:xfrm flipV="1">
              <a:off x="9900" y="9612"/>
              <a:ext cx="720" cy="1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99" name="Line 27"/>
            <p:cNvSpPr>
              <a:spLocks noChangeShapeType="1"/>
            </p:cNvSpPr>
            <p:nvPr/>
          </p:nvSpPr>
          <p:spPr bwMode="auto">
            <a:xfrm>
              <a:off x="10620" y="9612"/>
              <a:ext cx="540" cy="36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8308" name="Group 36"/>
          <p:cNvGrpSpPr>
            <a:grpSpLocks/>
          </p:cNvGrpSpPr>
          <p:nvPr/>
        </p:nvGrpSpPr>
        <p:grpSpPr bwMode="auto">
          <a:xfrm>
            <a:off x="4702175" y="1966913"/>
            <a:ext cx="960438" cy="2163762"/>
            <a:chOff x="3313" y="1122"/>
            <a:chExt cx="605" cy="1363"/>
          </a:xfrm>
        </p:grpSpPr>
        <p:sp>
          <p:nvSpPr>
            <p:cNvPr id="438300" name="Freeform 28"/>
            <p:cNvSpPr>
              <a:spLocks/>
            </p:cNvSpPr>
            <p:nvPr/>
          </p:nvSpPr>
          <p:spPr bwMode="auto">
            <a:xfrm>
              <a:off x="3313" y="1130"/>
              <a:ext cx="121" cy="1339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0" y="2079"/>
                </a:cxn>
              </a:cxnLst>
              <a:rect l="0" t="0" r="r" b="b"/>
              <a:pathLst>
                <a:path w="188" h="2079">
                  <a:moveTo>
                    <a:pt x="188" y="0"/>
                  </a:moveTo>
                  <a:lnTo>
                    <a:pt x="0" y="207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01" name="Freeform 29"/>
            <p:cNvSpPr>
              <a:spLocks/>
            </p:cNvSpPr>
            <p:nvPr/>
          </p:nvSpPr>
          <p:spPr bwMode="auto">
            <a:xfrm>
              <a:off x="3499" y="1122"/>
              <a:ext cx="48" cy="136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116"/>
                </a:cxn>
              </a:cxnLst>
              <a:rect l="0" t="0" r="r" b="b"/>
              <a:pathLst>
                <a:path w="75" h="2116">
                  <a:moveTo>
                    <a:pt x="75" y="0"/>
                  </a:moveTo>
                  <a:lnTo>
                    <a:pt x="0" y="211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02" name="Freeform 30"/>
            <p:cNvSpPr>
              <a:spLocks/>
            </p:cNvSpPr>
            <p:nvPr/>
          </p:nvSpPr>
          <p:spPr bwMode="auto">
            <a:xfrm>
              <a:off x="3765" y="1130"/>
              <a:ext cx="153" cy="1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8" y="1991"/>
                </a:cxn>
              </a:cxnLst>
              <a:rect l="0" t="0" r="r" b="b"/>
              <a:pathLst>
                <a:path w="238" h="1991">
                  <a:moveTo>
                    <a:pt x="0" y="0"/>
                  </a:moveTo>
                  <a:lnTo>
                    <a:pt x="238" y="199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03" name="Freeform 31"/>
            <p:cNvSpPr>
              <a:spLocks/>
            </p:cNvSpPr>
            <p:nvPr/>
          </p:nvSpPr>
          <p:spPr bwMode="auto">
            <a:xfrm>
              <a:off x="3652" y="1130"/>
              <a:ext cx="89" cy="1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" y="2066"/>
                </a:cxn>
              </a:cxnLst>
              <a:rect l="0" t="0" r="r" b="b"/>
              <a:pathLst>
                <a:path w="138" h="2066">
                  <a:moveTo>
                    <a:pt x="0" y="0"/>
                  </a:moveTo>
                  <a:lnTo>
                    <a:pt x="138" y="206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8304" name="Line 32"/>
          <p:cNvSpPr>
            <a:spLocks noChangeShapeType="1"/>
          </p:cNvSpPr>
          <p:nvPr/>
        </p:nvSpPr>
        <p:spPr bwMode="auto">
          <a:xfrm>
            <a:off x="3711575" y="1960563"/>
            <a:ext cx="0" cy="411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6" name="Text Box 34"/>
          <p:cNvSpPr txBox="1">
            <a:spLocks noChangeArrowheads="1"/>
          </p:cNvSpPr>
          <p:nvPr/>
        </p:nvSpPr>
        <p:spPr bwMode="auto">
          <a:xfrm>
            <a:off x="1887538" y="5307013"/>
            <a:ext cx="1471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HIGH P</a:t>
            </a:r>
          </a:p>
        </p:txBody>
      </p:sp>
      <p:sp>
        <p:nvSpPr>
          <p:cNvPr id="438307" name="Line 35"/>
          <p:cNvSpPr>
            <a:spLocks noChangeShapeType="1"/>
          </p:cNvSpPr>
          <p:nvPr/>
        </p:nvSpPr>
        <p:spPr bwMode="auto">
          <a:xfrm>
            <a:off x="2665413" y="2014538"/>
            <a:ext cx="1030287" cy="290512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312" name="Line 40"/>
          <p:cNvSpPr>
            <a:spLocks noChangeShapeType="1"/>
          </p:cNvSpPr>
          <p:nvPr/>
        </p:nvSpPr>
        <p:spPr bwMode="auto">
          <a:xfrm>
            <a:off x="595313" y="4965700"/>
            <a:ext cx="471487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8313" name="Line 41"/>
          <p:cNvSpPr>
            <a:spLocks noChangeShapeType="1"/>
          </p:cNvSpPr>
          <p:nvPr/>
        </p:nvSpPr>
        <p:spPr bwMode="auto">
          <a:xfrm flipH="1">
            <a:off x="1066800" y="5200650"/>
            <a:ext cx="473075" cy="2365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8314" name="Line 42"/>
          <p:cNvSpPr>
            <a:spLocks noChangeShapeType="1"/>
          </p:cNvSpPr>
          <p:nvPr/>
        </p:nvSpPr>
        <p:spPr bwMode="auto">
          <a:xfrm flipV="1">
            <a:off x="630238" y="5229225"/>
            <a:ext cx="0" cy="4730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8315" name="Line 43"/>
          <p:cNvSpPr>
            <a:spLocks noChangeShapeType="1"/>
          </p:cNvSpPr>
          <p:nvPr/>
        </p:nvSpPr>
        <p:spPr bwMode="auto">
          <a:xfrm flipH="1" flipV="1">
            <a:off x="1119188" y="4638675"/>
            <a:ext cx="471487" cy="2365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8309" name="Line 37"/>
          <p:cNvSpPr>
            <a:spLocks noChangeShapeType="1"/>
          </p:cNvSpPr>
          <p:nvPr/>
        </p:nvSpPr>
        <p:spPr bwMode="auto">
          <a:xfrm flipV="1">
            <a:off x="6064250" y="4559300"/>
            <a:ext cx="1643063" cy="4111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8310" name="Line 38"/>
          <p:cNvSpPr>
            <a:spLocks noChangeShapeType="1"/>
          </p:cNvSpPr>
          <p:nvPr/>
        </p:nvSpPr>
        <p:spPr bwMode="auto">
          <a:xfrm flipH="1">
            <a:off x="6475413" y="4354513"/>
            <a:ext cx="411162" cy="1438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8311" name="Line 39"/>
          <p:cNvSpPr>
            <a:spLocks noChangeShapeType="1"/>
          </p:cNvSpPr>
          <p:nvPr/>
        </p:nvSpPr>
        <p:spPr bwMode="auto">
          <a:xfrm>
            <a:off x="6064250" y="5176838"/>
            <a:ext cx="1438275" cy="4111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8316" name="Line 44"/>
          <p:cNvSpPr>
            <a:spLocks noChangeShapeType="1"/>
          </p:cNvSpPr>
          <p:nvPr/>
        </p:nvSpPr>
        <p:spPr bwMode="auto">
          <a:xfrm flipH="1" flipV="1">
            <a:off x="6886575" y="4970463"/>
            <a:ext cx="1231900" cy="6175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8319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263" y="1319213"/>
            <a:ext cx="1981200" cy="2479675"/>
          </a:xfrm>
          <a:prstGeom prst="rect">
            <a:avLst/>
          </a:prstGeom>
          <a:noFill/>
        </p:spPr>
      </p:pic>
      <p:sp>
        <p:nvSpPr>
          <p:cNvPr id="438320" name="Text Box 48"/>
          <p:cNvSpPr txBox="1">
            <a:spLocks noChangeArrowheads="1"/>
          </p:cNvSpPr>
          <p:nvPr/>
        </p:nvSpPr>
        <p:spPr bwMode="auto">
          <a:xfrm>
            <a:off x="1887538" y="4841875"/>
            <a:ext cx="14716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SLOW</a:t>
            </a:r>
          </a:p>
        </p:txBody>
      </p:sp>
      <p:sp>
        <p:nvSpPr>
          <p:cNvPr id="438321" name="Text Box 49"/>
          <p:cNvSpPr txBox="1">
            <a:spLocks noChangeArrowheads="1"/>
          </p:cNvSpPr>
          <p:nvPr/>
        </p:nvSpPr>
        <p:spPr bwMode="auto">
          <a:xfrm>
            <a:off x="1887538" y="4405313"/>
            <a:ext cx="14716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COLD</a:t>
            </a:r>
          </a:p>
        </p:txBody>
      </p:sp>
      <p:sp>
        <p:nvSpPr>
          <p:cNvPr id="438322" name="Text Box 50"/>
          <p:cNvSpPr txBox="1">
            <a:spLocks noChangeArrowheads="1"/>
          </p:cNvSpPr>
          <p:nvPr/>
        </p:nvSpPr>
        <p:spPr bwMode="auto">
          <a:xfrm>
            <a:off x="4441825" y="5307013"/>
            <a:ext cx="1471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LOW P</a:t>
            </a:r>
          </a:p>
        </p:txBody>
      </p:sp>
      <p:sp>
        <p:nvSpPr>
          <p:cNvPr id="438323" name="Text Box 51"/>
          <p:cNvSpPr txBox="1">
            <a:spLocks noChangeArrowheads="1"/>
          </p:cNvSpPr>
          <p:nvPr/>
        </p:nvSpPr>
        <p:spPr bwMode="auto">
          <a:xfrm>
            <a:off x="4441825" y="4841875"/>
            <a:ext cx="14716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FAST</a:t>
            </a:r>
          </a:p>
        </p:txBody>
      </p:sp>
      <p:sp>
        <p:nvSpPr>
          <p:cNvPr id="438324" name="Text Box 52"/>
          <p:cNvSpPr txBox="1">
            <a:spLocks noChangeArrowheads="1"/>
          </p:cNvSpPr>
          <p:nvPr/>
        </p:nvSpPr>
        <p:spPr bwMode="auto">
          <a:xfrm>
            <a:off x="4441825" y="4405313"/>
            <a:ext cx="14716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WARM</a:t>
            </a:r>
          </a:p>
        </p:txBody>
      </p:sp>
      <p:sp>
        <p:nvSpPr>
          <p:cNvPr id="438325" name="Line 53"/>
          <p:cNvSpPr>
            <a:spLocks noChangeShapeType="1"/>
          </p:cNvSpPr>
          <p:nvPr/>
        </p:nvSpPr>
        <p:spPr bwMode="auto">
          <a:xfrm>
            <a:off x="3697288" y="1960563"/>
            <a:ext cx="522287" cy="411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3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8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8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8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8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8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38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3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3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304" grpId="0" animBg="1"/>
      <p:bldP spid="438306" grpId="0"/>
      <p:bldP spid="438312" grpId="0" animBg="1"/>
      <p:bldP spid="438313" grpId="0" animBg="1"/>
      <p:bldP spid="438314" grpId="0" animBg="1"/>
      <p:bldP spid="438315" grpId="0" animBg="1"/>
      <p:bldP spid="438309" grpId="0" animBg="1"/>
      <p:bldP spid="438310" grpId="0" animBg="1"/>
      <p:bldP spid="438311" grpId="0" animBg="1"/>
      <p:bldP spid="438316" grpId="0" animBg="1"/>
      <p:bldP spid="438320" grpId="0"/>
      <p:bldP spid="438321" grpId="0"/>
      <p:bldP spid="438322" grpId="0"/>
      <p:bldP spid="438323" grpId="0"/>
      <p:bldP spid="438324" grpId="0"/>
      <p:bldP spid="4383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1428750" y="833438"/>
            <a:ext cx="22447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windows and</a:t>
            </a:r>
          </a:p>
          <a:p>
            <a:r>
              <a:rPr lang="en-US">
                <a:solidFill>
                  <a:srgbClr val="FF3300"/>
                </a:solidFill>
              </a:rPr>
              <a:t>high winds</a:t>
            </a:r>
          </a:p>
        </p:txBody>
      </p:sp>
      <p:sp>
        <p:nvSpPr>
          <p:cNvPr id="439306" name="Line 10"/>
          <p:cNvSpPr>
            <a:spLocks noChangeShapeType="1"/>
          </p:cNvSpPr>
          <p:nvPr/>
        </p:nvSpPr>
        <p:spPr bwMode="auto">
          <a:xfrm flipV="1">
            <a:off x="1743075" y="2995613"/>
            <a:ext cx="0" cy="214153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07" name="Line 11"/>
          <p:cNvSpPr>
            <a:spLocks noChangeShapeType="1"/>
          </p:cNvSpPr>
          <p:nvPr/>
        </p:nvSpPr>
        <p:spPr bwMode="auto">
          <a:xfrm>
            <a:off x="1743075" y="2995613"/>
            <a:ext cx="2506663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08" name="Line 12"/>
          <p:cNvSpPr>
            <a:spLocks noChangeShapeType="1"/>
          </p:cNvSpPr>
          <p:nvPr/>
        </p:nvSpPr>
        <p:spPr bwMode="auto">
          <a:xfrm>
            <a:off x="4249738" y="2995613"/>
            <a:ext cx="0" cy="2098675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09" name="Rectangle 13"/>
          <p:cNvSpPr>
            <a:spLocks noChangeArrowheads="1"/>
          </p:cNvSpPr>
          <p:nvPr/>
        </p:nvSpPr>
        <p:spPr bwMode="auto">
          <a:xfrm>
            <a:off x="1900238" y="3152775"/>
            <a:ext cx="312737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0" name="Rectangle 14"/>
          <p:cNvSpPr>
            <a:spLocks noChangeArrowheads="1"/>
          </p:cNvSpPr>
          <p:nvPr/>
        </p:nvSpPr>
        <p:spPr bwMode="auto">
          <a:xfrm>
            <a:off x="2370138" y="3152775"/>
            <a:ext cx="312737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2840038" y="3152775"/>
            <a:ext cx="312737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2" name="Rectangle 16"/>
          <p:cNvSpPr>
            <a:spLocks noChangeArrowheads="1"/>
          </p:cNvSpPr>
          <p:nvPr/>
        </p:nvSpPr>
        <p:spPr bwMode="auto">
          <a:xfrm>
            <a:off x="3309938" y="3152775"/>
            <a:ext cx="312737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3" name="Rectangle 17"/>
          <p:cNvSpPr>
            <a:spLocks noChangeArrowheads="1"/>
          </p:cNvSpPr>
          <p:nvPr/>
        </p:nvSpPr>
        <p:spPr bwMode="auto">
          <a:xfrm>
            <a:off x="3779838" y="3152775"/>
            <a:ext cx="312737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4" name="Rectangle 18"/>
          <p:cNvSpPr>
            <a:spLocks noChangeArrowheads="1"/>
          </p:cNvSpPr>
          <p:nvPr/>
        </p:nvSpPr>
        <p:spPr bwMode="auto">
          <a:xfrm>
            <a:off x="1900238" y="3778250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5" name="Rectangle 19"/>
          <p:cNvSpPr>
            <a:spLocks noChangeArrowheads="1"/>
          </p:cNvSpPr>
          <p:nvPr/>
        </p:nvSpPr>
        <p:spPr bwMode="auto">
          <a:xfrm>
            <a:off x="2370138" y="3778250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2840038" y="3778250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7" name="Rectangle 21"/>
          <p:cNvSpPr>
            <a:spLocks noChangeArrowheads="1"/>
          </p:cNvSpPr>
          <p:nvPr/>
        </p:nvSpPr>
        <p:spPr bwMode="auto">
          <a:xfrm>
            <a:off x="3309938" y="3778250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8" name="Rectangle 22"/>
          <p:cNvSpPr>
            <a:spLocks noChangeArrowheads="1"/>
          </p:cNvSpPr>
          <p:nvPr/>
        </p:nvSpPr>
        <p:spPr bwMode="auto">
          <a:xfrm>
            <a:off x="3779838" y="3778250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19" name="Rectangle 23"/>
          <p:cNvSpPr>
            <a:spLocks noChangeArrowheads="1"/>
          </p:cNvSpPr>
          <p:nvPr/>
        </p:nvSpPr>
        <p:spPr bwMode="auto">
          <a:xfrm>
            <a:off x="1900238" y="4405313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0" name="Rectangle 24"/>
          <p:cNvSpPr>
            <a:spLocks noChangeArrowheads="1"/>
          </p:cNvSpPr>
          <p:nvPr/>
        </p:nvSpPr>
        <p:spPr bwMode="auto">
          <a:xfrm>
            <a:off x="2370138" y="4405313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2840038" y="4405313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2" name="Rectangle 26"/>
          <p:cNvSpPr>
            <a:spLocks noChangeArrowheads="1"/>
          </p:cNvSpPr>
          <p:nvPr/>
        </p:nvSpPr>
        <p:spPr bwMode="auto">
          <a:xfrm>
            <a:off x="3309938" y="4405313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3" name="Rectangle 27"/>
          <p:cNvSpPr>
            <a:spLocks noChangeArrowheads="1"/>
          </p:cNvSpPr>
          <p:nvPr/>
        </p:nvSpPr>
        <p:spPr bwMode="auto">
          <a:xfrm>
            <a:off x="3779838" y="4405313"/>
            <a:ext cx="312737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4" name="Line 28"/>
          <p:cNvSpPr>
            <a:spLocks noChangeShapeType="1"/>
          </p:cNvSpPr>
          <p:nvPr/>
        </p:nvSpPr>
        <p:spPr bwMode="auto">
          <a:xfrm flipV="1">
            <a:off x="5262563" y="2995613"/>
            <a:ext cx="0" cy="212725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5" name="Line 29"/>
          <p:cNvSpPr>
            <a:spLocks noChangeShapeType="1"/>
          </p:cNvSpPr>
          <p:nvPr/>
        </p:nvSpPr>
        <p:spPr bwMode="auto">
          <a:xfrm>
            <a:off x="5262563" y="2995613"/>
            <a:ext cx="2506662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6" name="Line 30"/>
          <p:cNvSpPr>
            <a:spLocks noChangeShapeType="1"/>
          </p:cNvSpPr>
          <p:nvPr/>
        </p:nvSpPr>
        <p:spPr bwMode="auto">
          <a:xfrm>
            <a:off x="7769225" y="2995613"/>
            <a:ext cx="0" cy="2098675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7" name="Rectangle 31"/>
          <p:cNvSpPr>
            <a:spLocks noChangeArrowheads="1"/>
          </p:cNvSpPr>
          <p:nvPr/>
        </p:nvSpPr>
        <p:spPr bwMode="auto">
          <a:xfrm>
            <a:off x="5419725" y="3152775"/>
            <a:ext cx="312738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8" name="Rectangle 32"/>
          <p:cNvSpPr>
            <a:spLocks noChangeArrowheads="1"/>
          </p:cNvSpPr>
          <p:nvPr/>
        </p:nvSpPr>
        <p:spPr bwMode="auto">
          <a:xfrm>
            <a:off x="5889625" y="3152775"/>
            <a:ext cx="312738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29" name="Rectangle 33"/>
          <p:cNvSpPr>
            <a:spLocks noChangeArrowheads="1"/>
          </p:cNvSpPr>
          <p:nvPr/>
        </p:nvSpPr>
        <p:spPr bwMode="auto">
          <a:xfrm>
            <a:off x="6359525" y="3152775"/>
            <a:ext cx="312738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0" name="Rectangle 34"/>
          <p:cNvSpPr>
            <a:spLocks noChangeArrowheads="1"/>
          </p:cNvSpPr>
          <p:nvPr/>
        </p:nvSpPr>
        <p:spPr bwMode="auto">
          <a:xfrm>
            <a:off x="6829425" y="3152775"/>
            <a:ext cx="312738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1" name="Rectangle 35"/>
          <p:cNvSpPr>
            <a:spLocks noChangeArrowheads="1"/>
          </p:cNvSpPr>
          <p:nvPr/>
        </p:nvSpPr>
        <p:spPr bwMode="auto">
          <a:xfrm>
            <a:off x="7299325" y="3152775"/>
            <a:ext cx="312738" cy="468313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2" name="Rectangle 36"/>
          <p:cNvSpPr>
            <a:spLocks noChangeArrowheads="1"/>
          </p:cNvSpPr>
          <p:nvPr/>
        </p:nvSpPr>
        <p:spPr bwMode="auto">
          <a:xfrm>
            <a:off x="5419725" y="3778250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3" name="Rectangle 37"/>
          <p:cNvSpPr>
            <a:spLocks noChangeArrowheads="1"/>
          </p:cNvSpPr>
          <p:nvPr/>
        </p:nvSpPr>
        <p:spPr bwMode="auto">
          <a:xfrm>
            <a:off x="5889625" y="3778250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4" name="Rectangle 38"/>
          <p:cNvSpPr>
            <a:spLocks noChangeArrowheads="1"/>
          </p:cNvSpPr>
          <p:nvPr/>
        </p:nvSpPr>
        <p:spPr bwMode="auto">
          <a:xfrm>
            <a:off x="6359525" y="3778250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5" name="Rectangle 39"/>
          <p:cNvSpPr>
            <a:spLocks noChangeArrowheads="1"/>
          </p:cNvSpPr>
          <p:nvPr/>
        </p:nvSpPr>
        <p:spPr bwMode="auto">
          <a:xfrm>
            <a:off x="6829425" y="3778250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6" name="Rectangle 40"/>
          <p:cNvSpPr>
            <a:spLocks noChangeArrowheads="1"/>
          </p:cNvSpPr>
          <p:nvPr/>
        </p:nvSpPr>
        <p:spPr bwMode="auto">
          <a:xfrm>
            <a:off x="7299325" y="3778250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7" name="Rectangle 41"/>
          <p:cNvSpPr>
            <a:spLocks noChangeArrowheads="1"/>
          </p:cNvSpPr>
          <p:nvPr/>
        </p:nvSpPr>
        <p:spPr bwMode="auto">
          <a:xfrm>
            <a:off x="5419725" y="4405313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8" name="Rectangle 42"/>
          <p:cNvSpPr>
            <a:spLocks noChangeArrowheads="1"/>
          </p:cNvSpPr>
          <p:nvPr/>
        </p:nvSpPr>
        <p:spPr bwMode="auto">
          <a:xfrm>
            <a:off x="5889625" y="4405313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39" name="Rectangle 43"/>
          <p:cNvSpPr>
            <a:spLocks noChangeArrowheads="1"/>
          </p:cNvSpPr>
          <p:nvPr/>
        </p:nvSpPr>
        <p:spPr bwMode="auto">
          <a:xfrm>
            <a:off x="6359525" y="4405313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40" name="Rectangle 44"/>
          <p:cNvSpPr>
            <a:spLocks noChangeArrowheads="1"/>
          </p:cNvSpPr>
          <p:nvPr/>
        </p:nvSpPr>
        <p:spPr bwMode="auto">
          <a:xfrm>
            <a:off x="6829425" y="4405313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41" name="Rectangle 45"/>
          <p:cNvSpPr>
            <a:spLocks noChangeArrowheads="1"/>
          </p:cNvSpPr>
          <p:nvPr/>
        </p:nvSpPr>
        <p:spPr bwMode="auto">
          <a:xfrm>
            <a:off x="7299325" y="4405313"/>
            <a:ext cx="312738" cy="4699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42" name="Freeform 46"/>
          <p:cNvSpPr>
            <a:spLocks/>
          </p:cNvSpPr>
          <p:nvPr/>
        </p:nvSpPr>
        <p:spPr bwMode="auto">
          <a:xfrm>
            <a:off x="5032375" y="3295650"/>
            <a:ext cx="152400" cy="33338"/>
          </a:xfrm>
          <a:custGeom>
            <a:avLst/>
            <a:gdLst/>
            <a:ahLst/>
            <a:cxnLst>
              <a:cxn ang="0">
                <a:pos x="176" y="37"/>
              </a:cxn>
              <a:cxn ang="0">
                <a:pos x="0" y="0"/>
              </a:cxn>
            </a:cxnLst>
            <a:rect l="0" t="0" r="r" b="b"/>
            <a:pathLst>
              <a:path w="176" h="37">
                <a:moveTo>
                  <a:pt x="176" y="37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9343" name="Freeform 47"/>
          <p:cNvSpPr>
            <a:spLocks/>
          </p:cNvSpPr>
          <p:nvPr/>
        </p:nvSpPr>
        <p:spPr bwMode="auto">
          <a:xfrm>
            <a:off x="5041900" y="3513138"/>
            <a:ext cx="163513" cy="34925"/>
          </a:xfrm>
          <a:custGeom>
            <a:avLst/>
            <a:gdLst/>
            <a:ahLst/>
            <a:cxnLst>
              <a:cxn ang="0">
                <a:pos x="188" y="0"/>
              </a:cxn>
              <a:cxn ang="0">
                <a:pos x="0" y="38"/>
              </a:cxn>
            </a:cxnLst>
            <a:rect l="0" t="0" r="r" b="b"/>
            <a:pathLst>
              <a:path w="188" h="38">
                <a:moveTo>
                  <a:pt x="188" y="0"/>
                </a:moveTo>
                <a:lnTo>
                  <a:pt x="0" y="38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9344" name="Freeform 48"/>
          <p:cNvSpPr>
            <a:spLocks/>
          </p:cNvSpPr>
          <p:nvPr/>
        </p:nvSpPr>
        <p:spPr bwMode="auto">
          <a:xfrm>
            <a:off x="5010150" y="3417888"/>
            <a:ext cx="152400" cy="7937"/>
          </a:xfrm>
          <a:custGeom>
            <a:avLst/>
            <a:gdLst/>
            <a:ahLst/>
            <a:cxnLst>
              <a:cxn ang="0">
                <a:pos x="176" y="12"/>
              </a:cxn>
              <a:cxn ang="0">
                <a:pos x="0" y="0"/>
              </a:cxn>
            </a:cxnLst>
            <a:rect l="0" t="0" r="r" b="b"/>
            <a:pathLst>
              <a:path w="176" h="12">
                <a:moveTo>
                  <a:pt x="176" y="12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9345" name="Freeform 49"/>
          <p:cNvSpPr>
            <a:spLocks/>
          </p:cNvSpPr>
          <p:nvPr/>
        </p:nvSpPr>
        <p:spPr bwMode="auto">
          <a:xfrm>
            <a:off x="5064125" y="3154363"/>
            <a:ext cx="109538" cy="87312"/>
          </a:xfrm>
          <a:custGeom>
            <a:avLst/>
            <a:gdLst/>
            <a:ahLst/>
            <a:cxnLst>
              <a:cxn ang="0">
                <a:pos x="125" y="100"/>
              </a:cxn>
              <a:cxn ang="0">
                <a:pos x="0" y="0"/>
              </a:cxn>
            </a:cxnLst>
            <a:rect l="0" t="0" r="r" b="b"/>
            <a:pathLst>
              <a:path w="125" h="100">
                <a:moveTo>
                  <a:pt x="125" y="100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9346" name="Freeform 50"/>
          <p:cNvSpPr>
            <a:spLocks/>
          </p:cNvSpPr>
          <p:nvPr/>
        </p:nvSpPr>
        <p:spPr bwMode="auto">
          <a:xfrm>
            <a:off x="5041900" y="3624263"/>
            <a:ext cx="131763" cy="42862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0" y="50"/>
              </a:cxn>
            </a:cxnLst>
            <a:rect l="0" t="0" r="r" b="b"/>
            <a:pathLst>
              <a:path w="150" h="50">
                <a:moveTo>
                  <a:pt x="150" y="0"/>
                </a:moveTo>
                <a:lnTo>
                  <a:pt x="0" y="5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9347" name="Text Box 51"/>
          <p:cNvSpPr txBox="1">
            <a:spLocks noChangeArrowheads="1"/>
          </p:cNvSpPr>
          <p:nvPr/>
        </p:nvSpPr>
        <p:spPr bwMode="auto">
          <a:xfrm>
            <a:off x="490538" y="2995613"/>
            <a:ext cx="1252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FAST</a:t>
            </a:r>
          </a:p>
        </p:txBody>
      </p:sp>
      <p:sp>
        <p:nvSpPr>
          <p:cNvPr id="439348" name="Text Box 52"/>
          <p:cNvSpPr txBox="1">
            <a:spLocks noChangeArrowheads="1"/>
          </p:cNvSpPr>
          <p:nvPr/>
        </p:nvSpPr>
        <p:spPr bwMode="auto">
          <a:xfrm>
            <a:off x="2370138" y="5132388"/>
            <a:ext cx="1252537" cy="4778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SLOW</a:t>
            </a:r>
          </a:p>
        </p:txBody>
      </p:sp>
      <p:sp>
        <p:nvSpPr>
          <p:cNvPr id="439349" name="Text Box 53"/>
          <p:cNvSpPr txBox="1">
            <a:spLocks noChangeArrowheads="1"/>
          </p:cNvSpPr>
          <p:nvPr/>
        </p:nvSpPr>
        <p:spPr bwMode="auto">
          <a:xfrm>
            <a:off x="5105400" y="5313363"/>
            <a:ext cx="2838450" cy="103663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windows</a:t>
            </a:r>
          </a:p>
          <a:p>
            <a:r>
              <a:rPr lang="en-US" b="1">
                <a:solidFill>
                  <a:schemeClr val="bg1"/>
                </a:solidFill>
              </a:rPr>
              <a:t>burst outwards</a:t>
            </a:r>
          </a:p>
        </p:txBody>
      </p:sp>
      <p:sp>
        <p:nvSpPr>
          <p:cNvPr id="439350" name="Text Box 54"/>
          <p:cNvSpPr txBox="1">
            <a:spLocks noChangeArrowheads="1"/>
          </p:cNvSpPr>
          <p:nvPr/>
        </p:nvSpPr>
        <p:spPr bwMode="auto">
          <a:xfrm>
            <a:off x="1474788" y="2325688"/>
            <a:ext cx="30432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TALL BUILDING</a:t>
            </a:r>
          </a:p>
        </p:txBody>
      </p:sp>
      <p:sp>
        <p:nvSpPr>
          <p:cNvPr id="439352" name="Text Box 56"/>
          <p:cNvSpPr txBox="1">
            <a:spLocks noChangeArrowheads="1"/>
          </p:cNvSpPr>
          <p:nvPr/>
        </p:nvSpPr>
        <p:spPr bwMode="auto">
          <a:xfrm>
            <a:off x="314325" y="3473450"/>
            <a:ext cx="14668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LOW P</a:t>
            </a:r>
          </a:p>
        </p:txBody>
      </p:sp>
      <p:sp>
        <p:nvSpPr>
          <p:cNvPr id="439353" name="Text Box 57"/>
          <p:cNvSpPr txBox="1">
            <a:spLocks noChangeArrowheads="1"/>
          </p:cNvSpPr>
          <p:nvPr/>
        </p:nvSpPr>
        <p:spPr bwMode="auto">
          <a:xfrm>
            <a:off x="2138363" y="5626100"/>
            <a:ext cx="16160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HIGH P</a:t>
            </a:r>
          </a:p>
        </p:txBody>
      </p:sp>
      <p:pic>
        <p:nvPicPr>
          <p:cNvPr id="439403" name="Picture 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550" y="393700"/>
            <a:ext cx="3613150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9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9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9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3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3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3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3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9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42" grpId="0" animBg="1"/>
      <p:bldP spid="439343" grpId="0" animBg="1"/>
      <p:bldP spid="439344" grpId="0" animBg="1"/>
      <p:bldP spid="439345" grpId="0" animBg="1"/>
      <p:bldP spid="439346" grpId="0" animBg="1"/>
      <p:bldP spid="439347" grpId="0"/>
      <p:bldP spid="439348" grpId="0"/>
      <p:bldP spid="439349" grpId="0" animBg="1"/>
      <p:bldP spid="439352" grpId="0"/>
      <p:bldP spid="4393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60" name="Rectangle 16"/>
          <p:cNvSpPr>
            <a:spLocks noChangeArrowheads="1"/>
          </p:cNvSpPr>
          <p:nvPr/>
        </p:nvSpPr>
        <p:spPr bwMode="auto">
          <a:xfrm>
            <a:off x="1733550" y="5829300"/>
            <a:ext cx="5445125" cy="593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1739900" y="5154613"/>
            <a:ext cx="2352675" cy="5778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2276475" y="454025"/>
            <a:ext cx="47942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Pressure and Temperature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41353" name="Rectangle 9"/>
          <p:cNvSpPr>
            <a:spLocks noChangeArrowheads="1"/>
          </p:cNvSpPr>
          <p:nvPr/>
        </p:nvSpPr>
        <p:spPr bwMode="auto">
          <a:xfrm>
            <a:off x="1044575" y="1358900"/>
            <a:ext cx="711358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STP (Standard Temperature and Pressure) </a:t>
            </a:r>
          </a:p>
        </p:txBody>
      </p:sp>
      <p:sp>
        <p:nvSpPr>
          <p:cNvPr id="441354" name="Rectangle 10"/>
          <p:cNvSpPr>
            <a:spLocks noChangeArrowheads="1"/>
          </p:cNvSpPr>
          <p:nvPr/>
        </p:nvSpPr>
        <p:spPr bwMode="auto">
          <a:xfrm>
            <a:off x="657225" y="2262188"/>
            <a:ext cx="77279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3300"/>
                </a:solidFill>
              </a:rPr>
              <a:t>standard temperature</a:t>
            </a:r>
            <a:r>
              <a:rPr lang="en-US">
                <a:solidFill>
                  <a:srgbClr val="FF3300"/>
                </a:solidFill>
              </a:rPr>
              <a:t>		</a:t>
            </a:r>
            <a:r>
              <a:rPr lang="en-US" u="sng">
                <a:solidFill>
                  <a:srgbClr val="FF3300"/>
                </a:solidFill>
              </a:rPr>
              <a:t>standard pressure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41355" name="Rectangle 11"/>
          <p:cNvSpPr>
            <a:spLocks noChangeArrowheads="1"/>
          </p:cNvSpPr>
          <p:nvPr/>
        </p:nvSpPr>
        <p:spPr bwMode="auto">
          <a:xfrm>
            <a:off x="1824038" y="2792413"/>
            <a:ext cx="11144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pPr algn="l"/>
            <a:r>
              <a:rPr lang="en-US"/>
              <a:t>273 K</a:t>
            </a:r>
          </a:p>
        </p:txBody>
      </p:sp>
      <p:sp>
        <p:nvSpPr>
          <p:cNvPr id="441356" name="Rectangle 12"/>
          <p:cNvSpPr>
            <a:spLocks noChangeArrowheads="1"/>
          </p:cNvSpPr>
          <p:nvPr/>
        </p:nvSpPr>
        <p:spPr bwMode="auto">
          <a:xfrm>
            <a:off x="1019175" y="4448175"/>
            <a:ext cx="53498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Equations / Conversion Factors: </a:t>
            </a:r>
          </a:p>
        </p:txBody>
      </p:sp>
      <p:sp>
        <p:nvSpPr>
          <p:cNvPr id="441357" name="Rectangle 13"/>
          <p:cNvSpPr>
            <a:spLocks noChangeArrowheads="1"/>
          </p:cNvSpPr>
          <p:nvPr/>
        </p:nvSpPr>
        <p:spPr bwMode="auto">
          <a:xfrm>
            <a:off x="1795463" y="5200650"/>
            <a:ext cx="23161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K = </a:t>
            </a:r>
            <a:r>
              <a:rPr lang="en-US" baseline="30000"/>
              <a:t>o</a:t>
            </a:r>
            <a:r>
              <a:rPr lang="en-US"/>
              <a:t>C + 273 </a:t>
            </a:r>
          </a:p>
        </p:txBody>
      </p:sp>
      <p:sp>
        <p:nvSpPr>
          <p:cNvPr id="441358" name="Rectangle 14"/>
          <p:cNvSpPr>
            <a:spLocks noChangeArrowheads="1"/>
          </p:cNvSpPr>
          <p:nvPr/>
        </p:nvSpPr>
        <p:spPr bwMode="auto">
          <a:xfrm>
            <a:off x="1782763" y="5911850"/>
            <a:ext cx="54276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 atm = 101.3 kPa = 760 mm Hg </a:t>
            </a:r>
          </a:p>
        </p:txBody>
      </p:sp>
      <p:sp>
        <p:nvSpPr>
          <p:cNvPr id="441359" name="Rectangle 15"/>
          <p:cNvSpPr>
            <a:spLocks noChangeArrowheads="1"/>
          </p:cNvSpPr>
          <p:nvPr/>
        </p:nvSpPr>
        <p:spPr bwMode="auto">
          <a:xfrm>
            <a:off x="5702300" y="2819400"/>
            <a:ext cx="2124075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 atm</a:t>
            </a:r>
          </a:p>
          <a:p>
            <a:pPr algn="l"/>
            <a:r>
              <a:rPr lang="en-US"/>
              <a:t>101.3 kPa</a:t>
            </a:r>
          </a:p>
          <a:p>
            <a:pPr algn="l"/>
            <a:r>
              <a:rPr lang="en-US"/>
              <a:t>760 mm Hg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1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41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0" grpId="0" animBg="1"/>
      <p:bldP spid="441349" grpId="0" animBg="1"/>
      <p:bldP spid="441355" grpId="0"/>
      <p:bldP spid="441356" grpId="0"/>
      <p:bldP spid="441357" grpId="0"/>
      <p:bldP spid="441358" grpId="0"/>
      <p:bldP spid="4413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90" name="Rectangle 22"/>
          <p:cNvSpPr>
            <a:spLocks noChangeArrowheads="1"/>
          </p:cNvSpPr>
          <p:nvPr/>
        </p:nvSpPr>
        <p:spPr bwMode="auto">
          <a:xfrm>
            <a:off x="5567363" y="3744913"/>
            <a:ext cx="1857375" cy="60801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2397" name="Rectangle 29"/>
          <p:cNvSpPr>
            <a:spLocks noChangeArrowheads="1"/>
          </p:cNvSpPr>
          <p:nvPr/>
        </p:nvSpPr>
        <p:spPr bwMode="auto">
          <a:xfrm>
            <a:off x="5900738" y="5499100"/>
            <a:ext cx="2293937" cy="6096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5943600" y="2525713"/>
            <a:ext cx="1220788" cy="53498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5075238" y="3825875"/>
            <a:ext cx="2290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 138.8 kPa</a:t>
            </a:r>
          </a:p>
        </p:txBody>
      </p:sp>
      <p:sp>
        <p:nvSpPr>
          <p:cNvPr id="442376" name="Rectangle 8"/>
          <p:cNvSpPr>
            <a:spLocks noChangeArrowheads="1"/>
          </p:cNvSpPr>
          <p:nvPr/>
        </p:nvSpPr>
        <p:spPr bwMode="auto">
          <a:xfrm>
            <a:off x="344488" y="1939925"/>
            <a:ext cx="39798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Convert 25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 to Kelvin. </a:t>
            </a:r>
          </a:p>
        </p:txBody>
      </p:sp>
      <p:sp>
        <p:nvSpPr>
          <p:cNvPr id="442377" name="Rectangle 9"/>
          <p:cNvSpPr>
            <a:spLocks noChangeArrowheads="1"/>
          </p:cNvSpPr>
          <p:nvPr/>
        </p:nvSpPr>
        <p:spPr bwMode="auto">
          <a:xfrm>
            <a:off x="355600" y="3182938"/>
            <a:ext cx="47148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How many kPa is 1.37 atm? </a:t>
            </a: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1279525" y="450850"/>
            <a:ext cx="23161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CC99"/>
                </a:solidFill>
              </a:rPr>
              <a:t>K = </a:t>
            </a:r>
            <a:r>
              <a:rPr lang="en-US" baseline="30000">
                <a:solidFill>
                  <a:srgbClr val="00CC99"/>
                </a:solidFill>
              </a:rPr>
              <a:t>o</a:t>
            </a:r>
            <a:r>
              <a:rPr lang="en-US">
                <a:solidFill>
                  <a:srgbClr val="00CC99"/>
                </a:solidFill>
              </a:rPr>
              <a:t>C + 273 </a:t>
            </a:r>
          </a:p>
        </p:txBody>
      </p:sp>
      <p:sp>
        <p:nvSpPr>
          <p:cNvPr id="442380" name="Rectangle 12"/>
          <p:cNvSpPr>
            <a:spLocks noChangeArrowheads="1"/>
          </p:cNvSpPr>
          <p:nvPr/>
        </p:nvSpPr>
        <p:spPr bwMode="auto">
          <a:xfrm>
            <a:off x="1266825" y="976313"/>
            <a:ext cx="54276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CC99"/>
                </a:solidFill>
              </a:rPr>
              <a:t>1 atm = 101.3 kPa = 760 mm Hg </a:t>
            </a:r>
          </a:p>
        </p:txBody>
      </p:sp>
      <p:pic>
        <p:nvPicPr>
          <p:cNvPr id="442381" name="Picture 13" descr="j04114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038" y="430213"/>
            <a:ext cx="1584325" cy="1844675"/>
          </a:xfrm>
          <a:prstGeom prst="rect">
            <a:avLst/>
          </a:prstGeom>
          <a:noFill/>
        </p:spPr>
      </p:pic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408113" y="2535238"/>
            <a:ext cx="23161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K = </a:t>
            </a:r>
            <a:r>
              <a:rPr lang="en-US" baseline="30000"/>
              <a:t>o</a:t>
            </a:r>
            <a:r>
              <a:rPr lang="en-US"/>
              <a:t>C + 273 </a:t>
            </a:r>
          </a:p>
        </p:txBody>
      </p:sp>
      <p:sp>
        <p:nvSpPr>
          <p:cNvPr id="442383" name="Rectangle 15"/>
          <p:cNvSpPr>
            <a:spLocks noChangeArrowheads="1"/>
          </p:cNvSpPr>
          <p:nvPr/>
        </p:nvSpPr>
        <p:spPr bwMode="auto">
          <a:xfrm>
            <a:off x="3662363" y="2535238"/>
            <a:ext cx="19859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25 + 273 </a:t>
            </a:r>
          </a:p>
        </p:txBody>
      </p:sp>
      <p:sp>
        <p:nvSpPr>
          <p:cNvPr id="442384" name="Rectangle 16"/>
          <p:cNvSpPr>
            <a:spLocks noChangeArrowheads="1"/>
          </p:cNvSpPr>
          <p:nvPr/>
        </p:nvSpPr>
        <p:spPr bwMode="auto">
          <a:xfrm>
            <a:off x="5476875" y="2535238"/>
            <a:ext cx="17160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 298 K </a:t>
            </a:r>
          </a:p>
        </p:txBody>
      </p:sp>
      <p:sp>
        <p:nvSpPr>
          <p:cNvPr id="442385" name="Rectangle 17"/>
          <p:cNvSpPr>
            <a:spLocks noChangeArrowheads="1"/>
          </p:cNvSpPr>
          <p:nvPr/>
        </p:nvSpPr>
        <p:spPr bwMode="auto">
          <a:xfrm>
            <a:off x="1408113" y="3825875"/>
            <a:ext cx="16684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1.37 atm </a:t>
            </a:r>
          </a:p>
        </p:txBody>
      </p:sp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2989263" y="3786188"/>
          <a:ext cx="1943100" cy="909637"/>
        </p:xfrm>
        <a:graphic>
          <a:graphicData uri="http://schemas.openxmlformats.org/presentationml/2006/ole">
            <p:oleObj spid="_x0000_s442388" name="Equation" r:id="rId4" imgW="1942920" imgH="914400" progId="Equation.3">
              <p:embed/>
            </p:oleObj>
          </a:graphicData>
        </a:graphic>
      </p:graphicFrame>
      <p:sp>
        <p:nvSpPr>
          <p:cNvPr id="442391" name="Line 23"/>
          <p:cNvSpPr>
            <a:spLocks noChangeShapeType="1"/>
          </p:cNvSpPr>
          <p:nvPr/>
        </p:nvSpPr>
        <p:spPr bwMode="auto">
          <a:xfrm>
            <a:off x="2366963" y="3970338"/>
            <a:ext cx="390525" cy="27622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2392" name="Line 24"/>
          <p:cNvSpPr>
            <a:spLocks noChangeShapeType="1"/>
          </p:cNvSpPr>
          <p:nvPr/>
        </p:nvSpPr>
        <p:spPr bwMode="auto">
          <a:xfrm>
            <a:off x="3859213" y="4375150"/>
            <a:ext cx="390525" cy="27622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2393" name="Rectangle 25"/>
          <p:cNvSpPr>
            <a:spLocks noChangeArrowheads="1"/>
          </p:cNvSpPr>
          <p:nvPr/>
        </p:nvSpPr>
        <p:spPr bwMode="auto">
          <a:xfrm>
            <a:off x="374650" y="4787900"/>
            <a:ext cx="54673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How many mm Hg is 231.5 kPa? </a:t>
            </a:r>
          </a:p>
        </p:txBody>
      </p:sp>
      <p:sp>
        <p:nvSpPr>
          <p:cNvPr id="442394" name="Text Box 26"/>
          <p:cNvSpPr txBox="1">
            <a:spLocks noChangeArrowheads="1"/>
          </p:cNvSpPr>
          <p:nvPr/>
        </p:nvSpPr>
        <p:spPr bwMode="auto">
          <a:xfrm>
            <a:off x="5403850" y="5567363"/>
            <a:ext cx="2727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 1737 mm Hg</a:t>
            </a:r>
          </a:p>
        </p:txBody>
      </p:sp>
      <p:sp>
        <p:nvSpPr>
          <p:cNvPr id="442395" name="Rectangle 27"/>
          <p:cNvSpPr>
            <a:spLocks noChangeArrowheads="1"/>
          </p:cNvSpPr>
          <p:nvPr/>
        </p:nvSpPr>
        <p:spPr bwMode="auto">
          <a:xfrm>
            <a:off x="1408113" y="5567363"/>
            <a:ext cx="17875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231.5 kPa</a:t>
            </a:r>
          </a:p>
        </p:txBody>
      </p:sp>
      <p:graphicFrame>
        <p:nvGraphicFramePr>
          <p:cNvPr id="442396" name="Object 28"/>
          <p:cNvGraphicFramePr>
            <a:graphicFrameLocks noChangeAspect="1"/>
          </p:cNvGraphicFramePr>
          <p:nvPr/>
        </p:nvGraphicFramePr>
        <p:xfrm>
          <a:off x="3187700" y="5527675"/>
          <a:ext cx="2146300" cy="909638"/>
        </p:xfrm>
        <a:graphic>
          <a:graphicData uri="http://schemas.openxmlformats.org/presentationml/2006/ole">
            <p:oleObj spid="_x0000_s442396" name="Equation" r:id="rId5" imgW="2145960" imgH="914400" progId="Equation.3">
              <p:embed/>
            </p:oleObj>
          </a:graphicData>
        </a:graphic>
      </p:graphicFrame>
      <p:sp>
        <p:nvSpPr>
          <p:cNvPr id="442398" name="Line 30"/>
          <p:cNvSpPr>
            <a:spLocks noChangeShapeType="1"/>
          </p:cNvSpPr>
          <p:nvPr/>
        </p:nvSpPr>
        <p:spPr bwMode="auto">
          <a:xfrm>
            <a:off x="4514850" y="6075363"/>
            <a:ext cx="390525" cy="27622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2399" name="Line 31"/>
          <p:cNvSpPr>
            <a:spLocks noChangeShapeType="1"/>
          </p:cNvSpPr>
          <p:nvPr/>
        </p:nvSpPr>
        <p:spPr bwMode="auto">
          <a:xfrm>
            <a:off x="2597150" y="5695950"/>
            <a:ext cx="390525" cy="27622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2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42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42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4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90" grpId="0" animBg="1"/>
      <p:bldP spid="442397" grpId="0" animBg="1"/>
      <p:bldP spid="442374" grpId="0" animBg="1"/>
      <p:bldP spid="442370" grpId="0"/>
      <p:bldP spid="442377" grpId="0"/>
      <p:bldP spid="442382" grpId="0"/>
      <p:bldP spid="442383" grpId="0"/>
      <p:bldP spid="442384" grpId="0"/>
      <p:bldP spid="442385" grpId="0"/>
      <p:bldP spid="442391" grpId="0" animBg="1"/>
      <p:bldP spid="442392" grpId="0" animBg="1"/>
      <p:bldP spid="442393" grpId="0"/>
      <p:bldP spid="442394" grpId="0"/>
      <p:bldP spid="442395" grpId="0"/>
      <p:bldP spid="442398" grpId="0" animBg="1"/>
      <p:bldP spid="4423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447" name="Picture 55" descr="1a70a0b6350x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5" y="3844925"/>
            <a:ext cx="2200275" cy="2200275"/>
          </a:xfrm>
          <a:prstGeom prst="rect">
            <a:avLst/>
          </a:prstGeom>
          <a:noFill/>
        </p:spPr>
      </p:pic>
      <p:sp>
        <p:nvSpPr>
          <p:cNvPr id="443397" name="Rectangle 5"/>
          <p:cNvSpPr>
            <a:spLocks noChangeArrowheads="1"/>
          </p:cNvSpPr>
          <p:nvPr/>
        </p:nvSpPr>
        <p:spPr bwMode="auto">
          <a:xfrm>
            <a:off x="3713163" y="3236913"/>
            <a:ext cx="4646612" cy="5492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3441" name="Rectangle 49"/>
          <p:cNvSpPr>
            <a:spLocks noChangeArrowheads="1"/>
          </p:cNvSpPr>
          <p:nvPr/>
        </p:nvSpPr>
        <p:spPr bwMode="auto">
          <a:xfrm>
            <a:off x="903288" y="800100"/>
            <a:ext cx="382905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measures the pressure</a:t>
            </a:r>
          </a:p>
          <a:p>
            <a:pPr algn="l"/>
            <a:r>
              <a:rPr lang="en-US"/>
              <a:t>of a confined gas </a:t>
            </a:r>
          </a:p>
        </p:txBody>
      </p:sp>
      <p:sp>
        <p:nvSpPr>
          <p:cNvPr id="443401" name="Rectangle 9"/>
          <p:cNvSpPr>
            <a:spLocks noChangeArrowheads="1"/>
          </p:cNvSpPr>
          <p:nvPr/>
        </p:nvSpPr>
        <p:spPr bwMode="auto">
          <a:xfrm>
            <a:off x="490538" y="330200"/>
            <a:ext cx="21844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3300"/>
                </a:solidFill>
              </a:rPr>
              <a:t>manometer</a:t>
            </a:r>
            <a:r>
              <a:rPr lang="en-US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1782763" y="1962150"/>
            <a:ext cx="25257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</a:rPr>
              <a:t>CONFINED</a:t>
            </a:r>
          </a:p>
          <a:p>
            <a:r>
              <a:rPr lang="en-US" sz="2400">
                <a:solidFill>
                  <a:srgbClr val="FF3300"/>
                </a:solidFill>
              </a:rPr>
              <a:t>GAS</a:t>
            </a:r>
          </a:p>
        </p:txBody>
      </p:sp>
      <p:grpSp>
        <p:nvGrpSpPr>
          <p:cNvPr id="443450" name="Group 58"/>
          <p:cNvGrpSpPr>
            <a:grpSpLocks/>
          </p:cNvGrpSpPr>
          <p:nvPr/>
        </p:nvGrpSpPr>
        <p:grpSpPr bwMode="auto">
          <a:xfrm>
            <a:off x="3976688" y="131763"/>
            <a:ext cx="5154612" cy="2922587"/>
            <a:chOff x="2505" y="83"/>
            <a:chExt cx="3247" cy="1841"/>
          </a:xfrm>
        </p:grpSpPr>
        <p:sp>
          <p:nvSpPr>
            <p:cNvPr id="443404" name="Oval 12"/>
            <p:cNvSpPr>
              <a:spLocks noChangeArrowheads="1"/>
            </p:cNvSpPr>
            <p:nvPr/>
          </p:nvSpPr>
          <p:spPr bwMode="auto">
            <a:xfrm>
              <a:off x="2760" y="991"/>
              <a:ext cx="623" cy="622"/>
            </a:xfrm>
            <a:prstGeom prst="ellips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05" name="Rectangle 13"/>
            <p:cNvSpPr>
              <a:spLocks noChangeArrowheads="1"/>
            </p:cNvSpPr>
            <p:nvPr/>
          </p:nvSpPr>
          <p:spPr bwMode="auto">
            <a:xfrm>
              <a:off x="3258" y="1269"/>
              <a:ext cx="249" cy="63"/>
            </a:xfrm>
            <a:prstGeom prst="rect">
              <a:avLst/>
            </a:prstGeom>
            <a:solidFill>
              <a:srgbClr val="FFFFFF"/>
            </a:solidFill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06" name="Line 14"/>
            <p:cNvSpPr>
              <a:spLocks noChangeShapeType="1"/>
            </p:cNvSpPr>
            <p:nvPr/>
          </p:nvSpPr>
          <p:spPr bwMode="auto">
            <a:xfrm flipH="1">
              <a:off x="3383" y="1332"/>
              <a:ext cx="124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07" name="Line 15"/>
            <p:cNvSpPr>
              <a:spLocks noChangeShapeType="1"/>
            </p:cNvSpPr>
            <p:nvPr/>
          </p:nvSpPr>
          <p:spPr bwMode="auto">
            <a:xfrm flipH="1">
              <a:off x="3383" y="1269"/>
              <a:ext cx="186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08" name="Freeform 16"/>
            <p:cNvSpPr>
              <a:spLocks/>
            </p:cNvSpPr>
            <p:nvPr/>
          </p:nvSpPr>
          <p:spPr bwMode="auto">
            <a:xfrm>
              <a:off x="3507" y="1328"/>
              <a:ext cx="191" cy="3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63" y="151"/>
                </a:cxn>
                <a:cxn ang="0">
                  <a:pos x="538" y="915"/>
                </a:cxn>
              </a:cxnLst>
              <a:rect l="0" t="0" r="r" b="b"/>
              <a:pathLst>
                <a:path w="553" h="915">
                  <a:moveTo>
                    <a:pt x="0" y="10"/>
                  </a:moveTo>
                  <a:cubicBezTo>
                    <a:pt x="77" y="33"/>
                    <a:pt x="373" y="0"/>
                    <a:pt x="463" y="151"/>
                  </a:cubicBezTo>
                  <a:cubicBezTo>
                    <a:pt x="553" y="302"/>
                    <a:pt x="523" y="756"/>
                    <a:pt x="538" y="915"/>
                  </a:cubicBez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09" name="Freeform 17"/>
            <p:cNvSpPr>
              <a:spLocks/>
            </p:cNvSpPr>
            <p:nvPr/>
          </p:nvSpPr>
          <p:spPr bwMode="auto">
            <a:xfrm>
              <a:off x="3569" y="1269"/>
              <a:ext cx="185" cy="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" y="95"/>
                </a:cxn>
                <a:cxn ang="0">
                  <a:pos x="496" y="409"/>
                </a:cxn>
                <a:cxn ang="0">
                  <a:pos x="534" y="1072"/>
                </a:cxn>
              </a:cxnLst>
              <a:rect l="0" t="0" r="r" b="b"/>
              <a:pathLst>
                <a:path w="534" h="1072">
                  <a:moveTo>
                    <a:pt x="0" y="0"/>
                  </a:moveTo>
                  <a:cubicBezTo>
                    <a:pt x="53" y="16"/>
                    <a:pt x="238" y="27"/>
                    <a:pt x="321" y="95"/>
                  </a:cubicBezTo>
                  <a:cubicBezTo>
                    <a:pt x="404" y="163"/>
                    <a:pt x="461" y="246"/>
                    <a:pt x="496" y="409"/>
                  </a:cubicBezTo>
                  <a:cubicBezTo>
                    <a:pt x="531" y="572"/>
                    <a:pt x="526" y="934"/>
                    <a:pt x="534" y="1072"/>
                  </a:cubicBez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0" name="Line 18"/>
            <p:cNvSpPr>
              <a:spLocks noChangeShapeType="1"/>
            </p:cNvSpPr>
            <p:nvPr/>
          </p:nvSpPr>
          <p:spPr bwMode="auto">
            <a:xfrm>
              <a:off x="3694" y="1642"/>
              <a:ext cx="0" cy="12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1" name="Line 19"/>
            <p:cNvSpPr>
              <a:spLocks noChangeShapeType="1"/>
            </p:cNvSpPr>
            <p:nvPr/>
          </p:nvSpPr>
          <p:spPr bwMode="auto">
            <a:xfrm>
              <a:off x="3756" y="1642"/>
              <a:ext cx="0" cy="12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2" name="Line 20"/>
            <p:cNvSpPr>
              <a:spLocks noChangeShapeType="1"/>
            </p:cNvSpPr>
            <p:nvPr/>
          </p:nvSpPr>
          <p:spPr bwMode="auto">
            <a:xfrm>
              <a:off x="3880" y="895"/>
              <a:ext cx="0" cy="87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3" name="Line 21"/>
            <p:cNvSpPr>
              <a:spLocks noChangeShapeType="1"/>
            </p:cNvSpPr>
            <p:nvPr/>
          </p:nvSpPr>
          <p:spPr bwMode="auto">
            <a:xfrm>
              <a:off x="3943" y="895"/>
              <a:ext cx="0" cy="87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4" name="Freeform 22"/>
            <p:cNvSpPr>
              <a:spLocks/>
            </p:cNvSpPr>
            <p:nvPr/>
          </p:nvSpPr>
          <p:spPr bwMode="auto">
            <a:xfrm>
              <a:off x="3694" y="1767"/>
              <a:ext cx="250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343"/>
                </a:cxn>
                <a:cxn ang="0">
                  <a:pos x="365" y="453"/>
                </a:cxn>
                <a:cxn ang="0">
                  <a:pos x="665" y="348"/>
                </a:cxn>
                <a:cxn ang="0">
                  <a:pos x="720" y="0"/>
                </a:cxn>
              </a:cxnLst>
              <a:rect l="0" t="0" r="r" b="b"/>
              <a:pathLst>
                <a:path w="724" h="454">
                  <a:moveTo>
                    <a:pt x="0" y="0"/>
                  </a:moveTo>
                  <a:cubicBezTo>
                    <a:pt x="11" y="57"/>
                    <a:pt x="4" y="268"/>
                    <a:pt x="65" y="343"/>
                  </a:cubicBezTo>
                  <a:cubicBezTo>
                    <a:pt x="126" y="418"/>
                    <a:pt x="265" y="452"/>
                    <a:pt x="365" y="453"/>
                  </a:cubicBezTo>
                  <a:cubicBezTo>
                    <a:pt x="465" y="454"/>
                    <a:pt x="606" y="423"/>
                    <a:pt x="665" y="348"/>
                  </a:cubicBezTo>
                  <a:cubicBezTo>
                    <a:pt x="724" y="273"/>
                    <a:pt x="709" y="72"/>
                    <a:pt x="720" y="0"/>
                  </a:cubicBez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5" name="Freeform 23"/>
            <p:cNvSpPr>
              <a:spLocks/>
            </p:cNvSpPr>
            <p:nvPr/>
          </p:nvSpPr>
          <p:spPr bwMode="auto">
            <a:xfrm>
              <a:off x="3756" y="1761"/>
              <a:ext cx="126" cy="10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1" y="235"/>
                </a:cxn>
                <a:cxn ang="0">
                  <a:pos x="186" y="295"/>
                </a:cxn>
                <a:cxn ang="0">
                  <a:pos x="336" y="245"/>
                </a:cxn>
                <a:cxn ang="0">
                  <a:pos x="361" y="10"/>
                </a:cxn>
              </a:cxnLst>
              <a:rect l="0" t="0" r="r" b="b"/>
              <a:pathLst>
                <a:path w="365" h="297">
                  <a:moveTo>
                    <a:pt x="1" y="0"/>
                  </a:moveTo>
                  <a:cubicBezTo>
                    <a:pt x="7" y="39"/>
                    <a:pt x="0" y="186"/>
                    <a:pt x="31" y="235"/>
                  </a:cubicBezTo>
                  <a:cubicBezTo>
                    <a:pt x="62" y="284"/>
                    <a:pt x="135" y="293"/>
                    <a:pt x="186" y="295"/>
                  </a:cubicBezTo>
                  <a:cubicBezTo>
                    <a:pt x="237" y="297"/>
                    <a:pt x="307" y="292"/>
                    <a:pt x="336" y="245"/>
                  </a:cubicBezTo>
                  <a:cubicBezTo>
                    <a:pt x="365" y="198"/>
                    <a:pt x="356" y="59"/>
                    <a:pt x="361" y="10"/>
                  </a:cubicBez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6" name="Line 24"/>
            <p:cNvSpPr>
              <a:spLocks noChangeShapeType="1"/>
            </p:cNvSpPr>
            <p:nvPr/>
          </p:nvSpPr>
          <p:spPr bwMode="auto">
            <a:xfrm>
              <a:off x="3880" y="895"/>
              <a:ext cx="63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7" name="Freeform 25"/>
            <p:cNvSpPr>
              <a:spLocks/>
            </p:cNvSpPr>
            <p:nvPr/>
          </p:nvSpPr>
          <p:spPr bwMode="auto">
            <a:xfrm>
              <a:off x="3910" y="644"/>
              <a:ext cx="1" cy="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1"/>
                </a:cxn>
              </a:cxnLst>
              <a:rect l="0" t="0" r="r" b="b"/>
              <a:pathLst>
                <a:path w="1" h="601">
                  <a:moveTo>
                    <a:pt x="0" y="0"/>
                  </a:moveTo>
                  <a:lnTo>
                    <a:pt x="0" y="601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8" name="Line 26"/>
            <p:cNvSpPr>
              <a:spLocks noChangeShapeType="1"/>
            </p:cNvSpPr>
            <p:nvPr/>
          </p:nvSpPr>
          <p:spPr bwMode="auto">
            <a:xfrm>
              <a:off x="3880" y="1332"/>
              <a:ext cx="63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9" name="Line 27"/>
            <p:cNvSpPr>
              <a:spLocks noChangeShapeType="1"/>
            </p:cNvSpPr>
            <p:nvPr/>
          </p:nvSpPr>
          <p:spPr bwMode="auto">
            <a:xfrm>
              <a:off x="3694" y="1642"/>
              <a:ext cx="62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0" name="Freeform 28"/>
            <p:cNvSpPr>
              <a:spLocks/>
            </p:cNvSpPr>
            <p:nvPr/>
          </p:nvSpPr>
          <p:spPr bwMode="auto">
            <a:xfrm>
              <a:off x="3690" y="1705"/>
              <a:ext cx="66" cy="5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190" y="0"/>
                </a:cxn>
              </a:cxnLst>
              <a:rect l="0" t="0" r="r" b="b"/>
              <a:pathLst>
                <a:path w="190" h="168">
                  <a:moveTo>
                    <a:pt x="0" y="168"/>
                  </a:moveTo>
                  <a:lnTo>
                    <a:pt x="19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1" name="Freeform 29"/>
            <p:cNvSpPr>
              <a:spLocks/>
            </p:cNvSpPr>
            <p:nvPr/>
          </p:nvSpPr>
          <p:spPr bwMode="auto">
            <a:xfrm>
              <a:off x="3697" y="1767"/>
              <a:ext cx="59" cy="56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170" y="0"/>
                </a:cxn>
              </a:cxnLst>
              <a:rect l="0" t="0" r="r" b="b"/>
              <a:pathLst>
                <a:path w="170" h="163">
                  <a:moveTo>
                    <a:pt x="0" y="163"/>
                  </a:moveTo>
                  <a:lnTo>
                    <a:pt x="17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2" name="Freeform 30"/>
            <p:cNvSpPr>
              <a:spLocks/>
            </p:cNvSpPr>
            <p:nvPr/>
          </p:nvSpPr>
          <p:spPr bwMode="auto">
            <a:xfrm>
              <a:off x="3709" y="1822"/>
              <a:ext cx="51" cy="53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145" y="0"/>
                </a:cxn>
              </a:cxnLst>
              <a:rect l="0" t="0" r="r" b="b"/>
              <a:pathLst>
                <a:path w="145" h="155">
                  <a:moveTo>
                    <a:pt x="0" y="155"/>
                  </a:moveTo>
                  <a:lnTo>
                    <a:pt x="14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3" name="Freeform 31"/>
            <p:cNvSpPr>
              <a:spLocks/>
            </p:cNvSpPr>
            <p:nvPr/>
          </p:nvSpPr>
          <p:spPr bwMode="auto">
            <a:xfrm>
              <a:off x="3741" y="1858"/>
              <a:ext cx="44" cy="4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30" y="0"/>
                </a:cxn>
              </a:cxnLst>
              <a:rect l="0" t="0" r="r" b="b"/>
              <a:pathLst>
                <a:path w="130" h="135">
                  <a:moveTo>
                    <a:pt x="0" y="135"/>
                  </a:moveTo>
                  <a:lnTo>
                    <a:pt x="13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4" name="Freeform 32"/>
            <p:cNvSpPr>
              <a:spLocks/>
            </p:cNvSpPr>
            <p:nvPr/>
          </p:nvSpPr>
          <p:spPr bwMode="auto">
            <a:xfrm>
              <a:off x="3785" y="1861"/>
              <a:ext cx="61" cy="59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175" y="0"/>
                </a:cxn>
              </a:cxnLst>
              <a:rect l="0" t="0" r="r" b="b"/>
              <a:pathLst>
                <a:path w="175" h="170">
                  <a:moveTo>
                    <a:pt x="0" y="170"/>
                  </a:moveTo>
                  <a:lnTo>
                    <a:pt x="17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5" name="Freeform 33"/>
            <p:cNvSpPr>
              <a:spLocks/>
            </p:cNvSpPr>
            <p:nvPr/>
          </p:nvSpPr>
          <p:spPr bwMode="auto">
            <a:xfrm>
              <a:off x="3849" y="1830"/>
              <a:ext cx="94" cy="90"/>
            </a:xfrm>
            <a:custGeom>
              <a:avLst/>
              <a:gdLst/>
              <a:ahLst/>
              <a:cxnLst>
                <a:cxn ang="0">
                  <a:pos x="0" y="263"/>
                </a:cxn>
                <a:cxn ang="0">
                  <a:pos x="270" y="0"/>
                </a:cxn>
              </a:cxnLst>
              <a:rect l="0" t="0" r="r" b="b"/>
              <a:pathLst>
                <a:path w="270" h="263">
                  <a:moveTo>
                    <a:pt x="0" y="263"/>
                  </a:moveTo>
                  <a:lnTo>
                    <a:pt x="27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6" name="Freeform 34"/>
            <p:cNvSpPr>
              <a:spLocks/>
            </p:cNvSpPr>
            <p:nvPr/>
          </p:nvSpPr>
          <p:spPr bwMode="auto">
            <a:xfrm>
              <a:off x="3880" y="1766"/>
              <a:ext cx="61" cy="6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75" y="0"/>
                </a:cxn>
              </a:cxnLst>
              <a:rect l="0" t="0" r="r" b="b"/>
              <a:pathLst>
                <a:path w="175" h="182">
                  <a:moveTo>
                    <a:pt x="0" y="182"/>
                  </a:moveTo>
                  <a:lnTo>
                    <a:pt x="17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7" name="Freeform 35"/>
            <p:cNvSpPr>
              <a:spLocks/>
            </p:cNvSpPr>
            <p:nvPr/>
          </p:nvSpPr>
          <p:spPr bwMode="auto">
            <a:xfrm>
              <a:off x="3880" y="1706"/>
              <a:ext cx="61" cy="61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75" y="0"/>
                </a:cxn>
              </a:cxnLst>
              <a:rect l="0" t="0" r="r" b="b"/>
              <a:pathLst>
                <a:path w="175" h="177">
                  <a:moveTo>
                    <a:pt x="0" y="177"/>
                  </a:moveTo>
                  <a:lnTo>
                    <a:pt x="17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8" name="Freeform 36"/>
            <p:cNvSpPr>
              <a:spLocks/>
            </p:cNvSpPr>
            <p:nvPr/>
          </p:nvSpPr>
          <p:spPr bwMode="auto">
            <a:xfrm>
              <a:off x="3880" y="1642"/>
              <a:ext cx="61" cy="6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75" y="0"/>
                </a:cxn>
              </a:cxnLst>
              <a:rect l="0" t="0" r="r" b="b"/>
              <a:pathLst>
                <a:path w="175" h="182">
                  <a:moveTo>
                    <a:pt x="0" y="182"/>
                  </a:moveTo>
                  <a:lnTo>
                    <a:pt x="17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9" name="Freeform 37"/>
            <p:cNvSpPr>
              <a:spLocks/>
            </p:cNvSpPr>
            <p:nvPr/>
          </p:nvSpPr>
          <p:spPr bwMode="auto">
            <a:xfrm>
              <a:off x="3880" y="1580"/>
              <a:ext cx="63" cy="6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0" y="0"/>
                </a:cxn>
              </a:cxnLst>
              <a:rect l="0" t="0" r="r" b="b"/>
              <a:pathLst>
                <a:path w="180" h="182">
                  <a:moveTo>
                    <a:pt x="0" y="182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0" name="Freeform 38"/>
            <p:cNvSpPr>
              <a:spLocks/>
            </p:cNvSpPr>
            <p:nvPr/>
          </p:nvSpPr>
          <p:spPr bwMode="auto">
            <a:xfrm>
              <a:off x="3880" y="1515"/>
              <a:ext cx="63" cy="65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180" y="0"/>
                </a:cxn>
              </a:cxnLst>
              <a:rect l="0" t="0" r="r" b="b"/>
              <a:pathLst>
                <a:path w="180" h="187">
                  <a:moveTo>
                    <a:pt x="0" y="187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1" name="Freeform 39"/>
            <p:cNvSpPr>
              <a:spLocks/>
            </p:cNvSpPr>
            <p:nvPr/>
          </p:nvSpPr>
          <p:spPr bwMode="auto">
            <a:xfrm>
              <a:off x="3880" y="1457"/>
              <a:ext cx="63" cy="61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80" y="0"/>
                </a:cxn>
              </a:cxnLst>
              <a:rect l="0" t="0" r="r" b="b"/>
              <a:pathLst>
                <a:path w="180" h="177">
                  <a:moveTo>
                    <a:pt x="0" y="177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2" name="Freeform 40"/>
            <p:cNvSpPr>
              <a:spLocks/>
            </p:cNvSpPr>
            <p:nvPr/>
          </p:nvSpPr>
          <p:spPr bwMode="auto">
            <a:xfrm>
              <a:off x="3880" y="1394"/>
              <a:ext cx="63" cy="59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80" y="0"/>
                </a:cxn>
              </a:cxnLst>
              <a:rect l="0" t="0" r="r" b="b"/>
              <a:pathLst>
                <a:path w="180" h="173">
                  <a:moveTo>
                    <a:pt x="0" y="173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3" name="Freeform 41"/>
            <p:cNvSpPr>
              <a:spLocks/>
            </p:cNvSpPr>
            <p:nvPr/>
          </p:nvSpPr>
          <p:spPr bwMode="auto">
            <a:xfrm>
              <a:off x="3879" y="1332"/>
              <a:ext cx="64" cy="59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85" y="0"/>
                </a:cxn>
              </a:cxnLst>
              <a:rect l="0" t="0" r="r" b="b"/>
              <a:pathLst>
                <a:path w="185" h="173">
                  <a:moveTo>
                    <a:pt x="0" y="173"/>
                  </a:moveTo>
                  <a:lnTo>
                    <a:pt x="18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4" name="Freeform 42"/>
            <p:cNvSpPr>
              <a:spLocks/>
            </p:cNvSpPr>
            <p:nvPr/>
          </p:nvSpPr>
          <p:spPr bwMode="auto">
            <a:xfrm>
              <a:off x="3694" y="1642"/>
              <a:ext cx="62" cy="60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80" y="0"/>
                </a:cxn>
              </a:cxnLst>
              <a:rect l="0" t="0" r="r" b="b"/>
              <a:pathLst>
                <a:path w="180" h="173">
                  <a:moveTo>
                    <a:pt x="0" y="173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5" name="Freeform 43"/>
            <p:cNvSpPr>
              <a:spLocks/>
            </p:cNvSpPr>
            <p:nvPr/>
          </p:nvSpPr>
          <p:spPr bwMode="auto">
            <a:xfrm>
              <a:off x="2505" y="1298"/>
              <a:ext cx="530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30" y="0"/>
                </a:cxn>
              </a:cxnLst>
              <a:rect l="0" t="0" r="r" b="b"/>
              <a:pathLst>
                <a:path w="530" h="73">
                  <a:moveTo>
                    <a:pt x="0" y="73"/>
                  </a:moveTo>
                  <a:lnTo>
                    <a:pt x="53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6" name="Freeform 44"/>
            <p:cNvSpPr>
              <a:spLocks/>
            </p:cNvSpPr>
            <p:nvPr/>
          </p:nvSpPr>
          <p:spPr bwMode="auto">
            <a:xfrm>
              <a:off x="4004" y="1327"/>
              <a:ext cx="24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2" y="0"/>
                </a:cxn>
              </a:cxnLst>
              <a:rect l="0" t="0" r="r" b="b"/>
              <a:pathLst>
                <a:path w="702" h="1">
                  <a:moveTo>
                    <a:pt x="0" y="0"/>
                  </a:moveTo>
                  <a:lnTo>
                    <a:pt x="702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7" name="Freeform 45"/>
            <p:cNvSpPr>
              <a:spLocks/>
            </p:cNvSpPr>
            <p:nvPr/>
          </p:nvSpPr>
          <p:spPr bwMode="auto">
            <a:xfrm>
              <a:off x="3808" y="1639"/>
              <a:ext cx="4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9" y="0"/>
                </a:cxn>
              </a:cxnLst>
              <a:rect l="0" t="0" r="r" b="b"/>
              <a:pathLst>
                <a:path w="1239" h="1">
                  <a:moveTo>
                    <a:pt x="0" y="0"/>
                  </a:moveTo>
                  <a:lnTo>
                    <a:pt x="1239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8" name="Freeform 46"/>
            <p:cNvSpPr>
              <a:spLocks/>
            </p:cNvSpPr>
            <p:nvPr/>
          </p:nvSpPr>
          <p:spPr bwMode="auto">
            <a:xfrm>
              <a:off x="4192" y="1327"/>
              <a:ext cx="0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2"/>
                </a:cxn>
              </a:cxnLst>
              <a:rect l="0" t="0" r="r" b="b"/>
              <a:pathLst>
                <a:path w="1" h="902">
                  <a:moveTo>
                    <a:pt x="0" y="0"/>
                  </a:moveTo>
                  <a:lnTo>
                    <a:pt x="0" y="902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9" name="Text Box 47"/>
            <p:cNvSpPr txBox="1">
              <a:spLocks noChangeArrowheads="1"/>
            </p:cNvSpPr>
            <p:nvPr/>
          </p:nvSpPr>
          <p:spPr bwMode="auto">
            <a:xfrm>
              <a:off x="3146" y="83"/>
              <a:ext cx="14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3300"/>
                  </a:solidFill>
                </a:rPr>
                <a:t>AIR</a:t>
              </a:r>
            </a:p>
            <a:p>
              <a:r>
                <a:rPr lang="en-US" sz="2400">
                  <a:solidFill>
                    <a:srgbClr val="FF3300"/>
                  </a:solidFill>
                </a:rPr>
                <a:t>PRESSURE</a:t>
              </a:r>
            </a:p>
          </p:txBody>
        </p:sp>
        <p:sp>
          <p:nvSpPr>
            <p:cNvPr id="443440" name="Text Box 48"/>
            <p:cNvSpPr txBox="1">
              <a:spLocks noChangeArrowheads="1"/>
            </p:cNvSpPr>
            <p:nvPr/>
          </p:nvSpPr>
          <p:spPr bwMode="auto">
            <a:xfrm>
              <a:off x="4132" y="1195"/>
              <a:ext cx="1620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3300"/>
                  </a:solidFill>
                </a:rPr>
                <a:t>Hg HEIGHT</a:t>
              </a:r>
            </a:p>
            <a:p>
              <a:r>
                <a:rPr lang="en-US" sz="2400">
                  <a:solidFill>
                    <a:srgbClr val="FF3300"/>
                  </a:solidFill>
                </a:rPr>
                <a:t>DIFFERENCE</a:t>
              </a:r>
            </a:p>
          </p:txBody>
        </p:sp>
      </p:grpSp>
      <p:sp>
        <p:nvSpPr>
          <p:cNvPr id="443443" name="Rectangle 51"/>
          <p:cNvSpPr>
            <a:spLocks noChangeArrowheads="1"/>
          </p:cNvSpPr>
          <p:nvPr/>
        </p:nvSpPr>
        <p:spPr bwMode="auto">
          <a:xfrm>
            <a:off x="3508375" y="3276600"/>
            <a:ext cx="47831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SMALL  +  HEIGHT  =  BIG</a:t>
            </a:r>
          </a:p>
        </p:txBody>
      </p:sp>
      <p:pic>
        <p:nvPicPr>
          <p:cNvPr id="443445" name="Picture 53" descr="399px-Man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3028950"/>
            <a:ext cx="2320925" cy="3486150"/>
          </a:xfrm>
          <a:prstGeom prst="rect">
            <a:avLst/>
          </a:prstGeom>
          <a:noFill/>
        </p:spPr>
      </p:pic>
      <p:pic>
        <p:nvPicPr>
          <p:cNvPr id="443449" name="Picture 57" descr="manometer_flu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6150" y="4035425"/>
            <a:ext cx="2495550" cy="1873250"/>
          </a:xfrm>
          <a:prstGeom prst="rect">
            <a:avLst/>
          </a:prstGeom>
          <a:noFill/>
        </p:spPr>
      </p:pic>
      <p:sp>
        <p:nvSpPr>
          <p:cNvPr id="443451" name="Text Box 59"/>
          <p:cNvSpPr txBox="1">
            <a:spLocks noChangeArrowheads="1"/>
          </p:cNvSpPr>
          <p:nvPr/>
        </p:nvSpPr>
        <p:spPr bwMode="auto">
          <a:xfrm>
            <a:off x="3771900" y="5983288"/>
            <a:ext cx="146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FF"/>
                </a:solidFill>
              </a:rPr>
              <a:t>differential</a:t>
            </a:r>
          </a:p>
          <a:p>
            <a:r>
              <a:rPr lang="en-US" sz="2000">
                <a:solidFill>
                  <a:srgbClr val="3333FF"/>
                </a:solidFill>
              </a:rPr>
              <a:t>manometer</a:t>
            </a:r>
          </a:p>
        </p:txBody>
      </p:sp>
      <p:sp>
        <p:nvSpPr>
          <p:cNvPr id="443452" name="Text Box 60"/>
          <p:cNvSpPr txBox="1">
            <a:spLocks noChangeArrowheads="1"/>
          </p:cNvSpPr>
          <p:nvPr/>
        </p:nvSpPr>
        <p:spPr bwMode="auto">
          <a:xfrm>
            <a:off x="5759450" y="5983288"/>
            <a:ext cx="3078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FF"/>
                </a:solidFill>
              </a:rPr>
              <a:t>manometers can be filled</a:t>
            </a:r>
          </a:p>
          <a:p>
            <a:r>
              <a:rPr lang="en-US" sz="2000">
                <a:solidFill>
                  <a:srgbClr val="3333FF"/>
                </a:solidFill>
              </a:rPr>
              <a:t>with any of various liquids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3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3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3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3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3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7" grpId="0" animBg="1"/>
      <p:bldP spid="443441" grpId="0"/>
      <p:bldP spid="443443" grpId="0"/>
      <p:bldP spid="443451" grpId="0"/>
      <p:bldP spid="4434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6554788" y="5511800"/>
            <a:ext cx="1712912" cy="652463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255588" y="315913"/>
            <a:ext cx="5607050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Atmospheric pressure is 96.5 kPa;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mercury height difference is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233 mm. Find confined gas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pressure, in atm. </a:t>
            </a:r>
          </a:p>
        </p:txBody>
      </p:sp>
      <p:grpSp>
        <p:nvGrpSpPr>
          <p:cNvPr id="444466" name="Group 50"/>
          <p:cNvGrpSpPr>
            <a:grpSpLocks/>
          </p:cNvGrpSpPr>
          <p:nvPr/>
        </p:nvGrpSpPr>
        <p:grpSpPr bwMode="auto">
          <a:xfrm>
            <a:off x="2955925" y="1103313"/>
            <a:ext cx="6073775" cy="2546350"/>
            <a:chOff x="1799" y="713"/>
            <a:chExt cx="3826" cy="1604"/>
          </a:xfrm>
        </p:grpSpPr>
        <p:sp>
          <p:nvSpPr>
            <p:cNvPr id="444427" name="Text Box 11"/>
            <p:cNvSpPr txBox="1">
              <a:spLocks noChangeArrowheads="1"/>
            </p:cNvSpPr>
            <p:nvPr/>
          </p:nvSpPr>
          <p:spPr bwMode="auto">
            <a:xfrm>
              <a:off x="1799" y="1620"/>
              <a:ext cx="759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FF3300"/>
                  </a:solidFill>
                </a:rPr>
                <a:t>X atm</a:t>
              </a:r>
            </a:p>
          </p:txBody>
        </p:sp>
        <p:sp>
          <p:nvSpPr>
            <p:cNvPr id="444429" name="Oval 13"/>
            <p:cNvSpPr>
              <a:spLocks noChangeArrowheads="1"/>
            </p:cNvSpPr>
            <p:nvPr/>
          </p:nvSpPr>
          <p:spPr bwMode="auto">
            <a:xfrm>
              <a:off x="2768" y="1384"/>
              <a:ext cx="623" cy="622"/>
            </a:xfrm>
            <a:prstGeom prst="ellips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0" name="Rectangle 14"/>
            <p:cNvSpPr>
              <a:spLocks noChangeArrowheads="1"/>
            </p:cNvSpPr>
            <p:nvPr/>
          </p:nvSpPr>
          <p:spPr bwMode="auto">
            <a:xfrm>
              <a:off x="3266" y="1662"/>
              <a:ext cx="249" cy="63"/>
            </a:xfrm>
            <a:prstGeom prst="rect">
              <a:avLst/>
            </a:prstGeom>
            <a:solidFill>
              <a:srgbClr val="FFFFFF"/>
            </a:solidFill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1" name="Line 15"/>
            <p:cNvSpPr>
              <a:spLocks noChangeShapeType="1"/>
            </p:cNvSpPr>
            <p:nvPr/>
          </p:nvSpPr>
          <p:spPr bwMode="auto">
            <a:xfrm flipH="1">
              <a:off x="3391" y="1725"/>
              <a:ext cx="124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2" name="Line 16"/>
            <p:cNvSpPr>
              <a:spLocks noChangeShapeType="1"/>
            </p:cNvSpPr>
            <p:nvPr/>
          </p:nvSpPr>
          <p:spPr bwMode="auto">
            <a:xfrm flipH="1">
              <a:off x="3391" y="1662"/>
              <a:ext cx="186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3" name="Freeform 17"/>
            <p:cNvSpPr>
              <a:spLocks/>
            </p:cNvSpPr>
            <p:nvPr/>
          </p:nvSpPr>
          <p:spPr bwMode="auto">
            <a:xfrm>
              <a:off x="3515" y="1721"/>
              <a:ext cx="191" cy="3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63" y="151"/>
                </a:cxn>
                <a:cxn ang="0">
                  <a:pos x="538" y="915"/>
                </a:cxn>
              </a:cxnLst>
              <a:rect l="0" t="0" r="r" b="b"/>
              <a:pathLst>
                <a:path w="553" h="915">
                  <a:moveTo>
                    <a:pt x="0" y="10"/>
                  </a:moveTo>
                  <a:cubicBezTo>
                    <a:pt x="77" y="33"/>
                    <a:pt x="373" y="0"/>
                    <a:pt x="463" y="151"/>
                  </a:cubicBezTo>
                  <a:cubicBezTo>
                    <a:pt x="553" y="302"/>
                    <a:pt x="523" y="756"/>
                    <a:pt x="538" y="915"/>
                  </a:cubicBez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4" name="Freeform 18"/>
            <p:cNvSpPr>
              <a:spLocks/>
            </p:cNvSpPr>
            <p:nvPr/>
          </p:nvSpPr>
          <p:spPr bwMode="auto">
            <a:xfrm>
              <a:off x="3577" y="1662"/>
              <a:ext cx="185" cy="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" y="95"/>
                </a:cxn>
                <a:cxn ang="0">
                  <a:pos x="496" y="409"/>
                </a:cxn>
                <a:cxn ang="0">
                  <a:pos x="534" y="1072"/>
                </a:cxn>
              </a:cxnLst>
              <a:rect l="0" t="0" r="r" b="b"/>
              <a:pathLst>
                <a:path w="534" h="1072">
                  <a:moveTo>
                    <a:pt x="0" y="0"/>
                  </a:moveTo>
                  <a:cubicBezTo>
                    <a:pt x="53" y="16"/>
                    <a:pt x="238" y="27"/>
                    <a:pt x="321" y="95"/>
                  </a:cubicBezTo>
                  <a:cubicBezTo>
                    <a:pt x="404" y="163"/>
                    <a:pt x="461" y="246"/>
                    <a:pt x="496" y="409"/>
                  </a:cubicBezTo>
                  <a:cubicBezTo>
                    <a:pt x="531" y="572"/>
                    <a:pt x="526" y="934"/>
                    <a:pt x="534" y="1072"/>
                  </a:cubicBez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5" name="Line 19"/>
            <p:cNvSpPr>
              <a:spLocks noChangeShapeType="1"/>
            </p:cNvSpPr>
            <p:nvPr/>
          </p:nvSpPr>
          <p:spPr bwMode="auto">
            <a:xfrm>
              <a:off x="3702" y="2035"/>
              <a:ext cx="0" cy="12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6" name="Line 20"/>
            <p:cNvSpPr>
              <a:spLocks noChangeShapeType="1"/>
            </p:cNvSpPr>
            <p:nvPr/>
          </p:nvSpPr>
          <p:spPr bwMode="auto">
            <a:xfrm>
              <a:off x="3764" y="2035"/>
              <a:ext cx="0" cy="12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7" name="Line 21"/>
            <p:cNvSpPr>
              <a:spLocks noChangeShapeType="1"/>
            </p:cNvSpPr>
            <p:nvPr/>
          </p:nvSpPr>
          <p:spPr bwMode="auto">
            <a:xfrm>
              <a:off x="3888" y="1288"/>
              <a:ext cx="0" cy="87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8" name="Line 22"/>
            <p:cNvSpPr>
              <a:spLocks noChangeShapeType="1"/>
            </p:cNvSpPr>
            <p:nvPr/>
          </p:nvSpPr>
          <p:spPr bwMode="auto">
            <a:xfrm>
              <a:off x="3951" y="1288"/>
              <a:ext cx="0" cy="87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9" name="Freeform 23"/>
            <p:cNvSpPr>
              <a:spLocks/>
            </p:cNvSpPr>
            <p:nvPr/>
          </p:nvSpPr>
          <p:spPr bwMode="auto">
            <a:xfrm>
              <a:off x="3702" y="2160"/>
              <a:ext cx="250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343"/>
                </a:cxn>
                <a:cxn ang="0">
                  <a:pos x="365" y="453"/>
                </a:cxn>
                <a:cxn ang="0">
                  <a:pos x="665" y="348"/>
                </a:cxn>
                <a:cxn ang="0">
                  <a:pos x="720" y="0"/>
                </a:cxn>
              </a:cxnLst>
              <a:rect l="0" t="0" r="r" b="b"/>
              <a:pathLst>
                <a:path w="724" h="454">
                  <a:moveTo>
                    <a:pt x="0" y="0"/>
                  </a:moveTo>
                  <a:cubicBezTo>
                    <a:pt x="11" y="57"/>
                    <a:pt x="4" y="268"/>
                    <a:pt x="65" y="343"/>
                  </a:cubicBezTo>
                  <a:cubicBezTo>
                    <a:pt x="126" y="418"/>
                    <a:pt x="265" y="452"/>
                    <a:pt x="365" y="453"/>
                  </a:cubicBezTo>
                  <a:cubicBezTo>
                    <a:pt x="465" y="454"/>
                    <a:pt x="606" y="423"/>
                    <a:pt x="665" y="348"/>
                  </a:cubicBezTo>
                  <a:cubicBezTo>
                    <a:pt x="724" y="273"/>
                    <a:pt x="709" y="72"/>
                    <a:pt x="720" y="0"/>
                  </a:cubicBez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0" name="Freeform 24"/>
            <p:cNvSpPr>
              <a:spLocks/>
            </p:cNvSpPr>
            <p:nvPr/>
          </p:nvSpPr>
          <p:spPr bwMode="auto">
            <a:xfrm>
              <a:off x="3764" y="2154"/>
              <a:ext cx="126" cy="10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1" y="235"/>
                </a:cxn>
                <a:cxn ang="0">
                  <a:pos x="186" y="295"/>
                </a:cxn>
                <a:cxn ang="0">
                  <a:pos x="336" y="245"/>
                </a:cxn>
                <a:cxn ang="0">
                  <a:pos x="361" y="10"/>
                </a:cxn>
              </a:cxnLst>
              <a:rect l="0" t="0" r="r" b="b"/>
              <a:pathLst>
                <a:path w="365" h="297">
                  <a:moveTo>
                    <a:pt x="1" y="0"/>
                  </a:moveTo>
                  <a:cubicBezTo>
                    <a:pt x="7" y="39"/>
                    <a:pt x="0" y="186"/>
                    <a:pt x="31" y="235"/>
                  </a:cubicBezTo>
                  <a:cubicBezTo>
                    <a:pt x="62" y="284"/>
                    <a:pt x="135" y="293"/>
                    <a:pt x="186" y="295"/>
                  </a:cubicBezTo>
                  <a:cubicBezTo>
                    <a:pt x="237" y="297"/>
                    <a:pt x="307" y="292"/>
                    <a:pt x="336" y="245"/>
                  </a:cubicBezTo>
                  <a:cubicBezTo>
                    <a:pt x="365" y="198"/>
                    <a:pt x="356" y="59"/>
                    <a:pt x="361" y="10"/>
                  </a:cubicBez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1" name="Line 25"/>
            <p:cNvSpPr>
              <a:spLocks noChangeShapeType="1"/>
            </p:cNvSpPr>
            <p:nvPr/>
          </p:nvSpPr>
          <p:spPr bwMode="auto">
            <a:xfrm>
              <a:off x="3888" y="1288"/>
              <a:ext cx="63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2" name="Freeform 26"/>
            <p:cNvSpPr>
              <a:spLocks/>
            </p:cNvSpPr>
            <p:nvPr/>
          </p:nvSpPr>
          <p:spPr bwMode="auto">
            <a:xfrm>
              <a:off x="3918" y="1037"/>
              <a:ext cx="1" cy="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1"/>
                </a:cxn>
              </a:cxnLst>
              <a:rect l="0" t="0" r="r" b="b"/>
              <a:pathLst>
                <a:path w="1" h="601">
                  <a:moveTo>
                    <a:pt x="0" y="0"/>
                  </a:moveTo>
                  <a:lnTo>
                    <a:pt x="0" y="601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3" name="Line 27"/>
            <p:cNvSpPr>
              <a:spLocks noChangeShapeType="1"/>
            </p:cNvSpPr>
            <p:nvPr/>
          </p:nvSpPr>
          <p:spPr bwMode="auto">
            <a:xfrm>
              <a:off x="3888" y="1725"/>
              <a:ext cx="63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4" name="Line 28"/>
            <p:cNvSpPr>
              <a:spLocks noChangeShapeType="1"/>
            </p:cNvSpPr>
            <p:nvPr/>
          </p:nvSpPr>
          <p:spPr bwMode="auto">
            <a:xfrm>
              <a:off x="3702" y="2035"/>
              <a:ext cx="62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5" name="Freeform 29"/>
            <p:cNvSpPr>
              <a:spLocks/>
            </p:cNvSpPr>
            <p:nvPr/>
          </p:nvSpPr>
          <p:spPr bwMode="auto">
            <a:xfrm>
              <a:off x="3698" y="2098"/>
              <a:ext cx="66" cy="5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190" y="0"/>
                </a:cxn>
              </a:cxnLst>
              <a:rect l="0" t="0" r="r" b="b"/>
              <a:pathLst>
                <a:path w="190" h="168">
                  <a:moveTo>
                    <a:pt x="0" y="168"/>
                  </a:moveTo>
                  <a:lnTo>
                    <a:pt x="19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6" name="Freeform 30"/>
            <p:cNvSpPr>
              <a:spLocks/>
            </p:cNvSpPr>
            <p:nvPr/>
          </p:nvSpPr>
          <p:spPr bwMode="auto">
            <a:xfrm>
              <a:off x="3705" y="2160"/>
              <a:ext cx="59" cy="56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170" y="0"/>
                </a:cxn>
              </a:cxnLst>
              <a:rect l="0" t="0" r="r" b="b"/>
              <a:pathLst>
                <a:path w="170" h="163">
                  <a:moveTo>
                    <a:pt x="0" y="163"/>
                  </a:moveTo>
                  <a:lnTo>
                    <a:pt x="17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7" name="Freeform 31"/>
            <p:cNvSpPr>
              <a:spLocks/>
            </p:cNvSpPr>
            <p:nvPr/>
          </p:nvSpPr>
          <p:spPr bwMode="auto">
            <a:xfrm>
              <a:off x="3717" y="2215"/>
              <a:ext cx="51" cy="53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145" y="0"/>
                </a:cxn>
              </a:cxnLst>
              <a:rect l="0" t="0" r="r" b="b"/>
              <a:pathLst>
                <a:path w="145" h="155">
                  <a:moveTo>
                    <a:pt x="0" y="155"/>
                  </a:moveTo>
                  <a:lnTo>
                    <a:pt x="14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8" name="Freeform 32"/>
            <p:cNvSpPr>
              <a:spLocks/>
            </p:cNvSpPr>
            <p:nvPr/>
          </p:nvSpPr>
          <p:spPr bwMode="auto">
            <a:xfrm>
              <a:off x="3749" y="2251"/>
              <a:ext cx="44" cy="4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30" y="0"/>
                </a:cxn>
              </a:cxnLst>
              <a:rect l="0" t="0" r="r" b="b"/>
              <a:pathLst>
                <a:path w="130" h="135">
                  <a:moveTo>
                    <a:pt x="0" y="135"/>
                  </a:moveTo>
                  <a:lnTo>
                    <a:pt x="13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9" name="Freeform 33"/>
            <p:cNvSpPr>
              <a:spLocks/>
            </p:cNvSpPr>
            <p:nvPr/>
          </p:nvSpPr>
          <p:spPr bwMode="auto">
            <a:xfrm>
              <a:off x="3793" y="2254"/>
              <a:ext cx="61" cy="59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175" y="0"/>
                </a:cxn>
              </a:cxnLst>
              <a:rect l="0" t="0" r="r" b="b"/>
              <a:pathLst>
                <a:path w="175" h="170">
                  <a:moveTo>
                    <a:pt x="0" y="170"/>
                  </a:moveTo>
                  <a:lnTo>
                    <a:pt x="17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0" name="Freeform 34"/>
            <p:cNvSpPr>
              <a:spLocks/>
            </p:cNvSpPr>
            <p:nvPr/>
          </p:nvSpPr>
          <p:spPr bwMode="auto">
            <a:xfrm>
              <a:off x="3857" y="2223"/>
              <a:ext cx="94" cy="90"/>
            </a:xfrm>
            <a:custGeom>
              <a:avLst/>
              <a:gdLst/>
              <a:ahLst/>
              <a:cxnLst>
                <a:cxn ang="0">
                  <a:pos x="0" y="263"/>
                </a:cxn>
                <a:cxn ang="0">
                  <a:pos x="270" y="0"/>
                </a:cxn>
              </a:cxnLst>
              <a:rect l="0" t="0" r="r" b="b"/>
              <a:pathLst>
                <a:path w="270" h="263">
                  <a:moveTo>
                    <a:pt x="0" y="263"/>
                  </a:moveTo>
                  <a:lnTo>
                    <a:pt x="27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1" name="Freeform 35"/>
            <p:cNvSpPr>
              <a:spLocks/>
            </p:cNvSpPr>
            <p:nvPr/>
          </p:nvSpPr>
          <p:spPr bwMode="auto">
            <a:xfrm>
              <a:off x="3888" y="2159"/>
              <a:ext cx="61" cy="6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75" y="0"/>
                </a:cxn>
              </a:cxnLst>
              <a:rect l="0" t="0" r="r" b="b"/>
              <a:pathLst>
                <a:path w="175" h="182">
                  <a:moveTo>
                    <a:pt x="0" y="182"/>
                  </a:moveTo>
                  <a:lnTo>
                    <a:pt x="17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2" name="Freeform 36"/>
            <p:cNvSpPr>
              <a:spLocks/>
            </p:cNvSpPr>
            <p:nvPr/>
          </p:nvSpPr>
          <p:spPr bwMode="auto">
            <a:xfrm>
              <a:off x="3888" y="2099"/>
              <a:ext cx="61" cy="61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75" y="0"/>
                </a:cxn>
              </a:cxnLst>
              <a:rect l="0" t="0" r="r" b="b"/>
              <a:pathLst>
                <a:path w="175" h="177">
                  <a:moveTo>
                    <a:pt x="0" y="177"/>
                  </a:moveTo>
                  <a:lnTo>
                    <a:pt x="17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3" name="Freeform 37"/>
            <p:cNvSpPr>
              <a:spLocks/>
            </p:cNvSpPr>
            <p:nvPr/>
          </p:nvSpPr>
          <p:spPr bwMode="auto">
            <a:xfrm>
              <a:off x="3888" y="2035"/>
              <a:ext cx="61" cy="6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75" y="0"/>
                </a:cxn>
              </a:cxnLst>
              <a:rect l="0" t="0" r="r" b="b"/>
              <a:pathLst>
                <a:path w="175" h="182">
                  <a:moveTo>
                    <a:pt x="0" y="182"/>
                  </a:moveTo>
                  <a:lnTo>
                    <a:pt x="17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4" name="Freeform 38"/>
            <p:cNvSpPr>
              <a:spLocks/>
            </p:cNvSpPr>
            <p:nvPr/>
          </p:nvSpPr>
          <p:spPr bwMode="auto">
            <a:xfrm>
              <a:off x="3888" y="1973"/>
              <a:ext cx="63" cy="6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0" y="0"/>
                </a:cxn>
              </a:cxnLst>
              <a:rect l="0" t="0" r="r" b="b"/>
              <a:pathLst>
                <a:path w="180" h="182">
                  <a:moveTo>
                    <a:pt x="0" y="182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5" name="Freeform 39"/>
            <p:cNvSpPr>
              <a:spLocks/>
            </p:cNvSpPr>
            <p:nvPr/>
          </p:nvSpPr>
          <p:spPr bwMode="auto">
            <a:xfrm>
              <a:off x="3888" y="1908"/>
              <a:ext cx="63" cy="65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180" y="0"/>
                </a:cxn>
              </a:cxnLst>
              <a:rect l="0" t="0" r="r" b="b"/>
              <a:pathLst>
                <a:path w="180" h="187">
                  <a:moveTo>
                    <a:pt x="0" y="187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6" name="Freeform 40"/>
            <p:cNvSpPr>
              <a:spLocks/>
            </p:cNvSpPr>
            <p:nvPr/>
          </p:nvSpPr>
          <p:spPr bwMode="auto">
            <a:xfrm>
              <a:off x="3888" y="1850"/>
              <a:ext cx="63" cy="61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80" y="0"/>
                </a:cxn>
              </a:cxnLst>
              <a:rect l="0" t="0" r="r" b="b"/>
              <a:pathLst>
                <a:path w="180" h="177">
                  <a:moveTo>
                    <a:pt x="0" y="177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7" name="Freeform 41"/>
            <p:cNvSpPr>
              <a:spLocks/>
            </p:cNvSpPr>
            <p:nvPr/>
          </p:nvSpPr>
          <p:spPr bwMode="auto">
            <a:xfrm>
              <a:off x="3888" y="1787"/>
              <a:ext cx="63" cy="59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80" y="0"/>
                </a:cxn>
              </a:cxnLst>
              <a:rect l="0" t="0" r="r" b="b"/>
              <a:pathLst>
                <a:path w="180" h="173">
                  <a:moveTo>
                    <a:pt x="0" y="173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8" name="Freeform 42"/>
            <p:cNvSpPr>
              <a:spLocks/>
            </p:cNvSpPr>
            <p:nvPr/>
          </p:nvSpPr>
          <p:spPr bwMode="auto">
            <a:xfrm>
              <a:off x="3887" y="1725"/>
              <a:ext cx="64" cy="59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85" y="0"/>
                </a:cxn>
              </a:cxnLst>
              <a:rect l="0" t="0" r="r" b="b"/>
              <a:pathLst>
                <a:path w="185" h="173">
                  <a:moveTo>
                    <a:pt x="0" y="173"/>
                  </a:moveTo>
                  <a:lnTo>
                    <a:pt x="185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9" name="Freeform 43"/>
            <p:cNvSpPr>
              <a:spLocks/>
            </p:cNvSpPr>
            <p:nvPr/>
          </p:nvSpPr>
          <p:spPr bwMode="auto">
            <a:xfrm>
              <a:off x="3702" y="2035"/>
              <a:ext cx="62" cy="60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80" y="0"/>
                </a:cxn>
              </a:cxnLst>
              <a:rect l="0" t="0" r="r" b="b"/>
              <a:pathLst>
                <a:path w="180" h="173">
                  <a:moveTo>
                    <a:pt x="0" y="173"/>
                  </a:moveTo>
                  <a:lnTo>
                    <a:pt x="18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60" name="Freeform 44"/>
            <p:cNvSpPr>
              <a:spLocks/>
            </p:cNvSpPr>
            <p:nvPr/>
          </p:nvSpPr>
          <p:spPr bwMode="auto">
            <a:xfrm>
              <a:off x="2513" y="1691"/>
              <a:ext cx="530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30" y="0"/>
                </a:cxn>
              </a:cxnLst>
              <a:rect l="0" t="0" r="r" b="b"/>
              <a:pathLst>
                <a:path w="530" h="73">
                  <a:moveTo>
                    <a:pt x="0" y="73"/>
                  </a:moveTo>
                  <a:lnTo>
                    <a:pt x="530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61" name="Freeform 45"/>
            <p:cNvSpPr>
              <a:spLocks/>
            </p:cNvSpPr>
            <p:nvPr/>
          </p:nvSpPr>
          <p:spPr bwMode="auto">
            <a:xfrm>
              <a:off x="4012" y="1720"/>
              <a:ext cx="24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2" y="0"/>
                </a:cxn>
              </a:cxnLst>
              <a:rect l="0" t="0" r="r" b="b"/>
              <a:pathLst>
                <a:path w="702" h="1">
                  <a:moveTo>
                    <a:pt x="0" y="0"/>
                  </a:moveTo>
                  <a:lnTo>
                    <a:pt x="702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62" name="Freeform 46"/>
            <p:cNvSpPr>
              <a:spLocks/>
            </p:cNvSpPr>
            <p:nvPr/>
          </p:nvSpPr>
          <p:spPr bwMode="auto">
            <a:xfrm>
              <a:off x="3816" y="2032"/>
              <a:ext cx="4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9" y="0"/>
                </a:cxn>
              </a:cxnLst>
              <a:rect l="0" t="0" r="r" b="b"/>
              <a:pathLst>
                <a:path w="1239" h="1">
                  <a:moveTo>
                    <a:pt x="0" y="0"/>
                  </a:moveTo>
                  <a:lnTo>
                    <a:pt x="1239" y="0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63" name="Freeform 47"/>
            <p:cNvSpPr>
              <a:spLocks/>
            </p:cNvSpPr>
            <p:nvPr/>
          </p:nvSpPr>
          <p:spPr bwMode="auto">
            <a:xfrm>
              <a:off x="4200" y="1720"/>
              <a:ext cx="0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2"/>
                </a:cxn>
              </a:cxnLst>
              <a:rect l="0" t="0" r="r" b="b"/>
              <a:pathLst>
                <a:path w="1" h="902">
                  <a:moveTo>
                    <a:pt x="0" y="0"/>
                  </a:moveTo>
                  <a:lnTo>
                    <a:pt x="0" y="902"/>
                  </a:ln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64" name="Text Box 48"/>
            <p:cNvSpPr txBox="1">
              <a:spLocks noChangeArrowheads="1"/>
            </p:cNvSpPr>
            <p:nvPr/>
          </p:nvSpPr>
          <p:spPr bwMode="auto">
            <a:xfrm>
              <a:off x="3307" y="713"/>
              <a:ext cx="132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FF3300"/>
                  </a:solidFill>
                </a:rPr>
                <a:t>96.5 kPa</a:t>
              </a:r>
            </a:p>
          </p:txBody>
        </p:sp>
        <p:sp>
          <p:nvSpPr>
            <p:cNvPr id="444465" name="Text Box 49"/>
            <p:cNvSpPr txBox="1">
              <a:spLocks noChangeArrowheads="1"/>
            </p:cNvSpPr>
            <p:nvPr/>
          </p:nvSpPr>
          <p:spPr bwMode="auto">
            <a:xfrm>
              <a:off x="4169" y="1725"/>
              <a:ext cx="145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FF3300"/>
                  </a:solidFill>
                </a:rPr>
                <a:t>233 mm Hg</a:t>
              </a:r>
            </a:p>
          </p:txBody>
        </p:sp>
      </p:grpSp>
      <p:sp>
        <p:nvSpPr>
          <p:cNvPr id="444467" name="Rectangle 51"/>
          <p:cNvSpPr>
            <a:spLocks noChangeArrowheads="1"/>
          </p:cNvSpPr>
          <p:nvPr/>
        </p:nvSpPr>
        <p:spPr bwMode="auto">
          <a:xfrm>
            <a:off x="3084513" y="2981325"/>
            <a:ext cx="6953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444468" name="Rectangle 52"/>
          <p:cNvSpPr>
            <a:spLocks noChangeArrowheads="1"/>
          </p:cNvSpPr>
          <p:nvPr/>
        </p:nvSpPr>
        <p:spPr bwMode="auto">
          <a:xfrm>
            <a:off x="1014413" y="4127500"/>
            <a:ext cx="15890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96.5 kPa</a:t>
            </a:r>
          </a:p>
        </p:txBody>
      </p:sp>
      <p:sp>
        <p:nvSpPr>
          <p:cNvPr id="444469" name="Rectangle 53"/>
          <p:cNvSpPr>
            <a:spLocks noChangeArrowheads="1"/>
          </p:cNvSpPr>
          <p:nvPr/>
        </p:nvSpPr>
        <p:spPr bwMode="auto">
          <a:xfrm>
            <a:off x="5800725" y="658813"/>
            <a:ext cx="695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S</a:t>
            </a:r>
          </a:p>
        </p:txBody>
      </p:sp>
      <p:graphicFrame>
        <p:nvGraphicFramePr>
          <p:cNvPr id="444472" name="Object 56"/>
          <p:cNvGraphicFramePr>
            <a:graphicFrameLocks noChangeAspect="1"/>
          </p:cNvGraphicFramePr>
          <p:nvPr/>
        </p:nvGraphicFramePr>
        <p:xfrm>
          <a:off x="4641850" y="4613275"/>
          <a:ext cx="1682750" cy="755650"/>
        </p:xfrm>
        <a:graphic>
          <a:graphicData uri="http://schemas.openxmlformats.org/presentationml/2006/ole">
            <p:oleObj spid="_x0000_s444472" name="Equation" r:id="rId3" imgW="2145960" imgH="965160" progId="Equation.3">
              <p:embed/>
            </p:oleObj>
          </a:graphicData>
        </a:graphic>
      </p:graphicFrame>
      <p:sp>
        <p:nvSpPr>
          <p:cNvPr id="444473" name="Rectangle 57"/>
          <p:cNvSpPr>
            <a:spLocks noChangeArrowheads="1"/>
          </p:cNvSpPr>
          <p:nvPr/>
        </p:nvSpPr>
        <p:spPr bwMode="auto">
          <a:xfrm>
            <a:off x="669925" y="3587750"/>
            <a:ext cx="47831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SMALL  +  HEIGHT  =  BIG</a:t>
            </a:r>
          </a:p>
        </p:txBody>
      </p:sp>
      <p:graphicFrame>
        <p:nvGraphicFramePr>
          <p:cNvPr id="444474" name="Object 58"/>
          <p:cNvGraphicFramePr>
            <a:graphicFrameLocks noChangeAspect="1"/>
          </p:cNvGraphicFramePr>
          <p:nvPr/>
        </p:nvGraphicFramePr>
        <p:xfrm>
          <a:off x="1828800" y="4632325"/>
          <a:ext cx="1522413" cy="715963"/>
        </p:xfrm>
        <a:graphic>
          <a:graphicData uri="http://schemas.openxmlformats.org/presentationml/2006/ole">
            <p:oleObj spid="_x0000_s444474" name="Equation" r:id="rId4" imgW="1942920" imgH="914400" progId="Equation.3">
              <p:embed/>
            </p:oleObj>
          </a:graphicData>
        </a:graphic>
      </p:graphicFrame>
      <p:sp>
        <p:nvSpPr>
          <p:cNvPr id="444475" name="Line 59"/>
          <p:cNvSpPr>
            <a:spLocks noChangeShapeType="1"/>
          </p:cNvSpPr>
          <p:nvPr/>
        </p:nvSpPr>
        <p:spPr bwMode="auto">
          <a:xfrm flipV="1">
            <a:off x="4573588" y="4252913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4476" name="Line 60"/>
          <p:cNvSpPr>
            <a:spLocks noChangeShapeType="1"/>
          </p:cNvSpPr>
          <p:nvPr/>
        </p:nvSpPr>
        <p:spPr bwMode="auto">
          <a:xfrm flipV="1">
            <a:off x="5487988" y="5037138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4477" name="Line 61"/>
          <p:cNvSpPr>
            <a:spLocks noChangeShapeType="1"/>
          </p:cNvSpPr>
          <p:nvPr/>
        </p:nvSpPr>
        <p:spPr bwMode="auto">
          <a:xfrm flipH="1" flipV="1">
            <a:off x="1958975" y="4268788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4478" name="Line 62"/>
          <p:cNvSpPr>
            <a:spLocks noChangeShapeType="1"/>
          </p:cNvSpPr>
          <p:nvPr/>
        </p:nvSpPr>
        <p:spPr bwMode="auto">
          <a:xfrm flipH="1" flipV="1">
            <a:off x="2670175" y="5051425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4479" name="Rectangle 63"/>
          <p:cNvSpPr>
            <a:spLocks noChangeArrowheads="1"/>
          </p:cNvSpPr>
          <p:nvPr/>
        </p:nvSpPr>
        <p:spPr bwMode="auto">
          <a:xfrm>
            <a:off x="985838" y="5591175"/>
            <a:ext cx="17684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0.953 atm</a:t>
            </a:r>
          </a:p>
        </p:txBody>
      </p:sp>
      <p:sp>
        <p:nvSpPr>
          <p:cNvPr id="444480" name="Rectangle 64"/>
          <p:cNvSpPr>
            <a:spLocks noChangeArrowheads="1"/>
          </p:cNvSpPr>
          <p:nvPr/>
        </p:nvSpPr>
        <p:spPr bwMode="auto">
          <a:xfrm>
            <a:off x="3819525" y="5591175"/>
            <a:ext cx="17684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0.307 atm</a:t>
            </a:r>
          </a:p>
        </p:txBody>
      </p:sp>
      <p:sp>
        <p:nvSpPr>
          <p:cNvPr id="444481" name="Rectangle 65"/>
          <p:cNvSpPr>
            <a:spLocks noChangeArrowheads="1"/>
          </p:cNvSpPr>
          <p:nvPr/>
        </p:nvSpPr>
        <p:spPr bwMode="auto">
          <a:xfrm>
            <a:off x="3063875" y="5591175"/>
            <a:ext cx="3921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+</a:t>
            </a:r>
          </a:p>
        </p:txBody>
      </p:sp>
      <p:sp>
        <p:nvSpPr>
          <p:cNvPr id="444482" name="Rectangle 66"/>
          <p:cNvSpPr>
            <a:spLocks noChangeArrowheads="1"/>
          </p:cNvSpPr>
          <p:nvPr/>
        </p:nvSpPr>
        <p:spPr bwMode="auto">
          <a:xfrm>
            <a:off x="5870575" y="5591175"/>
            <a:ext cx="3921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</a:t>
            </a:r>
          </a:p>
        </p:txBody>
      </p:sp>
      <p:sp>
        <p:nvSpPr>
          <p:cNvPr id="444483" name="Rectangle 67"/>
          <p:cNvSpPr>
            <a:spLocks noChangeArrowheads="1"/>
          </p:cNvSpPr>
          <p:nvPr/>
        </p:nvSpPr>
        <p:spPr bwMode="auto">
          <a:xfrm>
            <a:off x="6605588" y="5591175"/>
            <a:ext cx="157003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1.26 atm</a:t>
            </a:r>
          </a:p>
        </p:txBody>
      </p:sp>
      <p:sp>
        <p:nvSpPr>
          <p:cNvPr id="444484" name="Rectangle 68"/>
          <p:cNvSpPr>
            <a:spLocks noChangeArrowheads="1"/>
          </p:cNvSpPr>
          <p:nvPr/>
        </p:nvSpPr>
        <p:spPr bwMode="auto">
          <a:xfrm>
            <a:off x="3394075" y="4127500"/>
            <a:ext cx="20256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233 mm Hg</a:t>
            </a:r>
          </a:p>
        </p:txBody>
      </p:sp>
      <p:sp>
        <p:nvSpPr>
          <p:cNvPr id="444485" name="Rectangle 69"/>
          <p:cNvSpPr>
            <a:spLocks noChangeArrowheads="1"/>
          </p:cNvSpPr>
          <p:nvPr/>
        </p:nvSpPr>
        <p:spPr bwMode="auto">
          <a:xfrm>
            <a:off x="2803525" y="4124325"/>
            <a:ext cx="3921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+</a:t>
            </a:r>
          </a:p>
        </p:txBody>
      </p:sp>
      <p:sp>
        <p:nvSpPr>
          <p:cNvPr id="444486" name="Rectangle 70"/>
          <p:cNvSpPr>
            <a:spLocks noChangeArrowheads="1"/>
          </p:cNvSpPr>
          <p:nvPr/>
        </p:nvSpPr>
        <p:spPr bwMode="auto">
          <a:xfrm>
            <a:off x="6502400" y="4127500"/>
            <a:ext cx="12112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X atm </a:t>
            </a:r>
          </a:p>
        </p:txBody>
      </p:sp>
      <p:sp>
        <p:nvSpPr>
          <p:cNvPr id="444487" name="Rectangle 71"/>
          <p:cNvSpPr>
            <a:spLocks noChangeArrowheads="1"/>
          </p:cNvSpPr>
          <p:nvPr/>
        </p:nvSpPr>
        <p:spPr bwMode="auto">
          <a:xfrm>
            <a:off x="5794375" y="4124325"/>
            <a:ext cx="3921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4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4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4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4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44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44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4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44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44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4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4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4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4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4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4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4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44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4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4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4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4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44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4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4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4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44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44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4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4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44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44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4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4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4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4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4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4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animBg="1"/>
      <p:bldP spid="444467" grpId="0"/>
      <p:bldP spid="444468" grpId="0"/>
      <p:bldP spid="444469" grpId="0"/>
      <p:bldP spid="444473" grpId="0"/>
      <p:bldP spid="444475" grpId="0" animBg="1"/>
      <p:bldP spid="444476" grpId="0" animBg="1"/>
      <p:bldP spid="444477" grpId="0" animBg="1"/>
      <p:bldP spid="444478" grpId="0" animBg="1"/>
      <p:bldP spid="444479" grpId="0"/>
      <p:bldP spid="444480" grpId="0"/>
      <p:bldP spid="444481" grpId="0"/>
      <p:bldP spid="444482" grpId="0"/>
      <p:bldP spid="444483" grpId="0"/>
      <p:bldP spid="444484" grpId="0"/>
      <p:bldP spid="444485" grpId="0"/>
      <p:bldP spid="444486" grpId="0"/>
      <p:bldP spid="4444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00" name="Rectangle 8"/>
          <p:cNvSpPr>
            <a:spLocks noChangeArrowheads="1"/>
          </p:cNvSpPr>
          <p:nvPr/>
        </p:nvSpPr>
        <p:spPr bwMode="auto">
          <a:xfrm>
            <a:off x="1938338" y="295275"/>
            <a:ext cx="538480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Depletion of the Ozone Layer</a:t>
            </a:r>
          </a:p>
        </p:txBody>
      </p:sp>
      <p:sp>
        <p:nvSpPr>
          <p:cNvPr id="417801" name="Rectangle 9"/>
          <p:cNvSpPr>
            <a:spLocks noChangeArrowheads="1"/>
          </p:cNvSpPr>
          <p:nvPr/>
        </p:nvSpPr>
        <p:spPr bwMode="auto">
          <a:xfrm>
            <a:off x="136525" y="966788"/>
            <a:ext cx="889317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3</a:t>
            </a:r>
            <a:r>
              <a:rPr lang="en-US">
                <a:solidFill>
                  <a:srgbClr val="FF3300"/>
                </a:solidFill>
              </a:rPr>
              <a:t> depletion is caused by chlorofluorocarbons (CFCs). </a:t>
            </a:r>
          </a:p>
        </p:txBody>
      </p:sp>
      <p:sp>
        <p:nvSpPr>
          <p:cNvPr id="417802" name="Rectangle 10"/>
          <p:cNvSpPr>
            <a:spLocks noChangeArrowheads="1"/>
          </p:cNvSpPr>
          <p:nvPr/>
        </p:nvSpPr>
        <p:spPr bwMode="auto">
          <a:xfrm>
            <a:off x="452438" y="3141663"/>
            <a:ext cx="2855912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i="1">
                <a:solidFill>
                  <a:srgbClr val="FF3300"/>
                </a:solidFill>
              </a:rPr>
              <a:t>Uses for CFCs: </a:t>
            </a:r>
          </a:p>
        </p:txBody>
      </p:sp>
      <p:grpSp>
        <p:nvGrpSpPr>
          <p:cNvPr id="417848" name="Group 56"/>
          <p:cNvGrpSpPr>
            <a:grpSpLocks/>
          </p:cNvGrpSpPr>
          <p:nvPr/>
        </p:nvGrpSpPr>
        <p:grpSpPr bwMode="auto">
          <a:xfrm>
            <a:off x="611188" y="3668713"/>
            <a:ext cx="3743325" cy="1320800"/>
            <a:chOff x="385" y="2311"/>
            <a:chExt cx="2358" cy="832"/>
          </a:xfrm>
        </p:grpSpPr>
        <p:sp>
          <p:nvSpPr>
            <p:cNvPr id="417803" name="Rectangle 11"/>
            <p:cNvSpPr>
              <a:spLocks noChangeArrowheads="1"/>
            </p:cNvSpPr>
            <p:nvPr/>
          </p:nvSpPr>
          <p:spPr bwMode="auto">
            <a:xfrm>
              <a:off x="385" y="2456"/>
              <a:ext cx="1314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refrigerants </a:t>
              </a:r>
            </a:p>
          </p:txBody>
        </p:sp>
        <p:grpSp>
          <p:nvGrpSpPr>
            <p:cNvPr id="417836" name="Group 44"/>
            <p:cNvGrpSpPr>
              <a:grpSpLocks/>
            </p:cNvGrpSpPr>
            <p:nvPr/>
          </p:nvGrpSpPr>
          <p:grpSpPr bwMode="auto">
            <a:xfrm>
              <a:off x="1733" y="2311"/>
              <a:ext cx="1010" cy="832"/>
              <a:chOff x="1770" y="2621"/>
              <a:chExt cx="1010" cy="832"/>
            </a:xfrm>
          </p:grpSpPr>
          <p:sp>
            <p:nvSpPr>
              <p:cNvPr id="417824" name="Freeform 32"/>
              <p:cNvSpPr>
                <a:spLocks/>
              </p:cNvSpPr>
              <p:nvPr/>
            </p:nvSpPr>
            <p:spPr bwMode="auto">
              <a:xfrm>
                <a:off x="1829" y="2662"/>
                <a:ext cx="896" cy="791"/>
              </a:xfrm>
              <a:custGeom>
                <a:avLst/>
                <a:gdLst/>
                <a:ahLst/>
                <a:cxnLst>
                  <a:cxn ang="0">
                    <a:pos x="2017" y="2396"/>
                  </a:cxn>
                  <a:cxn ang="0">
                    <a:pos x="2586" y="2004"/>
                  </a:cxn>
                  <a:cxn ang="0">
                    <a:pos x="2639" y="1198"/>
                  </a:cxn>
                  <a:cxn ang="0">
                    <a:pos x="2712" y="896"/>
                  </a:cxn>
                  <a:cxn ang="0">
                    <a:pos x="1729" y="848"/>
                  </a:cxn>
                  <a:cxn ang="0">
                    <a:pos x="1729" y="105"/>
                  </a:cxn>
                  <a:cxn ang="0">
                    <a:pos x="983" y="15"/>
                  </a:cxn>
                  <a:cxn ang="0">
                    <a:pos x="0" y="0"/>
                  </a:cxn>
                  <a:cxn ang="0">
                    <a:pos x="0" y="2119"/>
                  </a:cxn>
                  <a:cxn ang="0">
                    <a:pos x="2017" y="2396"/>
                  </a:cxn>
                </a:cxnLst>
                <a:rect l="0" t="0" r="r" b="b"/>
                <a:pathLst>
                  <a:path w="2712" h="2396">
                    <a:moveTo>
                      <a:pt x="2017" y="2396"/>
                    </a:moveTo>
                    <a:lnTo>
                      <a:pt x="2586" y="2004"/>
                    </a:lnTo>
                    <a:lnTo>
                      <a:pt x="2639" y="1198"/>
                    </a:lnTo>
                    <a:lnTo>
                      <a:pt x="2712" y="896"/>
                    </a:lnTo>
                    <a:lnTo>
                      <a:pt x="1729" y="848"/>
                    </a:lnTo>
                    <a:lnTo>
                      <a:pt x="1729" y="105"/>
                    </a:lnTo>
                    <a:lnTo>
                      <a:pt x="983" y="15"/>
                    </a:lnTo>
                    <a:lnTo>
                      <a:pt x="0" y="0"/>
                    </a:lnTo>
                    <a:lnTo>
                      <a:pt x="0" y="2119"/>
                    </a:lnTo>
                    <a:lnTo>
                      <a:pt x="2017" y="2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5" name="Freeform 33"/>
              <p:cNvSpPr>
                <a:spLocks/>
              </p:cNvSpPr>
              <p:nvPr/>
            </p:nvSpPr>
            <p:spPr bwMode="auto">
              <a:xfrm>
                <a:off x="1901" y="2670"/>
                <a:ext cx="306" cy="205"/>
              </a:xfrm>
              <a:custGeom>
                <a:avLst/>
                <a:gdLst/>
                <a:ahLst/>
                <a:cxnLst>
                  <a:cxn ang="0">
                    <a:pos x="929" y="621"/>
                  </a:cxn>
                  <a:cxn ang="0">
                    <a:pos x="929" y="26"/>
                  </a:cxn>
                  <a:cxn ang="0">
                    <a:pos x="0" y="0"/>
                  </a:cxn>
                  <a:cxn ang="0">
                    <a:pos x="0" y="548"/>
                  </a:cxn>
                  <a:cxn ang="0">
                    <a:pos x="27" y="556"/>
                  </a:cxn>
                  <a:cxn ang="0">
                    <a:pos x="27" y="50"/>
                  </a:cxn>
                  <a:cxn ang="0">
                    <a:pos x="867" y="66"/>
                  </a:cxn>
                  <a:cxn ang="0">
                    <a:pos x="867" y="613"/>
                  </a:cxn>
                  <a:cxn ang="0">
                    <a:pos x="929" y="621"/>
                  </a:cxn>
                </a:cxnLst>
                <a:rect l="0" t="0" r="r" b="b"/>
                <a:pathLst>
                  <a:path w="929" h="621">
                    <a:moveTo>
                      <a:pt x="929" y="621"/>
                    </a:moveTo>
                    <a:lnTo>
                      <a:pt x="929" y="26"/>
                    </a:lnTo>
                    <a:lnTo>
                      <a:pt x="0" y="0"/>
                    </a:lnTo>
                    <a:lnTo>
                      <a:pt x="0" y="548"/>
                    </a:lnTo>
                    <a:lnTo>
                      <a:pt x="27" y="556"/>
                    </a:lnTo>
                    <a:lnTo>
                      <a:pt x="27" y="50"/>
                    </a:lnTo>
                    <a:lnTo>
                      <a:pt x="867" y="66"/>
                    </a:lnTo>
                    <a:lnTo>
                      <a:pt x="867" y="613"/>
                    </a:lnTo>
                    <a:lnTo>
                      <a:pt x="929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6" name="Freeform 34"/>
              <p:cNvSpPr>
                <a:spLocks/>
              </p:cNvSpPr>
              <p:nvPr/>
            </p:nvSpPr>
            <p:spPr bwMode="auto">
              <a:xfrm>
                <a:off x="1901" y="2869"/>
                <a:ext cx="306" cy="533"/>
              </a:xfrm>
              <a:custGeom>
                <a:avLst/>
                <a:gdLst/>
                <a:ahLst/>
                <a:cxnLst>
                  <a:cxn ang="0">
                    <a:pos x="929" y="1614"/>
                  </a:cxn>
                  <a:cxn ang="0">
                    <a:pos x="929" y="59"/>
                  </a:cxn>
                  <a:cxn ang="0">
                    <a:pos x="0" y="0"/>
                  </a:cxn>
                  <a:cxn ang="0">
                    <a:pos x="0" y="1458"/>
                  </a:cxn>
                  <a:cxn ang="0">
                    <a:pos x="27" y="1466"/>
                  </a:cxn>
                  <a:cxn ang="0">
                    <a:pos x="27" y="50"/>
                  </a:cxn>
                  <a:cxn ang="0">
                    <a:pos x="867" y="99"/>
                  </a:cxn>
                  <a:cxn ang="0">
                    <a:pos x="867" y="1605"/>
                  </a:cxn>
                  <a:cxn ang="0">
                    <a:pos x="929" y="1614"/>
                  </a:cxn>
                </a:cxnLst>
                <a:rect l="0" t="0" r="r" b="b"/>
                <a:pathLst>
                  <a:path w="929" h="1614">
                    <a:moveTo>
                      <a:pt x="929" y="1614"/>
                    </a:moveTo>
                    <a:lnTo>
                      <a:pt x="929" y="59"/>
                    </a:lnTo>
                    <a:lnTo>
                      <a:pt x="0" y="0"/>
                    </a:lnTo>
                    <a:lnTo>
                      <a:pt x="0" y="1458"/>
                    </a:lnTo>
                    <a:lnTo>
                      <a:pt x="27" y="1466"/>
                    </a:lnTo>
                    <a:lnTo>
                      <a:pt x="27" y="50"/>
                    </a:lnTo>
                    <a:lnTo>
                      <a:pt x="867" y="99"/>
                    </a:lnTo>
                    <a:lnTo>
                      <a:pt x="867" y="1605"/>
                    </a:lnTo>
                    <a:lnTo>
                      <a:pt x="929" y="16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7" name="Freeform 35"/>
              <p:cNvSpPr>
                <a:spLocks/>
              </p:cNvSpPr>
              <p:nvPr/>
            </p:nvSpPr>
            <p:spPr bwMode="auto">
              <a:xfrm>
                <a:off x="1931" y="2743"/>
                <a:ext cx="30" cy="10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85" y="6"/>
                  </a:cxn>
                  <a:cxn ang="0">
                    <a:pos x="76" y="27"/>
                  </a:cxn>
                  <a:cxn ang="0">
                    <a:pos x="61" y="58"/>
                  </a:cxn>
                  <a:cxn ang="0">
                    <a:pos x="45" y="98"/>
                  </a:cxn>
                  <a:cxn ang="0">
                    <a:pos x="28" y="147"/>
                  </a:cxn>
                  <a:cxn ang="0">
                    <a:pos x="13" y="203"/>
                  </a:cxn>
                  <a:cxn ang="0">
                    <a:pos x="4" y="262"/>
                  </a:cxn>
                  <a:cxn ang="0">
                    <a:pos x="0" y="326"/>
                  </a:cxn>
                  <a:cxn ang="0">
                    <a:pos x="54" y="326"/>
                  </a:cxn>
                  <a:cxn ang="0">
                    <a:pos x="54" y="322"/>
                  </a:cxn>
                  <a:cxn ang="0">
                    <a:pos x="54" y="308"/>
                  </a:cxn>
                  <a:cxn ang="0">
                    <a:pos x="54" y="289"/>
                  </a:cxn>
                  <a:cxn ang="0">
                    <a:pos x="55" y="263"/>
                  </a:cxn>
                  <a:cxn ang="0">
                    <a:pos x="58" y="235"/>
                  </a:cxn>
                  <a:cxn ang="0">
                    <a:pos x="66" y="201"/>
                  </a:cxn>
                  <a:cxn ang="0">
                    <a:pos x="75" y="166"/>
                  </a:cxn>
                  <a:cxn ang="0">
                    <a:pos x="90" y="130"/>
                  </a:cxn>
                  <a:cxn ang="0">
                    <a:pos x="90" y="0"/>
                  </a:cxn>
                </a:cxnLst>
                <a:rect l="0" t="0" r="r" b="b"/>
                <a:pathLst>
                  <a:path w="90" h="326">
                    <a:moveTo>
                      <a:pt x="90" y="0"/>
                    </a:moveTo>
                    <a:lnTo>
                      <a:pt x="85" y="6"/>
                    </a:lnTo>
                    <a:lnTo>
                      <a:pt x="76" y="27"/>
                    </a:lnTo>
                    <a:lnTo>
                      <a:pt x="61" y="58"/>
                    </a:lnTo>
                    <a:lnTo>
                      <a:pt x="45" y="98"/>
                    </a:lnTo>
                    <a:lnTo>
                      <a:pt x="28" y="147"/>
                    </a:lnTo>
                    <a:lnTo>
                      <a:pt x="13" y="203"/>
                    </a:lnTo>
                    <a:lnTo>
                      <a:pt x="4" y="262"/>
                    </a:lnTo>
                    <a:lnTo>
                      <a:pt x="0" y="326"/>
                    </a:lnTo>
                    <a:lnTo>
                      <a:pt x="54" y="326"/>
                    </a:lnTo>
                    <a:lnTo>
                      <a:pt x="54" y="322"/>
                    </a:lnTo>
                    <a:lnTo>
                      <a:pt x="54" y="308"/>
                    </a:lnTo>
                    <a:lnTo>
                      <a:pt x="54" y="289"/>
                    </a:lnTo>
                    <a:lnTo>
                      <a:pt x="55" y="263"/>
                    </a:lnTo>
                    <a:lnTo>
                      <a:pt x="58" y="235"/>
                    </a:lnTo>
                    <a:lnTo>
                      <a:pt x="66" y="201"/>
                    </a:lnTo>
                    <a:lnTo>
                      <a:pt x="75" y="166"/>
                    </a:lnTo>
                    <a:lnTo>
                      <a:pt x="90" y="13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8" name="Freeform 36"/>
              <p:cNvSpPr>
                <a:spLocks/>
              </p:cNvSpPr>
              <p:nvPr/>
            </p:nvSpPr>
            <p:spPr bwMode="auto">
              <a:xfrm>
                <a:off x="1925" y="2899"/>
                <a:ext cx="21" cy="175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1" y="0"/>
                  </a:cxn>
                  <a:cxn ang="0">
                    <a:pos x="1" y="14"/>
                  </a:cxn>
                  <a:cxn ang="0">
                    <a:pos x="0" y="53"/>
                  </a:cxn>
                  <a:cxn ang="0">
                    <a:pos x="0" y="112"/>
                  </a:cxn>
                  <a:cxn ang="0">
                    <a:pos x="1" y="185"/>
                  </a:cxn>
                  <a:cxn ang="0">
                    <a:pos x="7" y="269"/>
                  </a:cxn>
                  <a:cxn ang="0">
                    <a:pos x="16" y="358"/>
                  </a:cxn>
                  <a:cxn ang="0">
                    <a:pos x="32" y="446"/>
                  </a:cxn>
                  <a:cxn ang="0">
                    <a:pos x="55" y="530"/>
                  </a:cxn>
                  <a:cxn ang="0">
                    <a:pos x="64" y="358"/>
                  </a:cxn>
                  <a:cxn ang="0">
                    <a:pos x="62" y="349"/>
                  </a:cxn>
                  <a:cxn ang="0">
                    <a:pos x="56" y="322"/>
                  </a:cxn>
                  <a:cxn ang="0">
                    <a:pos x="49" y="281"/>
                  </a:cxn>
                  <a:cxn ang="0">
                    <a:pos x="43" y="231"/>
                  </a:cxn>
                  <a:cxn ang="0">
                    <a:pos x="38" y="176"/>
                  </a:cxn>
                  <a:cxn ang="0">
                    <a:pos x="37" y="118"/>
                  </a:cxn>
                  <a:cxn ang="0">
                    <a:pos x="43" y="61"/>
                  </a:cxn>
                  <a:cxn ang="0">
                    <a:pos x="55" y="8"/>
                  </a:cxn>
                </a:cxnLst>
                <a:rect l="0" t="0" r="r" b="b"/>
                <a:pathLst>
                  <a:path w="64" h="530">
                    <a:moveTo>
                      <a:pt x="55" y="8"/>
                    </a:moveTo>
                    <a:lnTo>
                      <a:pt x="1" y="0"/>
                    </a:lnTo>
                    <a:lnTo>
                      <a:pt x="1" y="14"/>
                    </a:lnTo>
                    <a:lnTo>
                      <a:pt x="0" y="53"/>
                    </a:lnTo>
                    <a:lnTo>
                      <a:pt x="0" y="112"/>
                    </a:lnTo>
                    <a:lnTo>
                      <a:pt x="1" y="185"/>
                    </a:lnTo>
                    <a:lnTo>
                      <a:pt x="7" y="269"/>
                    </a:lnTo>
                    <a:lnTo>
                      <a:pt x="16" y="358"/>
                    </a:lnTo>
                    <a:lnTo>
                      <a:pt x="32" y="446"/>
                    </a:lnTo>
                    <a:lnTo>
                      <a:pt x="55" y="530"/>
                    </a:lnTo>
                    <a:lnTo>
                      <a:pt x="64" y="358"/>
                    </a:lnTo>
                    <a:lnTo>
                      <a:pt x="62" y="349"/>
                    </a:lnTo>
                    <a:lnTo>
                      <a:pt x="56" y="322"/>
                    </a:lnTo>
                    <a:lnTo>
                      <a:pt x="49" y="281"/>
                    </a:lnTo>
                    <a:lnTo>
                      <a:pt x="43" y="231"/>
                    </a:lnTo>
                    <a:lnTo>
                      <a:pt x="38" y="176"/>
                    </a:lnTo>
                    <a:lnTo>
                      <a:pt x="37" y="118"/>
                    </a:lnTo>
                    <a:lnTo>
                      <a:pt x="43" y="61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9" name="Rectangle 37"/>
              <p:cNvSpPr>
                <a:spLocks noChangeArrowheads="1"/>
              </p:cNvSpPr>
              <p:nvPr/>
            </p:nvSpPr>
            <p:spPr bwMode="auto">
              <a:xfrm>
                <a:off x="2364" y="2621"/>
                <a:ext cx="416" cy="8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30" name="Rectangle 38"/>
              <p:cNvSpPr>
                <a:spLocks noChangeArrowheads="1"/>
              </p:cNvSpPr>
              <p:nvPr/>
            </p:nvSpPr>
            <p:spPr bwMode="auto">
              <a:xfrm rot="19957485">
                <a:off x="2186" y="3334"/>
                <a:ext cx="416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31" name="Rectangle 39"/>
              <p:cNvSpPr>
                <a:spLocks noChangeArrowheads="1"/>
              </p:cNvSpPr>
              <p:nvPr/>
            </p:nvSpPr>
            <p:spPr bwMode="auto">
              <a:xfrm>
                <a:off x="1770" y="2621"/>
                <a:ext cx="119" cy="8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7832" name="Rectangle 40"/>
          <p:cNvSpPr>
            <a:spLocks noChangeArrowheads="1"/>
          </p:cNvSpPr>
          <p:nvPr/>
        </p:nvSpPr>
        <p:spPr bwMode="auto">
          <a:xfrm>
            <a:off x="153988" y="1630363"/>
            <a:ext cx="6238875" cy="13731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Ozone (O</a:t>
            </a:r>
            <a:r>
              <a:rPr lang="en-US" baseline="-25000"/>
              <a:t>3</a:t>
            </a:r>
            <a:r>
              <a:rPr lang="en-US"/>
              <a:t>) in upper atmosphere</a:t>
            </a:r>
          </a:p>
          <a:p>
            <a:pPr algn="l"/>
            <a:r>
              <a:rPr lang="en-US"/>
              <a:t>blocks ultraviolet (UV) light from Sun.</a:t>
            </a:r>
          </a:p>
          <a:p>
            <a:pPr algn="l"/>
            <a:r>
              <a:rPr lang="en-US"/>
              <a:t>UV causes skin cancer and cataracts. </a:t>
            </a:r>
          </a:p>
        </p:txBody>
      </p:sp>
      <p:sp>
        <p:nvSpPr>
          <p:cNvPr id="417835" name="Rectangle 43"/>
          <p:cNvSpPr>
            <a:spLocks noChangeArrowheads="1"/>
          </p:cNvSpPr>
          <p:nvPr/>
        </p:nvSpPr>
        <p:spPr bwMode="auto">
          <a:xfrm>
            <a:off x="808038" y="5975350"/>
            <a:ext cx="746601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O</a:t>
            </a:r>
            <a:r>
              <a:rPr lang="en-US" baseline="-25000"/>
              <a:t>3</a:t>
            </a:r>
            <a:r>
              <a:rPr lang="en-US"/>
              <a:t> is replenished with each strike of lightning. </a:t>
            </a:r>
          </a:p>
        </p:txBody>
      </p:sp>
      <p:grpSp>
        <p:nvGrpSpPr>
          <p:cNvPr id="417849" name="Group 57"/>
          <p:cNvGrpSpPr>
            <a:grpSpLocks/>
          </p:cNvGrpSpPr>
          <p:nvPr/>
        </p:nvGrpSpPr>
        <p:grpSpPr bwMode="auto">
          <a:xfrm>
            <a:off x="600075" y="4722813"/>
            <a:ext cx="3879850" cy="1028700"/>
            <a:chOff x="378" y="2975"/>
            <a:chExt cx="2444" cy="648"/>
          </a:xfrm>
        </p:grpSpPr>
        <p:sp>
          <p:nvSpPr>
            <p:cNvPr id="417804" name="Rectangle 12"/>
            <p:cNvSpPr>
              <a:spLocks noChangeArrowheads="1"/>
            </p:cNvSpPr>
            <p:nvPr/>
          </p:nvSpPr>
          <p:spPr bwMode="auto">
            <a:xfrm>
              <a:off x="378" y="3107"/>
              <a:ext cx="2076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aerosol propellants </a:t>
              </a:r>
            </a:p>
          </p:txBody>
        </p:sp>
        <p:grpSp>
          <p:nvGrpSpPr>
            <p:cNvPr id="417806" name="Group 14"/>
            <p:cNvGrpSpPr>
              <a:grpSpLocks/>
            </p:cNvGrpSpPr>
            <p:nvPr/>
          </p:nvGrpSpPr>
          <p:grpSpPr bwMode="auto">
            <a:xfrm>
              <a:off x="2424" y="2975"/>
              <a:ext cx="398" cy="648"/>
              <a:chOff x="9106" y="11076"/>
              <a:chExt cx="1670" cy="2719"/>
            </a:xfrm>
          </p:grpSpPr>
          <p:sp>
            <p:nvSpPr>
              <p:cNvPr id="417807" name="Freeform 15"/>
              <p:cNvSpPr>
                <a:spLocks/>
              </p:cNvSpPr>
              <p:nvPr/>
            </p:nvSpPr>
            <p:spPr bwMode="auto">
              <a:xfrm>
                <a:off x="9846" y="11815"/>
                <a:ext cx="786" cy="1911"/>
              </a:xfrm>
              <a:custGeom>
                <a:avLst/>
                <a:gdLst/>
                <a:ahLst/>
                <a:cxnLst>
                  <a:cxn ang="0">
                    <a:pos x="0" y="1911"/>
                  </a:cxn>
                  <a:cxn ang="0">
                    <a:pos x="0" y="0"/>
                  </a:cxn>
                  <a:cxn ang="0">
                    <a:pos x="786" y="0"/>
                  </a:cxn>
                  <a:cxn ang="0">
                    <a:pos x="786" y="1911"/>
                  </a:cxn>
                  <a:cxn ang="0">
                    <a:pos x="0" y="1911"/>
                  </a:cxn>
                  <a:cxn ang="0">
                    <a:pos x="0" y="1911"/>
                  </a:cxn>
                </a:cxnLst>
                <a:rect l="0" t="0" r="r" b="b"/>
                <a:pathLst>
                  <a:path w="786" h="1911">
                    <a:moveTo>
                      <a:pt x="0" y="1911"/>
                    </a:moveTo>
                    <a:lnTo>
                      <a:pt x="0" y="0"/>
                    </a:lnTo>
                    <a:lnTo>
                      <a:pt x="786" y="0"/>
                    </a:lnTo>
                    <a:lnTo>
                      <a:pt x="786" y="1911"/>
                    </a:lnTo>
                    <a:lnTo>
                      <a:pt x="0" y="1911"/>
                    </a:lnTo>
                    <a:lnTo>
                      <a:pt x="0" y="19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08" name="Freeform 16"/>
              <p:cNvSpPr>
                <a:spLocks/>
              </p:cNvSpPr>
              <p:nvPr/>
            </p:nvSpPr>
            <p:spPr bwMode="auto">
              <a:xfrm>
                <a:off x="9837" y="12313"/>
                <a:ext cx="802" cy="894"/>
              </a:xfrm>
              <a:custGeom>
                <a:avLst/>
                <a:gdLst/>
                <a:ahLst/>
                <a:cxnLst>
                  <a:cxn ang="0">
                    <a:pos x="0" y="894"/>
                  </a:cxn>
                  <a:cxn ang="0">
                    <a:pos x="0" y="0"/>
                  </a:cxn>
                  <a:cxn ang="0">
                    <a:pos x="802" y="0"/>
                  </a:cxn>
                  <a:cxn ang="0">
                    <a:pos x="802" y="894"/>
                  </a:cxn>
                  <a:cxn ang="0">
                    <a:pos x="0" y="894"/>
                  </a:cxn>
                  <a:cxn ang="0">
                    <a:pos x="0" y="894"/>
                  </a:cxn>
                </a:cxnLst>
                <a:rect l="0" t="0" r="r" b="b"/>
                <a:pathLst>
                  <a:path w="802" h="894">
                    <a:moveTo>
                      <a:pt x="0" y="894"/>
                    </a:moveTo>
                    <a:lnTo>
                      <a:pt x="0" y="0"/>
                    </a:lnTo>
                    <a:lnTo>
                      <a:pt x="802" y="0"/>
                    </a:lnTo>
                    <a:lnTo>
                      <a:pt x="802" y="894"/>
                    </a:lnTo>
                    <a:lnTo>
                      <a:pt x="0" y="894"/>
                    </a:lnTo>
                    <a:lnTo>
                      <a:pt x="0" y="8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09" name="Freeform 17"/>
              <p:cNvSpPr>
                <a:spLocks/>
              </p:cNvSpPr>
              <p:nvPr/>
            </p:nvSpPr>
            <p:spPr bwMode="auto">
              <a:xfrm>
                <a:off x="9982" y="12320"/>
                <a:ext cx="138" cy="893"/>
              </a:xfrm>
              <a:custGeom>
                <a:avLst/>
                <a:gdLst/>
                <a:ahLst/>
                <a:cxnLst>
                  <a:cxn ang="0">
                    <a:pos x="0" y="893"/>
                  </a:cxn>
                  <a:cxn ang="0">
                    <a:pos x="0" y="0"/>
                  </a:cxn>
                  <a:cxn ang="0">
                    <a:pos x="138" y="0"/>
                  </a:cxn>
                  <a:cxn ang="0">
                    <a:pos x="138" y="893"/>
                  </a:cxn>
                  <a:cxn ang="0">
                    <a:pos x="0" y="893"/>
                  </a:cxn>
                  <a:cxn ang="0">
                    <a:pos x="0" y="893"/>
                  </a:cxn>
                </a:cxnLst>
                <a:rect l="0" t="0" r="r" b="b"/>
                <a:pathLst>
                  <a:path w="138" h="893">
                    <a:moveTo>
                      <a:pt x="0" y="893"/>
                    </a:moveTo>
                    <a:lnTo>
                      <a:pt x="0" y="0"/>
                    </a:lnTo>
                    <a:lnTo>
                      <a:pt x="138" y="0"/>
                    </a:lnTo>
                    <a:lnTo>
                      <a:pt x="138" y="893"/>
                    </a:lnTo>
                    <a:lnTo>
                      <a:pt x="0" y="893"/>
                    </a:lnTo>
                    <a:lnTo>
                      <a:pt x="0" y="8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0" name="Freeform 18"/>
              <p:cNvSpPr>
                <a:spLocks/>
              </p:cNvSpPr>
              <p:nvPr/>
            </p:nvSpPr>
            <p:spPr bwMode="auto">
              <a:xfrm>
                <a:off x="9982" y="11824"/>
                <a:ext cx="138" cy="496"/>
              </a:xfrm>
              <a:custGeom>
                <a:avLst/>
                <a:gdLst/>
                <a:ahLst/>
                <a:cxnLst>
                  <a:cxn ang="0">
                    <a:pos x="0" y="496"/>
                  </a:cxn>
                  <a:cxn ang="0">
                    <a:pos x="0" y="0"/>
                  </a:cxn>
                  <a:cxn ang="0">
                    <a:pos x="138" y="0"/>
                  </a:cxn>
                  <a:cxn ang="0">
                    <a:pos x="138" y="496"/>
                  </a:cxn>
                  <a:cxn ang="0">
                    <a:pos x="0" y="496"/>
                  </a:cxn>
                  <a:cxn ang="0">
                    <a:pos x="0" y="496"/>
                  </a:cxn>
                </a:cxnLst>
                <a:rect l="0" t="0" r="r" b="b"/>
                <a:pathLst>
                  <a:path w="138" h="496">
                    <a:moveTo>
                      <a:pt x="0" y="496"/>
                    </a:moveTo>
                    <a:lnTo>
                      <a:pt x="0" y="0"/>
                    </a:lnTo>
                    <a:lnTo>
                      <a:pt x="138" y="0"/>
                    </a:lnTo>
                    <a:lnTo>
                      <a:pt x="138" y="496"/>
                    </a:lnTo>
                    <a:lnTo>
                      <a:pt x="0" y="496"/>
                    </a:lnTo>
                    <a:lnTo>
                      <a:pt x="0" y="4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1" name="Freeform 19"/>
              <p:cNvSpPr>
                <a:spLocks/>
              </p:cNvSpPr>
              <p:nvPr/>
            </p:nvSpPr>
            <p:spPr bwMode="auto">
              <a:xfrm>
                <a:off x="9982" y="13212"/>
                <a:ext cx="138" cy="496"/>
              </a:xfrm>
              <a:custGeom>
                <a:avLst/>
                <a:gdLst/>
                <a:ahLst/>
                <a:cxnLst>
                  <a:cxn ang="0">
                    <a:pos x="0" y="496"/>
                  </a:cxn>
                  <a:cxn ang="0">
                    <a:pos x="0" y="0"/>
                  </a:cxn>
                  <a:cxn ang="0">
                    <a:pos x="138" y="0"/>
                  </a:cxn>
                  <a:cxn ang="0">
                    <a:pos x="138" y="496"/>
                  </a:cxn>
                  <a:cxn ang="0">
                    <a:pos x="0" y="496"/>
                  </a:cxn>
                  <a:cxn ang="0">
                    <a:pos x="0" y="496"/>
                  </a:cxn>
                </a:cxnLst>
                <a:rect l="0" t="0" r="r" b="b"/>
                <a:pathLst>
                  <a:path w="138" h="496">
                    <a:moveTo>
                      <a:pt x="0" y="496"/>
                    </a:moveTo>
                    <a:lnTo>
                      <a:pt x="0" y="0"/>
                    </a:lnTo>
                    <a:lnTo>
                      <a:pt x="138" y="0"/>
                    </a:lnTo>
                    <a:lnTo>
                      <a:pt x="138" y="496"/>
                    </a:lnTo>
                    <a:lnTo>
                      <a:pt x="0" y="496"/>
                    </a:lnTo>
                    <a:lnTo>
                      <a:pt x="0" y="4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2" name="Freeform 20"/>
              <p:cNvSpPr>
                <a:spLocks/>
              </p:cNvSpPr>
              <p:nvPr/>
            </p:nvSpPr>
            <p:spPr bwMode="auto">
              <a:xfrm>
                <a:off x="9174" y="11145"/>
                <a:ext cx="756" cy="893"/>
              </a:xfrm>
              <a:custGeom>
                <a:avLst/>
                <a:gdLst/>
                <a:ahLst/>
                <a:cxnLst>
                  <a:cxn ang="0">
                    <a:pos x="756" y="98"/>
                  </a:cxn>
                  <a:cxn ang="0">
                    <a:pos x="686" y="183"/>
                  </a:cxn>
                  <a:cxn ang="0">
                    <a:pos x="648" y="283"/>
                  </a:cxn>
                  <a:cxn ang="0">
                    <a:pos x="618" y="389"/>
                  </a:cxn>
                  <a:cxn ang="0">
                    <a:pos x="595" y="464"/>
                  </a:cxn>
                  <a:cxn ang="0">
                    <a:pos x="549" y="517"/>
                  </a:cxn>
                  <a:cxn ang="0">
                    <a:pos x="481" y="580"/>
                  </a:cxn>
                  <a:cxn ang="0">
                    <a:pos x="397" y="603"/>
                  </a:cxn>
                  <a:cxn ang="0">
                    <a:pos x="389" y="694"/>
                  </a:cxn>
                  <a:cxn ang="0">
                    <a:pos x="344" y="779"/>
                  </a:cxn>
                  <a:cxn ang="0">
                    <a:pos x="252" y="832"/>
                  </a:cxn>
                  <a:cxn ang="0">
                    <a:pos x="161" y="862"/>
                  </a:cxn>
                  <a:cxn ang="0">
                    <a:pos x="129" y="893"/>
                  </a:cxn>
                  <a:cxn ang="0">
                    <a:pos x="84" y="832"/>
                  </a:cxn>
                  <a:cxn ang="0">
                    <a:pos x="30" y="756"/>
                  </a:cxn>
                  <a:cxn ang="0">
                    <a:pos x="6" y="664"/>
                  </a:cxn>
                  <a:cxn ang="0">
                    <a:pos x="23" y="580"/>
                  </a:cxn>
                  <a:cxn ang="0">
                    <a:pos x="69" y="511"/>
                  </a:cxn>
                  <a:cxn ang="0">
                    <a:pos x="15" y="412"/>
                  </a:cxn>
                  <a:cxn ang="0">
                    <a:pos x="0" y="306"/>
                  </a:cxn>
                  <a:cxn ang="0">
                    <a:pos x="23" y="168"/>
                  </a:cxn>
                  <a:cxn ang="0">
                    <a:pos x="114" y="60"/>
                  </a:cxn>
                  <a:cxn ang="0">
                    <a:pos x="245" y="0"/>
                  </a:cxn>
                  <a:cxn ang="0">
                    <a:pos x="382" y="0"/>
                  </a:cxn>
                  <a:cxn ang="0">
                    <a:pos x="504" y="45"/>
                  </a:cxn>
                  <a:cxn ang="0">
                    <a:pos x="625" y="83"/>
                  </a:cxn>
                  <a:cxn ang="0">
                    <a:pos x="694" y="83"/>
                  </a:cxn>
                  <a:cxn ang="0">
                    <a:pos x="756" y="98"/>
                  </a:cxn>
                  <a:cxn ang="0">
                    <a:pos x="756" y="98"/>
                  </a:cxn>
                </a:cxnLst>
                <a:rect l="0" t="0" r="r" b="b"/>
                <a:pathLst>
                  <a:path w="756" h="893">
                    <a:moveTo>
                      <a:pt x="756" y="98"/>
                    </a:moveTo>
                    <a:lnTo>
                      <a:pt x="686" y="183"/>
                    </a:lnTo>
                    <a:lnTo>
                      <a:pt x="648" y="283"/>
                    </a:lnTo>
                    <a:lnTo>
                      <a:pt x="618" y="389"/>
                    </a:lnTo>
                    <a:lnTo>
                      <a:pt x="595" y="464"/>
                    </a:lnTo>
                    <a:lnTo>
                      <a:pt x="549" y="517"/>
                    </a:lnTo>
                    <a:lnTo>
                      <a:pt x="481" y="580"/>
                    </a:lnTo>
                    <a:lnTo>
                      <a:pt x="397" y="603"/>
                    </a:lnTo>
                    <a:lnTo>
                      <a:pt x="389" y="694"/>
                    </a:lnTo>
                    <a:lnTo>
                      <a:pt x="344" y="779"/>
                    </a:lnTo>
                    <a:lnTo>
                      <a:pt x="252" y="832"/>
                    </a:lnTo>
                    <a:lnTo>
                      <a:pt x="161" y="862"/>
                    </a:lnTo>
                    <a:lnTo>
                      <a:pt x="129" y="893"/>
                    </a:lnTo>
                    <a:lnTo>
                      <a:pt x="84" y="832"/>
                    </a:lnTo>
                    <a:lnTo>
                      <a:pt x="30" y="756"/>
                    </a:lnTo>
                    <a:lnTo>
                      <a:pt x="6" y="664"/>
                    </a:lnTo>
                    <a:lnTo>
                      <a:pt x="23" y="580"/>
                    </a:lnTo>
                    <a:lnTo>
                      <a:pt x="69" y="511"/>
                    </a:lnTo>
                    <a:lnTo>
                      <a:pt x="15" y="412"/>
                    </a:lnTo>
                    <a:lnTo>
                      <a:pt x="0" y="306"/>
                    </a:lnTo>
                    <a:lnTo>
                      <a:pt x="23" y="168"/>
                    </a:lnTo>
                    <a:lnTo>
                      <a:pt x="114" y="60"/>
                    </a:lnTo>
                    <a:lnTo>
                      <a:pt x="245" y="0"/>
                    </a:lnTo>
                    <a:lnTo>
                      <a:pt x="382" y="0"/>
                    </a:lnTo>
                    <a:lnTo>
                      <a:pt x="504" y="45"/>
                    </a:lnTo>
                    <a:lnTo>
                      <a:pt x="625" y="83"/>
                    </a:lnTo>
                    <a:lnTo>
                      <a:pt x="694" y="83"/>
                    </a:lnTo>
                    <a:lnTo>
                      <a:pt x="756" y="98"/>
                    </a:lnTo>
                    <a:lnTo>
                      <a:pt x="756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3" name="Freeform 21"/>
              <p:cNvSpPr>
                <a:spLocks/>
              </p:cNvSpPr>
              <p:nvPr/>
            </p:nvSpPr>
            <p:spPr bwMode="auto">
              <a:xfrm>
                <a:off x="9265" y="11243"/>
                <a:ext cx="665" cy="787"/>
              </a:xfrm>
              <a:custGeom>
                <a:avLst/>
                <a:gdLst/>
                <a:ahLst/>
                <a:cxnLst>
                  <a:cxn ang="0">
                    <a:pos x="38" y="687"/>
                  </a:cxn>
                  <a:cxn ang="0">
                    <a:pos x="114" y="642"/>
                  </a:cxn>
                  <a:cxn ang="0">
                    <a:pos x="146" y="611"/>
                  </a:cxn>
                  <a:cxn ang="0">
                    <a:pos x="161" y="572"/>
                  </a:cxn>
                  <a:cxn ang="0">
                    <a:pos x="161" y="519"/>
                  </a:cxn>
                  <a:cxn ang="0">
                    <a:pos x="146" y="466"/>
                  </a:cxn>
                  <a:cxn ang="0">
                    <a:pos x="123" y="436"/>
                  </a:cxn>
                  <a:cxn ang="0">
                    <a:pos x="229" y="405"/>
                  </a:cxn>
                  <a:cxn ang="0">
                    <a:pos x="315" y="352"/>
                  </a:cxn>
                  <a:cxn ang="0">
                    <a:pos x="373" y="276"/>
                  </a:cxn>
                  <a:cxn ang="0">
                    <a:pos x="406" y="199"/>
                  </a:cxn>
                  <a:cxn ang="0">
                    <a:pos x="434" y="132"/>
                  </a:cxn>
                  <a:cxn ang="0">
                    <a:pos x="481" y="85"/>
                  </a:cxn>
                  <a:cxn ang="0">
                    <a:pos x="527" y="46"/>
                  </a:cxn>
                  <a:cxn ang="0">
                    <a:pos x="665" y="0"/>
                  </a:cxn>
                  <a:cxn ang="0">
                    <a:pos x="572" y="93"/>
                  </a:cxn>
                  <a:cxn ang="0">
                    <a:pos x="542" y="238"/>
                  </a:cxn>
                  <a:cxn ang="0">
                    <a:pos x="496" y="366"/>
                  </a:cxn>
                  <a:cxn ang="0">
                    <a:pos x="428" y="452"/>
                  </a:cxn>
                  <a:cxn ang="0">
                    <a:pos x="352" y="513"/>
                  </a:cxn>
                  <a:cxn ang="0">
                    <a:pos x="291" y="528"/>
                  </a:cxn>
                  <a:cxn ang="0">
                    <a:pos x="291" y="596"/>
                  </a:cxn>
                  <a:cxn ang="0">
                    <a:pos x="253" y="681"/>
                  </a:cxn>
                  <a:cxn ang="0">
                    <a:pos x="169" y="742"/>
                  </a:cxn>
                  <a:cxn ang="0">
                    <a:pos x="93" y="772"/>
                  </a:cxn>
                  <a:cxn ang="0">
                    <a:pos x="38" y="787"/>
                  </a:cxn>
                  <a:cxn ang="0">
                    <a:pos x="0" y="725"/>
                  </a:cxn>
                  <a:cxn ang="0">
                    <a:pos x="38" y="687"/>
                  </a:cxn>
                  <a:cxn ang="0">
                    <a:pos x="38" y="687"/>
                  </a:cxn>
                </a:cxnLst>
                <a:rect l="0" t="0" r="r" b="b"/>
                <a:pathLst>
                  <a:path w="665" h="787">
                    <a:moveTo>
                      <a:pt x="38" y="687"/>
                    </a:moveTo>
                    <a:lnTo>
                      <a:pt x="114" y="642"/>
                    </a:lnTo>
                    <a:lnTo>
                      <a:pt x="146" y="611"/>
                    </a:lnTo>
                    <a:lnTo>
                      <a:pt x="161" y="572"/>
                    </a:lnTo>
                    <a:lnTo>
                      <a:pt x="161" y="519"/>
                    </a:lnTo>
                    <a:lnTo>
                      <a:pt x="146" y="466"/>
                    </a:lnTo>
                    <a:lnTo>
                      <a:pt x="123" y="436"/>
                    </a:lnTo>
                    <a:lnTo>
                      <a:pt x="229" y="405"/>
                    </a:lnTo>
                    <a:lnTo>
                      <a:pt x="315" y="352"/>
                    </a:lnTo>
                    <a:lnTo>
                      <a:pt x="373" y="276"/>
                    </a:lnTo>
                    <a:lnTo>
                      <a:pt x="406" y="199"/>
                    </a:lnTo>
                    <a:lnTo>
                      <a:pt x="434" y="132"/>
                    </a:lnTo>
                    <a:lnTo>
                      <a:pt x="481" y="85"/>
                    </a:lnTo>
                    <a:lnTo>
                      <a:pt x="527" y="46"/>
                    </a:lnTo>
                    <a:lnTo>
                      <a:pt x="665" y="0"/>
                    </a:lnTo>
                    <a:lnTo>
                      <a:pt x="572" y="93"/>
                    </a:lnTo>
                    <a:lnTo>
                      <a:pt x="542" y="238"/>
                    </a:lnTo>
                    <a:lnTo>
                      <a:pt x="496" y="366"/>
                    </a:lnTo>
                    <a:lnTo>
                      <a:pt x="428" y="452"/>
                    </a:lnTo>
                    <a:lnTo>
                      <a:pt x="352" y="513"/>
                    </a:lnTo>
                    <a:lnTo>
                      <a:pt x="291" y="528"/>
                    </a:lnTo>
                    <a:lnTo>
                      <a:pt x="291" y="596"/>
                    </a:lnTo>
                    <a:lnTo>
                      <a:pt x="253" y="681"/>
                    </a:lnTo>
                    <a:lnTo>
                      <a:pt x="169" y="742"/>
                    </a:lnTo>
                    <a:lnTo>
                      <a:pt x="93" y="772"/>
                    </a:lnTo>
                    <a:lnTo>
                      <a:pt x="38" y="787"/>
                    </a:lnTo>
                    <a:lnTo>
                      <a:pt x="0" y="725"/>
                    </a:lnTo>
                    <a:lnTo>
                      <a:pt x="38" y="687"/>
                    </a:lnTo>
                    <a:lnTo>
                      <a:pt x="38" y="687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4" name="Freeform 22"/>
              <p:cNvSpPr>
                <a:spLocks/>
              </p:cNvSpPr>
              <p:nvPr/>
            </p:nvSpPr>
            <p:spPr bwMode="auto">
              <a:xfrm>
                <a:off x="9891" y="11457"/>
                <a:ext cx="703" cy="358"/>
              </a:xfrm>
              <a:custGeom>
                <a:avLst/>
                <a:gdLst/>
                <a:ahLst/>
                <a:cxnLst>
                  <a:cxn ang="0">
                    <a:pos x="703" y="358"/>
                  </a:cxn>
                  <a:cxn ang="0">
                    <a:pos x="699" y="316"/>
                  </a:cxn>
                  <a:cxn ang="0">
                    <a:pos x="693" y="274"/>
                  </a:cxn>
                  <a:cxn ang="0">
                    <a:pos x="681" y="233"/>
                  </a:cxn>
                  <a:cxn ang="0">
                    <a:pos x="663" y="193"/>
                  </a:cxn>
                  <a:cxn ang="0">
                    <a:pos x="642" y="155"/>
                  </a:cxn>
                  <a:cxn ang="0">
                    <a:pos x="615" y="121"/>
                  </a:cxn>
                  <a:cxn ang="0">
                    <a:pos x="585" y="90"/>
                  </a:cxn>
                  <a:cxn ang="0">
                    <a:pos x="551" y="63"/>
                  </a:cxn>
                  <a:cxn ang="0">
                    <a:pos x="515" y="42"/>
                  </a:cxn>
                  <a:cxn ang="0">
                    <a:pos x="475" y="24"/>
                  </a:cxn>
                  <a:cxn ang="0">
                    <a:pos x="433" y="10"/>
                  </a:cxn>
                  <a:cxn ang="0">
                    <a:pos x="392" y="3"/>
                  </a:cxn>
                  <a:cxn ang="0">
                    <a:pos x="349" y="0"/>
                  </a:cxn>
                  <a:cxn ang="0">
                    <a:pos x="306" y="3"/>
                  </a:cxn>
                  <a:cxn ang="0">
                    <a:pos x="264" y="12"/>
                  </a:cxn>
                  <a:cxn ang="0">
                    <a:pos x="222" y="25"/>
                  </a:cxn>
                  <a:cxn ang="0">
                    <a:pos x="184" y="44"/>
                  </a:cxn>
                  <a:cxn ang="0">
                    <a:pos x="148" y="67"/>
                  </a:cxn>
                  <a:cxn ang="0">
                    <a:pos x="113" y="93"/>
                  </a:cxn>
                  <a:cxn ang="0">
                    <a:pos x="83" y="125"/>
                  </a:cxn>
                  <a:cxn ang="0">
                    <a:pos x="58" y="160"/>
                  </a:cxn>
                  <a:cxn ang="0">
                    <a:pos x="37" y="197"/>
                  </a:cxn>
                  <a:cxn ang="0">
                    <a:pos x="21" y="238"/>
                  </a:cxn>
                  <a:cxn ang="0">
                    <a:pos x="9" y="279"/>
                  </a:cxn>
                  <a:cxn ang="0">
                    <a:pos x="1" y="321"/>
                  </a:cxn>
                  <a:cxn ang="0">
                    <a:pos x="0" y="358"/>
                  </a:cxn>
                  <a:cxn ang="0">
                    <a:pos x="703" y="358"/>
                  </a:cxn>
                  <a:cxn ang="0">
                    <a:pos x="703" y="358"/>
                  </a:cxn>
                </a:cxnLst>
                <a:rect l="0" t="0" r="r" b="b"/>
                <a:pathLst>
                  <a:path w="703" h="358">
                    <a:moveTo>
                      <a:pt x="703" y="358"/>
                    </a:moveTo>
                    <a:lnTo>
                      <a:pt x="699" y="316"/>
                    </a:lnTo>
                    <a:lnTo>
                      <a:pt x="693" y="274"/>
                    </a:lnTo>
                    <a:lnTo>
                      <a:pt x="681" y="233"/>
                    </a:lnTo>
                    <a:lnTo>
                      <a:pt x="663" y="193"/>
                    </a:lnTo>
                    <a:lnTo>
                      <a:pt x="642" y="155"/>
                    </a:lnTo>
                    <a:lnTo>
                      <a:pt x="615" y="121"/>
                    </a:lnTo>
                    <a:lnTo>
                      <a:pt x="585" y="90"/>
                    </a:lnTo>
                    <a:lnTo>
                      <a:pt x="551" y="63"/>
                    </a:lnTo>
                    <a:lnTo>
                      <a:pt x="515" y="42"/>
                    </a:lnTo>
                    <a:lnTo>
                      <a:pt x="475" y="24"/>
                    </a:lnTo>
                    <a:lnTo>
                      <a:pt x="433" y="10"/>
                    </a:lnTo>
                    <a:lnTo>
                      <a:pt x="392" y="3"/>
                    </a:lnTo>
                    <a:lnTo>
                      <a:pt x="349" y="0"/>
                    </a:lnTo>
                    <a:lnTo>
                      <a:pt x="306" y="3"/>
                    </a:lnTo>
                    <a:lnTo>
                      <a:pt x="264" y="12"/>
                    </a:lnTo>
                    <a:lnTo>
                      <a:pt x="222" y="25"/>
                    </a:lnTo>
                    <a:lnTo>
                      <a:pt x="184" y="44"/>
                    </a:lnTo>
                    <a:lnTo>
                      <a:pt x="148" y="67"/>
                    </a:lnTo>
                    <a:lnTo>
                      <a:pt x="113" y="93"/>
                    </a:lnTo>
                    <a:lnTo>
                      <a:pt x="83" y="125"/>
                    </a:lnTo>
                    <a:lnTo>
                      <a:pt x="58" y="160"/>
                    </a:lnTo>
                    <a:lnTo>
                      <a:pt x="37" y="197"/>
                    </a:lnTo>
                    <a:lnTo>
                      <a:pt x="21" y="238"/>
                    </a:lnTo>
                    <a:lnTo>
                      <a:pt x="9" y="279"/>
                    </a:lnTo>
                    <a:lnTo>
                      <a:pt x="1" y="321"/>
                    </a:lnTo>
                    <a:lnTo>
                      <a:pt x="0" y="358"/>
                    </a:lnTo>
                    <a:lnTo>
                      <a:pt x="703" y="358"/>
                    </a:lnTo>
                    <a:lnTo>
                      <a:pt x="703" y="3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5" name="Freeform 23"/>
              <p:cNvSpPr>
                <a:spLocks/>
              </p:cNvSpPr>
              <p:nvPr/>
            </p:nvSpPr>
            <p:spPr bwMode="auto">
              <a:xfrm>
                <a:off x="10166" y="11465"/>
                <a:ext cx="435" cy="35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4" y="69"/>
                  </a:cxn>
                  <a:cxn ang="0">
                    <a:pos x="169" y="130"/>
                  </a:cxn>
                  <a:cxn ang="0">
                    <a:pos x="222" y="191"/>
                  </a:cxn>
                  <a:cxn ang="0">
                    <a:pos x="236" y="236"/>
                  </a:cxn>
                  <a:cxn ang="0">
                    <a:pos x="260" y="297"/>
                  </a:cxn>
                  <a:cxn ang="0">
                    <a:pos x="260" y="350"/>
                  </a:cxn>
                  <a:cxn ang="0">
                    <a:pos x="435" y="350"/>
                  </a:cxn>
                  <a:cxn ang="0">
                    <a:pos x="397" y="197"/>
                  </a:cxn>
                  <a:cxn ang="0">
                    <a:pos x="329" y="100"/>
                  </a:cxn>
                  <a:cxn ang="0">
                    <a:pos x="230" y="39"/>
                  </a:cxn>
                  <a:cxn ang="0">
                    <a:pos x="130" y="0"/>
                  </a:cxn>
                  <a:cxn ang="0">
                    <a:pos x="23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435" h="350">
                    <a:moveTo>
                      <a:pt x="0" y="24"/>
                    </a:moveTo>
                    <a:lnTo>
                      <a:pt x="84" y="69"/>
                    </a:lnTo>
                    <a:lnTo>
                      <a:pt x="169" y="130"/>
                    </a:lnTo>
                    <a:lnTo>
                      <a:pt x="222" y="191"/>
                    </a:lnTo>
                    <a:lnTo>
                      <a:pt x="236" y="236"/>
                    </a:lnTo>
                    <a:lnTo>
                      <a:pt x="260" y="297"/>
                    </a:lnTo>
                    <a:lnTo>
                      <a:pt x="260" y="350"/>
                    </a:lnTo>
                    <a:lnTo>
                      <a:pt x="435" y="350"/>
                    </a:lnTo>
                    <a:lnTo>
                      <a:pt x="397" y="197"/>
                    </a:lnTo>
                    <a:lnTo>
                      <a:pt x="329" y="100"/>
                    </a:lnTo>
                    <a:lnTo>
                      <a:pt x="230" y="39"/>
                    </a:lnTo>
                    <a:lnTo>
                      <a:pt x="130" y="0"/>
                    </a:lnTo>
                    <a:lnTo>
                      <a:pt x="23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6" name="Freeform 24"/>
              <p:cNvSpPr>
                <a:spLocks/>
              </p:cNvSpPr>
              <p:nvPr/>
            </p:nvSpPr>
            <p:spPr bwMode="auto">
              <a:xfrm>
                <a:off x="9991" y="11122"/>
                <a:ext cx="313" cy="335"/>
              </a:xfrm>
              <a:custGeom>
                <a:avLst/>
                <a:gdLst/>
                <a:ahLst/>
                <a:cxnLst>
                  <a:cxn ang="0">
                    <a:pos x="313" y="335"/>
                  </a:cxn>
                  <a:cxn ang="0">
                    <a:pos x="313" y="0"/>
                  </a:cxn>
                  <a:cxn ang="0">
                    <a:pos x="183" y="0"/>
                  </a:cxn>
                  <a:cxn ang="0">
                    <a:pos x="183" y="44"/>
                  </a:cxn>
                  <a:cxn ang="0">
                    <a:pos x="0" y="44"/>
                  </a:cxn>
                  <a:cxn ang="0">
                    <a:pos x="0" y="191"/>
                  </a:cxn>
                  <a:cxn ang="0">
                    <a:pos x="183" y="191"/>
                  </a:cxn>
                  <a:cxn ang="0">
                    <a:pos x="183" y="335"/>
                  </a:cxn>
                  <a:cxn ang="0">
                    <a:pos x="313" y="335"/>
                  </a:cxn>
                  <a:cxn ang="0">
                    <a:pos x="313" y="335"/>
                  </a:cxn>
                </a:cxnLst>
                <a:rect l="0" t="0" r="r" b="b"/>
                <a:pathLst>
                  <a:path w="313" h="335">
                    <a:moveTo>
                      <a:pt x="313" y="335"/>
                    </a:moveTo>
                    <a:lnTo>
                      <a:pt x="313" y="0"/>
                    </a:lnTo>
                    <a:lnTo>
                      <a:pt x="183" y="0"/>
                    </a:lnTo>
                    <a:lnTo>
                      <a:pt x="183" y="44"/>
                    </a:lnTo>
                    <a:lnTo>
                      <a:pt x="0" y="44"/>
                    </a:lnTo>
                    <a:lnTo>
                      <a:pt x="0" y="191"/>
                    </a:lnTo>
                    <a:lnTo>
                      <a:pt x="183" y="191"/>
                    </a:lnTo>
                    <a:lnTo>
                      <a:pt x="183" y="335"/>
                    </a:lnTo>
                    <a:lnTo>
                      <a:pt x="313" y="335"/>
                    </a:lnTo>
                    <a:lnTo>
                      <a:pt x="313" y="3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7" name="Freeform 25"/>
              <p:cNvSpPr>
                <a:spLocks/>
              </p:cNvSpPr>
              <p:nvPr/>
            </p:nvSpPr>
            <p:spPr bwMode="auto">
              <a:xfrm>
                <a:off x="9846" y="11396"/>
                <a:ext cx="793" cy="398"/>
              </a:xfrm>
              <a:custGeom>
                <a:avLst/>
                <a:gdLst/>
                <a:ahLst/>
                <a:cxnLst>
                  <a:cxn ang="0">
                    <a:pos x="0" y="388"/>
                  </a:cxn>
                  <a:cxn ang="0">
                    <a:pos x="2" y="342"/>
                  </a:cxn>
                  <a:cxn ang="0">
                    <a:pos x="13" y="297"/>
                  </a:cxn>
                  <a:cxn ang="0">
                    <a:pos x="26" y="254"/>
                  </a:cxn>
                  <a:cxn ang="0">
                    <a:pos x="45" y="212"/>
                  </a:cxn>
                  <a:cxn ang="0">
                    <a:pos x="69" y="173"/>
                  </a:cxn>
                  <a:cxn ang="0">
                    <a:pos x="97" y="135"/>
                  </a:cxn>
                  <a:cxn ang="0">
                    <a:pos x="129" y="103"/>
                  </a:cxn>
                  <a:cxn ang="0">
                    <a:pos x="165" y="75"/>
                  </a:cxn>
                  <a:cxn ang="0">
                    <a:pos x="202" y="50"/>
                  </a:cxn>
                  <a:cxn ang="0">
                    <a:pos x="244" y="29"/>
                  </a:cxn>
                  <a:cxn ang="0">
                    <a:pos x="289" y="15"/>
                  </a:cxn>
                  <a:cxn ang="0">
                    <a:pos x="333" y="5"/>
                  </a:cxn>
                  <a:cxn ang="0">
                    <a:pos x="377" y="0"/>
                  </a:cxn>
                  <a:cxn ang="0">
                    <a:pos x="424" y="0"/>
                  </a:cxn>
                  <a:cxn ang="0">
                    <a:pos x="468" y="6"/>
                  </a:cxn>
                  <a:cxn ang="0">
                    <a:pos x="513" y="16"/>
                  </a:cxn>
                  <a:cxn ang="0">
                    <a:pos x="556" y="33"/>
                  </a:cxn>
                  <a:cxn ang="0">
                    <a:pos x="598" y="55"/>
                  </a:cxn>
                  <a:cxn ang="0">
                    <a:pos x="636" y="80"/>
                  </a:cxn>
                  <a:cxn ang="0">
                    <a:pos x="670" y="109"/>
                  </a:cxn>
                  <a:cxn ang="0">
                    <a:pos x="702" y="142"/>
                  </a:cxn>
                  <a:cxn ang="0">
                    <a:pos x="729" y="181"/>
                  </a:cxn>
                  <a:cxn ang="0">
                    <a:pos x="751" y="221"/>
                  </a:cxn>
                  <a:cxn ang="0">
                    <a:pos x="769" y="262"/>
                  </a:cxn>
                  <a:cxn ang="0">
                    <a:pos x="783" y="307"/>
                  </a:cxn>
                  <a:cxn ang="0">
                    <a:pos x="791" y="352"/>
                  </a:cxn>
                  <a:cxn ang="0">
                    <a:pos x="793" y="398"/>
                  </a:cxn>
                  <a:cxn ang="0">
                    <a:pos x="664" y="398"/>
                  </a:cxn>
                  <a:cxn ang="0">
                    <a:pos x="660" y="360"/>
                  </a:cxn>
                  <a:cxn ang="0">
                    <a:pos x="652" y="323"/>
                  </a:cxn>
                  <a:cxn ang="0">
                    <a:pos x="640" y="287"/>
                  </a:cxn>
                  <a:cxn ang="0">
                    <a:pos x="622" y="254"/>
                  </a:cxn>
                  <a:cxn ang="0">
                    <a:pos x="599" y="224"/>
                  </a:cxn>
                  <a:cxn ang="0">
                    <a:pos x="573" y="198"/>
                  </a:cxn>
                  <a:cxn ang="0">
                    <a:pos x="543" y="174"/>
                  </a:cxn>
                  <a:cxn ang="0">
                    <a:pos x="512" y="156"/>
                  </a:cxn>
                  <a:cxn ang="0">
                    <a:pos x="477" y="141"/>
                  </a:cxn>
                  <a:cxn ang="0">
                    <a:pos x="438" y="133"/>
                  </a:cxn>
                  <a:cxn ang="0">
                    <a:pos x="403" y="129"/>
                  </a:cxn>
                  <a:cxn ang="0">
                    <a:pos x="364" y="132"/>
                  </a:cxn>
                  <a:cxn ang="0">
                    <a:pos x="328" y="138"/>
                  </a:cxn>
                  <a:cxn ang="0">
                    <a:pos x="292" y="151"/>
                  </a:cxn>
                  <a:cxn ang="0">
                    <a:pos x="259" y="168"/>
                  </a:cxn>
                  <a:cxn ang="0">
                    <a:pos x="227" y="189"/>
                  </a:cxn>
                  <a:cxn ang="0">
                    <a:pos x="201" y="216"/>
                  </a:cxn>
                  <a:cxn ang="0">
                    <a:pos x="178" y="244"/>
                  </a:cxn>
                  <a:cxn ang="0">
                    <a:pos x="158" y="277"/>
                  </a:cxn>
                  <a:cxn ang="0">
                    <a:pos x="144" y="312"/>
                  </a:cxn>
                  <a:cxn ang="0">
                    <a:pos x="133" y="348"/>
                  </a:cxn>
                  <a:cxn ang="0">
                    <a:pos x="129" y="384"/>
                  </a:cxn>
                  <a:cxn ang="0">
                    <a:pos x="0" y="388"/>
                  </a:cxn>
                  <a:cxn ang="0">
                    <a:pos x="0" y="388"/>
                  </a:cxn>
                </a:cxnLst>
                <a:rect l="0" t="0" r="r" b="b"/>
                <a:pathLst>
                  <a:path w="793" h="398">
                    <a:moveTo>
                      <a:pt x="0" y="388"/>
                    </a:moveTo>
                    <a:lnTo>
                      <a:pt x="2" y="342"/>
                    </a:lnTo>
                    <a:lnTo>
                      <a:pt x="13" y="297"/>
                    </a:lnTo>
                    <a:lnTo>
                      <a:pt x="26" y="254"/>
                    </a:lnTo>
                    <a:lnTo>
                      <a:pt x="45" y="212"/>
                    </a:lnTo>
                    <a:lnTo>
                      <a:pt x="69" y="173"/>
                    </a:lnTo>
                    <a:lnTo>
                      <a:pt x="97" y="135"/>
                    </a:lnTo>
                    <a:lnTo>
                      <a:pt x="129" y="103"/>
                    </a:lnTo>
                    <a:lnTo>
                      <a:pt x="165" y="75"/>
                    </a:lnTo>
                    <a:lnTo>
                      <a:pt x="202" y="50"/>
                    </a:lnTo>
                    <a:lnTo>
                      <a:pt x="244" y="29"/>
                    </a:lnTo>
                    <a:lnTo>
                      <a:pt x="289" y="15"/>
                    </a:lnTo>
                    <a:lnTo>
                      <a:pt x="333" y="5"/>
                    </a:lnTo>
                    <a:lnTo>
                      <a:pt x="377" y="0"/>
                    </a:lnTo>
                    <a:lnTo>
                      <a:pt x="424" y="0"/>
                    </a:lnTo>
                    <a:lnTo>
                      <a:pt x="468" y="6"/>
                    </a:lnTo>
                    <a:lnTo>
                      <a:pt x="513" y="16"/>
                    </a:lnTo>
                    <a:lnTo>
                      <a:pt x="556" y="33"/>
                    </a:lnTo>
                    <a:lnTo>
                      <a:pt x="598" y="55"/>
                    </a:lnTo>
                    <a:lnTo>
                      <a:pt x="636" y="80"/>
                    </a:lnTo>
                    <a:lnTo>
                      <a:pt x="670" y="109"/>
                    </a:lnTo>
                    <a:lnTo>
                      <a:pt x="702" y="142"/>
                    </a:lnTo>
                    <a:lnTo>
                      <a:pt x="729" y="181"/>
                    </a:lnTo>
                    <a:lnTo>
                      <a:pt x="751" y="221"/>
                    </a:lnTo>
                    <a:lnTo>
                      <a:pt x="769" y="262"/>
                    </a:lnTo>
                    <a:lnTo>
                      <a:pt x="783" y="307"/>
                    </a:lnTo>
                    <a:lnTo>
                      <a:pt x="791" y="352"/>
                    </a:lnTo>
                    <a:lnTo>
                      <a:pt x="793" y="398"/>
                    </a:lnTo>
                    <a:lnTo>
                      <a:pt x="664" y="398"/>
                    </a:lnTo>
                    <a:lnTo>
                      <a:pt x="660" y="360"/>
                    </a:lnTo>
                    <a:lnTo>
                      <a:pt x="652" y="323"/>
                    </a:lnTo>
                    <a:lnTo>
                      <a:pt x="640" y="287"/>
                    </a:lnTo>
                    <a:lnTo>
                      <a:pt x="622" y="254"/>
                    </a:lnTo>
                    <a:lnTo>
                      <a:pt x="599" y="224"/>
                    </a:lnTo>
                    <a:lnTo>
                      <a:pt x="573" y="198"/>
                    </a:lnTo>
                    <a:lnTo>
                      <a:pt x="543" y="174"/>
                    </a:lnTo>
                    <a:lnTo>
                      <a:pt x="512" y="156"/>
                    </a:lnTo>
                    <a:lnTo>
                      <a:pt x="477" y="141"/>
                    </a:lnTo>
                    <a:lnTo>
                      <a:pt x="438" y="133"/>
                    </a:lnTo>
                    <a:lnTo>
                      <a:pt x="403" y="129"/>
                    </a:lnTo>
                    <a:lnTo>
                      <a:pt x="364" y="132"/>
                    </a:lnTo>
                    <a:lnTo>
                      <a:pt x="328" y="138"/>
                    </a:lnTo>
                    <a:lnTo>
                      <a:pt x="292" y="151"/>
                    </a:lnTo>
                    <a:lnTo>
                      <a:pt x="259" y="168"/>
                    </a:lnTo>
                    <a:lnTo>
                      <a:pt x="227" y="189"/>
                    </a:lnTo>
                    <a:lnTo>
                      <a:pt x="201" y="216"/>
                    </a:lnTo>
                    <a:lnTo>
                      <a:pt x="178" y="244"/>
                    </a:lnTo>
                    <a:lnTo>
                      <a:pt x="158" y="277"/>
                    </a:lnTo>
                    <a:lnTo>
                      <a:pt x="144" y="312"/>
                    </a:lnTo>
                    <a:lnTo>
                      <a:pt x="133" y="348"/>
                    </a:lnTo>
                    <a:lnTo>
                      <a:pt x="129" y="384"/>
                    </a:lnTo>
                    <a:lnTo>
                      <a:pt x="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8" name="Freeform 26"/>
              <p:cNvSpPr>
                <a:spLocks/>
              </p:cNvSpPr>
              <p:nvPr/>
            </p:nvSpPr>
            <p:spPr bwMode="auto">
              <a:xfrm>
                <a:off x="9769" y="11748"/>
                <a:ext cx="939" cy="1978"/>
              </a:xfrm>
              <a:custGeom>
                <a:avLst/>
                <a:gdLst/>
                <a:ahLst/>
                <a:cxnLst>
                  <a:cxn ang="0">
                    <a:pos x="0" y="1978"/>
                  </a:cxn>
                  <a:cxn ang="0">
                    <a:pos x="0" y="0"/>
                  </a:cxn>
                  <a:cxn ang="0">
                    <a:pos x="939" y="0"/>
                  </a:cxn>
                  <a:cxn ang="0">
                    <a:pos x="939" y="1978"/>
                  </a:cxn>
                  <a:cxn ang="0">
                    <a:pos x="802" y="1978"/>
                  </a:cxn>
                  <a:cxn ang="0">
                    <a:pos x="802" y="137"/>
                  </a:cxn>
                  <a:cxn ang="0">
                    <a:pos x="138" y="137"/>
                  </a:cxn>
                  <a:cxn ang="0">
                    <a:pos x="138" y="1978"/>
                  </a:cxn>
                  <a:cxn ang="0">
                    <a:pos x="0" y="1978"/>
                  </a:cxn>
                  <a:cxn ang="0">
                    <a:pos x="0" y="1978"/>
                  </a:cxn>
                </a:cxnLst>
                <a:rect l="0" t="0" r="r" b="b"/>
                <a:pathLst>
                  <a:path w="939" h="1978">
                    <a:moveTo>
                      <a:pt x="0" y="1978"/>
                    </a:moveTo>
                    <a:lnTo>
                      <a:pt x="0" y="0"/>
                    </a:lnTo>
                    <a:lnTo>
                      <a:pt x="939" y="0"/>
                    </a:lnTo>
                    <a:lnTo>
                      <a:pt x="939" y="1978"/>
                    </a:lnTo>
                    <a:lnTo>
                      <a:pt x="802" y="1978"/>
                    </a:lnTo>
                    <a:lnTo>
                      <a:pt x="802" y="137"/>
                    </a:lnTo>
                    <a:lnTo>
                      <a:pt x="138" y="137"/>
                    </a:lnTo>
                    <a:lnTo>
                      <a:pt x="138" y="1978"/>
                    </a:lnTo>
                    <a:lnTo>
                      <a:pt x="0" y="1978"/>
                    </a:lnTo>
                    <a:lnTo>
                      <a:pt x="0" y="19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19" name="Freeform 27"/>
              <p:cNvSpPr>
                <a:spLocks/>
              </p:cNvSpPr>
              <p:nvPr/>
            </p:nvSpPr>
            <p:spPr bwMode="auto">
              <a:xfrm>
                <a:off x="9699" y="13665"/>
                <a:ext cx="1077" cy="130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0"/>
                  </a:cxn>
                  <a:cxn ang="0">
                    <a:pos x="1077" y="0"/>
                  </a:cxn>
                  <a:cxn ang="0">
                    <a:pos x="1077" y="130"/>
                  </a:cxn>
                  <a:cxn ang="0">
                    <a:pos x="0" y="130"/>
                  </a:cxn>
                  <a:cxn ang="0">
                    <a:pos x="0" y="130"/>
                  </a:cxn>
                </a:cxnLst>
                <a:rect l="0" t="0" r="r" b="b"/>
                <a:pathLst>
                  <a:path w="1077" h="130">
                    <a:moveTo>
                      <a:pt x="0" y="130"/>
                    </a:moveTo>
                    <a:lnTo>
                      <a:pt x="0" y="0"/>
                    </a:lnTo>
                    <a:lnTo>
                      <a:pt x="1077" y="0"/>
                    </a:lnTo>
                    <a:lnTo>
                      <a:pt x="1077" y="130"/>
                    </a:lnTo>
                    <a:lnTo>
                      <a:pt x="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0" name="Freeform 28"/>
              <p:cNvSpPr>
                <a:spLocks/>
              </p:cNvSpPr>
              <p:nvPr/>
            </p:nvSpPr>
            <p:spPr bwMode="auto">
              <a:xfrm>
                <a:off x="9114" y="11171"/>
                <a:ext cx="944" cy="1007"/>
              </a:xfrm>
              <a:custGeom>
                <a:avLst/>
                <a:gdLst/>
                <a:ahLst/>
                <a:cxnLst>
                  <a:cxn ang="0">
                    <a:pos x="854" y="134"/>
                  </a:cxn>
                  <a:cxn ang="0">
                    <a:pos x="802" y="180"/>
                  </a:cxn>
                  <a:cxn ang="0">
                    <a:pos x="763" y="254"/>
                  </a:cxn>
                  <a:cxn ang="0">
                    <a:pos x="742" y="369"/>
                  </a:cxn>
                  <a:cxn ang="0">
                    <a:pos x="719" y="451"/>
                  </a:cxn>
                  <a:cxn ang="0">
                    <a:pos x="663" y="532"/>
                  </a:cxn>
                  <a:cxn ang="0">
                    <a:pos x="594" y="595"/>
                  </a:cxn>
                  <a:cxn ang="0">
                    <a:pos x="510" y="638"/>
                  </a:cxn>
                  <a:cxn ang="0">
                    <a:pos x="487" y="731"/>
                  </a:cxn>
                  <a:cxn ang="0">
                    <a:pos x="422" y="812"/>
                  </a:cxn>
                  <a:cxn ang="0">
                    <a:pos x="335" y="871"/>
                  </a:cxn>
                  <a:cxn ang="0">
                    <a:pos x="231" y="912"/>
                  </a:cxn>
                  <a:cxn ang="0">
                    <a:pos x="169" y="971"/>
                  </a:cxn>
                  <a:cxn ang="0">
                    <a:pos x="155" y="957"/>
                  </a:cxn>
                  <a:cxn ang="0">
                    <a:pos x="129" y="883"/>
                  </a:cxn>
                  <a:cxn ang="0">
                    <a:pos x="78" y="826"/>
                  </a:cxn>
                  <a:cxn ang="0">
                    <a:pos x="22" y="731"/>
                  </a:cxn>
                  <a:cxn ang="0">
                    <a:pos x="0" y="629"/>
                  </a:cxn>
                  <a:cxn ang="0">
                    <a:pos x="16" y="532"/>
                  </a:cxn>
                  <a:cxn ang="0">
                    <a:pos x="44" y="487"/>
                  </a:cxn>
                  <a:cxn ang="0">
                    <a:pos x="181" y="524"/>
                  </a:cxn>
                  <a:cxn ang="0">
                    <a:pos x="143" y="590"/>
                  </a:cxn>
                  <a:cxn ang="0">
                    <a:pos x="139" y="649"/>
                  </a:cxn>
                  <a:cxn ang="0">
                    <a:pos x="165" y="708"/>
                  </a:cxn>
                  <a:cxn ang="0">
                    <a:pos x="187" y="753"/>
                  </a:cxn>
                  <a:cxn ang="0">
                    <a:pos x="197" y="783"/>
                  </a:cxn>
                  <a:cxn ang="0">
                    <a:pos x="241" y="759"/>
                  </a:cxn>
                  <a:cxn ang="0">
                    <a:pos x="309" y="737"/>
                  </a:cxn>
                  <a:cxn ang="0">
                    <a:pos x="353" y="701"/>
                  </a:cxn>
                  <a:cxn ang="0">
                    <a:pos x="378" y="647"/>
                  </a:cxn>
                  <a:cxn ang="0">
                    <a:pos x="371" y="583"/>
                  </a:cxn>
                  <a:cxn ang="0">
                    <a:pos x="350" y="542"/>
                  </a:cxn>
                  <a:cxn ang="0">
                    <a:pos x="404" y="529"/>
                  </a:cxn>
                  <a:cxn ang="0">
                    <a:pos x="488" y="502"/>
                  </a:cxn>
                  <a:cxn ang="0">
                    <a:pos x="537" y="465"/>
                  </a:cxn>
                  <a:cxn ang="0">
                    <a:pos x="583" y="414"/>
                  </a:cxn>
                  <a:cxn ang="0">
                    <a:pos x="607" y="366"/>
                  </a:cxn>
                  <a:cxn ang="0">
                    <a:pos x="623" y="302"/>
                  </a:cxn>
                  <a:cxn ang="0">
                    <a:pos x="641" y="222"/>
                  </a:cxn>
                  <a:cxn ang="0">
                    <a:pos x="671" y="156"/>
                  </a:cxn>
                  <a:cxn ang="0">
                    <a:pos x="715" y="88"/>
                  </a:cxn>
                  <a:cxn ang="0">
                    <a:pos x="790" y="29"/>
                  </a:cxn>
                  <a:cxn ang="0">
                    <a:pos x="884" y="0"/>
                  </a:cxn>
                  <a:cxn ang="0">
                    <a:pos x="926" y="77"/>
                  </a:cxn>
                  <a:cxn ang="0">
                    <a:pos x="882" y="125"/>
                  </a:cxn>
                </a:cxnLst>
                <a:rect l="0" t="0" r="r" b="b"/>
                <a:pathLst>
                  <a:path w="944" h="1007">
                    <a:moveTo>
                      <a:pt x="882" y="125"/>
                    </a:moveTo>
                    <a:lnTo>
                      <a:pt x="854" y="134"/>
                    </a:lnTo>
                    <a:lnTo>
                      <a:pt x="828" y="156"/>
                    </a:lnTo>
                    <a:lnTo>
                      <a:pt x="802" y="180"/>
                    </a:lnTo>
                    <a:lnTo>
                      <a:pt x="778" y="218"/>
                    </a:lnTo>
                    <a:lnTo>
                      <a:pt x="763" y="254"/>
                    </a:lnTo>
                    <a:lnTo>
                      <a:pt x="751" y="313"/>
                    </a:lnTo>
                    <a:lnTo>
                      <a:pt x="742" y="369"/>
                    </a:lnTo>
                    <a:lnTo>
                      <a:pt x="729" y="414"/>
                    </a:lnTo>
                    <a:lnTo>
                      <a:pt x="719" y="451"/>
                    </a:lnTo>
                    <a:lnTo>
                      <a:pt x="692" y="495"/>
                    </a:lnTo>
                    <a:lnTo>
                      <a:pt x="663" y="532"/>
                    </a:lnTo>
                    <a:lnTo>
                      <a:pt x="631" y="565"/>
                    </a:lnTo>
                    <a:lnTo>
                      <a:pt x="594" y="595"/>
                    </a:lnTo>
                    <a:lnTo>
                      <a:pt x="553" y="620"/>
                    </a:lnTo>
                    <a:lnTo>
                      <a:pt x="510" y="638"/>
                    </a:lnTo>
                    <a:lnTo>
                      <a:pt x="502" y="695"/>
                    </a:lnTo>
                    <a:lnTo>
                      <a:pt x="487" y="731"/>
                    </a:lnTo>
                    <a:lnTo>
                      <a:pt x="462" y="771"/>
                    </a:lnTo>
                    <a:lnTo>
                      <a:pt x="422" y="812"/>
                    </a:lnTo>
                    <a:lnTo>
                      <a:pt x="380" y="842"/>
                    </a:lnTo>
                    <a:lnTo>
                      <a:pt x="335" y="871"/>
                    </a:lnTo>
                    <a:lnTo>
                      <a:pt x="282" y="890"/>
                    </a:lnTo>
                    <a:lnTo>
                      <a:pt x="231" y="912"/>
                    </a:lnTo>
                    <a:lnTo>
                      <a:pt x="195" y="941"/>
                    </a:lnTo>
                    <a:lnTo>
                      <a:pt x="169" y="971"/>
                    </a:lnTo>
                    <a:lnTo>
                      <a:pt x="157" y="1007"/>
                    </a:lnTo>
                    <a:lnTo>
                      <a:pt x="155" y="957"/>
                    </a:lnTo>
                    <a:lnTo>
                      <a:pt x="147" y="924"/>
                    </a:lnTo>
                    <a:lnTo>
                      <a:pt x="129" y="883"/>
                    </a:lnTo>
                    <a:lnTo>
                      <a:pt x="106" y="853"/>
                    </a:lnTo>
                    <a:lnTo>
                      <a:pt x="78" y="826"/>
                    </a:lnTo>
                    <a:lnTo>
                      <a:pt x="48" y="779"/>
                    </a:lnTo>
                    <a:lnTo>
                      <a:pt x="22" y="731"/>
                    </a:lnTo>
                    <a:lnTo>
                      <a:pt x="8" y="674"/>
                    </a:lnTo>
                    <a:lnTo>
                      <a:pt x="0" y="629"/>
                    </a:lnTo>
                    <a:lnTo>
                      <a:pt x="4" y="581"/>
                    </a:lnTo>
                    <a:lnTo>
                      <a:pt x="16" y="532"/>
                    </a:lnTo>
                    <a:lnTo>
                      <a:pt x="34" y="499"/>
                    </a:lnTo>
                    <a:lnTo>
                      <a:pt x="44" y="487"/>
                    </a:lnTo>
                    <a:lnTo>
                      <a:pt x="66" y="460"/>
                    </a:lnTo>
                    <a:lnTo>
                      <a:pt x="181" y="524"/>
                    </a:lnTo>
                    <a:lnTo>
                      <a:pt x="151" y="561"/>
                    </a:lnTo>
                    <a:lnTo>
                      <a:pt x="143" y="590"/>
                    </a:lnTo>
                    <a:lnTo>
                      <a:pt x="136" y="613"/>
                    </a:lnTo>
                    <a:lnTo>
                      <a:pt x="139" y="649"/>
                    </a:lnTo>
                    <a:lnTo>
                      <a:pt x="148" y="679"/>
                    </a:lnTo>
                    <a:lnTo>
                      <a:pt x="165" y="708"/>
                    </a:lnTo>
                    <a:lnTo>
                      <a:pt x="179" y="731"/>
                    </a:lnTo>
                    <a:lnTo>
                      <a:pt x="187" y="753"/>
                    </a:lnTo>
                    <a:lnTo>
                      <a:pt x="195" y="767"/>
                    </a:lnTo>
                    <a:lnTo>
                      <a:pt x="197" y="783"/>
                    </a:lnTo>
                    <a:lnTo>
                      <a:pt x="215" y="771"/>
                    </a:lnTo>
                    <a:lnTo>
                      <a:pt x="241" y="759"/>
                    </a:lnTo>
                    <a:lnTo>
                      <a:pt x="279" y="749"/>
                    </a:lnTo>
                    <a:lnTo>
                      <a:pt x="309" y="737"/>
                    </a:lnTo>
                    <a:lnTo>
                      <a:pt x="335" y="719"/>
                    </a:lnTo>
                    <a:lnTo>
                      <a:pt x="353" y="701"/>
                    </a:lnTo>
                    <a:lnTo>
                      <a:pt x="371" y="674"/>
                    </a:lnTo>
                    <a:lnTo>
                      <a:pt x="378" y="647"/>
                    </a:lnTo>
                    <a:lnTo>
                      <a:pt x="380" y="617"/>
                    </a:lnTo>
                    <a:lnTo>
                      <a:pt x="371" y="583"/>
                    </a:lnTo>
                    <a:lnTo>
                      <a:pt x="370" y="575"/>
                    </a:lnTo>
                    <a:lnTo>
                      <a:pt x="350" y="542"/>
                    </a:lnTo>
                    <a:lnTo>
                      <a:pt x="341" y="529"/>
                    </a:lnTo>
                    <a:lnTo>
                      <a:pt x="404" y="529"/>
                    </a:lnTo>
                    <a:lnTo>
                      <a:pt x="450" y="520"/>
                    </a:lnTo>
                    <a:lnTo>
                      <a:pt x="488" y="502"/>
                    </a:lnTo>
                    <a:lnTo>
                      <a:pt x="516" y="483"/>
                    </a:lnTo>
                    <a:lnTo>
                      <a:pt x="537" y="465"/>
                    </a:lnTo>
                    <a:lnTo>
                      <a:pt x="564" y="438"/>
                    </a:lnTo>
                    <a:lnTo>
                      <a:pt x="583" y="414"/>
                    </a:lnTo>
                    <a:lnTo>
                      <a:pt x="594" y="390"/>
                    </a:lnTo>
                    <a:lnTo>
                      <a:pt x="607" y="366"/>
                    </a:lnTo>
                    <a:lnTo>
                      <a:pt x="613" y="340"/>
                    </a:lnTo>
                    <a:lnTo>
                      <a:pt x="623" y="302"/>
                    </a:lnTo>
                    <a:lnTo>
                      <a:pt x="631" y="261"/>
                    </a:lnTo>
                    <a:lnTo>
                      <a:pt x="641" y="222"/>
                    </a:lnTo>
                    <a:lnTo>
                      <a:pt x="653" y="188"/>
                    </a:lnTo>
                    <a:lnTo>
                      <a:pt x="671" y="156"/>
                    </a:lnTo>
                    <a:lnTo>
                      <a:pt x="689" y="125"/>
                    </a:lnTo>
                    <a:lnTo>
                      <a:pt x="715" y="88"/>
                    </a:lnTo>
                    <a:lnTo>
                      <a:pt x="751" y="52"/>
                    </a:lnTo>
                    <a:lnTo>
                      <a:pt x="790" y="29"/>
                    </a:lnTo>
                    <a:lnTo>
                      <a:pt x="828" y="13"/>
                    </a:lnTo>
                    <a:lnTo>
                      <a:pt x="884" y="0"/>
                    </a:lnTo>
                    <a:lnTo>
                      <a:pt x="944" y="0"/>
                    </a:lnTo>
                    <a:lnTo>
                      <a:pt x="926" y="77"/>
                    </a:lnTo>
                    <a:lnTo>
                      <a:pt x="882" y="125"/>
                    </a:lnTo>
                    <a:lnTo>
                      <a:pt x="882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1" name="Freeform 29"/>
              <p:cNvSpPr>
                <a:spLocks/>
              </p:cNvSpPr>
              <p:nvPr/>
            </p:nvSpPr>
            <p:spPr bwMode="auto">
              <a:xfrm>
                <a:off x="9106" y="11076"/>
                <a:ext cx="958" cy="664"/>
              </a:xfrm>
              <a:custGeom>
                <a:avLst/>
                <a:gdLst/>
                <a:ahLst/>
                <a:cxnLst>
                  <a:cxn ang="0">
                    <a:pos x="522" y="178"/>
                  </a:cxn>
                  <a:cxn ang="0">
                    <a:pos x="617" y="212"/>
                  </a:cxn>
                  <a:cxn ang="0">
                    <a:pos x="730" y="224"/>
                  </a:cxn>
                  <a:cxn ang="0">
                    <a:pos x="958" y="95"/>
                  </a:cxn>
                  <a:cxn ang="0">
                    <a:pos x="718" y="90"/>
                  </a:cxn>
                  <a:cxn ang="0">
                    <a:pos x="627" y="72"/>
                  </a:cxn>
                  <a:cxn ang="0">
                    <a:pos x="532" y="29"/>
                  </a:cxn>
                  <a:cxn ang="0">
                    <a:pos x="466" y="7"/>
                  </a:cxn>
                  <a:cxn ang="0">
                    <a:pos x="378" y="0"/>
                  </a:cxn>
                  <a:cxn ang="0">
                    <a:pos x="288" y="11"/>
                  </a:cxn>
                  <a:cxn ang="0">
                    <a:pos x="204" y="42"/>
                  </a:cxn>
                  <a:cxn ang="0">
                    <a:pos x="129" y="94"/>
                  </a:cxn>
                  <a:cxn ang="0">
                    <a:pos x="70" y="160"/>
                  </a:cxn>
                  <a:cxn ang="0">
                    <a:pos x="28" y="240"/>
                  </a:cxn>
                  <a:cxn ang="0">
                    <a:pos x="4" y="326"/>
                  </a:cxn>
                  <a:cxn ang="0">
                    <a:pos x="1" y="418"/>
                  </a:cxn>
                  <a:cxn ang="0">
                    <a:pos x="19" y="506"/>
                  </a:cxn>
                  <a:cxn ang="0">
                    <a:pos x="56" y="586"/>
                  </a:cxn>
                  <a:cxn ang="0">
                    <a:pos x="96" y="641"/>
                  </a:cxn>
                  <a:cxn ang="0">
                    <a:pos x="177" y="633"/>
                  </a:cxn>
                  <a:cxn ang="0">
                    <a:pos x="213" y="608"/>
                  </a:cxn>
                  <a:cxn ang="0">
                    <a:pos x="258" y="594"/>
                  </a:cxn>
                  <a:cxn ang="0">
                    <a:pos x="217" y="564"/>
                  </a:cxn>
                  <a:cxn ang="0">
                    <a:pos x="170" y="509"/>
                  </a:cxn>
                  <a:cxn ang="0">
                    <a:pos x="144" y="443"/>
                  </a:cxn>
                  <a:cxn ang="0">
                    <a:pos x="137" y="371"/>
                  </a:cxn>
                  <a:cxn ang="0">
                    <a:pos x="149" y="301"/>
                  </a:cxn>
                  <a:cxn ang="0">
                    <a:pos x="182" y="238"/>
                  </a:cxn>
                  <a:cxn ang="0">
                    <a:pos x="234" y="187"/>
                  </a:cxn>
                  <a:cxn ang="0">
                    <a:pos x="296" y="152"/>
                  </a:cxn>
                  <a:cxn ang="0">
                    <a:pos x="366" y="137"/>
                  </a:cxn>
                  <a:cxn ang="0">
                    <a:pos x="436" y="146"/>
                  </a:cxn>
                  <a:cxn ang="0">
                    <a:pos x="477" y="157"/>
                  </a:cxn>
                </a:cxnLst>
                <a:rect l="0" t="0" r="r" b="b"/>
                <a:pathLst>
                  <a:path w="958" h="664">
                    <a:moveTo>
                      <a:pt x="477" y="157"/>
                    </a:moveTo>
                    <a:lnTo>
                      <a:pt x="522" y="178"/>
                    </a:lnTo>
                    <a:lnTo>
                      <a:pt x="572" y="199"/>
                    </a:lnTo>
                    <a:lnTo>
                      <a:pt x="617" y="212"/>
                    </a:lnTo>
                    <a:lnTo>
                      <a:pt x="671" y="220"/>
                    </a:lnTo>
                    <a:lnTo>
                      <a:pt x="730" y="224"/>
                    </a:lnTo>
                    <a:lnTo>
                      <a:pt x="958" y="224"/>
                    </a:lnTo>
                    <a:lnTo>
                      <a:pt x="958" y="95"/>
                    </a:lnTo>
                    <a:lnTo>
                      <a:pt x="774" y="95"/>
                    </a:lnTo>
                    <a:lnTo>
                      <a:pt x="718" y="90"/>
                    </a:lnTo>
                    <a:lnTo>
                      <a:pt x="667" y="84"/>
                    </a:lnTo>
                    <a:lnTo>
                      <a:pt x="627" y="72"/>
                    </a:lnTo>
                    <a:lnTo>
                      <a:pt x="587" y="58"/>
                    </a:lnTo>
                    <a:lnTo>
                      <a:pt x="532" y="29"/>
                    </a:lnTo>
                    <a:lnTo>
                      <a:pt x="510" y="21"/>
                    </a:lnTo>
                    <a:lnTo>
                      <a:pt x="466" y="7"/>
                    </a:lnTo>
                    <a:lnTo>
                      <a:pt x="422" y="1"/>
                    </a:lnTo>
                    <a:lnTo>
                      <a:pt x="378" y="0"/>
                    </a:lnTo>
                    <a:lnTo>
                      <a:pt x="331" y="2"/>
                    </a:lnTo>
                    <a:lnTo>
                      <a:pt x="288" y="11"/>
                    </a:lnTo>
                    <a:lnTo>
                      <a:pt x="246" y="24"/>
                    </a:lnTo>
                    <a:lnTo>
                      <a:pt x="204" y="42"/>
                    </a:lnTo>
                    <a:lnTo>
                      <a:pt x="165" y="66"/>
                    </a:lnTo>
                    <a:lnTo>
                      <a:pt x="129" y="94"/>
                    </a:lnTo>
                    <a:lnTo>
                      <a:pt x="98" y="125"/>
                    </a:lnTo>
                    <a:lnTo>
                      <a:pt x="70" y="160"/>
                    </a:lnTo>
                    <a:lnTo>
                      <a:pt x="46" y="199"/>
                    </a:lnTo>
                    <a:lnTo>
                      <a:pt x="28" y="240"/>
                    </a:lnTo>
                    <a:lnTo>
                      <a:pt x="12" y="283"/>
                    </a:lnTo>
                    <a:lnTo>
                      <a:pt x="4" y="326"/>
                    </a:lnTo>
                    <a:lnTo>
                      <a:pt x="0" y="373"/>
                    </a:lnTo>
                    <a:lnTo>
                      <a:pt x="1" y="418"/>
                    </a:lnTo>
                    <a:lnTo>
                      <a:pt x="7" y="462"/>
                    </a:lnTo>
                    <a:lnTo>
                      <a:pt x="19" y="506"/>
                    </a:lnTo>
                    <a:lnTo>
                      <a:pt x="35" y="547"/>
                    </a:lnTo>
                    <a:lnTo>
                      <a:pt x="56" y="586"/>
                    </a:lnTo>
                    <a:lnTo>
                      <a:pt x="83" y="624"/>
                    </a:lnTo>
                    <a:lnTo>
                      <a:pt x="96" y="641"/>
                    </a:lnTo>
                    <a:lnTo>
                      <a:pt x="122" y="664"/>
                    </a:lnTo>
                    <a:lnTo>
                      <a:pt x="177" y="633"/>
                    </a:lnTo>
                    <a:lnTo>
                      <a:pt x="192" y="619"/>
                    </a:lnTo>
                    <a:lnTo>
                      <a:pt x="213" y="608"/>
                    </a:lnTo>
                    <a:lnTo>
                      <a:pt x="231" y="601"/>
                    </a:lnTo>
                    <a:lnTo>
                      <a:pt x="258" y="594"/>
                    </a:lnTo>
                    <a:lnTo>
                      <a:pt x="246" y="585"/>
                    </a:lnTo>
                    <a:lnTo>
                      <a:pt x="217" y="564"/>
                    </a:lnTo>
                    <a:lnTo>
                      <a:pt x="192" y="538"/>
                    </a:lnTo>
                    <a:lnTo>
                      <a:pt x="170" y="509"/>
                    </a:lnTo>
                    <a:lnTo>
                      <a:pt x="156" y="478"/>
                    </a:lnTo>
                    <a:lnTo>
                      <a:pt x="144" y="443"/>
                    </a:lnTo>
                    <a:lnTo>
                      <a:pt x="138" y="408"/>
                    </a:lnTo>
                    <a:lnTo>
                      <a:pt x="137" y="371"/>
                    </a:lnTo>
                    <a:lnTo>
                      <a:pt x="139" y="336"/>
                    </a:lnTo>
                    <a:lnTo>
                      <a:pt x="149" y="301"/>
                    </a:lnTo>
                    <a:lnTo>
                      <a:pt x="164" y="269"/>
                    </a:lnTo>
                    <a:lnTo>
                      <a:pt x="182" y="238"/>
                    </a:lnTo>
                    <a:lnTo>
                      <a:pt x="205" y="210"/>
                    </a:lnTo>
                    <a:lnTo>
                      <a:pt x="234" y="187"/>
                    </a:lnTo>
                    <a:lnTo>
                      <a:pt x="264" y="167"/>
                    </a:lnTo>
                    <a:lnTo>
                      <a:pt x="296" y="152"/>
                    </a:lnTo>
                    <a:lnTo>
                      <a:pt x="330" y="142"/>
                    </a:lnTo>
                    <a:lnTo>
                      <a:pt x="366" y="137"/>
                    </a:lnTo>
                    <a:lnTo>
                      <a:pt x="402" y="139"/>
                    </a:lnTo>
                    <a:lnTo>
                      <a:pt x="436" y="146"/>
                    </a:lnTo>
                    <a:lnTo>
                      <a:pt x="477" y="157"/>
                    </a:lnTo>
                    <a:lnTo>
                      <a:pt x="477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2" name="Freeform 30"/>
              <p:cNvSpPr>
                <a:spLocks/>
              </p:cNvSpPr>
              <p:nvPr/>
            </p:nvSpPr>
            <p:spPr bwMode="auto">
              <a:xfrm>
                <a:off x="9837" y="12255"/>
                <a:ext cx="802" cy="130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0"/>
                  </a:cxn>
                  <a:cxn ang="0">
                    <a:pos x="802" y="0"/>
                  </a:cxn>
                  <a:cxn ang="0">
                    <a:pos x="802" y="130"/>
                  </a:cxn>
                  <a:cxn ang="0">
                    <a:pos x="0" y="130"/>
                  </a:cxn>
                  <a:cxn ang="0">
                    <a:pos x="0" y="130"/>
                  </a:cxn>
                </a:cxnLst>
                <a:rect l="0" t="0" r="r" b="b"/>
                <a:pathLst>
                  <a:path w="802" h="130">
                    <a:moveTo>
                      <a:pt x="0" y="130"/>
                    </a:moveTo>
                    <a:lnTo>
                      <a:pt x="0" y="0"/>
                    </a:lnTo>
                    <a:lnTo>
                      <a:pt x="802" y="0"/>
                    </a:lnTo>
                    <a:lnTo>
                      <a:pt x="802" y="130"/>
                    </a:lnTo>
                    <a:lnTo>
                      <a:pt x="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23" name="Freeform 31"/>
              <p:cNvSpPr>
                <a:spLocks/>
              </p:cNvSpPr>
              <p:nvPr/>
            </p:nvSpPr>
            <p:spPr bwMode="auto">
              <a:xfrm>
                <a:off x="9837" y="13135"/>
                <a:ext cx="802" cy="130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0"/>
                  </a:cxn>
                  <a:cxn ang="0">
                    <a:pos x="802" y="0"/>
                  </a:cxn>
                  <a:cxn ang="0">
                    <a:pos x="802" y="130"/>
                  </a:cxn>
                  <a:cxn ang="0">
                    <a:pos x="0" y="130"/>
                  </a:cxn>
                  <a:cxn ang="0">
                    <a:pos x="0" y="130"/>
                  </a:cxn>
                </a:cxnLst>
                <a:rect l="0" t="0" r="r" b="b"/>
                <a:pathLst>
                  <a:path w="802" h="130">
                    <a:moveTo>
                      <a:pt x="0" y="130"/>
                    </a:moveTo>
                    <a:lnTo>
                      <a:pt x="0" y="0"/>
                    </a:lnTo>
                    <a:lnTo>
                      <a:pt x="802" y="0"/>
                    </a:lnTo>
                    <a:lnTo>
                      <a:pt x="802" y="130"/>
                    </a:lnTo>
                    <a:lnTo>
                      <a:pt x="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7850" name="Group 58"/>
          <p:cNvGrpSpPr>
            <a:grpSpLocks/>
          </p:cNvGrpSpPr>
          <p:nvPr/>
        </p:nvGrpSpPr>
        <p:grpSpPr bwMode="auto">
          <a:xfrm>
            <a:off x="4738688" y="3481388"/>
            <a:ext cx="4243387" cy="2309812"/>
            <a:chOff x="2985" y="2193"/>
            <a:chExt cx="2673" cy="1455"/>
          </a:xfrm>
        </p:grpSpPr>
        <p:sp>
          <p:nvSpPr>
            <p:cNvPr id="417834" name="Rectangle 42"/>
            <p:cNvSpPr>
              <a:spLocks noChangeArrowheads="1"/>
            </p:cNvSpPr>
            <p:nvPr/>
          </p:nvSpPr>
          <p:spPr bwMode="auto">
            <a:xfrm>
              <a:off x="2985" y="3321"/>
              <a:ext cx="2673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-- banned in U.S. in 1996 </a:t>
              </a:r>
            </a:p>
          </p:txBody>
        </p:sp>
        <p:grpSp>
          <p:nvGrpSpPr>
            <p:cNvPr id="417839" name="Group 47"/>
            <p:cNvGrpSpPr>
              <a:grpSpLocks/>
            </p:cNvGrpSpPr>
            <p:nvPr/>
          </p:nvGrpSpPr>
          <p:grpSpPr bwMode="auto">
            <a:xfrm>
              <a:off x="3819" y="2193"/>
              <a:ext cx="1104" cy="1088"/>
              <a:chOff x="4257" y="1196"/>
              <a:chExt cx="1104" cy="1088"/>
            </a:xfrm>
          </p:grpSpPr>
          <p:pic>
            <p:nvPicPr>
              <p:cNvPr id="417838" name="Picture 46" descr="j0432538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57" y="1196"/>
                <a:ext cx="1104" cy="1088"/>
              </a:xfrm>
              <a:prstGeom prst="rect">
                <a:avLst/>
              </a:prstGeom>
              <a:noFill/>
            </p:spPr>
          </p:pic>
          <p:sp>
            <p:nvSpPr>
              <p:cNvPr id="417837" name="Rectangle 45"/>
              <p:cNvSpPr>
                <a:spLocks noChangeArrowheads="1"/>
              </p:cNvSpPr>
              <p:nvPr/>
            </p:nvSpPr>
            <p:spPr bwMode="auto">
              <a:xfrm>
                <a:off x="4432" y="1538"/>
                <a:ext cx="784" cy="36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3200" b="1"/>
                  <a:t>CFCs</a:t>
                </a:r>
              </a:p>
            </p:txBody>
          </p:sp>
        </p:grpSp>
      </p:grpSp>
      <p:pic>
        <p:nvPicPr>
          <p:cNvPr id="417841" name="Picture 49" descr="800px-Melanoma_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813" y="1738313"/>
            <a:ext cx="2101850" cy="1400175"/>
          </a:xfrm>
          <a:prstGeom prst="rect">
            <a:avLst/>
          </a:prstGeom>
          <a:noFill/>
        </p:spPr>
      </p:pic>
      <p:pic>
        <p:nvPicPr>
          <p:cNvPr id="417843" name="Picture 51" descr="image?id=66383&amp;rendTypeId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725" y="1554163"/>
            <a:ext cx="2390775" cy="1835150"/>
          </a:xfrm>
          <a:prstGeom prst="rect">
            <a:avLst/>
          </a:prstGeom>
          <a:noFill/>
        </p:spPr>
      </p:pic>
      <p:pic>
        <p:nvPicPr>
          <p:cNvPr id="417845" name="Picture 53" descr="catara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1639888"/>
            <a:ext cx="2381250" cy="1606550"/>
          </a:xfrm>
          <a:prstGeom prst="rect">
            <a:avLst/>
          </a:prstGeom>
          <a:noFill/>
        </p:spPr>
      </p:pic>
      <p:pic>
        <p:nvPicPr>
          <p:cNvPr id="417847" name="Picture 55" descr="kid%2520with%2520catarac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5088" y="1633538"/>
            <a:ext cx="2413000" cy="170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7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17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17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7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7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2" grpId="0"/>
      <p:bldP spid="417832" grpId="0"/>
      <p:bldP spid="4178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5253038" y="333375"/>
            <a:ext cx="2178050" cy="593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6067425" y="5610225"/>
            <a:ext cx="1219200" cy="5651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5676900" y="5672138"/>
            <a:ext cx="1579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22.4 L</a:t>
            </a:r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1520825" y="396875"/>
            <a:ext cx="33877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The Ideal Gas Law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5335588" y="390525"/>
            <a:ext cx="2030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 V = n R T</a:t>
            </a:r>
          </a:p>
        </p:txBody>
      </p:sp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433388" y="1066800"/>
            <a:ext cx="30416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P = pres. (in kPa) </a:t>
            </a:r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446088" y="1631950"/>
            <a:ext cx="35337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V = vol. (in L or dm</a:t>
            </a:r>
            <a:r>
              <a:rPr lang="en-US" baseline="30000">
                <a:solidFill>
                  <a:srgbClr val="FF3300"/>
                </a:solidFill>
              </a:rPr>
              <a:t>3</a:t>
            </a:r>
            <a:r>
              <a:rPr lang="en-US">
                <a:solidFill>
                  <a:srgbClr val="FF3300"/>
                </a:solidFill>
              </a:rPr>
              <a:t>) </a:t>
            </a:r>
          </a:p>
        </p:txBody>
      </p:sp>
      <p:sp>
        <p:nvSpPr>
          <p:cNvPr id="445452" name="Rectangle 12"/>
          <p:cNvSpPr>
            <a:spLocks noChangeArrowheads="1"/>
          </p:cNvSpPr>
          <p:nvPr/>
        </p:nvSpPr>
        <p:spPr bwMode="auto">
          <a:xfrm>
            <a:off x="4340225" y="1065213"/>
            <a:ext cx="27447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T = temp. (in K) </a:t>
            </a:r>
          </a:p>
        </p:txBody>
      </p:sp>
      <p:sp>
        <p:nvSpPr>
          <p:cNvPr id="445453" name="Rectangle 13"/>
          <p:cNvSpPr>
            <a:spLocks noChangeArrowheads="1"/>
          </p:cNvSpPr>
          <p:nvPr/>
        </p:nvSpPr>
        <p:spPr bwMode="auto">
          <a:xfrm>
            <a:off x="4364038" y="1631950"/>
            <a:ext cx="45085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n = # of moles of gas (mol) </a:t>
            </a:r>
          </a:p>
        </p:txBody>
      </p:sp>
      <p:sp>
        <p:nvSpPr>
          <p:cNvPr id="445454" name="Rectangle 14"/>
          <p:cNvSpPr>
            <a:spLocks noChangeArrowheads="1"/>
          </p:cNvSpPr>
          <p:nvPr/>
        </p:nvSpPr>
        <p:spPr bwMode="auto">
          <a:xfrm>
            <a:off x="450850" y="2195513"/>
            <a:ext cx="78438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R = universal gas constant = 8.314 L-kPa/mol-K </a:t>
            </a:r>
          </a:p>
        </p:txBody>
      </p:sp>
      <p:sp>
        <p:nvSpPr>
          <p:cNvPr id="445455" name="Rectangle 15"/>
          <p:cNvSpPr>
            <a:spLocks noChangeArrowheads="1"/>
          </p:cNvSpPr>
          <p:nvPr/>
        </p:nvSpPr>
        <p:spPr bwMode="auto">
          <a:xfrm>
            <a:off x="414338" y="3071813"/>
            <a:ext cx="82581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32 g oxygen at 0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 is under 101.3 kPa of pressure.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Find sample’s volume. </a:t>
            </a:r>
          </a:p>
        </p:txBody>
      </p:sp>
      <p:sp>
        <p:nvSpPr>
          <p:cNvPr id="445456" name="Text Box 16"/>
          <p:cNvSpPr txBox="1">
            <a:spLocks noChangeArrowheads="1"/>
          </p:cNvSpPr>
          <p:nvPr/>
        </p:nvSpPr>
        <p:spPr bwMode="auto">
          <a:xfrm>
            <a:off x="401638" y="4137025"/>
            <a:ext cx="2030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 V = n R T</a:t>
            </a:r>
          </a:p>
        </p:txBody>
      </p:sp>
      <p:sp>
        <p:nvSpPr>
          <p:cNvPr id="445457" name="Rectangle 17"/>
          <p:cNvSpPr>
            <a:spLocks noChangeArrowheads="1"/>
          </p:cNvSpPr>
          <p:nvPr/>
        </p:nvSpPr>
        <p:spPr bwMode="auto">
          <a:xfrm>
            <a:off x="4384675" y="3940175"/>
            <a:ext cx="2800350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b="1"/>
              <a:t>T = 0</a:t>
            </a:r>
            <a:r>
              <a:rPr lang="en-US" sz="2000" b="1" baseline="30000"/>
              <a:t>o</a:t>
            </a:r>
            <a:r>
              <a:rPr lang="en-US" sz="2000" b="1"/>
              <a:t>C + 273 = 273 K </a:t>
            </a:r>
          </a:p>
        </p:txBody>
      </p:sp>
      <p:graphicFrame>
        <p:nvGraphicFramePr>
          <p:cNvPr id="445460" name="Object 20"/>
          <p:cNvGraphicFramePr>
            <a:graphicFrameLocks noChangeAspect="1"/>
          </p:cNvGraphicFramePr>
          <p:nvPr/>
        </p:nvGraphicFramePr>
        <p:xfrm>
          <a:off x="2452688" y="5502275"/>
          <a:ext cx="3178175" cy="838200"/>
        </p:xfrm>
        <a:graphic>
          <a:graphicData uri="http://schemas.openxmlformats.org/presentationml/2006/ole">
            <p:oleObj spid="_x0000_s445460" name="Equation" r:id="rId3" imgW="3174840" imgH="838080" progId="Equation.3">
              <p:embed/>
            </p:oleObj>
          </a:graphicData>
        </a:graphic>
      </p:graphicFrame>
      <p:graphicFrame>
        <p:nvGraphicFramePr>
          <p:cNvPr id="445461" name="Object 21"/>
          <p:cNvGraphicFramePr>
            <a:graphicFrameLocks noChangeAspect="1"/>
          </p:cNvGraphicFramePr>
          <p:nvPr/>
        </p:nvGraphicFramePr>
        <p:xfrm>
          <a:off x="3987800" y="4614863"/>
          <a:ext cx="1308100" cy="328612"/>
        </p:xfrm>
        <a:graphic>
          <a:graphicData uri="http://schemas.openxmlformats.org/presentationml/2006/ole">
            <p:oleObj spid="_x0000_s445461" name="Equation" r:id="rId4" imgW="1676160" imgH="419040" progId="Equation.3">
              <p:embed/>
            </p:oleObj>
          </a:graphicData>
        </a:graphic>
      </p:graphicFrame>
      <p:graphicFrame>
        <p:nvGraphicFramePr>
          <p:cNvPr id="445463" name="Object 23"/>
          <p:cNvGraphicFramePr>
            <a:graphicFrameLocks noChangeAspect="1"/>
          </p:cNvGraphicFramePr>
          <p:nvPr/>
        </p:nvGraphicFramePr>
        <p:xfrm>
          <a:off x="5319713" y="4421188"/>
          <a:ext cx="1289050" cy="777875"/>
        </p:xfrm>
        <a:graphic>
          <a:graphicData uri="http://schemas.openxmlformats.org/presentationml/2006/ole">
            <p:oleObj spid="_x0000_s445463" name="Equation" r:id="rId5" imgW="1650960" imgH="990360" progId="Equation.3">
              <p:embed/>
            </p:oleObj>
          </a:graphicData>
        </a:graphic>
      </p:graphicFrame>
      <p:graphicFrame>
        <p:nvGraphicFramePr>
          <p:cNvPr id="445464" name="Object 24"/>
          <p:cNvGraphicFramePr>
            <a:graphicFrameLocks noChangeAspect="1"/>
          </p:cNvGraphicFramePr>
          <p:nvPr/>
        </p:nvGraphicFramePr>
        <p:xfrm>
          <a:off x="6683375" y="4649788"/>
          <a:ext cx="1109663" cy="258762"/>
        </p:xfrm>
        <a:graphic>
          <a:graphicData uri="http://schemas.openxmlformats.org/presentationml/2006/ole">
            <p:oleObj spid="_x0000_s445464" name="Equation" r:id="rId6" imgW="1422360" imgH="330120" progId="Equation.3">
              <p:embed/>
            </p:oleObj>
          </a:graphicData>
        </a:graphic>
      </p:graphicFrame>
      <p:grpSp>
        <p:nvGrpSpPr>
          <p:cNvPr id="445471" name="Group 31"/>
          <p:cNvGrpSpPr>
            <a:grpSpLocks/>
          </p:cNvGrpSpPr>
          <p:nvPr/>
        </p:nvGrpSpPr>
        <p:grpSpPr bwMode="auto">
          <a:xfrm>
            <a:off x="406400" y="4602163"/>
            <a:ext cx="1901825" cy="519112"/>
            <a:chOff x="256" y="2899"/>
            <a:chExt cx="1198" cy="327"/>
          </a:xfrm>
        </p:grpSpPr>
        <p:sp>
          <p:nvSpPr>
            <p:cNvPr id="445443" name="Line 3"/>
            <p:cNvSpPr>
              <a:spLocks noChangeShapeType="1"/>
            </p:cNvSpPr>
            <p:nvPr/>
          </p:nvSpPr>
          <p:spPr bwMode="auto">
            <a:xfrm>
              <a:off x="256" y="2917"/>
              <a:ext cx="4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68" name="Line 28"/>
            <p:cNvSpPr>
              <a:spLocks noChangeShapeType="1"/>
            </p:cNvSpPr>
            <p:nvPr/>
          </p:nvSpPr>
          <p:spPr bwMode="auto">
            <a:xfrm>
              <a:off x="942" y="2917"/>
              <a:ext cx="5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69" name="Text Box 29"/>
            <p:cNvSpPr txBox="1">
              <a:spLocks noChangeArrowheads="1"/>
            </p:cNvSpPr>
            <p:nvPr/>
          </p:nvSpPr>
          <p:spPr bwMode="auto">
            <a:xfrm>
              <a:off x="336" y="289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P</a:t>
              </a:r>
            </a:p>
          </p:txBody>
        </p:sp>
        <p:sp>
          <p:nvSpPr>
            <p:cNvPr id="445470" name="Text Box 30"/>
            <p:cNvSpPr txBox="1">
              <a:spLocks noChangeArrowheads="1"/>
            </p:cNvSpPr>
            <p:nvPr/>
          </p:nvSpPr>
          <p:spPr bwMode="auto">
            <a:xfrm>
              <a:off x="1067" y="289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P</a:t>
              </a:r>
            </a:p>
          </p:txBody>
        </p:sp>
      </p:grpSp>
      <p:pic>
        <p:nvPicPr>
          <p:cNvPr id="445475" name="Picture 35" descr="pe07019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61921">
            <a:off x="7691438" y="4827588"/>
            <a:ext cx="1244600" cy="1847850"/>
          </a:xfrm>
          <a:prstGeom prst="rect">
            <a:avLst/>
          </a:prstGeom>
          <a:noFill/>
        </p:spPr>
      </p:pic>
      <p:pic>
        <p:nvPicPr>
          <p:cNvPr id="445476" name="Picture 36" descr="j042384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363" y="85725"/>
            <a:ext cx="901700" cy="942975"/>
          </a:xfrm>
          <a:prstGeom prst="rect">
            <a:avLst/>
          </a:prstGeom>
          <a:noFill/>
        </p:spPr>
      </p:pic>
      <p:pic>
        <p:nvPicPr>
          <p:cNvPr id="445477" name="Picture 37" descr="bd09359_[2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1425" y="233363"/>
            <a:ext cx="1244600" cy="1187450"/>
          </a:xfrm>
          <a:prstGeom prst="rect">
            <a:avLst/>
          </a:prstGeom>
          <a:noFill/>
        </p:spPr>
      </p:pic>
      <p:pic>
        <p:nvPicPr>
          <p:cNvPr id="445478" name="Picture 38" descr="j0423161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55888" y="4154488"/>
            <a:ext cx="1073150" cy="1073150"/>
          </a:xfrm>
          <a:prstGeom prst="rect">
            <a:avLst/>
          </a:prstGeom>
          <a:noFill/>
        </p:spPr>
      </p:pic>
      <p:sp>
        <p:nvSpPr>
          <p:cNvPr id="445479" name="Line 39"/>
          <p:cNvSpPr>
            <a:spLocks noChangeShapeType="1"/>
          </p:cNvSpPr>
          <p:nvPr/>
        </p:nvSpPr>
        <p:spPr bwMode="auto">
          <a:xfrm flipH="1" flipV="1">
            <a:off x="347663" y="4254500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5480" name="Line 40"/>
          <p:cNvSpPr>
            <a:spLocks noChangeShapeType="1"/>
          </p:cNvSpPr>
          <p:nvPr/>
        </p:nvSpPr>
        <p:spPr bwMode="auto">
          <a:xfrm flipH="1" flipV="1">
            <a:off x="492125" y="4718050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45482" name="Group 42"/>
          <p:cNvGrpSpPr>
            <a:grpSpLocks/>
          </p:cNvGrpSpPr>
          <p:nvPr/>
        </p:nvGrpSpPr>
        <p:grpSpPr bwMode="auto">
          <a:xfrm>
            <a:off x="846138" y="4819650"/>
            <a:ext cx="1474787" cy="1517650"/>
            <a:chOff x="533" y="3036"/>
            <a:chExt cx="929" cy="956"/>
          </a:xfrm>
        </p:grpSpPr>
        <p:graphicFrame>
          <p:nvGraphicFramePr>
            <p:cNvPr id="445458" name="Object 18"/>
            <p:cNvGraphicFramePr>
              <a:graphicFrameLocks noChangeAspect="1"/>
            </p:cNvGraphicFramePr>
            <p:nvPr/>
          </p:nvGraphicFramePr>
          <p:xfrm>
            <a:off x="533" y="3464"/>
            <a:ext cx="929" cy="528"/>
          </p:xfrm>
          <a:graphic>
            <a:graphicData uri="http://schemas.openxmlformats.org/presentationml/2006/ole">
              <p:oleObj spid="_x0000_s445458" name="Equation" r:id="rId11" imgW="1473120" imgH="838080" progId="Equation.3">
                <p:embed/>
              </p:oleObj>
            </a:graphicData>
          </a:graphic>
        </p:graphicFrame>
        <p:sp>
          <p:nvSpPr>
            <p:cNvPr id="445481" name="Line 41"/>
            <p:cNvSpPr>
              <a:spLocks noChangeShapeType="1"/>
            </p:cNvSpPr>
            <p:nvPr/>
          </p:nvSpPr>
          <p:spPr bwMode="auto">
            <a:xfrm>
              <a:off x="840" y="3036"/>
              <a:ext cx="56" cy="356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5483" name="Line 43"/>
          <p:cNvSpPr>
            <a:spLocks noChangeShapeType="1"/>
          </p:cNvSpPr>
          <p:nvPr/>
        </p:nvSpPr>
        <p:spPr bwMode="auto">
          <a:xfrm flipH="1" flipV="1">
            <a:off x="4783138" y="4654550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5484" name="Line 44"/>
          <p:cNvSpPr>
            <a:spLocks noChangeShapeType="1"/>
          </p:cNvSpPr>
          <p:nvPr/>
        </p:nvSpPr>
        <p:spPr bwMode="auto">
          <a:xfrm flipH="1" flipV="1">
            <a:off x="5827713" y="4900613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4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4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4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4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45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4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5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4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4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4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45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4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4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45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4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4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44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44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4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animBg="1"/>
      <p:bldP spid="445446" grpId="0" animBg="1"/>
      <p:bldP spid="445442" grpId="0"/>
      <p:bldP spid="445449" grpId="0"/>
      <p:bldP spid="445450" grpId="0"/>
      <p:bldP spid="445451" grpId="0"/>
      <p:bldP spid="445454" grpId="0"/>
      <p:bldP spid="445455" grpId="0"/>
      <p:bldP spid="445457" grpId="0"/>
      <p:bldP spid="445479" grpId="0" animBg="1"/>
      <p:bldP spid="445480" grpId="0" animBg="1"/>
      <p:bldP spid="445483" grpId="0" animBg="1"/>
      <p:bldP spid="4454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1444625" y="5521325"/>
            <a:ext cx="158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54.0 kPa</a:t>
            </a:r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835025" y="719138"/>
            <a:ext cx="5789613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0.25 g carbon dioxide fills a 350 mL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container at 127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C. Find pressure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in mm Hg. </a:t>
            </a:r>
          </a:p>
        </p:txBody>
      </p:sp>
      <p:sp>
        <p:nvSpPr>
          <p:cNvPr id="446479" name="Rectangle 15"/>
          <p:cNvSpPr>
            <a:spLocks noChangeArrowheads="1"/>
          </p:cNvSpPr>
          <p:nvPr/>
        </p:nvSpPr>
        <p:spPr bwMode="auto">
          <a:xfrm>
            <a:off x="5837238" y="5475288"/>
            <a:ext cx="2133600" cy="6096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6480" name="Text Box 16"/>
          <p:cNvSpPr txBox="1">
            <a:spLocks noChangeArrowheads="1"/>
          </p:cNvSpPr>
          <p:nvPr/>
        </p:nvSpPr>
        <p:spPr bwMode="auto">
          <a:xfrm>
            <a:off x="6611938" y="4546600"/>
            <a:ext cx="128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54.0</a:t>
            </a:r>
          </a:p>
        </p:txBody>
      </p:sp>
      <p:sp>
        <p:nvSpPr>
          <p:cNvPr id="446481" name="Text Box 17"/>
          <p:cNvSpPr txBox="1">
            <a:spLocks noChangeArrowheads="1"/>
          </p:cNvSpPr>
          <p:nvPr/>
        </p:nvSpPr>
        <p:spPr bwMode="auto">
          <a:xfrm>
            <a:off x="636588" y="3011488"/>
            <a:ext cx="2030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 V = n R T</a:t>
            </a:r>
          </a:p>
        </p:txBody>
      </p:sp>
      <p:sp>
        <p:nvSpPr>
          <p:cNvPr id="446482" name="Rectangle 18"/>
          <p:cNvSpPr>
            <a:spLocks noChangeArrowheads="1"/>
          </p:cNvSpPr>
          <p:nvPr/>
        </p:nvSpPr>
        <p:spPr bwMode="auto">
          <a:xfrm>
            <a:off x="3119438" y="2386013"/>
            <a:ext cx="308292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b="1"/>
              <a:t>T = 127</a:t>
            </a:r>
            <a:r>
              <a:rPr lang="en-US" sz="2000" b="1" baseline="30000"/>
              <a:t>o</a:t>
            </a:r>
            <a:r>
              <a:rPr lang="en-US" sz="2000" b="1"/>
              <a:t>C + 273 = 400 K </a:t>
            </a:r>
          </a:p>
        </p:txBody>
      </p:sp>
      <p:graphicFrame>
        <p:nvGraphicFramePr>
          <p:cNvPr id="446483" name="Object 19"/>
          <p:cNvGraphicFramePr>
            <a:graphicFrameLocks noChangeAspect="1"/>
          </p:cNvGraphicFramePr>
          <p:nvPr/>
        </p:nvGraphicFramePr>
        <p:xfrm>
          <a:off x="2735263" y="4376738"/>
          <a:ext cx="3711575" cy="838200"/>
        </p:xfrm>
        <a:graphic>
          <a:graphicData uri="http://schemas.openxmlformats.org/presentationml/2006/ole">
            <p:oleObj spid="_x0000_s446483" name="Equation" r:id="rId3" imgW="3708360" imgH="838080" progId="Equation.3">
              <p:embed/>
            </p:oleObj>
          </a:graphicData>
        </a:graphic>
      </p:graphicFrame>
      <p:graphicFrame>
        <p:nvGraphicFramePr>
          <p:cNvPr id="446484" name="Object 20"/>
          <p:cNvGraphicFramePr>
            <a:graphicFrameLocks noChangeAspect="1"/>
          </p:cNvGraphicFramePr>
          <p:nvPr/>
        </p:nvGraphicFramePr>
        <p:xfrm>
          <a:off x="3228975" y="3074988"/>
          <a:ext cx="1754188" cy="328612"/>
        </p:xfrm>
        <a:graphic>
          <a:graphicData uri="http://schemas.openxmlformats.org/presentationml/2006/ole">
            <p:oleObj spid="_x0000_s446484" name="Equation" r:id="rId4" imgW="2247840" imgH="419040" progId="Equation.3">
              <p:embed/>
            </p:oleObj>
          </a:graphicData>
        </a:graphic>
      </p:graphicFrame>
      <p:graphicFrame>
        <p:nvGraphicFramePr>
          <p:cNvPr id="446485" name="Object 21"/>
          <p:cNvGraphicFramePr>
            <a:graphicFrameLocks noChangeAspect="1"/>
          </p:cNvGraphicFramePr>
          <p:nvPr/>
        </p:nvGraphicFramePr>
        <p:xfrm>
          <a:off x="5070475" y="2881313"/>
          <a:ext cx="1487488" cy="777875"/>
        </p:xfrm>
        <a:graphic>
          <a:graphicData uri="http://schemas.openxmlformats.org/presentationml/2006/ole">
            <p:oleObj spid="_x0000_s446485" name="Equation" r:id="rId5" imgW="1904760" imgH="990360" progId="Equation.3">
              <p:embed/>
            </p:oleObj>
          </a:graphicData>
        </a:graphic>
      </p:graphicFrame>
      <p:graphicFrame>
        <p:nvGraphicFramePr>
          <p:cNvPr id="446486" name="Object 22"/>
          <p:cNvGraphicFramePr>
            <a:graphicFrameLocks noChangeAspect="1"/>
          </p:cNvGraphicFramePr>
          <p:nvPr/>
        </p:nvGraphicFramePr>
        <p:xfrm>
          <a:off x="6657975" y="3109913"/>
          <a:ext cx="1744663" cy="258762"/>
        </p:xfrm>
        <a:graphic>
          <a:graphicData uri="http://schemas.openxmlformats.org/presentationml/2006/ole">
            <p:oleObj spid="_x0000_s446486" name="Equation" r:id="rId6" imgW="2234880" imgH="330120" progId="Equation.3">
              <p:embed/>
            </p:oleObj>
          </a:graphicData>
        </a:graphic>
      </p:graphicFrame>
      <p:grpSp>
        <p:nvGrpSpPr>
          <p:cNvPr id="446487" name="Group 23"/>
          <p:cNvGrpSpPr>
            <a:grpSpLocks/>
          </p:cNvGrpSpPr>
          <p:nvPr/>
        </p:nvGrpSpPr>
        <p:grpSpPr bwMode="auto">
          <a:xfrm>
            <a:off x="641350" y="3476625"/>
            <a:ext cx="1901825" cy="519113"/>
            <a:chOff x="256" y="2899"/>
            <a:chExt cx="1198" cy="327"/>
          </a:xfrm>
        </p:grpSpPr>
        <p:sp>
          <p:nvSpPr>
            <p:cNvPr id="446488" name="Line 24"/>
            <p:cNvSpPr>
              <a:spLocks noChangeShapeType="1"/>
            </p:cNvSpPr>
            <p:nvPr/>
          </p:nvSpPr>
          <p:spPr bwMode="auto">
            <a:xfrm>
              <a:off x="256" y="2917"/>
              <a:ext cx="4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489" name="Line 25"/>
            <p:cNvSpPr>
              <a:spLocks noChangeShapeType="1"/>
            </p:cNvSpPr>
            <p:nvPr/>
          </p:nvSpPr>
          <p:spPr bwMode="auto">
            <a:xfrm>
              <a:off x="942" y="2917"/>
              <a:ext cx="5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490" name="Text Box 26"/>
            <p:cNvSpPr txBox="1">
              <a:spLocks noChangeArrowheads="1"/>
            </p:cNvSpPr>
            <p:nvPr/>
          </p:nvSpPr>
          <p:spPr bwMode="auto">
            <a:xfrm>
              <a:off x="336" y="289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V</a:t>
              </a:r>
            </a:p>
          </p:txBody>
        </p:sp>
        <p:sp>
          <p:nvSpPr>
            <p:cNvPr id="446491" name="Text Box 27"/>
            <p:cNvSpPr txBox="1">
              <a:spLocks noChangeArrowheads="1"/>
            </p:cNvSpPr>
            <p:nvPr/>
          </p:nvSpPr>
          <p:spPr bwMode="auto">
            <a:xfrm>
              <a:off x="1067" y="289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V</a:t>
              </a:r>
            </a:p>
          </p:txBody>
        </p:sp>
      </p:grpSp>
      <p:sp>
        <p:nvSpPr>
          <p:cNvPr id="446493" name="Line 29"/>
          <p:cNvSpPr>
            <a:spLocks noChangeShapeType="1"/>
          </p:cNvSpPr>
          <p:nvPr/>
        </p:nvSpPr>
        <p:spPr bwMode="auto">
          <a:xfrm flipH="1" flipV="1">
            <a:off x="939800" y="3128963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6494" name="Line 30"/>
          <p:cNvSpPr>
            <a:spLocks noChangeShapeType="1"/>
          </p:cNvSpPr>
          <p:nvPr/>
        </p:nvSpPr>
        <p:spPr bwMode="auto">
          <a:xfrm flipH="1" flipV="1">
            <a:off x="727075" y="3592513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46495" name="Group 31"/>
          <p:cNvGrpSpPr>
            <a:grpSpLocks/>
          </p:cNvGrpSpPr>
          <p:nvPr/>
        </p:nvGrpSpPr>
        <p:grpSpPr bwMode="auto">
          <a:xfrm>
            <a:off x="1106488" y="3694113"/>
            <a:ext cx="1423987" cy="1517650"/>
            <a:chOff x="549" y="3036"/>
            <a:chExt cx="897" cy="956"/>
          </a:xfrm>
        </p:grpSpPr>
        <p:graphicFrame>
          <p:nvGraphicFramePr>
            <p:cNvPr id="446496" name="Object 32"/>
            <p:cNvGraphicFramePr>
              <a:graphicFrameLocks noChangeAspect="1"/>
            </p:cNvGraphicFramePr>
            <p:nvPr/>
          </p:nvGraphicFramePr>
          <p:xfrm>
            <a:off x="549" y="3464"/>
            <a:ext cx="897" cy="528"/>
          </p:xfrm>
          <a:graphic>
            <a:graphicData uri="http://schemas.openxmlformats.org/presentationml/2006/ole">
              <p:oleObj spid="_x0000_s446496" name="Equation" r:id="rId7" imgW="1422360" imgH="838080" progId="Equation.3">
                <p:embed/>
              </p:oleObj>
            </a:graphicData>
          </a:graphic>
        </p:graphicFrame>
        <p:sp>
          <p:nvSpPr>
            <p:cNvPr id="446497" name="Line 33"/>
            <p:cNvSpPr>
              <a:spLocks noChangeShapeType="1"/>
            </p:cNvSpPr>
            <p:nvPr/>
          </p:nvSpPr>
          <p:spPr bwMode="auto">
            <a:xfrm>
              <a:off x="840" y="3036"/>
              <a:ext cx="56" cy="356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6498" name="Line 34"/>
          <p:cNvSpPr>
            <a:spLocks noChangeShapeType="1"/>
          </p:cNvSpPr>
          <p:nvPr/>
        </p:nvSpPr>
        <p:spPr bwMode="auto">
          <a:xfrm flipH="1" flipV="1">
            <a:off x="4389438" y="3114675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6499" name="Line 35"/>
          <p:cNvSpPr>
            <a:spLocks noChangeShapeType="1"/>
          </p:cNvSpPr>
          <p:nvPr/>
        </p:nvSpPr>
        <p:spPr bwMode="auto">
          <a:xfrm flipH="1" flipV="1">
            <a:off x="5676900" y="3360738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6500" name="Rectangle 36"/>
          <p:cNvSpPr>
            <a:spLocks noChangeArrowheads="1"/>
          </p:cNvSpPr>
          <p:nvPr/>
        </p:nvSpPr>
        <p:spPr bwMode="auto">
          <a:xfrm>
            <a:off x="3119438" y="3663950"/>
            <a:ext cx="157162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b="1"/>
              <a:t>V = 0.350 L </a:t>
            </a:r>
          </a:p>
        </p:txBody>
      </p:sp>
      <p:sp>
        <p:nvSpPr>
          <p:cNvPr id="446501" name="Text Box 37"/>
          <p:cNvSpPr txBox="1">
            <a:spLocks noChangeArrowheads="1"/>
          </p:cNvSpPr>
          <p:nvPr/>
        </p:nvSpPr>
        <p:spPr bwMode="auto">
          <a:xfrm>
            <a:off x="7875588" y="4546600"/>
            <a:ext cx="796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kPa</a:t>
            </a:r>
          </a:p>
        </p:txBody>
      </p:sp>
      <p:graphicFrame>
        <p:nvGraphicFramePr>
          <p:cNvPr id="446502" name="Object 38"/>
          <p:cNvGraphicFramePr>
            <a:graphicFrameLocks noChangeAspect="1"/>
          </p:cNvGraphicFramePr>
          <p:nvPr/>
        </p:nvGraphicFramePr>
        <p:xfrm>
          <a:off x="3063875" y="5467350"/>
          <a:ext cx="2208213" cy="939800"/>
        </p:xfrm>
        <a:graphic>
          <a:graphicData uri="http://schemas.openxmlformats.org/presentationml/2006/ole">
            <p:oleObj spid="_x0000_s446502" name="Equation" r:id="rId8" imgW="2145960" imgH="914400" progId="Equation.3">
              <p:embed/>
            </p:oleObj>
          </a:graphicData>
        </a:graphic>
      </p:graphicFrame>
      <p:sp>
        <p:nvSpPr>
          <p:cNvPr id="446503" name="Line 39"/>
          <p:cNvSpPr>
            <a:spLocks noChangeShapeType="1"/>
          </p:cNvSpPr>
          <p:nvPr/>
        </p:nvSpPr>
        <p:spPr bwMode="auto">
          <a:xfrm flipH="1" flipV="1">
            <a:off x="2373313" y="5686425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6504" name="Line 40"/>
          <p:cNvSpPr>
            <a:spLocks noChangeShapeType="1"/>
          </p:cNvSpPr>
          <p:nvPr/>
        </p:nvSpPr>
        <p:spPr bwMode="auto">
          <a:xfrm flipH="1" flipV="1">
            <a:off x="4349750" y="6046788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6505" name="Text Box 41"/>
          <p:cNvSpPr txBox="1">
            <a:spLocks noChangeArrowheads="1"/>
          </p:cNvSpPr>
          <p:nvPr/>
        </p:nvSpPr>
        <p:spPr bwMode="auto">
          <a:xfrm>
            <a:off x="5375275" y="5519738"/>
            <a:ext cx="2528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 405 mm Hg</a:t>
            </a:r>
          </a:p>
        </p:txBody>
      </p:sp>
      <p:sp>
        <p:nvSpPr>
          <p:cNvPr id="446507" name="AutoShape 43"/>
          <p:cNvSpPr>
            <a:spLocks noChangeAspect="1" noChangeArrowheads="1" noTextEdit="1"/>
          </p:cNvSpPr>
          <p:nvPr/>
        </p:nvSpPr>
        <p:spPr bwMode="auto">
          <a:xfrm>
            <a:off x="7053263" y="471488"/>
            <a:ext cx="182721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6579" name="Group 115"/>
          <p:cNvGrpSpPr>
            <a:grpSpLocks/>
          </p:cNvGrpSpPr>
          <p:nvPr/>
        </p:nvGrpSpPr>
        <p:grpSpPr bwMode="auto">
          <a:xfrm>
            <a:off x="6813550" y="258763"/>
            <a:ext cx="1530350" cy="2670175"/>
            <a:chOff x="4443" y="321"/>
            <a:chExt cx="552" cy="963"/>
          </a:xfrm>
        </p:grpSpPr>
        <p:sp>
          <p:nvSpPr>
            <p:cNvPr id="446519" name="Freeform 55"/>
            <p:cNvSpPr>
              <a:spLocks/>
            </p:cNvSpPr>
            <p:nvPr/>
          </p:nvSpPr>
          <p:spPr bwMode="auto">
            <a:xfrm>
              <a:off x="4443" y="971"/>
              <a:ext cx="163" cy="108"/>
            </a:xfrm>
            <a:custGeom>
              <a:avLst/>
              <a:gdLst/>
              <a:ahLst/>
              <a:cxnLst>
                <a:cxn ang="0">
                  <a:pos x="62" y="24"/>
                </a:cxn>
                <a:cxn ang="0">
                  <a:pos x="64" y="24"/>
                </a:cxn>
                <a:cxn ang="0">
                  <a:pos x="70" y="30"/>
                </a:cxn>
                <a:cxn ang="0">
                  <a:pos x="69" y="44"/>
                </a:cxn>
                <a:cxn ang="0">
                  <a:pos x="61" y="56"/>
                </a:cxn>
                <a:cxn ang="0">
                  <a:pos x="52" y="67"/>
                </a:cxn>
                <a:cxn ang="0">
                  <a:pos x="48" y="71"/>
                </a:cxn>
                <a:cxn ang="0">
                  <a:pos x="53" y="85"/>
                </a:cxn>
                <a:cxn ang="0">
                  <a:pos x="71" y="114"/>
                </a:cxn>
                <a:cxn ang="0">
                  <a:pos x="108" y="138"/>
                </a:cxn>
                <a:cxn ang="0">
                  <a:pos x="168" y="139"/>
                </a:cxn>
                <a:cxn ang="0">
                  <a:pos x="195" y="131"/>
                </a:cxn>
                <a:cxn ang="0">
                  <a:pos x="223" y="117"/>
                </a:cxn>
                <a:cxn ang="0">
                  <a:pos x="257" y="99"/>
                </a:cxn>
                <a:cxn ang="0">
                  <a:pos x="294" y="72"/>
                </a:cxn>
                <a:cxn ang="0">
                  <a:pos x="304" y="82"/>
                </a:cxn>
                <a:cxn ang="0">
                  <a:pos x="320" y="105"/>
                </a:cxn>
                <a:cxn ang="0">
                  <a:pos x="326" y="132"/>
                </a:cxn>
                <a:cxn ang="0">
                  <a:pos x="302" y="158"/>
                </a:cxn>
                <a:cxn ang="0">
                  <a:pos x="294" y="163"/>
                </a:cxn>
                <a:cxn ang="0">
                  <a:pos x="273" y="177"/>
                </a:cxn>
                <a:cxn ang="0">
                  <a:pos x="242" y="193"/>
                </a:cxn>
                <a:cxn ang="0">
                  <a:pos x="204" y="208"/>
                </a:cxn>
                <a:cxn ang="0">
                  <a:pos x="162" y="215"/>
                </a:cxn>
                <a:cxn ang="0">
                  <a:pos x="120" y="209"/>
                </a:cxn>
                <a:cxn ang="0">
                  <a:pos x="81" y="186"/>
                </a:cxn>
                <a:cxn ang="0">
                  <a:pos x="46" y="141"/>
                </a:cxn>
                <a:cxn ang="0">
                  <a:pos x="33" y="111"/>
                </a:cxn>
                <a:cxn ang="0">
                  <a:pos x="22" y="75"/>
                </a:cxn>
                <a:cxn ang="0">
                  <a:pos x="13" y="64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13" y="11"/>
                </a:cxn>
                <a:cxn ang="0">
                  <a:pos x="15" y="9"/>
                </a:cxn>
                <a:cxn ang="0">
                  <a:pos x="22" y="7"/>
                </a:cxn>
                <a:cxn ang="0">
                  <a:pos x="25" y="8"/>
                </a:cxn>
                <a:cxn ang="0">
                  <a:pos x="26" y="10"/>
                </a:cxn>
                <a:cxn ang="0">
                  <a:pos x="29" y="8"/>
                </a:cxn>
                <a:cxn ang="0">
                  <a:pos x="33" y="4"/>
                </a:cxn>
                <a:cxn ang="0">
                  <a:pos x="39" y="5"/>
                </a:cxn>
                <a:cxn ang="0">
                  <a:pos x="41" y="8"/>
                </a:cxn>
                <a:cxn ang="0">
                  <a:pos x="44" y="4"/>
                </a:cxn>
                <a:cxn ang="0">
                  <a:pos x="54" y="0"/>
                </a:cxn>
                <a:cxn ang="0">
                  <a:pos x="59" y="2"/>
                </a:cxn>
                <a:cxn ang="0">
                  <a:pos x="62" y="8"/>
                </a:cxn>
              </a:cxnLst>
              <a:rect l="0" t="0" r="r" b="b"/>
              <a:pathLst>
                <a:path w="326" h="215">
                  <a:moveTo>
                    <a:pt x="62" y="8"/>
                  </a:moveTo>
                  <a:lnTo>
                    <a:pt x="62" y="24"/>
                  </a:lnTo>
                  <a:lnTo>
                    <a:pt x="63" y="24"/>
                  </a:lnTo>
                  <a:lnTo>
                    <a:pt x="64" y="24"/>
                  </a:lnTo>
                  <a:lnTo>
                    <a:pt x="68" y="26"/>
                  </a:lnTo>
                  <a:lnTo>
                    <a:pt x="70" y="30"/>
                  </a:lnTo>
                  <a:lnTo>
                    <a:pt x="71" y="37"/>
                  </a:lnTo>
                  <a:lnTo>
                    <a:pt x="69" y="44"/>
                  </a:lnTo>
                  <a:lnTo>
                    <a:pt x="66" y="50"/>
                  </a:lnTo>
                  <a:lnTo>
                    <a:pt x="61" y="56"/>
                  </a:lnTo>
                  <a:lnTo>
                    <a:pt x="56" y="62"/>
                  </a:lnTo>
                  <a:lnTo>
                    <a:pt x="52" y="67"/>
                  </a:lnTo>
                  <a:lnTo>
                    <a:pt x="50" y="70"/>
                  </a:lnTo>
                  <a:lnTo>
                    <a:pt x="48" y="71"/>
                  </a:lnTo>
                  <a:lnTo>
                    <a:pt x="50" y="75"/>
                  </a:lnTo>
                  <a:lnTo>
                    <a:pt x="53" y="85"/>
                  </a:lnTo>
                  <a:lnTo>
                    <a:pt x="60" y="99"/>
                  </a:lnTo>
                  <a:lnTo>
                    <a:pt x="71" y="114"/>
                  </a:lnTo>
                  <a:lnTo>
                    <a:pt x="88" y="128"/>
                  </a:lnTo>
                  <a:lnTo>
                    <a:pt x="108" y="138"/>
                  </a:lnTo>
                  <a:lnTo>
                    <a:pt x="135" y="143"/>
                  </a:lnTo>
                  <a:lnTo>
                    <a:pt x="168" y="139"/>
                  </a:lnTo>
                  <a:lnTo>
                    <a:pt x="181" y="136"/>
                  </a:lnTo>
                  <a:lnTo>
                    <a:pt x="195" y="131"/>
                  </a:lnTo>
                  <a:lnTo>
                    <a:pt x="208" y="125"/>
                  </a:lnTo>
                  <a:lnTo>
                    <a:pt x="223" y="117"/>
                  </a:lnTo>
                  <a:lnTo>
                    <a:pt x="240" y="109"/>
                  </a:lnTo>
                  <a:lnTo>
                    <a:pt x="257" y="99"/>
                  </a:lnTo>
                  <a:lnTo>
                    <a:pt x="275" y="86"/>
                  </a:lnTo>
                  <a:lnTo>
                    <a:pt x="294" y="72"/>
                  </a:lnTo>
                  <a:lnTo>
                    <a:pt x="296" y="75"/>
                  </a:lnTo>
                  <a:lnTo>
                    <a:pt x="304" y="82"/>
                  </a:lnTo>
                  <a:lnTo>
                    <a:pt x="312" y="92"/>
                  </a:lnTo>
                  <a:lnTo>
                    <a:pt x="320" y="105"/>
                  </a:lnTo>
                  <a:lnTo>
                    <a:pt x="326" y="118"/>
                  </a:lnTo>
                  <a:lnTo>
                    <a:pt x="326" y="132"/>
                  </a:lnTo>
                  <a:lnTo>
                    <a:pt x="319" y="146"/>
                  </a:lnTo>
                  <a:lnTo>
                    <a:pt x="302" y="158"/>
                  </a:lnTo>
                  <a:lnTo>
                    <a:pt x="299" y="159"/>
                  </a:lnTo>
                  <a:lnTo>
                    <a:pt x="294" y="163"/>
                  </a:lnTo>
                  <a:lnTo>
                    <a:pt x="286" y="169"/>
                  </a:lnTo>
                  <a:lnTo>
                    <a:pt x="273" y="177"/>
                  </a:lnTo>
                  <a:lnTo>
                    <a:pt x="259" y="185"/>
                  </a:lnTo>
                  <a:lnTo>
                    <a:pt x="242" y="193"/>
                  </a:lnTo>
                  <a:lnTo>
                    <a:pt x="223" y="201"/>
                  </a:lnTo>
                  <a:lnTo>
                    <a:pt x="204" y="208"/>
                  </a:lnTo>
                  <a:lnTo>
                    <a:pt x="183" y="213"/>
                  </a:lnTo>
                  <a:lnTo>
                    <a:pt x="162" y="215"/>
                  </a:lnTo>
                  <a:lnTo>
                    <a:pt x="142" y="214"/>
                  </a:lnTo>
                  <a:lnTo>
                    <a:pt x="120" y="209"/>
                  </a:lnTo>
                  <a:lnTo>
                    <a:pt x="99" y="200"/>
                  </a:lnTo>
                  <a:lnTo>
                    <a:pt x="81" y="186"/>
                  </a:lnTo>
                  <a:lnTo>
                    <a:pt x="62" y="167"/>
                  </a:lnTo>
                  <a:lnTo>
                    <a:pt x="46" y="141"/>
                  </a:lnTo>
                  <a:lnTo>
                    <a:pt x="39" y="126"/>
                  </a:lnTo>
                  <a:lnTo>
                    <a:pt x="33" y="111"/>
                  </a:lnTo>
                  <a:lnTo>
                    <a:pt x="28" y="94"/>
                  </a:lnTo>
                  <a:lnTo>
                    <a:pt x="22" y="75"/>
                  </a:lnTo>
                  <a:lnTo>
                    <a:pt x="18" y="72"/>
                  </a:lnTo>
                  <a:lnTo>
                    <a:pt x="13" y="64"/>
                  </a:lnTo>
                  <a:lnTo>
                    <a:pt x="5" y="49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5" y="8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9" y="8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56" y="1"/>
                  </a:lnTo>
                  <a:lnTo>
                    <a:pt x="59" y="2"/>
                  </a:lnTo>
                  <a:lnTo>
                    <a:pt x="61" y="5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0" name="Freeform 56"/>
            <p:cNvSpPr>
              <a:spLocks/>
            </p:cNvSpPr>
            <p:nvPr/>
          </p:nvSpPr>
          <p:spPr bwMode="auto">
            <a:xfrm>
              <a:off x="4673" y="1125"/>
              <a:ext cx="122" cy="15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3" y="1"/>
                </a:cxn>
                <a:cxn ang="0">
                  <a:pos x="74" y="7"/>
                </a:cxn>
                <a:cxn ang="0">
                  <a:pos x="64" y="15"/>
                </a:cxn>
                <a:cxn ang="0">
                  <a:pos x="51" y="26"/>
                </a:cxn>
                <a:cxn ang="0">
                  <a:pos x="38" y="38"/>
                </a:cxn>
                <a:cxn ang="0">
                  <a:pos x="24" y="53"/>
                </a:cxn>
                <a:cxn ang="0">
                  <a:pos x="12" y="71"/>
                </a:cxn>
                <a:cxn ang="0">
                  <a:pos x="4" y="90"/>
                </a:cxn>
                <a:cxn ang="0">
                  <a:pos x="0" y="111"/>
                </a:cxn>
                <a:cxn ang="0">
                  <a:pos x="1" y="132"/>
                </a:cxn>
                <a:cxn ang="0">
                  <a:pos x="9" y="155"/>
                </a:cxn>
                <a:cxn ang="0">
                  <a:pos x="25" y="178"/>
                </a:cxn>
                <a:cxn ang="0">
                  <a:pos x="49" y="201"/>
                </a:cxn>
                <a:cxn ang="0">
                  <a:pos x="85" y="225"/>
                </a:cxn>
                <a:cxn ang="0">
                  <a:pos x="133" y="249"/>
                </a:cxn>
                <a:cxn ang="0">
                  <a:pos x="193" y="272"/>
                </a:cxn>
                <a:cxn ang="0">
                  <a:pos x="190" y="272"/>
                </a:cxn>
                <a:cxn ang="0">
                  <a:pos x="183" y="272"/>
                </a:cxn>
                <a:cxn ang="0">
                  <a:pos x="171" y="273"/>
                </a:cxn>
                <a:cxn ang="0">
                  <a:pos x="159" y="276"/>
                </a:cxn>
                <a:cxn ang="0">
                  <a:pos x="145" y="280"/>
                </a:cxn>
                <a:cxn ang="0">
                  <a:pos x="133" y="286"/>
                </a:cxn>
                <a:cxn ang="0">
                  <a:pos x="125" y="294"/>
                </a:cxn>
                <a:cxn ang="0">
                  <a:pos x="121" y="304"/>
                </a:cxn>
                <a:cxn ang="0">
                  <a:pos x="121" y="306"/>
                </a:cxn>
                <a:cxn ang="0">
                  <a:pos x="122" y="307"/>
                </a:cxn>
                <a:cxn ang="0">
                  <a:pos x="123" y="309"/>
                </a:cxn>
                <a:cxn ang="0">
                  <a:pos x="126" y="311"/>
                </a:cxn>
                <a:cxn ang="0">
                  <a:pos x="131" y="315"/>
                </a:cxn>
                <a:cxn ang="0">
                  <a:pos x="138" y="317"/>
                </a:cxn>
                <a:cxn ang="0">
                  <a:pos x="146" y="318"/>
                </a:cxn>
                <a:cxn ang="0">
                  <a:pos x="157" y="319"/>
                </a:cxn>
                <a:cxn ang="0">
                  <a:pos x="170" y="319"/>
                </a:cxn>
                <a:cxn ang="0">
                  <a:pos x="185" y="318"/>
                </a:cxn>
                <a:cxn ang="0">
                  <a:pos x="199" y="316"/>
                </a:cxn>
                <a:cxn ang="0">
                  <a:pos x="213" y="312"/>
                </a:cxn>
                <a:cxn ang="0">
                  <a:pos x="225" y="308"/>
                </a:cxn>
                <a:cxn ang="0">
                  <a:pos x="235" y="301"/>
                </a:cxn>
                <a:cxn ang="0">
                  <a:pos x="241" y="294"/>
                </a:cxn>
                <a:cxn ang="0">
                  <a:pos x="244" y="284"/>
                </a:cxn>
                <a:cxn ang="0">
                  <a:pos x="243" y="280"/>
                </a:cxn>
                <a:cxn ang="0">
                  <a:pos x="238" y="271"/>
                </a:cxn>
                <a:cxn ang="0">
                  <a:pos x="229" y="261"/>
                </a:cxn>
                <a:cxn ang="0">
                  <a:pos x="215" y="250"/>
                </a:cxn>
                <a:cxn ang="0">
                  <a:pos x="209" y="248"/>
                </a:cxn>
                <a:cxn ang="0">
                  <a:pos x="200" y="242"/>
                </a:cxn>
                <a:cxn ang="0">
                  <a:pos x="188" y="236"/>
                </a:cxn>
                <a:cxn ang="0">
                  <a:pos x="176" y="228"/>
                </a:cxn>
                <a:cxn ang="0">
                  <a:pos x="162" y="219"/>
                </a:cxn>
                <a:cxn ang="0">
                  <a:pos x="148" y="209"/>
                </a:cxn>
                <a:cxn ang="0">
                  <a:pos x="136" y="197"/>
                </a:cxn>
                <a:cxn ang="0">
                  <a:pos x="125" y="185"/>
                </a:cxn>
                <a:cxn ang="0">
                  <a:pos x="116" y="171"/>
                </a:cxn>
                <a:cxn ang="0">
                  <a:pos x="110" y="156"/>
                </a:cxn>
                <a:cxn ang="0">
                  <a:pos x="109" y="141"/>
                </a:cxn>
                <a:cxn ang="0">
                  <a:pos x="112" y="125"/>
                </a:cxn>
                <a:cxn ang="0">
                  <a:pos x="122" y="109"/>
                </a:cxn>
                <a:cxn ang="0">
                  <a:pos x="137" y="91"/>
                </a:cxn>
                <a:cxn ang="0">
                  <a:pos x="160" y="75"/>
                </a:cxn>
                <a:cxn ang="0">
                  <a:pos x="190" y="58"/>
                </a:cxn>
                <a:cxn ang="0">
                  <a:pos x="85" y="0"/>
                </a:cxn>
              </a:cxnLst>
              <a:rect l="0" t="0" r="r" b="b"/>
              <a:pathLst>
                <a:path w="244" h="319">
                  <a:moveTo>
                    <a:pt x="85" y="0"/>
                  </a:moveTo>
                  <a:lnTo>
                    <a:pt x="83" y="1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51" y="26"/>
                  </a:lnTo>
                  <a:lnTo>
                    <a:pt x="38" y="38"/>
                  </a:lnTo>
                  <a:lnTo>
                    <a:pt x="24" y="53"/>
                  </a:lnTo>
                  <a:lnTo>
                    <a:pt x="12" y="71"/>
                  </a:lnTo>
                  <a:lnTo>
                    <a:pt x="4" y="90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9" y="155"/>
                  </a:lnTo>
                  <a:lnTo>
                    <a:pt x="25" y="178"/>
                  </a:lnTo>
                  <a:lnTo>
                    <a:pt x="49" y="201"/>
                  </a:lnTo>
                  <a:lnTo>
                    <a:pt x="85" y="225"/>
                  </a:lnTo>
                  <a:lnTo>
                    <a:pt x="133" y="249"/>
                  </a:lnTo>
                  <a:lnTo>
                    <a:pt x="193" y="272"/>
                  </a:lnTo>
                  <a:lnTo>
                    <a:pt x="190" y="272"/>
                  </a:lnTo>
                  <a:lnTo>
                    <a:pt x="183" y="272"/>
                  </a:lnTo>
                  <a:lnTo>
                    <a:pt x="171" y="273"/>
                  </a:lnTo>
                  <a:lnTo>
                    <a:pt x="159" y="276"/>
                  </a:lnTo>
                  <a:lnTo>
                    <a:pt x="145" y="280"/>
                  </a:lnTo>
                  <a:lnTo>
                    <a:pt x="133" y="286"/>
                  </a:lnTo>
                  <a:lnTo>
                    <a:pt x="125" y="294"/>
                  </a:lnTo>
                  <a:lnTo>
                    <a:pt x="121" y="304"/>
                  </a:lnTo>
                  <a:lnTo>
                    <a:pt x="121" y="306"/>
                  </a:lnTo>
                  <a:lnTo>
                    <a:pt x="122" y="307"/>
                  </a:lnTo>
                  <a:lnTo>
                    <a:pt x="123" y="309"/>
                  </a:lnTo>
                  <a:lnTo>
                    <a:pt x="126" y="311"/>
                  </a:lnTo>
                  <a:lnTo>
                    <a:pt x="131" y="315"/>
                  </a:lnTo>
                  <a:lnTo>
                    <a:pt x="138" y="317"/>
                  </a:lnTo>
                  <a:lnTo>
                    <a:pt x="146" y="318"/>
                  </a:lnTo>
                  <a:lnTo>
                    <a:pt x="157" y="319"/>
                  </a:lnTo>
                  <a:lnTo>
                    <a:pt x="170" y="319"/>
                  </a:lnTo>
                  <a:lnTo>
                    <a:pt x="185" y="318"/>
                  </a:lnTo>
                  <a:lnTo>
                    <a:pt x="199" y="316"/>
                  </a:lnTo>
                  <a:lnTo>
                    <a:pt x="213" y="312"/>
                  </a:lnTo>
                  <a:lnTo>
                    <a:pt x="225" y="308"/>
                  </a:lnTo>
                  <a:lnTo>
                    <a:pt x="235" y="301"/>
                  </a:lnTo>
                  <a:lnTo>
                    <a:pt x="241" y="294"/>
                  </a:lnTo>
                  <a:lnTo>
                    <a:pt x="244" y="284"/>
                  </a:lnTo>
                  <a:lnTo>
                    <a:pt x="243" y="280"/>
                  </a:lnTo>
                  <a:lnTo>
                    <a:pt x="238" y="271"/>
                  </a:lnTo>
                  <a:lnTo>
                    <a:pt x="229" y="261"/>
                  </a:lnTo>
                  <a:lnTo>
                    <a:pt x="215" y="250"/>
                  </a:lnTo>
                  <a:lnTo>
                    <a:pt x="209" y="248"/>
                  </a:lnTo>
                  <a:lnTo>
                    <a:pt x="200" y="242"/>
                  </a:lnTo>
                  <a:lnTo>
                    <a:pt x="188" y="236"/>
                  </a:lnTo>
                  <a:lnTo>
                    <a:pt x="176" y="228"/>
                  </a:lnTo>
                  <a:lnTo>
                    <a:pt x="162" y="219"/>
                  </a:lnTo>
                  <a:lnTo>
                    <a:pt x="148" y="209"/>
                  </a:lnTo>
                  <a:lnTo>
                    <a:pt x="136" y="197"/>
                  </a:lnTo>
                  <a:lnTo>
                    <a:pt x="125" y="185"/>
                  </a:lnTo>
                  <a:lnTo>
                    <a:pt x="116" y="171"/>
                  </a:lnTo>
                  <a:lnTo>
                    <a:pt x="110" y="156"/>
                  </a:lnTo>
                  <a:lnTo>
                    <a:pt x="109" y="141"/>
                  </a:lnTo>
                  <a:lnTo>
                    <a:pt x="112" y="125"/>
                  </a:lnTo>
                  <a:lnTo>
                    <a:pt x="122" y="109"/>
                  </a:lnTo>
                  <a:lnTo>
                    <a:pt x="137" y="91"/>
                  </a:lnTo>
                  <a:lnTo>
                    <a:pt x="160" y="75"/>
                  </a:lnTo>
                  <a:lnTo>
                    <a:pt x="190" y="5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1" name="Freeform 57"/>
            <p:cNvSpPr>
              <a:spLocks/>
            </p:cNvSpPr>
            <p:nvPr/>
          </p:nvSpPr>
          <p:spPr bwMode="auto">
            <a:xfrm>
              <a:off x="4548" y="1061"/>
              <a:ext cx="360" cy="85"/>
            </a:xfrm>
            <a:custGeom>
              <a:avLst/>
              <a:gdLst/>
              <a:ahLst/>
              <a:cxnLst>
                <a:cxn ang="0">
                  <a:pos x="716" y="136"/>
                </a:cxn>
                <a:cxn ang="0">
                  <a:pos x="700" y="149"/>
                </a:cxn>
                <a:cxn ang="0">
                  <a:pos x="671" y="159"/>
                </a:cxn>
                <a:cxn ang="0">
                  <a:pos x="631" y="165"/>
                </a:cxn>
                <a:cxn ang="0">
                  <a:pos x="581" y="170"/>
                </a:cxn>
                <a:cxn ang="0">
                  <a:pos x="523" y="171"/>
                </a:cxn>
                <a:cxn ang="0">
                  <a:pos x="458" y="167"/>
                </a:cxn>
                <a:cxn ang="0">
                  <a:pos x="388" y="163"/>
                </a:cxn>
                <a:cxn ang="0">
                  <a:pos x="314" y="154"/>
                </a:cxn>
                <a:cxn ang="0">
                  <a:pos x="244" y="142"/>
                </a:cxn>
                <a:cxn ang="0">
                  <a:pos x="181" y="128"/>
                </a:cxn>
                <a:cxn ang="0">
                  <a:pos x="124" y="114"/>
                </a:cxn>
                <a:cxn ang="0">
                  <a:pos x="77" y="98"/>
                </a:cxn>
                <a:cxn ang="0">
                  <a:pos x="39" y="82"/>
                </a:cxn>
                <a:cxn ang="0">
                  <a:pos x="14" y="66"/>
                </a:cxn>
                <a:cxn ang="0">
                  <a:pos x="1" y="50"/>
                </a:cxn>
                <a:cxn ang="0">
                  <a:pos x="2" y="35"/>
                </a:cxn>
                <a:cxn ang="0">
                  <a:pos x="18" y="22"/>
                </a:cxn>
                <a:cxn ang="0">
                  <a:pos x="47" y="12"/>
                </a:cxn>
                <a:cxn ang="0">
                  <a:pos x="87" y="6"/>
                </a:cxn>
                <a:cxn ang="0">
                  <a:pos x="138" y="2"/>
                </a:cxn>
                <a:cxn ang="0">
                  <a:pos x="196" y="0"/>
                </a:cxn>
                <a:cxn ang="0">
                  <a:pos x="261" y="4"/>
                </a:cxn>
                <a:cxn ang="0">
                  <a:pos x="331" y="8"/>
                </a:cxn>
                <a:cxn ang="0">
                  <a:pos x="405" y="18"/>
                </a:cxn>
                <a:cxn ang="0">
                  <a:pos x="475" y="29"/>
                </a:cxn>
                <a:cxn ang="0">
                  <a:pos x="539" y="43"/>
                </a:cxn>
                <a:cxn ang="0">
                  <a:pos x="595" y="57"/>
                </a:cxn>
                <a:cxn ang="0">
                  <a:pos x="642" y="73"/>
                </a:cxn>
                <a:cxn ang="0">
                  <a:pos x="680" y="89"/>
                </a:cxn>
                <a:cxn ang="0">
                  <a:pos x="706" y="105"/>
                </a:cxn>
                <a:cxn ang="0">
                  <a:pos x="718" y="121"/>
                </a:cxn>
              </a:cxnLst>
              <a:rect l="0" t="0" r="r" b="b"/>
              <a:pathLst>
                <a:path w="719" h="171">
                  <a:moveTo>
                    <a:pt x="719" y="129"/>
                  </a:moveTo>
                  <a:lnTo>
                    <a:pt x="716" y="136"/>
                  </a:lnTo>
                  <a:lnTo>
                    <a:pt x="710" y="143"/>
                  </a:lnTo>
                  <a:lnTo>
                    <a:pt x="700" y="149"/>
                  </a:lnTo>
                  <a:lnTo>
                    <a:pt x="687" y="155"/>
                  </a:lnTo>
                  <a:lnTo>
                    <a:pt x="671" y="159"/>
                  </a:lnTo>
                  <a:lnTo>
                    <a:pt x="653" y="163"/>
                  </a:lnTo>
                  <a:lnTo>
                    <a:pt x="631" y="165"/>
                  </a:lnTo>
                  <a:lnTo>
                    <a:pt x="608" y="167"/>
                  </a:lnTo>
                  <a:lnTo>
                    <a:pt x="581" y="170"/>
                  </a:lnTo>
                  <a:lnTo>
                    <a:pt x="554" y="171"/>
                  </a:lnTo>
                  <a:lnTo>
                    <a:pt x="523" y="171"/>
                  </a:lnTo>
                  <a:lnTo>
                    <a:pt x="491" y="170"/>
                  </a:lnTo>
                  <a:lnTo>
                    <a:pt x="458" y="167"/>
                  </a:lnTo>
                  <a:lnTo>
                    <a:pt x="424" y="165"/>
                  </a:lnTo>
                  <a:lnTo>
                    <a:pt x="388" y="163"/>
                  </a:lnTo>
                  <a:lnTo>
                    <a:pt x="351" y="158"/>
                  </a:lnTo>
                  <a:lnTo>
                    <a:pt x="314" y="154"/>
                  </a:lnTo>
                  <a:lnTo>
                    <a:pt x="278" y="148"/>
                  </a:lnTo>
                  <a:lnTo>
                    <a:pt x="244" y="142"/>
                  </a:lnTo>
                  <a:lnTo>
                    <a:pt x="212" y="135"/>
                  </a:lnTo>
                  <a:lnTo>
                    <a:pt x="181" y="128"/>
                  </a:lnTo>
                  <a:lnTo>
                    <a:pt x="151" y="121"/>
                  </a:lnTo>
                  <a:lnTo>
                    <a:pt x="124" y="114"/>
                  </a:lnTo>
                  <a:lnTo>
                    <a:pt x="99" y="106"/>
                  </a:lnTo>
                  <a:lnTo>
                    <a:pt x="77" y="98"/>
                  </a:lnTo>
                  <a:lnTo>
                    <a:pt x="56" y="90"/>
                  </a:lnTo>
                  <a:lnTo>
                    <a:pt x="39" y="82"/>
                  </a:lnTo>
                  <a:lnTo>
                    <a:pt x="25" y="74"/>
                  </a:lnTo>
                  <a:lnTo>
                    <a:pt x="14" y="66"/>
                  </a:lnTo>
                  <a:lnTo>
                    <a:pt x="5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9" y="28"/>
                  </a:lnTo>
                  <a:lnTo>
                    <a:pt x="18" y="22"/>
                  </a:lnTo>
                  <a:lnTo>
                    <a:pt x="32" y="17"/>
                  </a:lnTo>
                  <a:lnTo>
                    <a:pt x="47" y="12"/>
                  </a:lnTo>
                  <a:lnTo>
                    <a:pt x="67" y="8"/>
                  </a:lnTo>
                  <a:lnTo>
                    <a:pt x="87" y="6"/>
                  </a:lnTo>
                  <a:lnTo>
                    <a:pt x="111" y="3"/>
                  </a:lnTo>
                  <a:lnTo>
                    <a:pt x="138" y="2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228" y="2"/>
                  </a:lnTo>
                  <a:lnTo>
                    <a:pt x="261" y="4"/>
                  </a:lnTo>
                  <a:lnTo>
                    <a:pt x="296" y="6"/>
                  </a:lnTo>
                  <a:lnTo>
                    <a:pt x="331" y="8"/>
                  </a:lnTo>
                  <a:lnTo>
                    <a:pt x="368" y="13"/>
                  </a:lnTo>
                  <a:lnTo>
                    <a:pt x="405" y="18"/>
                  </a:lnTo>
                  <a:lnTo>
                    <a:pt x="441" y="23"/>
                  </a:lnTo>
                  <a:lnTo>
                    <a:pt x="475" y="29"/>
                  </a:lnTo>
                  <a:lnTo>
                    <a:pt x="508" y="36"/>
                  </a:lnTo>
                  <a:lnTo>
                    <a:pt x="539" y="43"/>
                  </a:lnTo>
                  <a:lnTo>
                    <a:pt x="569" y="50"/>
                  </a:lnTo>
                  <a:lnTo>
                    <a:pt x="595" y="57"/>
                  </a:lnTo>
                  <a:lnTo>
                    <a:pt x="620" y="65"/>
                  </a:lnTo>
                  <a:lnTo>
                    <a:pt x="642" y="73"/>
                  </a:lnTo>
                  <a:lnTo>
                    <a:pt x="663" y="81"/>
                  </a:lnTo>
                  <a:lnTo>
                    <a:pt x="680" y="89"/>
                  </a:lnTo>
                  <a:lnTo>
                    <a:pt x="694" y="97"/>
                  </a:lnTo>
                  <a:lnTo>
                    <a:pt x="706" y="105"/>
                  </a:lnTo>
                  <a:lnTo>
                    <a:pt x="714" y="113"/>
                  </a:lnTo>
                  <a:lnTo>
                    <a:pt x="718" y="121"/>
                  </a:lnTo>
                  <a:lnTo>
                    <a:pt x="719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2" name="Freeform 58"/>
            <p:cNvSpPr>
              <a:spLocks/>
            </p:cNvSpPr>
            <p:nvPr/>
          </p:nvSpPr>
          <p:spPr bwMode="auto">
            <a:xfrm>
              <a:off x="4548" y="394"/>
              <a:ext cx="444" cy="731"/>
            </a:xfrm>
            <a:custGeom>
              <a:avLst/>
              <a:gdLst/>
              <a:ahLst/>
              <a:cxnLst>
                <a:cxn ang="0">
                  <a:pos x="719" y="1462"/>
                </a:cxn>
                <a:cxn ang="0">
                  <a:pos x="0" y="1375"/>
                </a:cxn>
                <a:cxn ang="0">
                  <a:pos x="167" y="0"/>
                </a:cxn>
                <a:cxn ang="0">
                  <a:pos x="886" y="87"/>
                </a:cxn>
                <a:cxn ang="0">
                  <a:pos x="719" y="1462"/>
                </a:cxn>
              </a:cxnLst>
              <a:rect l="0" t="0" r="r" b="b"/>
              <a:pathLst>
                <a:path w="886" h="1462">
                  <a:moveTo>
                    <a:pt x="719" y="1462"/>
                  </a:moveTo>
                  <a:lnTo>
                    <a:pt x="0" y="1375"/>
                  </a:lnTo>
                  <a:lnTo>
                    <a:pt x="167" y="0"/>
                  </a:lnTo>
                  <a:lnTo>
                    <a:pt x="886" y="87"/>
                  </a:lnTo>
                  <a:lnTo>
                    <a:pt x="719" y="14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3" name="Freeform 59"/>
            <p:cNvSpPr>
              <a:spLocks/>
            </p:cNvSpPr>
            <p:nvPr/>
          </p:nvSpPr>
          <p:spPr bwMode="auto">
            <a:xfrm>
              <a:off x="4565" y="1050"/>
              <a:ext cx="330" cy="80"/>
            </a:xfrm>
            <a:custGeom>
              <a:avLst/>
              <a:gdLst/>
              <a:ahLst/>
              <a:cxnLst>
                <a:cxn ang="0">
                  <a:pos x="658" y="126"/>
                </a:cxn>
                <a:cxn ang="0">
                  <a:pos x="643" y="138"/>
                </a:cxn>
                <a:cxn ang="0">
                  <a:pos x="615" y="147"/>
                </a:cxn>
                <a:cxn ang="0">
                  <a:pos x="578" y="154"/>
                </a:cxn>
                <a:cxn ang="0">
                  <a:pos x="533" y="159"/>
                </a:cxn>
                <a:cxn ang="0">
                  <a:pos x="479" y="160"/>
                </a:cxn>
                <a:cxn ang="0">
                  <a:pos x="419" y="157"/>
                </a:cxn>
                <a:cxn ang="0">
                  <a:pos x="355" y="153"/>
                </a:cxn>
                <a:cxn ang="0">
                  <a:pos x="288" y="145"/>
                </a:cxn>
                <a:cxn ang="0">
                  <a:pos x="224" y="134"/>
                </a:cxn>
                <a:cxn ang="0">
                  <a:pos x="165" y="122"/>
                </a:cxn>
                <a:cxn ang="0">
                  <a:pos x="114" y="108"/>
                </a:cxn>
                <a:cxn ang="0">
                  <a:pos x="70" y="93"/>
                </a:cxn>
                <a:cxn ang="0">
                  <a:pos x="36" y="78"/>
                </a:cxn>
                <a:cxn ang="0">
                  <a:pos x="13" y="62"/>
                </a:cxn>
                <a:cxn ang="0">
                  <a:pos x="1" y="47"/>
                </a:cxn>
                <a:cxn ang="0">
                  <a:pos x="2" y="33"/>
                </a:cxn>
                <a:cxn ang="0">
                  <a:pos x="17" y="20"/>
                </a:cxn>
                <a:cxn ang="0">
                  <a:pos x="44" y="11"/>
                </a:cxn>
                <a:cxn ang="0">
                  <a:pos x="81" y="4"/>
                </a:cxn>
                <a:cxn ang="0">
                  <a:pos x="127" y="1"/>
                </a:cxn>
                <a:cxn ang="0">
                  <a:pos x="181" y="0"/>
                </a:cxn>
                <a:cxn ang="0">
                  <a:pos x="241" y="1"/>
                </a:cxn>
                <a:cxn ang="0">
                  <a:pos x="305" y="6"/>
                </a:cxn>
                <a:cxn ang="0">
                  <a:pos x="372" y="15"/>
                </a:cxn>
                <a:cxn ang="0">
                  <a:pos x="437" y="25"/>
                </a:cxn>
                <a:cxn ang="0">
                  <a:pos x="495" y="38"/>
                </a:cxn>
                <a:cxn ang="0">
                  <a:pos x="546" y="51"/>
                </a:cxn>
                <a:cxn ang="0">
                  <a:pos x="590" y="66"/>
                </a:cxn>
                <a:cxn ang="0">
                  <a:pos x="624" y="81"/>
                </a:cxn>
                <a:cxn ang="0">
                  <a:pos x="647" y="97"/>
                </a:cxn>
                <a:cxn ang="0">
                  <a:pos x="659" y="112"/>
                </a:cxn>
              </a:cxnLst>
              <a:rect l="0" t="0" r="r" b="b"/>
              <a:pathLst>
                <a:path w="660" h="160">
                  <a:moveTo>
                    <a:pt x="660" y="119"/>
                  </a:moveTo>
                  <a:lnTo>
                    <a:pt x="658" y="126"/>
                  </a:lnTo>
                  <a:lnTo>
                    <a:pt x="651" y="132"/>
                  </a:lnTo>
                  <a:lnTo>
                    <a:pt x="643" y="138"/>
                  </a:lnTo>
                  <a:lnTo>
                    <a:pt x="630" y="144"/>
                  </a:lnTo>
                  <a:lnTo>
                    <a:pt x="615" y="147"/>
                  </a:lnTo>
                  <a:lnTo>
                    <a:pt x="598" y="152"/>
                  </a:lnTo>
                  <a:lnTo>
                    <a:pt x="578" y="154"/>
                  </a:lnTo>
                  <a:lnTo>
                    <a:pt x="556" y="156"/>
                  </a:lnTo>
                  <a:lnTo>
                    <a:pt x="533" y="159"/>
                  </a:lnTo>
                  <a:lnTo>
                    <a:pt x="507" y="160"/>
                  </a:lnTo>
                  <a:lnTo>
                    <a:pt x="479" y="160"/>
                  </a:lnTo>
                  <a:lnTo>
                    <a:pt x="450" y="160"/>
                  </a:lnTo>
                  <a:lnTo>
                    <a:pt x="419" y="157"/>
                  </a:lnTo>
                  <a:lnTo>
                    <a:pt x="388" y="156"/>
                  </a:lnTo>
                  <a:lnTo>
                    <a:pt x="355" y="153"/>
                  </a:lnTo>
                  <a:lnTo>
                    <a:pt x="321" y="149"/>
                  </a:lnTo>
                  <a:lnTo>
                    <a:pt x="288" y="145"/>
                  </a:lnTo>
                  <a:lnTo>
                    <a:pt x="255" y="140"/>
                  </a:lnTo>
                  <a:lnTo>
                    <a:pt x="224" y="134"/>
                  </a:lnTo>
                  <a:lnTo>
                    <a:pt x="194" y="129"/>
                  </a:lnTo>
                  <a:lnTo>
                    <a:pt x="165" y="122"/>
                  </a:lnTo>
                  <a:lnTo>
                    <a:pt x="138" y="115"/>
                  </a:lnTo>
                  <a:lnTo>
                    <a:pt x="114" y="108"/>
                  </a:lnTo>
                  <a:lnTo>
                    <a:pt x="91" y="101"/>
                  </a:lnTo>
                  <a:lnTo>
                    <a:pt x="70" y="93"/>
                  </a:lnTo>
                  <a:lnTo>
                    <a:pt x="52" y="86"/>
                  </a:lnTo>
                  <a:lnTo>
                    <a:pt x="36" y="78"/>
                  </a:lnTo>
                  <a:lnTo>
                    <a:pt x="23" y="70"/>
                  </a:lnTo>
                  <a:lnTo>
                    <a:pt x="13" y="62"/>
                  </a:lnTo>
                  <a:lnTo>
                    <a:pt x="5" y="55"/>
                  </a:lnTo>
                  <a:lnTo>
                    <a:pt x="1" y="47"/>
                  </a:lnTo>
                  <a:lnTo>
                    <a:pt x="0" y="40"/>
                  </a:lnTo>
                  <a:lnTo>
                    <a:pt x="2" y="33"/>
                  </a:lnTo>
                  <a:lnTo>
                    <a:pt x="8" y="26"/>
                  </a:lnTo>
                  <a:lnTo>
                    <a:pt x="17" y="20"/>
                  </a:lnTo>
                  <a:lnTo>
                    <a:pt x="29" y="16"/>
                  </a:lnTo>
                  <a:lnTo>
                    <a:pt x="44" y="11"/>
                  </a:lnTo>
                  <a:lnTo>
                    <a:pt x="61" y="8"/>
                  </a:lnTo>
                  <a:lnTo>
                    <a:pt x="81" y="4"/>
                  </a:lnTo>
                  <a:lnTo>
                    <a:pt x="103" y="2"/>
                  </a:lnTo>
                  <a:lnTo>
                    <a:pt x="127" y="1"/>
                  </a:lnTo>
                  <a:lnTo>
                    <a:pt x="153" y="0"/>
                  </a:lnTo>
                  <a:lnTo>
                    <a:pt x="181" y="0"/>
                  </a:lnTo>
                  <a:lnTo>
                    <a:pt x="210" y="0"/>
                  </a:lnTo>
                  <a:lnTo>
                    <a:pt x="241" y="1"/>
                  </a:lnTo>
                  <a:lnTo>
                    <a:pt x="272" y="3"/>
                  </a:lnTo>
                  <a:lnTo>
                    <a:pt x="305" y="6"/>
                  </a:lnTo>
                  <a:lnTo>
                    <a:pt x="339" y="10"/>
                  </a:lnTo>
                  <a:lnTo>
                    <a:pt x="372" y="15"/>
                  </a:lnTo>
                  <a:lnTo>
                    <a:pt x="405" y="19"/>
                  </a:lnTo>
                  <a:lnTo>
                    <a:pt x="437" y="25"/>
                  </a:lnTo>
                  <a:lnTo>
                    <a:pt x="467" y="31"/>
                  </a:lnTo>
                  <a:lnTo>
                    <a:pt x="495" y="38"/>
                  </a:lnTo>
                  <a:lnTo>
                    <a:pt x="522" y="44"/>
                  </a:lnTo>
                  <a:lnTo>
                    <a:pt x="546" y="51"/>
                  </a:lnTo>
                  <a:lnTo>
                    <a:pt x="569" y="58"/>
                  </a:lnTo>
                  <a:lnTo>
                    <a:pt x="590" y="66"/>
                  </a:lnTo>
                  <a:lnTo>
                    <a:pt x="608" y="73"/>
                  </a:lnTo>
                  <a:lnTo>
                    <a:pt x="624" y="81"/>
                  </a:lnTo>
                  <a:lnTo>
                    <a:pt x="637" y="89"/>
                  </a:lnTo>
                  <a:lnTo>
                    <a:pt x="647" y="97"/>
                  </a:lnTo>
                  <a:lnTo>
                    <a:pt x="655" y="104"/>
                  </a:lnTo>
                  <a:lnTo>
                    <a:pt x="659" y="112"/>
                  </a:lnTo>
                  <a:lnTo>
                    <a:pt x="660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4" name="Freeform 60"/>
            <p:cNvSpPr>
              <a:spLocks/>
            </p:cNvSpPr>
            <p:nvPr/>
          </p:nvSpPr>
          <p:spPr bwMode="auto">
            <a:xfrm>
              <a:off x="4565" y="411"/>
              <a:ext cx="409" cy="699"/>
            </a:xfrm>
            <a:custGeom>
              <a:avLst/>
              <a:gdLst/>
              <a:ahLst/>
              <a:cxnLst>
                <a:cxn ang="0">
                  <a:pos x="660" y="1397"/>
                </a:cxn>
                <a:cxn ang="0">
                  <a:pos x="0" y="1318"/>
                </a:cxn>
                <a:cxn ang="0">
                  <a:pos x="160" y="0"/>
                </a:cxn>
                <a:cxn ang="0">
                  <a:pos x="819" y="80"/>
                </a:cxn>
                <a:cxn ang="0">
                  <a:pos x="660" y="1397"/>
                </a:cxn>
              </a:cxnLst>
              <a:rect l="0" t="0" r="r" b="b"/>
              <a:pathLst>
                <a:path w="819" h="1397">
                  <a:moveTo>
                    <a:pt x="660" y="1397"/>
                  </a:moveTo>
                  <a:lnTo>
                    <a:pt x="0" y="1318"/>
                  </a:lnTo>
                  <a:lnTo>
                    <a:pt x="160" y="0"/>
                  </a:lnTo>
                  <a:lnTo>
                    <a:pt x="819" y="80"/>
                  </a:lnTo>
                  <a:lnTo>
                    <a:pt x="660" y="13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5" name="Freeform 61"/>
            <p:cNvSpPr>
              <a:spLocks/>
            </p:cNvSpPr>
            <p:nvPr/>
          </p:nvSpPr>
          <p:spPr bwMode="auto">
            <a:xfrm>
              <a:off x="4862" y="1020"/>
              <a:ext cx="133" cy="131"/>
            </a:xfrm>
            <a:custGeom>
              <a:avLst/>
              <a:gdLst/>
              <a:ahLst/>
              <a:cxnLst>
                <a:cxn ang="0">
                  <a:pos x="204" y="228"/>
                </a:cxn>
                <a:cxn ang="0">
                  <a:pos x="202" y="227"/>
                </a:cxn>
                <a:cxn ang="0">
                  <a:pos x="198" y="219"/>
                </a:cxn>
                <a:cxn ang="0">
                  <a:pos x="205" y="207"/>
                </a:cxn>
                <a:cxn ang="0">
                  <a:pos x="218" y="198"/>
                </a:cxn>
                <a:cxn ang="0">
                  <a:pos x="229" y="192"/>
                </a:cxn>
                <a:cxn ang="0">
                  <a:pos x="234" y="190"/>
                </a:cxn>
                <a:cxn ang="0">
                  <a:pos x="235" y="183"/>
                </a:cxn>
                <a:cxn ang="0">
                  <a:pos x="235" y="166"/>
                </a:cxn>
                <a:cxn ang="0">
                  <a:pos x="231" y="141"/>
                </a:cxn>
                <a:cxn ang="0">
                  <a:pos x="218" y="117"/>
                </a:cxn>
                <a:cxn ang="0">
                  <a:pos x="193" y="94"/>
                </a:cxn>
                <a:cxn ang="0">
                  <a:pos x="153" y="79"/>
                </a:cxn>
                <a:cxn ang="0">
                  <a:pos x="93" y="77"/>
                </a:cxn>
                <a:cxn ang="0">
                  <a:pos x="12" y="90"/>
                </a:cxn>
                <a:cxn ang="0">
                  <a:pos x="6" y="77"/>
                </a:cxn>
                <a:cxn ang="0">
                  <a:pos x="0" y="49"/>
                </a:cxn>
                <a:cxn ang="0">
                  <a:pos x="6" y="22"/>
                </a:cxn>
                <a:cxn ang="0">
                  <a:pos x="38" y="8"/>
                </a:cxn>
                <a:cxn ang="0">
                  <a:pos x="50" y="6"/>
                </a:cxn>
                <a:cxn ang="0">
                  <a:pos x="80" y="1"/>
                </a:cxn>
                <a:cxn ang="0">
                  <a:pos x="121" y="0"/>
                </a:cxn>
                <a:cxn ang="0">
                  <a:pos x="167" y="6"/>
                </a:cxn>
                <a:cxn ang="0">
                  <a:pos x="211" y="23"/>
                </a:cxn>
                <a:cxn ang="0">
                  <a:pos x="245" y="59"/>
                </a:cxn>
                <a:cxn ang="0">
                  <a:pos x="264" y="115"/>
                </a:cxn>
                <a:cxn ang="0">
                  <a:pos x="260" y="198"/>
                </a:cxn>
                <a:cxn ang="0">
                  <a:pos x="265" y="211"/>
                </a:cxn>
                <a:cxn ang="0">
                  <a:pos x="260" y="251"/>
                </a:cxn>
                <a:cxn ang="0">
                  <a:pos x="254" y="258"/>
                </a:cxn>
                <a:cxn ang="0">
                  <a:pos x="243" y="259"/>
                </a:cxn>
                <a:cxn ang="0">
                  <a:pos x="240" y="260"/>
                </a:cxn>
                <a:cxn ang="0">
                  <a:pos x="232" y="260"/>
                </a:cxn>
                <a:cxn ang="0">
                  <a:pos x="231" y="257"/>
                </a:cxn>
                <a:cxn ang="0">
                  <a:pos x="229" y="254"/>
                </a:cxn>
                <a:cxn ang="0">
                  <a:pos x="227" y="256"/>
                </a:cxn>
                <a:cxn ang="0">
                  <a:pos x="221" y="257"/>
                </a:cxn>
                <a:cxn ang="0">
                  <a:pos x="217" y="253"/>
                </a:cxn>
                <a:cxn ang="0">
                  <a:pos x="216" y="251"/>
                </a:cxn>
                <a:cxn ang="0">
                  <a:pos x="212" y="253"/>
                </a:cxn>
                <a:cxn ang="0">
                  <a:pos x="201" y="253"/>
                </a:cxn>
                <a:cxn ang="0">
                  <a:pos x="197" y="249"/>
                </a:cxn>
                <a:cxn ang="0">
                  <a:pos x="196" y="242"/>
                </a:cxn>
              </a:cxnLst>
              <a:rect l="0" t="0" r="r" b="b"/>
              <a:pathLst>
                <a:path w="266" h="261">
                  <a:moveTo>
                    <a:pt x="196" y="242"/>
                  </a:moveTo>
                  <a:lnTo>
                    <a:pt x="204" y="228"/>
                  </a:lnTo>
                  <a:lnTo>
                    <a:pt x="203" y="228"/>
                  </a:lnTo>
                  <a:lnTo>
                    <a:pt x="202" y="227"/>
                  </a:lnTo>
                  <a:lnTo>
                    <a:pt x="199" y="223"/>
                  </a:lnTo>
                  <a:lnTo>
                    <a:pt x="198" y="219"/>
                  </a:lnTo>
                  <a:lnTo>
                    <a:pt x="201" y="213"/>
                  </a:lnTo>
                  <a:lnTo>
                    <a:pt x="205" y="207"/>
                  </a:lnTo>
                  <a:lnTo>
                    <a:pt x="211" y="203"/>
                  </a:lnTo>
                  <a:lnTo>
                    <a:pt x="218" y="198"/>
                  </a:lnTo>
                  <a:lnTo>
                    <a:pt x="224" y="196"/>
                  </a:lnTo>
                  <a:lnTo>
                    <a:pt x="229" y="192"/>
                  </a:lnTo>
                  <a:lnTo>
                    <a:pt x="233" y="191"/>
                  </a:lnTo>
                  <a:lnTo>
                    <a:pt x="234" y="190"/>
                  </a:lnTo>
                  <a:lnTo>
                    <a:pt x="234" y="188"/>
                  </a:lnTo>
                  <a:lnTo>
                    <a:pt x="235" y="183"/>
                  </a:lnTo>
                  <a:lnTo>
                    <a:pt x="235" y="175"/>
                  </a:lnTo>
                  <a:lnTo>
                    <a:pt x="235" y="166"/>
                  </a:lnTo>
                  <a:lnTo>
                    <a:pt x="233" y="154"/>
                  </a:lnTo>
                  <a:lnTo>
                    <a:pt x="231" y="141"/>
                  </a:lnTo>
                  <a:lnTo>
                    <a:pt x="225" y="129"/>
                  </a:lnTo>
                  <a:lnTo>
                    <a:pt x="218" y="117"/>
                  </a:lnTo>
                  <a:lnTo>
                    <a:pt x="206" y="105"/>
                  </a:lnTo>
                  <a:lnTo>
                    <a:pt x="193" y="94"/>
                  </a:lnTo>
                  <a:lnTo>
                    <a:pt x="175" y="86"/>
                  </a:lnTo>
                  <a:lnTo>
                    <a:pt x="153" y="79"/>
                  </a:lnTo>
                  <a:lnTo>
                    <a:pt x="126" y="76"/>
                  </a:lnTo>
                  <a:lnTo>
                    <a:pt x="93" y="77"/>
                  </a:lnTo>
                  <a:lnTo>
                    <a:pt x="55" y="80"/>
                  </a:lnTo>
                  <a:lnTo>
                    <a:pt x="12" y="90"/>
                  </a:lnTo>
                  <a:lnTo>
                    <a:pt x="11" y="86"/>
                  </a:lnTo>
                  <a:lnTo>
                    <a:pt x="6" y="77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6" y="22"/>
                  </a:lnTo>
                  <a:lnTo>
                    <a:pt x="17" y="11"/>
                  </a:lnTo>
                  <a:lnTo>
                    <a:pt x="38" y="8"/>
                  </a:lnTo>
                  <a:lnTo>
                    <a:pt x="42" y="7"/>
                  </a:lnTo>
                  <a:lnTo>
                    <a:pt x="50" y="6"/>
                  </a:lnTo>
                  <a:lnTo>
                    <a:pt x="62" y="3"/>
                  </a:lnTo>
                  <a:lnTo>
                    <a:pt x="80" y="1"/>
                  </a:lnTo>
                  <a:lnTo>
                    <a:pt x="99" y="0"/>
                  </a:lnTo>
                  <a:lnTo>
                    <a:pt x="121" y="0"/>
                  </a:lnTo>
                  <a:lnTo>
                    <a:pt x="144" y="1"/>
                  </a:lnTo>
                  <a:lnTo>
                    <a:pt x="167" y="6"/>
                  </a:lnTo>
                  <a:lnTo>
                    <a:pt x="190" y="12"/>
                  </a:lnTo>
                  <a:lnTo>
                    <a:pt x="211" y="23"/>
                  </a:lnTo>
                  <a:lnTo>
                    <a:pt x="229" y="39"/>
                  </a:lnTo>
                  <a:lnTo>
                    <a:pt x="245" y="59"/>
                  </a:lnTo>
                  <a:lnTo>
                    <a:pt x="257" y="84"/>
                  </a:lnTo>
                  <a:lnTo>
                    <a:pt x="264" y="115"/>
                  </a:lnTo>
                  <a:lnTo>
                    <a:pt x="266" y="153"/>
                  </a:lnTo>
                  <a:lnTo>
                    <a:pt x="260" y="198"/>
                  </a:lnTo>
                  <a:lnTo>
                    <a:pt x="263" y="201"/>
                  </a:lnTo>
                  <a:lnTo>
                    <a:pt x="265" y="211"/>
                  </a:lnTo>
                  <a:lnTo>
                    <a:pt x="266" y="228"/>
                  </a:lnTo>
                  <a:lnTo>
                    <a:pt x="260" y="251"/>
                  </a:lnTo>
                  <a:lnTo>
                    <a:pt x="258" y="253"/>
                  </a:lnTo>
                  <a:lnTo>
                    <a:pt x="254" y="258"/>
                  </a:lnTo>
                  <a:lnTo>
                    <a:pt x="248" y="261"/>
                  </a:lnTo>
                  <a:lnTo>
                    <a:pt x="243" y="259"/>
                  </a:lnTo>
                  <a:lnTo>
                    <a:pt x="242" y="259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2" y="260"/>
                  </a:lnTo>
                  <a:lnTo>
                    <a:pt x="231" y="259"/>
                  </a:lnTo>
                  <a:lnTo>
                    <a:pt x="231" y="257"/>
                  </a:lnTo>
                  <a:lnTo>
                    <a:pt x="229" y="256"/>
                  </a:lnTo>
                  <a:lnTo>
                    <a:pt x="229" y="254"/>
                  </a:lnTo>
                  <a:lnTo>
                    <a:pt x="228" y="254"/>
                  </a:lnTo>
                  <a:lnTo>
                    <a:pt x="227" y="256"/>
                  </a:lnTo>
                  <a:lnTo>
                    <a:pt x="225" y="257"/>
                  </a:lnTo>
                  <a:lnTo>
                    <a:pt x="221" y="257"/>
                  </a:lnTo>
                  <a:lnTo>
                    <a:pt x="218" y="256"/>
                  </a:lnTo>
                  <a:lnTo>
                    <a:pt x="217" y="253"/>
                  </a:lnTo>
                  <a:lnTo>
                    <a:pt x="216" y="252"/>
                  </a:lnTo>
                  <a:lnTo>
                    <a:pt x="216" y="251"/>
                  </a:lnTo>
                  <a:lnTo>
                    <a:pt x="214" y="252"/>
                  </a:lnTo>
                  <a:lnTo>
                    <a:pt x="212" y="253"/>
                  </a:lnTo>
                  <a:lnTo>
                    <a:pt x="207" y="254"/>
                  </a:lnTo>
                  <a:lnTo>
                    <a:pt x="201" y="253"/>
                  </a:lnTo>
                  <a:lnTo>
                    <a:pt x="199" y="251"/>
                  </a:lnTo>
                  <a:lnTo>
                    <a:pt x="197" y="249"/>
                  </a:lnTo>
                  <a:lnTo>
                    <a:pt x="196" y="245"/>
                  </a:lnTo>
                  <a:lnTo>
                    <a:pt x="196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6" name="Freeform 62"/>
            <p:cNvSpPr>
              <a:spLocks/>
            </p:cNvSpPr>
            <p:nvPr/>
          </p:nvSpPr>
          <p:spPr bwMode="auto">
            <a:xfrm>
              <a:off x="4548" y="1114"/>
              <a:ext cx="226" cy="155"/>
            </a:xfrm>
            <a:custGeom>
              <a:avLst/>
              <a:gdLst/>
              <a:ahLst/>
              <a:cxnLst>
                <a:cxn ang="0">
                  <a:pos x="397" y="33"/>
                </a:cxn>
                <a:cxn ang="0">
                  <a:pos x="373" y="22"/>
                </a:cxn>
                <a:cxn ang="0">
                  <a:pos x="331" y="8"/>
                </a:cxn>
                <a:cxn ang="0">
                  <a:pos x="278" y="0"/>
                </a:cxn>
                <a:cxn ang="0">
                  <a:pos x="220" y="6"/>
                </a:cxn>
                <a:cxn ang="0">
                  <a:pos x="161" y="34"/>
                </a:cxn>
                <a:cxn ang="0">
                  <a:pos x="110" y="93"/>
                </a:cxn>
                <a:cxn ang="0">
                  <a:pos x="72" y="188"/>
                </a:cxn>
                <a:cxn ang="0">
                  <a:pos x="61" y="252"/>
                </a:cxn>
                <a:cxn ang="0">
                  <a:pos x="58" y="237"/>
                </a:cxn>
                <a:cxn ang="0">
                  <a:pos x="49" y="215"/>
                </a:cxn>
                <a:cxn ang="0">
                  <a:pos x="32" y="196"/>
                </a:cxn>
                <a:cxn ang="0">
                  <a:pos x="10" y="193"/>
                </a:cxn>
                <a:cxn ang="0">
                  <a:pos x="0" y="214"/>
                </a:cxn>
                <a:cxn ang="0">
                  <a:pos x="4" y="247"/>
                </a:cxn>
                <a:cxn ang="0">
                  <a:pos x="20" y="283"/>
                </a:cxn>
                <a:cxn ang="0">
                  <a:pos x="35" y="300"/>
                </a:cxn>
                <a:cxn ang="0">
                  <a:pos x="41" y="307"/>
                </a:cxn>
                <a:cxn ang="0">
                  <a:pos x="52" y="310"/>
                </a:cxn>
                <a:cxn ang="0">
                  <a:pos x="67" y="299"/>
                </a:cxn>
                <a:cxn ang="0">
                  <a:pos x="76" y="281"/>
                </a:cxn>
                <a:cxn ang="0">
                  <a:pos x="87" y="261"/>
                </a:cxn>
                <a:cxn ang="0">
                  <a:pos x="110" y="227"/>
                </a:cxn>
                <a:cxn ang="0">
                  <a:pos x="141" y="186"/>
                </a:cxn>
                <a:cxn ang="0">
                  <a:pos x="182" y="147"/>
                </a:cxn>
                <a:cxn ang="0">
                  <a:pos x="229" y="113"/>
                </a:cxn>
                <a:cxn ang="0">
                  <a:pos x="283" y="96"/>
                </a:cxn>
                <a:cxn ang="0">
                  <a:pos x="342" y="99"/>
                </a:cxn>
                <a:cxn ang="0">
                  <a:pos x="377" y="111"/>
                </a:cxn>
                <a:cxn ang="0">
                  <a:pos x="404" y="106"/>
                </a:cxn>
                <a:cxn ang="0">
                  <a:pos x="435" y="90"/>
                </a:cxn>
                <a:cxn ang="0">
                  <a:pos x="450" y="58"/>
                </a:cxn>
                <a:cxn ang="0">
                  <a:pos x="400" y="35"/>
                </a:cxn>
              </a:cxnLst>
              <a:rect l="0" t="0" r="r" b="b"/>
              <a:pathLst>
                <a:path w="450" h="310">
                  <a:moveTo>
                    <a:pt x="400" y="35"/>
                  </a:moveTo>
                  <a:lnTo>
                    <a:pt x="397" y="33"/>
                  </a:lnTo>
                  <a:lnTo>
                    <a:pt x="388" y="29"/>
                  </a:lnTo>
                  <a:lnTo>
                    <a:pt x="373" y="22"/>
                  </a:lnTo>
                  <a:lnTo>
                    <a:pt x="354" y="15"/>
                  </a:lnTo>
                  <a:lnTo>
                    <a:pt x="331" y="8"/>
                  </a:lnTo>
                  <a:lnTo>
                    <a:pt x="306" y="4"/>
                  </a:lnTo>
                  <a:lnTo>
                    <a:pt x="278" y="0"/>
                  </a:lnTo>
                  <a:lnTo>
                    <a:pt x="250" y="2"/>
                  </a:lnTo>
                  <a:lnTo>
                    <a:pt x="220" y="6"/>
                  </a:lnTo>
                  <a:lnTo>
                    <a:pt x="190" y="17"/>
                  </a:lnTo>
                  <a:lnTo>
                    <a:pt x="161" y="34"/>
                  </a:lnTo>
                  <a:lnTo>
                    <a:pt x="134" y="59"/>
                  </a:lnTo>
                  <a:lnTo>
                    <a:pt x="110" y="93"/>
                  </a:lnTo>
                  <a:lnTo>
                    <a:pt x="90" y="135"/>
                  </a:lnTo>
                  <a:lnTo>
                    <a:pt x="72" y="188"/>
                  </a:lnTo>
                  <a:lnTo>
                    <a:pt x="61" y="254"/>
                  </a:lnTo>
                  <a:lnTo>
                    <a:pt x="61" y="252"/>
                  </a:lnTo>
                  <a:lnTo>
                    <a:pt x="60" y="246"/>
                  </a:lnTo>
                  <a:lnTo>
                    <a:pt x="58" y="237"/>
                  </a:lnTo>
                  <a:lnTo>
                    <a:pt x="55" y="226"/>
                  </a:lnTo>
                  <a:lnTo>
                    <a:pt x="49" y="215"/>
                  </a:lnTo>
                  <a:lnTo>
                    <a:pt x="42" y="204"/>
                  </a:lnTo>
                  <a:lnTo>
                    <a:pt x="32" y="196"/>
                  </a:lnTo>
                  <a:lnTo>
                    <a:pt x="19" y="192"/>
                  </a:lnTo>
                  <a:lnTo>
                    <a:pt x="10" y="193"/>
                  </a:lnTo>
                  <a:lnTo>
                    <a:pt x="3" y="201"/>
                  </a:lnTo>
                  <a:lnTo>
                    <a:pt x="0" y="214"/>
                  </a:lnTo>
                  <a:lnTo>
                    <a:pt x="1" y="228"/>
                  </a:lnTo>
                  <a:lnTo>
                    <a:pt x="4" y="247"/>
                  </a:lnTo>
                  <a:lnTo>
                    <a:pt x="11" y="265"/>
                  </a:lnTo>
                  <a:lnTo>
                    <a:pt x="20" y="283"/>
                  </a:lnTo>
                  <a:lnTo>
                    <a:pt x="34" y="299"/>
                  </a:lnTo>
                  <a:lnTo>
                    <a:pt x="35" y="300"/>
                  </a:lnTo>
                  <a:lnTo>
                    <a:pt x="38" y="303"/>
                  </a:lnTo>
                  <a:lnTo>
                    <a:pt x="41" y="307"/>
                  </a:lnTo>
                  <a:lnTo>
                    <a:pt x="46" y="309"/>
                  </a:lnTo>
                  <a:lnTo>
                    <a:pt x="52" y="310"/>
                  </a:lnTo>
                  <a:lnTo>
                    <a:pt x="58" y="307"/>
                  </a:lnTo>
                  <a:lnTo>
                    <a:pt x="67" y="299"/>
                  </a:lnTo>
                  <a:lnTo>
                    <a:pt x="75" y="284"/>
                  </a:lnTo>
                  <a:lnTo>
                    <a:pt x="76" y="281"/>
                  </a:lnTo>
                  <a:lnTo>
                    <a:pt x="80" y="273"/>
                  </a:lnTo>
                  <a:lnTo>
                    <a:pt x="87" y="261"/>
                  </a:lnTo>
                  <a:lnTo>
                    <a:pt x="98" y="245"/>
                  </a:lnTo>
                  <a:lnTo>
                    <a:pt x="110" y="227"/>
                  </a:lnTo>
                  <a:lnTo>
                    <a:pt x="124" y="207"/>
                  </a:lnTo>
                  <a:lnTo>
                    <a:pt x="141" y="186"/>
                  </a:lnTo>
                  <a:lnTo>
                    <a:pt x="161" y="166"/>
                  </a:lnTo>
                  <a:lnTo>
                    <a:pt x="182" y="147"/>
                  </a:lnTo>
                  <a:lnTo>
                    <a:pt x="205" y="128"/>
                  </a:lnTo>
                  <a:lnTo>
                    <a:pt x="229" y="113"/>
                  </a:lnTo>
                  <a:lnTo>
                    <a:pt x="255" y="103"/>
                  </a:lnTo>
                  <a:lnTo>
                    <a:pt x="283" y="96"/>
                  </a:lnTo>
                  <a:lnTo>
                    <a:pt x="312" y="94"/>
                  </a:lnTo>
                  <a:lnTo>
                    <a:pt x="342" y="99"/>
                  </a:lnTo>
                  <a:lnTo>
                    <a:pt x="373" y="111"/>
                  </a:lnTo>
                  <a:lnTo>
                    <a:pt x="377" y="111"/>
                  </a:lnTo>
                  <a:lnTo>
                    <a:pt x="388" y="110"/>
                  </a:lnTo>
                  <a:lnTo>
                    <a:pt x="404" y="106"/>
                  </a:lnTo>
                  <a:lnTo>
                    <a:pt x="420" y="99"/>
                  </a:lnTo>
                  <a:lnTo>
                    <a:pt x="435" y="90"/>
                  </a:lnTo>
                  <a:lnTo>
                    <a:pt x="447" y="76"/>
                  </a:lnTo>
                  <a:lnTo>
                    <a:pt x="450" y="58"/>
                  </a:lnTo>
                  <a:lnTo>
                    <a:pt x="445" y="34"/>
                  </a:lnTo>
                  <a:lnTo>
                    <a:pt x="40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7" name="Freeform 63"/>
            <p:cNvSpPr>
              <a:spLocks/>
            </p:cNvSpPr>
            <p:nvPr/>
          </p:nvSpPr>
          <p:spPr bwMode="auto">
            <a:xfrm>
              <a:off x="4632" y="373"/>
              <a:ext cx="360" cy="85"/>
            </a:xfrm>
            <a:custGeom>
              <a:avLst/>
              <a:gdLst/>
              <a:ahLst/>
              <a:cxnLst>
                <a:cxn ang="0">
                  <a:pos x="717" y="136"/>
                </a:cxn>
                <a:cxn ang="0">
                  <a:pos x="701" y="149"/>
                </a:cxn>
                <a:cxn ang="0">
                  <a:pos x="672" y="158"/>
                </a:cxn>
                <a:cxn ang="0">
                  <a:pos x="632" y="165"/>
                </a:cxn>
                <a:cxn ang="0">
                  <a:pos x="581" y="169"/>
                </a:cxn>
                <a:cxn ang="0">
                  <a:pos x="524" y="169"/>
                </a:cxn>
                <a:cxn ang="0">
                  <a:pos x="458" y="167"/>
                </a:cxn>
                <a:cxn ang="0">
                  <a:pos x="388" y="162"/>
                </a:cxn>
                <a:cxn ang="0">
                  <a:pos x="314" y="153"/>
                </a:cxn>
                <a:cxn ang="0">
                  <a:pos x="244" y="142"/>
                </a:cxn>
                <a:cxn ang="0">
                  <a:pos x="181" y="128"/>
                </a:cxn>
                <a:cxn ang="0">
                  <a:pos x="124" y="114"/>
                </a:cxn>
                <a:cxn ang="0">
                  <a:pos x="77" y="98"/>
                </a:cxn>
                <a:cxn ang="0">
                  <a:pos x="39" y="82"/>
                </a:cxn>
                <a:cxn ang="0">
                  <a:pos x="14" y="66"/>
                </a:cxn>
                <a:cxn ang="0">
                  <a:pos x="1" y="50"/>
                </a:cxn>
                <a:cxn ang="0">
                  <a:pos x="2" y="35"/>
                </a:cxn>
                <a:cxn ang="0">
                  <a:pos x="18" y="22"/>
                </a:cxn>
                <a:cxn ang="0">
                  <a:pos x="47" y="12"/>
                </a:cxn>
                <a:cxn ang="0">
                  <a:pos x="87" y="6"/>
                </a:cxn>
                <a:cxn ang="0">
                  <a:pos x="138" y="1"/>
                </a:cxn>
                <a:cxn ang="0">
                  <a:pos x="195" y="0"/>
                </a:cxn>
                <a:cxn ang="0">
                  <a:pos x="261" y="4"/>
                </a:cxn>
                <a:cxn ang="0">
                  <a:pos x="331" y="8"/>
                </a:cxn>
                <a:cxn ang="0">
                  <a:pos x="405" y="17"/>
                </a:cxn>
                <a:cxn ang="0">
                  <a:pos x="475" y="29"/>
                </a:cxn>
                <a:cxn ang="0">
                  <a:pos x="539" y="43"/>
                </a:cxn>
                <a:cxn ang="0">
                  <a:pos x="595" y="56"/>
                </a:cxn>
                <a:cxn ang="0">
                  <a:pos x="642" y="73"/>
                </a:cxn>
                <a:cxn ang="0">
                  <a:pos x="680" y="89"/>
                </a:cxn>
                <a:cxn ang="0">
                  <a:pos x="706" y="105"/>
                </a:cxn>
                <a:cxn ang="0">
                  <a:pos x="718" y="121"/>
                </a:cxn>
              </a:cxnLst>
              <a:rect l="0" t="0" r="r" b="b"/>
              <a:pathLst>
                <a:path w="719" h="169">
                  <a:moveTo>
                    <a:pt x="719" y="129"/>
                  </a:moveTo>
                  <a:lnTo>
                    <a:pt x="717" y="136"/>
                  </a:lnTo>
                  <a:lnTo>
                    <a:pt x="710" y="143"/>
                  </a:lnTo>
                  <a:lnTo>
                    <a:pt x="701" y="149"/>
                  </a:lnTo>
                  <a:lnTo>
                    <a:pt x="688" y="153"/>
                  </a:lnTo>
                  <a:lnTo>
                    <a:pt x="672" y="158"/>
                  </a:lnTo>
                  <a:lnTo>
                    <a:pt x="653" y="161"/>
                  </a:lnTo>
                  <a:lnTo>
                    <a:pt x="632" y="165"/>
                  </a:lnTo>
                  <a:lnTo>
                    <a:pt x="608" y="167"/>
                  </a:lnTo>
                  <a:lnTo>
                    <a:pt x="581" y="169"/>
                  </a:lnTo>
                  <a:lnTo>
                    <a:pt x="554" y="169"/>
                  </a:lnTo>
                  <a:lnTo>
                    <a:pt x="524" y="169"/>
                  </a:lnTo>
                  <a:lnTo>
                    <a:pt x="491" y="169"/>
                  </a:lnTo>
                  <a:lnTo>
                    <a:pt x="458" y="167"/>
                  </a:lnTo>
                  <a:lnTo>
                    <a:pt x="423" y="165"/>
                  </a:lnTo>
                  <a:lnTo>
                    <a:pt x="388" y="162"/>
                  </a:lnTo>
                  <a:lnTo>
                    <a:pt x="351" y="158"/>
                  </a:lnTo>
                  <a:lnTo>
                    <a:pt x="314" y="153"/>
                  </a:lnTo>
                  <a:lnTo>
                    <a:pt x="278" y="147"/>
                  </a:lnTo>
                  <a:lnTo>
                    <a:pt x="244" y="142"/>
                  </a:lnTo>
                  <a:lnTo>
                    <a:pt x="212" y="135"/>
                  </a:lnTo>
                  <a:lnTo>
                    <a:pt x="181" y="128"/>
                  </a:lnTo>
                  <a:lnTo>
                    <a:pt x="151" y="121"/>
                  </a:lnTo>
                  <a:lnTo>
                    <a:pt x="124" y="114"/>
                  </a:lnTo>
                  <a:lnTo>
                    <a:pt x="99" y="106"/>
                  </a:lnTo>
                  <a:lnTo>
                    <a:pt x="77" y="98"/>
                  </a:lnTo>
                  <a:lnTo>
                    <a:pt x="56" y="90"/>
                  </a:lnTo>
                  <a:lnTo>
                    <a:pt x="39" y="82"/>
                  </a:lnTo>
                  <a:lnTo>
                    <a:pt x="25" y="74"/>
                  </a:lnTo>
                  <a:lnTo>
                    <a:pt x="14" y="66"/>
                  </a:lnTo>
                  <a:lnTo>
                    <a:pt x="5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9" y="28"/>
                  </a:lnTo>
                  <a:lnTo>
                    <a:pt x="18" y="22"/>
                  </a:lnTo>
                  <a:lnTo>
                    <a:pt x="32" y="16"/>
                  </a:lnTo>
                  <a:lnTo>
                    <a:pt x="47" y="12"/>
                  </a:lnTo>
                  <a:lnTo>
                    <a:pt x="67" y="8"/>
                  </a:lnTo>
                  <a:lnTo>
                    <a:pt x="87" y="6"/>
                  </a:lnTo>
                  <a:lnTo>
                    <a:pt x="111" y="2"/>
                  </a:lnTo>
                  <a:lnTo>
                    <a:pt x="138" y="1"/>
                  </a:lnTo>
                  <a:lnTo>
                    <a:pt x="166" y="0"/>
                  </a:lnTo>
                  <a:lnTo>
                    <a:pt x="195" y="0"/>
                  </a:lnTo>
                  <a:lnTo>
                    <a:pt x="228" y="1"/>
                  </a:lnTo>
                  <a:lnTo>
                    <a:pt x="261" y="4"/>
                  </a:lnTo>
                  <a:lnTo>
                    <a:pt x="296" y="6"/>
                  </a:lnTo>
                  <a:lnTo>
                    <a:pt x="331" y="8"/>
                  </a:lnTo>
                  <a:lnTo>
                    <a:pt x="368" y="13"/>
                  </a:lnTo>
                  <a:lnTo>
                    <a:pt x="405" y="17"/>
                  </a:lnTo>
                  <a:lnTo>
                    <a:pt x="441" y="23"/>
                  </a:lnTo>
                  <a:lnTo>
                    <a:pt x="475" y="29"/>
                  </a:lnTo>
                  <a:lnTo>
                    <a:pt x="508" y="36"/>
                  </a:lnTo>
                  <a:lnTo>
                    <a:pt x="539" y="43"/>
                  </a:lnTo>
                  <a:lnTo>
                    <a:pt x="569" y="50"/>
                  </a:lnTo>
                  <a:lnTo>
                    <a:pt x="595" y="56"/>
                  </a:lnTo>
                  <a:lnTo>
                    <a:pt x="620" y="65"/>
                  </a:lnTo>
                  <a:lnTo>
                    <a:pt x="642" y="73"/>
                  </a:lnTo>
                  <a:lnTo>
                    <a:pt x="663" y="81"/>
                  </a:lnTo>
                  <a:lnTo>
                    <a:pt x="680" y="89"/>
                  </a:lnTo>
                  <a:lnTo>
                    <a:pt x="694" y="97"/>
                  </a:lnTo>
                  <a:lnTo>
                    <a:pt x="706" y="105"/>
                  </a:lnTo>
                  <a:lnTo>
                    <a:pt x="714" y="113"/>
                  </a:lnTo>
                  <a:lnTo>
                    <a:pt x="718" y="121"/>
                  </a:lnTo>
                  <a:lnTo>
                    <a:pt x="719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8" name="Freeform 64"/>
            <p:cNvSpPr>
              <a:spLocks/>
            </p:cNvSpPr>
            <p:nvPr/>
          </p:nvSpPr>
          <p:spPr bwMode="auto">
            <a:xfrm>
              <a:off x="4659" y="385"/>
              <a:ext cx="305" cy="61"/>
            </a:xfrm>
            <a:custGeom>
              <a:avLst/>
              <a:gdLst/>
              <a:ahLst/>
              <a:cxnLst>
                <a:cxn ang="0">
                  <a:pos x="607" y="103"/>
                </a:cxn>
                <a:cxn ang="0">
                  <a:pos x="594" y="111"/>
                </a:cxn>
                <a:cxn ang="0">
                  <a:pos x="570" y="117"/>
                </a:cxn>
                <a:cxn ang="0">
                  <a:pos x="537" y="120"/>
                </a:cxn>
                <a:cxn ang="0">
                  <a:pos x="494" y="121"/>
                </a:cxn>
                <a:cxn ang="0">
                  <a:pos x="445" y="121"/>
                </a:cxn>
                <a:cxn ang="0">
                  <a:pos x="389" y="118"/>
                </a:cxn>
                <a:cxn ang="0">
                  <a:pos x="329" y="113"/>
                </a:cxn>
                <a:cxn ang="0">
                  <a:pos x="267" y="105"/>
                </a:cxn>
                <a:cxn ang="0">
                  <a:pos x="208" y="96"/>
                </a:cxn>
                <a:cxn ang="0">
                  <a:pos x="154" y="85"/>
                </a:cxn>
                <a:cxn ang="0">
                  <a:pos x="106" y="75"/>
                </a:cxn>
                <a:cxn ang="0">
                  <a:pos x="66" y="64"/>
                </a:cxn>
                <a:cxn ang="0">
                  <a:pos x="33" y="52"/>
                </a:cxn>
                <a:cxn ang="0">
                  <a:pos x="12" y="41"/>
                </a:cxn>
                <a:cxn ang="0">
                  <a:pos x="1" y="29"/>
                </a:cxn>
                <a:cxn ang="0">
                  <a:pos x="2" y="20"/>
                </a:cxn>
                <a:cxn ang="0">
                  <a:pos x="15" y="12"/>
                </a:cxn>
                <a:cxn ang="0">
                  <a:pos x="39" y="5"/>
                </a:cxn>
                <a:cxn ang="0">
                  <a:pos x="73" y="1"/>
                </a:cxn>
                <a:cxn ang="0">
                  <a:pos x="115" y="0"/>
                </a:cxn>
                <a:cxn ang="0">
                  <a:pos x="165" y="1"/>
                </a:cxn>
                <a:cxn ang="0">
                  <a:pos x="220" y="4"/>
                </a:cxn>
                <a:cxn ang="0">
                  <a:pos x="280" y="9"/>
                </a:cxn>
                <a:cxn ang="0">
                  <a:pos x="342" y="18"/>
                </a:cxn>
                <a:cxn ang="0">
                  <a:pos x="401" y="27"/>
                </a:cxn>
                <a:cxn ang="0">
                  <a:pos x="455" y="37"/>
                </a:cxn>
                <a:cxn ang="0">
                  <a:pos x="503" y="47"/>
                </a:cxn>
                <a:cxn ang="0">
                  <a:pos x="544" y="59"/>
                </a:cxn>
                <a:cxn ang="0">
                  <a:pos x="576" y="71"/>
                </a:cxn>
                <a:cxn ang="0">
                  <a:pos x="598" y="82"/>
                </a:cxn>
                <a:cxn ang="0">
                  <a:pos x="608" y="94"/>
                </a:cxn>
              </a:cxnLst>
              <a:rect l="0" t="0" r="r" b="b"/>
              <a:pathLst>
                <a:path w="609" h="121">
                  <a:moveTo>
                    <a:pt x="609" y="98"/>
                  </a:moveTo>
                  <a:lnTo>
                    <a:pt x="607" y="103"/>
                  </a:lnTo>
                  <a:lnTo>
                    <a:pt x="602" y="107"/>
                  </a:lnTo>
                  <a:lnTo>
                    <a:pt x="594" y="111"/>
                  </a:lnTo>
                  <a:lnTo>
                    <a:pt x="584" y="114"/>
                  </a:lnTo>
                  <a:lnTo>
                    <a:pt x="570" y="117"/>
                  </a:lnTo>
                  <a:lnTo>
                    <a:pt x="554" y="119"/>
                  </a:lnTo>
                  <a:lnTo>
                    <a:pt x="537" y="120"/>
                  </a:lnTo>
                  <a:lnTo>
                    <a:pt x="516" y="121"/>
                  </a:lnTo>
                  <a:lnTo>
                    <a:pt x="494" y="121"/>
                  </a:lnTo>
                  <a:lnTo>
                    <a:pt x="471" y="121"/>
                  </a:lnTo>
                  <a:lnTo>
                    <a:pt x="445" y="121"/>
                  </a:lnTo>
                  <a:lnTo>
                    <a:pt x="418" y="120"/>
                  </a:lnTo>
                  <a:lnTo>
                    <a:pt x="389" y="118"/>
                  </a:lnTo>
                  <a:lnTo>
                    <a:pt x="360" y="115"/>
                  </a:lnTo>
                  <a:lnTo>
                    <a:pt x="329" y="113"/>
                  </a:lnTo>
                  <a:lnTo>
                    <a:pt x="298" y="110"/>
                  </a:lnTo>
                  <a:lnTo>
                    <a:pt x="267" y="105"/>
                  </a:lnTo>
                  <a:lnTo>
                    <a:pt x="237" y="102"/>
                  </a:lnTo>
                  <a:lnTo>
                    <a:pt x="208" y="96"/>
                  </a:lnTo>
                  <a:lnTo>
                    <a:pt x="181" y="91"/>
                  </a:lnTo>
                  <a:lnTo>
                    <a:pt x="154" y="85"/>
                  </a:lnTo>
                  <a:lnTo>
                    <a:pt x="129" y="81"/>
                  </a:lnTo>
                  <a:lnTo>
                    <a:pt x="106" y="75"/>
                  </a:lnTo>
                  <a:lnTo>
                    <a:pt x="85" y="69"/>
                  </a:lnTo>
                  <a:lnTo>
                    <a:pt x="66" y="64"/>
                  </a:lnTo>
                  <a:lnTo>
                    <a:pt x="48" y="58"/>
                  </a:lnTo>
                  <a:lnTo>
                    <a:pt x="33" y="52"/>
                  </a:lnTo>
                  <a:lnTo>
                    <a:pt x="22" y="46"/>
                  </a:lnTo>
                  <a:lnTo>
                    <a:pt x="12" y="41"/>
                  </a:lnTo>
                  <a:lnTo>
                    <a:pt x="5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7" y="15"/>
                  </a:lnTo>
                  <a:lnTo>
                    <a:pt x="15" y="12"/>
                  </a:lnTo>
                  <a:lnTo>
                    <a:pt x="25" y="8"/>
                  </a:lnTo>
                  <a:lnTo>
                    <a:pt x="39" y="5"/>
                  </a:lnTo>
                  <a:lnTo>
                    <a:pt x="55" y="4"/>
                  </a:lnTo>
                  <a:lnTo>
                    <a:pt x="73" y="1"/>
                  </a:lnTo>
                  <a:lnTo>
                    <a:pt x="93" y="0"/>
                  </a:lnTo>
                  <a:lnTo>
                    <a:pt x="115" y="0"/>
                  </a:lnTo>
                  <a:lnTo>
                    <a:pt x="138" y="0"/>
                  </a:lnTo>
                  <a:lnTo>
                    <a:pt x="165" y="1"/>
                  </a:lnTo>
                  <a:lnTo>
                    <a:pt x="191" y="3"/>
                  </a:lnTo>
                  <a:lnTo>
                    <a:pt x="220" y="4"/>
                  </a:lnTo>
                  <a:lnTo>
                    <a:pt x="249" y="6"/>
                  </a:lnTo>
                  <a:lnTo>
                    <a:pt x="280" y="9"/>
                  </a:lnTo>
                  <a:lnTo>
                    <a:pt x="311" y="13"/>
                  </a:lnTo>
                  <a:lnTo>
                    <a:pt x="342" y="18"/>
                  </a:lnTo>
                  <a:lnTo>
                    <a:pt x="372" y="21"/>
                  </a:lnTo>
                  <a:lnTo>
                    <a:pt x="401" y="27"/>
                  </a:lnTo>
                  <a:lnTo>
                    <a:pt x="428" y="31"/>
                  </a:lnTo>
                  <a:lnTo>
                    <a:pt x="455" y="37"/>
                  </a:lnTo>
                  <a:lnTo>
                    <a:pt x="480" y="42"/>
                  </a:lnTo>
                  <a:lnTo>
                    <a:pt x="503" y="47"/>
                  </a:lnTo>
                  <a:lnTo>
                    <a:pt x="524" y="53"/>
                  </a:lnTo>
                  <a:lnTo>
                    <a:pt x="544" y="59"/>
                  </a:lnTo>
                  <a:lnTo>
                    <a:pt x="561" y="65"/>
                  </a:lnTo>
                  <a:lnTo>
                    <a:pt x="576" y="71"/>
                  </a:lnTo>
                  <a:lnTo>
                    <a:pt x="587" y="76"/>
                  </a:lnTo>
                  <a:lnTo>
                    <a:pt x="598" y="82"/>
                  </a:lnTo>
                  <a:lnTo>
                    <a:pt x="605" y="88"/>
                  </a:lnTo>
                  <a:lnTo>
                    <a:pt x="608" y="94"/>
                  </a:lnTo>
                  <a:lnTo>
                    <a:pt x="609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9" name="Freeform 65"/>
            <p:cNvSpPr>
              <a:spLocks/>
            </p:cNvSpPr>
            <p:nvPr/>
          </p:nvSpPr>
          <p:spPr bwMode="auto">
            <a:xfrm>
              <a:off x="4562" y="1057"/>
              <a:ext cx="311" cy="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1"/>
                </a:cxn>
                <a:cxn ang="0">
                  <a:pos x="12" y="5"/>
                </a:cxn>
                <a:cxn ang="0">
                  <a:pos x="23" y="12"/>
                </a:cxn>
                <a:cxn ang="0">
                  <a:pos x="41" y="21"/>
                </a:cxn>
                <a:cxn ang="0">
                  <a:pos x="64" y="31"/>
                </a:cxn>
                <a:cxn ang="0">
                  <a:pos x="90" y="42"/>
                </a:cxn>
                <a:cxn ang="0">
                  <a:pos x="122" y="54"/>
                </a:cxn>
                <a:cxn ang="0">
                  <a:pos x="159" y="65"/>
                </a:cxn>
                <a:cxn ang="0">
                  <a:pos x="201" y="77"/>
                </a:cxn>
                <a:cxn ang="0">
                  <a:pos x="247" y="87"/>
                </a:cxn>
                <a:cxn ang="0">
                  <a:pos x="297" y="95"/>
                </a:cxn>
                <a:cxn ang="0">
                  <a:pos x="353" y="102"/>
                </a:cxn>
                <a:cxn ang="0">
                  <a:pos x="414" y="107"/>
                </a:cxn>
                <a:cxn ang="0">
                  <a:pos x="478" y="109"/>
                </a:cxn>
                <a:cxn ang="0">
                  <a:pos x="548" y="108"/>
                </a:cxn>
                <a:cxn ang="0">
                  <a:pos x="622" y="102"/>
                </a:cxn>
                <a:cxn ang="0">
                  <a:pos x="617" y="103"/>
                </a:cxn>
                <a:cxn ang="0">
                  <a:pos x="605" y="104"/>
                </a:cxn>
                <a:cxn ang="0">
                  <a:pos x="584" y="107"/>
                </a:cxn>
                <a:cxn ang="0">
                  <a:pos x="556" y="109"/>
                </a:cxn>
                <a:cxn ang="0">
                  <a:pos x="523" y="111"/>
                </a:cxn>
                <a:cxn ang="0">
                  <a:pos x="484" y="112"/>
                </a:cxn>
                <a:cxn ang="0">
                  <a:pos x="441" y="114"/>
                </a:cxn>
                <a:cxn ang="0">
                  <a:pos x="395" y="112"/>
                </a:cxn>
                <a:cxn ang="0">
                  <a:pos x="346" y="110"/>
                </a:cxn>
                <a:cxn ang="0">
                  <a:pos x="295" y="105"/>
                </a:cxn>
                <a:cxn ang="0">
                  <a:pos x="243" y="99"/>
                </a:cxn>
                <a:cxn ang="0">
                  <a:pos x="191" y="89"/>
                </a:cxn>
                <a:cxn ang="0">
                  <a:pos x="141" y="76"/>
                </a:cxn>
                <a:cxn ang="0">
                  <a:pos x="91" y="58"/>
                </a:cxn>
                <a:cxn ang="0">
                  <a:pos x="44" y="38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622" h="114">
                  <a:moveTo>
                    <a:pt x="1" y="0"/>
                  </a:moveTo>
                  <a:lnTo>
                    <a:pt x="4" y="1"/>
                  </a:lnTo>
                  <a:lnTo>
                    <a:pt x="12" y="5"/>
                  </a:lnTo>
                  <a:lnTo>
                    <a:pt x="23" y="12"/>
                  </a:lnTo>
                  <a:lnTo>
                    <a:pt x="41" y="21"/>
                  </a:lnTo>
                  <a:lnTo>
                    <a:pt x="64" y="31"/>
                  </a:lnTo>
                  <a:lnTo>
                    <a:pt x="90" y="42"/>
                  </a:lnTo>
                  <a:lnTo>
                    <a:pt x="122" y="54"/>
                  </a:lnTo>
                  <a:lnTo>
                    <a:pt x="159" y="65"/>
                  </a:lnTo>
                  <a:lnTo>
                    <a:pt x="201" y="77"/>
                  </a:lnTo>
                  <a:lnTo>
                    <a:pt x="247" y="87"/>
                  </a:lnTo>
                  <a:lnTo>
                    <a:pt x="297" y="95"/>
                  </a:lnTo>
                  <a:lnTo>
                    <a:pt x="353" y="102"/>
                  </a:lnTo>
                  <a:lnTo>
                    <a:pt x="414" y="107"/>
                  </a:lnTo>
                  <a:lnTo>
                    <a:pt x="478" y="109"/>
                  </a:lnTo>
                  <a:lnTo>
                    <a:pt x="548" y="108"/>
                  </a:lnTo>
                  <a:lnTo>
                    <a:pt x="622" y="102"/>
                  </a:lnTo>
                  <a:lnTo>
                    <a:pt x="617" y="103"/>
                  </a:lnTo>
                  <a:lnTo>
                    <a:pt x="605" y="104"/>
                  </a:lnTo>
                  <a:lnTo>
                    <a:pt x="584" y="107"/>
                  </a:lnTo>
                  <a:lnTo>
                    <a:pt x="556" y="109"/>
                  </a:lnTo>
                  <a:lnTo>
                    <a:pt x="523" y="111"/>
                  </a:lnTo>
                  <a:lnTo>
                    <a:pt x="484" y="112"/>
                  </a:lnTo>
                  <a:lnTo>
                    <a:pt x="441" y="114"/>
                  </a:lnTo>
                  <a:lnTo>
                    <a:pt x="395" y="112"/>
                  </a:lnTo>
                  <a:lnTo>
                    <a:pt x="346" y="110"/>
                  </a:lnTo>
                  <a:lnTo>
                    <a:pt x="295" y="105"/>
                  </a:lnTo>
                  <a:lnTo>
                    <a:pt x="243" y="99"/>
                  </a:lnTo>
                  <a:lnTo>
                    <a:pt x="191" y="89"/>
                  </a:lnTo>
                  <a:lnTo>
                    <a:pt x="141" y="76"/>
                  </a:lnTo>
                  <a:lnTo>
                    <a:pt x="91" y="58"/>
                  </a:lnTo>
                  <a:lnTo>
                    <a:pt x="44" y="38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0" name="Freeform 66"/>
            <p:cNvSpPr>
              <a:spLocks/>
            </p:cNvSpPr>
            <p:nvPr/>
          </p:nvSpPr>
          <p:spPr bwMode="auto">
            <a:xfrm>
              <a:off x="4707" y="359"/>
              <a:ext cx="217" cy="77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2" y="87"/>
                </a:cxn>
                <a:cxn ang="0">
                  <a:pos x="6" y="79"/>
                </a:cxn>
                <a:cxn ang="0">
                  <a:pos x="14" y="68"/>
                </a:cxn>
                <a:cxn ang="0">
                  <a:pos x="26" y="56"/>
                </a:cxn>
                <a:cxn ang="0">
                  <a:pos x="41" y="42"/>
                </a:cxn>
                <a:cxn ang="0">
                  <a:pos x="58" y="29"/>
                </a:cxn>
                <a:cxn ang="0">
                  <a:pos x="80" y="18"/>
                </a:cxn>
                <a:cxn ang="0">
                  <a:pos x="105" y="9"/>
                </a:cxn>
                <a:cxn ang="0">
                  <a:pos x="106" y="9"/>
                </a:cxn>
                <a:cxn ang="0">
                  <a:pos x="111" y="8"/>
                </a:cxn>
                <a:cxn ang="0">
                  <a:pos x="117" y="6"/>
                </a:cxn>
                <a:cxn ang="0">
                  <a:pos x="126" y="5"/>
                </a:cxn>
                <a:cxn ang="0">
                  <a:pos x="136" y="3"/>
                </a:cxn>
                <a:cxn ang="0">
                  <a:pos x="150" y="1"/>
                </a:cxn>
                <a:cxn ang="0">
                  <a:pos x="164" y="0"/>
                </a:cxn>
                <a:cxn ang="0">
                  <a:pos x="181" y="0"/>
                </a:cxn>
                <a:cxn ang="0">
                  <a:pos x="198" y="0"/>
                </a:cxn>
                <a:cxn ang="0">
                  <a:pos x="218" y="1"/>
                </a:cxn>
                <a:cxn ang="0">
                  <a:pos x="239" y="5"/>
                </a:cxn>
                <a:cxn ang="0">
                  <a:pos x="261" y="9"/>
                </a:cxn>
                <a:cxn ang="0">
                  <a:pos x="284" y="15"/>
                </a:cxn>
                <a:cxn ang="0">
                  <a:pos x="307" y="23"/>
                </a:cxn>
                <a:cxn ang="0">
                  <a:pos x="331" y="34"/>
                </a:cxn>
                <a:cxn ang="0">
                  <a:pos x="355" y="46"/>
                </a:cxn>
                <a:cxn ang="0">
                  <a:pos x="357" y="49"/>
                </a:cxn>
                <a:cxn ang="0">
                  <a:pos x="365" y="54"/>
                </a:cxn>
                <a:cxn ang="0">
                  <a:pos x="376" y="65"/>
                </a:cxn>
                <a:cxn ang="0">
                  <a:pos x="390" y="76"/>
                </a:cxn>
                <a:cxn ang="0">
                  <a:pos x="403" y="91"/>
                </a:cxn>
                <a:cxn ang="0">
                  <a:pos x="416" y="109"/>
                </a:cxn>
                <a:cxn ang="0">
                  <a:pos x="428" y="127"/>
                </a:cxn>
                <a:cxn ang="0">
                  <a:pos x="436" y="145"/>
                </a:cxn>
                <a:cxn ang="0">
                  <a:pos x="433" y="145"/>
                </a:cxn>
                <a:cxn ang="0">
                  <a:pos x="427" y="147"/>
                </a:cxn>
                <a:cxn ang="0">
                  <a:pos x="416" y="149"/>
                </a:cxn>
                <a:cxn ang="0">
                  <a:pos x="401" y="150"/>
                </a:cxn>
                <a:cxn ang="0">
                  <a:pos x="382" y="152"/>
                </a:cxn>
                <a:cxn ang="0">
                  <a:pos x="360" y="153"/>
                </a:cxn>
                <a:cxn ang="0">
                  <a:pos x="334" y="155"/>
                </a:cxn>
                <a:cxn ang="0">
                  <a:pos x="307" y="153"/>
                </a:cxn>
                <a:cxn ang="0">
                  <a:pos x="274" y="152"/>
                </a:cxn>
                <a:cxn ang="0">
                  <a:pos x="241" y="150"/>
                </a:cxn>
                <a:cxn ang="0">
                  <a:pos x="205" y="145"/>
                </a:cxn>
                <a:cxn ang="0">
                  <a:pos x="167" y="140"/>
                </a:cxn>
                <a:cxn ang="0">
                  <a:pos x="128" y="130"/>
                </a:cxn>
                <a:cxn ang="0">
                  <a:pos x="87" y="120"/>
                </a:cxn>
                <a:cxn ang="0">
                  <a:pos x="44" y="106"/>
                </a:cxn>
                <a:cxn ang="0">
                  <a:pos x="0" y="89"/>
                </a:cxn>
              </a:cxnLst>
              <a:rect l="0" t="0" r="r" b="b"/>
              <a:pathLst>
                <a:path w="436" h="155">
                  <a:moveTo>
                    <a:pt x="0" y="89"/>
                  </a:moveTo>
                  <a:lnTo>
                    <a:pt x="2" y="87"/>
                  </a:lnTo>
                  <a:lnTo>
                    <a:pt x="6" y="79"/>
                  </a:lnTo>
                  <a:lnTo>
                    <a:pt x="14" y="68"/>
                  </a:lnTo>
                  <a:lnTo>
                    <a:pt x="26" y="56"/>
                  </a:lnTo>
                  <a:lnTo>
                    <a:pt x="41" y="42"/>
                  </a:lnTo>
                  <a:lnTo>
                    <a:pt x="58" y="29"/>
                  </a:lnTo>
                  <a:lnTo>
                    <a:pt x="80" y="18"/>
                  </a:lnTo>
                  <a:lnTo>
                    <a:pt x="105" y="9"/>
                  </a:lnTo>
                  <a:lnTo>
                    <a:pt x="106" y="9"/>
                  </a:lnTo>
                  <a:lnTo>
                    <a:pt x="111" y="8"/>
                  </a:lnTo>
                  <a:lnTo>
                    <a:pt x="117" y="6"/>
                  </a:lnTo>
                  <a:lnTo>
                    <a:pt x="126" y="5"/>
                  </a:lnTo>
                  <a:lnTo>
                    <a:pt x="136" y="3"/>
                  </a:lnTo>
                  <a:lnTo>
                    <a:pt x="150" y="1"/>
                  </a:lnTo>
                  <a:lnTo>
                    <a:pt x="164" y="0"/>
                  </a:lnTo>
                  <a:lnTo>
                    <a:pt x="181" y="0"/>
                  </a:lnTo>
                  <a:lnTo>
                    <a:pt x="198" y="0"/>
                  </a:lnTo>
                  <a:lnTo>
                    <a:pt x="218" y="1"/>
                  </a:lnTo>
                  <a:lnTo>
                    <a:pt x="239" y="5"/>
                  </a:lnTo>
                  <a:lnTo>
                    <a:pt x="261" y="9"/>
                  </a:lnTo>
                  <a:lnTo>
                    <a:pt x="284" y="15"/>
                  </a:lnTo>
                  <a:lnTo>
                    <a:pt x="307" y="23"/>
                  </a:lnTo>
                  <a:lnTo>
                    <a:pt x="331" y="34"/>
                  </a:lnTo>
                  <a:lnTo>
                    <a:pt x="355" y="46"/>
                  </a:lnTo>
                  <a:lnTo>
                    <a:pt x="357" y="49"/>
                  </a:lnTo>
                  <a:lnTo>
                    <a:pt x="365" y="54"/>
                  </a:lnTo>
                  <a:lnTo>
                    <a:pt x="376" y="65"/>
                  </a:lnTo>
                  <a:lnTo>
                    <a:pt x="390" y="76"/>
                  </a:lnTo>
                  <a:lnTo>
                    <a:pt x="403" y="91"/>
                  </a:lnTo>
                  <a:lnTo>
                    <a:pt x="416" y="109"/>
                  </a:lnTo>
                  <a:lnTo>
                    <a:pt x="428" y="127"/>
                  </a:lnTo>
                  <a:lnTo>
                    <a:pt x="436" y="145"/>
                  </a:lnTo>
                  <a:lnTo>
                    <a:pt x="433" y="145"/>
                  </a:lnTo>
                  <a:lnTo>
                    <a:pt x="427" y="147"/>
                  </a:lnTo>
                  <a:lnTo>
                    <a:pt x="416" y="149"/>
                  </a:lnTo>
                  <a:lnTo>
                    <a:pt x="401" y="150"/>
                  </a:lnTo>
                  <a:lnTo>
                    <a:pt x="382" y="152"/>
                  </a:lnTo>
                  <a:lnTo>
                    <a:pt x="360" y="153"/>
                  </a:lnTo>
                  <a:lnTo>
                    <a:pt x="334" y="155"/>
                  </a:lnTo>
                  <a:lnTo>
                    <a:pt x="307" y="153"/>
                  </a:lnTo>
                  <a:lnTo>
                    <a:pt x="274" y="152"/>
                  </a:lnTo>
                  <a:lnTo>
                    <a:pt x="241" y="150"/>
                  </a:lnTo>
                  <a:lnTo>
                    <a:pt x="205" y="145"/>
                  </a:lnTo>
                  <a:lnTo>
                    <a:pt x="167" y="140"/>
                  </a:lnTo>
                  <a:lnTo>
                    <a:pt x="128" y="130"/>
                  </a:lnTo>
                  <a:lnTo>
                    <a:pt x="87" y="120"/>
                  </a:lnTo>
                  <a:lnTo>
                    <a:pt x="44" y="106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1" name="Freeform 67"/>
            <p:cNvSpPr>
              <a:spLocks/>
            </p:cNvSpPr>
            <p:nvPr/>
          </p:nvSpPr>
          <p:spPr bwMode="auto">
            <a:xfrm>
              <a:off x="4717" y="371"/>
              <a:ext cx="194" cy="7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1" y="84"/>
                </a:cxn>
                <a:cxn ang="0">
                  <a:pos x="6" y="76"/>
                </a:cxn>
                <a:cxn ang="0">
                  <a:pos x="13" y="65"/>
                </a:cxn>
                <a:cxn ang="0">
                  <a:pos x="23" y="54"/>
                </a:cxn>
                <a:cxn ang="0">
                  <a:pos x="36" y="40"/>
                </a:cxn>
                <a:cxn ang="0">
                  <a:pos x="53" y="27"/>
                </a:cxn>
                <a:cxn ang="0">
                  <a:pos x="72" y="16"/>
                </a:cxn>
                <a:cxn ang="0">
                  <a:pos x="95" y="8"/>
                </a:cxn>
                <a:cxn ang="0">
                  <a:pos x="96" y="8"/>
                </a:cxn>
                <a:cxn ang="0">
                  <a:pos x="99" y="7"/>
                </a:cxn>
                <a:cxn ang="0">
                  <a:pos x="105" y="5"/>
                </a:cxn>
                <a:cxn ang="0">
                  <a:pos x="112" y="4"/>
                </a:cxn>
                <a:cxn ang="0">
                  <a:pos x="122" y="2"/>
                </a:cxn>
                <a:cxn ang="0">
                  <a:pos x="133" y="1"/>
                </a:cxn>
                <a:cxn ang="0">
                  <a:pos x="145" y="0"/>
                </a:cxn>
                <a:cxn ang="0">
                  <a:pos x="160" y="0"/>
                </a:cxn>
                <a:cxn ang="0">
                  <a:pos x="175" y="0"/>
                </a:cxn>
                <a:cxn ang="0">
                  <a:pos x="192" y="1"/>
                </a:cxn>
                <a:cxn ang="0">
                  <a:pos x="210" y="2"/>
                </a:cxn>
                <a:cxn ang="0">
                  <a:pos x="228" y="5"/>
                </a:cxn>
                <a:cxn ang="0">
                  <a:pos x="248" y="10"/>
                </a:cxn>
                <a:cxn ang="0">
                  <a:pos x="267" y="16"/>
                </a:cxn>
                <a:cxn ang="0">
                  <a:pos x="288" y="24"/>
                </a:cxn>
                <a:cxn ang="0">
                  <a:pos x="309" y="33"/>
                </a:cxn>
                <a:cxn ang="0">
                  <a:pos x="311" y="35"/>
                </a:cxn>
                <a:cxn ang="0">
                  <a:pos x="319" y="42"/>
                </a:cxn>
                <a:cxn ang="0">
                  <a:pos x="331" y="53"/>
                </a:cxn>
                <a:cxn ang="0">
                  <a:pos x="343" y="66"/>
                </a:cxn>
                <a:cxn ang="0">
                  <a:pos x="357" y="83"/>
                </a:cxn>
                <a:cxn ang="0">
                  <a:pos x="370" y="100"/>
                </a:cxn>
                <a:cxn ang="0">
                  <a:pos x="381" y="118"/>
                </a:cxn>
                <a:cxn ang="0">
                  <a:pos x="388" y="137"/>
                </a:cxn>
                <a:cxn ang="0">
                  <a:pos x="386" y="137"/>
                </a:cxn>
                <a:cxn ang="0">
                  <a:pos x="380" y="138"/>
                </a:cxn>
                <a:cxn ang="0">
                  <a:pos x="370" y="140"/>
                </a:cxn>
                <a:cxn ang="0">
                  <a:pos x="357" y="142"/>
                </a:cxn>
                <a:cxn ang="0">
                  <a:pos x="340" y="144"/>
                </a:cxn>
                <a:cxn ang="0">
                  <a:pos x="320" y="146"/>
                </a:cxn>
                <a:cxn ang="0">
                  <a:pos x="297" y="147"/>
                </a:cxn>
                <a:cxn ang="0">
                  <a:pos x="272" y="147"/>
                </a:cxn>
                <a:cxn ang="0">
                  <a:pos x="244" y="146"/>
                </a:cxn>
                <a:cxn ang="0">
                  <a:pos x="214" y="144"/>
                </a:cxn>
                <a:cxn ang="0">
                  <a:pos x="182" y="140"/>
                </a:cxn>
                <a:cxn ang="0">
                  <a:pos x="149" y="133"/>
                </a:cxn>
                <a:cxn ang="0">
                  <a:pos x="113" y="126"/>
                </a:cxn>
                <a:cxn ang="0">
                  <a:pos x="76" y="115"/>
                </a:cxn>
                <a:cxn ang="0">
                  <a:pos x="39" y="102"/>
                </a:cxn>
                <a:cxn ang="0">
                  <a:pos x="0" y="86"/>
                </a:cxn>
              </a:cxnLst>
              <a:rect l="0" t="0" r="r" b="b"/>
              <a:pathLst>
                <a:path w="388" h="147">
                  <a:moveTo>
                    <a:pt x="0" y="86"/>
                  </a:moveTo>
                  <a:lnTo>
                    <a:pt x="1" y="84"/>
                  </a:lnTo>
                  <a:lnTo>
                    <a:pt x="6" y="76"/>
                  </a:lnTo>
                  <a:lnTo>
                    <a:pt x="13" y="65"/>
                  </a:lnTo>
                  <a:lnTo>
                    <a:pt x="23" y="54"/>
                  </a:lnTo>
                  <a:lnTo>
                    <a:pt x="36" y="40"/>
                  </a:lnTo>
                  <a:lnTo>
                    <a:pt x="53" y="27"/>
                  </a:lnTo>
                  <a:lnTo>
                    <a:pt x="72" y="16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9" y="7"/>
                  </a:lnTo>
                  <a:lnTo>
                    <a:pt x="105" y="5"/>
                  </a:lnTo>
                  <a:lnTo>
                    <a:pt x="112" y="4"/>
                  </a:lnTo>
                  <a:lnTo>
                    <a:pt x="122" y="2"/>
                  </a:lnTo>
                  <a:lnTo>
                    <a:pt x="133" y="1"/>
                  </a:lnTo>
                  <a:lnTo>
                    <a:pt x="145" y="0"/>
                  </a:lnTo>
                  <a:lnTo>
                    <a:pt x="160" y="0"/>
                  </a:lnTo>
                  <a:lnTo>
                    <a:pt x="175" y="0"/>
                  </a:lnTo>
                  <a:lnTo>
                    <a:pt x="192" y="1"/>
                  </a:lnTo>
                  <a:lnTo>
                    <a:pt x="210" y="2"/>
                  </a:lnTo>
                  <a:lnTo>
                    <a:pt x="228" y="5"/>
                  </a:lnTo>
                  <a:lnTo>
                    <a:pt x="248" y="10"/>
                  </a:lnTo>
                  <a:lnTo>
                    <a:pt x="267" y="16"/>
                  </a:lnTo>
                  <a:lnTo>
                    <a:pt x="288" y="24"/>
                  </a:lnTo>
                  <a:lnTo>
                    <a:pt x="309" y="33"/>
                  </a:lnTo>
                  <a:lnTo>
                    <a:pt x="311" y="35"/>
                  </a:lnTo>
                  <a:lnTo>
                    <a:pt x="319" y="42"/>
                  </a:lnTo>
                  <a:lnTo>
                    <a:pt x="331" y="53"/>
                  </a:lnTo>
                  <a:lnTo>
                    <a:pt x="343" y="66"/>
                  </a:lnTo>
                  <a:lnTo>
                    <a:pt x="357" y="83"/>
                  </a:lnTo>
                  <a:lnTo>
                    <a:pt x="370" y="100"/>
                  </a:lnTo>
                  <a:lnTo>
                    <a:pt x="381" y="118"/>
                  </a:lnTo>
                  <a:lnTo>
                    <a:pt x="388" y="137"/>
                  </a:lnTo>
                  <a:lnTo>
                    <a:pt x="386" y="137"/>
                  </a:lnTo>
                  <a:lnTo>
                    <a:pt x="380" y="138"/>
                  </a:lnTo>
                  <a:lnTo>
                    <a:pt x="370" y="140"/>
                  </a:lnTo>
                  <a:lnTo>
                    <a:pt x="357" y="142"/>
                  </a:lnTo>
                  <a:lnTo>
                    <a:pt x="340" y="144"/>
                  </a:lnTo>
                  <a:lnTo>
                    <a:pt x="320" y="146"/>
                  </a:lnTo>
                  <a:lnTo>
                    <a:pt x="297" y="147"/>
                  </a:lnTo>
                  <a:lnTo>
                    <a:pt x="272" y="147"/>
                  </a:lnTo>
                  <a:lnTo>
                    <a:pt x="244" y="146"/>
                  </a:lnTo>
                  <a:lnTo>
                    <a:pt x="214" y="144"/>
                  </a:lnTo>
                  <a:lnTo>
                    <a:pt x="182" y="140"/>
                  </a:lnTo>
                  <a:lnTo>
                    <a:pt x="149" y="133"/>
                  </a:lnTo>
                  <a:lnTo>
                    <a:pt x="113" y="126"/>
                  </a:lnTo>
                  <a:lnTo>
                    <a:pt x="76" y="115"/>
                  </a:lnTo>
                  <a:lnTo>
                    <a:pt x="39" y="102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2" name="Freeform 68"/>
            <p:cNvSpPr>
              <a:spLocks/>
            </p:cNvSpPr>
            <p:nvPr/>
          </p:nvSpPr>
          <p:spPr bwMode="auto">
            <a:xfrm>
              <a:off x="4676" y="395"/>
              <a:ext cx="264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3"/>
                </a:cxn>
                <a:cxn ang="0">
                  <a:pos x="25" y="8"/>
                </a:cxn>
                <a:cxn ang="0">
                  <a:pos x="42" y="12"/>
                </a:cxn>
                <a:cxn ang="0">
                  <a:pos x="64" y="18"/>
                </a:cxn>
                <a:cxn ang="0">
                  <a:pos x="90" y="25"/>
                </a:cxn>
                <a:cxn ang="0">
                  <a:pos x="121" y="32"/>
                </a:cxn>
                <a:cxn ang="0">
                  <a:pos x="155" y="40"/>
                </a:cxn>
                <a:cxn ang="0">
                  <a:pos x="193" y="47"/>
                </a:cxn>
                <a:cxn ang="0">
                  <a:pos x="233" y="53"/>
                </a:cxn>
                <a:cxn ang="0">
                  <a:pos x="277" y="59"/>
                </a:cxn>
                <a:cxn ang="0">
                  <a:pos x="323" y="63"/>
                </a:cxn>
                <a:cxn ang="0">
                  <a:pos x="371" y="67"/>
                </a:cxn>
                <a:cxn ang="0">
                  <a:pos x="422" y="69"/>
                </a:cxn>
                <a:cxn ang="0">
                  <a:pos x="475" y="69"/>
                </a:cxn>
                <a:cxn ang="0">
                  <a:pos x="529" y="67"/>
                </a:cxn>
                <a:cxn ang="0">
                  <a:pos x="526" y="67"/>
                </a:cxn>
                <a:cxn ang="0">
                  <a:pos x="517" y="69"/>
                </a:cxn>
                <a:cxn ang="0">
                  <a:pos x="502" y="71"/>
                </a:cxn>
                <a:cxn ang="0">
                  <a:pos x="483" y="74"/>
                </a:cxn>
                <a:cxn ang="0">
                  <a:pos x="459" y="75"/>
                </a:cxn>
                <a:cxn ang="0">
                  <a:pos x="431" y="77"/>
                </a:cxn>
                <a:cxn ang="0">
                  <a:pos x="399" y="78"/>
                </a:cxn>
                <a:cxn ang="0">
                  <a:pos x="363" y="78"/>
                </a:cxn>
                <a:cxn ang="0">
                  <a:pos x="324" y="77"/>
                </a:cxn>
                <a:cxn ang="0">
                  <a:pos x="283" y="74"/>
                </a:cxn>
                <a:cxn ang="0">
                  <a:pos x="239" y="69"/>
                </a:cxn>
                <a:cxn ang="0">
                  <a:pos x="193" y="61"/>
                </a:cxn>
                <a:cxn ang="0">
                  <a:pos x="147" y="51"/>
                </a:cxn>
                <a:cxn ang="0">
                  <a:pos x="98" y="37"/>
                </a:cxn>
                <a:cxn ang="0">
                  <a:pos x="50" y="21"/>
                </a:cxn>
                <a:cxn ang="0">
                  <a:pos x="0" y="0"/>
                </a:cxn>
              </a:cxnLst>
              <a:rect l="0" t="0" r="r" b="b"/>
              <a:pathLst>
                <a:path w="529" h="78">
                  <a:moveTo>
                    <a:pt x="0" y="0"/>
                  </a:moveTo>
                  <a:lnTo>
                    <a:pt x="3" y="1"/>
                  </a:lnTo>
                  <a:lnTo>
                    <a:pt x="11" y="3"/>
                  </a:lnTo>
                  <a:lnTo>
                    <a:pt x="25" y="8"/>
                  </a:lnTo>
                  <a:lnTo>
                    <a:pt x="42" y="12"/>
                  </a:lnTo>
                  <a:lnTo>
                    <a:pt x="64" y="18"/>
                  </a:lnTo>
                  <a:lnTo>
                    <a:pt x="90" y="25"/>
                  </a:lnTo>
                  <a:lnTo>
                    <a:pt x="121" y="32"/>
                  </a:lnTo>
                  <a:lnTo>
                    <a:pt x="155" y="40"/>
                  </a:lnTo>
                  <a:lnTo>
                    <a:pt x="193" y="47"/>
                  </a:lnTo>
                  <a:lnTo>
                    <a:pt x="233" y="53"/>
                  </a:lnTo>
                  <a:lnTo>
                    <a:pt x="277" y="59"/>
                  </a:lnTo>
                  <a:lnTo>
                    <a:pt x="323" y="63"/>
                  </a:lnTo>
                  <a:lnTo>
                    <a:pt x="371" y="67"/>
                  </a:lnTo>
                  <a:lnTo>
                    <a:pt x="422" y="69"/>
                  </a:lnTo>
                  <a:lnTo>
                    <a:pt x="475" y="69"/>
                  </a:lnTo>
                  <a:lnTo>
                    <a:pt x="529" y="67"/>
                  </a:lnTo>
                  <a:lnTo>
                    <a:pt x="526" y="67"/>
                  </a:lnTo>
                  <a:lnTo>
                    <a:pt x="517" y="69"/>
                  </a:lnTo>
                  <a:lnTo>
                    <a:pt x="502" y="71"/>
                  </a:lnTo>
                  <a:lnTo>
                    <a:pt x="483" y="74"/>
                  </a:lnTo>
                  <a:lnTo>
                    <a:pt x="459" y="75"/>
                  </a:lnTo>
                  <a:lnTo>
                    <a:pt x="431" y="77"/>
                  </a:lnTo>
                  <a:lnTo>
                    <a:pt x="399" y="78"/>
                  </a:lnTo>
                  <a:lnTo>
                    <a:pt x="363" y="78"/>
                  </a:lnTo>
                  <a:lnTo>
                    <a:pt x="324" y="77"/>
                  </a:lnTo>
                  <a:lnTo>
                    <a:pt x="283" y="74"/>
                  </a:lnTo>
                  <a:lnTo>
                    <a:pt x="239" y="69"/>
                  </a:lnTo>
                  <a:lnTo>
                    <a:pt x="193" y="61"/>
                  </a:lnTo>
                  <a:lnTo>
                    <a:pt x="147" y="51"/>
                  </a:lnTo>
                  <a:lnTo>
                    <a:pt x="98" y="37"/>
                  </a:lnTo>
                  <a:lnTo>
                    <a:pt x="5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3" name="Freeform 69"/>
            <p:cNvSpPr>
              <a:spLocks/>
            </p:cNvSpPr>
            <p:nvPr/>
          </p:nvSpPr>
          <p:spPr bwMode="auto">
            <a:xfrm>
              <a:off x="4748" y="366"/>
              <a:ext cx="138" cy="25"/>
            </a:xfrm>
            <a:custGeom>
              <a:avLst/>
              <a:gdLst/>
              <a:ahLst/>
              <a:cxnLst>
                <a:cxn ang="0">
                  <a:pos x="278" y="43"/>
                </a:cxn>
                <a:cxn ang="0">
                  <a:pos x="274" y="46"/>
                </a:cxn>
                <a:cxn ang="0">
                  <a:pos x="266" y="48"/>
                </a:cxn>
                <a:cxn ang="0">
                  <a:pos x="252" y="51"/>
                </a:cxn>
                <a:cxn ang="0">
                  <a:pos x="235" y="52"/>
                </a:cxn>
                <a:cxn ang="0">
                  <a:pos x="214" y="52"/>
                </a:cxn>
                <a:cxn ang="0">
                  <a:pos x="191" y="51"/>
                </a:cxn>
                <a:cxn ang="0">
                  <a:pos x="165" y="50"/>
                </a:cxn>
                <a:cxn ang="0">
                  <a:pos x="137" y="46"/>
                </a:cxn>
                <a:cxn ang="0">
                  <a:pos x="110" y="42"/>
                </a:cxn>
                <a:cxn ang="0">
                  <a:pos x="83" y="37"/>
                </a:cxn>
                <a:cxn ang="0">
                  <a:pos x="60" y="32"/>
                </a:cxn>
                <a:cxn ang="0">
                  <a:pos x="39" y="28"/>
                </a:cxn>
                <a:cxn ang="0">
                  <a:pos x="23" y="23"/>
                </a:cxn>
                <a:cxn ang="0">
                  <a:pos x="11" y="19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4" y="6"/>
                </a:cxn>
                <a:cxn ang="0">
                  <a:pos x="12" y="2"/>
                </a:cxn>
                <a:cxn ang="0">
                  <a:pos x="26" y="1"/>
                </a:cxn>
                <a:cxn ang="0">
                  <a:pos x="43" y="0"/>
                </a:cxn>
                <a:cxn ang="0">
                  <a:pos x="64" y="0"/>
                </a:cxn>
                <a:cxn ang="0">
                  <a:pos x="88" y="1"/>
                </a:cxn>
                <a:cxn ang="0">
                  <a:pos x="114" y="2"/>
                </a:cxn>
                <a:cxn ang="0">
                  <a:pos x="142" y="6"/>
                </a:cxn>
                <a:cxn ang="0">
                  <a:pos x="169" y="9"/>
                </a:cxn>
                <a:cxn ang="0">
                  <a:pos x="195" y="14"/>
                </a:cxn>
                <a:cxn ang="0">
                  <a:pos x="219" y="19"/>
                </a:cxn>
                <a:cxn ang="0">
                  <a:pos x="239" y="23"/>
                </a:cxn>
                <a:cxn ang="0">
                  <a:pos x="256" y="29"/>
                </a:cxn>
                <a:cxn ang="0">
                  <a:pos x="267" y="33"/>
                </a:cxn>
                <a:cxn ang="0">
                  <a:pos x="275" y="38"/>
                </a:cxn>
                <a:cxn ang="0">
                  <a:pos x="278" y="43"/>
                </a:cxn>
              </a:cxnLst>
              <a:rect l="0" t="0" r="r" b="b"/>
              <a:pathLst>
                <a:path w="278" h="52">
                  <a:moveTo>
                    <a:pt x="278" y="43"/>
                  </a:moveTo>
                  <a:lnTo>
                    <a:pt x="274" y="46"/>
                  </a:lnTo>
                  <a:lnTo>
                    <a:pt x="266" y="48"/>
                  </a:lnTo>
                  <a:lnTo>
                    <a:pt x="252" y="51"/>
                  </a:lnTo>
                  <a:lnTo>
                    <a:pt x="235" y="52"/>
                  </a:lnTo>
                  <a:lnTo>
                    <a:pt x="214" y="52"/>
                  </a:lnTo>
                  <a:lnTo>
                    <a:pt x="191" y="51"/>
                  </a:lnTo>
                  <a:lnTo>
                    <a:pt x="165" y="50"/>
                  </a:lnTo>
                  <a:lnTo>
                    <a:pt x="137" y="46"/>
                  </a:lnTo>
                  <a:lnTo>
                    <a:pt x="110" y="42"/>
                  </a:lnTo>
                  <a:lnTo>
                    <a:pt x="83" y="37"/>
                  </a:lnTo>
                  <a:lnTo>
                    <a:pt x="60" y="32"/>
                  </a:lnTo>
                  <a:lnTo>
                    <a:pt x="39" y="28"/>
                  </a:lnTo>
                  <a:lnTo>
                    <a:pt x="23" y="23"/>
                  </a:lnTo>
                  <a:lnTo>
                    <a:pt x="11" y="19"/>
                  </a:lnTo>
                  <a:lnTo>
                    <a:pt x="2" y="14"/>
                  </a:lnTo>
                  <a:lnTo>
                    <a:pt x="0" y="9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6" y="1"/>
                  </a:lnTo>
                  <a:lnTo>
                    <a:pt x="43" y="0"/>
                  </a:lnTo>
                  <a:lnTo>
                    <a:pt x="64" y="0"/>
                  </a:lnTo>
                  <a:lnTo>
                    <a:pt x="88" y="1"/>
                  </a:lnTo>
                  <a:lnTo>
                    <a:pt x="114" y="2"/>
                  </a:lnTo>
                  <a:lnTo>
                    <a:pt x="142" y="6"/>
                  </a:lnTo>
                  <a:lnTo>
                    <a:pt x="169" y="9"/>
                  </a:lnTo>
                  <a:lnTo>
                    <a:pt x="195" y="14"/>
                  </a:lnTo>
                  <a:lnTo>
                    <a:pt x="219" y="19"/>
                  </a:lnTo>
                  <a:lnTo>
                    <a:pt x="239" y="23"/>
                  </a:lnTo>
                  <a:lnTo>
                    <a:pt x="256" y="29"/>
                  </a:lnTo>
                  <a:lnTo>
                    <a:pt x="267" y="33"/>
                  </a:lnTo>
                  <a:lnTo>
                    <a:pt x="275" y="38"/>
                  </a:lnTo>
                  <a:lnTo>
                    <a:pt x="278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4" name="Freeform 70"/>
            <p:cNvSpPr>
              <a:spLocks/>
            </p:cNvSpPr>
            <p:nvPr/>
          </p:nvSpPr>
          <p:spPr bwMode="auto">
            <a:xfrm>
              <a:off x="4742" y="326"/>
              <a:ext cx="144" cy="61"/>
            </a:xfrm>
            <a:custGeom>
              <a:avLst/>
              <a:gdLst/>
              <a:ahLst/>
              <a:cxnLst>
                <a:cxn ang="0">
                  <a:pos x="277" y="122"/>
                </a:cxn>
                <a:cxn ang="0">
                  <a:pos x="0" y="88"/>
                </a:cxn>
                <a:cxn ang="0">
                  <a:pos x="10" y="0"/>
                </a:cxn>
                <a:cxn ang="0">
                  <a:pos x="288" y="33"/>
                </a:cxn>
                <a:cxn ang="0">
                  <a:pos x="277" y="122"/>
                </a:cxn>
              </a:cxnLst>
              <a:rect l="0" t="0" r="r" b="b"/>
              <a:pathLst>
                <a:path w="288" h="122">
                  <a:moveTo>
                    <a:pt x="277" y="122"/>
                  </a:moveTo>
                  <a:lnTo>
                    <a:pt x="0" y="88"/>
                  </a:lnTo>
                  <a:lnTo>
                    <a:pt x="10" y="0"/>
                  </a:lnTo>
                  <a:lnTo>
                    <a:pt x="288" y="33"/>
                  </a:lnTo>
                  <a:lnTo>
                    <a:pt x="277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5" name="Freeform 71"/>
            <p:cNvSpPr>
              <a:spLocks/>
            </p:cNvSpPr>
            <p:nvPr/>
          </p:nvSpPr>
          <p:spPr bwMode="auto">
            <a:xfrm>
              <a:off x="4753" y="364"/>
              <a:ext cx="118" cy="22"/>
            </a:xfrm>
            <a:custGeom>
              <a:avLst/>
              <a:gdLst/>
              <a:ahLst/>
              <a:cxnLst>
                <a:cxn ang="0">
                  <a:pos x="236" y="36"/>
                </a:cxn>
                <a:cxn ang="0">
                  <a:pos x="233" y="40"/>
                </a:cxn>
                <a:cxn ang="0">
                  <a:pos x="225" y="42"/>
                </a:cxn>
                <a:cxn ang="0">
                  <a:pos x="214" y="43"/>
                </a:cxn>
                <a:cxn ang="0">
                  <a:pos x="200" y="45"/>
                </a:cxn>
                <a:cxn ang="0">
                  <a:pos x="181" y="45"/>
                </a:cxn>
                <a:cxn ang="0">
                  <a:pos x="162" y="43"/>
                </a:cxn>
                <a:cxn ang="0">
                  <a:pos x="140" y="41"/>
                </a:cxn>
                <a:cxn ang="0">
                  <a:pos x="116" y="39"/>
                </a:cxn>
                <a:cxn ang="0">
                  <a:pos x="92" y="35"/>
                </a:cxn>
                <a:cxn ang="0">
                  <a:pos x="70" y="32"/>
                </a:cxn>
                <a:cxn ang="0">
                  <a:pos x="50" y="27"/>
                </a:cxn>
                <a:cxn ang="0">
                  <a:pos x="33" y="24"/>
                </a:cxn>
                <a:cxn ang="0">
                  <a:pos x="18" y="19"/>
                </a:cxn>
                <a:cxn ang="0">
                  <a:pos x="8" y="16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9" y="2"/>
                </a:cxn>
                <a:cxn ang="0">
                  <a:pos x="20" y="1"/>
                </a:cxn>
                <a:cxn ang="0">
                  <a:pos x="35" y="0"/>
                </a:cxn>
                <a:cxn ang="0">
                  <a:pos x="53" y="0"/>
                </a:cxn>
                <a:cxn ang="0">
                  <a:pos x="73" y="1"/>
                </a:cxn>
                <a:cxn ang="0">
                  <a:pos x="95" y="3"/>
                </a:cxn>
                <a:cxn ang="0">
                  <a:pos x="119" y="5"/>
                </a:cxn>
                <a:cxn ang="0">
                  <a:pos x="143" y="9"/>
                </a:cxn>
                <a:cxn ang="0">
                  <a:pos x="165" y="12"/>
                </a:cxn>
                <a:cxn ang="0">
                  <a:pos x="185" y="17"/>
                </a:cxn>
                <a:cxn ang="0">
                  <a:pos x="202" y="20"/>
                </a:cxn>
                <a:cxn ang="0">
                  <a:pos x="217" y="25"/>
                </a:cxn>
                <a:cxn ang="0">
                  <a:pos x="228" y="28"/>
                </a:cxn>
                <a:cxn ang="0">
                  <a:pos x="233" y="33"/>
                </a:cxn>
                <a:cxn ang="0">
                  <a:pos x="236" y="36"/>
                </a:cxn>
              </a:cxnLst>
              <a:rect l="0" t="0" r="r" b="b"/>
              <a:pathLst>
                <a:path w="236" h="45">
                  <a:moveTo>
                    <a:pt x="236" y="36"/>
                  </a:moveTo>
                  <a:lnTo>
                    <a:pt x="233" y="40"/>
                  </a:lnTo>
                  <a:lnTo>
                    <a:pt x="225" y="42"/>
                  </a:lnTo>
                  <a:lnTo>
                    <a:pt x="214" y="43"/>
                  </a:lnTo>
                  <a:lnTo>
                    <a:pt x="200" y="45"/>
                  </a:lnTo>
                  <a:lnTo>
                    <a:pt x="181" y="45"/>
                  </a:lnTo>
                  <a:lnTo>
                    <a:pt x="162" y="43"/>
                  </a:lnTo>
                  <a:lnTo>
                    <a:pt x="140" y="41"/>
                  </a:lnTo>
                  <a:lnTo>
                    <a:pt x="116" y="39"/>
                  </a:lnTo>
                  <a:lnTo>
                    <a:pt x="92" y="35"/>
                  </a:lnTo>
                  <a:lnTo>
                    <a:pt x="70" y="32"/>
                  </a:lnTo>
                  <a:lnTo>
                    <a:pt x="50" y="27"/>
                  </a:lnTo>
                  <a:lnTo>
                    <a:pt x="33" y="24"/>
                  </a:lnTo>
                  <a:lnTo>
                    <a:pt x="18" y="19"/>
                  </a:lnTo>
                  <a:lnTo>
                    <a:pt x="8" y="16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9" y="2"/>
                  </a:lnTo>
                  <a:lnTo>
                    <a:pt x="20" y="1"/>
                  </a:lnTo>
                  <a:lnTo>
                    <a:pt x="35" y="0"/>
                  </a:lnTo>
                  <a:lnTo>
                    <a:pt x="53" y="0"/>
                  </a:lnTo>
                  <a:lnTo>
                    <a:pt x="73" y="1"/>
                  </a:lnTo>
                  <a:lnTo>
                    <a:pt x="95" y="3"/>
                  </a:lnTo>
                  <a:lnTo>
                    <a:pt x="119" y="5"/>
                  </a:lnTo>
                  <a:lnTo>
                    <a:pt x="143" y="9"/>
                  </a:lnTo>
                  <a:lnTo>
                    <a:pt x="165" y="12"/>
                  </a:lnTo>
                  <a:lnTo>
                    <a:pt x="185" y="17"/>
                  </a:lnTo>
                  <a:lnTo>
                    <a:pt x="202" y="20"/>
                  </a:lnTo>
                  <a:lnTo>
                    <a:pt x="217" y="25"/>
                  </a:lnTo>
                  <a:lnTo>
                    <a:pt x="228" y="28"/>
                  </a:lnTo>
                  <a:lnTo>
                    <a:pt x="233" y="33"/>
                  </a:lnTo>
                  <a:lnTo>
                    <a:pt x="236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6" name="Freeform 72"/>
            <p:cNvSpPr>
              <a:spLocks/>
            </p:cNvSpPr>
            <p:nvPr/>
          </p:nvSpPr>
          <p:spPr bwMode="auto">
            <a:xfrm>
              <a:off x="4753" y="332"/>
              <a:ext cx="123" cy="51"/>
            </a:xfrm>
            <a:custGeom>
              <a:avLst/>
              <a:gdLst/>
              <a:ahLst/>
              <a:cxnLst>
                <a:cxn ang="0">
                  <a:pos x="237" y="103"/>
                </a:cxn>
                <a:cxn ang="0">
                  <a:pos x="0" y="74"/>
                </a:cxn>
                <a:cxn ang="0">
                  <a:pos x="9" y="0"/>
                </a:cxn>
                <a:cxn ang="0">
                  <a:pos x="245" y="28"/>
                </a:cxn>
                <a:cxn ang="0">
                  <a:pos x="237" y="103"/>
                </a:cxn>
              </a:cxnLst>
              <a:rect l="0" t="0" r="r" b="b"/>
              <a:pathLst>
                <a:path w="245" h="103">
                  <a:moveTo>
                    <a:pt x="237" y="103"/>
                  </a:moveTo>
                  <a:lnTo>
                    <a:pt x="0" y="74"/>
                  </a:lnTo>
                  <a:lnTo>
                    <a:pt x="9" y="0"/>
                  </a:lnTo>
                  <a:lnTo>
                    <a:pt x="245" y="28"/>
                  </a:lnTo>
                  <a:lnTo>
                    <a:pt x="237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7" name="Freeform 73"/>
            <p:cNvSpPr>
              <a:spLocks/>
            </p:cNvSpPr>
            <p:nvPr/>
          </p:nvSpPr>
          <p:spPr bwMode="auto">
            <a:xfrm>
              <a:off x="4748" y="321"/>
              <a:ext cx="138" cy="26"/>
            </a:xfrm>
            <a:custGeom>
              <a:avLst/>
              <a:gdLst/>
              <a:ahLst/>
              <a:cxnLst>
                <a:cxn ang="0">
                  <a:pos x="278" y="43"/>
                </a:cxn>
                <a:cxn ang="0">
                  <a:pos x="274" y="46"/>
                </a:cxn>
                <a:cxn ang="0">
                  <a:pos x="266" y="50"/>
                </a:cxn>
                <a:cxn ang="0">
                  <a:pos x="252" y="51"/>
                </a:cxn>
                <a:cxn ang="0">
                  <a:pos x="235" y="52"/>
                </a:cxn>
                <a:cxn ang="0">
                  <a:pos x="214" y="52"/>
                </a:cxn>
                <a:cxn ang="0">
                  <a:pos x="191" y="51"/>
                </a:cxn>
                <a:cxn ang="0">
                  <a:pos x="165" y="50"/>
                </a:cxn>
                <a:cxn ang="0">
                  <a:pos x="137" y="46"/>
                </a:cxn>
                <a:cxn ang="0">
                  <a:pos x="110" y="43"/>
                </a:cxn>
                <a:cxn ang="0">
                  <a:pos x="83" y="38"/>
                </a:cxn>
                <a:cxn ang="0">
                  <a:pos x="60" y="34"/>
                </a:cxn>
                <a:cxn ang="0">
                  <a:pos x="39" y="28"/>
                </a:cxn>
                <a:cxn ang="0">
                  <a:pos x="23" y="23"/>
                </a:cxn>
                <a:cxn ang="0">
                  <a:pos x="11" y="19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12" y="3"/>
                </a:cxn>
                <a:cxn ang="0">
                  <a:pos x="26" y="2"/>
                </a:cxn>
                <a:cxn ang="0">
                  <a:pos x="43" y="0"/>
                </a:cxn>
                <a:cxn ang="0">
                  <a:pos x="64" y="0"/>
                </a:cxn>
                <a:cxn ang="0">
                  <a:pos x="88" y="2"/>
                </a:cxn>
                <a:cxn ang="0">
                  <a:pos x="114" y="3"/>
                </a:cxn>
                <a:cxn ang="0">
                  <a:pos x="142" y="6"/>
                </a:cxn>
                <a:cxn ang="0">
                  <a:pos x="169" y="10"/>
                </a:cxn>
                <a:cxn ang="0">
                  <a:pos x="196" y="14"/>
                </a:cxn>
                <a:cxn ang="0">
                  <a:pos x="219" y="19"/>
                </a:cxn>
                <a:cxn ang="0">
                  <a:pos x="240" y="23"/>
                </a:cxn>
                <a:cxn ang="0">
                  <a:pos x="256" y="29"/>
                </a:cxn>
                <a:cxn ang="0">
                  <a:pos x="269" y="34"/>
                </a:cxn>
                <a:cxn ang="0">
                  <a:pos x="275" y="38"/>
                </a:cxn>
                <a:cxn ang="0">
                  <a:pos x="278" y="43"/>
                </a:cxn>
              </a:cxnLst>
              <a:rect l="0" t="0" r="r" b="b"/>
              <a:pathLst>
                <a:path w="278" h="52">
                  <a:moveTo>
                    <a:pt x="278" y="43"/>
                  </a:moveTo>
                  <a:lnTo>
                    <a:pt x="274" y="46"/>
                  </a:lnTo>
                  <a:lnTo>
                    <a:pt x="266" y="50"/>
                  </a:lnTo>
                  <a:lnTo>
                    <a:pt x="252" y="51"/>
                  </a:lnTo>
                  <a:lnTo>
                    <a:pt x="235" y="52"/>
                  </a:lnTo>
                  <a:lnTo>
                    <a:pt x="214" y="52"/>
                  </a:lnTo>
                  <a:lnTo>
                    <a:pt x="191" y="51"/>
                  </a:lnTo>
                  <a:lnTo>
                    <a:pt x="165" y="50"/>
                  </a:lnTo>
                  <a:lnTo>
                    <a:pt x="137" y="46"/>
                  </a:lnTo>
                  <a:lnTo>
                    <a:pt x="110" y="43"/>
                  </a:lnTo>
                  <a:lnTo>
                    <a:pt x="83" y="38"/>
                  </a:lnTo>
                  <a:lnTo>
                    <a:pt x="60" y="34"/>
                  </a:lnTo>
                  <a:lnTo>
                    <a:pt x="39" y="28"/>
                  </a:lnTo>
                  <a:lnTo>
                    <a:pt x="23" y="23"/>
                  </a:lnTo>
                  <a:lnTo>
                    <a:pt x="11" y="19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2" y="3"/>
                  </a:lnTo>
                  <a:lnTo>
                    <a:pt x="26" y="2"/>
                  </a:lnTo>
                  <a:lnTo>
                    <a:pt x="43" y="0"/>
                  </a:lnTo>
                  <a:lnTo>
                    <a:pt x="64" y="0"/>
                  </a:lnTo>
                  <a:lnTo>
                    <a:pt x="88" y="2"/>
                  </a:lnTo>
                  <a:lnTo>
                    <a:pt x="114" y="3"/>
                  </a:lnTo>
                  <a:lnTo>
                    <a:pt x="142" y="6"/>
                  </a:lnTo>
                  <a:lnTo>
                    <a:pt x="169" y="10"/>
                  </a:lnTo>
                  <a:lnTo>
                    <a:pt x="196" y="14"/>
                  </a:lnTo>
                  <a:lnTo>
                    <a:pt x="219" y="19"/>
                  </a:lnTo>
                  <a:lnTo>
                    <a:pt x="240" y="23"/>
                  </a:lnTo>
                  <a:lnTo>
                    <a:pt x="256" y="29"/>
                  </a:lnTo>
                  <a:lnTo>
                    <a:pt x="269" y="34"/>
                  </a:lnTo>
                  <a:lnTo>
                    <a:pt x="275" y="38"/>
                  </a:lnTo>
                  <a:lnTo>
                    <a:pt x="278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8" name="Freeform 74"/>
            <p:cNvSpPr>
              <a:spLocks/>
            </p:cNvSpPr>
            <p:nvPr/>
          </p:nvSpPr>
          <p:spPr bwMode="auto">
            <a:xfrm>
              <a:off x="4777" y="326"/>
              <a:ext cx="81" cy="16"/>
            </a:xfrm>
            <a:custGeom>
              <a:avLst/>
              <a:gdLst/>
              <a:ahLst/>
              <a:cxnLst>
                <a:cxn ang="0">
                  <a:pos x="161" y="25"/>
                </a:cxn>
                <a:cxn ang="0">
                  <a:pos x="159" y="27"/>
                </a:cxn>
                <a:cxn ang="0">
                  <a:pos x="154" y="29"/>
                </a:cxn>
                <a:cxn ang="0">
                  <a:pos x="146" y="30"/>
                </a:cxn>
                <a:cxn ang="0">
                  <a:pos x="136" y="31"/>
                </a:cxn>
                <a:cxn ang="0">
                  <a:pos x="124" y="31"/>
                </a:cxn>
                <a:cxn ang="0">
                  <a:pos x="110" y="30"/>
                </a:cxn>
                <a:cxn ang="0">
                  <a:pos x="95" y="29"/>
                </a:cxn>
                <a:cxn ang="0">
                  <a:pos x="79" y="27"/>
                </a:cxn>
                <a:cxn ang="0">
                  <a:pos x="63" y="25"/>
                </a:cxn>
                <a:cxn ang="0">
                  <a:pos x="48" y="23"/>
                </a:cxn>
                <a:cxn ang="0">
                  <a:pos x="34" y="19"/>
                </a:cxn>
                <a:cxn ang="0">
                  <a:pos x="23" y="17"/>
                </a:cxn>
                <a:cxn ang="0">
                  <a:pos x="13" y="14"/>
                </a:cxn>
                <a:cxn ang="0">
                  <a:pos x="6" y="11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7" y="2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51" y="1"/>
                </a:cxn>
                <a:cxn ang="0">
                  <a:pos x="66" y="2"/>
                </a:cxn>
                <a:cxn ang="0">
                  <a:pos x="82" y="3"/>
                </a:cxn>
                <a:cxn ang="0">
                  <a:pos x="98" y="6"/>
                </a:cxn>
                <a:cxn ang="0">
                  <a:pos x="113" y="8"/>
                </a:cxn>
                <a:cxn ang="0">
                  <a:pos x="127" y="11"/>
                </a:cxn>
                <a:cxn ang="0">
                  <a:pos x="139" y="14"/>
                </a:cxn>
                <a:cxn ang="0">
                  <a:pos x="148" y="17"/>
                </a:cxn>
                <a:cxn ang="0">
                  <a:pos x="155" y="19"/>
                </a:cxn>
                <a:cxn ang="0">
                  <a:pos x="160" y="23"/>
                </a:cxn>
                <a:cxn ang="0">
                  <a:pos x="161" y="25"/>
                </a:cxn>
              </a:cxnLst>
              <a:rect l="0" t="0" r="r" b="b"/>
              <a:pathLst>
                <a:path w="161" h="31">
                  <a:moveTo>
                    <a:pt x="161" y="25"/>
                  </a:moveTo>
                  <a:lnTo>
                    <a:pt x="159" y="27"/>
                  </a:lnTo>
                  <a:lnTo>
                    <a:pt x="154" y="29"/>
                  </a:lnTo>
                  <a:lnTo>
                    <a:pt x="146" y="30"/>
                  </a:lnTo>
                  <a:lnTo>
                    <a:pt x="136" y="31"/>
                  </a:lnTo>
                  <a:lnTo>
                    <a:pt x="124" y="31"/>
                  </a:lnTo>
                  <a:lnTo>
                    <a:pt x="110" y="30"/>
                  </a:lnTo>
                  <a:lnTo>
                    <a:pt x="95" y="29"/>
                  </a:lnTo>
                  <a:lnTo>
                    <a:pt x="79" y="27"/>
                  </a:lnTo>
                  <a:lnTo>
                    <a:pt x="63" y="25"/>
                  </a:lnTo>
                  <a:lnTo>
                    <a:pt x="48" y="23"/>
                  </a:lnTo>
                  <a:lnTo>
                    <a:pt x="34" y="19"/>
                  </a:lnTo>
                  <a:lnTo>
                    <a:pt x="23" y="17"/>
                  </a:lnTo>
                  <a:lnTo>
                    <a:pt x="13" y="14"/>
                  </a:lnTo>
                  <a:lnTo>
                    <a:pt x="6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7" y="2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1" y="1"/>
                  </a:lnTo>
                  <a:lnTo>
                    <a:pt x="66" y="2"/>
                  </a:lnTo>
                  <a:lnTo>
                    <a:pt x="82" y="3"/>
                  </a:lnTo>
                  <a:lnTo>
                    <a:pt x="98" y="6"/>
                  </a:lnTo>
                  <a:lnTo>
                    <a:pt x="113" y="8"/>
                  </a:lnTo>
                  <a:lnTo>
                    <a:pt x="127" y="11"/>
                  </a:lnTo>
                  <a:lnTo>
                    <a:pt x="139" y="14"/>
                  </a:lnTo>
                  <a:lnTo>
                    <a:pt x="148" y="17"/>
                  </a:lnTo>
                  <a:lnTo>
                    <a:pt x="155" y="19"/>
                  </a:lnTo>
                  <a:lnTo>
                    <a:pt x="160" y="23"/>
                  </a:lnTo>
                  <a:lnTo>
                    <a:pt x="161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9" name="Freeform 75"/>
            <p:cNvSpPr>
              <a:spLocks/>
            </p:cNvSpPr>
            <p:nvPr/>
          </p:nvSpPr>
          <p:spPr bwMode="auto">
            <a:xfrm>
              <a:off x="4696" y="340"/>
              <a:ext cx="74" cy="29"/>
            </a:xfrm>
            <a:custGeom>
              <a:avLst/>
              <a:gdLst/>
              <a:ahLst/>
              <a:cxnLst>
                <a:cxn ang="0">
                  <a:pos x="131" y="12"/>
                </a:cxn>
                <a:cxn ang="0">
                  <a:pos x="31" y="0"/>
                </a:cxn>
                <a:cxn ang="0">
                  <a:pos x="26" y="3"/>
                </a:cxn>
                <a:cxn ang="0">
                  <a:pos x="15" y="8"/>
                </a:cxn>
                <a:cxn ang="0">
                  <a:pos x="4" y="21"/>
                </a:cxn>
                <a:cxn ang="0">
                  <a:pos x="0" y="41"/>
                </a:cxn>
                <a:cxn ang="0">
                  <a:pos x="39" y="56"/>
                </a:cxn>
                <a:cxn ang="0">
                  <a:pos x="147" y="59"/>
                </a:cxn>
                <a:cxn ang="0">
                  <a:pos x="148" y="53"/>
                </a:cxn>
                <a:cxn ang="0">
                  <a:pos x="148" y="39"/>
                </a:cxn>
                <a:cxn ang="0">
                  <a:pos x="143" y="24"/>
                </a:cxn>
                <a:cxn ang="0">
                  <a:pos x="131" y="12"/>
                </a:cxn>
              </a:cxnLst>
              <a:rect l="0" t="0" r="r" b="b"/>
              <a:pathLst>
                <a:path w="148" h="59">
                  <a:moveTo>
                    <a:pt x="131" y="12"/>
                  </a:moveTo>
                  <a:lnTo>
                    <a:pt x="31" y="0"/>
                  </a:lnTo>
                  <a:lnTo>
                    <a:pt x="26" y="3"/>
                  </a:lnTo>
                  <a:lnTo>
                    <a:pt x="15" y="8"/>
                  </a:lnTo>
                  <a:lnTo>
                    <a:pt x="4" y="21"/>
                  </a:lnTo>
                  <a:lnTo>
                    <a:pt x="0" y="41"/>
                  </a:lnTo>
                  <a:lnTo>
                    <a:pt x="39" y="56"/>
                  </a:lnTo>
                  <a:lnTo>
                    <a:pt x="147" y="59"/>
                  </a:lnTo>
                  <a:lnTo>
                    <a:pt x="148" y="53"/>
                  </a:lnTo>
                  <a:lnTo>
                    <a:pt x="148" y="39"/>
                  </a:lnTo>
                  <a:lnTo>
                    <a:pt x="143" y="24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0" name="Freeform 76"/>
            <p:cNvSpPr>
              <a:spLocks/>
            </p:cNvSpPr>
            <p:nvPr/>
          </p:nvSpPr>
          <p:spPr bwMode="auto">
            <a:xfrm>
              <a:off x="4715" y="345"/>
              <a:ext cx="6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3" y="9"/>
                </a:cxn>
                <a:cxn ang="0">
                  <a:pos x="5" y="19"/>
                </a:cxn>
                <a:cxn ang="0">
                  <a:pos x="7" y="30"/>
                </a:cxn>
                <a:cxn ang="0">
                  <a:pos x="119" y="39"/>
                </a:cxn>
                <a:cxn ang="0">
                  <a:pos x="121" y="35"/>
                </a:cxn>
                <a:cxn ang="0">
                  <a:pos x="121" y="27"/>
                </a:cxn>
                <a:cxn ang="0">
                  <a:pos x="119" y="18"/>
                </a:cxn>
                <a:cxn ang="0">
                  <a:pos x="113" y="13"/>
                </a:cxn>
                <a:cxn ang="0">
                  <a:pos x="0" y="0"/>
                </a:cxn>
              </a:cxnLst>
              <a:rect l="0" t="0" r="r" b="b"/>
              <a:pathLst>
                <a:path w="121" h="39">
                  <a:moveTo>
                    <a:pt x="0" y="0"/>
                  </a:moveTo>
                  <a:lnTo>
                    <a:pt x="1" y="2"/>
                  </a:lnTo>
                  <a:lnTo>
                    <a:pt x="3" y="9"/>
                  </a:lnTo>
                  <a:lnTo>
                    <a:pt x="5" y="19"/>
                  </a:lnTo>
                  <a:lnTo>
                    <a:pt x="7" y="30"/>
                  </a:lnTo>
                  <a:lnTo>
                    <a:pt x="119" y="39"/>
                  </a:lnTo>
                  <a:lnTo>
                    <a:pt x="121" y="35"/>
                  </a:lnTo>
                  <a:lnTo>
                    <a:pt x="121" y="27"/>
                  </a:lnTo>
                  <a:lnTo>
                    <a:pt x="119" y="18"/>
                  </a:lnTo>
                  <a:lnTo>
                    <a:pt x="1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1" name="Freeform 77"/>
            <p:cNvSpPr>
              <a:spLocks/>
            </p:cNvSpPr>
            <p:nvPr/>
          </p:nvSpPr>
          <p:spPr bwMode="auto">
            <a:xfrm>
              <a:off x="4703" y="349"/>
              <a:ext cx="7" cy="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4" y="12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12" y="0"/>
                </a:cxn>
              </a:cxnLst>
              <a:rect l="0" t="0" r="r" b="b"/>
              <a:pathLst>
                <a:path w="14" h="15">
                  <a:moveTo>
                    <a:pt x="12" y="0"/>
                  </a:moveTo>
                  <a:lnTo>
                    <a:pt x="10" y="1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2" name="Freeform 78"/>
            <p:cNvSpPr>
              <a:spLocks/>
            </p:cNvSpPr>
            <p:nvPr/>
          </p:nvSpPr>
          <p:spPr bwMode="auto">
            <a:xfrm>
              <a:off x="4582" y="508"/>
              <a:ext cx="392" cy="411"/>
            </a:xfrm>
            <a:custGeom>
              <a:avLst/>
              <a:gdLst/>
              <a:ahLst/>
              <a:cxnLst>
                <a:cxn ang="0">
                  <a:pos x="71" y="89"/>
                </a:cxn>
                <a:cxn ang="0">
                  <a:pos x="76" y="91"/>
                </a:cxn>
                <a:cxn ang="0">
                  <a:pos x="91" y="93"/>
                </a:cxn>
                <a:cxn ang="0">
                  <a:pos x="115" y="98"/>
                </a:cxn>
                <a:cxn ang="0">
                  <a:pos x="146" y="102"/>
                </a:cxn>
                <a:cxn ang="0">
                  <a:pos x="184" y="107"/>
                </a:cxn>
                <a:cxn ang="0">
                  <a:pos x="229" y="110"/>
                </a:cxn>
                <a:cxn ang="0">
                  <a:pos x="277" y="114"/>
                </a:cxn>
                <a:cxn ang="0">
                  <a:pos x="330" y="115"/>
                </a:cxn>
                <a:cxn ang="0">
                  <a:pos x="386" y="114"/>
                </a:cxn>
                <a:cxn ang="0">
                  <a:pos x="445" y="110"/>
                </a:cxn>
                <a:cxn ang="0">
                  <a:pos x="504" y="103"/>
                </a:cxn>
                <a:cxn ang="0">
                  <a:pos x="564" y="93"/>
                </a:cxn>
                <a:cxn ang="0">
                  <a:pos x="623" y="77"/>
                </a:cxn>
                <a:cxn ang="0">
                  <a:pos x="679" y="57"/>
                </a:cxn>
                <a:cxn ang="0">
                  <a:pos x="734" y="32"/>
                </a:cxn>
                <a:cxn ang="0">
                  <a:pos x="785" y="0"/>
                </a:cxn>
                <a:cxn ang="0">
                  <a:pos x="699" y="710"/>
                </a:cxn>
                <a:cxn ang="0">
                  <a:pos x="695" y="713"/>
                </a:cxn>
                <a:cxn ang="0">
                  <a:pos x="685" y="718"/>
                </a:cxn>
                <a:cxn ang="0">
                  <a:pos x="667" y="726"/>
                </a:cxn>
                <a:cxn ang="0">
                  <a:pos x="644" y="738"/>
                </a:cxn>
                <a:cxn ang="0">
                  <a:pos x="614" y="751"/>
                </a:cxn>
                <a:cxn ang="0">
                  <a:pos x="580" y="763"/>
                </a:cxn>
                <a:cxn ang="0">
                  <a:pos x="540" y="777"/>
                </a:cxn>
                <a:cxn ang="0">
                  <a:pos x="495" y="790"/>
                </a:cxn>
                <a:cxn ang="0">
                  <a:pos x="445" y="801"/>
                </a:cxn>
                <a:cxn ang="0">
                  <a:pos x="391" y="811"/>
                </a:cxn>
                <a:cxn ang="0">
                  <a:pos x="333" y="817"/>
                </a:cxn>
                <a:cxn ang="0">
                  <a:pos x="272" y="822"/>
                </a:cxn>
                <a:cxn ang="0">
                  <a:pos x="208" y="821"/>
                </a:cxn>
                <a:cxn ang="0">
                  <a:pos x="141" y="816"/>
                </a:cxn>
                <a:cxn ang="0">
                  <a:pos x="71" y="806"/>
                </a:cxn>
                <a:cxn ang="0">
                  <a:pos x="0" y="789"/>
                </a:cxn>
                <a:cxn ang="0">
                  <a:pos x="71" y="89"/>
                </a:cxn>
              </a:cxnLst>
              <a:rect l="0" t="0" r="r" b="b"/>
              <a:pathLst>
                <a:path w="785" h="822">
                  <a:moveTo>
                    <a:pt x="71" y="89"/>
                  </a:moveTo>
                  <a:lnTo>
                    <a:pt x="76" y="91"/>
                  </a:lnTo>
                  <a:lnTo>
                    <a:pt x="91" y="93"/>
                  </a:lnTo>
                  <a:lnTo>
                    <a:pt x="115" y="98"/>
                  </a:lnTo>
                  <a:lnTo>
                    <a:pt x="146" y="102"/>
                  </a:lnTo>
                  <a:lnTo>
                    <a:pt x="184" y="107"/>
                  </a:lnTo>
                  <a:lnTo>
                    <a:pt x="229" y="110"/>
                  </a:lnTo>
                  <a:lnTo>
                    <a:pt x="277" y="114"/>
                  </a:lnTo>
                  <a:lnTo>
                    <a:pt x="330" y="115"/>
                  </a:lnTo>
                  <a:lnTo>
                    <a:pt x="386" y="114"/>
                  </a:lnTo>
                  <a:lnTo>
                    <a:pt x="445" y="110"/>
                  </a:lnTo>
                  <a:lnTo>
                    <a:pt x="504" y="103"/>
                  </a:lnTo>
                  <a:lnTo>
                    <a:pt x="564" y="93"/>
                  </a:lnTo>
                  <a:lnTo>
                    <a:pt x="623" y="77"/>
                  </a:lnTo>
                  <a:lnTo>
                    <a:pt x="679" y="57"/>
                  </a:lnTo>
                  <a:lnTo>
                    <a:pt x="734" y="32"/>
                  </a:lnTo>
                  <a:lnTo>
                    <a:pt x="785" y="0"/>
                  </a:lnTo>
                  <a:lnTo>
                    <a:pt x="699" y="710"/>
                  </a:lnTo>
                  <a:lnTo>
                    <a:pt x="695" y="713"/>
                  </a:lnTo>
                  <a:lnTo>
                    <a:pt x="685" y="718"/>
                  </a:lnTo>
                  <a:lnTo>
                    <a:pt x="667" y="726"/>
                  </a:lnTo>
                  <a:lnTo>
                    <a:pt x="644" y="738"/>
                  </a:lnTo>
                  <a:lnTo>
                    <a:pt x="614" y="751"/>
                  </a:lnTo>
                  <a:lnTo>
                    <a:pt x="580" y="763"/>
                  </a:lnTo>
                  <a:lnTo>
                    <a:pt x="540" y="777"/>
                  </a:lnTo>
                  <a:lnTo>
                    <a:pt x="495" y="790"/>
                  </a:lnTo>
                  <a:lnTo>
                    <a:pt x="445" y="801"/>
                  </a:lnTo>
                  <a:lnTo>
                    <a:pt x="391" y="811"/>
                  </a:lnTo>
                  <a:lnTo>
                    <a:pt x="333" y="817"/>
                  </a:lnTo>
                  <a:lnTo>
                    <a:pt x="272" y="822"/>
                  </a:lnTo>
                  <a:lnTo>
                    <a:pt x="208" y="821"/>
                  </a:lnTo>
                  <a:lnTo>
                    <a:pt x="141" y="816"/>
                  </a:lnTo>
                  <a:lnTo>
                    <a:pt x="71" y="806"/>
                  </a:lnTo>
                  <a:lnTo>
                    <a:pt x="0" y="789"/>
                  </a:lnTo>
                  <a:lnTo>
                    <a:pt x="71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3" name="Freeform 79"/>
            <p:cNvSpPr>
              <a:spLocks/>
            </p:cNvSpPr>
            <p:nvPr/>
          </p:nvSpPr>
          <p:spPr bwMode="auto">
            <a:xfrm>
              <a:off x="4609" y="603"/>
              <a:ext cx="208" cy="230"/>
            </a:xfrm>
            <a:custGeom>
              <a:avLst/>
              <a:gdLst/>
              <a:ahLst/>
              <a:cxnLst>
                <a:cxn ang="0">
                  <a:pos x="26" y="398"/>
                </a:cxn>
                <a:cxn ang="0">
                  <a:pos x="9" y="372"/>
                </a:cxn>
                <a:cxn ang="0">
                  <a:pos x="0" y="335"/>
                </a:cxn>
                <a:cxn ang="0">
                  <a:pos x="17" y="295"/>
                </a:cxn>
                <a:cxn ang="0">
                  <a:pos x="41" y="274"/>
                </a:cxn>
                <a:cxn ang="0">
                  <a:pos x="50" y="270"/>
                </a:cxn>
                <a:cxn ang="0">
                  <a:pos x="64" y="266"/>
                </a:cxn>
                <a:cxn ang="0">
                  <a:pos x="80" y="262"/>
                </a:cxn>
                <a:cxn ang="0">
                  <a:pos x="85" y="259"/>
                </a:cxn>
                <a:cxn ang="0">
                  <a:pos x="71" y="235"/>
                </a:cxn>
                <a:cxn ang="0">
                  <a:pos x="64" y="197"/>
                </a:cxn>
                <a:cxn ang="0">
                  <a:pos x="83" y="154"/>
                </a:cxn>
                <a:cxn ang="0">
                  <a:pos x="109" y="134"/>
                </a:cxn>
                <a:cxn ang="0">
                  <a:pos x="120" y="131"/>
                </a:cxn>
                <a:cxn ang="0">
                  <a:pos x="136" y="128"/>
                </a:cxn>
                <a:cxn ang="0">
                  <a:pos x="152" y="126"/>
                </a:cxn>
                <a:cxn ang="0">
                  <a:pos x="159" y="122"/>
                </a:cxn>
                <a:cxn ang="0">
                  <a:pos x="153" y="92"/>
                </a:cxn>
                <a:cxn ang="0">
                  <a:pos x="160" y="48"/>
                </a:cxn>
                <a:cxn ang="0">
                  <a:pos x="193" y="11"/>
                </a:cxn>
                <a:cxn ang="0">
                  <a:pos x="226" y="3"/>
                </a:cxn>
                <a:cxn ang="0">
                  <a:pos x="216" y="26"/>
                </a:cxn>
                <a:cxn ang="0">
                  <a:pos x="211" y="60"/>
                </a:cxn>
                <a:cxn ang="0">
                  <a:pos x="222" y="87"/>
                </a:cxn>
                <a:cxn ang="0">
                  <a:pos x="259" y="100"/>
                </a:cxn>
                <a:cxn ang="0">
                  <a:pos x="296" y="122"/>
                </a:cxn>
                <a:cxn ang="0">
                  <a:pos x="320" y="152"/>
                </a:cxn>
                <a:cxn ang="0">
                  <a:pos x="322" y="185"/>
                </a:cxn>
                <a:cxn ang="0">
                  <a:pos x="316" y="202"/>
                </a:cxn>
                <a:cxn ang="0">
                  <a:pos x="335" y="213"/>
                </a:cxn>
                <a:cxn ang="0">
                  <a:pos x="357" y="232"/>
                </a:cxn>
                <a:cxn ang="0">
                  <a:pos x="371" y="263"/>
                </a:cxn>
                <a:cxn ang="0">
                  <a:pos x="374" y="288"/>
                </a:cxn>
                <a:cxn ang="0">
                  <a:pos x="397" y="316"/>
                </a:cxn>
                <a:cxn ang="0">
                  <a:pos x="414" y="363"/>
                </a:cxn>
                <a:cxn ang="0">
                  <a:pos x="396" y="413"/>
                </a:cxn>
                <a:cxn ang="0">
                  <a:pos x="343" y="445"/>
                </a:cxn>
                <a:cxn ang="0">
                  <a:pos x="297" y="457"/>
                </a:cxn>
                <a:cxn ang="0">
                  <a:pos x="247" y="460"/>
                </a:cxn>
                <a:cxn ang="0">
                  <a:pos x="197" y="458"/>
                </a:cxn>
                <a:cxn ang="0">
                  <a:pos x="148" y="451"/>
                </a:cxn>
                <a:cxn ang="0">
                  <a:pos x="105" y="440"/>
                </a:cxn>
                <a:cxn ang="0">
                  <a:pos x="69" y="426"/>
                </a:cxn>
                <a:cxn ang="0">
                  <a:pos x="42" y="412"/>
                </a:cxn>
              </a:cxnLst>
              <a:rect l="0" t="0" r="r" b="b"/>
              <a:pathLst>
                <a:path w="414" h="460">
                  <a:moveTo>
                    <a:pt x="33" y="405"/>
                  </a:moveTo>
                  <a:lnTo>
                    <a:pt x="26" y="398"/>
                  </a:lnTo>
                  <a:lnTo>
                    <a:pt x="17" y="387"/>
                  </a:lnTo>
                  <a:lnTo>
                    <a:pt x="9" y="372"/>
                  </a:lnTo>
                  <a:lnTo>
                    <a:pt x="2" y="354"/>
                  </a:lnTo>
                  <a:lnTo>
                    <a:pt x="0" y="335"/>
                  </a:lnTo>
                  <a:lnTo>
                    <a:pt x="4" y="315"/>
                  </a:lnTo>
                  <a:lnTo>
                    <a:pt x="17" y="295"/>
                  </a:lnTo>
                  <a:lnTo>
                    <a:pt x="40" y="275"/>
                  </a:lnTo>
                  <a:lnTo>
                    <a:pt x="41" y="274"/>
                  </a:lnTo>
                  <a:lnTo>
                    <a:pt x="45" y="273"/>
                  </a:lnTo>
                  <a:lnTo>
                    <a:pt x="50" y="270"/>
                  </a:lnTo>
                  <a:lnTo>
                    <a:pt x="57" y="268"/>
                  </a:lnTo>
                  <a:lnTo>
                    <a:pt x="64" y="266"/>
                  </a:lnTo>
                  <a:lnTo>
                    <a:pt x="72" y="263"/>
                  </a:lnTo>
                  <a:lnTo>
                    <a:pt x="80" y="262"/>
                  </a:lnTo>
                  <a:lnTo>
                    <a:pt x="87" y="262"/>
                  </a:lnTo>
                  <a:lnTo>
                    <a:pt x="85" y="259"/>
                  </a:lnTo>
                  <a:lnTo>
                    <a:pt x="78" y="250"/>
                  </a:lnTo>
                  <a:lnTo>
                    <a:pt x="71" y="235"/>
                  </a:lnTo>
                  <a:lnTo>
                    <a:pt x="65" y="217"/>
                  </a:lnTo>
                  <a:lnTo>
                    <a:pt x="64" y="197"/>
                  </a:lnTo>
                  <a:lnTo>
                    <a:pt x="69" y="176"/>
                  </a:lnTo>
                  <a:lnTo>
                    <a:pt x="83" y="154"/>
                  </a:lnTo>
                  <a:lnTo>
                    <a:pt x="108" y="134"/>
                  </a:lnTo>
                  <a:lnTo>
                    <a:pt x="109" y="134"/>
                  </a:lnTo>
                  <a:lnTo>
                    <a:pt x="114" y="133"/>
                  </a:lnTo>
                  <a:lnTo>
                    <a:pt x="120" y="131"/>
                  </a:lnTo>
                  <a:lnTo>
                    <a:pt x="128" y="130"/>
                  </a:lnTo>
                  <a:lnTo>
                    <a:pt x="136" y="128"/>
                  </a:lnTo>
                  <a:lnTo>
                    <a:pt x="144" y="126"/>
                  </a:lnTo>
                  <a:lnTo>
                    <a:pt x="152" y="126"/>
                  </a:lnTo>
                  <a:lnTo>
                    <a:pt x="160" y="126"/>
                  </a:lnTo>
                  <a:lnTo>
                    <a:pt x="159" y="122"/>
                  </a:lnTo>
                  <a:lnTo>
                    <a:pt x="155" y="109"/>
                  </a:lnTo>
                  <a:lnTo>
                    <a:pt x="153" y="92"/>
                  </a:lnTo>
                  <a:lnTo>
                    <a:pt x="154" y="70"/>
                  </a:lnTo>
                  <a:lnTo>
                    <a:pt x="160" y="48"/>
                  </a:lnTo>
                  <a:lnTo>
                    <a:pt x="173" y="27"/>
                  </a:lnTo>
                  <a:lnTo>
                    <a:pt x="193" y="11"/>
                  </a:lnTo>
                  <a:lnTo>
                    <a:pt x="227" y="0"/>
                  </a:lnTo>
                  <a:lnTo>
                    <a:pt x="226" y="3"/>
                  </a:lnTo>
                  <a:lnTo>
                    <a:pt x="221" y="12"/>
                  </a:lnTo>
                  <a:lnTo>
                    <a:pt x="216" y="26"/>
                  </a:lnTo>
                  <a:lnTo>
                    <a:pt x="212" y="42"/>
                  </a:lnTo>
                  <a:lnTo>
                    <a:pt x="211" y="60"/>
                  </a:lnTo>
                  <a:lnTo>
                    <a:pt x="214" y="75"/>
                  </a:lnTo>
                  <a:lnTo>
                    <a:pt x="222" y="87"/>
                  </a:lnTo>
                  <a:lnTo>
                    <a:pt x="238" y="94"/>
                  </a:lnTo>
                  <a:lnTo>
                    <a:pt x="259" y="100"/>
                  </a:lnTo>
                  <a:lnTo>
                    <a:pt x="278" y="110"/>
                  </a:lnTo>
                  <a:lnTo>
                    <a:pt x="296" y="122"/>
                  </a:lnTo>
                  <a:lnTo>
                    <a:pt x="310" y="136"/>
                  </a:lnTo>
                  <a:lnTo>
                    <a:pt x="320" y="152"/>
                  </a:lnTo>
                  <a:lnTo>
                    <a:pt x="325" y="168"/>
                  </a:lnTo>
                  <a:lnTo>
                    <a:pt x="322" y="185"/>
                  </a:lnTo>
                  <a:lnTo>
                    <a:pt x="314" y="201"/>
                  </a:lnTo>
                  <a:lnTo>
                    <a:pt x="316" y="202"/>
                  </a:lnTo>
                  <a:lnTo>
                    <a:pt x="325" y="206"/>
                  </a:lnTo>
                  <a:lnTo>
                    <a:pt x="335" y="213"/>
                  </a:lnTo>
                  <a:lnTo>
                    <a:pt x="346" y="221"/>
                  </a:lnTo>
                  <a:lnTo>
                    <a:pt x="357" y="232"/>
                  </a:lnTo>
                  <a:lnTo>
                    <a:pt x="366" y="247"/>
                  </a:lnTo>
                  <a:lnTo>
                    <a:pt x="371" y="263"/>
                  </a:lnTo>
                  <a:lnTo>
                    <a:pt x="369" y="283"/>
                  </a:lnTo>
                  <a:lnTo>
                    <a:pt x="374" y="288"/>
                  </a:lnTo>
                  <a:lnTo>
                    <a:pt x="384" y="299"/>
                  </a:lnTo>
                  <a:lnTo>
                    <a:pt x="397" y="316"/>
                  </a:lnTo>
                  <a:lnTo>
                    <a:pt x="409" y="338"/>
                  </a:lnTo>
                  <a:lnTo>
                    <a:pt x="414" y="363"/>
                  </a:lnTo>
                  <a:lnTo>
                    <a:pt x="412" y="389"/>
                  </a:lnTo>
                  <a:lnTo>
                    <a:pt x="396" y="413"/>
                  </a:lnTo>
                  <a:lnTo>
                    <a:pt x="365" y="436"/>
                  </a:lnTo>
                  <a:lnTo>
                    <a:pt x="343" y="445"/>
                  </a:lnTo>
                  <a:lnTo>
                    <a:pt x="321" y="452"/>
                  </a:lnTo>
                  <a:lnTo>
                    <a:pt x="297" y="457"/>
                  </a:lnTo>
                  <a:lnTo>
                    <a:pt x="273" y="460"/>
                  </a:lnTo>
                  <a:lnTo>
                    <a:pt x="247" y="460"/>
                  </a:lnTo>
                  <a:lnTo>
                    <a:pt x="222" y="460"/>
                  </a:lnTo>
                  <a:lnTo>
                    <a:pt x="197" y="458"/>
                  </a:lnTo>
                  <a:lnTo>
                    <a:pt x="173" y="455"/>
                  </a:lnTo>
                  <a:lnTo>
                    <a:pt x="148" y="451"/>
                  </a:lnTo>
                  <a:lnTo>
                    <a:pt x="126" y="445"/>
                  </a:lnTo>
                  <a:lnTo>
                    <a:pt x="105" y="440"/>
                  </a:lnTo>
                  <a:lnTo>
                    <a:pt x="86" y="433"/>
                  </a:lnTo>
                  <a:lnTo>
                    <a:pt x="69" y="426"/>
                  </a:lnTo>
                  <a:lnTo>
                    <a:pt x="54" y="419"/>
                  </a:lnTo>
                  <a:lnTo>
                    <a:pt x="42" y="412"/>
                  </a:lnTo>
                  <a:lnTo>
                    <a:pt x="33" y="4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4" name="Freeform 80"/>
            <p:cNvSpPr>
              <a:spLocks/>
            </p:cNvSpPr>
            <p:nvPr/>
          </p:nvSpPr>
          <p:spPr bwMode="auto">
            <a:xfrm>
              <a:off x="4581" y="983"/>
              <a:ext cx="40" cy="44"/>
            </a:xfrm>
            <a:custGeom>
              <a:avLst/>
              <a:gdLst/>
              <a:ahLst/>
              <a:cxnLst>
                <a:cxn ang="0">
                  <a:pos x="31" y="86"/>
                </a:cxn>
                <a:cxn ang="0">
                  <a:pos x="40" y="87"/>
                </a:cxn>
                <a:cxn ang="0">
                  <a:pos x="48" y="86"/>
                </a:cxn>
                <a:cxn ang="0">
                  <a:pos x="56" y="84"/>
                </a:cxn>
                <a:cxn ang="0">
                  <a:pos x="63" y="79"/>
                </a:cxn>
                <a:cxn ang="0">
                  <a:pos x="68" y="74"/>
                </a:cxn>
                <a:cxn ang="0">
                  <a:pos x="73" y="68"/>
                </a:cxn>
                <a:cxn ang="0">
                  <a:pos x="78" y="60"/>
                </a:cxn>
                <a:cxn ang="0">
                  <a:pos x="80" y="52"/>
                </a:cxn>
                <a:cxn ang="0">
                  <a:pos x="81" y="43"/>
                </a:cxn>
                <a:cxn ang="0">
                  <a:pos x="80" y="34"/>
                </a:cxn>
                <a:cxn ang="0">
                  <a:pos x="78" y="26"/>
                </a:cxn>
                <a:cxn ang="0">
                  <a:pos x="74" y="18"/>
                </a:cxn>
                <a:cxn ang="0">
                  <a:pos x="69" y="11"/>
                </a:cxn>
                <a:cxn ang="0">
                  <a:pos x="64" y="7"/>
                </a:cxn>
                <a:cxn ang="0">
                  <a:pos x="57" y="2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9" y="7"/>
                </a:cxn>
                <a:cxn ang="0">
                  <a:pos x="13" y="13"/>
                </a:cxn>
                <a:cxn ang="0">
                  <a:pos x="8" y="20"/>
                </a:cxn>
                <a:cxn ang="0">
                  <a:pos x="4" y="28"/>
                </a:cxn>
                <a:cxn ang="0">
                  <a:pos x="2" y="36"/>
                </a:cxn>
                <a:cxn ang="0">
                  <a:pos x="0" y="45"/>
                </a:cxn>
                <a:cxn ang="0">
                  <a:pos x="2" y="53"/>
                </a:cxn>
                <a:cxn ang="0">
                  <a:pos x="4" y="61"/>
                </a:cxn>
                <a:cxn ang="0">
                  <a:pos x="7" y="69"/>
                </a:cxn>
                <a:cxn ang="0">
                  <a:pos x="12" y="75"/>
                </a:cxn>
                <a:cxn ang="0">
                  <a:pos x="18" y="81"/>
                </a:cxn>
                <a:cxn ang="0">
                  <a:pos x="25" y="84"/>
                </a:cxn>
                <a:cxn ang="0">
                  <a:pos x="31" y="86"/>
                </a:cxn>
              </a:cxnLst>
              <a:rect l="0" t="0" r="r" b="b"/>
              <a:pathLst>
                <a:path w="81" h="87">
                  <a:moveTo>
                    <a:pt x="31" y="86"/>
                  </a:moveTo>
                  <a:lnTo>
                    <a:pt x="40" y="87"/>
                  </a:lnTo>
                  <a:lnTo>
                    <a:pt x="48" y="86"/>
                  </a:lnTo>
                  <a:lnTo>
                    <a:pt x="56" y="84"/>
                  </a:lnTo>
                  <a:lnTo>
                    <a:pt x="63" y="79"/>
                  </a:lnTo>
                  <a:lnTo>
                    <a:pt x="68" y="74"/>
                  </a:lnTo>
                  <a:lnTo>
                    <a:pt x="73" y="68"/>
                  </a:lnTo>
                  <a:lnTo>
                    <a:pt x="78" y="60"/>
                  </a:lnTo>
                  <a:lnTo>
                    <a:pt x="80" y="52"/>
                  </a:lnTo>
                  <a:lnTo>
                    <a:pt x="81" y="43"/>
                  </a:lnTo>
                  <a:lnTo>
                    <a:pt x="80" y="34"/>
                  </a:lnTo>
                  <a:lnTo>
                    <a:pt x="78" y="26"/>
                  </a:lnTo>
                  <a:lnTo>
                    <a:pt x="74" y="18"/>
                  </a:lnTo>
                  <a:lnTo>
                    <a:pt x="69" y="11"/>
                  </a:lnTo>
                  <a:lnTo>
                    <a:pt x="64" y="7"/>
                  </a:lnTo>
                  <a:lnTo>
                    <a:pt x="57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1"/>
                  </a:lnTo>
                  <a:lnTo>
                    <a:pt x="7" y="69"/>
                  </a:lnTo>
                  <a:lnTo>
                    <a:pt x="12" y="75"/>
                  </a:lnTo>
                  <a:lnTo>
                    <a:pt x="18" y="81"/>
                  </a:lnTo>
                  <a:lnTo>
                    <a:pt x="25" y="84"/>
                  </a:lnTo>
                  <a:lnTo>
                    <a:pt x="31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5" name="Freeform 81"/>
            <p:cNvSpPr>
              <a:spLocks/>
            </p:cNvSpPr>
            <p:nvPr/>
          </p:nvSpPr>
          <p:spPr bwMode="auto">
            <a:xfrm>
              <a:off x="4775" y="1032"/>
              <a:ext cx="41" cy="44"/>
            </a:xfrm>
            <a:custGeom>
              <a:avLst/>
              <a:gdLst/>
              <a:ahLst/>
              <a:cxnLst>
                <a:cxn ang="0">
                  <a:pos x="33" y="87"/>
                </a:cxn>
                <a:cxn ang="0">
                  <a:pos x="41" y="89"/>
                </a:cxn>
                <a:cxn ang="0">
                  <a:pos x="48" y="87"/>
                </a:cxn>
                <a:cxn ang="0">
                  <a:pos x="56" y="84"/>
                </a:cxn>
                <a:cxn ang="0">
                  <a:pos x="63" y="80"/>
                </a:cxn>
                <a:cxn ang="0">
                  <a:pos x="68" y="75"/>
                </a:cxn>
                <a:cxn ang="0">
                  <a:pos x="73" y="68"/>
                </a:cxn>
                <a:cxn ang="0">
                  <a:pos x="78" y="61"/>
                </a:cxn>
                <a:cxn ang="0">
                  <a:pos x="80" y="52"/>
                </a:cxn>
                <a:cxn ang="0">
                  <a:pos x="81" y="42"/>
                </a:cxn>
                <a:cxn ang="0">
                  <a:pos x="80" y="34"/>
                </a:cxn>
                <a:cxn ang="0">
                  <a:pos x="78" y="26"/>
                </a:cxn>
                <a:cxn ang="0">
                  <a:pos x="74" y="19"/>
                </a:cxn>
                <a:cxn ang="0">
                  <a:pos x="70" y="13"/>
                </a:cxn>
                <a:cxn ang="0">
                  <a:pos x="64" y="8"/>
                </a:cxn>
                <a:cxn ang="0">
                  <a:pos x="57" y="3"/>
                </a:cxn>
                <a:cxn ang="0">
                  <a:pos x="50" y="1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9" y="8"/>
                </a:cxn>
                <a:cxn ang="0">
                  <a:pos x="13" y="14"/>
                </a:cxn>
                <a:cxn ang="0">
                  <a:pos x="9" y="19"/>
                </a:cxn>
                <a:cxn ang="0">
                  <a:pos x="4" y="27"/>
                </a:cxn>
                <a:cxn ang="0">
                  <a:pos x="2" y="36"/>
                </a:cxn>
                <a:cxn ang="0">
                  <a:pos x="0" y="45"/>
                </a:cxn>
                <a:cxn ang="0">
                  <a:pos x="2" y="53"/>
                </a:cxn>
                <a:cxn ang="0">
                  <a:pos x="4" y="61"/>
                </a:cxn>
                <a:cxn ang="0">
                  <a:pos x="7" y="69"/>
                </a:cxn>
                <a:cxn ang="0">
                  <a:pos x="12" y="76"/>
                </a:cxn>
                <a:cxn ang="0">
                  <a:pos x="18" y="80"/>
                </a:cxn>
                <a:cxn ang="0">
                  <a:pos x="25" y="85"/>
                </a:cxn>
                <a:cxn ang="0">
                  <a:pos x="33" y="87"/>
                </a:cxn>
              </a:cxnLst>
              <a:rect l="0" t="0" r="r" b="b"/>
              <a:pathLst>
                <a:path w="81" h="89">
                  <a:moveTo>
                    <a:pt x="33" y="87"/>
                  </a:moveTo>
                  <a:lnTo>
                    <a:pt x="41" y="89"/>
                  </a:lnTo>
                  <a:lnTo>
                    <a:pt x="48" y="87"/>
                  </a:lnTo>
                  <a:lnTo>
                    <a:pt x="56" y="84"/>
                  </a:lnTo>
                  <a:lnTo>
                    <a:pt x="63" y="80"/>
                  </a:lnTo>
                  <a:lnTo>
                    <a:pt x="68" y="75"/>
                  </a:lnTo>
                  <a:lnTo>
                    <a:pt x="73" y="68"/>
                  </a:lnTo>
                  <a:lnTo>
                    <a:pt x="78" y="61"/>
                  </a:lnTo>
                  <a:lnTo>
                    <a:pt x="80" y="52"/>
                  </a:lnTo>
                  <a:lnTo>
                    <a:pt x="81" y="42"/>
                  </a:lnTo>
                  <a:lnTo>
                    <a:pt x="80" y="34"/>
                  </a:lnTo>
                  <a:lnTo>
                    <a:pt x="78" y="26"/>
                  </a:lnTo>
                  <a:lnTo>
                    <a:pt x="74" y="19"/>
                  </a:lnTo>
                  <a:lnTo>
                    <a:pt x="70" y="13"/>
                  </a:lnTo>
                  <a:lnTo>
                    <a:pt x="64" y="8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9" y="19"/>
                  </a:lnTo>
                  <a:lnTo>
                    <a:pt x="4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1"/>
                  </a:lnTo>
                  <a:lnTo>
                    <a:pt x="7" y="69"/>
                  </a:lnTo>
                  <a:lnTo>
                    <a:pt x="12" y="76"/>
                  </a:lnTo>
                  <a:lnTo>
                    <a:pt x="18" y="80"/>
                  </a:lnTo>
                  <a:lnTo>
                    <a:pt x="25" y="85"/>
                  </a:lnTo>
                  <a:lnTo>
                    <a:pt x="33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6" name="Freeform 82"/>
            <p:cNvSpPr>
              <a:spLocks/>
            </p:cNvSpPr>
            <p:nvPr/>
          </p:nvSpPr>
          <p:spPr bwMode="auto">
            <a:xfrm>
              <a:off x="4598" y="990"/>
              <a:ext cx="13" cy="13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14" y="24"/>
                </a:cxn>
                <a:cxn ang="0">
                  <a:pos x="18" y="22"/>
                </a:cxn>
                <a:cxn ang="0">
                  <a:pos x="22" y="18"/>
                </a:cxn>
                <a:cxn ang="0">
                  <a:pos x="24" y="14"/>
                </a:cxn>
                <a:cxn ang="0">
                  <a:pos x="24" y="9"/>
                </a:cxn>
                <a:cxn ang="0">
                  <a:pos x="22" y="5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6" y="22"/>
                </a:cxn>
                <a:cxn ang="0">
                  <a:pos x="9" y="24"/>
                </a:cxn>
              </a:cxnLst>
              <a:rect l="0" t="0" r="r" b="b"/>
              <a:pathLst>
                <a:path w="24" h="24">
                  <a:moveTo>
                    <a:pt x="9" y="24"/>
                  </a:moveTo>
                  <a:lnTo>
                    <a:pt x="14" y="24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7" name="Freeform 83"/>
            <p:cNvSpPr>
              <a:spLocks/>
            </p:cNvSpPr>
            <p:nvPr/>
          </p:nvSpPr>
          <p:spPr bwMode="auto">
            <a:xfrm>
              <a:off x="4792" y="1037"/>
              <a:ext cx="11" cy="12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14" y="24"/>
                </a:cxn>
                <a:cxn ang="0">
                  <a:pos x="18" y="22"/>
                </a:cxn>
                <a:cxn ang="0">
                  <a:pos x="22" y="18"/>
                </a:cxn>
                <a:cxn ang="0">
                  <a:pos x="23" y="14"/>
                </a:cxn>
                <a:cxn ang="0">
                  <a:pos x="23" y="9"/>
                </a:cxn>
                <a:cxn ang="0">
                  <a:pos x="22" y="5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9" y="24"/>
                </a:cxn>
              </a:cxnLst>
              <a:rect l="0" t="0" r="r" b="b"/>
              <a:pathLst>
                <a:path w="23" h="24">
                  <a:moveTo>
                    <a:pt x="9" y="24"/>
                  </a:moveTo>
                  <a:lnTo>
                    <a:pt x="14" y="24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3" y="14"/>
                  </a:lnTo>
                  <a:lnTo>
                    <a:pt x="23" y="9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8" name="Freeform 84"/>
            <p:cNvSpPr>
              <a:spLocks/>
            </p:cNvSpPr>
            <p:nvPr/>
          </p:nvSpPr>
          <p:spPr bwMode="auto">
            <a:xfrm>
              <a:off x="4656" y="1029"/>
              <a:ext cx="35" cy="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" y="24"/>
                </a:cxn>
                <a:cxn ang="0">
                  <a:pos x="5" y="20"/>
                </a:cxn>
                <a:cxn ang="0">
                  <a:pos x="10" y="15"/>
                </a:cxn>
                <a:cxn ang="0">
                  <a:pos x="20" y="12"/>
                </a:cxn>
                <a:cxn ang="0">
                  <a:pos x="29" y="8"/>
                </a:cxn>
                <a:cxn ang="0">
                  <a:pos x="40" y="9"/>
                </a:cxn>
                <a:cxn ang="0">
                  <a:pos x="54" y="15"/>
                </a:cxn>
                <a:cxn ang="0">
                  <a:pos x="69" y="25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4" y="10"/>
                </a:cxn>
                <a:cxn ang="0">
                  <a:pos x="45" y="4"/>
                </a:cxn>
                <a:cxn ang="0">
                  <a:pos x="33" y="0"/>
                </a:cxn>
                <a:cxn ang="0">
                  <a:pos x="22" y="1"/>
                </a:cxn>
                <a:cxn ang="0">
                  <a:pos x="10" y="9"/>
                </a:cxn>
                <a:cxn ang="0">
                  <a:pos x="0" y="25"/>
                </a:cxn>
              </a:cxnLst>
              <a:rect l="0" t="0" r="r" b="b"/>
              <a:pathLst>
                <a:path w="69" h="25">
                  <a:moveTo>
                    <a:pt x="0" y="25"/>
                  </a:moveTo>
                  <a:lnTo>
                    <a:pt x="1" y="24"/>
                  </a:lnTo>
                  <a:lnTo>
                    <a:pt x="5" y="20"/>
                  </a:lnTo>
                  <a:lnTo>
                    <a:pt x="10" y="15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9"/>
                  </a:lnTo>
                  <a:lnTo>
                    <a:pt x="54" y="1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2" y="17"/>
                  </a:lnTo>
                  <a:lnTo>
                    <a:pt x="54" y="10"/>
                  </a:lnTo>
                  <a:lnTo>
                    <a:pt x="45" y="4"/>
                  </a:lnTo>
                  <a:lnTo>
                    <a:pt x="33" y="0"/>
                  </a:lnTo>
                  <a:lnTo>
                    <a:pt x="22" y="1"/>
                  </a:lnTo>
                  <a:lnTo>
                    <a:pt x="10" y="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9" name="Freeform 85"/>
            <p:cNvSpPr>
              <a:spLocks/>
            </p:cNvSpPr>
            <p:nvPr/>
          </p:nvSpPr>
          <p:spPr bwMode="auto">
            <a:xfrm>
              <a:off x="4640" y="1064"/>
              <a:ext cx="10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8" y="5"/>
                </a:cxn>
                <a:cxn ang="0">
                  <a:pos x="15" y="7"/>
                </a:cxn>
                <a:cxn ang="0">
                  <a:pos x="23" y="11"/>
                </a:cxn>
                <a:cxn ang="0">
                  <a:pos x="32" y="14"/>
                </a:cxn>
                <a:cxn ang="0">
                  <a:pos x="44" y="19"/>
                </a:cxn>
                <a:cxn ang="0">
                  <a:pos x="56" y="22"/>
                </a:cxn>
                <a:cxn ang="0">
                  <a:pos x="71" y="26"/>
                </a:cxn>
                <a:cxn ang="0">
                  <a:pos x="86" y="29"/>
                </a:cxn>
                <a:cxn ang="0">
                  <a:pos x="104" y="31"/>
                </a:cxn>
                <a:cxn ang="0">
                  <a:pos x="121" y="34"/>
                </a:cxn>
                <a:cxn ang="0">
                  <a:pos x="140" y="35"/>
                </a:cxn>
                <a:cxn ang="0">
                  <a:pos x="161" y="34"/>
                </a:cxn>
                <a:cxn ang="0">
                  <a:pos x="183" y="32"/>
                </a:cxn>
                <a:cxn ang="0">
                  <a:pos x="205" y="30"/>
                </a:cxn>
                <a:cxn ang="0">
                  <a:pos x="204" y="30"/>
                </a:cxn>
                <a:cxn ang="0">
                  <a:pos x="199" y="32"/>
                </a:cxn>
                <a:cxn ang="0">
                  <a:pos x="192" y="35"/>
                </a:cxn>
                <a:cxn ang="0">
                  <a:pos x="184" y="37"/>
                </a:cxn>
                <a:cxn ang="0">
                  <a:pos x="174" y="39"/>
                </a:cxn>
                <a:cxn ang="0">
                  <a:pos x="161" y="42"/>
                </a:cxn>
                <a:cxn ang="0">
                  <a:pos x="147" y="44"/>
                </a:cxn>
                <a:cxn ang="0">
                  <a:pos x="132" y="46"/>
                </a:cxn>
                <a:cxn ang="0">
                  <a:pos x="116" y="46"/>
                </a:cxn>
                <a:cxn ang="0">
                  <a:pos x="100" y="45"/>
                </a:cxn>
                <a:cxn ang="0">
                  <a:pos x="83" y="43"/>
                </a:cxn>
                <a:cxn ang="0">
                  <a:pos x="66" y="39"/>
                </a:cxn>
                <a:cxn ang="0">
                  <a:pos x="48" y="34"/>
                </a:cxn>
                <a:cxn ang="0">
                  <a:pos x="31" y="26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205" h="4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3" y="11"/>
                  </a:lnTo>
                  <a:lnTo>
                    <a:pt x="32" y="14"/>
                  </a:lnTo>
                  <a:lnTo>
                    <a:pt x="44" y="19"/>
                  </a:lnTo>
                  <a:lnTo>
                    <a:pt x="56" y="22"/>
                  </a:lnTo>
                  <a:lnTo>
                    <a:pt x="71" y="26"/>
                  </a:lnTo>
                  <a:lnTo>
                    <a:pt x="86" y="29"/>
                  </a:lnTo>
                  <a:lnTo>
                    <a:pt x="104" y="31"/>
                  </a:lnTo>
                  <a:lnTo>
                    <a:pt x="121" y="34"/>
                  </a:lnTo>
                  <a:lnTo>
                    <a:pt x="140" y="35"/>
                  </a:lnTo>
                  <a:lnTo>
                    <a:pt x="161" y="34"/>
                  </a:lnTo>
                  <a:lnTo>
                    <a:pt x="183" y="32"/>
                  </a:lnTo>
                  <a:lnTo>
                    <a:pt x="205" y="30"/>
                  </a:lnTo>
                  <a:lnTo>
                    <a:pt x="204" y="30"/>
                  </a:lnTo>
                  <a:lnTo>
                    <a:pt x="199" y="32"/>
                  </a:lnTo>
                  <a:lnTo>
                    <a:pt x="192" y="35"/>
                  </a:lnTo>
                  <a:lnTo>
                    <a:pt x="184" y="37"/>
                  </a:lnTo>
                  <a:lnTo>
                    <a:pt x="174" y="39"/>
                  </a:lnTo>
                  <a:lnTo>
                    <a:pt x="161" y="42"/>
                  </a:lnTo>
                  <a:lnTo>
                    <a:pt x="147" y="44"/>
                  </a:lnTo>
                  <a:lnTo>
                    <a:pt x="132" y="46"/>
                  </a:lnTo>
                  <a:lnTo>
                    <a:pt x="116" y="46"/>
                  </a:lnTo>
                  <a:lnTo>
                    <a:pt x="100" y="45"/>
                  </a:lnTo>
                  <a:lnTo>
                    <a:pt x="83" y="43"/>
                  </a:lnTo>
                  <a:lnTo>
                    <a:pt x="66" y="39"/>
                  </a:lnTo>
                  <a:lnTo>
                    <a:pt x="48" y="34"/>
                  </a:lnTo>
                  <a:lnTo>
                    <a:pt x="31" y="26"/>
                  </a:ln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50" name="Freeform 86"/>
            <p:cNvSpPr>
              <a:spLocks/>
            </p:cNvSpPr>
            <p:nvPr/>
          </p:nvSpPr>
          <p:spPr bwMode="auto">
            <a:xfrm>
              <a:off x="4787" y="986"/>
              <a:ext cx="46" cy="2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4"/>
                </a:cxn>
                <a:cxn ang="0">
                  <a:pos x="11" y="7"/>
                </a:cxn>
                <a:cxn ang="0">
                  <a:pos x="24" y="9"/>
                </a:cxn>
                <a:cxn ang="0">
                  <a:pos x="39" y="14"/>
                </a:cxn>
                <a:cxn ang="0">
                  <a:pos x="54" y="20"/>
                </a:cxn>
                <a:cxn ang="0">
                  <a:pos x="69" y="30"/>
                </a:cxn>
                <a:cxn ang="0">
                  <a:pos x="81" y="40"/>
                </a:cxn>
                <a:cxn ang="0">
                  <a:pos x="91" y="55"/>
                </a:cxn>
                <a:cxn ang="0">
                  <a:pos x="91" y="52"/>
                </a:cxn>
                <a:cxn ang="0">
                  <a:pos x="89" y="43"/>
                </a:cxn>
                <a:cxn ang="0">
                  <a:pos x="86" y="33"/>
                </a:cxn>
                <a:cxn ang="0">
                  <a:pos x="79" y="22"/>
                </a:cxn>
                <a:cxn ang="0">
                  <a:pos x="69" y="11"/>
                </a:cxn>
                <a:cxn ang="0">
                  <a:pos x="53" y="3"/>
                </a:cxn>
                <a:cxn ang="0">
                  <a:pos x="30" y="0"/>
                </a:cxn>
                <a:cxn ang="0">
                  <a:pos x="0" y="4"/>
                </a:cxn>
              </a:cxnLst>
              <a:rect l="0" t="0" r="r" b="b"/>
              <a:pathLst>
                <a:path w="91" h="55">
                  <a:moveTo>
                    <a:pt x="0" y="4"/>
                  </a:moveTo>
                  <a:lnTo>
                    <a:pt x="3" y="4"/>
                  </a:lnTo>
                  <a:lnTo>
                    <a:pt x="11" y="7"/>
                  </a:lnTo>
                  <a:lnTo>
                    <a:pt x="24" y="9"/>
                  </a:lnTo>
                  <a:lnTo>
                    <a:pt x="39" y="14"/>
                  </a:lnTo>
                  <a:lnTo>
                    <a:pt x="54" y="20"/>
                  </a:lnTo>
                  <a:lnTo>
                    <a:pt x="69" y="30"/>
                  </a:lnTo>
                  <a:lnTo>
                    <a:pt x="81" y="40"/>
                  </a:lnTo>
                  <a:lnTo>
                    <a:pt x="91" y="55"/>
                  </a:lnTo>
                  <a:lnTo>
                    <a:pt x="91" y="52"/>
                  </a:lnTo>
                  <a:lnTo>
                    <a:pt x="89" y="43"/>
                  </a:lnTo>
                  <a:lnTo>
                    <a:pt x="86" y="33"/>
                  </a:lnTo>
                  <a:lnTo>
                    <a:pt x="79" y="22"/>
                  </a:lnTo>
                  <a:lnTo>
                    <a:pt x="69" y="11"/>
                  </a:lnTo>
                  <a:lnTo>
                    <a:pt x="53" y="3"/>
                  </a:lnTo>
                  <a:lnTo>
                    <a:pt x="3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51" name="Freeform 87"/>
            <p:cNvSpPr>
              <a:spLocks/>
            </p:cNvSpPr>
            <p:nvPr/>
          </p:nvSpPr>
          <p:spPr bwMode="auto">
            <a:xfrm>
              <a:off x="4581" y="940"/>
              <a:ext cx="52" cy="1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4"/>
                </a:cxn>
                <a:cxn ang="0">
                  <a:pos x="7" y="20"/>
                </a:cxn>
                <a:cxn ang="0">
                  <a:pos x="16" y="17"/>
                </a:cxn>
                <a:cxn ang="0">
                  <a:pos x="28" y="14"/>
                </a:cxn>
                <a:cxn ang="0">
                  <a:pos x="43" y="11"/>
                </a:cxn>
                <a:cxn ang="0">
                  <a:pos x="61" y="12"/>
                </a:cxn>
                <a:cxn ang="0">
                  <a:pos x="82" y="17"/>
                </a:cxn>
                <a:cxn ang="0">
                  <a:pos x="105" y="27"/>
                </a:cxn>
                <a:cxn ang="0">
                  <a:pos x="103" y="25"/>
                </a:cxn>
                <a:cxn ang="0">
                  <a:pos x="96" y="19"/>
                </a:cxn>
                <a:cxn ang="0">
                  <a:pos x="85" y="11"/>
                </a:cxn>
                <a:cxn ang="0">
                  <a:pos x="72" y="4"/>
                </a:cxn>
                <a:cxn ang="0">
                  <a:pos x="57" y="0"/>
                </a:cxn>
                <a:cxn ang="0">
                  <a:pos x="38" y="1"/>
                </a:cxn>
                <a:cxn ang="0">
                  <a:pos x="20" y="8"/>
                </a:cxn>
                <a:cxn ang="0">
                  <a:pos x="0" y="25"/>
                </a:cxn>
              </a:cxnLst>
              <a:rect l="0" t="0" r="r" b="b"/>
              <a:pathLst>
                <a:path w="105" h="27">
                  <a:moveTo>
                    <a:pt x="0" y="25"/>
                  </a:moveTo>
                  <a:lnTo>
                    <a:pt x="3" y="24"/>
                  </a:lnTo>
                  <a:lnTo>
                    <a:pt x="7" y="20"/>
                  </a:lnTo>
                  <a:lnTo>
                    <a:pt x="16" y="17"/>
                  </a:lnTo>
                  <a:lnTo>
                    <a:pt x="28" y="14"/>
                  </a:lnTo>
                  <a:lnTo>
                    <a:pt x="43" y="11"/>
                  </a:lnTo>
                  <a:lnTo>
                    <a:pt x="61" y="12"/>
                  </a:lnTo>
                  <a:lnTo>
                    <a:pt x="82" y="17"/>
                  </a:lnTo>
                  <a:lnTo>
                    <a:pt x="105" y="27"/>
                  </a:lnTo>
                  <a:lnTo>
                    <a:pt x="103" y="25"/>
                  </a:lnTo>
                  <a:lnTo>
                    <a:pt x="96" y="19"/>
                  </a:lnTo>
                  <a:lnTo>
                    <a:pt x="85" y="11"/>
                  </a:lnTo>
                  <a:lnTo>
                    <a:pt x="72" y="4"/>
                  </a:lnTo>
                  <a:lnTo>
                    <a:pt x="57" y="0"/>
                  </a:lnTo>
                  <a:lnTo>
                    <a:pt x="38" y="1"/>
                  </a:lnTo>
                  <a:lnTo>
                    <a:pt x="20" y="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6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6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6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4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4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46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4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4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4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4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44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46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  <p:bldP spid="446479" grpId="0" animBg="1"/>
      <p:bldP spid="446480" grpId="0"/>
      <p:bldP spid="446482" grpId="0"/>
      <p:bldP spid="446493" grpId="0" animBg="1"/>
      <p:bldP spid="446494" grpId="0" animBg="1"/>
      <p:bldP spid="446498" grpId="0" animBg="1"/>
      <p:bldP spid="446499" grpId="0" animBg="1"/>
      <p:bldP spid="446500" grpId="0"/>
      <p:bldP spid="446501" grpId="0"/>
      <p:bldP spid="446503" grpId="0" animBg="1"/>
      <p:bldP spid="446504" grpId="0" animBg="1"/>
      <p:bldP spid="4465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6" name="Rectangle 8"/>
          <p:cNvSpPr>
            <a:spLocks noChangeArrowheads="1"/>
          </p:cNvSpPr>
          <p:nvPr/>
        </p:nvSpPr>
        <p:spPr bwMode="auto">
          <a:xfrm>
            <a:off x="2770188" y="239713"/>
            <a:ext cx="38004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P, V, T Relationships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447510" name="Group 22"/>
          <p:cNvGrpSpPr>
            <a:grpSpLocks/>
          </p:cNvGrpSpPr>
          <p:nvPr/>
        </p:nvGrpSpPr>
        <p:grpSpPr bwMode="auto">
          <a:xfrm>
            <a:off x="1243013" y="876300"/>
            <a:ext cx="6229350" cy="682625"/>
            <a:chOff x="783" y="552"/>
            <a:chExt cx="3924" cy="430"/>
          </a:xfrm>
        </p:grpSpPr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783" y="619"/>
              <a:ext cx="392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At constant P, as gas T      , its V ___ .</a:t>
              </a:r>
            </a:p>
          </p:txBody>
        </p:sp>
        <p:sp>
          <p:nvSpPr>
            <p:cNvPr id="447498" name="AutoShape 10"/>
            <p:cNvSpPr>
              <a:spLocks noChangeArrowheads="1"/>
            </p:cNvSpPr>
            <p:nvPr/>
          </p:nvSpPr>
          <p:spPr bwMode="auto">
            <a:xfrm>
              <a:off x="3266" y="552"/>
              <a:ext cx="192" cy="430"/>
            </a:xfrm>
            <a:prstGeom prst="upArrow">
              <a:avLst>
                <a:gd name="adj1" fmla="val 50000"/>
                <a:gd name="adj2" fmla="val 55990"/>
              </a:avLst>
            </a:prstGeom>
            <a:solidFill>
              <a:srgbClr val="0066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7499" name="AutoShape 11"/>
          <p:cNvSpPr>
            <a:spLocks noChangeArrowheads="1"/>
          </p:cNvSpPr>
          <p:nvPr/>
        </p:nvSpPr>
        <p:spPr bwMode="auto">
          <a:xfrm flipV="1">
            <a:off x="6737350" y="671513"/>
            <a:ext cx="304800" cy="682625"/>
          </a:xfrm>
          <a:prstGeom prst="upArrow">
            <a:avLst>
              <a:gd name="adj1" fmla="val 50000"/>
              <a:gd name="adj2" fmla="val 55990"/>
            </a:avLst>
          </a:prstGeom>
          <a:solidFill>
            <a:srgbClr val="00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47511" name="Group 23"/>
          <p:cNvGrpSpPr>
            <a:grpSpLocks/>
          </p:cNvGrpSpPr>
          <p:nvPr/>
        </p:nvGrpSpPr>
        <p:grpSpPr bwMode="auto">
          <a:xfrm>
            <a:off x="1243013" y="1774825"/>
            <a:ext cx="6229350" cy="682625"/>
            <a:chOff x="783" y="1118"/>
            <a:chExt cx="3924" cy="430"/>
          </a:xfrm>
        </p:grpSpPr>
        <p:sp>
          <p:nvSpPr>
            <p:cNvPr id="447500" name="Rectangle 12"/>
            <p:cNvSpPr>
              <a:spLocks noChangeArrowheads="1"/>
            </p:cNvSpPr>
            <p:nvPr/>
          </p:nvSpPr>
          <p:spPr bwMode="auto">
            <a:xfrm>
              <a:off x="783" y="1185"/>
              <a:ext cx="392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At constant P, as gas T      , its V ___ .</a:t>
              </a:r>
            </a:p>
          </p:txBody>
        </p:sp>
        <p:sp>
          <p:nvSpPr>
            <p:cNvPr id="447501" name="AutoShape 13"/>
            <p:cNvSpPr>
              <a:spLocks noChangeArrowheads="1"/>
            </p:cNvSpPr>
            <p:nvPr/>
          </p:nvSpPr>
          <p:spPr bwMode="auto">
            <a:xfrm flipV="1">
              <a:off x="3266" y="1118"/>
              <a:ext cx="192" cy="430"/>
            </a:xfrm>
            <a:prstGeom prst="upArrow">
              <a:avLst>
                <a:gd name="adj1" fmla="val 50000"/>
                <a:gd name="adj2" fmla="val 55990"/>
              </a:avLst>
            </a:prstGeom>
            <a:solidFill>
              <a:srgbClr val="0066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7502" name="AutoShape 14"/>
          <p:cNvSpPr>
            <a:spLocks noChangeArrowheads="1"/>
          </p:cNvSpPr>
          <p:nvPr/>
        </p:nvSpPr>
        <p:spPr bwMode="auto">
          <a:xfrm>
            <a:off x="6737350" y="1570038"/>
            <a:ext cx="304800" cy="682625"/>
          </a:xfrm>
          <a:prstGeom prst="upArrow">
            <a:avLst>
              <a:gd name="adj1" fmla="val 50000"/>
              <a:gd name="adj2" fmla="val 55990"/>
            </a:avLst>
          </a:prstGeom>
          <a:solidFill>
            <a:srgbClr val="00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7504" name="Picture 16" descr="666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2587625"/>
            <a:ext cx="2351088" cy="2970213"/>
          </a:xfrm>
          <a:prstGeom prst="rect">
            <a:avLst/>
          </a:prstGeom>
          <a:noFill/>
        </p:spPr>
      </p:pic>
      <p:pic>
        <p:nvPicPr>
          <p:cNvPr id="447506" name="Picture 18" descr="66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38" y="2573338"/>
            <a:ext cx="2405062" cy="2967037"/>
          </a:xfrm>
          <a:prstGeom prst="rect">
            <a:avLst/>
          </a:prstGeom>
          <a:noFill/>
        </p:spPr>
      </p:pic>
      <p:sp>
        <p:nvSpPr>
          <p:cNvPr id="447508" name="Text Box 20"/>
          <p:cNvSpPr txBox="1">
            <a:spLocks noChangeArrowheads="1"/>
          </p:cNvSpPr>
          <p:nvPr/>
        </p:nvSpPr>
        <p:spPr bwMode="auto">
          <a:xfrm>
            <a:off x="1931988" y="5611813"/>
            <a:ext cx="5180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3333FF"/>
                </a:solidFill>
              </a:rPr>
              <a:t>balloon placed in liquid nitrogen</a:t>
            </a:r>
          </a:p>
        </p:txBody>
      </p:sp>
      <p:sp>
        <p:nvSpPr>
          <p:cNvPr id="447509" name="Text Box 21"/>
          <p:cNvSpPr txBox="1">
            <a:spLocks noChangeArrowheads="1"/>
          </p:cNvSpPr>
          <p:nvPr/>
        </p:nvSpPr>
        <p:spPr bwMode="auto">
          <a:xfrm>
            <a:off x="1674813" y="6148388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3333FF"/>
                </a:solidFill>
              </a:rPr>
              <a:t>(T decreases from 20</a:t>
            </a:r>
            <a:r>
              <a:rPr lang="en-US" baseline="30000">
                <a:solidFill>
                  <a:srgbClr val="3333FF"/>
                </a:solidFill>
              </a:rPr>
              <a:t>o</a:t>
            </a:r>
            <a:r>
              <a:rPr lang="en-US">
                <a:solidFill>
                  <a:srgbClr val="3333FF"/>
                </a:solidFill>
              </a:rPr>
              <a:t>C to –200</a:t>
            </a:r>
            <a:r>
              <a:rPr lang="en-US" baseline="30000">
                <a:solidFill>
                  <a:srgbClr val="3333FF"/>
                </a:solidFill>
              </a:rPr>
              <a:t>o</a:t>
            </a:r>
            <a:r>
              <a:rPr lang="en-US">
                <a:solidFill>
                  <a:srgbClr val="3333FF"/>
                </a:solidFill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5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7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 animBg="1"/>
      <p:bldP spid="447502" grpId="0" animBg="1"/>
      <p:bldP spid="447508" grpId="0"/>
      <p:bldP spid="4475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30" name="Picture 18" descr="j0232816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54625" y="4229100"/>
            <a:ext cx="2663825" cy="2200275"/>
          </a:xfrm>
          <a:prstGeom prst="rect">
            <a:avLst/>
          </a:prstGeom>
          <a:noFill/>
        </p:spPr>
      </p:pic>
      <p:sp>
        <p:nvSpPr>
          <p:cNvPr id="448520" name="Rectangle 8"/>
          <p:cNvSpPr>
            <a:spLocks noChangeArrowheads="1"/>
          </p:cNvSpPr>
          <p:nvPr/>
        </p:nvSpPr>
        <p:spPr bwMode="auto">
          <a:xfrm>
            <a:off x="2284413" y="239713"/>
            <a:ext cx="49879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P, V, T Relationships (cont.)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448533" name="Group 21"/>
          <p:cNvGrpSpPr>
            <a:grpSpLocks/>
          </p:cNvGrpSpPr>
          <p:nvPr/>
        </p:nvGrpSpPr>
        <p:grpSpPr bwMode="auto">
          <a:xfrm>
            <a:off x="1243013" y="933450"/>
            <a:ext cx="6229350" cy="682625"/>
            <a:chOff x="783" y="588"/>
            <a:chExt cx="3924" cy="430"/>
          </a:xfrm>
        </p:grpSpPr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783" y="655"/>
              <a:ext cx="392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At constant V, as gas T      , its P ___ .</a:t>
              </a:r>
            </a:p>
          </p:txBody>
        </p:sp>
        <p:sp>
          <p:nvSpPr>
            <p:cNvPr id="448522" name="AutoShape 10"/>
            <p:cNvSpPr>
              <a:spLocks noChangeArrowheads="1"/>
            </p:cNvSpPr>
            <p:nvPr/>
          </p:nvSpPr>
          <p:spPr bwMode="auto">
            <a:xfrm>
              <a:off x="3266" y="588"/>
              <a:ext cx="192" cy="430"/>
            </a:xfrm>
            <a:prstGeom prst="upArrow">
              <a:avLst>
                <a:gd name="adj1" fmla="val 50000"/>
                <a:gd name="adj2" fmla="val 55990"/>
              </a:avLst>
            </a:prstGeom>
            <a:solidFill>
              <a:srgbClr val="3366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8523" name="AutoShape 11"/>
          <p:cNvSpPr>
            <a:spLocks noChangeArrowheads="1"/>
          </p:cNvSpPr>
          <p:nvPr/>
        </p:nvSpPr>
        <p:spPr bwMode="auto">
          <a:xfrm>
            <a:off x="6737350" y="728663"/>
            <a:ext cx="304800" cy="682625"/>
          </a:xfrm>
          <a:prstGeom prst="upArrow">
            <a:avLst>
              <a:gd name="adj1" fmla="val 50000"/>
              <a:gd name="adj2" fmla="val 55990"/>
            </a:avLst>
          </a:prstGeom>
          <a:solidFill>
            <a:srgbClr val="00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48534" name="Group 22"/>
          <p:cNvGrpSpPr>
            <a:grpSpLocks/>
          </p:cNvGrpSpPr>
          <p:nvPr/>
        </p:nvGrpSpPr>
        <p:grpSpPr bwMode="auto">
          <a:xfrm>
            <a:off x="1243013" y="1831975"/>
            <a:ext cx="6229350" cy="682625"/>
            <a:chOff x="783" y="1154"/>
            <a:chExt cx="3924" cy="430"/>
          </a:xfrm>
        </p:grpSpPr>
        <p:sp>
          <p:nvSpPr>
            <p:cNvPr id="448524" name="Rectangle 12"/>
            <p:cNvSpPr>
              <a:spLocks noChangeArrowheads="1"/>
            </p:cNvSpPr>
            <p:nvPr/>
          </p:nvSpPr>
          <p:spPr bwMode="auto">
            <a:xfrm>
              <a:off x="783" y="1221"/>
              <a:ext cx="392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At constant V, as gas T      , its P ___ .</a:t>
              </a:r>
            </a:p>
          </p:txBody>
        </p:sp>
        <p:sp>
          <p:nvSpPr>
            <p:cNvPr id="448525" name="AutoShape 13"/>
            <p:cNvSpPr>
              <a:spLocks noChangeArrowheads="1"/>
            </p:cNvSpPr>
            <p:nvPr/>
          </p:nvSpPr>
          <p:spPr bwMode="auto">
            <a:xfrm flipV="1">
              <a:off x="3266" y="1154"/>
              <a:ext cx="192" cy="430"/>
            </a:xfrm>
            <a:prstGeom prst="upArrow">
              <a:avLst>
                <a:gd name="adj1" fmla="val 50000"/>
                <a:gd name="adj2" fmla="val 55990"/>
              </a:avLst>
            </a:prstGeom>
            <a:solidFill>
              <a:srgbClr val="3366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8526" name="AutoShape 14"/>
          <p:cNvSpPr>
            <a:spLocks noChangeArrowheads="1"/>
          </p:cNvSpPr>
          <p:nvPr/>
        </p:nvSpPr>
        <p:spPr bwMode="auto">
          <a:xfrm flipV="1">
            <a:off x="6737350" y="1627188"/>
            <a:ext cx="304800" cy="682625"/>
          </a:xfrm>
          <a:prstGeom prst="upArrow">
            <a:avLst>
              <a:gd name="adj1" fmla="val 50000"/>
              <a:gd name="adj2" fmla="val 55990"/>
            </a:avLst>
          </a:prstGeom>
          <a:solidFill>
            <a:srgbClr val="00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8527" name="Picture 15" descr="hh00873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05246">
            <a:off x="6221413" y="4845050"/>
            <a:ext cx="419100" cy="1060450"/>
          </a:xfrm>
          <a:prstGeom prst="rect">
            <a:avLst/>
          </a:prstGeom>
          <a:noFill/>
        </p:spPr>
      </p:pic>
      <p:pic>
        <p:nvPicPr>
          <p:cNvPr id="448529" name="Picture 17" descr="Reifenplatz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225" y="2662238"/>
            <a:ext cx="2714625" cy="3390900"/>
          </a:xfrm>
          <a:prstGeom prst="rect">
            <a:avLst/>
          </a:prstGeom>
          <a:noFill/>
        </p:spPr>
      </p:pic>
      <p:pic>
        <p:nvPicPr>
          <p:cNvPr id="448531" name="Picture 19" descr="hh00873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8263" y="2847975"/>
            <a:ext cx="419100" cy="1060450"/>
          </a:xfrm>
          <a:prstGeom prst="rect">
            <a:avLst/>
          </a:prstGeom>
          <a:noFill/>
        </p:spPr>
      </p:pic>
      <p:sp>
        <p:nvSpPr>
          <p:cNvPr id="448532" name="AutoShape 20"/>
          <p:cNvSpPr>
            <a:spLocks noChangeArrowheads="1"/>
          </p:cNvSpPr>
          <p:nvPr/>
        </p:nvSpPr>
        <p:spPr bwMode="auto">
          <a:xfrm>
            <a:off x="4486275" y="3205163"/>
            <a:ext cx="4383088" cy="3998912"/>
          </a:xfrm>
          <a:prstGeom prst="irregularSeal2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8535" name="Text Box 23"/>
          <p:cNvSpPr txBox="1">
            <a:spLocks noChangeArrowheads="1"/>
          </p:cNvSpPr>
          <p:nvPr/>
        </p:nvSpPr>
        <p:spPr bwMode="auto">
          <a:xfrm>
            <a:off x="749300" y="6061075"/>
            <a:ext cx="319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3333FF"/>
                </a:solidFill>
              </a:rPr>
              <a:t>blown-out truck tire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8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8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3" grpId="0" animBg="1"/>
      <p:bldP spid="448526" grpId="0" animBg="1"/>
      <p:bldP spid="448532" grpId="0" animBg="1"/>
      <p:bldP spid="448532" grpId="1" animBg="1"/>
      <p:bldP spid="4485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55" name="Picture 19" descr="j01994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3970">
            <a:off x="793750" y="2503488"/>
            <a:ext cx="2530475" cy="3168650"/>
          </a:xfrm>
          <a:prstGeom prst="rect">
            <a:avLst/>
          </a:prstGeom>
          <a:noFill/>
        </p:spPr>
      </p:pic>
      <p:sp>
        <p:nvSpPr>
          <p:cNvPr id="449544" name="Rectangle 8"/>
          <p:cNvSpPr>
            <a:spLocks noChangeArrowheads="1"/>
          </p:cNvSpPr>
          <p:nvPr/>
        </p:nvSpPr>
        <p:spPr bwMode="auto">
          <a:xfrm>
            <a:off x="1327150" y="239713"/>
            <a:ext cx="49879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P, V, T Relationships (cont.)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449668" name="Group 132"/>
          <p:cNvGrpSpPr>
            <a:grpSpLocks/>
          </p:cNvGrpSpPr>
          <p:nvPr/>
        </p:nvGrpSpPr>
        <p:grpSpPr bwMode="auto">
          <a:xfrm>
            <a:off x="500063" y="933450"/>
            <a:ext cx="6724650" cy="682625"/>
            <a:chOff x="315" y="588"/>
            <a:chExt cx="4236" cy="430"/>
          </a:xfrm>
        </p:grpSpPr>
        <p:sp>
          <p:nvSpPr>
            <p:cNvPr id="449545" name="Rectangle 9"/>
            <p:cNvSpPr>
              <a:spLocks noChangeArrowheads="1"/>
            </p:cNvSpPr>
            <p:nvPr/>
          </p:nvSpPr>
          <p:spPr bwMode="auto">
            <a:xfrm>
              <a:off x="315" y="655"/>
              <a:ext cx="4236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At constant T, as P on gas      , its V ___ .</a:t>
              </a:r>
            </a:p>
          </p:txBody>
        </p:sp>
        <p:sp>
          <p:nvSpPr>
            <p:cNvPr id="449546" name="AutoShape 10"/>
            <p:cNvSpPr>
              <a:spLocks noChangeArrowheads="1"/>
            </p:cNvSpPr>
            <p:nvPr/>
          </p:nvSpPr>
          <p:spPr bwMode="auto">
            <a:xfrm>
              <a:off x="3095" y="588"/>
              <a:ext cx="192" cy="430"/>
            </a:xfrm>
            <a:prstGeom prst="upArrow">
              <a:avLst>
                <a:gd name="adj1" fmla="val 50000"/>
                <a:gd name="adj2" fmla="val 55990"/>
              </a:avLst>
            </a:prstGeom>
            <a:solidFill>
              <a:srgbClr val="3366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9547" name="AutoShape 11"/>
          <p:cNvSpPr>
            <a:spLocks noChangeArrowheads="1"/>
          </p:cNvSpPr>
          <p:nvPr/>
        </p:nvSpPr>
        <p:spPr bwMode="auto">
          <a:xfrm flipV="1">
            <a:off x="6465888" y="728663"/>
            <a:ext cx="304800" cy="682625"/>
          </a:xfrm>
          <a:prstGeom prst="upArrow">
            <a:avLst>
              <a:gd name="adj1" fmla="val 50000"/>
              <a:gd name="adj2" fmla="val 55990"/>
            </a:avLst>
          </a:prstGeom>
          <a:solidFill>
            <a:srgbClr val="00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49669" name="Group 133"/>
          <p:cNvGrpSpPr>
            <a:grpSpLocks/>
          </p:cNvGrpSpPr>
          <p:nvPr/>
        </p:nvGrpSpPr>
        <p:grpSpPr bwMode="auto">
          <a:xfrm>
            <a:off x="500063" y="1789113"/>
            <a:ext cx="6724650" cy="682625"/>
            <a:chOff x="315" y="1127"/>
            <a:chExt cx="4236" cy="430"/>
          </a:xfrm>
        </p:grpSpPr>
        <p:sp>
          <p:nvSpPr>
            <p:cNvPr id="449551" name="Rectangle 15"/>
            <p:cNvSpPr>
              <a:spLocks noChangeArrowheads="1"/>
            </p:cNvSpPr>
            <p:nvPr/>
          </p:nvSpPr>
          <p:spPr bwMode="auto">
            <a:xfrm>
              <a:off x="315" y="1194"/>
              <a:ext cx="4236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At constant T, as P on gas      , its V ___ .</a:t>
              </a:r>
            </a:p>
          </p:txBody>
        </p:sp>
        <p:sp>
          <p:nvSpPr>
            <p:cNvPr id="449552" name="AutoShape 16"/>
            <p:cNvSpPr>
              <a:spLocks noChangeArrowheads="1"/>
            </p:cNvSpPr>
            <p:nvPr/>
          </p:nvSpPr>
          <p:spPr bwMode="auto">
            <a:xfrm flipV="1">
              <a:off x="3095" y="1127"/>
              <a:ext cx="192" cy="430"/>
            </a:xfrm>
            <a:prstGeom prst="upArrow">
              <a:avLst>
                <a:gd name="adj1" fmla="val 50000"/>
                <a:gd name="adj2" fmla="val 55990"/>
              </a:avLst>
            </a:prstGeom>
            <a:solidFill>
              <a:srgbClr val="3366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9553" name="AutoShape 17"/>
          <p:cNvSpPr>
            <a:spLocks noChangeArrowheads="1"/>
          </p:cNvSpPr>
          <p:nvPr/>
        </p:nvSpPr>
        <p:spPr bwMode="auto">
          <a:xfrm>
            <a:off x="6465888" y="1584325"/>
            <a:ext cx="304800" cy="682625"/>
          </a:xfrm>
          <a:prstGeom prst="upArrow">
            <a:avLst>
              <a:gd name="adj1" fmla="val 50000"/>
              <a:gd name="adj2" fmla="val 55990"/>
            </a:avLst>
          </a:prstGeom>
          <a:solidFill>
            <a:srgbClr val="00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49665" name="Group 129"/>
          <p:cNvGrpSpPr>
            <a:grpSpLocks/>
          </p:cNvGrpSpPr>
          <p:nvPr/>
        </p:nvGrpSpPr>
        <p:grpSpPr bwMode="auto">
          <a:xfrm>
            <a:off x="7616825" y="388938"/>
            <a:ext cx="1035050" cy="3832225"/>
            <a:chOff x="2581" y="2033"/>
            <a:chExt cx="342" cy="1266"/>
          </a:xfrm>
        </p:grpSpPr>
        <p:sp>
          <p:nvSpPr>
            <p:cNvPr id="449565" name="Freeform 29"/>
            <p:cNvSpPr>
              <a:spLocks/>
            </p:cNvSpPr>
            <p:nvPr/>
          </p:nvSpPr>
          <p:spPr bwMode="auto">
            <a:xfrm>
              <a:off x="2874" y="2199"/>
              <a:ext cx="34" cy="1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25"/>
                </a:cxn>
                <a:cxn ang="0">
                  <a:pos x="10" y="213"/>
                </a:cxn>
                <a:cxn ang="0">
                  <a:pos x="21" y="264"/>
                </a:cxn>
                <a:cxn ang="0">
                  <a:pos x="57" y="264"/>
                </a:cxn>
                <a:cxn ang="0">
                  <a:pos x="69" y="211"/>
                </a:cxn>
                <a:cxn ang="0">
                  <a:pos x="67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9" h="264">
                  <a:moveTo>
                    <a:pt x="0" y="2"/>
                  </a:moveTo>
                  <a:lnTo>
                    <a:pt x="2" y="125"/>
                  </a:lnTo>
                  <a:lnTo>
                    <a:pt x="10" y="213"/>
                  </a:lnTo>
                  <a:lnTo>
                    <a:pt x="21" y="264"/>
                  </a:lnTo>
                  <a:lnTo>
                    <a:pt x="57" y="264"/>
                  </a:lnTo>
                  <a:lnTo>
                    <a:pt x="69" y="211"/>
                  </a:lnTo>
                  <a:lnTo>
                    <a:pt x="6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66" name="Freeform 30"/>
            <p:cNvSpPr>
              <a:spLocks/>
            </p:cNvSpPr>
            <p:nvPr/>
          </p:nvSpPr>
          <p:spPr bwMode="auto">
            <a:xfrm>
              <a:off x="2861" y="2069"/>
              <a:ext cx="42" cy="60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0" y="33"/>
                </a:cxn>
                <a:cxn ang="0">
                  <a:pos x="0" y="61"/>
                </a:cxn>
                <a:cxn ang="0">
                  <a:pos x="8" y="97"/>
                </a:cxn>
                <a:cxn ang="0">
                  <a:pos x="14" y="109"/>
                </a:cxn>
                <a:cxn ang="0">
                  <a:pos x="33" y="105"/>
                </a:cxn>
                <a:cxn ang="0">
                  <a:pos x="50" y="120"/>
                </a:cxn>
                <a:cxn ang="0">
                  <a:pos x="50" y="120"/>
                </a:cxn>
                <a:cxn ang="0">
                  <a:pos x="54" y="120"/>
                </a:cxn>
                <a:cxn ang="0">
                  <a:pos x="57" y="120"/>
                </a:cxn>
                <a:cxn ang="0">
                  <a:pos x="61" y="120"/>
                </a:cxn>
                <a:cxn ang="0">
                  <a:pos x="67" y="120"/>
                </a:cxn>
                <a:cxn ang="0">
                  <a:pos x="71" y="120"/>
                </a:cxn>
                <a:cxn ang="0">
                  <a:pos x="75" y="118"/>
                </a:cxn>
                <a:cxn ang="0">
                  <a:pos x="75" y="118"/>
                </a:cxn>
                <a:cxn ang="0">
                  <a:pos x="75" y="116"/>
                </a:cxn>
                <a:cxn ang="0">
                  <a:pos x="75" y="112"/>
                </a:cxn>
                <a:cxn ang="0">
                  <a:pos x="75" y="109"/>
                </a:cxn>
                <a:cxn ang="0">
                  <a:pos x="75" y="105"/>
                </a:cxn>
                <a:cxn ang="0">
                  <a:pos x="76" y="101"/>
                </a:cxn>
                <a:cxn ang="0">
                  <a:pos x="76" y="97"/>
                </a:cxn>
                <a:cxn ang="0">
                  <a:pos x="76" y="93"/>
                </a:cxn>
                <a:cxn ang="0">
                  <a:pos x="76" y="88"/>
                </a:cxn>
                <a:cxn ang="0">
                  <a:pos x="76" y="82"/>
                </a:cxn>
                <a:cxn ang="0">
                  <a:pos x="78" y="78"/>
                </a:cxn>
                <a:cxn ang="0">
                  <a:pos x="78" y="72"/>
                </a:cxn>
                <a:cxn ang="0">
                  <a:pos x="78" y="69"/>
                </a:cxn>
                <a:cxn ang="0">
                  <a:pos x="78" y="63"/>
                </a:cxn>
                <a:cxn ang="0">
                  <a:pos x="80" y="57"/>
                </a:cxn>
                <a:cxn ang="0">
                  <a:pos x="80" y="52"/>
                </a:cxn>
                <a:cxn ang="0">
                  <a:pos x="80" y="46"/>
                </a:cxn>
                <a:cxn ang="0">
                  <a:pos x="80" y="42"/>
                </a:cxn>
                <a:cxn ang="0">
                  <a:pos x="82" y="36"/>
                </a:cxn>
                <a:cxn ang="0">
                  <a:pos x="82" y="31"/>
                </a:cxn>
                <a:cxn ang="0">
                  <a:pos x="82" y="25"/>
                </a:cxn>
                <a:cxn ang="0">
                  <a:pos x="82" y="21"/>
                </a:cxn>
                <a:cxn ang="0">
                  <a:pos x="82" y="17"/>
                </a:cxn>
                <a:cxn ang="0">
                  <a:pos x="82" y="14"/>
                </a:cxn>
                <a:cxn ang="0">
                  <a:pos x="84" y="10"/>
                </a:cxn>
                <a:cxn ang="0">
                  <a:pos x="84" y="6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38" y="0"/>
                </a:cxn>
                <a:cxn ang="0">
                  <a:pos x="29" y="1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84" h="120">
                  <a:moveTo>
                    <a:pt x="12" y="6"/>
                  </a:moveTo>
                  <a:lnTo>
                    <a:pt x="0" y="33"/>
                  </a:lnTo>
                  <a:lnTo>
                    <a:pt x="0" y="61"/>
                  </a:lnTo>
                  <a:lnTo>
                    <a:pt x="8" y="97"/>
                  </a:lnTo>
                  <a:lnTo>
                    <a:pt x="14" y="109"/>
                  </a:lnTo>
                  <a:lnTo>
                    <a:pt x="33" y="105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1" y="120"/>
                  </a:lnTo>
                  <a:lnTo>
                    <a:pt x="67" y="120"/>
                  </a:lnTo>
                  <a:lnTo>
                    <a:pt x="71" y="120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75" y="116"/>
                  </a:lnTo>
                  <a:lnTo>
                    <a:pt x="75" y="112"/>
                  </a:lnTo>
                  <a:lnTo>
                    <a:pt x="75" y="109"/>
                  </a:lnTo>
                  <a:lnTo>
                    <a:pt x="75" y="105"/>
                  </a:lnTo>
                  <a:lnTo>
                    <a:pt x="76" y="101"/>
                  </a:lnTo>
                  <a:lnTo>
                    <a:pt x="76" y="97"/>
                  </a:lnTo>
                  <a:lnTo>
                    <a:pt x="76" y="93"/>
                  </a:lnTo>
                  <a:lnTo>
                    <a:pt x="76" y="88"/>
                  </a:lnTo>
                  <a:lnTo>
                    <a:pt x="76" y="82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78" y="69"/>
                  </a:lnTo>
                  <a:lnTo>
                    <a:pt x="78" y="63"/>
                  </a:lnTo>
                  <a:lnTo>
                    <a:pt x="80" y="57"/>
                  </a:lnTo>
                  <a:lnTo>
                    <a:pt x="80" y="52"/>
                  </a:lnTo>
                  <a:lnTo>
                    <a:pt x="80" y="46"/>
                  </a:lnTo>
                  <a:lnTo>
                    <a:pt x="80" y="42"/>
                  </a:lnTo>
                  <a:lnTo>
                    <a:pt x="82" y="36"/>
                  </a:lnTo>
                  <a:lnTo>
                    <a:pt x="82" y="31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82" y="17"/>
                  </a:lnTo>
                  <a:lnTo>
                    <a:pt x="82" y="14"/>
                  </a:lnTo>
                  <a:lnTo>
                    <a:pt x="84" y="10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29" y="1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67" name="Freeform 31"/>
            <p:cNvSpPr>
              <a:spLocks/>
            </p:cNvSpPr>
            <p:nvPr/>
          </p:nvSpPr>
          <p:spPr bwMode="auto">
            <a:xfrm>
              <a:off x="2791" y="2043"/>
              <a:ext cx="41" cy="5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8"/>
                </a:cxn>
                <a:cxn ang="0">
                  <a:pos x="7" y="11"/>
                </a:cxn>
                <a:cxn ang="0">
                  <a:pos x="7" y="15"/>
                </a:cxn>
                <a:cxn ang="0">
                  <a:pos x="5" y="19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32"/>
                </a:cxn>
                <a:cxn ang="0">
                  <a:pos x="2" y="36"/>
                </a:cxn>
                <a:cxn ang="0">
                  <a:pos x="2" y="42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6"/>
                </a:cxn>
                <a:cxn ang="0">
                  <a:pos x="2" y="70"/>
                </a:cxn>
                <a:cxn ang="0">
                  <a:pos x="2" y="74"/>
                </a:cxn>
                <a:cxn ang="0">
                  <a:pos x="3" y="78"/>
                </a:cxn>
                <a:cxn ang="0">
                  <a:pos x="3" y="82"/>
                </a:cxn>
                <a:cxn ang="0">
                  <a:pos x="5" y="84"/>
                </a:cxn>
                <a:cxn ang="0">
                  <a:pos x="5" y="87"/>
                </a:cxn>
                <a:cxn ang="0">
                  <a:pos x="7" y="91"/>
                </a:cxn>
                <a:cxn ang="0">
                  <a:pos x="11" y="97"/>
                </a:cxn>
                <a:cxn ang="0">
                  <a:pos x="13" y="101"/>
                </a:cxn>
                <a:cxn ang="0">
                  <a:pos x="15" y="104"/>
                </a:cxn>
                <a:cxn ang="0">
                  <a:pos x="15" y="106"/>
                </a:cxn>
                <a:cxn ang="0">
                  <a:pos x="38" y="106"/>
                </a:cxn>
                <a:cxn ang="0">
                  <a:pos x="49" y="116"/>
                </a:cxn>
                <a:cxn ang="0">
                  <a:pos x="74" y="116"/>
                </a:cxn>
                <a:cxn ang="0">
                  <a:pos x="81" y="0"/>
                </a:cxn>
                <a:cxn ang="0">
                  <a:pos x="40" y="0"/>
                </a:cxn>
                <a:cxn ang="0">
                  <a:pos x="28" y="6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81" h="116">
                  <a:moveTo>
                    <a:pt x="9" y="6"/>
                  </a:moveTo>
                  <a:lnTo>
                    <a:pt x="9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5" y="23"/>
                  </a:lnTo>
                  <a:lnTo>
                    <a:pt x="3" y="27"/>
                  </a:lnTo>
                  <a:lnTo>
                    <a:pt x="3" y="32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2" y="74"/>
                  </a:lnTo>
                  <a:lnTo>
                    <a:pt x="3" y="78"/>
                  </a:lnTo>
                  <a:lnTo>
                    <a:pt x="3" y="82"/>
                  </a:lnTo>
                  <a:lnTo>
                    <a:pt x="5" y="84"/>
                  </a:lnTo>
                  <a:lnTo>
                    <a:pt x="5" y="87"/>
                  </a:lnTo>
                  <a:lnTo>
                    <a:pt x="7" y="91"/>
                  </a:lnTo>
                  <a:lnTo>
                    <a:pt x="11" y="97"/>
                  </a:lnTo>
                  <a:lnTo>
                    <a:pt x="13" y="101"/>
                  </a:lnTo>
                  <a:lnTo>
                    <a:pt x="15" y="104"/>
                  </a:lnTo>
                  <a:lnTo>
                    <a:pt x="15" y="106"/>
                  </a:lnTo>
                  <a:lnTo>
                    <a:pt x="38" y="106"/>
                  </a:lnTo>
                  <a:lnTo>
                    <a:pt x="49" y="116"/>
                  </a:lnTo>
                  <a:lnTo>
                    <a:pt x="74" y="116"/>
                  </a:lnTo>
                  <a:lnTo>
                    <a:pt x="81" y="0"/>
                  </a:lnTo>
                  <a:lnTo>
                    <a:pt x="40" y="0"/>
                  </a:lnTo>
                  <a:lnTo>
                    <a:pt x="28" y="6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68" name="Freeform 32"/>
            <p:cNvSpPr>
              <a:spLocks/>
            </p:cNvSpPr>
            <p:nvPr/>
          </p:nvSpPr>
          <p:spPr bwMode="auto">
            <a:xfrm>
              <a:off x="2814" y="2100"/>
              <a:ext cx="13" cy="41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84"/>
                </a:cxn>
                <a:cxn ang="0">
                  <a:pos x="17" y="84"/>
                </a:cxn>
                <a:cxn ang="0">
                  <a:pos x="27" y="76"/>
                </a:cxn>
                <a:cxn ang="0">
                  <a:pos x="27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7" h="84">
                  <a:moveTo>
                    <a:pt x="2" y="4"/>
                  </a:moveTo>
                  <a:lnTo>
                    <a:pt x="0" y="84"/>
                  </a:lnTo>
                  <a:lnTo>
                    <a:pt x="17" y="84"/>
                  </a:lnTo>
                  <a:lnTo>
                    <a:pt x="27" y="76"/>
                  </a:lnTo>
                  <a:lnTo>
                    <a:pt x="27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69" name="Freeform 33"/>
            <p:cNvSpPr>
              <a:spLocks/>
            </p:cNvSpPr>
            <p:nvPr/>
          </p:nvSpPr>
          <p:spPr bwMode="auto">
            <a:xfrm>
              <a:off x="2882" y="2126"/>
              <a:ext cx="18" cy="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4"/>
                </a:cxn>
                <a:cxn ang="0">
                  <a:pos x="36" y="74"/>
                </a:cxn>
                <a:cxn ang="0">
                  <a:pos x="34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6" h="74">
                  <a:moveTo>
                    <a:pt x="4" y="0"/>
                  </a:moveTo>
                  <a:lnTo>
                    <a:pt x="0" y="74"/>
                  </a:lnTo>
                  <a:lnTo>
                    <a:pt x="36" y="74"/>
                  </a:lnTo>
                  <a:lnTo>
                    <a:pt x="3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0" name="Freeform 34"/>
            <p:cNvSpPr>
              <a:spLocks/>
            </p:cNvSpPr>
            <p:nvPr/>
          </p:nvSpPr>
          <p:spPr bwMode="auto">
            <a:xfrm>
              <a:off x="2843" y="2159"/>
              <a:ext cx="67" cy="47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53" y="66"/>
                </a:cxn>
                <a:cxn ang="0">
                  <a:pos x="55" y="85"/>
                </a:cxn>
                <a:cxn ang="0">
                  <a:pos x="86" y="93"/>
                </a:cxn>
                <a:cxn ang="0">
                  <a:pos x="126" y="89"/>
                </a:cxn>
                <a:cxn ang="0">
                  <a:pos x="133" y="76"/>
                </a:cxn>
                <a:cxn ang="0">
                  <a:pos x="133" y="0"/>
                </a:cxn>
                <a:cxn ang="0">
                  <a:pos x="101" y="9"/>
                </a:cxn>
                <a:cxn ang="0">
                  <a:pos x="71" y="7"/>
                </a:cxn>
                <a:cxn ang="0">
                  <a:pos x="53" y="2"/>
                </a:cxn>
                <a:cxn ang="0">
                  <a:pos x="0" y="2"/>
                </a:cxn>
                <a:cxn ang="0">
                  <a:pos x="12" y="47"/>
                </a:cxn>
                <a:cxn ang="0">
                  <a:pos x="17" y="66"/>
                </a:cxn>
                <a:cxn ang="0">
                  <a:pos x="17" y="66"/>
                </a:cxn>
              </a:cxnLst>
              <a:rect l="0" t="0" r="r" b="b"/>
              <a:pathLst>
                <a:path w="133" h="93">
                  <a:moveTo>
                    <a:pt x="17" y="66"/>
                  </a:moveTo>
                  <a:lnTo>
                    <a:pt x="53" y="66"/>
                  </a:lnTo>
                  <a:lnTo>
                    <a:pt x="55" y="85"/>
                  </a:lnTo>
                  <a:lnTo>
                    <a:pt x="86" y="93"/>
                  </a:lnTo>
                  <a:lnTo>
                    <a:pt x="126" y="89"/>
                  </a:lnTo>
                  <a:lnTo>
                    <a:pt x="133" y="76"/>
                  </a:lnTo>
                  <a:lnTo>
                    <a:pt x="133" y="0"/>
                  </a:lnTo>
                  <a:lnTo>
                    <a:pt x="101" y="9"/>
                  </a:lnTo>
                  <a:lnTo>
                    <a:pt x="71" y="7"/>
                  </a:lnTo>
                  <a:lnTo>
                    <a:pt x="53" y="2"/>
                  </a:lnTo>
                  <a:lnTo>
                    <a:pt x="0" y="2"/>
                  </a:lnTo>
                  <a:lnTo>
                    <a:pt x="12" y="47"/>
                  </a:lnTo>
                  <a:lnTo>
                    <a:pt x="17" y="66"/>
                  </a:lnTo>
                  <a:lnTo>
                    <a:pt x="17" y="66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1" name="Freeform 35"/>
            <p:cNvSpPr>
              <a:spLocks/>
            </p:cNvSpPr>
            <p:nvPr/>
          </p:nvSpPr>
          <p:spPr bwMode="auto">
            <a:xfrm>
              <a:off x="2731" y="2139"/>
              <a:ext cx="120" cy="91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64" y="42"/>
                </a:cxn>
                <a:cxn ang="0">
                  <a:pos x="66" y="36"/>
                </a:cxn>
                <a:cxn ang="0">
                  <a:pos x="72" y="28"/>
                </a:cxn>
                <a:cxn ang="0">
                  <a:pos x="78" y="19"/>
                </a:cxn>
                <a:cxn ang="0">
                  <a:pos x="85" y="11"/>
                </a:cxn>
                <a:cxn ang="0">
                  <a:pos x="95" y="8"/>
                </a:cxn>
                <a:cxn ang="0">
                  <a:pos x="106" y="4"/>
                </a:cxn>
                <a:cxn ang="0">
                  <a:pos x="118" y="0"/>
                </a:cxn>
                <a:cxn ang="0">
                  <a:pos x="123" y="0"/>
                </a:cxn>
                <a:cxn ang="0">
                  <a:pos x="131" y="0"/>
                </a:cxn>
                <a:cxn ang="0">
                  <a:pos x="139" y="0"/>
                </a:cxn>
                <a:cxn ang="0">
                  <a:pos x="146" y="0"/>
                </a:cxn>
                <a:cxn ang="0">
                  <a:pos x="152" y="0"/>
                </a:cxn>
                <a:cxn ang="0">
                  <a:pos x="160" y="0"/>
                </a:cxn>
                <a:cxn ang="0">
                  <a:pos x="173" y="0"/>
                </a:cxn>
                <a:cxn ang="0">
                  <a:pos x="184" y="2"/>
                </a:cxn>
                <a:cxn ang="0">
                  <a:pos x="190" y="2"/>
                </a:cxn>
                <a:cxn ang="0">
                  <a:pos x="194" y="4"/>
                </a:cxn>
                <a:cxn ang="0">
                  <a:pos x="201" y="11"/>
                </a:cxn>
                <a:cxn ang="0">
                  <a:pos x="207" y="19"/>
                </a:cxn>
                <a:cxn ang="0">
                  <a:pos x="217" y="30"/>
                </a:cxn>
                <a:cxn ang="0">
                  <a:pos x="224" y="44"/>
                </a:cxn>
                <a:cxn ang="0">
                  <a:pos x="228" y="49"/>
                </a:cxn>
                <a:cxn ang="0">
                  <a:pos x="232" y="59"/>
                </a:cxn>
                <a:cxn ang="0">
                  <a:pos x="234" y="66"/>
                </a:cxn>
                <a:cxn ang="0">
                  <a:pos x="238" y="74"/>
                </a:cxn>
                <a:cxn ang="0">
                  <a:pos x="238" y="82"/>
                </a:cxn>
                <a:cxn ang="0">
                  <a:pos x="239" y="89"/>
                </a:cxn>
                <a:cxn ang="0">
                  <a:pos x="238" y="97"/>
                </a:cxn>
                <a:cxn ang="0">
                  <a:pos x="238" y="103"/>
                </a:cxn>
                <a:cxn ang="0">
                  <a:pos x="236" y="110"/>
                </a:cxn>
                <a:cxn ang="0">
                  <a:pos x="236" y="118"/>
                </a:cxn>
                <a:cxn ang="0">
                  <a:pos x="232" y="131"/>
                </a:cxn>
                <a:cxn ang="0">
                  <a:pos x="228" y="142"/>
                </a:cxn>
                <a:cxn ang="0">
                  <a:pos x="224" y="152"/>
                </a:cxn>
                <a:cxn ang="0">
                  <a:pos x="220" y="160"/>
                </a:cxn>
                <a:cxn ang="0">
                  <a:pos x="219" y="165"/>
                </a:cxn>
                <a:cxn ang="0">
                  <a:pos x="106" y="177"/>
                </a:cxn>
                <a:cxn ang="0">
                  <a:pos x="44" y="160"/>
                </a:cxn>
                <a:cxn ang="0">
                  <a:pos x="6" y="57"/>
                </a:cxn>
              </a:cxnLst>
              <a:rect l="0" t="0" r="r" b="b"/>
              <a:pathLst>
                <a:path w="239" h="180">
                  <a:moveTo>
                    <a:pt x="6" y="57"/>
                  </a:moveTo>
                  <a:lnTo>
                    <a:pt x="61" y="49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6" y="36"/>
                  </a:lnTo>
                  <a:lnTo>
                    <a:pt x="68" y="32"/>
                  </a:lnTo>
                  <a:lnTo>
                    <a:pt x="72" y="28"/>
                  </a:lnTo>
                  <a:lnTo>
                    <a:pt x="74" y="25"/>
                  </a:lnTo>
                  <a:lnTo>
                    <a:pt x="78" y="19"/>
                  </a:lnTo>
                  <a:lnTo>
                    <a:pt x="82" y="15"/>
                  </a:lnTo>
                  <a:lnTo>
                    <a:pt x="85" y="11"/>
                  </a:lnTo>
                  <a:lnTo>
                    <a:pt x="89" y="9"/>
                  </a:lnTo>
                  <a:lnTo>
                    <a:pt x="95" y="8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2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4" y="4"/>
                  </a:lnTo>
                  <a:lnTo>
                    <a:pt x="196" y="6"/>
                  </a:lnTo>
                  <a:lnTo>
                    <a:pt x="201" y="11"/>
                  </a:lnTo>
                  <a:lnTo>
                    <a:pt x="203" y="15"/>
                  </a:lnTo>
                  <a:lnTo>
                    <a:pt x="207" y="19"/>
                  </a:lnTo>
                  <a:lnTo>
                    <a:pt x="213" y="25"/>
                  </a:lnTo>
                  <a:lnTo>
                    <a:pt x="217" y="30"/>
                  </a:lnTo>
                  <a:lnTo>
                    <a:pt x="220" y="36"/>
                  </a:lnTo>
                  <a:lnTo>
                    <a:pt x="224" y="44"/>
                  </a:lnTo>
                  <a:lnTo>
                    <a:pt x="226" y="46"/>
                  </a:lnTo>
                  <a:lnTo>
                    <a:pt x="228" y="49"/>
                  </a:lnTo>
                  <a:lnTo>
                    <a:pt x="230" y="53"/>
                  </a:lnTo>
                  <a:lnTo>
                    <a:pt x="232" y="59"/>
                  </a:lnTo>
                  <a:lnTo>
                    <a:pt x="234" y="61"/>
                  </a:lnTo>
                  <a:lnTo>
                    <a:pt x="234" y="66"/>
                  </a:lnTo>
                  <a:lnTo>
                    <a:pt x="236" y="70"/>
                  </a:lnTo>
                  <a:lnTo>
                    <a:pt x="238" y="74"/>
                  </a:lnTo>
                  <a:lnTo>
                    <a:pt x="238" y="78"/>
                  </a:lnTo>
                  <a:lnTo>
                    <a:pt x="238" y="82"/>
                  </a:lnTo>
                  <a:lnTo>
                    <a:pt x="238" y="85"/>
                  </a:lnTo>
                  <a:lnTo>
                    <a:pt x="239" y="89"/>
                  </a:lnTo>
                  <a:lnTo>
                    <a:pt x="238" y="93"/>
                  </a:lnTo>
                  <a:lnTo>
                    <a:pt x="238" y="97"/>
                  </a:lnTo>
                  <a:lnTo>
                    <a:pt x="238" y="99"/>
                  </a:lnTo>
                  <a:lnTo>
                    <a:pt x="238" y="103"/>
                  </a:lnTo>
                  <a:lnTo>
                    <a:pt x="236" y="106"/>
                  </a:lnTo>
                  <a:lnTo>
                    <a:pt x="236" y="110"/>
                  </a:lnTo>
                  <a:lnTo>
                    <a:pt x="236" y="114"/>
                  </a:lnTo>
                  <a:lnTo>
                    <a:pt x="236" y="118"/>
                  </a:lnTo>
                  <a:lnTo>
                    <a:pt x="234" y="123"/>
                  </a:lnTo>
                  <a:lnTo>
                    <a:pt x="232" y="131"/>
                  </a:lnTo>
                  <a:lnTo>
                    <a:pt x="228" y="137"/>
                  </a:lnTo>
                  <a:lnTo>
                    <a:pt x="228" y="142"/>
                  </a:lnTo>
                  <a:lnTo>
                    <a:pt x="226" y="146"/>
                  </a:lnTo>
                  <a:lnTo>
                    <a:pt x="224" y="152"/>
                  </a:lnTo>
                  <a:lnTo>
                    <a:pt x="222" y="156"/>
                  </a:lnTo>
                  <a:lnTo>
                    <a:pt x="220" y="160"/>
                  </a:lnTo>
                  <a:lnTo>
                    <a:pt x="219" y="163"/>
                  </a:lnTo>
                  <a:lnTo>
                    <a:pt x="219" y="165"/>
                  </a:lnTo>
                  <a:lnTo>
                    <a:pt x="192" y="180"/>
                  </a:lnTo>
                  <a:lnTo>
                    <a:pt x="106" y="177"/>
                  </a:lnTo>
                  <a:lnTo>
                    <a:pt x="76" y="156"/>
                  </a:lnTo>
                  <a:lnTo>
                    <a:pt x="44" y="160"/>
                  </a:lnTo>
                  <a:lnTo>
                    <a:pt x="0" y="95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D4D4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2" name="Freeform 36"/>
            <p:cNvSpPr>
              <a:spLocks/>
            </p:cNvSpPr>
            <p:nvPr/>
          </p:nvSpPr>
          <p:spPr bwMode="auto">
            <a:xfrm>
              <a:off x="2650" y="2060"/>
              <a:ext cx="48" cy="30"/>
            </a:xfrm>
            <a:custGeom>
              <a:avLst/>
              <a:gdLst/>
              <a:ahLst/>
              <a:cxnLst>
                <a:cxn ang="0">
                  <a:pos x="95" y="23"/>
                </a:cxn>
                <a:cxn ang="0">
                  <a:pos x="10" y="61"/>
                </a:cxn>
                <a:cxn ang="0">
                  <a:pos x="0" y="15"/>
                </a:cxn>
                <a:cxn ang="0">
                  <a:pos x="95" y="0"/>
                </a:cxn>
                <a:cxn ang="0">
                  <a:pos x="95" y="23"/>
                </a:cxn>
                <a:cxn ang="0">
                  <a:pos x="95" y="23"/>
                </a:cxn>
              </a:cxnLst>
              <a:rect l="0" t="0" r="r" b="b"/>
              <a:pathLst>
                <a:path w="95" h="61">
                  <a:moveTo>
                    <a:pt x="95" y="23"/>
                  </a:moveTo>
                  <a:lnTo>
                    <a:pt x="10" y="61"/>
                  </a:lnTo>
                  <a:lnTo>
                    <a:pt x="0" y="15"/>
                  </a:lnTo>
                  <a:lnTo>
                    <a:pt x="95" y="0"/>
                  </a:lnTo>
                  <a:lnTo>
                    <a:pt x="95" y="23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FA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3" name="Freeform 37"/>
            <p:cNvSpPr>
              <a:spLocks/>
            </p:cNvSpPr>
            <p:nvPr/>
          </p:nvSpPr>
          <p:spPr bwMode="auto">
            <a:xfrm>
              <a:off x="2716" y="2039"/>
              <a:ext cx="50" cy="2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" y="54"/>
                </a:cxn>
                <a:cxn ang="0">
                  <a:pos x="101" y="44"/>
                </a:cxn>
                <a:cxn ang="0">
                  <a:pos x="94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101" h="54">
                  <a:moveTo>
                    <a:pt x="0" y="33"/>
                  </a:moveTo>
                  <a:lnTo>
                    <a:pt x="4" y="54"/>
                  </a:lnTo>
                  <a:lnTo>
                    <a:pt x="101" y="44"/>
                  </a:lnTo>
                  <a:lnTo>
                    <a:pt x="94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A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4" name="Freeform 38"/>
            <p:cNvSpPr>
              <a:spLocks/>
            </p:cNvSpPr>
            <p:nvPr/>
          </p:nvSpPr>
          <p:spPr bwMode="auto">
            <a:xfrm>
              <a:off x="2587" y="2244"/>
              <a:ext cx="258" cy="1051"/>
            </a:xfrm>
            <a:custGeom>
              <a:avLst/>
              <a:gdLst/>
              <a:ahLst/>
              <a:cxnLst>
                <a:cxn ang="0">
                  <a:pos x="0" y="2021"/>
                </a:cxn>
                <a:cxn ang="0">
                  <a:pos x="2" y="2024"/>
                </a:cxn>
                <a:cxn ang="0">
                  <a:pos x="13" y="2032"/>
                </a:cxn>
                <a:cxn ang="0">
                  <a:pos x="19" y="2036"/>
                </a:cxn>
                <a:cxn ang="0">
                  <a:pos x="28" y="2041"/>
                </a:cxn>
                <a:cxn ang="0">
                  <a:pos x="40" y="2049"/>
                </a:cxn>
                <a:cxn ang="0">
                  <a:pos x="51" y="2055"/>
                </a:cxn>
                <a:cxn ang="0">
                  <a:pos x="64" y="2062"/>
                </a:cxn>
                <a:cxn ang="0">
                  <a:pos x="72" y="2064"/>
                </a:cxn>
                <a:cxn ang="0">
                  <a:pos x="80" y="2068"/>
                </a:cxn>
                <a:cxn ang="0">
                  <a:pos x="87" y="2072"/>
                </a:cxn>
                <a:cxn ang="0">
                  <a:pos x="97" y="2076"/>
                </a:cxn>
                <a:cxn ang="0">
                  <a:pos x="104" y="2078"/>
                </a:cxn>
                <a:cxn ang="0">
                  <a:pos x="114" y="2081"/>
                </a:cxn>
                <a:cxn ang="0">
                  <a:pos x="123" y="2085"/>
                </a:cxn>
                <a:cxn ang="0">
                  <a:pos x="133" y="2087"/>
                </a:cxn>
                <a:cxn ang="0">
                  <a:pos x="142" y="2089"/>
                </a:cxn>
                <a:cxn ang="0">
                  <a:pos x="154" y="2093"/>
                </a:cxn>
                <a:cxn ang="0">
                  <a:pos x="163" y="2095"/>
                </a:cxn>
                <a:cxn ang="0">
                  <a:pos x="175" y="2097"/>
                </a:cxn>
                <a:cxn ang="0">
                  <a:pos x="186" y="2098"/>
                </a:cxn>
                <a:cxn ang="0">
                  <a:pos x="197" y="2100"/>
                </a:cxn>
                <a:cxn ang="0">
                  <a:pos x="209" y="2100"/>
                </a:cxn>
                <a:cxn ang="0">
                  <a:pos x="220" y="2100"/>
                </a:cxn>
                <a:cxn ang="0">
                  <a:pos x="232" y="2102"/>
                </a:cxn>
                <a:cxn ang="0">
                  <a:pos x="241" y="2102"/>
                </a:cxn>
                <a:cxn ang="0">
                  <a:pos x="253" y="2102"/>
                </a:cxn>
                <a:cxn ang="0">
                  <a:pos x="262" y="2102"/>
                </a:cxn>
                <a:cxn ang="0">
                  <a:pos x="272" y="2100"/>
                </a:cxn>
                <a:cxn ang="0">
                  <a:pos x="283" y="2100"/>
                </a:cxn>
                <a:cxn ang="0">
                  <a:pos x="291" y="2100"/>
                </a:cxn>
                <a:cxn ang="0">
                  <a:pos x="300" y="2098"/>
                </a:cxn>
                <a:cxn ang="0">
                  <a:pos x="310" y="2098"/>
                </a:cxn>
                <a:cxn ang="0">
                  <a:pos x="317" y="2098"/>
                </a:cxn>
                <a:cxn ang="0">
                  <a:pos x="325" y="2097"/>
                </a:cxn>
                <a:cxn ang="0">
                  <a:pos x="334" y="2095"/>
                </a:cxn>
                <a:cxn ang="0">
                  <a:pos x="342" y="2095"/>
                </a:cxn>
                <a:cxn ang="0">
                  <a:pos x="350" y="2093"/>
                </a:cxn>
                <a:cxn ang="0">
                  <a:pos x="361" y="2091"/>
                </a:cxn>
                <a:cxn ang="0">
                  <a:pos x="372" y="2087"/>
                </a:cxn>
                <a:cxn ang="0">
                  <a:pos x="382" y="2085"/>
                </a:cxn>
                <a:cxn ang="0">
                  <a:pos x="391" y="2081"/>
                </a:cxn>
                <a:cxn ang="0">
                  <a:pos x="397" y="2079"/>
                </a:cxn>
                <a:cxn ang="0">
                  <a:pos x="403" y="2078"/>
                </a:cxn>
                <a:cxn ang="0">
                  <a:pos x="407" y="2078"/>
                </a:cxn>
                <a:cxn ang="0">
                  <a:pos x="515" y="2000"/>
                </a:cxn>
                <a:cxn ang="0">
                  <a:pos x="454" y="27"/>
                </a:cxn>
                <a:cxn ang="0">
                  <a:pos x="83" y="2"/>
                </a:cxn>
                <a:cxn ang="0">
                  <a:pos x="0" y="103"/>
                </a:cxn>
              </a:cxnLst>
              <a:rect l="0" t="0" r="r" b="b"/>
              <a:pathLst>
                <a:path w="515" h="2102">
                  <a:moveTo>
                    <a:pt x="0" y="103"/>
                  </a:moveTo>
                  <a:lnTo>
                    <a:pt x="0" y="2021"/>
                  </a:lnTo>
                  <a:lnTo>
                    <a:pt x="0" y="2021"/>
                  </a:lnTo>
                  <a:lnTo>
                    <a:pt x="2" y="2024"/>
                  </a:lnTo>
                  <a:lnTo>
                    <a:pt x="5" y="2026"/>
                  </a:lnTo>
                  <a:lnTo>
                    <a:pt x="13" y="2032"/>
                  </a:lnTo>
                  <a:lnTo>
                    <a:pt x="15" y="2034"/>
                  </a:lnTo>
                  <a:lnTo>
                    <a:pt x="19" y="2036"/>
                  </a:lnTo>
                  <a:lnTo>
                    <a:pt x="24" y="2040"/>
                  </a:lnTo>
                  <a:lnTo>
                    <a:pt x="28" y="2041"/>
                  </a:lnTo>
                  <a:lnTo>
                    <a:pt x="34" y="2045"/>
                  </a:lnTo>
                  <a:lnTo>
                    <a:pt x="40" y="2049"/>
                  </a:lnTo>
                  <a:lnTo>
                    <a:pt x="45" y="2051"/>
                  </a:lnTo>
                  <a:lnTo>
                    <a:pt x="51" y="2055"/>
                  </a:lnTo>
                  <a:lnTo>
                    <a:pt x="57" y="2059"/>
                  </a:lnTo>
                  <a:lnTo>
                    <a:pt x="64" y="2062"/>
                  </a:lnTo>
                  <a:lnTo>
                    <a:pt x="68" y="2062"/>
                  </a:lnTo>
                  <a:lnTo>
                    <a:pt x="72" y="2064"/>
                  </a:lnTo>
                  <a:lnTo>
                    <a:pt x="76" y="2066"/>
                  </a:lnTo>
                  <a:lnTo>
                    <a:pt x="80" y="2068"/>
                  </a:lnTo>
                  <a:lnTo>
                    <a:pt x="83" y="2070"/>
                  </a:lnTo>
                  <a:lnTo>
                    <a:pt x="87" y="2072"/>
                  </a:lnTo>
                  <a:lnTo>
                    <a:pt x="91" y="2074"/>
                  </a:lnTo>
                  <a:lnTo>
                    <a:pt x="97" y="2076"/>
                  </a:lnTo>
                  <a:lnTo>
                    <a:pt x="100" y="2076"/>
                  </a:lnTo>
                  <a:lnTo>
                    <a:pt x="104" y="2078"/>
                  </a:lnTo>
                  <a:lnTo>
                    <a:pt x="108" y="2079"/>
                  </a:lnTo>
                  <a:lnTo>
                    <a:pt x="114" y="2081"/>
                  </a:lnTo>
                  <a:lnTo>
                    <a:pt x="118" y="2083"/>
                  </a:lnTo>
                  <a:lnTo>
                    <a:pt x="123" y="2085"/>
                  </a:lnTo>
                  <a:lnTo>
                    <a:pt x="127" y="2085"/>
                  </a:lnTo>
                  <a:lnTo>
                    <a:pt x="133" y="2087"/>
                  </a:lnTo>
                  <a:lnTo>
                    <a:pt x="137" y="2089"/>
                  </a:lnTo>
                  <a:lnTo>
                    <a:pt x="142" y="2089"/>
                  </a:lnTo>
                  <a:lnTo>
                    <a:pt x="148" y="2091"/>
                  </a:lnTo>
                  <a:lnTo>
                    <a:pt x="154" y="2093"/>
                  </a:lnTo>
                  <a:lnTo>
                    <a:pt x="159" y="2093"/>
                  </a:lnTo>
                  <a:lnTo>
                    <a:pt x="163" y="2095"/>
                  </a:lnTo>
                  <a:lnTo>
                    <a:pt x="169" y="2095"/>
                  </a:lnTo>
                  <a:lnTo>
                    <a:pt x="175" y="2097"/>
                  </a:lnTo>
                  <a:lnTo>
                    <a:pt x="180" y="2097"/>
                  </a:lnTo>
                  <a:lnTo>
                    <a:pt x="186" y="2098"/>
                  </a:lnTo>
                  <a:lnTo>
                    <a:pt x="192" y="2098"/>
                  </a:lnTo>
                  <a:lnTo>
                    <a:pt x="197" y="2100"/>
                  </a:lnTo>
                  <a:lnTo>
                    <a:pt x="203" y="2100"/>
                  </a:lnTo>
                  <a:lnTo>
                    <a:pt x="209" y="2100"/>
                  </a:lnTo>
                  <a:lnTo>
                    <a:pt x="215" y="2100"/>
                  </a:lnTo>
                  <a:lnTo>
                    <a:pt x="220" y="2100"/>
                  </a:lnTo>
                  <a:lnTo>
                    <a:pt x="226" y="2100"/>
                  </a:lnTo>
                  <a:lnTo>
                    <a:pt x="232" y="2102"/>
                  </a:lnTo>
                  <a:lnTo>
                    <a:pt x="235" y="2102"/>
                  </a:lnTo>
                  <a:lnTo>
                    <a:pt x="241" y="2102"/>
                  </a:lnTo>
                  <a:lnTo>
                    <a:pt x="247" y="2102"/>
                  </a:lnTo>
                  <a:lnTo>
                    <a:pt x="253" y="2102"/>
                  </a:lnTo>
                  <a:lnTo>
                    <a:pt x="256" y="2102"/>
                  </a:lnTo>
                  <a:lnTo>
                    <a:pt x="262" y="2102"/>
                  </a:lnTo>
                  <a:lnTo>
                    <a:pt x="268" y="2100"/>
                  </a:lnTo>
                  <a:lnTo>
                    <a:pt x="272" y="2100"/>
                  </a:lnTo>
                  <a:lnTo>
                    <a:pt x="277" y="2100"/>
                  </a:lnTo>
                  <a:lnTo>
                    <a:pt x="283" y="2100"/>
                  </a:lnTo>
                  <a:lnTo>
                    <a:pt x="287" y="2100"/>
                  </a:lnTo>
                  <a:lnTo>
                    <a:pt x="291" y="2100"/>
                  </a:lnTo>
                  <a:lnTo>
                    <a:pt x="296" y="2098"/>
                  </a:lnTo>
                  <a:lnTo>
                    <a:pt x="300" y="2098"/>
                  </a:lnTo>
                  <a:lnTo>
                    <a:pt x="304" y="2098"/>
                  </a:lnTo>
                  <a:lnTo>
                    <a:pt x="310" y="2098"/>
                  </a:lnTo>
                  <a:lnTo>
                    <a:pt x="313" y="2098"/>
                  </a:lnTo>
                  <a:lnTo>
                    <a:pt x="317" y="2098"/>
                  </a:lnTo>
                  <a:lnTo>
                    <a:pt x="321" y="2097"/>
                  </a:lnTo>
                  <a:lnTo>
                    <a:pt x="325" y="2097"/>
                  </a:lnTo>
                  <a:lnTo>
                    <a:pt x="331" y="2095"/>
                  </a:lnTo>
                  <a:lnTo>
                    <a:pt x="334" y="2095"/>
                  </a:lnTo>
                  <a:lnTo>
                    <a:pt x="338" y="2095"/>
                  </a:lnTo>
                  <a:lnTo>
                    <a:pt x="342" y="2095"/>
                  </a:lnTo>
                  <a:lnTo>
                    <a:pt x="346" y="2093"/>
                  </a:lnTo>
                  <a:lnTo>
                    <a:pt x="350" y="2093"/>
                  </a:lnTo>
                  <a:lnTo>
                    <a:pt x="355" y="2091"/>
                  </a:lnTo>
                  <a:lnTo>
                    <a:pt x="361" y="2091"/>
                  </a:lnTo>
                  <a:lnTo>
                    <a:pt x="367" y="2089"/>
                  </a:lnTo>
                  <a:lnTo>
                    <a:pt x="372" y="2087"/>
                  </a:lnTo>
                  <a:lnTo>
                    <a:pt x="378" y="2085"/>
                  </a:lnTo>
                  <a:lnTo>
                    <a:pt x="382" y="2085"/>
                  </a:lnTo>
                  <a:lnTo>
                    <a:pt x="388" y="2083"/>
                  </a:lnTo>
                  <a:lnTo>
                    <a:pt x="391" y="2081"/>
                  </a:lnTo>
                  <a:lnTo>
                    <a:pt x="393" y="2079"/>
                  </a:lnTo>
                  <a:lnTo>
                    <a:pt x="397" y="2079"/>
                  </a:lnTo>
                  <a:lnTo>
                    <a:pt x="401" y="2078"/>
                  </a:lnTo>
                  <a:lnTo>
                    <a:pt x="403" y="2078"/>
                  </a:lnTo>
                  <a:lnTo>
                    <a:pt x="407" y="2078"/>
                  </a:lnTo>
                  <a:lnTo>
                    <a:pt x="407" y="2078"/>
                  </a:lnTo>
                  <a:lnTo>
                    <a:pt x="502" y="2024"/>
                  </a:lnTo>
                  <a:lnTo>
                    <a:pt x="515" y="2000"/>
                  </a:lnTo>
                  <a:lnTo>
                    <a:pt x="507" y="91"/>
                  </a:lnTo>
                  <a:lnTo>
                    <a:pt x="454" y="27"/>
                  </a:lnTo>
                  <a:lnTo>
                    <a:pt x="393" y="0"/>
                  </a:lnTo>
                  <a:lnTo>
                    <a:pt x="83" y="2"/>
                  </a:lnTo>
                  <a:lnTo>
                    <a:pt x="17" y="53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5" name="Freeform 39"/>
            <p:cNvSpPr>
              <a:spLocks/>
            </p:cNvSpPr>
            <p:nvPr/>
          </p:nvSpPr>
          <p:spPr bwMode="auto">
            <a:xfrm>
              <a:off x="2676" y="2071"/>
              <a:ext cx="71" cy="5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89"/>
                </a:cxn>
                <a:cxn ang="0">
                  <a:pos x="38" y="108"/>
                </a:cxn>
                <a:cxn ang="0">
                  <a:pos x="106" y="106"/>
                </a:cxn>
                <a:cxn ang="0">
                  <a:pos x="140" y="89"/>
                </a:cxn>
                <a:cxn ang="0">
                  <a:pos x="142" y="29"/>
                </a:cxn>
                <a:cxn ang="0">
                  <a:pos x="106" y="0"/>
                </a:cxn>
                <a:cxn ang="0">
                  <a:pos x="47" y="2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142" h="108">
                  <a:moveTo>
                    <a:pt x="0" y="23"/>
                  </a:moveTo>
                  <a:lnTo>
                    <a:pt x="0" y="89"/>
                  </a:lnTo>
                  <a:lnTo>
                    <a:pt x="38" y="108"/>
                  </a:lnTo>
                  <a:lnTo>
                    <a:pt x="106" y="106"/>
                  </a:lnTo>
                  <a:lnTo>
                    <a:pt x="140" y="89"/>
                  </a:lnTo>
                  <a:lnTo>
                    <a:pt x="142" y="29"/>
                  </a:lnTo>
                  <a:lnTo>
                    <a:pt x="106" y="0"/>
                  </a:lnTo>
                  <a:lnTo>
                    <a:pt x="47" y="2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D4D4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6" name="Freeform 40"/>
            <p:cNvSpPr>
              <a:spLocks/>
            </p:cNvSpPr>
            <p:nvPr/>
          </p:nvSpPr>
          <p:spPr bwMode="auto">
            <a:xfrm>
              <a:off x="2632" y="2217"/>
              <a:ext cx="158" cy="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59" y="2"/>
                </a:cxn>
                <a:cxn ang="0">
                  <a:pos x="49" y="5"/>
                </a:cxn>
                <a:cxn ang="0">
                  <a:pos x="38" y="9"/>
                </a:cxn>
                <a:cxn ang="0">
                  <a:pos x="25" y="17"/>
                </a:cxn>
                <a:cxn ang="0">
                  <a:pos x="13" y="24"/>
                </a:cxn>
                <a:cxn ang="0">
                  <a:pos x="6" y="36"/>
                </a:cxn>
                <a:cxn ang="0">
                  <a:pos x="2" y="43"/>
                </a:cxn>
                <a:cxn ang="0">
                  <a:pos x="0" y="51"/>
                </a:cxn>
                <a:cxn ang="0">
                  <a:pos x="2" y="61"/>
                </a:cxn>
                <a:cxn ang="0">
                  <a:pos x="8" y="70"/>
                </a:cxn>
                <a:cxn ang="0">
                  <a:pos x="13" y="76"/>
                </a:cxn>
                <a:cxn ang="0">
                  <a:pos x="21" y="82"/>
                </a:cxn>
                <a:cxn ang="0">
                  <a:pos x="30" y="85"/>
                </a:cxn>
                <a:cxn ang="0">
                  <a:pos x="40" y="91"/>
                </a:cxn>
                <a:cxn ang="0">
                  <a:pos x="51" y="95"/>
                </a:cxn>
                <a:cxn ang="0">
                  <a:pos x="61" y="97"/>
                </a:cxn>
                <a:cxn ang="0">
                  <a:pos x="74" y="101"/>
                </a:cxn>
                <a:cxn ang="0">
                  <a:pos x="86" y="102"/>
                </a:cxn>
                <a:cxn ang="0">
                  <a:pos x="99" y="104"/>
                </a:cxn>
                <a:cxn ang="0">
                  <a:pos x="110" y="106"/>
                </a:cxn>
                <a:cxn ang="0">
                  <a:pos x="124" y="108"/>
                </a:cxn>
                <a:cxn ang="0">
                  <a:pos x="137" y="108"/>
                </a:cxn>
                <a:cxn ang="0">
                  <a:pos x="148" y="110"/>
                </a:cxn>
                <a:cxn ang="0">
                  <a:pos x="162" y="110"/>
                </a:cxn>
                <a:cxn ang="0">
                  <a:pos x="173" y="110"/>
                </a:cxn>
                <a:cxn ang="0">
                  <a:pos x="185" y="108"/>
                </a:cxn>
                <a:cxn ang="0">
                  <a:pos x="196" y="108"/>
                </a:cxn>
                <a:cxn ang="0">
                  <a:pos x="207" y="106"/>
                </a:cxn>
                <a:cxn ang="0">
                  <a:pos x="217" y="104"/>
                </a:cxn>
                <a:cxn ang="0">
                  <a:pos x="228" y="102"/>
                </a:cxn>
                <a:cxn ang="0">
                  <a:pos x="238" y="101"/>
                </a:cxn>
                <a:cxn ang="0">
                  <a:pos x="247" y="97"/>
                </a:cxn>
                <a:cxn ang="0">
                  <a:pos x="257" y="95"/>
                </a:cxn>
                <a:cxn ang="0">
                  <a:pos x="264" y="93"/>
                </a:cxn>
                <a:cxn ang="0">
                  <a:pos x="270" y="91"/>
                </a:cxn>
                <a:cxn ang="0">
                  <a:pos x="280" y="89"/>
                </a:cxn>
                <a:cxn ang="0">
                  <a:pos x="285" y="87"/>
                </a:cxn>
                <a:cxn ang="0">
                  <a:pos x="316" y="51"/>
                </a:cxn>
                <a:cxn ang="0">
                  <a:pos x="274" y="4"/>
                </a:cxn>
                <a:cxn ang="0">
                  <a:pos x="67" y="0"/>
                </a:cxn>
              </a:cxnLst>
              <a:rect l="0" t="0" r="r" b="b"/>
              <a:pathLst>
                <a:path w="316" h="110">
                  <a:moveTo>
                    <a:pt x="67" y="0"/>
                  </a:moveTo>
                  <a:lnTo>
                    <a:pt x="65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4"/>
                  </a:lnTo>
                  <a:lnTo>
                    <a:pt x="49" y="5"/>
                  </a:lnTo>
                  <a:lnTo>
                    <a:pt x="44" y="7"/>
                  </a:lnTo>
                  <a:lnTo>
                    <a:pt x="38" y="9"/>
                  </a:lnTo>
                  <a:lnTo>
                    <a:pt x="32" y="13"/>
                  </a:lnTo>
                  <a:lnTo>
                    <a:pt x="25" y="17"/>
                  </a:lnTo>
                  <a:lnTo>
                    <a:pt x="19" y="21"/>
                  </a:lnTo>
                  <a:lnTo>
                    <a:pt x="13" y="24"/>
                  </a:lnTo>
                  <a:lnTo>
                    <a:pt x="10" y="30"/>
                  </a:lnTo>
                  <a:lnTo>
                    <a:pt x="6" y="36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5"/>
                  </a:lnTo>
                  <a:lnTo>
                    <a:pt x="2" y="61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11" y="74"/>
                  </a:lnTo>
                  <a:lnTo>
                    <a:pt x="13" y="76"/>
                  </a:lnTo>
                  <a:lnTo>
                    <a:pt x="17" y="80"/>
                  </a:lnTo>
                  <a:lnTo>
                    <a:pt x="21" y="82"/>
                  </a:lnTo>
                  <a:lnTo>
                    <a:pt x="25" y="83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40" y="91"/>
                  </a:lnTo>
                  <a:lnTo>
                    <a:pt x="46" y="93"/>
                  </a:lnTo>
                  <a:lnTo>
                    <a:pt x="51" y="95"/>
                  </a:lnTo>
                  <a:lnTo>
                    <a:pt x="57" y="97"/>
                  </a:lnTo>
                  <a:lnTo>
                    <a:pt x="61" y="97"/>
                  </a:lnTo>
                  <a:lnTo>
                    <a:pt x="69" y="99"/>
                  </a:lnTo>
                  <a:lnTo>
                    <a:pt x="74" y="101"/>
                  </a:lnTo>
                  <a:lnTo>
                    <a:pt x="80" y="102"/>
                  </a:lnTo>
                  <a:lnTo>
                    <a:pt x="86" y="102"/>
                  </a:lnTo>
                  <a:lnTo>
                    <a:pt x="93" y="104"/>
                  </a:lnTo>
                  <a:lnTo>
                    <a:pt x="99" y="104"/>
                  </a:lnTo>
                  <a:lnTo>
                    <a:pt x="105" y="106"/>
                  </a:lnTo>
                  <a:lnTo>
                    <a:pt x="110" y="106"/>
                  </a:lnTo>
                  <a:lnTo>
                    <a:pt x="118" y="108"/>
                  </a:lnTo>
                  <a:lnTo>
                    <a:pt x="124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43" y="110"/>
                  </a:lnTo>
                  <a:lnTo>
                    <a:pt x="148" y="110"/>
                  </a:lnTo>
                  <a:lnTo>
                    <a:pt x="156" y="110"/>
                  </a:lnTo>
                  <a:lnTo>
                    <a:pt x="162" y="110"/>
                  </a:lnTo>
                  <a:lnTo>
                    <a:pt x="167" y="110"/>
                  </a:lnTo>
                  <a:lnTo>
                    <a:pt x="173" y="110"/>
                  </a:lnTo>
                  <a:lnTo>
                    <a:pt x="179" y="110"/>
                  </a:lnTo>
                  <a:lnTo>
                    <a:pt x="185" y="108"/>
                  </a:lnTo>
                  <a:lnTo>
                    <a:pt x="190" y="108"/>
                  </a:lnTo>
                  <a:lnTo>
                    <a:pt x="196" y="108"/>
                  </a:lnTo>
                  <a:lnTo>
                    <a:pt x="202" y="108"/>
                  </a:lnTo>
                  <a:lnTo>
                    <a:pt x="207" y="106"/>
                  </a:lnTo>
                  <a:lnTo>
                    <a:pt x="213" y="104"/>
                  </a:lnTo>
                  <a:lnTo>
                    <a:pt x="217" y="104"/>
                  </a:lnTo>
                  <a:lnTo>
                    <a:pt x="223" y="102"/>
                  </a:lnTo>
                  <a:lnTo>
                    <a:pt x="228" y="102"/>
                  </a:lnTo>
                  <a:lnTo>
                    <a:pt x="234" y="101"/>
                  </a:lnTo>
                  <a:lnTo>
                    <a:pt x="238" y="101"/>
                  </a:lnTo>
                  <a:lnTo>
                    <a:pt x="243" y="99"/>
                  </a:lnTo>
                  <a:lnTo>
                    <a:pt x="247" y="97"/>
                  </a:lnTo>
                  <a:lnTo>
                    <a:pt x="253" y="97"/>
                  </a:lnTo>
                  <a:lnTo>
                    <a:pt x="257" y="95"/>
                  </a:lnTo>
                  <a:lnTo>
                    <a:pt x="261" y="95"/>
                  </a:lnTo>
                  <a:lnTo>
                    <a:pt x="264" y="93"/>
                  </a:lnTo>
                  <a:lnTo>
                    <a:pt x="268" y="93"/>
                  </a:lnTo>
                  <a:lnTo>
                    <a:pt x="270" y="91"/>
                  </a:lnTo>
                  <a:lnTo>
                    <a:pt x="274" y="91"/>
                  </a:lnTo>
                  <a:lnTo>
                    <a:pt x="280" y="89"/>
                  </a:lnTo>
                  <a:lnTo>
                    <a:pt x="283" y="87"/>
                  </a:lnTo>
                  <a:lnTo>
                    <a:pt x="285" y="87"/>
                  </a:lnTo>
                  <a:lnTo>
                    <a:pt x="287" y="87"/>
                  </a:lnTo>
                  <a:lnTo>
                    <a:pt x="316" y="51"/>
                  </a:lnTo>
                  <a:lnTo>
                    <a:pt x="306" y="23"/>
                  </a:lnTo>
                  <a:lnTo>
                    <a:pt x="274" y="4"/>
                  </a:lnTo>
                  <a:lnTo>
                    <a:pt x="251" y="4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4D4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7" name="Freeform 41"/>
            <p:cNvSpPr>
              <a:spLocks/>
            </p:cNvSpPr>
            <p:nvPr/>
          </p:nvSpPr>
          <p:spPr bwMode="auto">
            <a:xfrm>
              <a:off x="2645" y="2056"/>
              <a:ext cx="57" cy="38"/>
            </a:xfrm>
            <a:custGeom>
              <a:avLst/>
              <a:gdLst/>
              <a:ahLst/>
              <a:cxnLst>
                <a:cxn ang="0">
                  <a:pos x="108" y="15"/>
                </a:cxn>
                <a:cxn ang="0">
                  <a:pos x="17" y="28"/>
                </a:cxn>
                <a:cxn ang="0">
                  <a:pos x="24" y="55"/>
                </a:cxn>
                <a:cxn ang="0">
                  <a:pos x="104" y="26"/>
                </a:cxn>
                <a:cxn ang="0">
                  <a:pos x="114" y="38"/>
                </a:cxn>
                <a:cxn ang="0">
                  <a:pos x="17" y="76"/>
                </a:cxn>
                <a:cxn ang="0">
                  <a:pos x="0" y="13"/>
                </a:cxn>
                <a:cxn ang="0">
                  <a:pos x="114" y="0"/>
                </a:cxn>
                <a:cxn ang="0">
                  <a:pos x="108" y="15"/>
                </a:cxn>
                <a:cxn ang="0">
                  <a:pos x="108" y="15"/>
                </a:cxn>
              </a:cxnLst>
              <a:rect l="0" t="0" r="r" b="b"/>
              <a:pathLst>
                <a:path w="114" h="76">
                  <a:moveTo>
                    <a:pt x="108" y="15"/>
                  </a:moveTo>
                  <a:lnTo>
                    <a:pt x="17" y="28"/>
                  </a:lnTo>
                  <a:lnTo>
                    <a:pt x="24" y="55"/>
                  </a:lnTo>
                  <a:lnTo>
                    <a:pt x="104" y="26"/>
                  </a:lnTo>
                  <a:lnTo>
                    <a:pt x="114" y="38"/>
                  </a:lnTo>
                  <a:lnTo>
                    <a:pt x="17" y="76"/>
                  </a:lnTo>
                  <a:lnTo>
                    <a:pt x="0" y="13"/>
                  </a:lnTo>
                  <a:lnTo>
                    <a:pt x="114" y="0"/>
                  </a:lnTo>
                  <a:lnTo>
                    <a:pt x="108" y="15"/>
                  </a:lnTo>
                  <a:lnTo>
                    <a:pt x="10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8" name="Freeform 42"/>
            <p:cNvSpPr>
              <a:spLocks/>
            </p:cNvSpPr>
            <p:nvPr/>
          </p:nvSpPr>
          <p:spPr bwMode="auto">
            <a:xfrm>
              <a:off x="2665" y="2197"/>
              <a:ext cx="92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78"/>
                </a:cxn>
                <a:cxn ang="0">
                  <a:pos x="98" y="95"/>
                </a:cxn>
                <a:cxn ang="0">
                  <a:pos x="180" y="74"/>
                </a:cxn>
                <a:cxn ang="0">
                  <a:pos x="18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2" h="95">
                  <a:moveTo>
                    <a:pt x="0" y="0"/>
                  </a:moveTo>
                  <a:lnTo>
                    <a:pt x="5" y="78"/>
                  </a:lnTo>
                  <a:lnTo>
                    <a:pt x="98" y="95"/>
                  </a:lnTo>
                  <a:lnTo>
                    <a:pt x="180" y="74"/>
                  </a:lnTo>
                  <a:lnTo>
                    <a:pt x="18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9" name="Freeform 43"/>
            <p:cNvSpPr>
              <a:spLocks/>
            </p:cNvSpPr>
            <p:nvPr/>
          </p:nvSpPr>
          <p:spPr bwMode="auto">
            <a:xfrm>
              <a:off x="2581" y="2237"/>
              <a:ext cx="272" cy="1062"/>
            </a:xfrm>
            <a:custGeom>
              <a:avLst/>
              <a:gdLst/>
              <a:ahLst/>
              <a:cxnLst>
                <a:cxn ang="0">
                  <a:pos x="94" y="5"/>
                </a:cxn>
                <a:cxn ang="0">
                  <a:pos x="71" y="17"/>
                </a:cxn>
                <a:cxn ang="0">
                  <a:pos x="44" y="40"/>
                </a:cxn>
                <a:cxn ang="0">
                  <a:pos x="17" y="70"/>
                </a:cxn>
                <a:cxn ang="0">
                  <a:pos x="4" y="95"/>
                </a:cxn>
                <a:cxn ang="0">
                  <a:pos x="12" y="2045"/>
                </a:cxn>
                <a:cxn ang="0">
                  <a:pos x="40" y="2068"/>
                </a:cxn>
                <a:cxn ang="0">
                  <a:pos x="67" y="2081"/>
                </a:cxn>
                <a:cxn ang="0">
                  <a:pos x="97" y="2094"/>
                </a:cxn>
                <a:cxn ang="0">
                  <a:pos x="124" y="2104"/>
                </a:cxn>
                <a:cxn ang="0">
                  <a:pos x="160" y="2111"/>
                </a:cxn>
                <a:cxn ang="0">
                  <a:pos x="187" y="2115"/>
                </a:cxn>
                <a:cxn ang="0">
                  <a:pos x="210" y="2119"/>
                </a:cxn>
                <a:cxn ang="0">
                  <a:pos x="234" y="2121"/>
                </a:cxn>
                <a:cxn ang="0">
                  <a:pos x="257" y="2123"/>
                </a:cxn>
                <a:cxn ang="0">
                  <a:pos x="282" y="2123"/>
                </a:cxn>
                <a:cxn ang="0">
                  <a:pos x="307" y="2121"/>
                </a:cxn>
                <a:cxn ang="0">
                  <a:pos x="333" y="2119"/>
                </a:cxn>
                <a:cxn ang="0">
                  <a:pos x="381" y="2111"/>
                </a:cxn>
                <a:cxn ang="0">
                  <a:pos x="421" y="2102"/>
                </a:cxn>
                <a:cxn ang="0">
                  <a:pos x="453" y="2091"/>
                </a:cxn>
                <a:cxn ang="0">
                  <a:pos x="480" y="2077"/>
                </a:cxn>
                <a:cxn ang="0">
                  <a:pos x="508" y="2062"/>
                </a:cxn>
                <a:cxn ang="0">
                  <a:pos x="537" y="2034"/>
                </a:cxn>
                <a:cxn ang="0">
                  <a:pos x="529" y="99"/>
                </a:cxn>
                <a:cxn ang="0">
                  <a:pos x="516" y="76"/>
                </a:cxn>
                <a:cxn ang="0">
                  <a:pos x="497" y="55"/>
                </a:cxn>
                <a:cxn ang="0">
                  <a:pos x="470" y="30"/>
                </a:cxn>
                <a:cxn ang="0">
                  <a:pos x="436" y="7"/>
                </a:cxn>
                <a:cxn ang="0">
                  <a:pos x="421" y="22"/>
                </a:cxn>
                <a:cxn ang="0">
                  <a:pos x="443" y="36"/>
                </a:cxn>
                <a:cxn ang="0">
                  <a:pos x="466" y="51"/>
                </a:cxn>
                <a:cxn ang="0">
                  <a:pos x="491" y="76"/>
                </a:cxn>
                <a:cxn ang="0">
                  <a:pos x="521" y="2013"/>
                </a:cxn>
                <a:cxn ang="0">
                  <a:pos x="499" y="2037"/>
                </a:cxn>
                <a:cxn ang="0">
                  <a:pos x="472" y="2054"/>
                </a:cxn>
                <a:cxn ang="0">
                  <a:pos x="438" y="2072"/>
                </a:cxn>
                <a:cxn ang="0">
                  <a:pos x="415" y="2079"/>
                </a:cxn>
                <a:cxn ang="0">
                  <a:pos x="388" y="2087"/>
                </a:cxn>
                <a:cxn ang="0">
                  <a:pos x="362" y="2092"/>
                </a:cxn>
                <a:cxn ang="0">
                  <a:pos x="331" y="2096"/>
                </a:cxn>
                <a:cxn ang="0">
                  <a:pos x="301" y="2098"/>
                </a:cxn>
                <a:cxn ang="0">
                  <a:pos x="270" y="2098"/>
                </a:cxn>
                <a:cxn ang="0">
                  <a:pos x="240" y="2098"/>
                </a:cxn>
                <a:cxn ang="0">
                  <a:pos x="210" y="2094"/>
                </a:cxn>
                <a:cxn ang="0">
                  <a:pos x="179" y="2091"/>
                </a:cxn>
                <a:cxn ang="0">
                  <a:pos x="152" y="2085"/>
                </a:cxn>
                <a:cxn ang="0">
                  <a:pos x="126" y="2079"/>
                </a:cxn>
                <a:cxn ang="0">
                  <a:pos x="105" y="2072"/>
                </a:cxn>
                <a:cxn ang="0">
                  <a:pos x="78" y="2060"/>
                </a:cxn>
                <a:cxn ang="0">
                  <a:pos x="50" y="2045"/>
                </a:cxn>
                <a:cxn ang="0">
                  <a:pos x="27" y="2028"/>
                </a:cxn>
                <a:cxn ang="0">
                  <a:pos x="21" y="110"/>
                </a:cxn>
                <a:cxn ang="0">
                  <a:pos x="35" y="83"/>
                </a:cxn>
                <a:cxn ang="0">
                  <a:pos x="56" y="59"/>
                </a:cxn>
                <a:cxn ang="0">
                  <a:pos x="80" y="38"/>
                </a:cxn>
                <a:cxn ang="0">
                  <a:pos x="111" y="2"/>
                </a:cxn>
              </a:cxnLst>
              <a:rect l="0" t="0" r="r" b="b"/>
              <a:pathLst>
                <a:path w="544" h="2123">
                  <a:moveTo>
                    <a:pt x="111" y="2"/>
                  </a:moveTo>
                  <a:lnTo>
                    <a:pt x="109" y="2"/>
                  </a:lnTo>
                  <a:lnTo>
                    <a:pt x="107" y="2"/>
                  </a:lnTo>
                  <a:lnTo>
                    <a:pt x="103" y="2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0" y="7"/>
                  </a:lnTo>
                  <a:lnTo>
                    <a:pt x="86" y="9"/>
                  </a:lnTo>
                  <a:lnTo>
                    <a:pt x="84" y="11"/>
                  </a:lnTo>
                  <a:lnTo>
                    <a:pt x="78" y="13"/>
                  </a:lnTo>
                  <a:lnTo>
                    <a:pt x="75" y="15"/>
                  </a:lnTo>
                  <a:lnTo>
                    <a:pt x="71" y="17"/>
                  </a:lnTo>
                  <a:lnTo>
                    <a:pt x="67" y="21"/>
                  </a:lnTo>
                  <a:lnTo>
                    <a:pt x="63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6"/>
                  </a:lnTo>
                  <a:lnTo>
                    <a:pt x="44" y="40"/>
                  </a:lnTo>
                  <a:lnTo>
                    <a:pt x="40" y="43"/>
                  </a:lnTo>
                  <a:lnTo>
                    <a:pt x="35" y="47"/>
                  </a:lnTo>
                  <a:lnTo>
                    <a:pt x="31" y="53"/>
                  </a:lnTo>
                  <a:lnTo>
                    <a:pt x="27" y="59"/>
                  </a:lnTo>
                  <a:lnTo>
                    <a:pt x="21" y="64"/>
                  </a:lnTo>
                  <a:lnTo>
                    <a:pt x="17" y="70"/>
                  </a:lnTo>
                  <a:lnTo>
                    <a:pt x="14" y="76"/>
                  </a:lnTo>
                  <a:lnTo>
                    <a:pt x="12" y="80"/>
                  </a:lnTo>
                  <a:lnTo>
                    <a:pt x="10" y="83"/>
                  </a:lnTo>
                  <a:lnTo>
                    <a:pt x="8" y="87"/>
                  </a:lnTo>
                  <a:lnTo>
                    <a:pt x="6" y="91"/>
                  </a:lnTo>
                  <a:lnTo>
                    <a:pt x="4" y="95"/>
                  </a:lnTo>
                  <a:lnTo>
                    <a:pt x="2" y="99"/>
                  </a:lnTo>
                  <a:lnTo>
                    <a:pt x="2" y="102"/>
                  </a:lnTo>
                  <a:lnTo>
                    <a:pt x="0" y="106"/>
                  </a:lnTo>
                  <a:lnTo>
                    <a:pt x="4" y="2034"/>
                  </a:lnTo>
                  <a:lnTo>
                    <a:pt x="6" y="2037"/>
                  </a:lnTo>
                  <a:lnTo>
                    <a:pt x="12" y="2045"/>
                  </a:lnTo>
                  <a:lnTo>
                    <a:pt x="14" y="2049"/>
                  </a:lnTo>
                  <a:lnTo>
                    <a:pt x="19" y="2053"/>
                  </a:lnTo>
                  <a:lnTo>
                    <a:pt x="23" y="2056"/>
                  </a:lnTo>
                  <a:lnTo>
                    <a:pt x="29" y="2060"/>
                  </a:lnTo>
                  <a:lnTo>
                    <a:pt x="35" y="2064"/>
                  </a:lnTo>
                  <a:lnTo>
                    <a:pt x="40" y="2068"/>
                  </a:lnTo>
                  <a:lnTo>
                    <a:pt x="46" y="2070"/>
                  </a:lnTo>
                  <a:lnTo>
                    <a:pt x="50" y="2072"/>
                  </a:lnTo>
                  <a:lnTo>
                    <a:pt x="54" y="2075"/>
                  </a:lnTo>
                  <a:lnTo>
                    <a:pt x="59" y="2077"/>
                  </a:lnTo>
                  <a:lnTo>
                    <a:pt x="63" y="2079"/>
                  </a:lnTo>
                  <a:lnTo>
                    <a:pt x="67" y="2081"/>
                  </a:lnTo>
                  <a:lnTo>
                    <a:pt x="73" y="2083"/>
                  </a:lnTo>
                  <a:lnTo>
                    <a:pt x="78" y="2087"/>
                  </a:lnTo>
                  <a:lnTo>
                    <a:pt x="84" y="2089"/>
                  </a:lnTo>
                  <a:lnTo>
                    <a:pt x="92" y="2091"/>
                  </a:lnTo>
                  <a:lnTo>
                    <a:pt x="94" y="2092"/>
                  </a:lnTo>
                  <a:lnTo>
                    <a:pt x="97" y="2094"/>
                  </a:lnTo>
                  <a:lnTo>
                    <a:pt x="101" y="2094"/>
                  </a:lnTo>
                  <a:lnTo>
                    <a:pt x="105" y="2098"/>
                  </a:lnTo>
                  <a:lnTo>
                    <a:pt x="109" y="2098"/>
                  </a:lnTo>
                  <a:lnTo>
                    <a:pt x="113" y="2100"/>
                  </a:lnTo>
                  <a:lnTo>
                    <a:pt x="118" y="2102"/>
                  </a:lnTo>
                  <a:lnTo>
                    <a:pt x="124" y="2104"/>
                  </a:lnTo>
                  <a:lnTo>
                    <a:pt x="128" y="2104"/>
                  </a:lnTo>
                  <a:lnTo>
                    <a:pt x="133" y="2106"/>
                  </a:lnTo>
                  <a:lnTo>
                    <a:pt x="139" y="2108"/>
                  </a:lnTo>
                  <a:lnTo>
                    <a:pt x="147" y="2110"/>
                  </a:lnTo>
                  <a:lnTo>
                    <a:pt x="152" y="2110"/>
                  </a:lnTo>
                  <a:lnTo>
                    <a:pt x="160" y="2111"/>
                  </a:lnTo>
                  <a:lnTo>
                    <a:pt x="166" y="2111"/>
                  </a:lnTo>
                  <a:lnTo>
                    <a:pt x="173" y="2113"/>
                  </a:lnTo>
                  <a:lnTo>
                    <a:pt x="175" y="2113"/>
                  </a:lnTo>
                  <a:lnTo>
                    <a:pt x="179" y="2115"/>
                  </a:lnTo>
                  <a:lnTo>
                    <a:pt x="183" y="2115"/>
                  </a:lnTo>
                  <a:lnTo>
                    <a:pt x="187" y="2115"/>
                  </a:lnTo>
                  <a:lnTo>
                    <a:pt x="191" y="2115"/>
                  </a:lnTo>
                  <a:lnTo>
                    <a:pt x="194" y="2117"/>
                  </a:lnTo>
                  <a:lnTo>
                    <a:pt x="198" y="2117"/>
                  </a:lnTo>
                  <a:lnTo>
                    <a:pt x="202" y="2119"/>
                  </a:lnTo>
                  <a:lnTo>
                    <a:pt x="206" y="2119"/>
                  </a:lnTo>
                  <a:lnTo>
                    <a:pt x="210" y="2119"/>
                  </a:lnTo>
                  <a:lnTo>
                    <a:pt x="213" y="2119"/>
                  </a:lnTo>
                  <a:lnTo>
                    <a:pt x="217" y="2119"/>
                  </a:lnTo>
                  <a:lnTo>
                    <a:pt x="221" y="2119"/>
                  </a:lnTo>
                  <a:lnTo>
                    <a:pt x="225" y="2121"/>
                  </a:lnTo>
                  <a:lnTo>
                    <a:pt x="229" y="2121"/>
                  </a:lnTo>
                  <a:lnTo>
                    <a:pt x="234" y="2121"/>
                  </a:lnTo>
                  <a:lnTo>
                    <a:pt x="238" y="2121"/>
                  </a:lnTo>
                  <a:lnTo>
                    <a:pt x="242" y="2121"/>
                  </a:lnTo>
                  <a:lnTo>
                    <a:pt x="246" y="2121"/>
                  </a:lnTo>
                  <a:lnTo>
                    <a:pt x="249" y="2121"/>
                  </a:lnTo>
                  <a:lnTo>
                    <a:pt x="253" y="2121"/>
                  </a:lnTo>
                  <a:lnTo>
                    <a:pt x="257" y="2123"/>
                  </a:lnTo>
                  <a:lnTo>
                    <a:pt x="263" y="2123"/>
                  </a:lnTo>
                  <a:lnTo>
                    <a:pt x="267" y="2123"/>
                  </a:lnTo>
                  <a:lnTo>
                    <a:pt x="270" y="2123"/>
                  </a:lnTo>
                  <a:lnTo>
                    <a:pt x="274" y="2123"/>
                  </a:lnTo>
                  <a:lnTo>
                    <a:pt x="278" y="2123"/>
                  </a:lnTo>
                  <a:lnTo>
                    <a:pt x="282" y="2123"/>
                  </a:lnTo>
                  <a:lnTo>
                    <a:pt x="286" y="2123"/>
                  </a:lnTo>
                  <a:lnTo>
                    <a:pt x="291" y="2123"/>
                  </a:lnTo>
                  <a:lnTo>
                    <a:pt x="295" y="2123"/>
                  </a:lnTo>
                  <a:lnTo>
                    <a:pt x="299" y="2123"/>
                  </a:lnTo>
                  <a:lnTo>
                    <a:pt x="303" y="2121"/>
                  </a:lnTo>
                  <a:lnTo>
                    <a:pt x="307" y="2121"/>
                  </a:lnTo>
                  <a:lnTo>
                    <a:pt x="312" y="2121"/>
                  </a:lnTo>
                  <a:lnTo>
                    <a:pt x="316" y="2121"/>
                  </a:lnTo>
                  <a:lnTo>
                    <a:pt x="320" y="2121"/>
                  </a:lnTo>
                  <a:lnTo>
                    <a:pt x="324" y="2121"/>
                  </a:lnTo>
                  <a:lnTo>
                    <a:pt x="327" y="2119"/>
                  </a:lnTo>
                  <a:lnTo>
                    <a:pt x="333" y="2119"/>
                  </a:lnTo>
                  <a:lnTo>
                    <a:pt x="341" y="2117"/>
                  </a:lnTo>
                  <a:lnTo>
                    <a:pt x="350" y="2117"/>
                  </a:lnTo>
                  <a:lnTo>
                    <a:pt x="358" y="2115"/>
                  </a:lnTo>
                  <a:lnTo>
                    <a:pt x="365" y="2113"/>
                  </a:lnTo>
                  <a:lnTo>
                    <a:pt x="373" y="2113"/>
                  </a:lnTo>
                  <a:lnTo>
                    <a:pt x="381" y="2111"/>
                  </a:lnTo>
                  <a:lnTo>
                    <a:pt x="386" y="2110"/>
                  </a:lnTo>
                  <a:lnTo>
                    <a:pt x="394" y="2110"/>
                  </a:lnTo>
                  <a:lnTo>
                    <a:pt x="402" y="2108"/>
                  </a:lnTo>
                  <a:lnTo>
                    <a:pt x="407" y="2106"/>
                  </a:lnTo>
                  <a:lnTo>
                    <a:pt x="413" y="2104"/>
                  </a:lnTo>
                  <a:lnTo>
                    <a:pt x="421" y="2102"/>
                  </a:lnTo>
                  <a:lnTo>
                    <a:pt x="426" y="2100"/>
                  </a:lnTo>
                  <a:lnTo>
                    <a:pt x="432" y="2098"/>
                  </a:lnTo>
                  <a:lnTo>
                    <a:pt x="438" y="2096"/>
                  </a:lnTo>
                  <a:lnTo>
                    <a:pt x="443" y="2094"/>
                  </a:lnTo>
                  <a:lnTo>
                    <a:pt x="447" y="2092"/>
                  </a:lnTo>
                  <a:lnTo>
                    <a:pt x="453" y="2091"/>
                  </a:lnTo>
                  <a:lnTo>
                    <a:pt x="457" y="2089"/>
                  </a:lnTo>
                  <a:lnTo>
                    <a:pt x="462" y="2087"/>
                  </a:lnTo>
                  <a:lnTo>
                    <a:pt x="466" y="2083"/>
                  </a:lnTo>
                  <a:lnTo>
                    <a:pt x="472" y="2081"/>
                  </a:lnTo>
                  <a:lnTo>
                    <a:pt x="476" y="2079"/>
                  </a:lnTo>
                  <a:lnTo>
                    <a:pt x="480" y="2077"/>
                  </a:lnTo>
                  <a:lnTo>
                    <a:pt x="483" y="2075"/>
                  </a:lnTo>
                  <a:lnTo>
                    <a:pt x="487" y="2073"/>
                  </a:lnTo>
                  <a:lnTo>
                    <a:pt x="491" y="2072"/>
                  </a:lnTo>
                  <a:lnTo>
                    <a:pt x="495" y="2070"/>
                  </a:lnTo>
                  <a:lnTo>
                    <a:pt x="500" y="2066"/>
                  </a:lnTo>
                  <a:lnTo>
                    <a:pt x="508" y="2062"/>
                  </a:lnTo>
                  <a:lnTo>
                    <a:pt x="512" y="2058"/>
                  </a:lnTo>
                  <a:lnTo>
                    <a:pt x="518" y="2054"/>
                  </a:lnTo>
                  <a:lnTo>
                    <a:pt x="521" y="2051"/>
                  </a:lnTo>
                  <a:lnTo>
                    <a:pt x="525" y="2047"/>
                  </a:lnTo>
                  <a:lnTo>
                    <a:pt x="531" y="2039"/>
                  </a:lnTo>
                  <a:lnTo>
                    <a:pt x="537" y="2034"/>
                  </a:lnTo>
                  <a:lnTo>
                    <a:pt x="540" y="2028"/>
                  </a:lnTo>
                  <a:lnTo>
                    <a:pt x="542" y="2024"/>
                  </a:lnTo>
                  <a:lnTo>
                    <a:pt x="544" y="2022"/>
                  </a:lnTo>
                  <a:lnTo>
                    <a:pt x="544" y="2022"/>
                  </a:lnTo>
                  <a:lnTo>
                    <a:pt x="529" y="99"/>
                  </a:lnTo>
                  <a:lnTo>
                    <a:pt x="529" y="99"/>
                  </a:lnTo>
                  <a:lnTo>
                    <a:pt x="527" y="95"/>
                  </a:lnTo>
                  <a:lnTo>
                    <a:pt x="525" y="91"/>
                  </a:lnTo>
                  <a:lnTo>
                    <a:pt x="523" y="87"/>
                  </a:lnTo>
                  <a:lnTo>
                    <a:pt x="520" y="83"/>
                  </a:lnTo>
                  <a:lnTo>
                    <a:pt x="518" y="81"/>
                  </a:lnTo>
                  <a:lnTo>
                    <a:pt x="516" y="76"/>
                  </a:lnTo>
                  <a:lnTo>
                    <a:pt x="514" y="74"/>
                  </a:lnTo>
                  <a:lnTo>
                    <a:pt x="510" y="70"/>
                  </a:lnTo>
                  <a:lnTo>
                    <a:pt x="508" y="66"/>
                  </a:lnTo>
                  <a:lnTo>
                    <a:pt x="504" y="62"/>
                  </a:lnTo>
                  <a:lnTo>
                    <a:pt x="502" y="59"/>
                  </a:lnTo>
                  <a:lnTo>
                    <a:pt x="497" y="55"/>
                  </a:lnTo>
                  <a:lnTo>
                    <a:pt x="493" y="49"/>
                  </a:lnTo>
                  <a:lnTo>
                    <a:pt x="489" y="45"/>
                  </a:lnTo>
                  <a:lnTo>
                    <a:pt x="485" y="42"/>
                  </a:lnTo>
                  <a:lnTo>
                    <a:pt x="480" y="38"/>
                  </a:lnTo>
                  <a:lnTo>
                    <a:pt x="476" y="34"/>
                  </a:lnTo>
                  <a:lnTo>
                    <a:pt x="470" y="30"/>
                  </a:lnTo>
                  <a:lnTo>
                    <a:pt x="466" y="26"/>
                  </a:lnTo>
                  <a:lnTo>
                    <a:pt x="459" y="21"/>
                  </a:lnTo>
                  <a:lnTo>
                    <a:pt x="453" y="17"/>
                  </a:lnTo>
                  <a:lnTo>
                    <a:pt x="447" y="13"/>
                  </a:lnTo>
                  <a:lnTo>
                    <a:pt x="442" y="11"/>
                  </a:lnTo>
                  <a:lnTo>
                    <a:pt x="436" y="7"/>
                  </a:lnTo>
                  <a:lnTo>
                    <a:pt x="428" y="5"/>
                  </a:lnTo>
                  <a:lnTo>
                    <a:pt x="423" y="2"/>
                  </a:lnTo>
                  <a:lnTo>
                    <a:pt x="415" y="0"/>
                  </a:lnTo>
                  <a:lnTo>
                    <a:pt x="415" y="22"/>
                  </a:lnTo>
                  <a:lnTo>
                    <a:pt x="417" y="22"/>
                  </a:lnTo>
                  <a:lnTo>
                    <a:pt x="421" y="22"/>
                  </a:lnTo>
                  <a:lnTo>
                    <a:pt x="424" y="24"/>
                  </a:lnTo>
                  <a:lnTo>
                    <a:pt x="428" y="28"/>
                  </a:lnTo>
                  <a:lnTo>
                    <a:pt x="434" y="30"/>
                  </a:lnTo>
                  <a:lnTo>
                    <a:pt x="438" y="32"/>
                  </a:lnTo>
                  <a:lnTo>
                    <a:pt x="440" y="34"/>
                  </a:lnTo>
                  <a:lnTo>
                    <a:pt x="443" y="36"/>
                  </a:lnTo>
                  <a:lnTo>
                    <a:pt x="447" y="38"/>
                  </a:lnTo>
                  <a:lnTo>
                    <a:pt x="451" y="40"/>
                  </a:lnTo>
                  <a:lnTo>
                    <a:pt x="455" y="43"/>
                  </a:lnTo>
                  <a:lnTo>
                    <a:pt x="459" y="45"/>
                  </a:lnTo>
                  <a:lnTo>
                    <a:pt x="462" y="49"/>
                  </a:lnTo>
                  <a:lnTo>
                    <a:pt x="466" y="51"/>
                  </a:lnTo>
                  <a:lnTo>
                    <a:pt x="470" y="55"/>
                  </a:lnTo>
                  <a:lnTo>
                    <a:pt x="474" y="59"/>
                  </a:lnTo>
                  <a:lnTo>
                    <a:pt x="480" y="62"/>
                  </a:lnTo>
                  <a:lnTo>
                    <a:pt x="483" y="66"/>
                  </a:lnTo>
                  <a:lnTo>
                    <a:pt x="487" y="72"/>
                  </a:lnTo>
                  <a:lnTo>
                    <a:pt x="491" y="76"/>
                  </a:lnTo>
                  <a:lnTo>
                    <a:pt x="495" y="83"/>
                  </a:lnTo>
                  <a:lnTo>
                    <a:pt x="499" y="87"/>
                  </a:lnTo>
                  <a:lnTo>
                    <a:pt x="502" y="93"/>
                  </a:lnTo>
                  <a:lnTo>
                    <a:pt x="506" y="99"/>
                  </a:lnTo>
                  <a:lnTo>
                    <a:pt x="510" y="106"/>
                  </a:lnTo>
                  <a:lnTo>
                    <a:pt x="521" y="2013"/>
                  </a:lnTo>
                  <a:lnTo>
                    <a:pt x="520" y="2015"/>
                  </a:lnTo>
                  <a:lnTo>
                    <a:pt x="516" y="2020"/>
                  </a:lnTo>
                  <a:lnTo>
                    <a:pt x="512" y="2024"/>
                  </a:lnTo>
                  <a:lnTo>
                    <a:pt x="508" y="2028"/>
                  </a:lnTo>
                  <a:lnTo>
                    <a:pt x="502" y="2032"/>
                  </a:lnTo>
                  <a:lnTo>
                    <a:pt x="499" y="2037"/>
                  </a:lnTo>
                  <a:lnTo>
                    <a:pt x="495" y="2039"/>
                  </a:lnTo>
                  <a:lnTo>
                    <a:pt x="491" y="2043"/>
                  </a:lnTo>
                  <a:lnTo>
                    <a:pt x="485" y="2047"/>
                  </a:lnTo>
                  <a:lnTo>
                    <a:pt x="481" y="2049"/>
                  </a:lnTo>
                  <a:lnTo>
                    <a:pt x="478" y="2053"/>
                  </a:lnTo>
                  <a:lnTo>
                    <a:pt x="472" y="2054"/>
                  </a:lnTo>
                  <a:lnTo>
                    <a:pt x="468" y="2058"/>
                  </a:lnTo>
                  <a:lnTo>
                    <a:pt x="462" y="2060"/>
                  </a:lnTo>
                  <a:lnTo>
                    <a:pt x="455" y="2064"/>
                  </a:lnTo>
                  <a:lnTo>
                    <a:pt x="449" y="2066"/>
                  </a:lnTo>
                  <a:lnTo>
                    <a:pt x="443" y="2068"/>
                  </a:lnTo>
                  <a:lnTo>
                    <a:pt x="438" y="2072"/>
                  </a:lnTo>
                  <a:lnTo>
                    <a:pt x="434" y="2073"/>
                  </a:lnTo>
                  <a:lnTo>
                    <a:pt x="430" y="2073"/>
                  </a:lnTo>
                  <a:lnTo>
                    <a:pt x="426" y="2075"/>
                  </a:lnTo>
                  <a:lnTo>
                    <a:pt x="423" y="2077"/>
                  </a:lnTo>
                  <a:lnTo>
                    <a:pt x="419" y="2079"/>
                  </a:lnTo>
                  <a:lnTo>
                    <a:pt x="415" y="2079"/>
                  </a:lnTo>
                  <a:lnTo>
                    <a:pt x="411" y="2081"/>
                  </a:lnTo>
                  <a:lnTo>
                    <a:pt x="407" y="2083"/>
                  </a:lnTo>
                  <a:lnTo>
                    <a:pt x="402" y="2083"/>
                  </a:lnTo>
                  <a:lnTo>
                    <a:pt x="398" y="2085"/>
                  </a:lnTo>
                  <a:lnTo>
                    <a:pt x="392" y="2085"/>
                  </a:lnTo>
                  <a:lnTo>
                    <a:pt x="388" y="2087"/>
                  </a:lnTo>
                  <a:lnTo>
                    <a:pt x="384" y="2087"/>
                  </a:lnTo>
                  <a:lnTo>
                    <a:pt x="381" y="2089"/>
                  </a:lnTo>
                  <a:lnTo>
                    <a:pt x="375" y="2089"/>
                  </a:lnTo>
                  <a:lnTo>
                    <a:pt x="371" y="2091"/>
                  </a:lnTo>
                  <a:lnTo>
                    <a:pt x="365" y="2091"/>
                  </a:lnTo>
                  <a:lnTo>
                    <a:pt x="362" y="2092"/>
                  </a:lnTo>
                  <a:lnTo>
                    <a:pt x="356" y="2092"/>
                  </a:lnTo>
                  <a:lnTo>
                    <a:pt x="352" y="2094"/>
                  </a:lnTo>
                  <a:lnTo>
                    <a:pt x="346" y="2094"/>
                  </a:lnTo>
                  <a:lnTo>
                    <a:pt x="341" y="2094"/>
                  </a:lnTo>
                  <a:lnTo>
                    <a:pt x="337" y="2094"/>
                  </a:lnTo>
                  <a:lnTo>
                    <a:pt x="331" y="2096"/>
                  </a:lnTo>
                  <a:lnTo>
                    <a:pt x="326" y="2096"/>
                  </a:lnTo>
                  <a:lnTo>
                    <a:pt x="322" y="2098"/>
                  </a:lnTo>
                  <a:lnTo>
                    <a:pt x="316" y="2098"/>
                  </a:lnTo>
                  <a:lnTo>
                    <a:pt x="312" y="2098"/>
                  </a:lnTo>
                  <a:lnTo>
                    <a:pt x="307" y="2098"/>
                  </a:lnTo>
                  <a:lnTo>
                    <a:pt x="301" y="2098"/>
                  </a:lnTo>
                  <a:lnTo>
                    <a:pt x="295" y="2098"/>
                  </a:lnTo>
                  <a:lnTo>
                    <a:pt x="291" y="2098"/>
                  </a:lnTo>
                  <a:lnTo>
                    <a:pt x="286" y="2098"/>
                  </a:lnTo>
                  <a:lnTo>
                    <a:pt x="282" y="2098"/>
                  </a:lnTo>
                  <a:lnTo>
                    <a:pt x="274" y="2098"/>
                  </a:lnTo>
                  <a:lnTo>
                    <a:pt x="270" y="2098"/>
                  </a:lnTo>
                  <a:lnTo>
                    <a:pt x="265" y="2098"/>
                  </a:lnTo>
                  <a:lnTo>
                    <a:pt x="261" y="2098"/>
                  </a:lnTo>
                  <a:lnTo>
                    <a:pt x="255" y="2098"/>
                  </a:lnTo>
                  <a:lnTo>
                    <a:pt x="251" y="2100"/>
                  </a:lnTo>
                  <a:lnTo>
                    <a:pt x="246" y="2098"/>
                  </a:lnTo>
                  <a:lnTo>
                    <a:pt x="240" y="2098"/>
                  </a:lnTo>
                  <a:lnTo>
                    <a:pt x="234" y="2098"/>
                  </a:lnTo>
                  <a:lnTo>
                    <a:pt x="230" y="2098"/>
                  </a:lnTo>
                  <a:lnTo>
                    <a:pt x="225" y="2096"/>
                  </a:lnTo>
                  <a:lnTo>
                    <a:pt x="219" y="2096"/>
                  </a:lnTo>
                  <a:lnTo>
                    <a:pt x="213" y="2094"/>
                  </a:lnTo>
                  <a:lnTo>
                    <a:pt x="210" y="2094"/>
                  </a:lnTo>
                  <a:lnTo>
                    <a:pt x="204" y="2094"/>
                  </a:lnTo>
                  <a:lnTo>
                    <a:pt x="200" y="2094"/>
                  </a:lnTo>
                  <a:lnTo>
                    <a:pt x="194" y="2092"/>
                  </a:lnTo>
                  <a:lnTo>
                    <a:pt x="189" y="2092"/>
                  </a:lnTo>
                  <a:lnTo>
                    <a:pt x="185" y="2091"/>
                  </a:lnTo>
                  <a:lnTo>
                    <a:pt x="179" y="2091"/>
                  </a:lnTo>
                  <a:lnTo>
                    <a:pt x="175" y="2091"/>
                  </a:lnTo>
                  <a:lnTo>
                    <a:pt x="172" y="2091"/>
                  </a:lnTo>
                  <a:lnTo>
                    <a:pt x="166" y="2089"/>
                  </a:lnTo>
                  <a:lnTo>
                    <a:pt x="162" y="2087"/>
                  </a:lnTo>
                  <a:lnTo>
                    <a:pt x="156" y="2087"/>
                  </a:lnTo>
                  <a:lnTo>
                    <a:pt x="152" y="2085"/>
                  </a:lnTo>
                  <a:lnTo>
                    <a:pt x="147" y="2085"/>
                  </a:lnTo>
                  <a:lnTo>
                    <a:pt x="143" y="2083"/>
                  </a:lnTo>
                  <a:lnTo>
                    <a:pt x="139" y="2083"/>
                  </a:lnTo>
                  <a:lnTo>
                    <a:pt x="135" y="2081"/>
                  </a:lnTo>
                  <a:lnTo>
                    <a:pt x="130" y="2081"/>
                  </a:lnTo>
                  <a:lnTo>
                    <a:pt x="126" y="2079"/>
                  </a:lnTo>
                  <a:lnTo>
                    <a:pt x="122" y="2077"/>
                  </a:lnTo>
                  <a:lnTo>
                    <a:pt x="118" y="2077"/>
                  </a:lnTo>
                  <a:lnTo>
                    <a:pt x="114" y="2075"/>
                  </a:lnTo>
                  <a:lnTo>
                    <a:pt x="111" y="2075"/>
                  </a:lnTo>
                  <a:lnTo>
                    <a:pt x="107" y="2073"/>
                  </a:lnTo>
                  <a:lnTo>
                    <a:pt x="105" y="2072"/>
                  </a:lnTo>
                  <a:lnTo>
                    <a:pt x="99" y="2070"/>
                  </a:lnTo>
                  <a:lnTo>
                    <a:pt x="95" y="2070"/>
                  </a:lnTo>
                  <a:lnTo>
                    <a:pt x="92" y="2068"/>
                  </a:lnTo>
                  <a:lnTo>
                    <a:pt x="90" y="2066"/>
                  </a:lnTo>
                  <a:lnTo>
                    <a:pt x="84" y="2064"/>
                  </a:lnTo>
                  <a:lnTo>
                    <a:pt x="78" y="2060"/>
                  </a:lnTo>
                  <a:lnTo>
                    <a:pt x="73" y="2058"/>
                  </a:lnTo>
                  <a:lnTo>
                    <a:pt x="67" y="2054"/>
                  </a:lnTo>
                  <a:lnTo>
                    <a:pt x="61" y="2053"/>
                  </a:lnTo>
                  <a:lnTo>
                    <a:pt x="57" y="2051"/>
                  </a:lnTo>
                  <a:lnTo>
                    <a:pt x="54" y="2049"/>
                  </a:lnTo>
                  <a:lnTo>
                    <a:pt x="50" y="2045"/>
                  </a:lnTo>
                  <a:lnTo>
                    <a:pt x="46" y="2043"/>
                  </a:lnTo>
                  <a:lnTo>
                    <a:pt x="44" y="2041"/>
                  </a:lnTo>
                  <a:lnTo>
                    <a:pt x="38" y="2037"/>
                  </a:lnTo>
                  <a:lnTo>
                    <a:pt x="35" y="2034"/>
                  </a:lnTo>
                  <a:lnTo>
                    <a:pt x="31" y="2030"/>
                  </a:lnTo>
                  <a:lnTo>
                    <a:pt x="27" y="2028"/>
                  </a:lnTo>
                  <a:lnTo>
                    <a:pt x="25" y="2026"/>
                  </a:lnTo>
                  <a:lnTo>
                    <a:pt x="25" y="2024"/>
                  </a:lnTo>
                  <a:lnTo>
                    <a:pt x="23" y="2020"/>
                  </a:lnTo>
                  <a:lnTo>
                    <a:pt x="23" y="2020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1" y="108"/>
                  </a:lnTo>
                  <a:lnTo>
                    <a:pt x="23" y="106"/>
                  </a:lnTo>
                  <a:lnTo>
                    <a:pt x="25" y="102"/>
                  </a:lnTo>
                  <a:lnTo>
                    <a:pt x="27" y="97"/>
                  </a:lnTo>
                  <a:lnTo>
                    <a:pt x="31" y="91"/>
                  </a:lnTo>
                  <a:lnTo>
                    <a:pt x="35" y="83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6" y="70"/>
                  </a:lnTo>
                  <a:lnTo>
                    <a:pt x="48" y="66"/>
                  </a:lnTo>
                  <a:lnTo>
                    <a:pt x="52" y="62"/>
                  </a:lnTo>
                  <a:lnTo>
                    <a:pt x="56" y="59"/>
                  </a:lnTo>
                  <a:lnTo>
                    <a:pt x="59" y="55"/>
                  </a:lnTo>
                  <a:lnTo>
                    <a:pt x="63" y="51"/>
                  </a:lnTo>
                  <a:lnTo>
                    <a:pt x="67" y="47"/>
                  </a:lnTo>
                  <a:lnTo>
                    <a:pt x="71" y="43"/>
                  </a:lnTo>
                  <a:lnTo>
                    <a:pt x="76" y="40"/>
                  </a:lnTo>
                  <a:lnTo>
                    <a:pt x="80" y="38"/>
                  </a:lnTo>
                  <a:lnTo>
                    <a:pt x="86" y="34"/>
                  </a:lnTo>
                  <a:lnTo>
                    <a:pt x="92" y="30"/>
                  </a:lnTo>
                  <a:lnTo>
                    <a:pt x="97" y="28"/>
                  </a:lnTo>
                  <a:lnTo>
                    <a:pt x="105" y="24"/>
                  </a:lnTo>
                  <a:lnTo>
                    <a:pt x="111" y="22"/>
                  </a:lnTo>
                  <a:lnTo>
                    <a:pt x="111" y="2"/>
                  </a:lnTo>
                  <a:lnTo>
                    <a:pt x="1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0" name="Freeform 44"/>
            <p:cNvSpPr>
              <a:spLocks/>
            </p:cNvSpPr>
            <p:nvPr/>
          </p:nvSpPr>
          <p:spPr bwMode="auto">
            <a:xfrm>
              <a:off x="2625" y="2213"/>
              <a:ext cx="170" cy="64"/>
            </a:xfrm>
            <a:custGeom>
              <a:avLst/>
              <a:gdLst/>
              <a:ahLst/>
              <a:cxnLst>
                <a:cxn ang="0">
                  <a:pos x="74" y="21"/>
                </a:cxn>
                <a:cxn ang="0">
                  <a:pos x="57" y="27"/>
                </a:cxn>
                <a:cxn ang="0">
                  <a:pos x="36" y="36"/>
                </a:cxn>
                <a:cxn ang="0">
                  <a:pos x="23" y="50"/>
                </a:cxn>
                <a:cxn ang="0">
                  <a:pos x="24" y="67"/>
                </a:cxn>
                <a:cxn ang="0">
                  <a:pos x="42" y="84"/>
                </a:cxn>
                <a:cxn ang="0">
                  <a:pos x="59" y="93"/>
                </a:cxn>
                <a:cxn ang="0">
                  <a:pos x="80" y="99"/>
                </a:cxn>
                <a:cxn ang="0">
                  <a:pos x="95" y="103"/>
                </a:cxn>
                <a:cxn ang="0">
                  <a:pos x="110" y="105"/>
                </a:cxn>
                <a:cxn ang="0">
                  <a:pos x="127" y="107"/>
                </a:cxn>
                <a:cxn ang="0">
                  <a:pos x="146" y="109"/>
                </a:cxn>
                <a:cxn ang="0">
                  <a:pos x="163" y="109"/>
                </a:cxn>
                <a:cxn ang="0">
                  <a:pos x="182" y="109"/>
                </a:cxn>
                <a:cxn ang="0">
                  <a:pos x="199" y="107"/>
                </a:cxn>
                <a:cxn ang="0">
                  <a:pos x="215" y="105"/>
                </a:cxn>
                <a:cxn ang="0">
                  <a:pos x="230" y="103"/>
                </a:cxn>
                <a:cxn ang="0">
                  <a:pos x="247" y="99"/>
                </a:cxn>
                <a:cxn ang="0">
                  <a:pos x="272" y="93"/>
                </a:cxn>
                <a:cxn ang="0">
                  <a:pos x="291" y="86"/>
                </a:cxn>
                <a:cxn ang="0">
                  <a:pos x="308" y="74"/>
                </a:cxn>
                <a:cxn ang="0">
                  <a:pos x="315" y="53"/>
                </a:cxn>
                <a:cxn ang="0">
                  <a:pos x="302" y="33"/>
                </a:cxn>
                <a:cxn ang="0">
                  <a:pos x="283" y="21"/>
                </a:cxn>
                <a:cxn ang="0">
                  <a:pos x="264" y="17"/>
                </a:cxn>
                <a:cxn ang="0">
                  <a:pos x="283" y="4"/>
                </a:cxn>
                <a:cxn ang="0">
                  <a:pos x="302" y="12"/>
                </a:cxn>
                <a:cxn ang="0">
                  <a:pos x="325" y="27"/>
                </a:cxn>
                <a:cxn ang="0">
                  <a:pos x="334" y="40"/>
                </a:cxn>
                <a:cxn ang="0">
                  <a:pos x="336" y="55"/>
                </a:cxn>
                <a:cxn ang="0">
                  <a:pos x="334" y="72"/>
                </a:cxn>
                <a:cxn ang="0">
                  <a:pos x="325" y="88"/>
                </a:cxn>
                <a:cxn ang="0">
                  <a:pos x="310" y="99"/>
                </a:cxn>
                <a:cxn ang="0">
                  <a:pos x="293" y="109"/>
                </a:cxn>
                <a:cxn ang="0">
                  <a:pos x="272" y="116"/>
                </a:cxn>
                <a:cxn ang="0">
                  <a:pos x="251" y="122"/>
                </a:cxn>
                <a:cxn ang="0">
                  <a:pos x="230" y="126"/>
                </a:cxn>
                <a:cxn ang="0">
                  <a:pos x="211" y="128"/>
                </a:cxn>
                <a:cxn ang="0">
                  <a:pos x="192" y="130"/>
                </a:cxn>
                <a:cxn ang="0">
                  <a:pos x="169" y="130"/>
                </a:cxn>
                <a:cxn ang="0">
                  <a:pos x="146" y="128"/>
                </a:cxn>
                <a:cxn ang="0">
                  <a:pos x="121" y="126"/>
                </a:cxn>
                <a:cxn ang="0">
                  <a:pos x="97" y="124"/>
                </a:cxn>
                <a:cxn ang="0">
                  <a:pos x="74" y="118"/>
                </a:cxn>
                <a:cxn ang="0">
                  <a:pos x="53" y="112"/>
                </a:cxn>
                <a:cxn ang="0">
                  <a:pos x="36" y="105"/>
                </a:cxn>
                <a:cxn ang="0">
                  <a:pos x="24" y="97"/>
                </a:cxn>
                <a:cxn ang="0">
                  <a:pos x="7" y="84"/>
                </a:cxn>
                <a:cxn ang="0">
                  <a:pos x="0" y="71"/>
                </a:cxn>
                <a:cxn ang="0">
                  <a:pos x="0" y="55"/>
                </a:cxn>
                <a:cxn ang="0">
                  <a:pos x="4" y="40"/>
                </a:cxn>
                <a:cxn ang="0">
                  <a:pos x="19" y="23"/>
                </a:cxn>
                <a:cxn ang="0">
                  <a:pos x="42" y="10"/>
                </a:cxn>
                <a:cxn ang="0">
                  <a:pos x="68" y="2"/>
                </a:cxn>
                <a:cxn ang="0">
                  <a:pos x="85" y="19"/>
                </a:cxn>
              </a:cxnLst>
              <a:rect l="0" t="0" r="r" b="b"/>
              <a:pathLst>
                <a:path w="338" h="130">
                  <a:moveTo>
                    <a:pt x="85" y="19"/>
                  </a:moveTo>
                  <a:lnTo>
                    <a:pt x="83" y="19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6" y="23"/>
                  </a:lnTo>
                  <a:lnTo>
                    <a:pt x="61" y="25"/>
                  </a:lnTo>
                  <a:lnTo>
                    <a:pt x="57" y="27"/>
                  </a:lnTo>
                  <a:lnTo>
                    <a:pt x="51" y="29"/>
                  </a:lnTo>
                  <a:lnTo>
                    <a:pt x="45" y="31"/>
                  </a:lnTo>
                  <a:lnTo>
                    <a:pt x="42" y="33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8" y="42"/>
                  </a:lnTo>
                  <a:lnTo>
                    <a:pt x="26" y="46"/>
                  </a:lnTo>
                  <a:lnTo>
                    <a:pt x="23" y="50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3" y="63"/>
                  </a:lnTo>
                  <a:lnTo>
                    <a:pt x="24" y="67"/>
                  </a:lnTo>
                  <a:lnTo>
                    <a:pt x="28" y="72"/>
                  </a:lnTo>
                  <a:lnTo>
                    <a:pt x="32" y="78"/>
                  </a:lnTo>
                  <a:lnTo>
                    <a:pt x="40" y="82"/>
                  </a:lnTo>
                  <a:lnTo>
                    <a:pt x="42" y="84"/>
                  </a:lnTo>
                  <a:lnTo>
                    <a:pt x="45" y="88"/>
                  </a:lnTo>
                  <a:lnTo>
                    <a:pt x="49" y="90"/>
                  </a:lnTo>
                  <a:lnTo>
                    <a:pt x="55" y="92"/>
                  </a:lnTo>
                  <a:lnTo>
                    <a:pt x="59" y="93"/>
                  </a:lnTo>
                  <a:lnTo>
                    <a:pt x="64" y="95"/>
                  </a:lnTo>
                  <a:lnTo>
                    <a:pt x="72" y="97"/>
                  </a:lnTo>
                  <a:lnTo>
                    <a:pt x="78" y="99"/>
                  </a:lnTo>
                  <a:lnTo>
                    <a:pt x="80" y="99"/>
                  </a:lnTo>
                  <a:lnTo>
                    <a:pt x="83" y="101"/>
                  </a:lnTo>
                  <a:lnTo>
                    <a:pt x="87" y="101"/>
                  </a:lnTo>
                  <a:lnTo>
                    <a:pt x="91" y="101"/>
                  </a:lnTo>
                  <a:lnTo>
                    <a:pt x="95" y="103"/>
                  </a:lnTo>
                  <a:lnTo>
                    <a:pt x="99" y="103"/>
                  </a:lnTo>
                  <a:lnTo>
                    <a:pt x="102" y="103"/>
                  </a:lnTo>
                  <a:lnTo>
                    <a:pt x="106" y="105"/>
                  </a:lnTo>
                  <a:lnTo>
                    <a:pt x="110" y="105"/>
                  </a:lnTo>
                  <a:lnTo>
                    <a:pt x="114" y="105"/>
                  </a:lnTo>
                  <a:lnTo>
                    <a:pt x="118" y="107"/>
                  </a:lnTo>
                  <a:lnTo>
                    <a:pt x="123" y="107"/>
                  </a:lnTo>
                  <a:lnTo>
                    <a:pt x="127" y="107"/>
                  </a:lnTo>
                  <a:lnTo>
                    <a:pt x="133" y="107"/>
                  </a:lnTo>
                  <a:lnTo>
                    <a:pt x="137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50" y="109"/>
                  </a:lnTo>
                  <a:lnTo>
                    <a:pt x="156" y="109"/>
                  </a:lnTo>
                  <a:lnTo>
                    <a:pt x="159" y="109"/>
                  </a:lnTo>
                  <a:lnTo>
                    <a:pt x="163" y="109"/>
                  </a:lnTo>
                  <a:lnTo>
                    <a:pt x="169" y="109"/>
                  </a:lnTo>
                  <a:lnTo>
                    <a:pt x="173" y="109"/>
                  </a:lnTo>
                  <a:lnTo>
                    <a:pt x="178" y="109"/>
                  </a:lnTo>
                  <a:lnTo>
                    <a:pt x="182" y="109"/>
                  </a:lnTo>
                  <a:lnTo>
                    <a:pt x="186" y="109"/>
                  </a:lnTo>
                  <a:lnTo>
                    <a:pt x="190" y="107"/>
                  </a:lnTo>
                  <a:lnTo>
                    <a:pt x="194" y="107"/>
                  </a:lnTo>
                  <a:lnTo>
                    <a:pt x="199" y="107"/>
                  </a:lnTo>
                  <a:lnTo>
                    <a:pt x="203" y="107"/>
                  </a:lnTo>
                  <a:lnTo>
                    <a:pt x="207" y="107"/>
                  </a:lnTo>
                  <a:lnTo>
                    <a:pt x="211" y="107"/>
                  </a:lnTo>
                  <a:lnTo>
                    <a:pt x="215" y="105"/>
                  </a:lnTo>
                  <a:lnTo>
                    <a:pt x="218" y="105"/>
                  </a:lnTo>
                  <a:lnTo>
                    <a:pt x="222" y="105"/>
                  </a:lnTo>
                  <a:lnTo>
                    <a:pt x="226" y="105"/>
                  </a:lnTo>
                  <a:lnTo>
                    <a:pt x="230" y="103"/>
                  </a:lnTo>
                  <a:lnTo>
                    <a:pt x="234" y="103"/>
                  </a:lnTo>
                  <a:lnTo>
                    <a:pt x="237" y="101"/>
                  </a:lnTo>
                  <a:lnTo>
                    <a:pt x="241" y="101"/>
                  </a:lnTo>
                  <a:lnTo>
                    <a:pt x="247" y="99"/>
                  </a:lnTo>
                  <a:lnTo>
                    <a:pt x="255" y="99"/>
                  </a:lnTo>
                  <a:lnTo>
                    <a:pt x="260" y="97"/>
                  </a:lnTo>
                  <a:lnTo>
                    <a:pt x="266" y="95"/>
                  </a:lnTo>
                  <a:lnTo>
                    <a:pt x="272" y="93"/>
                  </a:lnTo>
                  <a:lnTo>
                    <a:pt x="277" y="92"/>
                  </a:lnTo>
                  <a:lnTo>
                    <a:pt x="281" y="90"/>
                  </a:lnTo>
                  <a:lnTo>
                    <a:pt x="287" y="88"/>
                  </a:lnTo>
                  <a:lnTo>
                    <a:pt x="291" y="86"/>
                  </a:lnTo>
                  <a:lnTo>
                    <a:pt x="294" y="84"/>
                  </a:lnTo>
                  <a:lnTo>
                    <a:pt x="298" y="82"/>
                  </a:lnTo>
                  <a:lnTo>
                    <a:pt x="302" y="80"/>
                  </a:lnTo>
                  <a:lnTo>
                    <a:pt x="308" y="74"/>
                  </a:lnTo>
                  <a:lnTo>
                    <a:pt x="312" y="69"/>
                  </a:lnTo>
                  <a:lnTo>
                    <a:pt x="315" y="65"/>
                  </a:lnTo>
                  <a:lnTo>
                    <a:pt x="317" y="61"/>
                  </a:lnTo>
                  <a:lnTo>
                    <a:pt x="315" y="53"/>
                  </a:lnTo>
                  <a:lnTo>
                    <a:pt x="315" y="48"/>
                  </a:lnTo>
                  <a:lnTo>
                    <a:pt x="312" y="40"/>
                  </a:lnTo>
                  <a:lnTo>
                    <a:pt x="306" y="34"/>
                  </a:lnTo>
                  <a:lnTo>
                    <a:pt x="302" y="33"/>
                  </a:lnTo>
                  <a:lnTo>
                    <a:pt x="298" y="29"/>
                  </a:lnTo>
                  <a:lnTo>
                    <a:pt x="293" y="27"/>
                  </a:lnTo>
                  <a:lnTo>
                    <a:pt x="289" y="23"/>
                  </a:lnTo>
                  <a:lnTo>
                    <a:pt x="283" y="21"/>
                  </a:lnTo>
                  <a:lnTo>
                    <a:pt x="275" y="19"/>
                  </a:lnTo>
                  <a:lnTo>
                    <a:pt x="272" y="17"/>
                  </a:lnTo>
                  <a:lnTo>
                    <a:pt x="268" y="17"/>
                  </a:lnTo>
                  <a:lnTo>
                    <a:pt x="264" y="17"/>
                  </a:lnTo>
                  <a:lnTo>
                    <a:pt x="260" y="17"/>
                  </a:lnTo>
                  <a:lnTo>
                    <a:pt x="277" y="4"/>
                  </a:lnTo>
                  <a:lnTo>
                    <a:pt x="279" y="4"/>
                  </a:lnTo>
                  <a:lnTo>
                    <a:pt x="283" y="4"/>
                  </a:lnTo>
                  <a:lnTo>
                    <a:pt x="287" y="6"/>
                  </a:lnTo>
                  <a:lnTo>
                    <a:pt x="291" y="8"/>
                  </a:lnTo>
                  <a:lnTo>
                    <a:pt x="296" y="10"/>
                  </a:lnTo>
                  <a:lnTo>
                    <a:pt x="302" y="12"/>
                  </a:lnTo>
                  <a:lnTo>
                    <a:pt x="308" y="15"/>
                  </a:lnTo>
                  <a:lnTo>
                    <a:pt x="314" y="17"/>
                  </a:lnTo>
                  <a:lnTo>
                    <a:pt x="319" y="21"/>
                  </a:lnTo>
                  <a:lnTo>
                    <a:pt x="325" y="27"/>
                  </a:lnTo>
                  <a:lnTo>
                    <a:pt x="331" y="33"/>
                  </a:lnTo>
                  <a:lnTo>
                    <a:pt x="331" y="34"/>
                  </a:lnTo>
                  <a:lnTo>
                    <a:pt x="333" y="38"/>
                  </a:lnTo>
                  <a:lnTo>
                    <a:pt x="334" y="40"/>
                  </a:lnTo>
                  <a:lnTo>
                    <a:pt x="336" y="44"/>
                  </a:lnTo>
                  <a:lnTo>
                    <a:pt x="336" y="48"/>
                  </a:lnTo>
                  <a:lnTo>
                    <a:pt x="336" y="52"/>
                  </a:lnTo>
                  <a:lnTo>
                    <a:pt x="336" y="55"/>
                  </a:lnTo>
                  <a:lnTo>
                    <a:pt x="338" y="61"/>
                  </a:lnTo>
                  <a:lnTo>
                    <a:pt x="336" y="65"/>
                  </a:lnTo>
                  <a:lnTo>
                    <a:pt x="336" y="69"/>
                  </a:lnTo>
                  <a:lnTo>
                    <a:pt x="334" y="72"/>
                  </a:lnTo>
                  <a:lnTo>
                    <a:pt x="333" y="78"/>
                  </a:lnTo>
                  <a:lnTo>
                    <a:pt x="331" y="80"/>
                  </a:lnTo>
                  <a:lnTo>
                    <a:pt x="327" y="84"/>
                  </a:lnTo>
                  <a:lnTo>
                    <a:pt x="325" y="88"/>
                  </a:lnTo>
                  <a:lnTo>
                    <a:pt x="321" y="92"/>
                  </a:lnTo>
                  <a:lnTo>
                    <a:pt x="317" y="93"/>
                  </a:lnTo>
                  <a:lnTo>
                    <a:pt x="314" y="97"/>
                  </a:lnTo>
                  <a:lnTo>
                    <a:pt x="310" y="99"/>
                  </a:lnTo>
                  <a:lnTo>
                    <a:pt x="306" y="103"/>
                  </a:lnTo>
                  <a:lnTo>
                    <a:pt x="300" y="105"/>
                  </a:lnTo>
                  <a:lnTo>
                    <a:pt x="296" y="107"/>
                  </a:lnTo>
                  <a:lnTo>
                    <a:pt x="293" y="109"/>
                  </a:lnTo>
                  <a:lnTo>
                    <a:pt x="287" y="112"/>
                  </a:lnTo>
                  <a:lnTo>
                    <a:pt x="281" y="112"/>
                  </a:lnTo>
                  <a:lnTo>
                    <a:pt x="277" y="114"/>
                  </a:lnTo>
                  <a:lnTo>
                    <a:pt x="272" y="116"/>
                  </a:lnTo>
                  <a:lnTo>
                    <a:pt x="266" y="118"/>
                  </a:lnTo>
                  <a:lnTo>
                    <a:pt x="260" y="120"/>
                  </a:lnTo>
                  <a:lnTo>
                    <a:pt x="256" y="120"/>
                  </a:lnTo>
                  <a:lnTo>
                    <a:pt x="251" y="122"/>
                  </a:lnTo>
                  <a:lnTo>
                    <a:pt x="245" y="124"/>
                  </a:lnTo>
                  <a:lnTo>
                    <a:pt x="239" y="124"/>
                  </a:lnTo>
                  <a:lnTo>
                    <a:pt x="234" y="124"/>
                  </a:lnTo>
                  <a:lnTo>
                    <a:pt x="230" y="126"/>
                  </a:lnTo>
                  <a:lnTo>
                    <a:pt x="224" y="126"/>
                  </a:lnTo>
                  <a:lnTo>
                    <a:pt x="218" y="128"/>
                  </a:lnTo>
                  <a:lnTo>
                    <a:pt x="215" y="128"/>
                  </a:lnTo>
                  <a:lnTo>
                    <a:pt x="211" y="128"/>
                  </a:lnTo>
                  <a:lnTo>
                    <a:pt x="207" y="130"/>
                  </a:lnTo>
                  <a:lnTo>
                    <a:pt x="201" y="130"/>
                  </a:lnTo>
                  <a:lnTo>
                    <a:pt x="196" y="130"/>
                  </a:lnTo>
                  <a:lnTo>
                    <a:pt x="192" y="130"/>
                  </a:lnTo>
                  <a:lnTo>
                    <a:pt x="186" y="130"/>
                  </a:lnTo>
                  <a:lnTo>
                    <a:pt x="180" y="130"/>
                  </a:lnTo>
                  <a:lnTo>
                    <a:pt x="175" y="130"/>
                  </a:lnTo>
                  <a:lnTo>
                    <a:pt x="169" y="130"/>
                  </a:lnTo>
                  <a:lnTo>
                    <a:pt x="165" y="130"/>
                  </a:lnTo>
                  <a:lnTo>
                    <a:pt x="158" y="130"/>
                  </a:lnTo>
                  <a:lnTo>
                    <a:pt x="152" y="130"/>
                  </a:lnTo>
                  <a:lnTo>
                    <a:pt x="146" y="128"/>
                  </a:lnTo>
                  <a:lnTo>
                    <a:pt x="140" y="128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1" y="126"/>
                  </a:lnTo>
                  <a:lnTo>
                    <a:pt x="116" y="126"/>
                  </a:lnTo>
                  <a:lnTo>
                    <a:pt x="108" y="126"/>
                  </a:lnTo>
                  <a:lnTo>
                    <a:pt x="102" y="124"/>
                  </a:lnTo>
                  <a:lnTo>
                    <a:pt x="97" y="124"/>
                  </a:lnTo>
                  <a:lnTo>
                    <a:pt x="91" y="122"/>
                  </a:lnTo>
                  <a:lnTo>
                    <a:pt x="85" y="120"/>
                  </a:lnTo>
                  <a:lnTo>
                    <a:pt x="80" y="120"/>
                  </a:lnTo>
                  <a:lnTo>
                    <a:pt x="74" y="118"/>
                  </a:lnTo>
                  <a:lnTo>
                    <a:pt x="68" y="118"/>
                  </a:lnTo>
                  <a:lnTo>
                    <a:pt x="62" y="116"/>
                  </a:lnTo>
                  <a:lnTo>
                    <a:pt x="57" y="114"/>
                  </a:lnTo>
                  <a:lnTo>
                    <a:pt x="53" y="112"/>
                  </a:lnTo>
                  <a:lnTo>
                    <a:pt x="49" y="111"/>
                  </a:lnTo>
                  <a:lnTo>
                    <a:pt x="43" y="109"/>
                  </a:lnTo>
                  <a:lnTo>
                    <a:pt x="40" y="107"/>
                  </a:lnTo>
                  <a:lnTo>
                    <a:pt x="36" y="105"/>
                  </a:lnTo>
                  <a:lnTo>
                    <a:pt x="34" y="105"/>
                  </a:lnTo>
                  <a:lnTo>
                    <a:pt x="30" y="101"/>
                  </a:lnTo>
                  <a:lnTo>
                    <a:pt x="26" y="99"/>
                  </a:lnTo>
                  <a:lnTo>
                    <a:pt x="24" y="97"/>
                  </a:lnTo>
                  <a:lnTo>
                    <a:pt x="21" y="95"/>
                  </a:lnTo>
                  <a:lnTo>
                    <a:pt x="17" y="92"/>
                  </a:lnTo>
                  <a:lnTo>
                    <a:pt x="13" y="88"/>
                  </a:lnTo>
                  <a:lnTo>
                    <a:pt x="7" y="84"/>
                  </a:lnTo>
                  <a:lnTo>
                    <a:pt x="5" y="82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7" y="36"/>
                  </a:lnTo>
                  <a:lnTo>
                    <a:pt x="9" y="33"/>
                  </a:lnTo>
                  <a:lnTo>
                    <a:pt x="15" y="29"/>
                  </a:lnTo>
                  <a:lnTo>
                    <a:pt x="19" y="23"/>
                  </a:lnTo>
                  <a:lnTo>
                    <a:pt x="24" y="19"/>
                  </a:lnTo>
                  <a:lnTo>
                    <a:pt x="30" y="17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49" y="8"/>
                  </a:lnTo>
                  <a:lnTo>
                    <a:pt x="55" y="6"/>
                  </a:lnTo>
                  <a:lnTo>
                    <a:pt x="62" y="4"/>
                  </a:lnTo>
                  <a:lnTo>
                    <a:pt x="68" y="2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85" y="1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1" name="Freeform 45"/>
            <p:cNvSpPr>
              <a:spLocks/>
            </p:cNvSpPr>
            <p:nvPr/>
          </p:nvSpPr>
          <p:spPr bwMode="auto">
            <a:xfrm>
              <a:off x="2661" y="2195"/>
              <a:ext cx="100" cy="5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91"/>
                </a:cxn>
                <a:cxn ang="0">
                  <a:pos x="17" y="95"/>
                </a:cxn>
                <a:cxn ang="0">
                  <a:pos x="23" y="97"/>
                </a:cxn>
                <a:cxn ang="0">
                  <a:pos x="30" y="99"/>
                </a:cxn>
                <a:cxn ang="0">
                  <a:pos x="38" y="101"/>
                </a:cxn>
                <a:cxn ang="0">
                  <a:pos x="46" y="103"/>
                </a:cxn>
                <a:cxn ang="0">
                  <a:pos x="55" y="105"/>
                </a:cxn>
                <a:cxn ang="0">
                  <a:pos x="65" y="107"/>
                </a:cxn>
                <a:cxn ang="0">
                  <a:pos x="76" y="107"/>
                </a:cxn>
                <a:cxn ang="0">
                  <a:pos x="87" y="108"/>
                </a:cxn>
                <a:cxn ang="0">
                  <a:pos x="99" y="108"/>
                </a:cxn>
                <a:cxn ang="0">
                  <a:pos x="112" y="108"/>
                </a:cxn>
                <a:cxn ang="0">
                  <a:pos x="124" y="107"/>
                </a:cxn>
                <a:cxn ang="0">
                  <a:pos x="135" y="105"/>
                </a:cxn>
                <a:cxn ang="0">
                  <a:pos x="145" y="105"/>
                </a:cxn>
                <a:cxn ang="0">
                  <a:pos x="154" y="103"/>
                </a:cxn>
                <a:cxn ang="0">
                  <a:pos x="162" y="101"/>
                </a:cxn>
                <a:cxn ang="0">
                  <a:pos x="169" y="101"/>
                </a:cxn>
                <a:cxn ang="0">
                  <a:pos x="181" y="97"/>
                </a:cxn>
                <a:cxn ang="0">
                  <a:pos x="188" y="95"/>
                </a:cxn>
                <a:cxn ang="0">
                  <a:pos x="194" y="93"/>
                </a:cxn>
                <a:cxn ang="0">
                  <a:pos x="198" y="91"/>
                </a:cxn>
                <a:cxn ang="0">
                  <a:pos x="181" y="0"/>
                </a:cxn>
                <a:cxn ang="0">
                  <a:pos x="179" y="76"/>
                </a:cxn>
                <a:cxn ang="0">
                  <a:pos x="173" y="78"/>
                </a:cxn>
                <a:cxn ang="0">
                  <a:pos x="167" y="80"/>
                </a:cxn>
                <a:cxn ang="0">
                  <a:pos x="160" y="82"/>
                </a:cxn>
                <a:cxn ang="0">
                  <a:pos x="148" y="84"/>
                </a:cxn>
                <a:cxn ang="0">
                  <a:pos x="137" y="86"/>
                </a:cxn>
                <a:cxn ang="0">
                  <a:pos x="129" y="86"/>
                </a:cxn>
                <a:cxn ang="0">
                  <a:pos x="120" y="86"/>
                </a:cxn>
                <a:cxn ang="0">
                  <a:pos x="112" y="88"/>
                </a:cxn>
                <a:cxn ang="0">
                  <a:pos x="101" y="88"/>
                </a:cxn>
                <a:cxn ang="0">
                  <a:pos x="91" y="88"/>
                </a:cxn>
                <a:cxn ang="0">
                  <a:pos x="84" y="88"/>
                </a:cxn>
                <a:cxn ang="0">
                  <a:pos x="74" y="88"/>
                </a:cxn>
                <a:cxn ang="0">
                  <a:pos x="67" y="86"/>
                </a:cxn>
                <a:cxn ang="0">
                  <a:pos x="59" y="84"/>
                </a:cxn>
                <a:cxn ang="0">
                  <a:pos x="49" y="84"/>
                </a:cxn>
                <a:cxn ang="0">
                  <a:pos x="38" y="80"/>
                </a:cxn>
                <a:cxn ang="0">
                  <a:pos x="29" y="78"/>
                </a:cxn>
                <a:cxn ang="0">
                  <a:pos x="23" y="74"/>
                </a:cxn>
                <a:cxn ang="0">
                  <a:pos x="21" y="10"/>
                </a:cxn>
                <a:cxn ang="0">
                  <a:pos x="0" y="12"/>
                </a:cxn>
              </a:cxnLst>
              <a:rect l="0" t="0" r="r" b="b"/>
              <a:pathLst>
                <a:path w="200" h="108">
                  <a:moveTo>
                    <a:pt x="0" y="12"/>
                  </a:moveTo>
                  <a:lnTo>
                    <a:pt x="0" y="88"/>
                  </a:lnTo>
                  <a:lnTo>
                    <a:pt x="2" y="89"/>
                  </a:lnTo>
                  <a:lnTo>
                    <a:pt x="8" y="91"/>
                  </a:lnTo>
                  <a:lnTo>
                    <a:pt x="11" y="93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3" y="97"/>
                  </a:lnTo>
                  <a:lnTo>
                    <a:pt x="27" y="99"/>
                  </a:lnTo>
                  <a:lnTo>
                    <a:pt x="30" y="99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46" y="103"/>
                  </a:lnTo>
                  <a:lnTo>
                    <a:pt x="49" y="103"/>
                  </a:lnTo>
                  <a:lnTo>
                    <a:pt x="55" y="105"/>
                  </a:lnTo>
                  <a:lnTo>
                    <a:pt x="59" y="105"/>
                  </a:lnTo>
                  <a:lnTo>
                    <a:pt x="65" y="107"/>
                  </a:lnTo>
                  <a:lnTo>
                    <a:pt x="70" y="107"/>
                  </a:lnTo>
                  <a:lnTo>
                    <a:pt x="76" y="107"/>
                  </a:lnTo>
                  <a:lnTo>
                    <a:pt x="82" y="107"/>
                  </a:lnTo>
                  <a:lnTo>
                    <a:pt x="87" y="108"/>
                  </a:lnTo>
                  <a:lnTo>
                    <a:pt x="93" y="108"/>
                  </a:lnTo>
                  <a:lnTo>
                    <a:pt x="99" y="108"/>
                  </a:lnTo>
                  <a:lnTo>
                    <a:pt x="105" y="108"/>
                  </a:lnTo>
                  <a:lnTo>
                    <a:pt x="112" y="108"/>
                  </a:lnTo>
                  <a:lnTo>
                    <a:pt x="118" y="107"/>
                  </a:lnTo>
                  <a:lnTo>
                    <a:pt x="124" y="107"/>
                  </a:lnTo>
                  <a:lnTo>
                    <a:pt x="129" y="105"/>
                  </a:lnTo>
                  <a:lnTo>
                    <a:pt x="135" y="105"/>
                  </a:lnTo>
                  <a:lnTo>
                    <a:pt x="139" y="105"/>
                  </a:lnTo>
                  <a:lnTo>
                    <a:pt x="145" y="105"/>
                  </a:lnTo>
                  <a:lnTo>
                    <a:pt x="148" y="103"/>
                  </a:lnTo>
                  <a:lnTo>
                    <a:pt x="154" y="103"/>
                  </a:lnTo>
                  <a:lnTo>
                    <a:pt x="158" y="101"/>
                  </a:lnTo>
                  <a:lnTo>
                    <a:pt x="162" y="101"/>
                  </a:lnTo>
                  <a:lnTo>
                    <a:pt x="165" y="101"/>
                  </a:lnTo>
                  <a:lnTo>
                    <a:pt x="169" y="101"/>
                  </a:lnTo>
                  <a:lnTo>
                    <a:pt x="175" y="99"/>
                  </a:lnTo>
                  <a:lnTo>
                    <a:pt x="181" y="97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92" y="93"/>
                  </a:lnTo>
                  <a:lnTo>
                    <a:pt x="194" y="93"/>
                  </a:lnTo>
                  <a:lnTo>
                    <a:pt x="198" y="91"/>
                  </a:lnTo>
                  <a:lnTo>
                    <a:pt x="198" y="91"/>
                  </a:lnTo>
                  <a:lnTo>
                    <a:pt x="200" y="2"/>
                  </a:lnTo>
                  <a:lnTo>
                    <a:pt x="181" y="0"/>
                  </a:lnTo>
                  <a:lnTo>
                    <a:pt x="181" y="76"/>
                  </a:lnTo>
                  <a:lnTo>
                    <a:pt x="179" y="76"/>
                  </a:lnTo>
                  <a:lnTo>
                    <a:pt x="177" y="76"/>
                  </a:lnTo>
                  <a:lnTo>
                    <a:pt x="173" y="78"/>
                  </a:lnTo>
                  <a:lnTo>
                    <a:pt x="171" y="78"/>
                  </a:lnTo>
                  <a:lnTo>
                    <a:pt x="167" y="80"/>
                  </a:lnTo>
                  <a:lnTo>
                    <a:pt x="164" y="80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48" y="84"/>
                  </a:lnTo>
                  <a:lnTo>
                    <a:pt x="141" y="86"/>
                  </a:lnTo>
                  <a:lnTo>
                    <a:pt x="137" y="86"/>
                  </a:lnTo>
                  <a:lnTo>
                    <a:pt x="133" y="86"/>
                  </a:lnTo>
                  <a:lnTo>
                    <a:pt x="129" y="86"/>
                  </a:lnTo>
                  <a:lnTo>
                    <a:pt x="126" y="86"/>
                  </a:lnTo>
                  <a:lnTo>
                    <a:pt x="120" y="86"/>
                  </a:lnTo>
                  <a:lnTo>
                    <a:pt x="116" y="88"/>
                  </a:lnTo>
                  <a:lnTo>
                    <a:pt x="112" y="88"/>
                  </a:lnTo>
                  <a:lnTo>
                    <a:pt x="106" y="88"/>
                  </a:lnTo>
                  <a:lnTo>
                    <a:pt x="101" y="88"/>
                  </a:lnTo>
                  <a:lnTo>
                    <a:pt x="97" y="88"/>
                  </a:lnTo>
                  <a:lnTo>
                    <a:pt x="91" y="88"/>
                  </a:lnTo>
                  <a:lnTo>
                    <a:pt x="87" y="88"/>
                  </a:lnTo>
                  <a:lnTo>
                    <a:pt x="84" y="88"/>
                  </a:lnTo>
                  <a:lnTo>
                    <a:pt x="78" y="88"/>
                  </a:lnTo>
                  <a:lnTo>
                    <a:pt x="74" y="88"/>
                  </a:lnTo>
                  <a:lnTo>
                    <a:pt x="70" y="88"/>
                  </a:lnTo>
                  <a:lnTo>
                    <a:pt x="67" y="86"/>
                  </a:lnTo>
                  <a:lnTo>
                    <a:pt x="63" y="86"/>
                  </a:lnTo>
                  <a:lnTo>
                    <a:pt x="59" y="84"/>
                  </a:lnTo>
                  <a:lnTo>
                    <a:pt x="55" y="84"/>
                  </a:lnTo>
                  <a:lnTo>
                    <a:pt x="49" y="84"/>
                  </a:lnTo>
                  <a:lnTo>
                    <a:pt x="44" y="82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2" name="Freeform 46"/>
            <p:cNvSpPr>
              <a:spLocks/>
            </p:cNvSpPr>
            <p:nvPr/>
          </p:nvSpPr>
          <p:spPr bwMode="auto">
            <a:xfrm>
              <a:off x="2661" y="2177"/>
              <a:ext cx="100" cy="39"/>
            </a:xfrm>
            <a:custGeom>
              <a:avLst/>
              <a:gdLst/>
              <a:ahLst/>
              <a:cxnLst>
                <a:cxn ang="0">
                  <a:pos x="103" y="78"/>
                </a:cxn>
                <a:cxn ang="0">
                  <a:pos x="114" y="78"/>
                </a:cxn>
                <a:cxn ang="0">
                  <a:pos x="124" y="76"/>
                </a:cxn>
                <a:cxn ang="0">
                  <a:pos x="133" y="76"/>
                </a:cxn>
                <a:cxn ang="0">
                  <a:pos x="143" y="74"/>
                </a:cxn>
                <a:cxn ang="0">
                  <a:pos x="150" y="72"/>
                </a:cxn>
                <a:cxn ang="0">
                  <a:pos x="160" y="70"/>
                </a:cxn>
                <a:cxn ang="0">
                  <a:pos x="167" y="68"/>
                </a:cxn>
                <a:cxn ang="0">
                  <a:pos x="177" y="65"/>
                </a:cxn>
                <a:cxn ang="0">
                  <a:pos x="188" y="57"/>
                </a:cxn>
                <a:cxn ang="0">
                  <a:pos x="196" y="51"/>
                </a:cxn>
                <a:cxn ang="0">
                  <a:pos x="200" y="44"/>
                </a:cxn>
                <a:cxn ang="0">
                  <a:pos x="200" y="36"/>
                </a:cxn>
                <a:cxn ang="0">
                  <a:pos x="196" y="27"/>
                </a:cxn>
                <a:cxn ang="0">
                  <a:pos x="188" y="21"/>
                </a:cxn>
                <a:cxn ang="0">
                  <a:pos x="177" y="13"/>
                </a:cxn>
                <a:cxn ang="0">
                  <a:pos x="167" y="9"/>
                </a:cxn>
                <a:cxn ang="0">
                  <a:pos x="160" y="8"/>
                </a:cxn>
                <a:cxn ang="0">
                  <a:pos x="150" y="6"/>
                </a:cxn>
                <a:cxn ang="0">
                  <a:pos x="143" y="4"/>
                </a:cxn>
                <a:cxn ang="0">
                  <a:pos x="133" y="2"/>
                </a:cxn>
                <a:cxn ang="0">
                  <a:pos x="124" y="0"/>
                </a:cxn>
                <a:cxn ang="0">
                  <a:pos x="114" y="0"/>
                </a:cxn>
                <a:cxn ang="0">
                  <a:pos x="103" y="0"/>
                </a:cxn>
                <a:cxn ang="0">
                  <a:pos x="93" y="0"/>
                </a:cxn>
                <a:cxn ang="0">
                  <a:pos x="84" y="0"/>
                </a:cxn>
                <a:cxn ang="0">
                  <a:pos x="74" y="0"/>
                </a:cxn>
                <a:cxn ang="0">
                  <a:pos x="65" y="2"/>
                </a:cxn>
                <a:cxn ang="0">
                  <a:pos x="55" y="4"/>
                </a:cxn>
                <a:cxn ang="0">
                  <a:pos x="46" y="6"/>
                </a:cxn>
                <a:cxn ang="0">
                  <a:pos x="38" y="8"/>
                </a:cxn>
                <a:cxn ang="0">
                  <a:pos x="32" y="9"/>
                </a:cxn>
                <a:cxn ang="0">
                  <a:pos x="21" y="13"/>
                </a:cxn>
                <a:cxn ang="0">
                  <a:pos x="11" y="21"/>
                </a:cxn>
                <a:cxn ang="0">
                  <a:pos x="4" y="27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21" y="65"/>
                </a:cxn>
                <a:cxn ang="0">
                  <a:pos x="32" y="68"/>
                </a:cxn>
                <a:cxn ang="0">
                  <a:pos x="38" y="70"/>
                </a:cxn>
                <a:cxn ang="0">
                  <a:pos x="46" y="72"/>
                </a:cxn>
                <a:cxn ang="0">
                  <a:pos x="55" y="74"/>
                </a:cxn>
                <a:cxn ang="0">
                  <a:pos x="65" y="76"/>
                </a:cxn>
                <a:cxn ang="0">
                  <a:pos x="74" y="76"/>
                </a:cxn>
                <a:cxn ang="0">
                  <a:pos x="84" y="78"/>
                </a:cxn>
                <a:cxn ang="0">
                  <a:pos x="93" y="78"/>
                </a:cxn>
                <a:cxn ang="0">
                  <a:pos x="99" y="78"/>
                </a:cxn>
              </a:cxnLst>
              <a:rect l="0" t="0" r="r" b="b"/>
              <a:pathLst>
                <a:path w="200" h="78">
                  <a:moveTo>
                    <a:pt x="99" y="78"/>
                  </a:moveTo>
                  <a:lnTo>
                    <a:pt x="103" y="78"/>
                  </a:lnTo>
                  <a:lnTo>
                    <a:pt x="108" y="78"/>
                  </a:lnTo>
                  <a:lnTo>
                    <a:pt x="114" y="78"/>
                  </a:lnTo>
                  <a:lnTo>
                    <a:pt x="120" y="78"/>
                  </a:lnTo>
                  <a:lnTo>
                    <a:pt x="124" y="76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9" y="76"/>
                  </a:lnTo>
                  <a:lnTo>
                    <a:pt x="143" y="74"/>
                  </a:lnTo>
                  <a:lnTo>
                    <a:pt x="146" y="74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60" y="70"/>
                  </a:lnTo>
                  <a:lnTo>
                    <a:pt x="164" y="68"/>
                  </a:lnTo>
                  <a:lnTo>
                    <a:pt x="167" y="68"/>
                  </a:lnTo>
                  <a:lnTo>
                    <a:pt x="171" y="66"/>
                  </a:lnTo>
                  <a:lnTo>
                    <a:pt x="177" y="65"/>
                  </a:lnTo>
                  <a:lnTo>
                    <a:pt x="183" y="61"/>
                  </a:lnTo>
                  <a:lnTo>
                    <a:pt x="188" y="57"/>
                  </a:lnTo>
                  <a:lnTo>
                    <a:pt x="192" y="55"/>
                  </a:lnTo>
                  <a:lnTo>
                    <a:pt x="196" y="51"/>
                  </a:lnTo>
                  <a:lnTo>
                    <a:pt x="198" y="47"/>
                  </a:lnTo>
                  <a:lnTo>
                    <a:pt x="200" y="44"/>
                  </a:lnTo>
                  <a:lnTo>
                    <a:pt x="200" y="40"/>
                  </a:lnTo>
                  <a:lnTo>
                    <a:pt x="200" y="36"/>
                  </a:lnTo>
                  <a:lnTo>
                    <a:pt x="198" y="30"/>
                  </a:lnTo>
                  <a:lnTo>
                    <a:pt x="196" y="27"/>
                  </a:lnTo>
                  <a:lnTo>
                    <a:pt x="192" y="25"/>
                  </a:lnTo>
                  <a:lnTo>
                    <a:pt x="188" y="21"/>
                  </a:lnTo>
                  <a:lnTo>
                    <a:pt x="183" y="17"/>
                  </a:lnTo>
                  <a:lnTo>
                    <a:pt x="177" y="13"/>
                  </a:lnTo>
                  <a:lnTo>
                    <a:pt x="171" y="11"/>
                  </a:lnTo>
                  <a:lnTo>
                    <a:pt x="167" y="9"/>
                  </a:lnTo>
                  <a:lnTo>
                    <a:pt x="164" y="9"/>
                  </a:lnTo>
                  <a:lnTo>
                    <a:pt x="160" y="8"/>
                  </a:lnTo>
                  <a:lnTo>
                    <a:pt x="156" y="8"/>
                  </a:lnTo>
                  <a:lnTo>
                    <a:pt x="150" y="6"/>
                  </a:lnTo>
                  <a:lnTo>
                    <a:pt x="146" y="6"/>
                  </a:lnTo>
                  <a:lnTo>
                    <a:pt x="143" y="4"/>
                  </a:lnTo>
                  <a:lnTo>
                    <a:pt x="139" y="4"/>
                  </a:lnTo>
                  <a:lnTo>
                    <a:pt x="133" y="2"/>
                  </a:lnTo>
                  <a:lnTo>
                    <a:pt x="129" y="2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5" y="2"/>
                  </a:lnTo>
                  <a:lnTo>
                    <a:pt x="61" y="4"/>
                  </a:lnTo>
                  <a:lnTo>
                    <a:pt x="55" y="4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29" y="11"/>
                  </a:lnTo>
                  <a:lnTo>
                    <a:pt x="21" y="13"/>
                  </a:lnTo>
                  <a:lnTo>
                    <a:pt x="15" y="17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4" y="27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4" y="51"/>
                  </a:lnTo>
                  <a:lnTo>
                    <a:pt x="8" y="55"/>
                  </a:lnTo>
                  <a:lnTo>
                    <a:pt x="11" y="57"/>
                  </a:lnTo>
                  <a:lnTo>
                    <a:pt x="15" y="61"/>
                  </a:lnTo>
                  <a:lnTo>
                    <a:pt x="21" y="65"/>
                  </a:lnTo>
                  <a:lnTo>
                    <a:pt x="29" y="66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8" y="70"/>
                  </a:lnTo>
                  <a:lnTo>
                    <a:pt x="42" y="72"/>
                  </a:lnTo>
                  <a:lnTo>
                    <a:pt x="46" y="72"/>
                  </a:lnTo>
                  <a:lnTo>
                    <a:pt x="49" y="74"/>
                  </a:lnTo>
                  <a:lnTo>
                    <a:pt x="55" y="74"/>
                  </a:lnTo>
                  <a:lnTo>
                    <a:pt x="61" y="76"/>
                  </a:lnTo>
                  <a:lnTo>
                    <a:pt x="65" y="76"/>
                  </a:lnTo>
                  <a:lnTo>
                    <a:pt x="68" y="76"/>
                  </a:lnTo>
                  <a:lnTo>
                    <a:pt x="74" y="76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7" y="78"/>
                  </a:lnTo>
                  <a:lnTo>
                    <a:pt x="93" y="78"/>
                  </a:lnTo>
                  <a:lnTo>
                    <a:pt x="99" y="78"/>
                  </a:lnTo>
                  <a:lnTo>
                    <a:pt x="99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3" name="Freeform 47"/>
            <p:cNvSpPr>
              <a:spLocks/>
            </p:cNvSpPr>
            <p:nvPr/>
          </p:nvSpPr>
          <p:spPr bwMode="auto">
            <a:xfrm>
              <a:off x="2673" y="2187"/>
              <a:ext cx="77" cy="21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87" y="42"/>
                </a:cxn>
                <a:cxn ang="0">
                  <a:pos x="95" y="40"/>
                </a:cxn>
                <a:cxn ang="0">
                  <a:pos x="103" y="40"/>
                </a:cxn>
                <a:cxn ang="0">
                  <a:pos x="112" y="38"/>
                </a:cxn>
                <a:cxn ang="0">
                  <a:pos x="125" y="36"/>
                </a:cxn>
                <a:cxn ang="0">
                  <a:pos x="137" y="34"/>
                </a:cxn>
                <a:cxn ang="0">
                  <a:pos x="144" y="30"/>
                </a:cxn>
                <a:cxn ang="0">
                  <a:pos x="152" y="25"/>
                </a:cxn>
                <a:cxn ang="0">
                  <a:pos x="152" y="17"/>
                </a:cxn>
                <a:cxn ang="0">
                  <a:pos x="144" y="9"/>
                </a:cxn>
                <a:cxn ang="0">
                  <a:pos x="137" y="8"/>
                </a:cxn>
                <a:cxn ang="0">
                  <a:pos x="125" y="4"/>
                </a:cxn>
                <a:cxn ang="0">
                  <a:pos x="112" y="2"/>
                </a:cxn>
                <a:cxn ang="0">
                  <a:pos x="103" y="2"/>
                </a:cxn>
                <a:cxn ang="0">
                  <a:pos x="95" y="0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64" y="0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0" y="2"/>
                </a:cxn>
                <a:cxn ang="0">
                  <a:pos x="26" y="4"/>
                </a:cxn>
                <a:cxn ang="0">
                  <a:pos x="15" y="8"/>
                </a:cxn>
                <a:cxn ang="0">
                  <a:pos x="7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7" y="30"/>
                </a:cxn>
                <a:cxn ang="0">
                  <a:pos x="15" y="34"/>
                </a:cxn>
                <a:cxn ang="0">
                  <a:pos x="26" y="36"/>
                </a:cxn>
                <a:cxn ang="0">
                  <a:pos x="40" y="38"/>
                </a:cxn>
                <a:cxn ang="0">
                  <a:pos x="49" y="40"/>
                </a:cxn>
                <a:cxn ang="0">
                  <a:pos x="57" y="40"/>
                </a:cxn>
                <a:cxn ang="0">
                  <a:pos x="64" y="42"/>
                </a:cxn>
                <a:cxn ang="0">
                  <a:pos x="72" y="42"/>
                </a:cxn>
                <a:cxn ang="0">
                  <a:pos x="76" y="42"/>
                </a:cxn>
              </a:cxnLst>
              <a:rect l="0" t="0" r="r" b="b"/>
              <a:pathLst>
                <a:path w="154" h="42">
                  <a:moveTo>
                    <a:pt x="76" y="42"/>
                  </a:moveTo>
                  <a:lnTo>
                    <a:pt x="80" y="42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1" y="42"/>
                  </a:lnTo>
                  <a:lnTo>
                    <a:pt x="95" y="40"/>
                  </a:lnTo>
                  <a:lnTo>
                    <a:pt x="99" y="40"/>
                  </a:lnTo>
                  <a:lnTo>
                    <a:pt x="103" y="40"/>
                  </a:lnTo>
                  <a:lnTo>
                    <a:pt x="106" y="40"/>
                  </a:lnTo>
                  <a:lnTo>
                    <a:pt x="112" y="38"/>
                  </a:lnTo>
                  <a:lnTo>
                    <a:pt x="120" y="38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4"/>
                  </a:lnTo>
                  <a:lnTo>
                    <a:pt x="141" y="32"/>
                  </a:lnTo>
                  <a:lnTo>
                    <a:pt x="144" y="30"/>
                  </a:lnTo>
                  <a:lnTo>
                    <a:pt x="148" y="28"/>
                  </a:lnTo>
                  <a:lnTo>
                    <a:pt x="152" y="25"/>
                  </a:lnTo>
                  <a:lnTo>
                    <a:pt x="154" y="21"/>
                  </a:lnTo>
                  <a:lnTo>
                    <a:pt x="152" y="17"/>
                  </a:lnTo>
                  <a:lnTo>
                    <a:pt x="148" y="11"/>
                  </a:lnTo>
                  <a:lnTo>
                    <a:pt x="144" y="9"/>
                  </a:lnTo>
                  <a:lnTo>
                    <a:pt x="141" y="8"/>
                  </a:lnTo>
                  <a:lnTo>
                    <a:pt x="137" y="8"/>
                  </a:lnTo>
                  <a:lnTo>
                    <a:pt x="131" y="6"/>
                  </a:lnTo>
                  <a:lnTo>
                    <a:pt x="125" y="4"/>
                  </a:lnTo>
                  <a:lnTo>
                    <a:pt x="120" y="4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103" y="2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21" y="6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11" y="32"/>
                  </a:lnTo>
                  <a:lnTo>
                    <a:pt x="15" y="34"/>
                  </a:lnTo>
                  <a:lnTo>
                    <a:pt x="21" y="36"/>
                  </a:lnTo>
                  <a:lnTo>
                    <a:pt x="26" y="36"/>
                  </a:lnTo>
                  <a:lnTo>
                    <a:pt x="32" y="38"/>
                  </a:lnTo>
                  <a:lnTo>
                    <a:pt x="40" y="38"/>
                  </a:lnTo>
                  <a:lnTo>
                    <a:pt x="45" y="40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1" y="42"/>
                  </a:lnTo>
                  <a:lnTo>
                    <a:pt x="64" y="42"/>
                  </a:lnTo>
                  <a:lnTo>
                    <a:pt x="68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76" y="42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4" name="Freeform 48"/>
            <p:cNvSpPr>
              <a:spLocks/>
            </p:cNvSpPr>
            <p:nvPr/>
          </p:nvSpPr>
          <p:spPr bwMode="auto">
            <a:xfrm>
              <a:off x="2671" y="2082"/>
              <a:ext cx="8" cy="39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5" y="78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</a:cxnLst>
              <a:rect l="0" t="0" r="r" b="b"/>
              <a:pathLst>
                <a:path w="15" h="78">
                  <a:moveTo>
                    <a:pt x="0" y="78"/>
                  </a:moveTo>
                  <a:lnTo>
                    <a:pt x="15" y="7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5" name="Freeform 49"/>
            <p:cNvSpPr>
              <a:spLocks/>
            </p:cNvSpPr>
            <p:nvPr/>
          </p:nvSpPr>
          <p:spPr bwMode="auto">
            <a:xfrm>
              <a:off x="2691" y="2088"/>
              <a:ext cx="8" cy="41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82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82"/>
                </a:cxn>
                <a:cxn ang="0">
                  <a:pos x="0" y="82"/>
                </a:cxn>
              </a:cxnLst>
              <a:rect l="0" t="0" r="r" b="b"/>
              <a:pathLst>
                <a:path w="15" h="82">
                  <a:moveTo>
                    <a:pt x="0" y="82"/>
                  </a:moveTo>
                  <a:lnTo>
                    <a:pt x="15" y="8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6" name="Freeform 50"/>
            <p:cNvSpPr>
              <a:spLocks/>
            </p:cNvSpPr>
            <p:nvPr/>
          </p:nvSpPr>
          <p:spPr bwMode="auto">
            <a:xfrm>
              <a:off x="2721" y="2089"/>
              <a:ext cx="8" cy="3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5" y="72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5" h="72">
                  <a:moveTo>
                    <a:pt x="0" y="72"/>
                  </a:moveTo>
                  <a:lnTo>
                    <a:pt x="15" y="7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7" name="Freeform 51"/>
            <p:cNvSpPr>
              <a:spLocks/>
            </p:cNvSpPr>
            <p:nvPr/>
          </p:nvSpPr>
          <p:spPr bwMode="auto">
            <a:xfrm>
              <a:off x="2687" y="2123"/>
              <a:ext cx="46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38"/>
                </a:cxn>
                <a:cxn ang="0">
                  <a:pos x="48" y="148"/>
                </a:cxn>
                <a:cxn ang="0">
                  <a:pos x="90" y="140"/>
                </a:cxn>
                <a:cxn ang="0">
                  <a:pos x="9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" h="148">
                  <a:moveTo>
                    <a:pt x="0" y="0"/>
                  </a:moveTo>
                  <a:lnTo>
                    <a:pt x="8" y="138"/>
                  </a:lnTo>
                  <a:lnTo>
                    <a:pt x="48" y="148"/>
                  </a:lnTo>
                  <a:lnTo>
                    <a:pt x="90" y="140"/>
                  </a:lnTo>
                  <a:lnTo>
                    <a:pt x="9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8" name="Freeform 52"/>
            <p:cNvSpPr>
              <a:spLocks/>
            </p:cNvSpPr>
            <p:nvPr/>
          </p:nvSpPr>
          <p:spPr bwMode="auto">
            <a:xfrm>
              <a:off x="2695" y="2051"/>
              <a:ext cx="30" cy="31"/>
            </a:xfrm>
            <a:custGeom>
              <a:avLst/>
              <a:gdLst/>
              <a:ahLst/>
              <a:cxnLst>
                <a:cxn ang="0">
                  <a:pos x="30" y="63"/>
                </a:cxn>
                <a:cxn ang="0">
                  <a:pos x="36" y="61"/>
                </a:cxn>
                <a:cxn ang="0">
                  <a:pos x="41" y="59"/>
                </a:cxn>
                <a:cxn ang="0">
                  <a:pos x="45" y="55"/>
                </a:cxn>
                <a:cxn ang="0">
                  <a:pos x="51" y="53"/>
                </a:cxn>
                <a:cxn ang="0">
                  <a:pos x="53" y="48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1"/>
                </a:cxn>
                <a:cxn ang="0">
                  <a:pos x="59" y="25"/>
                </a:cxn>
                <a:cxn ang="0">
                  <a:pos x="57" y="17"/>
                </a:cxn>
                <a:cxn ang="0">
                  <a:pos x="53" y="12"/>
                </a:cxn>
                <a:cxn ang="0">
                  <a:pos x="51" y="8"/>
                </a:cxn>
                <a:cxn ang="0">
                  <a:pos x="45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7" y="2"/>
                </a:cxn>
                <a:cxn ang="0">
                  <a:pos x="13" y="4"/>
                </a:cxn>
                <a:cxn ang="0">
                  <a:pos x="9" y="8"/>
                </a:cxn>
                <a:cxn ang="0">
                  <a:pos x="5" y="12"/>
                </a:cxn>
                <a:cxn ang="0">
                  <a:pos x="1" y="17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1" y="42"/>
                </a:cxn>
                <a:cxn ang="0">
                  <a:pos x="5" y="48"/>
                </a:cxn>
                <a:cxn ang="0">
                  <a:pos x="9" y="53"/>
                </a:cxn>
                <a:cxn ang="0">
                  <a:pos x="13" y="55"/>
                </a:cxn>
                <a:cxn ang="0">
                  <a:pos x="17" y="59"/>
                </a:cxn>
                <a:cxn ang="0">
                  <a:pos x="22" y="61"/>
                </a:cxn>
                <a:cxn ang="0">
                  <a:pos x="30" y="63"/>
                </a:cxn>
                <a:cxn ang="0">
                  <a:pos x="30" y="63"/>
                </a:cxn>
              </a:cxnLst>
              <a:rect l="0" t="0" r="r" b="b"/>
              <a:pathLst>
                <a:path w="60" h="63">
                  <a:moveTo>
                    <a:pt x="30" y="63"/>
                  </a:moveTo>
                  <a:lnTo>
                    <a:pt x="36" y="61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51" y="53"/>
                  </a:lnTo>
                  <a:lnTo>
                    <a:pt x="53" y="48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1"/>
                  </a:lnTo>
                  <a:lnTo>
                    <a:pt x="59" y="25"/>
                  </a:lnTo>
                  <a:lnTo>
                    <a:pt x="57" y="17"/>
                  </a:lnTo>
                  <a:lnTo>
                    <a:pt x="53" y="12"/>
                  </a:lnTo>
                  <a:lnTo>
                    <a:pt x="51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9" y="8"/>
                  </a:lnTo>
                  <a:lnTo>
                    <a:pt x="5" y="12"/>
                  </a:lnTo>
                  <a:lnTo>
                    <a:pt x="1" y="17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" y="42"/>
                  </a:lnTo>
                  <a:lnTo>
                    <a:pt x="5" y="48"/>
                  </a:lnTo>
                  <a:lnTo>
                    <a:pt x="9" y="53"/>
                  </a:lnTo>
                  <a:lnTo>
                    <a:pt x="13" y="55"/>
                  </a:lnTo>
                  <a:lnTo>
                    <a:pt x="17" y="59"/>
                  </a:lnTo>
                  <a:lnTo>
                    <a:pt x="22" y="61"/>
                  </a:lnTo>
                  <a:lnTo>
                    <a:pt x="30" y="63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9" name="Freeform 53"/>
            <p:cNvSpPr>
              <a:spLocks/>
            </p:cNvSpPr>
            <p:nvPr/>
          </p:nvSpPr>
          <p:spPr bwMode="auto">
            <a:xfrm>
              <a:off x="2701" y="2059"/>
              <a:ext cx="17" cy="16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3" y="31"/>
                </a:cxn>
                <a:cxn ang="0">
                  <a:pos x="28" y="27"/>
                </a:cxn>
                <a:cxn ang="0">
                  <a:pos x="30" y="21"/>
                </a:cxn>
                <a:cxn ang="0">
                  <a:pos x="32" y="17"/>
                </a:cxn>
                <a:cxn ang="0">
                  <a:pos x="32" y="14"/>
                </a:cxn>
                <a:cxn ang="0">
                  <a:pos x="30" y="10"/>
                </a:cxn>
                <a:cxn ang="0">
                  <a:pos x="28" y="6"/>
                </a:cxn>
                <a:cxn ang="0">
                  <a:pos x="28" y="4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9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2" y="21"/>
                </a:cxn>
                <a:cxn ang="0">
                  <a:pos x="6" y="27"/>
                </a:cxn>
                <a:cxn ang="0">
                  <a:pos x="9" y="31"/>
                </a:cxn>
                <a:cxn ang="0">
                  <a:pos x="17" y="33"/>
                </a:cxn>
                <a:cxn ang="0">
                  <a:pos x="17" y="33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23" y="31"/>
                  </a:lnTo>
                  <a:lnTo>
                    <a:pt x="28" y="27"/>
                  </a:lnTo>
                  <a:lnTo>
                    <a:pt x="30" y="21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7" y="33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A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0" name="Freeform 54"/>
            <p:cNvSpPr>
              <a:spLocks/>
            </p:cNvSpPr>
            <p:nvPr/>
          </p:nvSpPr>
          <p:spPr bwMode="auto">
            <a:xfrm>
              <a:off x="2718" y="2070"/>
              <a:ext cx="31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3" y="0"/>
                </a:cxn>
                <a:cxn ang="0">
                  <a:pos x="63" y="27"/>
                </a:cxn>
                <a:cxn ang="0">
                  <a:pos x="48" y="29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3" h="29">
                  <a:moveTo>
                    <a:pt x="8" y="0"/>
                  </a:moveTo>
                  <a:lnTo>
                    <a:pt x="33" y="0"/>
                  </a:lnTo>
                  <a:lnTo>
                    <a:pt x="63" y="27"/>
                  </a:lnTo>
                  <a:lnTo>
                    <a:pt x="48" y="29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1" name="Freeform 55"/>
            <p:cNvSpPr>
              <a:spLocks/>
            </p:cNvSpPr>
            <p:nvPr/>
          </p:nvSpPr>
          <p:spPr bwMode="auto">
            <a:xfrm>
              <a:off x="2715" y="2033"/>
              <a:ext cx="56" cy="36"/>
            </a:xfrm>
            <a:custGeom>
              <a:avLst/>
              <a:gdLst/>
              <a:ahLst/>
              <a:cxnLst>
                <a:cxn ang="0">
                  <a:pos x="8" y="49"/>
                </a:cxn>
                <a:cxn ang="0">
                  <a:pos x="92" y="21"/>
                </a:cxn>
                <a:cxn ang="0">
                  <a:pos x="96" y="49"/>
                </a:cxn>
                <a:cxn ang="0">
                  <a:pos x="14" y="57"/>
                </a:cxn>
                <a:cxn ang="0">
                  <a:pos x="14" y="72"/>
                </a:cxn>
                <a:cxn ang="0">
                  <a:pos x="113" y="65"/>
                </a:cxn>
                <a:cxn ang="0">
                  <a:pos x="103" y="0"/>
                </a:cxn>
                <a:cxn ang="0">
                  <a:pos x="0" y="38"/>
                </a:cxn>
                <a:cxn ang="0">
                  <a:pos x="8" y="49"/>
                </a:cxn>
                <a:cxn ang="0">
                  <a:pos x="8" y="49"/>
                </a:cxn>
              </a:cxnLst>
              <a:rect l="0" t="0" r="r" b="b"/>
              <a:pathLst>
                <a:path w="113" h="72">
                  <a:moveTo>
                    <a:pt x="8" y="49"/>
                  </a:moveTo>
                  <a:lnTo>
                    <a:pt x="92" y="21"/>
                  </a:lnTo>
                  <a:lnTo>
                    <a:pt x="96" y="49"/>
                  </a:lnTo>
                  <a:lnTo>
                    <a:pt x="14" y="57"/>
                  </a:lnTo>
                  <a:lnTo>
                    <a:pt x="14" y="72"/>
                  </a:lnTo>
                  <a:lnTo>
                    <a:pt x="113" y="65"/>
                  </a:lnTo>
                  <a:lnTo>
                    <a:pt x="103" y="0"/>
                  </a:lnTo>
                  <a:lnTo>
                    <a:pt x="0" y="38"/>
                  </a:lnTo>
                  <a:lnTo>
                    <a:pt x="8" y="49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2" name="Freeform 56"/>
            <p:cNvSpPr>
              <a:spLocks/>
            </p:cNvSpPr>
            <p:nvPr/>
          </p:nvSpPr>
          <p:spPr bwMode="auto">
            <a:xfrm>
              <a:off x="2729" y="2159"/>
              <a:ext cx="65" cy="64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84" y="21"/>
                </a:cxn>
                <a:cxn ang="0">
                  <a:pos x="86" y="21"/>
                </a:cxn>
                <a:cxn ang="0">
                  <a:pos x="91" y="21"/>
                </a:cxn>
                <a:cxn ang="0">
                  <a:pos x="95" y="25"/>
                </a:cxn>
                <a:cxn ang="0">
                  <a:pos x="99" y="28"/>
                </a:cxn>
                <a:cxn ang="0">
                  <a:pos x="101" y="30"/>
                </a:cxn>
                <a:cxn ang="0">
                  <a:pos x="105" y="34"/>
                </a:cxn>
                <a:cxn ang="0">
                  <a:pos x="107" y="38"/>
                </a:cxn>
                <a:cxn ang="0">
                  <a:pos x="108" y="44"/>
                </a:cxn>
                <a:cxn ang="0">
                  <a:pos x="108" y="49"/>
                </a:cxn>
                <a:cxn ang="0">
                  <a:pos x="110" y="55"/>
                </a:cxn>
                <a:cxn ang="0">
                  <a:pos x="110" y="59"/>
                </a:cxn>
                <a:cxn ang="0">
                  <a:pos x="110" y="63"/>
                </a:cxn>
                <a:cxn ang="0">
                  <a:pos x="110" y="66"/>
                </a:cxn>
                <a:cxn ang="0">
                  <a:pos x="112" y="70"/>
                </a:cxn>
                <a:cxn ang="0">
                  <a:pos x="110" y="72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0" y="85"/>
                </a:cxn>
                <a:cxn ang="0">
                  <a:pos x="108" y="87"/>
                </a:cxn>
                <a:cxn ang="0">
                  <a:pos x="107" y="91"/>
                </a:cxn>
                <a:cxn ang="0">
                  <a:pos x="107" y="95"/>
                </a:cxn>
                <a:cxn ang="0">
                  <a:pos x="105" y="99"/>
                </a:cxn>
                <a:cxn ang="0">
                  <a:pos x="59" y="110"/>
                </a:cxn>
                <a:cxn ang="0">
                  <a:pos x="57" y="127"/>
                </a:cxn>
                <a:cxn ang="0">
                  <a:pos x="118" y="114"/>
                </a:cxn>
                <a:cxn ang="0">
                  <a:pos x="118" y="112"/>
                </a:cxn>
                <a:cxn ang="0">
                  <a:pos x="120" y="108"/>
                </a:cxn>
                <a:cxn ang="0">
                  <a:pos x="122" y="104"/>
                </a:cxn>
                <a:cxn ang="0">
                  <a:pos x="122" y="102"/>
                </a:cxn>
                <a:cxn ang="0">
                  <a:pos x="124" y="99"/>
                </a:cxn>
                <a:cxn ang="0">
                  <a:pos x="126" y="95"/>
                </a:cxn>
                <a:cxn ang="0">
                  <a:pos x="126" y="89"/>
                </a:cxn>
                <a:cxn ang="0">
                  <a:pos x="127" y="85"/>
                </a:cxn>
                <a:cxn ang="0">
                  <a:pos x="127" y="80"/>
                </a:cxn>
                <a:cxn ang="0">
                  <a:pos x="129" y="72"/>
                </a:cxn>
                <a:cxn ang="0">
                  <a:pos x="129" y="66"/>
                </a:cxn>
                <a:cxn ang="0">
                  <a:pos x="129" y="59"/>
                </a:cxn>
                <a:cxn ang="0">
                  <a:pos x="127" y="55"/>
                </a:cxn>
                <a:cxn ang="0">
                  <a:pos x="127" y="51"/>
                </a:cxn>
                <a:cxn ang="0">
                  <a:pos x="127" y="47"/>
                </a:cxn>
                <a:cxn ang="0">
                  <a:pos x="127" y="45"/>
                </a:cxn>
                <a:cxn ang="0">
                  <a:pos x="126" y="40"/>
                </a:cxn>
                <a:cxn ang="0">
                  <a:pos x="124" y="36"/>
                </a:cxn>
                <a:cxn ang="0">
                  <a:pos x="124" y="34"/>
                </a:cxn>
                <a:cxn ang="0">
                  <a:pos x="122" y="30"/>
                </a:cxn>
                <a:cxn ang="0">
                  <a:pos x="118" y="25"/>
                </a:cxn>
                <a:cxn ang="0">
                  <a:pos x="116" y="21"/>
                </a:cxn>
                <a:cxn ang="0">
                  <a:pos x="112" y="15"/>
                </a:cxn>
                <a:cxn ang="0">
                  <a:pos x="108" y="11"/>
                </a:cxn>
                <a:cxn ang="0">
                  <a:pos x="107" y="7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9" y="0"/>
                </a:cxn>
                <a:cxn ang="0">
                  <a:pos x="87" y="0"/>
                </a:cxn>
                <a:cxn ang="0">
                  <a:pos x="86" y="0"/>
                </a:cxn>
                <a:cxn ang="0">
                  <a:pos x="0" y="13"/>
                </a:cxn>
                <a:cxn ang="0">
                  <a:pos x="6" y="30"/>
                </a:cxn>
                <a:cxn ang="0">
                  <a:pos x="6" y="30"/>
                </a:cxn>
              </a:cxnLst>
              <a:rect l="0" t="0" r="r" b="b"/>
              <a:pathLst>
                <a:path w="129" h="127">
                  <a:moveTo>
                    <a:pt x="6" y="30"/>
                  </a:moveTo>
                  <a:lnTo>
                    <a:pt x="84" y="21"/>
                  </a:lnTo>
                  <a:lnTo>
                    <a:pt x="86" y="21"/>
                  </a:lnTo>
                  <a:lnTo>
                    <a:pt x="91" y="21"/>
                  </a:lnTo>
                  <a:lnTo>
                    <a:pt x="95" y="25"/>
                  </a:lnTo>
                  <a:lnTo>
                    <a:pt x="99" y="28"/>
                  </a:lnTo>
                  <a:lnTo>
                    <a:pt x="101" y="30"/>
                  </a:lnTo>
                  <a:lnTo>
                    <a:pt x="105" y="34"/>
                  </a:lnTo>
                  <a:lnTo>
                    <a:pt x="107" y="38"/>
                  </a:lnTo>
                  <a:lnTo>
                    <a:pt x="108" y="44"/>
                  </a:lnTo>
                  <a:lnTo>
                    <a:pt x="108" y="49"/>
                  </a:lnTo>
                  <a:lnTo>
                    <a:pt x="110" y="55"/>
                  </a:lnTo>
                  <a:lnTo>
                    <a:pt x="110" y="59"/>
                  </a:lnTo>
                  <a:lnTo>
                    <a:pt x="110" y="63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0" y="72"/>
                  </a:lnTo>
                  <a:lnTo>
                    <a:pt x="110" y="76"/>
                  </a:lnTo>
                  <a:lnTo>
                    <a:pt x="110" y="82"/>
                  </a:lnTo>
                  <a:lnTo>
                    <a:pt x="110" y="85"/>
                  </a:lnTo>
                  <a:lnTo>
                    <a:pt x="108" y="87"/>
                  </a:lnTo>
                  <a:lnTo>
                    <a:pt x="107" y="91"/>
                  </a:lnTo>
                  <a:lnTo>
                    <a:pt x="107" y="95"/>
                  </a:lnTo>
                  <a:lnTo>
                    <a:pt x="105" y="99"/>
                  </a:lnTo>
                  <a:lnTo>
                    <a:pt x="59" y="110"/>
                  </a:lnTo>
                  <a:lnTo>
                    <a:pt x="57" y="127"/>
                  </a:lnTo>
                  <a:lnTo>
                    <a:pt x="118" y="114"/>
                  </a:lnTo>
                  <a:lnTo>
                    <a:pt x="118" y="112"/>
                  </a:lnTo>
                  <a:lnTo>
                    <a:pt x="120" y="108"/>
                  </a:lnTo>
                  <a:lnTo>
                    <a:pt x="122" y="104"/>
                  </a:lnTo>
                  <a:lnTo>
                    <a:pt x="122" y="102"/>
                  </a:lnTo>
                  <a:lnTo>
                    <a:pt x="124" y="99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7" y="85"/>
                  </a:lnTo>
                  <a:lnTo>
                    <a:pt x="127" y="80"/>
                  </a:lnTo>
                  <a:lnTo>
                    <a:pt x="129" y="72"/>
                  </a:lnTo>
                  <a:lnTo>
                    <a:pt x="129" y="66"/>
                  </a:lnTo>
                  <a:lnTo>
                    <a:pt x="129" y="59"/>
                  </a:lnTo>
                  <a:lnTo>
                    <a:pt x="127" y="55"/>
                  </a:lnTo>
                  <a:lnTo>
                    <a:pt x="127" y="51"/>
                  </a:lnTo>
                  <a:lnTo>
                    <a:pt x="127" y="47"/>
                  </a:lnTo>
                  <a:lnTo>
                    <a:pt x="127" y="45"/>
                  </a:lnTo>
                  <a:lnTo>
                    <a:pt x="126" y="40"/>
                  </a:lnTo>
                  <a:lnTo>
                    <a:pt x="124" y="36"/>
                  </a:lnTo>
                  <a:lnTo>
                    <a:pt x="124" y="34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6" y="21"/>
                  </a:lnTo>
                  <a:lnTo>
                    <a:pt x="112" y="15"/>
                  </a:lnTo>
                  <a:lnTo>
                    <a:pt x="108" y="11"/>
                  </a:lnTo>
                  <a:lnTo>
                    <a:pt x="107" y="7"/>
                  </a:lnTo>
                  <a:lnTo>
                    <a:pt x="103" y="6"/>
                  </a:lnTo>
                  <a:lnTo>
                    <a:pt x="95" y="2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0" y="13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3" name="Freeform 57"/>
            <p:cNvSpPr>
              <a:spLocks/>
            </p:cNvSpPr>
            <p:nvPr/>
          </p:nvSpPr>
          <p:spPr bwMode="auto">
            <a:xfrm>
              <a:off x="2758" y="2137"/>
              <a:ext cx="81" cy="97"/>
            </a:xfrm>
            <a:custGeom>
              <a:avLst/>
              <a:gdLst/>
              <a:ahLst/>
              <a:cxnLst>
                <a:cxn ang="0">
                  <a:pos x="15" y="53"/>
                </a:cxn>
                <a:cxn ang="0">
                  <a:pos x="27" y="38"/>
                </a:cxn>
                <a:cxn ang="0">
                  <a:pos x="40" y="27"/>
                </a:cxn>
                <a:cxn ang="0">
                  <a:pos x="53" y="21"/>
                </a:cxn>
                <a:cxn ang="0">
                  <a:pos x="69" y="17"/>
                </a:cxn>
                <a:cxn ang="0">
                  <a:pos x="86" y="17"/>
                </a:cxn>
                <a:cxn ang="0">
                  <a:pos x="103" y="25"/>
                </a:cxn>
                <a:cxn ang="0">
                  <a:pos x="118" y="33"/>
                </a:cxn>
                <a:cxn ang="0">
                  <a:pos x="133" y="48"/>
                </a:cxn>
                <a:cxn ang="0">
                  <a:pos x="141" y="65"/>
                </a:cxn>
                <a:cxn ang="0">
                  <a:pos x="145" y="74"/>
                </a:cxn>
                <a:cxn ang="0">
                  <a:pos x="146" y="86"/>
                </a:cxn>
                <a:cxn ang="0">
                  <a:pos x="146" y="97"/>
                </a:cxn>
                <a:cxn ang="0">
                  <a:pos x="146" y="107"/>
                </a:cxn>
                <a:cxn ang="0">
                  <a:pos x="146" y="118"/>
                </a:cxn>
                <a:cxn ang="0">
                  <a:pos x="143" y="129"/>
                </a:cxn>
                <a:cxn ang="0">
                  <a:pos x="135" y="145"/>
                </a:cxn>
                <a:cxn ang="0">
                  <a:pos x="122" y="160"/>
                </a:cxn>
                <a:cxn ang="0">
                  <a:pos x="107" y="169"/>
                </a:cxn>
                <a:cxn ang="0">
                  <a:pos x="91" y="173"/>
                </a:cxn>
                <a:cxn ang="0">
                  <a:pos x="74" y="177"/>
                </a:cxn>
                <a:cxn ang="0">
                  <a:pos x="59" y="175"/>
                </a:cxn>
                <a:cxn ang="0">
                  <a:pos x="44" y="171"/>
                </a:cxn>
                <a:cxn ang="0">
                  <a:pos x="63" y="192"/>
                </a:cxn>
                <a:cxn ang="0">
                  <a:pos x="78" y="194"/>
                </a:cxn>
                <a:cxn ang="0">
                  <a:pos x="89" y="192"/>
                </a:cxn>
                <a:cxn ang="0">
                  <a:pos x="105" y="188"/>
                </a:cxn>
                <a:cxn ang="0">
                  <a:pos x="122" y="181"/>
                </a:cxn>
                <a:cxn ang="0">
                  <a:pos x="137" y="169"/>
                </a:cxn>
                <a:cxn ang="0">
                  <a:pos x="150" y="154"/>
                </a:cxn>
                <a:cxn ang="0">
                  <a:pos x="160" y="135"/>
                </a:cxn>
                <a:cxn ang="0">
                  <a:pos x="162" y="122"/>
                </a:cxn>
                <a:cxn ang="0">
                  <a:pos x="164" y="110"/>
                </a:cxn>
                <a:cxn ang="0">
                  <a:pos x="164" y="99"/>
                </a:cxn>
                <a:cxn ang="0">
                  <a:pos x="164" y="88"/>
                </a:cxn>
                <a:cxn ang="0">
                  <a:pos x="160" y="76"/>
                </a:cxn>
                <a:cxn ang="0">
                  <a:pos x="158" y="65"/>
                </a:cxn>
                <a:cxn ang="0">
                  <a:pos x="154" y="53"/>
                </a:cxn>
                <a:cxn ang="0">
                  <a:pos x="148" y="44"/>
                </a:cxn>
                <a:cxn ang="0">
                  <a:pos x="135" y="27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88" y="2"/>
                </a:cxn>
                <a:cxn ang="0">
                  <a:pos x="70" y="0"/>
                </a:cxn>
                <a:cxn ang="0">
                  <a:pos x="53" y="4"/>
                </a:cxn>
                <a:cxn ang="0">
                  <a:pos x="40" y="10"/>
                </a:cxn>
                <a:cxn ang="0">
                  <a:pos x="30" y="17"/>
                </a:cxn>
                <a:cxn ang="0">
                  <a:pos x="13" y="31"/>
                </a:cxn>
                <a:cxn ang="0">
                  <a:pos x="2" y="48"/>
                </a:cxn>
                <a:cxn ang="0">
                  <a:pos x="13" y="59"/>
                </a:cxn>
              </a:cxnLst>
              <a:rect l="0" t="0" r="r" b="b"/>
              <a:pathLst>
                <a:path w="164" h="194">
                  <a:moveTo>
                    <a:pt x="13" y="59"/>
                  </a:moveTo>
                  <a:lnTo>
                    <a:pt x="13" y="57"/>
                  </a:lnTo>
                  <a:lnTo>
                    <a:pt x="15" y="53"/>
                  </a:lnTo>
                  <a:lnTo>
                    <a:pt x="17" y="50"/>
                  </a:lnTo>
                  <a:lnTo>
                    <a:pt x="21" y="44"/>
                  </a:lnTo>
                  <a:lnTo>
                    <a:pt x="27" y="38"/>
                  </a:lnTo>
                  <a:lnTo>
                    <a:pt x="32" y="33"/>
                  </a:lnTo>
                  <a:lnTo>
                    <a:pt x="36" y="31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50" y="23"/>
                  </a:lnTo>
                  <a:lnTo>
                    <a:pt x="53" y="21"/>
                  </a:lnTo>
                  <a:lnTo>
                    <a:pt x="59" y="19"/>
                  </a:lnTo>
                  <a:lnTo>
                    <a:pt x="63" y="17"/>
                  </a:lnTo>
                  <a:lnTo>
                    <a:pt x="69" y="17"/>
                  </a:lnTo>
                  <a:lnTo>
                    <a:pt x="74" y="17"/>
                  </a:lnTo>
                  <a:lnTo>
                    <a:pt x="80" y="17"/>
                  </a:lnTo>
                  <a:lnTo>
                    <a:pt x="86" y="17"/>
                  </a:lnTo>
                  <a:lnTo>
                    <a:pt x="91" y="21"/>
                  </a:lnTo>
                  <a:lnTo>
                    <a:pt x="97" y="21"/>
                  </a:lnTo>
                  <a:lnTo>
                    <a:pt x="103" y="25"/>
                  </a:lnTo>
                  <a:lnTo>
                    <a:pt x="108" y="27"/>
                  </a:lnTo>
                  <a:lnTo>
                    <a:pt x="114" y="31"/>
                  </a:lnTo>
                  <a:lnTo>
                    <a:pt x="118" y="33"/>
                  </a:lnTo>
                  <a:lnTo>
                    <a:pt x="124" y="38"/>
                  </a:lnTo>
                  <a:lnTo>
                    <a:pt x="127" y="42"/>
                  </a:lnTo>
                  <a:lnTo>
                    <a:pt x="133" y="48"/>
                  </a:lnTo>
                  <a:lnTo>
                    <a:pt x="135" y="53"/>
                  </a:lnTo>
                  <a:lnTo>
                    <a:pt x="139" y="61"/>
                  </a:lnTo>
                  <a:lnTo>
                    <a:pt x="141" y="65"/>
                  </a:lnTo>
                  <a:lnTo>
                    <a:pt x="141" y="67"/>
                  </a:lnTo>
                  <a:lnTo>
                    <a:pt x="143" y="71"/>
                  </a:lnTo>
                  <a:lnTo>
                    <a:pt x="145" y="74"/>
                  </a:lnTo>
                  <a:lnTo>
                    <a:pt x="145" y="78"/>
                  </a:lnTo>
                  <a:lnTo>
                    <a:pt x="145" y="82"/>
                  </a:lnTo>
                  <a:lnTo>
                    <a:pt x="146" y="86"/>
                  </a:lnTo>
                  <a:lnTo>
                    <a:pt x="146" y="90"/>
                  </a:lnTo>
                  <a:lnTo>
                    <a:pt x="146" y="93"/>
                  </a:lnTo>
                  <a:lnTo>
                    <a:pt x="146" y="97"/>
                  </a:lnTo>
                  <a:lnTo>
                    <a:pt x="146" y="101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6" y="110"/>
                  </a:lnTo>
                  <a:lnTo>
                    <a:pt x="146" y="114"/>
                  </a:lnTo>
                  <a:lnTo>
                    <a:pt x="146" y="118"/>
                  </a:lnTo>
                  <a:lnTo>
                    <a:pt x="145" y="122"/>
                  </a:lnTo>
                  <a:lnTo>
                    <a:pt x="145" y="126"/>
                  </a:lnTo>
                  <a:lnTo>
                    <a:pt x="143" y="129"/>
                  </a:lnTo>
                  <a:lnTo>
                    <a:pt x="143" y="133"/>
                  </a:lnTo>
                  <a:lnTo>
                    <a:pt x="139" y="139"/>
                  </a:lnTo>
                  <a:lnTo>
                    <a:pt x="135" y="145"/>
                  </a:lnTo>
                  <a:lnTo>
                    <a:pt x="131" y="150"/>
                  </a:lnTo>
                  <a:lnTo>
                    <a:pt x="127" y="156"/>
                  </a:lnTo>
                  <a:lnTo>
                    <a:pt x="122" y="160"/>
                  </a:lnTo>
                  <a:lnTo>
                    <a:pt x="116" y="164"/>
                  </a:lnTo>
                  <a:lnTo>
                    <a:pt x="112" y="166"/>
                  </a:lnTo>
                  <a:lnTo>
                    <a:pt x="107" y="169"/>
                  </a:lnTo>
                  <a:lnTo>
                    <a:pt x="101" y="171"/>
                  </a:lnTo>
                  <a:lnTo>
                    <a:pt x="95" y="173"/>
                  </a:lnTo>
                  <a:lnTo>
                    <a:pt x="91" y="173"/>
                  </a:lnTo>
                  <a:lnTo>
                    <a:pt x="86" y="175"/>
                  </a:lnTo>
                  <a:lnTo>
                    <a:pt x="80" y="175"/>
                  </a:lnTo>
                  <a:lnTo>
                    <a:pt x="74" y="177"/>
                  </a:lnTo>
                  <a:lnTo>
                    <a:pt x="70" y="177"/>
                  </a:lnTo>
                  <a:lnTo>
                    <a:pt x="65" y="177"/>
                  </a:lnTo>
                  <a:lnTo>
                    <a:pt x="59" y="175"/>
                  </a:lnTo>
                  <a:lnTo>
                    <a:pt x="53" y="175"/>
                  </a:lnTo>
                  <a:lnTo>
                    <a:pt x="50" y="173"/>
                  </a:lnTo>
                  <a:lnTo>
                    <a:pt x="44" y="171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3" y="192"/>
                  </a:lnTo>
                  <a:lnTo>
                    <a:pt x="67" y="194"/>
                  </a:lnTo>
                  <a:lnTo>
                    <a:pt x="72" y="194"/>
                  </a:lnTo>
                  <a:lnTo>
                    <a:pt x="78" y="194"/>
                  </a:lnTo>
                  <a:lnTo>
                    <a:pt x="82" y="192"/>
                  </a:lnTo>
                  <a:lnTo>
                    <a:pt x="86" y="192"/>
                  </a:lnTo>
                  <a:lnTo>
                    <a:pt x="89" y="192"/>
                  </a:lnTo>
                  <a:lnTo>
                    <a:pt x="95" y="192"/>
                  </a:lnTo>
                  <a:lnTo>
                    <a:pt x="99" y="190"/>
                  </a:lnTo>
                  <a:lnTo>
                    <a:pt x="105" y="188"/>
                  </a:lnTo>
                  <a:lnTo>
                    <a:pt x="110" y="186"/>
                  </a:lnTo>
                  <a:lnTo>
                    <a:pt x="116" y="185"/>
                  </a:lnTo>
                  <a:lnTo>
                    <a:pt x="122" y="181"/>
                  </a:lnTo>
                  <a:lnTo>
                    <a:pt x="127" y="177"/>
                  </a:lnTo>
                  <a:lnTo>
                    <a:pt x="131" y="173"/>
                  </a:lnTo>
                  <a:lnTo>
                    <a:pt x="137" y="169"/>
                  </a:lnTo>
                  <a:lnTo>
                    <a:pt x="143" y="164"/>
                  </a:lnTo>
                  <a:lnTo>
                    <a:pt x="146" y="160"/>
                  </a:lnTo>
                  <a:lnTo>
                    <a:pt x="150" y="154"/>
                  </a:lnTo>
                  <a:lnTo>
                    <a:pt x="154" y="148"/>
                  </a:lnTo>
                  <a:lnTo>
                    <a:pt x="156" y="141"/>
                  </a:lnTo>
                  <a:lnTo>
                    <a:pt x="160" y="135"/>
                  </a:lnTo>
                  <a:lnTo>
                    <a:pt x="160" y="131"/>
                  </a:lnTo>
                  <a:lnTo>
                    <a:pt x="162" y="128"/>
                  </a:lnTo>
                  <a:lnTo>
                    <a:pt x="162" y="122"/>
                  </a:lnTo>
                  <a:lnTo>
                    <a:pt x="164" y="118"/>
                  </a:lnTo>
                  <a:lnTo>
                    <a:pt x="164" y="114"/>
                  </a:lnTo>
                  <a:lnTo>
                    <a:pt x="164" y="110"/>
                  </a:lnTo>
                  <a:lnTo>
                    <a:pt x="164" y="107"/>
                  </a:lnTo>
                  <a:lnTo>
                    <a:pt x="164" y="103"/>
                  </a:lnTo>
                  <a:lnTo>
                    <a:pt x="164" y="99"/>
                  </a:lnTo>
                  <a:lnTo>
                    <a:pt x="164" y="95"/>
                  </a:lnTo>
                  <a:lnTo>
                    <a:pt x="164" y="91"/>
                  </a:lnTo>
                  <a:lnTo>
                    <a:pt x="164" y="88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60" y="76"/>
                  </a:lnTo>
                  <a:lnTo>
                    <a:pt x="160" y="72"/>
                  </a:lnTo>
                  <a:lnTo>
                    <a:pt x="160" y="69"/>
                  </a:lnTo>
                  <a:lnTo>
                    <a:pt x="158" y="65"/>
                  </a:lnTo>
                  <a:lnTo>
                    <a:pt x="156" y="61"/>
                  </a:lnTo>
                  <a:lnTo>
                    <a:pt x="156" y="57"/>
                  </a:lnTo>
                  <a:lnTo>
                    <a:pt x="154" y="53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8" y="44"/>
                  </a:lnTo>
                  <a:lnTo>
                    <a:pt x="145" y="38"/>
                  </a:lnTo>
                  <a:lnTo>
                    <a:pt x="141" y="33"/>
                  </a:lnTo>
                  <a:lnTo>
                    <a:pt x="135" y="27"/>
                  </a:lnTo>
                  <a:lnTo>
                    <a:pt x="129" y="23"/>
                  </a:lnTo>
                  <a:lnTo>
                    <a:pt x="122" y="17"/>
                  </a:lnTo>
                  <a:lnTo>
                    <a:pt x="116" y="14"/>
                  </a:lnTo>
                  <a:lnTo>
                    <a:pt x="112" y="12"/>
                  </a:lnTo>
                  <a:lnTo>
                    <a:pt x="108" y="10"/>
                  </a:lnTo>
                  <a:lnTo>
                    <a:pt x="105" y="8"/>
                  </a:lnTo>
                  <a:lnTo>
                    <a:pt x="101" y="6"/>
                  </a:lnTo>
                  <a:lnTo>
                    <a:pt x="93" y="4"/>
                  </a:lnTo>
                  <a:lnTo>
                    <a:pt x="88" y="2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2"/>
                  </a:lnTo>
                  <a:lnTo>
                    <a:pt x="59" y="2"/>
                  </a:lnTo>
                  <a:lnTo>
                    <a:pt x="53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40" y="10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30" y="17"/>
                  </a:lnTo>
                  <a:lnTo>
                    <a:pt x="23" y="19"/>
                  </a:lnTo>
                  <a:lnTo>
                    <a:pt x="19" y="25"/>
                  </a:lnTo>
                  <a:lnTo>
                    <a:pt x="13" y="31"/>
                  </a:lnTo>
                  <a:lnTo>
                    <a:pt x="10" y="36"/>
                  </a:lnTo>
                  <a:lnTo>
                    <a:pt x="6" y="42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3" y="59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4" name="Freeform 58"/>
            <p:cNvSpPr>
              <a:spLocks/>
            </p:cNvSpPr>
            <p:nvPr/>
          </p:nvSpPr>
          <p:spPr bwMode="auto">
            <a:xfrm>
              <a:off x="2796" y="2137"/>
              <a:ext cx="58" cy="9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9" y="4"/>
                </a:cxn>
                <a:cxn ang="0">
                  <a:pos x="76" y="10"/>
                </a:cxn>
                <a:cxn ang="0">
                  <a:pos x="84" y="17"/>
                </a:cxn>
                <a:cxn ang="0">
                  <a:pos x="93" y="29"/>
                </a:cxn>
                <a:cxn ang="0">
                  <a:pos x="101" y="40"/>
                </a:cxn>
                <a:cxn ang="0">
                  <a:pos x="105" y="46"/>
                </a:cxn>
                <a:cxn ang="0">
                  <a:pos x="109" y="53"/>
                </a:cxn>
                <a:cxn ang="0">
                  <a:pos x="110" y="61"/>
                </a:cxn>
                <a:cxn ang="0">
                  <a:pos x="112" y="69"/>
                </a:cxn>
                <a:cxn ang="0">
                  <a:pos x="114" y="76"/>
                </a:cxn>
                <a:cxn ang="0">
                  <a:pos x="116" y="84"/>
                </a:cxn>
                <a:cxn ang="0">
                  <a:pos x="116" y="91"/>
                </a:cxn>
                <a:cxn ang="0">
                  <a:pos x="116" y="99"/>
                </a:cxn>
                <a:cxn ang="0">
                  <a:pos x="116" y="109"/>
                </a:cxn>
                <a:cxn ang="0">
                  <a:pos x="116" y="116"/>
                </a:cxn>
                <a:cxn ang="0">
                  <a:pos x="114" y="124"/>
                </a:cxn>
                <a:cxn ang="0">
                  <a:pos x="112" y="131"/>
                </a:cxn>
                <a:cxn ang="0">
                  <a:pos x="110" y="139"/>
                </a:cxn>
                <a:cxn ang="0">
                  <a:pos x="109" y="147"/>
                </a:cxn>
                <a:cxn ang="0">
                  <a:pos x="101" y="160"/>
                </a:cxn>
                <a:cxn ang="0">
                  <a:pos x="93" y="173"/>
                </a:cxn>
                <a:cxn ang="0">
                  <a:pos x="84" y="183"/>
                </a:cxn>
                <a:cxn ang="0">
                  <a:pos x="72" y="192"/>
                </a:cxn>
                <a:cxn ang="0">
                  <a:pos x="34" y="175"/>
                </a:cxn>
                <a:cxn ang="0">
                  <a:pos x="72" y="173"/>
                </a:cxn>
                <a:cxn ang="0">
                  <a:pos x="78" y="166"/>
                </a:cxn>
                <a:cxn ang="0">
                  <a:pos x="84" y="158"/>
                </a:cxn>
                <a:cxn ang="0">
                  <a:pos x="91" y="148"/>
                </a:cxn>
                <a:cxn ang="0">
                  <a:pos x="95" y="139"/>
                </a:cxn>
                <a:cxn ang="0">
                  <a:pos x="97" y="131"/>
                </a:cxn>
                <a:cxn ang="0">
                  <a:pos x="99" y="124"/>
                </a:cxn>
                <a:cxn ang="0">
                  <a:pos x="101" y="114"/>
                </a:cxn>
                <a:cxn ang="0">
                  <a:pos x="101" y="105"/>
                </a:cxn>
                <a:cxn ang="0">
                  <a:pos x="101" y="97"/>
                </a:cxn>
                <a:cxn ang="0">
                  <a:pos x="99" y="86"/>
                </a:cxn>
                <a:cxn ang="0">
                  <a:pos x="97" y="76"/>
                </a:cxn>
                <a:cxn ang="0">
                  <a:pos x="95" y="67"/>
                </a:cxn>
                <a:cxn ang="0">
                  <a:pos x="93" y="59"/>
                </a:cxn>
                <a:cxn ang="0">
                  <a:pos x="90" y="52"/>
                </a:cxn>
                <a:cxn ang="0">
                  <a:pos x="88" y="44"/>
                </a:cxn>
                <a:cxn ang="0">
                  <a:pos x="82" y="36"/>
                </a:cxn>
                <a:cxn ang="0">
                  <a:pos x="76" y="29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31" y="17"/>
                </a:cxn>
                <a:cxn ang="0">
                  <a:pos x="0" y="2"/>
                </a:cxn>
              </a:cxnLst>
              <a:rect l="0" t="0" r="r" b="b"/>
              <a:pathLst>
                <a:path w="116" h="194">
                  <a:moveTo>
                    <a:pt x="0" y="2"/>
                  </a:moveTo>
                  <a:lnTo>
                    <a:pt x="61" y="0"/>
                  </a:lnTo>
                  <a:lnTo>
                    <a:pt x="65" y="2"/>
                  </a:lnTo>
                  <a:lnTo>
                    <a:pt x="69" y="4"/>
                  </a:lnTo>
                  <a:lnTo>
                    <a:pt x="72" y="6"/>
                  </a:lnTo>
                  <a:lnTo>
                    <a:pt x="76" y="10"/>
                  </a:lnTo>
                  <a:lnTo>
                    <a:pt x="80" y="14"/>
                  </a:lnTo>
                  <a:lnTo>
                    <a:pt x="84" y="17"/>
                  </a:lnTo>
                  <a:lnTo>
                    <a:pt x="88" y="23"/>
                  </a:lnTo>
                  <a:lnTo>
                    <a:pt x="93" y="29"/>
                  </a:lnTo>
                  <a:lnTo>
                    <a:pt x="97" y="34"/>
                  </a:lnTo>
                  <a:lnTo>
                    <a:pt x="101" y="40"/>
                  </a:lnTo>
                  <a:lnTo>
                    <a:pt x="103" y="44"/>
                  </a:lnTo>
                  <a:lnTo>
                    <a:pt x="105" y="46"/>
                  </a:lnTo>
                  <a:lnTo>
                    <a:pt x="107" y="50"/>
                  </a:lnTo>
                  <a:lnTo>
                    <a:pt x="109" y="53"/>
                  </a:lnTo>
                  <a:lnTo>
                    <a:pt x="109" y="57"/>
                  </a:lnTo>
                  <a:lnTo>
                    <a:pt x="110" y="61"/>
                  </a:lnTo>
                  <a:lnTo>
                    <a:pt x="112" y="65"/>
                  </a:lnTo>
                  <a:lnTo>
                    <a:pt x="112" y="69"/>
                  </a:lnTo>
                  <a:lnTo>
                    <a:pt x="114" y="72"/>
                  </a:lnTo>
                  <a:lnTo>
                    <a:pt x="114" y="76"/>
                  </a:lnTo>
                  <a:lnTo>
                    <a:pt x="116" y="80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1"/>
                  </a:lnTo>
                  <a:lnTo>
                    <a:pt x="116" y="95"/>
                  </a:lnTo>
                  <a:lnTo>
                    <a:pt x="116" y="99"/>
                  </a:lnTo>
                  <a:lnTo>
                    <a:pt x="116" y="103"/>
                  </a:lnTo>
                  <a:lnTo>
                    <a:pt x="116" y="109"/>
                  </a:lnTo>
                  <a:lnTo>
                    <a:pt x="116" y="112"/>
                  </a:lnTo>
                  <a:lnTo>
                    <a:pt x="116" y="116"/>
                  </a:lnTo>
                  <a:lnTo>
                    <a:pt x="114" y="120"/>
                  </a:lnTo>
                  <a:lnTo>
                    <a:pt x="114" y="124"/>
                  </a:lnTo>
                  <a:lnTo>
                    <a:pt x="114" y="128"/>
                  </a:lnTo>
                  <a:lnTo>
                    <a:pt x="112" y="131"/>
                  </a:lnTo>
                  <a:lnTo>
                    <a:pt x="112" y="135"/>
                  </a:lnTo>
                  <a:lnTo>
                    <a:pt x="110" y="139"/>
                  </a:lnTo>
                  <a:lnTo>
                    <a:pt x="109" y="143"/>
                  </a:lnTo>
                  <a:lnTo>
                    <a:pt x="109" y="147"/>
                  </a:lnTo>
                  <a:lnTo>
                    <a:pt x="105" y="154"/>
                  </a:lnTo>
                  <a:lnTo>
                    <a:pt x="101" y="160"/>
                  </a:lnTo>
                  <a:lnTo>
                    <a:pt x="97" y="167"/>
                  </a:lnTo>
                  <a:lnTo>
                    <a:pt x="93" y="173"/>
                  </a:lnTo>
                  <a:lnTo>
                    <a:pt x="88" y="179"/>
                  </a:lnTo>
                  <a:lnTo>
                    <a:pt x="84" y="183"/>
                  </a:lnTo>
                  <a:lnTo>
                    <a:pt x="78" y="186"/>
                  </a:lnTo>
                  <a:lnTo>
                    <a:pt x="72" y="192"/>
                  </a:lnTo>
                  <a:lnTo>
                    <a:pt x="0" y="194"/>
                  </a:lnTo>
                  <a:lnTo>
                    <a:pt x="34" y="175"/>
                  </a:lnTo>
                  <a:lnTo>
                    <a:pt x="72" y="175"/>
                  </a:lnTo>
                  <a:lnTo>
                    <a:pt x="72" y="173"/>
                  </a:lnTo>
                  <a:lnTo>
                    <a:pt x="76" y="169"/>
                  </a:lnTo>
                  <a:lnTo>
                    <a:pt x="78" y="166"/>
                  </a:lnTo>
                  <a:lnTo>
                    <a:pt x="82" y="164"/>
                  </a:lnTo>
                  <a:lnTo>
                    <a:pt x="84" y="158"/>
                  </a:lnTo>
                  <a:lnTo>
                    <a:pt x="88" y="154"/>
                  </a:lnTo>
                  <a:lnTo>
                    <a:pt x="91" y="148"/>
                  </a:lnTo>
                  <a:lnTo>
                    <a:pt x="93" y="143"/>
                  </a:lnTo>
                  <a:lnTo>
                    <a:pt x="95" y="139"/>
                  </a:lnTo>
                  <a:lnTo>
                    <a:pt x="95" y="135"/>
                  </a:lnTo>
                  <a:lnTo>
                    <a:pt x="97" y="131"/>
                  </a:lnTo>
                  <a:lnTo>
                    <a:pt x="99" y="128"/>
                  </a:lnTo>
                  <a:lnTo>
                    <a:pt x="99" y="124"/>
                  </a:lnTo>
                  <a:lnTo>
                    <a:pt x="99" y="118"/>
                  </a:lnTo>
                  <a:lnTo>
                    <a:pt x="101" y="114"/>
                  </a:lnTo>
                  <a:lnTo>
                    <a:pt x="101" y="110"/>
                  </a:lnTo>
                  <a:lnTo>
                    <a:pt x="101" y="105"/>
                  </a:lnTo>
                  <a:lnTo>
                    <a:pt x="101" y="101"/>
                  </a:lnTo>
                  <a:lnTo>
                    <a:pt x="101" y="97"/>
                  </a:lnTo>
                  <a:lnTo>
                    <a:pt x="101" y="91"/>
                  </a:lnTo>
                  <a:lnTo>
                    <a:pt x="99" y="86"/>
                  </a:lnTo>
                  <a:lnTo>
                    <a:pt x="99" y="82"/>
                  </a:lnTo>
                  <a:lnTo>
                    <a:pt x="97" y="76"/>
                  </a:lnTo>
                  <a:lnTo>
                    <a:pt x="97" y="72"/>
                  </a:lnTo>
                  <a:lnTo>
                    <a:pt x="95" y="67"/>
                  </a:lnTo>
                  <a:lnTo>
                    <a:pt x="95" y="63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90" y="52"/>
                  </a:lnTo>
                  <a:lnTo>
                    <a:pt x="90" y="48"/>
                  </a:lnTo>
                  <a:lnTo>
                    <a:pt x="88" y="44"/>
                  </a:lnTo>
                  <a:lnTo>
                    <a:pt x="86" y="42"/>
                  </a:lnTo>
                  <a:lnTo>
                    <a:pt x="82" y="36"/>
                  </a:lnTo>
                  <a:lnTo>
                    <a:pt x="80" y="33"/>
                  </a:lnTo>
                  <a:lnTo>
                    <a:pt x="76" y="29"/>
                  </a:lnTo>
                  <a:lnTo>
                    <a:pt x="72" y="25"/>
                  </a:lnTo>
                  <a:lnTo>
                    <a:pt x="69" y="23"/>
                  </a:lnTo>
                  <a:lnTo>
                    <a:pt x="67" y="21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31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5" name="Freeform 59"/>
            <p:cNvSpPr>
              <a:spLocks/>
            </p:cNvSpPr>
            <p:nvPr/>
          </p:nvSpPr>
          <p:spPr bwMode="auto">
            <a:xfrm>
              <a:off x="2816" y="2040"/>
              <a:ext cx="38" cy="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53" y="122"/>
                </a:cxn>
                <a:cxn ang="0">
                  <a:pos x="59" y="114"/>
                </a:cxn>
                <a:cxn ang="0">
                  <a:pos x="65" y="107"/>
                </a:cxn>
                <a:cxn ang="0">
                  <a:pos x="68" y="95"/>
                </a:cxn>
                <a:cxn ang="0">
                  <a:pos x="70" y="84"/>
                </a:cxn>
                <a:cxn ang="0">
                  <a:pos x="72" y="73"/>
                </a:cxn>
                <a:cxn ang="0">
                  <a:pos x="72" y="63"/>
                </a:cxn>
                <a:cxn ang="0">
                  <a:pos x="72" y="55"/>
                </a:cxn>
                <a:cxn ang="0">
                  <a:pos x="70" y="46"/>
                </a:cxn>
                <a:cxn ang="0">
                  <a:pos x="68" y="35"/>
                </a:cxn>
                <a:cxn ang="0">
                  <a:pos x="65" y="23"/>
                </a:cxn>
                <a:cxn ang="0">
                  <a:pos x="59" y="14"/>
                </a:cxn>
                <a:cxn ang="0">
                  <a:pos x="53" y="8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27" y="2"/>
                </a:cxn>
                <a:cxn ang="0">
                  <a:pos x="19" y="8"/>
                </a:cxn>
                <a:cxn ang="0">
                  <a:pos x="13" y="14"/>
                </a:cxn>
                <a:cxn ang="0">
                  <a:pos x="8" y="23"/>
                </a:cxn>
                <a:cxn ang="0">
                  <a:pos x="4" y="35"/>
                </a:cxn>
                <a:cxn ang="0">
                  <a:pos x="2" y="46"/>
                </a:cxn>
                <a:cxn ang="0">
                  <a:pos x="0" y="55"/>
                </a:cxn>
                <a:cxn ang="0">
                  <a:pos x="0" y="63"/>
                </a:cxn>
                <a:cxn ang="0">
                  <a:pos x="0" y="73"/>
                </a:cxn>
                <a:cxn ang="0">
                  <a:pos x="2" y="84"/>
                </a:cxn>
                <a:cxn ang="0">
                  <a:pos x="4" y="95"/>
                </a:cxn>
                <a:cxn ang="0">
                  <a:pos x="8" y="107"/>
                </a:cxn>
                <a:cxn ang="0">
                  <a:pos x="13" y="114"/>
                </a:cxn>
                <a:cxn ang="0">
                  <a:pos x="19" y="122"/>
                </a:cxn>
                <a:cxn ang="0">
                  <a:pos x="27" y="126"/>
                </a:cxn>
                <a:cxn ang="0">
                  <a:pos x="32" y="130"/>
                </a:cxn>
                <a:cxn ang="0">
                  <a:pos x="36" y="130"/>
                </a:cxn>
              </a:cxnLst>
              <a:rect l="0" t="0" r="r" b="b"/>
              <a:pathLst>
                <a:path w="74" h="130">
                  <a:moveTo>
                    <a:pt x="36" y="130"/>
                  </a:moveTo>
                  <a:lnTo>
                    <a:pt x="44" y="128"/>
                  </a:lnTo>
                  <a:lnTo>
                    <a:pt x="51" y="124"/>
                  </a:lnTo>
                  <a:lnTo>
                    <a:pt x="53" y="122"/>
                  </a:lnTo>
                  <a:lnTo>
                    <a:pt x="55" y="118"/>
                  </a:lnTo>
                  <a:lnTo>
                    <a:pt x="59" y="114"/>
                  </a:lnTo>
                  <a:lnTo>
                    <a:pt x="63" y="111"/>
                  </a:lnTo>
                  <a:lnTo>
                    <a:pt x="65" y="107"/>
                  </a:lnTo>
                  <a:lnTo>
                    <a:pt x="67" y="101"/>
                  </a:lnTo>
                  <a:lnTo>
                    <a:pt x="68" y="95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72" y="78"/>
                  </a:lnTo>
                  <a:lnTo>
                    <a:pt x="72" y="73"/>
                  </a:lnTo>
                  <a:lnTo>
                    <a:pt x="74" y="67"/>
                  </a:lnTo>
                  <a:lnTo>
                    <a:pt x="72" y="63"/>
                  </a:lnTo>
                  <a:lnTo>
                    <a:pt x="72" y="59"/>
                  </a:lnTo>
                  <a:lnTo>
                    <a:pt x="72" y="55"/>
                  </a:lnTo>
                  <a:lnTo>
                    <a:pt x="72" y="52"/>
                  </a:lnTo>
                  <a:lnTo>
                    <a:pt x="70" y="46"/>
                  </a:lnTo>
                  <a:lnTo>
                    <a:pt x="70" y="40"/>
                  </a:lnTo>
                  <a:lnTo>
                    <a:pt x="68" y="35"/>
                  </a:lnTo>
                  <a:lnTo>
                    <a:pt x="67" y="29"/>
                  </a:lnTo>
                  <a:lnTo>
                    <a:pt x="65" y="23"/>
                  </a:lnTo>
                  <a:lnTo>
                    <a:pt x="63" y="19"/>
                  </a:lnTo>
                  <a:lnTo>
                    <a:pt x="59" y="14"/>
                  </a:lnTo>
                  <a:lnTo>
                    <a:pt x="55" y="12"/>
                  </a:lnTo>
                  <a:lnTo>
                    <a:pt x="53" y="8"/>
                  </a:lnTo>
                  <a:lnTo>
                    <a:pt x="51" y="4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7" y="2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3" y="14"/>
                  </a:lnTo>
                  <a:lnTo>
                    <a:pt x="11" y="19"/>
                  </a:lnTo>
                  <a:lnTo>
                    <a:pt x="8" y="23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2" y="46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2" y="84"/>
                  </a:lnTo>
                  <a:lnTo>
                    <a:pt x="4" y="90"/>
                  </a:lnTo>
                  <a:lnTo>
                    <a:pt x="4" y="95"/>
                  </a:lnTo>
                  <a:lnTo>
                    <a:pt x="6" y="101"/>
                  </a:lnTo>
                  <a:lnTo>
                    <a:pt x="8" y="107"/>
                  </a:lnTo>
                  <a:lnTo>
                    <a:pt x="11" y="111"/>
                  </a:lnTo>
                  <a:lnTo>
                    <a:pt x="13" y="114"/>
                  </a:lnTo>
                  <a:lnTo>
                    <a:pt x="17" y="118"/>
                  </a:lnTo>
                  <a:lnTo>
                    <a:pt x="19" y="122"/>
                  </a:lnTo>
                  <a:lnTo>
                    <a:pt x="23" y="124"/>
                  </a:lnTo>
                  <a:lnTo>
                    <a:pt x="27" y="126"/>
                  </a:lnTo>
                  <a:lnTo>
                    <a:pt x="28" y="128"/>
                  </a:lnTo>
                  <a:lnTo>
                    <a:pt x="32" y="130"/>
                  </a:lnTo>
                  <a:lnTo>
                    <a:pt x="36" y="130"/>
                  </a:lnTo>
                  <a:lnTo>
                    <a:pt x="36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6" name="Freeform 60"/>
            <p:cNvSpPr>
              <a:spLocks/>
            </p:cNvSpPr>
            <p:nvPr/>
          </p:nvSpPr>
          <p:spPr bwMode="auto">
            <a:xfrm>
              <a:off x="2824" y="2046"/>
              <a:ext cx="23" cy="52"/>
            </a:xfrm>
            <a:custGeom>
              <a:avLst/>
              <a:gdLst/>
              <a:ahLst/>
              <a:cxnLst>
                <a:cxn ang="0">
                  <a:pos x="23" y="102"/>
                </a:cxn>
                <a:cxn ang="0">
                  <a:pos x="27" y="100"/>
                </a:cxn>
                <a:cxn ang="0">
                  <a:pos x="33" y="98"/>
                </a:cxn>
                <a:cxn ang="0">
                  <a:pos x="36" y="93"/>
                </a:cxn>
                <a:cxn ang="0">
                  <a:pos x="38" y="87"/>
                </a:cxn>
                <a:cxn ang="0">
                  <a:pos x="40" y="81"/>
                </a:cxn>
                <a:cxn ang="0">
                  <a:pos x="42" y="78"/>
                </a:cxn>
                <a:cxn ang="0">
                  <a:pos x="42" y="74"/>
                </a:cxn>
                <a:cxn ang="0">
                  <a:pos x="44" y="70"/>
                </a:cxn>
                <a:cxn ang="0">
                  <a:pos x="46" y="64"/>
                </a:cxn>
                <a:cxn ang="0">
                  <a:pos x="46" y="60"/>
                </a:cxn>
                <a:cxn ang="0">
                  <a:pos x="46" y="55"/>
                </a:cxn>
                <a:cxn ang="0">
                  <a:pos x="46" y="51"/>
                </a:cxn>
                <a:cxn ang="0">
                  <a:pos x="46" y="45"/>
                </a:cxn>
                <a:cxn ang="0">
                  <a:pos x="46" y="40"/>
                </a:cxn>
                <a:cxn ang="0">
                  <a:pos x="46" y="36"/>
                </a:cxn>
                <a:cxn ang="0">
                  <a:pos x="44" y="30"/>
                </a:cxn>
                <a:cxn ang="0">
                  <a:pos x="42" y="26"/>
                </a:cxn>
                <a:cxn ang="0">
                  <a:pos x="42" y="22"/>
                </a:cxn>
                <a:cxn ang="0">
                  <a:pos x="40" y="19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36" y="7"/>
                </a:cxn>
                <a:cxn ang="0">
                  <a:pos x="33" y="5"/>
                </a:cxn>
                <a:cxn ang="0">
                  <a:pos x="33" y="3"/>
                </a:cxn>
                <a:cxn ang="0">
                  <a:pos x="27" y="2"/>
                </a:cxn>
                <a:cxn ang="0">
                  <a:pos x="23" y="0"/>
                </a:cxn>
                <a:cxn ang="0">
                  <a:pos x="19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0" y="7"/>
                </a:cxn>
                <a:cxn ang="0">
                  <a:pos x="8" y="11"/>
                </a:cxn>
                <a:cxn ang="0">
                  <a:pos x="6" y="15"/>
                </a:cxn>
                <a:cxn ang="0">
                  <a:pos x="4" y="19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0" y="70"/>
                </a:cxn>
                <a:cxn ang="0">
                  <a:pos x="2" y="74"/>
                </a:cxn>
                <a:cxn ang="0">
                  <a:pos x="2" y="78"/>
                </a:cxn>
                <a:cxn ang="0">
                  <a:pos x="4" y="81"/>
                </a:cxn>
                <a:cxn ang="0">
                  <a:pos x="6" y="87"/>
                </a:cxn>
                <a:cxn ang="0">
                  <a:pos x="10" y="93"/>
                </a:cxn>
                <a:cxn ang="0">
                  <a:pos x="13" y="98"/>
                </a:cxn>
                <a:cxn ang="0">
                  <a:pos x="19" y="100"/>
                </a:cxn>
                <a:cxn ang="0">
                  <a:pos x="23" y="102"/>
                </a:cxn>
                <a:cxn ang="0">
                  <a:pos x="23" y="102"/>
                </a:cxn>
              </a:cxnLst>
              <a:rect l="0" t="0" r="r" b="b"/>
              <a:pathLst>
                <a:path w="46" h="102">
                  <a:moveTo>
                    <a:pt x="23" y="102"/>
                  </a:moveTo>
                  <a:lnTo>
                    <a:pt x="27" y="100"/>
                  </a:lnTo>
                  <a:lnTo>
                    <a:pt x="33" y="98"/>
                  </a:lnTo>
                  <a:lnTo>
                    <a:pt x="36" y="93"/>
                  </a:lnTo>
                  <a:lnTo>
                    <a:pt x="38" y="87"/>
                  </a:lnTo>
                  <a:lnTo>
                    <a:pt x="40" y="81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4" y="70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55"/>
                  </a:lnTo>
                  <a:lnTo>
                    <a:pt x="46" y="51"/>
                  </a:lnTo>
                  <a:lnTo>
                    <a:pt x="46" y="45"/>
                  </a:lnTo>
                  <a:lnTo>
                    <a:pt x="46" y="40"/>
                  </a:lnTo>
                  <a:lnTo>
                    <a:pt x="46" y="36"/>
                  </a:lnTo>
                  <a:lnTo>
                    <a:pt x="44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6" y="87"/>
                  </a:lnTo>
                  <a:lnTo>
                    <a:pt x="10" y="93"/>
                  </a:lnTo>
                  <a:lnTo>
                    <a:pt x="13" y="98"/>
                  </a:lnTo>
                  <a:lnTo>
                    <a:pt x="19" y="100"/>
                  </a:lnTo>
                  <a:lnTo>
                    <a:pt x="23" y="102"/>
                  </a:lnTo>
                  <a:lnTo>
                    <a:pt x="23" y="102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7" name="Freeform 61"/>
            <p:cNvSpPr>
              <a:spLocks/>
            </p:cNvSpPr>
            <p:nvPr/>
          </p:nvSpPr>
          <p:spPr bwMode="auto">
            <a:xfrm>
              <a:off x="2799" y="2040"/>
              <a:ext cx="38" cy="64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4" y="16"/>
                </a:cxn>
                <a:cxn ang="0">
                  <a:pos x="21" y="23"/>
                </a:cxn>
                <a:cxn ang="0">
                  <a:pos x="19" y="31"/>
                </a:cxn>
                <a:cxn ang="0">
                  <a:pos x="17" y="38"/>
                </a:cxn>
                <a:cxn ang="0">
                  <a:pos x="15" y="50"/>
                </a:cxn>
                <a:cxn ang="0">
                  <a:pos x="15" y="61"/>
                </a:cxn>
                <a:cxn ang="0">
                  <a:pos x="15" y="69"/>
                </a:cxn>
                <a:cxn ang="0">
                  <a:pos x="15" y="76"/>
                </a:cxn>
                <a:cxn ang="0">
                  <a:pos x="17" y="84"/>
                </a:cxn>
                <a:cxn ang="0">
                  <a:pos x="19" y="92"/>
                </a:cxn>
                <a:cxn ang="0">
                  <a:pos x="21" y="99"/>
                </a:cxn>
                <a:cxn ang="0">
                  <a:pos x="23" y="105"/>
                </a:cxn>
                <a:cxn ang="0">
                  <a:pos x="30" y="116"/>
                </a:cxn>
                <a:cxn ang="0">
                  <a:pos x="70" y="130"/>
                </a:cxn>
                <a:cxn ang="0">
                  <a:pos x="23" y="130"/>
                </a:cxn>
                <a:cxn ang="0">
                  <a:pos x="17" y="122"/>
                </a:cxn>
                <a:cxn ang="0">
                  <a:pos x="13" y="116"/>
                </a:cxn>
                <a:cxn ang="0">
                  <a:pos x="9" y="109"/>
                </a:cxn>
                <a:cxn ang="0">
                  <a:pos x="5" y="97"/>
                </a:cxn>
                <a:cxn ang="0">
                  <a:pos x="2" y="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5"/>
                </a:cxn>
                <a:cxn ang="0">
                  <a:pos x="2" y="55"/>
                </a:cxn>
                <a:cxn ang="0">
                  <a:pos x="2" y="48"/>
                </a:cxn>
                <a:cxn ang="0">
                  <a:pos x="2" y="40"/>
                </a:cxn>
                <a:cxn ang="0">
                  <a:pos x="4" y="35"/>
                </a:cxn>
                <a:cxn ang="0">
                  <a:pos x="5" y="25"/>
                </a:cxn>
                <a:cxn ang="0">
                  <a:pos x="9" y="16"/>
                </a:cxn>
                <a:cxn ang="0">
                  <a:pos x="15" y="6"/>
                </a:cxn>
                <a:cxn ang="0">
                  <a:pos x="19" y="0"/>
                </a:cxn>
                <a:cxn ang="0">
                  <a:pos x="76" y="0"/>
                </a:cxn>
                <a:cxn ang="0">
                  <a:pos x="68" y="14"/>
                </a:cxn>
              </a:cxnLst>
              <a:rect l="0" t="0" r="r" b="b"/>
              <a:pathLst>
                <a:path w="76" h="130">
                  <a:moveTo>
                    <a:pt x="68" y="14"/>
                  </a:moveTo>
                  <a:lnTo>
                    <a:pt x="28" y="14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21" y="27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5" y="50"/>
                  </a:lnTo>
                  <a:lnTo>
                    <a:pt x="15" y="55"/>
                  </a:lnTo>
                  <a:lnTo>
                    <a:pt x="15" y="61"/>
                  </a:lnTo>
                  <a:lnTo>
                    <a:pt x="15" y="65"/>
                  </a:lnTo>
                  <a:lnTo>
                    <a:pt x="15" y="69"/>
                  </a:lnTo>
                  <a:lnTo>
                    <a:pt x="15" y="73"/>
                  </a:lnTo>
                  <a:lnTo>
                    <a:pt x="15" y="76"/>
                  </a:lnTo>
                  <a:lnTo>
                    <a:pt x="15" y="80"/>
                  </a:lnTo>
                  <a:lnTo>
                    <a:pt x="17" y="84"/>
                  </a:lnTo>
                  <a:lnTo>
                    <a:pt x="17" y="88"/>
                  </a:lnTo>
                  <a:lnTo>
                    <a:pt x="19" y="92"/>
                  </a:lnTo>
                  <a:lnTo>
                    <a:pt x="19" y="95"/>
                  </a:lnTo>
                  <a:lnTo>
                    <a:pt x="21" y="99"/>
                  </a:lnTo>
                  <a:lnTo>
                    <a:pt x="21" y="103"/>
                  </a:lnTo>
                  <a:lnTo>
                    <a:pt x="23" y="105"/>
                  </a:lnTo>
                  <a:lnTo>
                    <a:pt x="26" y="111"/>
                  </a:lnTo>
                  <a:lnTo>
                    <a:pt x="30" y="116"/>
                  </a:lnTo>
                  <a:lnTo>
                    <a:pt x="70" y="116"/>
                  </a:lnTo>
                  <a:lnTo>
                    <a:pt x="70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19" y="126"/>
                  </a:lnTo>
                  <a:lnTo>
                    <a:pt x="17" y="122"/>
                  </a:lnTo>
                  <a:lnTo>
                    <a:pt x="15" y="120"/>
                  </a:lnTo>
                  <a:lnTo>
                    <a:pt x="13" y="116"/>
                  </a:lnTo>
                  <a:lnTo>
                    <a:pt x="11" y="112"/>
                  </a:lnTo>
                  <a:lnTo>
                    <a:pt x="9" y="109"/>
                  </a:lnTo>
                  <a:lnTo>
                    <a:pt x="7" y="103"/>
                  </a:lnTo>
                  <a:lnTo>
                    <a:pt x="5" y="97"/>
                  </a:lnTo>
                  <a:lnTo>
                    <a:pt x="4" y="92"/>
                  </a:lnTo>
                  <a:lnTo>
                    <a:pt x="2" y="88"/>
                  </a:lnTo>
                  <a:lnTo>
                    <a:pt x="2" y="84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2" y="61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7" y="21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76" y="0"/>
                  </a:lnTo>
                  <a:lnTo>
                    <a:pt x="68" y="14"/>
                  </a:lnTo>
                  <a:lnTo>
                    <a:pt x="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8" name="Freeform 62"/>
            <p:cNvSpPr>
              <a:spLocks/>
            </p:cNvSpPr>
            <p:nvPr/>
          </p:nvSpPr>
          <p:spPr bwMode="auto">
            <a:xfrm>
              <a:off x="2787" y="2044"/>
              <a:ext cx="26" cy="56"/>
            </a:xfrm>
            <a:custGeom>
              <a:avLst/>
              <a:gdLst/>
              <a:ahLst/>
              <a:cxnLst>
                <a:cxn ang="0">
                  <a:pos x="46" y="13"/>
                </a:cxn>
                <a:cxn ang="0">
                  <a:pos x="23" y="13"/>
                </a:cxn>
                <a:cxn ang="0">
                  <a:pos x="23" y="13"/>
                </a:cxn>
                <a:cxn ang="0">
                  <a:pos x="21" y="15"/>
                </a:cxn>
                <a:cxn ang="0">
                  <a:pos x="19" y="19"/>
                </a:cxn>
                <a:cxn ang="0">
                  <a:pos x="17" y="25"/>
                </a:cxn>
                <a:cxn ang="0">
                  <a:pos x="15" y="28"/>
                </a:cxn>
                <a:cxn ang="0">
                  <a:pos x="15" y="30"/>
                </a:cxn>
                <a:cxn ang="0">
                  <a:pos x="13" y="34"/>
                </a:cxn>
                <a:cxn ang="0">
                  <a:pos x="13" y="40"/>
                </a:cxn>
                <a:cxn ang="0">
                  <a:pos x="13" y="44"/>
                </a:cxn>
                <a:cxn ang="0">
                  <a:pos x="13" y="49"/>
                </a:cxn>
                <a:cxn ang="0">
                  <a:pos x="13" y="55"/>
                </a:cxn>
                <a:cxn ang="0">
                  <a:pos x="15" y="61"/>
                </a:cxn>
                <a:cxn ang="0">
                  <a:pos x="15" y="66"/>
                </a:cxn>
                <a:cxn ang="0">
                  <a:pos x="15" y="70"/>
                </a:cxn>
                <a:cxn ang="0">
                  <a:pos x="15" y="74"/>
                </a:cxn>
                <a:cxn ang="0">
                  <a:pos x="17" y="80"/>
                </a:cxn>
                <a:cxn ang="0">
                  <a:pos x="17" y="82"/>
                </a:cxn>
                <a:cxn ang="0">
                  <a:pos x="19" y="85"/>
                </a:cxn>
                <a:cxn ang="0">
                  <a:pos x="19" y="87"/>
                </a:cxn>
                <a:cxn ang="0">
                  <a:pos x="21" y="91"/>
                </a:cxn>
                <a:cxn ang="0">
                  <a:pos x="23" y="93"/>
                </a:cxn>
                <a:cxn ang="0">
                  <a:pos x="25" y="95"/>
                </a:cxn>
                <a:cxn ang="0">
                  <a:pos x="25" y="97"/>
                </a:cxn>
                <a:cxn ang="0">
                  <a:pos x="27" y="97"/>
                </a:cxn>
                <a:cxn ang="0">
                  <a:pos x="46" y="97"/>
                </a:cxn>
                <a:cxn ang="0">
                  <a:pos x="51" y="110"/>
                </a:cxn>
                <a:cxn ang="0">
                  <a:pos x="19" y="110"/>
                </a:cxn>
                <a:cxn ang="0">
                  <a:pos x="17" y="110"/>
                </a:cxn>
                <a:cxn ang="0">
                  <a:pos x="15" y="106"/>
                </a:cxn>
                <a:cxn ang="0">
                  <a:pos x="13" y="104"/>
                </a:cxn>
                <a:cxn ang="0">
                  <a:pos x="11" y="102"/>
                </a:cxn>
                <a:cxn ang="0">
                  <a:pos x="10" y="99"/>
                </a:cxn>
                <a:cxn ang="0">
                  <a:pos x="10" y="95"/>
                </a:cxn>
                <a:cxn ang="0">
                  <a:pos x="8" y="91"/>
                </a:cxn>
                <a:cxn ang="0">
                  <a:pos x="6" y="85"/>
                </a:cxn>
                <a:cxn ang="0">
                  <a:pos x="4" y="82"/>
                </a:cxn>
                <a:cxn ang="0">
                  <a:pos x="2" y="76"/>
                </a:cxn>
                <a:cxn ang="0">
                  <a:pos x="2" y="70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2" y="51"/>
                </a:cxn>
                <a:cxn ang="0">
                  <a:pos x="2" y="47"/>
                </a:cxn>
                <a:cxn ang="0">
                  <a:pos x="2" y="44"/>
                </a:cxn>
                <a:cxn ang="0">
                  <a:pos x="2" y="40"/>
                </a:cxn>
                <a:cxn ang="0">
                  <a:pos x="2" y="36"/>
                </a:cxn>
                <a:cxn ang="0">
                  <a:pos x="2" y="30"/>
                </a:cxn>
                <a:cxn ang="0">
                  <a:pos x="4" y="25"/>
                </a:cxn>
                <a:cxn ang="0">
                  <a:pos x="4" y="21"/>
                </a:cxn>
                <a:cxn ang="0">
                  <a:pos x="6" y="17"/>
                </a:cxn>
                <a:cxn ang="0">
                  <a:pos x="8" y="13"/>
                </a:cxn>
                <a:cxn ang="0">
                  <a:pos x="10" y="9"/>
                </a:cxn>
                <a:cxn ang="0">
                  <a:pos x="11" y="6"/>
                </a:cxn>
                <a:cxn ang="0">
                  <a:pos x="15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51" y="0"/>
                </a:cxn>
                <a:cxn ang="0">
                  <a:pos x="46" y="13"/>
                </a:cxn>
                <a:cxn ang="0">
                  <a:pos x="46" y="13"/>
                </a:cxn>
              </a:cxnLst>
              <a:rect l="0" t="0" r="r" b="b"/>
              <a:pathLst>
                <a:path w="51" h="110">
                  <a:moveTo>
                    <a:pt x="46" y="1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5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3" y="34"/>
                  </a:lnTo>
                  <a:lnTo>
                    <a:pt x="13" y="40"/>
                  </a:lnTo>
                  <a:lnTo>
                    <a:pt x="13" y="44"/>
                  </a:lnTo>
                  <a:lnTo>
                    <a:pt x="13" y="49"/>
                  </a:lnTo>
                  <a:lnTo>
                    <a:pt x="13" y="55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7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19" y="87"/>
                  </a:lnTo>
                  <a:lnTo>
                    <a:pt x="21" y="91"/>
                  </a:lnTo>
                  <a:lnTo>
                    <a:pt x="23" y="93"/>
                  </a:lnTo>
                  <a:lnTo>
                    <a:pt x="25" y="95"/>
                  </a:lnTo>
                  <a:lnTo>
                    <a:pt x="25" y="97"/>
                  </a:lnTo>
                  <a:lnTo>
                    <a:pt x="27" y="97"/>
                  </a:lnTo>
                  <a:lnTo>
                    <a:pt x="46" y="97"/>
                  </a:lnTo>
                  <a:lnTo>
                    <a:pt x="51" y="110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06"/>
                  </a:lnTo>
                  <a:lnTo>
                    <a:pt x="13" y="104"/>
                  </a:lnTo>
                  <a:lnTo>
                    <a:pt x="11" y="102"/>
                  </a:lnTo>
                  <a:lnTo>
                    <a:pt x="10" y="99"/>
                  </a:lnTo>
                  <a:lnTo>
                    <a:pt x="10" y="95"/>
                  </a:lnTo>
                  <a:lnTo>
                    <a:pt x="8" y="91"/>
                  </a:lnTo>
                  <a:lnTo>
                    <a:pt x="6" y="85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51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51" y="0"/>
                  </a:lnTo>
                  <a:lnTo>
                    <a:pt x="46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9" name="Freeform 63"/>
            <p:cNvSpPr>
              <a:spLocks/>
            </p:cNvSpPr>
            <p:nvPr/>
          </p:nvSpPr>
          <p:spPr bwMode="auto">
            <a:xfrm>
              <a:off x="2830" y="2054"/>
              <a:ext cx="12" cy="3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" y="0"/>
                </a:cxn>
                <a:cxn ang="0">
                  <a:pos x="22" y="9"/>
                </a:cxn>
                <a:cxn ang="0">
                  <a:pos x="11" y="34"/>
                </a:cxn>
                <a:cxn ang="0">
                  <a:pos x="24" y="53"/>
                </a:cxn>
                <a:cxn ang="0">
                  <a:pos x="17" y="63"/>
                </a:cxn>
                <a:cxn ang="0">
                  <a:pos x="3" y="40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24" h="63">
                  <a:moveTo>
                    <a:pt x="0" y="36"/>
                  </a:moveTo>
                  <a:lnTo>
                    <a:pt x="15" y="0"/>
                  </a:lnTo>
                  <a:lnTo>
                    <a:pt x="22" y="9"/>
                  </a:lnTo>
                  <a:lnTo>
                    <a:pt x="11" y="34"/>
                  </a:lnTo>
                  <a:lnTo>
                    <a:pt x="24" y="53"/>
                  </a:lnTo>
                  <a:lnTo>
                    <a:pt x="17" y="63"/>
                  </a:lnTo>
                  <a:lnTo>
                    <a:pt x="3" y="4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00" name="Freeform 64"/>
            <p:cNvSpPr>
              <a:spLocks/>
            </p:cNvSpPr>
            <p:nvPr/>
          </p:nvSpPr>
          <p:spPr bwMode="auto">
            <a:xfrm>
              <a:off x="2809" y="2100"/>
              <a:ext cx="7" cy="4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5" y="88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88"/>
                </a:cxn>
                <a:cxn ang="0">
                  <a:pos x="0" y="88"/>
                </a:cxn>
              </a:cxnLst>
              <a:rect l="0" t="0" r="r" b="b"/>
              <a:pathLst>
                <a:path w="15" h="88">
                  <a:moveTo>
                    <a:pt x="0" y="88"/>
                  </a:moveTo>
                  <a:lnTo>
                    <a:pt x="15" y="8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01" name="Freeform 65"/>
            <p:cNvSpPr>
              <a:spLocks/>
            </p:cNvSpPr>
            <p:nvPr/>
          </p:nvSpPr>
          <p:spPr bwMode="auto">
            <a:xfrm>
              <a:off x="2823" y="2101"/>
              <a:ext cx="7" cy="41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4" y="8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82"/>
                </a:cxn>
                <a:cxn ang="0">
                  <a:pos x="0" y="82"/>
                </a:cxn>
              </a:cxnLst>
              <a:rect l="0" t="0" r="r" b="b"/>
              <a:pathLst>
                <a:path w="14" h="82">
                  <a:moveTo>
                    <a:pt x="0" y="82"/>
                  </a:moveTo>
                  <a:lnTo>
                    <a:pt x="14" y="8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02" name="Freeform 66"/>
            <p:cNvSpPr>
              <a:spLocks/>
            </p:cNvSpPr>
            <p:nvPr/>
          </p:nvSpPr>
          <p:spPr bwMode="auto">
            <a:xfrm>
              <a:off x="2843" y="2157"/>
              <a:ext cx="70" cy="53"/>
            </a:xfrm>
            <a:custGeom>
              <a:avLst/>
              <a:gdLst/>
              <a:ahLst/>
              <a:cxnLst>
                <a:cxn ang="0">
                  <a:pos x="57" y="19"/>
                </a:cxn>
                <a:cxn ang="0">
                  <a:pos x="63" y="19"/>
                </a:cxn>
                <a:cxn ang="0">
                  <a:pos x="72" y="21"/>
                </a:cxn>
                <a:cxn ang="0">
                  <a:pos x="80" y="21"/>
                </a:cxn>
                <a:cxn ang="0">
                  <a:pos x="88" y="21"/>
                </a:cxn>
                <a:cxn ang="0">
                  <a:pos x="99" y="21"/>
                </a:cxn>
                <a:cxn ang="0">
                  <a:pos x="111" y="19"/>
                </a:cxn>
                <a:cxn ang="0">
                  <a:pos x="120" y="17"/>
                </a:cxn>
                <a:cxn ang="0">
                  <a:pos x="126" y="17"/>
                </a:cxn>
                <a:cxn ang="0">
                  <a:pos x="128" y="86"/>
                </a:cxn>
                <a:cxn ang="0">
                  <a:pos x="122" y="88"/>
                </a:cxn>
                <a:cxn ang="0">
                  <a:pos x="114" y="89"/>
                </a:cxn>
                <a:cxn ang="0">
                  <a:pos x="107" y="91"/>
                </a:cxn>
                <a:cxn ang="0">
                  <a:pos x="97" y="91"/>
                </a:cxn>
                <a:cxn ang="0">
                  <a:pos x="88" y="91"/>
                </a:cxn>
                <a:cxn ang="0">
                  <a:pos x="74" y="89"/>
                </a:cxn>
                <a:cxn ang="0">
                  <a:pos x="63" y="84"/>
                </a:cxn>
                <a:cxn ang="0">
                  <a:pos x="19" y="63"/>
                </a:cxn>
                <a:cxn ang="0">
                  <a:pos x="48" y="80"/>
                </a:cxn>
                <a:cxn ang="0">
                  <a:pos x="50" y="9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1" y="105"/>
                </a:cxn>
                <a:cxn ang="0">
                  <a:pos x="80" y="105"/>
                </a:cxn>
                <a:cxn ang="0">
                  <a:pos x="91" y="107"/>
                </a:cxn>
                <a:cxn ang="0">
                  <a:pos x="103" y="107"/>
                </a:cxn>
                <a:cxn ang="0">
                  <a:pos x="112" y="107"/>
                </a:cxn>
                <a:cxn ang="0">
                  <a:pos x="120" y="105"/>
                </a:cxn>
                <a:cxn ang="0">
                  <a:pos x="128" y="103"/>
                </a:cxn>
                <a:cxn ang="0">
                  <a:pos x="137" y="97"/>
                </a:cxn>
                <a:cxn ang="0">
                  <a:pos x="141" y="95"/>
                </a:cxn>
                <a:cxn ang="0">
                  <a:pos x="128" y="0"/>
                </a:cxn>
                <a:cxn ang="0">
                  <a:pos x="124" y="0"/>
                </a:cxn>
                <a:cxn ang="0">
                  <a:pos x="120" y="4"/>
                </a:cxn>
                <a:cxn ang="0">
                  <a:pos x="109" y="6"/>
                </a:cxn>
                <a:cxn ang="0">
                  <a:pos x="101" y="6"/>
                </a:cxn>
                <a:cxn ang="0">
                  <a:pos x="95" y="8"/>
                </a:cxn>
                <a:cxn ang="0">
                  <a:pos x="86" y="6"/>
                </a:cxn>
                <a:cxn ang="0">
                  <a:pos x="80" y="6"/>
                </a:cxn>
                <a:cxn ang="0">
                  <a:pos x="71" y="6"/>
                </a:cxn>
                <a:cxn ang="0">
                  <a:pos x="65" y="4"/>
                </a:cxn>
                <a:cxn ang="0">
                  <a:pos x="0" y="4"/>
                </a:cxn>
                <a:cxn ang="0">
                  <a:pos x="6" y="19"/>
                </a:cxn>
              </a:cxnLst>
              <a:rect l="0" t="0" r="r" b="b"/>
              <a:pathLst>
                <a:path w="141" h="107">
                  <a:moveTo>
                    <a:pt x="6" y="19"/>
                  </a:moveTo>
                  <a:lnTo>
                    <a:pt x="57" y="19"/>
                  </a:lnTo>
                  <a:lnTo>
                    <a:pt x="59" y="19"/>
                  </a:lnTo>
                  <a:lnTo>
                    <a:pt x="63" y="19"/>
                  </a:lnTo>
                  <a:lnTo>
                    <a:pt x="67" y="21"/>
                  </a:lnTo>
                  <a:lnTo>
                    <a:pt x="72" y="21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4" y="21"/>
                  </a:lnTo>
                  <a:lnTo>
                    <a:pt x="88" y="21"/>
                  </a:lnTo>
                  <a:lnTo>
                    <a:pt x="91" y="23"/>
                  </a:lnTo>
                  <a:lnTo>
                    <a:pt x="99" y="21"/>
                  </a:lnTo>
                  <a:lnTo>
                    <a:pt x="105" y="21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4" y="17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2" y="88"/>
                  </a:lnTo>
                  <a:lnTo>
                    <a:pt x="118" y="89"/>
                  </a:lnTo>
                  <a:lnTo>
                    <a:pt x="114" y="89"/>
                  </a:lnTo>
                  <a:lnTo>
                    <a:pt x="111" y="89"/>
                  </a:lnTo>
                  <a:lnTo>
                    <a:pt x="107" y="91"/>
                  </a:lnTo>
                  <a:lnTo>
                    <a:pt x="103" y="91"/>
                  </a:lnTo>
                  <a:lnTo>
                    <a:pt x="97" y="91"/>
                  </a:lnTo>
                  <a:lnTo>
                    <a:pt x="91" y="91"/>
                  </a:lnTo>
                  <a:lnTo>
                    <a:pt x="88" y="91"/>
                  </a:lnTo>
                  <a:lnTo>
                    <a:pt x="80" y="89"/>
                  </a:lnTo>
                  <a:lnTo>
                    <a:pt x="74" y="89"/>
                  </a:lnTo>
                  <a:lnTo>
                    <a:pt x="69" y="86"/>
                  </a:lnTo>
                  <a:lnTo>
                    <a:pt x="63" y="84"/>
                  </a:lnTo>
                  <a:lnTo>
                    <a:pt x="63" y="63"/>
                  </a:lnTo>
                  <a:lnTo>
                    <a:pt x="19" y="63"/>
                  </a:lnTo>
                  <a:lnTo>
                    <a:pt x="17" y="80"/>
                  </a:lnTo>
                  <a:lnTo>
                    <a:pt x="48" y="80"/>
                  </a:lnTo>
                  <a:lnTo>
                    <a:pt x="48" y="95"/>
                  </a:lnTo>
                  <a:lnTo>
                    <a:pt x="50" y="95"/>
                  </a:lnTo>
                  <a:lnTo>
                    <a:pt x="53" y="97"/>
                  </a:lnTo>
                  <a:lnTo>
                    <a:pt x="57" y="99"/>
                  </a:lnTo>
                  <a:lnTo>
                    <a:pt x="59" y="101"/>
                  </a:lnTo>
                  <a:lnTo>
                    <a:pt x="63" y="101"/>
                  </a:lnTo>
                  <a:lnTo>
                    <a:pt x="67" y="103"/>
                  </a:lnTo>
                  <a:lnTo>
                    <a:pt x="71" y="105"/>
                  </a:lnTo>
                  <a:lnTo>
                    <a:pt x="74" y="105"/>
                  </a:lnTo>
                  <a:lnTo>
                    <a:pt x="80" y="105"/>
                  </a:lnTo>
                  <a:lnTo>
                    <a:pt x="86" y="107"/>
                  </a:lnTo>
                  <a:lnTo>
                    <a:pt x="91" y="107"/>
                  </a:lnTo>
                  <a:lnTo>
                    <a:pt x="97" y="107"/>
                  </a:lnTo>
                  <a:lnTo>
                    <a:pt x="103" y="107"/>
                  </a:lnTo>
                  <a:lnTo>
                    <a:pt x="107" y="107"/>
                  </a:lnTo>
                  <a:lnTo>
                    <a:pt x="112" y="107"/>
                  </a:lnTo>
                  <a:lnTo>
                    <a:pt x="116" y="105"/>
                  </a:lnTo>
                  <a:lnTo>
                    <a:pt x="120" y="105"/>
                  </a:lnTo>
                  <a:lnTo>
                    <a:pt x="124" y="103"/>
                  </a:lnTo>
                  <a:lnTo>
                    <a:pt x="128" y="103"/>
                  </a:lnTo>
                  <a:lnTo>
                    <a:pt x="133" y="99"/>
                  </a:lnTo>
                  <a:lnTo>
                    <a:pt x="137" y="97"/>
                  </a:lnTo>
                  <a:lnTo>
                    <a:pt x="139" y="95"/>
                  </a:lnTo>
                  <a:lnTo>
                    <a:pt x="141" y="95"/>
                  </a:lnTo>
                  <a:lnTo>
                    <a:pt x="141" y="6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2" y="2"/>
                  </a:lnTo>
                  <a:lnTo>
                    <a:pt x="120" y="4"/>
                  </a:lnTo>
                  <a:lnTo>
                    <a:pt x="114" y="4"/>
                  </a:lnTo>
                  <a:lnTo>
                    <a:pt x="109" y="6"/>
                  </a:lnTo>
                  <a:lnTo>
                    <a:pt x="105" y="6"/>
                  </a:lnTo>
                  <a:lnTo>
                    <a:pt x="101" y="6"/>
                  </a:lnTo>
                  <a:lnTo>
                    <a:pt x="97" y="6"/>
                  </a:lnTo>
                  <a:lnTo>
                    <a:pt x="95" y="8"/>
                  </a:lnTo>
                  <a:lnTo>
                    <a:pt x="90" y="6"/>
                  </a:lnTo>
                  <a:lnTo>
                    <a:pt x="86" y="6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0" y="4"/>
                  </a:lnTo>
                  <a:lnTo>
                    <a:pt x="6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03" name="Freeform 67"/>
            <p:cNvSpPr>
              <a:spLocks/>
            </p:cNvSpPr>
            <p:nvPr/>
          </p:nvSpPr>
          <p:spPr bwMode="auto">
            <a:xfrm>
              <a:off x="2868" y="2160"/>
              <a:ext cx="6" cy="4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3" y="81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13" h="81">
                  <a:moveTo>
                    <a:pt x="0" y="81"/>
                  </a:moveTo>
                  <a:lnTo>
                    <a:pt x="13" y="8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04" name="Freeform 68"/>
            <p:cNvSpPr>
              <a:spLocks/>
            </p:cNvSpPr>
            <p:nvPr/>
          </p:nvSpPr>
          <p:spPr bwMode="auto">
            <a:xfrm>
              <a:off x="2870" y="2201"/>
              <a:ext cx="43" cy="13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29"/>
                </a:cxn>
                <a:cxn ang="0">
                  <a:pos x="18" y="48"/>
                </a:cxn>
                <a:cxn ang="0">
                  <a:pos x="18" y="73"/>
                </a:cxn>
                <a:cxn ang="0">
                  <a:pos x="18" y="97"/>
                </a:cxn>
                <a:cxn ang="0">
                  <a:pos x="18" y="124"/>
                </a:cxn>
                <a:cxn ang="0">
                  <a:pos x="18" y="147"/>
                </a:cxn>
                <a:cxn ang="0">
                  <a:pos x="19" y="168"/>
                </a:cxn>
                <a:cxn ang="0">
                  <a:pos x="19" y="185"/>
                </a:cxn>
                <a:cxn ang="0">
                  <a:pos x="23" y="204"/>
                </a:cxn>
                <a:cxn ang="0">
                  <a:pos x="27" y="229"/>
                </a:cxn>
                <a:cxn ang="0">
                  <a:pos x="33" y="248"/>
                </a:cxn>
                <a:cxn ang="0">
                  <a:pos x="63" y="248"/>
                </a:cxn>
                <a:cxn ang="0">
                  <a:pos x="65" y="236"/>
                </a:cxn>
                <a:cxn ang="0">
                  <a:pos x="67" y="219"/>
                </a:cxn>
                <a:cxn ang="0">
                  <a:pos x="69" y="202"/>
                </a:cxn>
                <a:cxn ang="0">
                  <a:pos x="69" y="183"/>
                </a:cxn>
                <a:cxn ang="0">
                  <a:pos x="69" y="158"/>
                </a:cxn>
                <a:cxn ang="0">
                  <a:pos x="69" y="135"/>
                </a:cxn>
                <a:cxn ang="0">
                  <a:pos x="69" y="122"/>
                </a:cxn>
                <a:cxn ang="0">
                  <a:pos x="69" y="109"/>
                </a:cxn>
                <a:cxn ang="0">
                  <a:pos x="69" y="94"/>
                </a:cxn>
                <a:cxn ang="0">
                  <a:pos x="67" y="75"/>
                </a:cxn>
                <a:cxn ang="0">
                  <a:pos x="67" y="50"/>
                </a:cxn>
                <a:cxn ang="0">
                  <a:pos x="65" y="27"/>
                </a:cxn>
                <a:cxn ang="0">
                  <a:pos x="65" y="14"/>
                </a:cxn>
                <a:cxn ang="0">
                  <a:pos x="65" y="4"/>
                </a:cxn>
                <a:cxn ang="0">
                  <a:pos x="80" y="6"/>
                </a:cxn>
                <a:cxn ang="0">
                  <a:pos x="80" y="19"/>
                </a:cxn>
                <a:cxn ang="0">
                  <a:pos x="80" y="40"/>
                </a:cxn>
                <a:cxn ang="0">
                  <a:pos x="82" y="65"/>
                </a:cxn>
                <a:cxn ang="0">
                  <a:pos x="84" y="90"/>
                </a:cxn>
                <a:cxn ang="0">
                  <a:pos x="84" y="109"/>
                </a:cxn>
                <a:cxn ang="0">
                  <a:pos x="84" y="132"/>
                </a:cxn>
                <a:cxn ang="0">
                  <a:pos x="84" y="158"/>
                </a:cxn>
                <a:cxn ang="0">
                  <a:pos x="84" y="179"/>
                </a:cxn>
                <a:cxn ang="0">
                  <a:pos x="84" y="198"/>
                </a:cxn>
                <a:cxn ang="0">
                  <a:pos x="82" y="215"/>
                </a:cxn>
                <a:cxn ang="0">
                  <a:pos x="80" y="230"/>
                </a:cxn>
                <a:cxn ang="0">
                  <a:pos x="77" y="249"/>
                </a:cxn>
                <a:cxn ang="0">
                  <a:pos x="71" y="265"/>
                </a:cxn>
                <a:cxn ang="0">
                  <a:pos x="21" y="265"/>
                </a:cxn>
                <a:cxn ang="0">
                  <a:pos x="16" y="248"/>
                </a:cxn>
                <a:cxn ang="0">
                  <a:pos x="12" y="232"/>
                </a:cxn>
                <a:cxn ang="0">
                  <a:pos x="8" y="213"/>
                </a:cxn>
                <a:cxn ang="0">
                  <a:pos x="4" y="189"/>
                </a:cxn>
                <a:cxn ang="0">
                  <a:pos x="4" y="175"/>
                </a:cxn>
                <a:cxn ang="0">
                  <a:pos x="4" y="160"/>
                </a:cxn>
                <a:cxn ang="0">
                  <a:pos x="2" y="147"/>
                </a:cxn>
                <a:cxn ang="0">
                  <a:pos x="0" y="126"/>
                </a:cxn>
                <a:cxn ang="0">
                  <a:pos x="0" y="105"/>
                </a:cxn>
                <a:cxn ang="0">
                  <a:pos x="0" y="92"/>
                </a:cxn>
                <a:cxn ang="0">
                  <a:pos x="0" y="65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2" y="6"/>
                </a:cxn>
                <a:cxn ang="0">
                  <a:pos x="18" y="8"/>
                </a:cxn>
              </a:cxnLst>
              <a:rect l="0" t="0" r="r" b="b"/>
              <a:pathLst>
                <a:path w="86" h="270">
                  <a:moveTo>
                    <a:pt x="18" y="8"/>
                  </a:move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8" y="25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7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8" y="59"/>
                  </a:lnTo>
                  <a:lnTo>
                    <a:pt x="18" y="67"/>
                  </a:lnTo>
                  <a:lnTo>
                    <a:pt x="18" y="73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92"/>
                  </a:lnTo>
                  <a:lnTo>
                    <a:pt x="18" y="97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18" y="118"/>
                  </a:lnTo>
                  <a:lnTo>
                    <a:pt x="18" y="124"/>
                  </a:lnTo>
                  <a:lnTo>
                    <a:pt x="18" y="130"/>
                  </a:lnTo>
                  <a:lnTo>
                    <a:pt x="18" y="135"/>
                  </a:lnTo>
                  <a:lnTo>
                    <a:pt x="18" y="141"/>
                  </a:lnTo>
                  <a:lnTo>
                    <a:pt x="18" y="147"/>
                  </a:lnTo>
                  <a:lnTo>
                    <a:pt x="19" y="153"/>
                  </a:lnTo>
                  <a:lnTo>
                    <a:pt x="19" y="158"/>
                  </a:lnTo>
                  <a:lnTo>
                    <a:pt x="19" y="164"/>
                  </a:lnTo>
                  <a:lnTo>
                    <a:pt x="19" y="168"/>
                  </a:lnTo>
                  <a:lnTo>
                    <a:pt x="19" y="172"/>
                  </a:lnTo>
                  <a:lnTo>
                    <a:pt x="19" y="177"/>
                  </a:lnTo>
                  <a:lnTo>
                    <a:pt x="19" y="181"/>
                  </a:lnTo>
                  <a:lnTo>
                    <a:pt x="19" y="185"/>
                  </a:lnTo>
                  <a:lnTo>
                    <a:pt x="21" y="189"/>
                  </a:lnTo>
                  <a:lnTo>
                    <a:pt x="21" y="192"/>
                  </a:lnTo>
                  <a:lnTo>
                    <a:pt x="21" y="198"/>
                  </a:lnTo>
                  <a:lnTo>
                    <a:pt x="23" y="204"/>
                  </a:lnTo>
                  <a:lnTo>
                    <a:pt x="23" y="211"/>
                  </a:lnTo>
                  <a:lnTo>
                    <a:pt x="25" y="217"/>
                  </a:lnTo>
                  <a:lnTo>
                    <a:pt x="25" y="225"/>
                  </a:lnTo>
                  <a:lnTo>
                    <a:pt x="27" y="229"/>
                  </a:lnTo>
                  <a:lnTo>
                    <a:pt x="27" y="234"/>
                  </a:lnTo>
                  <a:lnTo>
                    <a:pt x="29" y="238"/>
                  </a:lnTo>
                  <a:lnTo>
                    <a:pt x="31" y="242"/>
                  </a:lnTo>
                  <a:lnTo>
                    <a:pt x="33" y="248"/>
                  </a:lnTo>
                  <a:lnTo>
                    <a:pt x="37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5" y="244"/>
                  </a:lnTo>
                  <a:lnTo>
                    <a:pt x="65" y="240"/>
                  </a:lnTo>
                  <a:lnTo>
                    <a:pt x="65" y="236"/>
                  </a:lnTo>
                  <a:lnTo>
                    <a:pt x="65" y="230"/>
                  </a:lnTo>
                  <a:lnTo>
                    <a:pt x="67" y="225"/>
                  </a:lnTo>
                  <a:lnTo>
                    <a:pt x="67" y="221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9" y="211"/>
                  </a:lnTo>
                  <a:lnTo>
                    <a:pt x="69" y="208"/>
                  </a:lnTo>
                  <a:lnTo>
                    <a:pt x="69" y="202"/>
                  </a:lnTo>
                  <a:lnTo>
                    <a:pt x="69" y="198"/>
                  </a:lnTo>
                  <a:lnTo>
                    <a:pt x="69" y="192"/>
                  </a:lnTo>
                  <a:lnTo>
                    <a:pt x="69" y="187"/>
                  </a:lnTo>
                  <a:lnTo>
                    <a:pt x="69" y="183"/>
                  </a:lnTo>
                  <a:lnTo>
                    <a:pt x="69" y="177"/>
                  </a:lnTo>
                  <a:lnTo>
                    <a:pt x="69" y="172"/>
                  </a:lnTo>
                  <a:lnTo>
                    <a:pt x="69" y="164"/>
                  </a:lnTo>
                  <a:lnTo>
                    <a:pt x="69" y="158"/>
                  </a:lnTo>
                  <a:lnTo>
                    <a:pt x="69" y="151"/>
                  </a:lnTo>
                  <a:lnTo>
                    <a:pt x="69" y="143"/>
                  </a:lnTo>
                  <a:lnTo>
                    <a:pt x="69" y="139"/>
                  </a:lnTo>
                  <a:lnTo>
                    <a:pt x="69" y="135"/>
                  </a:lnTo>
                  <a:lnTo>
                    <a:pt x="69" y="134"/>
                  </a:lnTo>
                  <a:lnTo>
                    <a:pt x="69" y="130"/>
                  </a:lnTo>
                  <a:lnTo>
                    <a:pt x="69" y="126"/>
                  </a:lnTo>
                  <a:lnTo>
                    <a:pt x="69" y="122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9" y="113"/>
                  </a:lnTo>
                  <a:lnTo>
                    <a:pt x="69" y="109"/>
                  </a:lnTo>
                  <a:lnTo>
                    <a:pt x="69" y="105"/>
                  </a:lnTo>
                  <a:lnTo>
                    <a:pt x="69" y="101"/>
                  </a:lnTo>
                  <a:lnTo>
                    <a:pt x="69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69" y="88"/>
                  </a:lnTo>
                  <a:lnTo>
                    <a:pt x="67" y="80"/>
                  </a:lnTo>
                  <a:lnTo>
                    <a:pt x="67" y="75"/>
                  </a:lnTo>
                  <a:lnTo>
                    <a:pt x="67" y="67"/>
                  </a:lnTo>
                  <a:lnTo>
                    <a:pt x="67" y="61"/>
                  </a:lnTo>
                  <a:lnTo>
                    <a:pt x="67" y="56"/>
                  </a:lnTo>
                  <a:lnTo>
                    <a:pt x="67" y="50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5" y="23"/>
                  </a:lnTo>
                  <a:lnTo>
                    <a:pt x="65" y="19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65" y="10"/>
                  </a:lnTo>
                  <a:lnTo>
                    <a:pt x="65" y="8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80" y="6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0" y="19"/>
                  </a:lnTo>
                  <a:lnTo>
                    <a:pt x="80" y="25"/>
                  </a:lnTo>
                  <a:lnTo>
                    <a:pt x="80" y="29"/>
                  </a:lnTo>
                  <a:lnTo>
                    <a:pt x="80" y="35"/>
                  </a:lnTo>
                  <a:lnTo>
                    <a:pt x="80" y="40"/>
                  </a:lnTo>
                  <a:lnTo>
                    <a:pt x="82" y="46"/>
                  </a:lnTo>
                  <a:lnTo>
                    <a:pt x="82" y="52"/>
                  </a:lnTo>
                  <a:lnTo>
                    <a:pt x="82" y="59"/>
                  </a:lnTo>
                  <a:lnTo>
                    <a:pt x="82" y="65"/>
                  </a:lnTo>
                  <a:lnTo>
                    <a:pt x="82" y="71"/>
                  </a:lnTo>
                  <a:lnTo>
                    <a:pt x="82" y="7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97"/>
                  </a:lnTo>
                  <a:lnTo>
                    <a:pt x="84" y="101"/>
                  </a:lnTo>
                  <a:lnTo>
                    <a:pt x="84" y="105"/>
                  </a:lnTo>
                  <a:lnTo>
                    <a:pt x="84" y="109"/>
                  </a:lnTo>
                  <a:lnTo>
                    <a:pt x="84" y="113"/>
                  </a:lnTo>
                  <a:lnTo>
                    <a:pt x="84" y="118"/>
                  </a:lnTo>
                  <a:lnTo>
                    <a:pt x="84" y="126"/>
                  </a:lnTo>
                  <a:lnTo>
                    <a:pt x="84" y="132"/>
                  </a:lnTo>
                  <a:lnTo>
                    <a:pt x="84" y="139"/>
                  </a:lnTo>
                  <a:lnTo>
                    <a:pt x="84" y="145"/>
                  </a:lnTo>
                  <a:lnTo>
                    <a:pt x="84" y="151"/>
                  </a:lnTo>
                  <a:lnTo>
                    <a:pt x="84" y="158"/>
                  </a:lnTo>
                  <a:lnTo>
                    <a:pt x="86" y="164"/>
                  </a:lnTo>
                  <a:lnTo>
                    <a:pt x="84" y="170"/>
                  </a:lnTo>
                  <a:lnTo>
                    <a:pt x="84" y="175"/>
                  </a:lnTo>
                  <a:lnTo>
                    <a:pt x="84" y="179"/>
                  </a:lnTo>
                  <a:lnTo>
                    <a:pt x="84" y="185"/>
                  </a:lnTo>
                  <a:lnTo>
                    <a:pt x="84" y="189"/>
                  </a:lnTo>
                  <a:lnTo>
                    <a:pt x="84" y="194"/>
                  </a:lnTo>
                  <a:lnTo>
                    <a:pt x="84" y="198"/>
                  </a:lnTo>
                  <a:lnTo>
                    <a:pt x="84" y="204"/>
                  </a:lnTo>
                  <a:lnTo>
                    <a:pt x="82" y="208"/>
                  </a:lnTo>
                  <a:lnTo>
                    <a:pt x="82" y="21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3"/>
                  </a:lnTo>
                  <a:lnTo>
                    <a:pt x="80" y="227"/>
                  </a:lnTo>
                  <a:lnTo>
                    <a:pt x="80" y="230"/>
                  </a:lnTo>
                  <a:lnTo>
                    <a:pt x="80" y="234"/>
                  </a:lnTo>
                  <a:lnTo>
                    <a:pt x="80" y="240"/>
                  </a:lnTo>
                  <a:lnTo>
                    <a:pt x="78" y="246"/>
                  </a:lnTo>
                  <a:lnTo>
                    <a:pt x="77" y="249"/>
                  </a:lnTo>
                  <a:lnTo>
                    <a:pt x="77" y="255"/>
                  </a:lnTo>
                  <a:lnTo>
                    <a:pt x="75" y="259"/>
                  </a:lnTo>
                  <a:lnTo>
                    <a:pt x="75" y="263"/>
                  </a:lnTo>
                  <a:lnTo>
                    <a:pt x="71" y="265"/>
                  </a:lnTo>
                  <a:lnTo>
                    <a:pt x="71" y="268"/>
                  </a:lnTo>
                  <a:lnTo>
                    <a:pt x="25" y="270"/>
                  </a:lnTo>
                  <a:lnTo>
                    <a:pt x="23" y="268"/>
                  </a:lnTo>
                  <a:lnTo>
                    <a:pt x="21" y="265"/>
                  </a:lnTo>
                  <a:lnTo>
                    <a:pt x="19" y="261"/>
                  </a:lnTo>
                  <a:lnTo>
                    <a:pt x="19" y="257"/>
                  </a:lnTo>
                  <a:lnTo>
                    <a:pt x="18" y="251"/>
                  </a:lnTo>
                  <a:lnTo>
                    <a:pt x="16" y="248"/>
                  </a:lnTo>
                  <a:lnTo>
                    <a:pt x="14" y="244"/>
                  </a:lnTo>
                  <a:lnTo>
                    <a:pt x="14" y="240"/>
                  </a:lnTo>
                  <a:lnTo>
                    <a:pt x="12" y="236"/>
                  </a:lnTo>
                  <a:lnTo>
                    <a:pt x="12" y="232"/>
                  </a:lnTo>
                  <a:lnTo>
                    <a:pt x="10" y="227"/>
                  </a:lnTo>
                  <a:lnTo>
                    <a:pt x="10" y="223"/>
                  </a:lnTo>
                  <a:lnTo>
                    <a:pt x="8" y="217"/>
                  </a:lnTo>
                  <a:lnTo>
                    <a:pt x="8" y="213"/>
                  </a:lnTo>
                  <a:lnTo>
                    <a:pt x="6" y="208"/>
                  </a:lnTo>
                  <a:lnTo>
                    <a:pt x="6" y="202"/>
                  </a:lnTo>
                  <a:lnTo>
                    <a:pt x="4" y="194"/>
                  </a:lnTo>
                  <a:lnTo>
                    <a:pt x="4" y="189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4" y="179"/>
                  </a:lnTo>
                  <a:lnTo>
                    <a:pt x="4" y="175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2" y="154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2" y="139"/>
                  </a:lnTo>
                  <a:lnTo>
                    <a:pt x="2" y="134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06" name="Freeform 70"/>
            <p:cNvSpPr>
              <a:spLocks/>
            </p:cNvSpPr>
            <p:nvPr/>
          </p:nvSpPr>
          <p:spPr bwMode="auto">
            <a:xfrm>
              <a:off x="2584" y="2286"/>
              <a:ext cx="259" cy="52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28" y="30"/>
                </a:cxn>
                <a:cxn ang="0">
                  <a:pos x="48" y="41"/>
                </a:cxn>
                <a:cxn ang="0">
                  <a:pos x="67" y="51"/>
                </a:cxn>
                <a:cxn ang="0">
                  <a:pos x="82" y="57"/>
                </a:cxn>
                <a:cxn ang="0">
                  <a:pos x="99" y="62"/>
                </a:cxn>
                <a:cxn ang="0">
                  <a:pos x="118" y="68"/>
                </a:cxn>
                <a:cxn ang="0">
                  <a:pos x="139" y="72"/>
                </a:cxn>
                <a:cxn ang="0">
                  <a:pos x="162" y="76"/>
                </a:cxn>
                <a:cxn ang="0">
                  <a:pos x="184" y="79"/>
                </a:cxn>
                <a:cxn ang="0">
                  <a:pos x="205" y="81"/>
                </a:cxn>
                <a:cxn ang="0">
                  <a:pos x="228" y="83"/>
                </a:cxn>
                <a:cxn ang="0">
                  <a:pos x="249" y="83"/>
                </a:cxn>
                <a:cxn ang="0">
                  <a:pos x="268" y="83"/>
                </a:cxn>
                <a:cxn ang="0">
                  <a:pos x="287" y="83"/>
                </a:cxn>
                <a:cxn ang="0">
                  <a:pos x="304" y="81"/>
                </a:cxn>
                <a:cxn ang="0">
                  <a:pos x="321" y="79"/>
                </a:cxn>
                <a:cxn ang="0">
                  <a:pos x="337" y="78"/>
                </a:cxn>
                <a:cxn ang="0">
                  <a:pos x="352" y="76"/>
                </a:cxn>
                <a:cxn ang="0">
                  <a:pos x="371" y="72"/>
                </a:cxn>
                <a:cxn ang="0">
                  <a:pos x="394" y="66"/>
                </a:cxn>
                <a:cxn ang="0">
                  <a:pos x="411" y="62"/>
                </a:cxn>
                <a:cxn ang="0">
                  <a:pos x="424" y="59"/>
                </a:cxn>
                <a:cxn ang="0">
                  <a:pos x="439" y="53"/>
                </a:cxn>
                <a:cxn ang="0">
                  <a:pos x="454" y="45"/>
                </a:cxn>
                <a:cxn ang="0">
                  <a:pos x="472" y="38"/>
                </a:cxn>
                <a:cxn ang="0">
                  <a:pos x="492" y="22"/>
                </a:cxn>
                <a:cxn ang="0">
                  <a:pos x="510" y="5"/>
                </a:cxn>
                <a:cxn ang="0">
                  <a:pos x="517" y="26"/>
                </a:cxn>
                <a:cxn ang="0">
                  <a:pos x="498" y="43"/>
                </a:cxn>
                <a:cxn ang="0">
                  <a:pos x="481" y="55"/>
                </a:cxn>
                <a:cxn ang="0">
                  <a:pos x="462" y="64"/>
                </a:cxn>
                <a:cxn ang="0">
                  <a:pos x="437" y="76"/>
                </a:cxn>
                <a:cxn ang="0">
                  <a:pos x="420" y="81"/>
                </a:cxn>
                <a:cxn ang="0">
                  <a:pos x="405" y="85"/>
                </a:cxn>
                <a:cxn ang="0">
                  <a:pos x="388" y="89"/>
                </a:cxn>
                <a:cxn ang="0">
                  <a:pos x="371" y="93"/>
                </a:cxn>
                <a:cxn ang="0">
                  <a:pos x="354" y="95"/>
                </a:cxn>
                <a:cxn ang="0">
                  <a:pos x="337" y="98"/>
                </a:cxn>
                <a:cxn ang="0">
                  <a:pos x="318" y="100"/>
                </a:cxn>
                <a:cxn ang="0">
                  <a:pos x="300" y="102"/>
                </a:cxn>
                <a:cxn ang="0">
                  <a:pos x="283" y="102"/>
                </a:cxn>
                <a:cxn ang="0">
                  <a:pos x="266" y="104"/>
                </a:cxn>
                <a:cxn ang="0">
                  <a:pos x="247" y="104"/>
                </a:cxn>
                <a:cxn ang="0">
                  <a:pos x="232" y="104"/>
                </a:cxn>
                <a:cxn ang="0">
                  <a:pos x="215" y="104"/>
                </a:cxn>
                <a:cxn ang="0">
                  <a:pos x="200" y="102"/>
                </a:cxn>
                <a:cxn ang="0">
                  <a:pos x="184" y="100"/>
                </a:cxn>
                <a:cxn ang="0">
                  <a:pos x="162" y="98"/>
                </a:cxn>
                <a:cxn ang="0">
                  <a:pos x="141" y="95"/>
                </a:cxn>
                <a:cxn ang="0">
                  <a:pos x="120" y="89"/>
                </a:cxn>
                <a:cxn ang="0">
                  <a:pos x="101" y="83"/>
                </a:cxn>
                <a:cxn ang="0">
                  <a:pos x="80" y="78"/>
                </a:cxn>
                <a:cxn ang="0">
                  <a:pos x="61" y="70"/>
                </a:cxn>
                <a:cxn ang="0">
                  <a:pos x="42" y="62"/>
                </a:cxn>
                <a:cxn ang="0">
                  <a:pos x="25" y="53"/>
                </a:cxn>
                <a:cxn ang="0">
                  <a:pos x="9" y="43"/>
                </a:cxn>
                <a:cxn ang="0">
                  <a:pos x="0" y="7"/>
                </a:cxn>
              </a:cxnLst>
              <a:rect l="0" t="0" r="r" b="b"/>
              <a:pathLst>
                <a:path w="517" h="104">
                  <a:moveTo>
                    <a:pt x="0" y="7"/>
                  </a:moveTo>
                  <a:lnTo>
                    <a:pt x="2" y="9"/>
                  </a:lnTo>
                  <a:lnTo>
                    <a:pt x="4" y="13"/>
                  </a:lnTo>
                  <a:lnTo>
                    <a:pt x="8" y="17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23" y="28"/>
                  </a:lnTo>
                  <a:lnTo>
                    <a:pt x="28" y="30"/>
                  </a:lnTo>
                  <a:lnTo>
                    <a:pt x="32" y="34"/>
                  </a:lnTo>
                  <a:lnTo>
                    <a:pt x="38" y="38"/>
                  </a:lnTo>
                  <a:lnTo>
                    <a:pt x="42" y="40"/>
                  </a:lnTo>
                  <a:lnTo>
                    <a:pt x="48" y="41"/>
                  </a:lnTo>
                  <a:lnTo>
                    <a:pt x="53" y="45"/>
                  </a:lnTo>
                  <a:lnTo>
                    <a:pt x="61" y="49"/>
                  </a:lnTo>
                  <a:lnTo>
                    <a:pt x="65" y="49"/>
                  </a:lnTo>
                  <a:lnTo>
                    <a:pt x="67" y="51"/>
                  </a:lnTo>
                  <a:lnTo>
                    <a:pt x="70" y="53"/>
                  </a:lnTo>
                  <a:lnTo>
                    <a:pt x="74" y="55"/>
                  </a:lnTo>
                  <a:lnTo>
                    <a:pt x="78" y="55"/>
                  </a:lnTo>
                  <a:lnTo>
                    <a:pt x="82" y="57"/>
                  </a:lnTo>
                  <a:lnTo>
                    <a:pt x="87" y="59"/>
                  </a:lnTo>
                  <a:lnTo>
                    <a:pt x="91" y="60"/>
                  </a:lnTo>
                  <a:lnTo>
                    <a:pt x="95" y="60"/>
                  </a:lnTo>
                  <a:lnTo>
                    <a:pt x="99" y="62"/>
                  </a:lnTo>
                  <a:lnTo>
                    <a:pt x="105" y="64"/>
                  </a:lnTo>
                  <a:lnTo>
                    <a:pt x="108" y="66"/>
                  </a:lnTo>
                  <a:lnTo>
                    <a:pt x="112" y="66"/>
                  </a:lnTo>
                  <a:lnTo>
                    <a:pt x="118" y="68"/>
                  </a:lnTo>
                  <a:lnTo>
                    <a:pt x="122" y="68"/>
                  </a:lnTo>
                  <a:lnTo>
                    <a:pt x="127" y="70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3" y="74"/>
                  </a:lnTo>
                  <a:lnTo>
                    <a:pt x="150" y="74"/>
                  </a:lnTo>
                  <a:lnTo>
                    <a:pt x="154" y="76"/>
                  </a:lnTo>
                  <a:lnTo>
                    <a:pt x="162" y="76"/>
                  </a:lnTo>
                  <a:lnTo>
                    <a:pt x="167" y="78"/>
                  </a:lnTo>
                  <a:lnTo>
                    <a:pt x="173" y="79"/>
                  </a:lnTo>
                  <a:lnTo>
                    <a:pt x="179" y="79"/>
                  </a:lnTo>
                  <a:lnTo>
                    <a:pt x="184" y="79"/>
                  </a:lnTo>
                  <a:lnTo>
                    <a:pt x="190" y="79"/>
                  </a:lnTo>
                  <a:lnTo>
                    <a:pt x="196" y="81"/>
                  </a:lnTo>
                  <a:lnTo>
                    <a:pt x="200" y="81"/>
                  </a:lnTo>
                  <a:lnTo>
                    <a:pt x="205" y="81"/>
                  </a:lnTo>
                  <a:lnTo>
                    <a:pt x="211" y="81"/>
                  </a:lnTo>
                  <a:lnTo>
                    <a:pt x="219" y="83"/>
                  </a:lnTo>
                  <a:lnTo>
                    <a:pt x="222" y="83"/>
                  </a:lnTo>
                  <a:lnTo>
                    <a:pt x="228" y="83"/>
                  </a:lnTo>
                  <a:lnTo>
                    <a:pt x="234" y="83"/>
                  </a:lnTo>
                  <a:lnTo>
                    <a:pt x="238" y="83"/>
                  </a:lnTo>
                  <a:lnTo>
                    <a:pt x="243" y="83"/>
                  </a:lnTo>
                  <a:lnTo>
                    <a:pt x="249" y="83"/>
                  </a:lnTo>
                  <a:lnTo>
                    <a:pt x="253" y="83"/>
                  </a:lnTo>
                  <a:lnTo>
                    <a:pt x="259" y="83"/>
                  </a:lnTo>
                  <a:lnTo>
                    <a:pt x="262" y="83"/>
                  </a:lnTo>
                  <a:lnTo>
                    <a:pt x="268" y="83"/>
                  </a:lnTo>
                  <a:lnTo>
                    <a:pt x="272" y="83"/>
                  </a:lnTo>
                  <a:lnTo>
                    <a:pt x="278" y="83"/>
                  </a:lnTo>
                  <a:lnTo>
                    <a:pt x="281" y="83"/>
                  </a:lnTo>
                  <a:lnTo>
                    <a:pt x="287" y="83"/>
                  </a:lnTo>
                  <a:lnTo>
                    <a:pt x="291" y="83"/>
                  </a:lnTo>
                  <a:lnTo>
                    <a:pt x="297" y="83"/>
                  </a:lnTo>
                  <a:lnTo>
                    <a:pt x="300" y="81"/>
                  </a:lnTo>
                  <a:lnTo>
                    <a:pt x="304" y="81"/>
                  </a:lnTo>
                  <a:lnTo>
                    <a:pt x="308" y="81"/>
                  </a:lnTo>
                  <a:lnTo>
                    <a:pt x="314" y="81"/>
                  </a:lnTo>
                  <a:lnTo>
                    <a:pt x="318" y="79"/>
                  </a:lnTo>
                  <a:lnTo>
                    <a:pt x="321" y="79"/>
                  </a:lnTo>
                  <a:lnTo>
                    <a:pt x="325" y="79"/>
                  </a:lnTo>
                  <a:lnTo>
                    <a:pt x="329" y="79"/>
                  </a:lnTo>
                  <a:lnTo>
                    <a:pt x="333" y="78"/>
                  </a:lnTo>
                  <a:lnTo>
                    <a:pt x="337" y="78"/>
                  </a:lnTo>
                  <a:lnTo>
                    <a:pt x="340" y="78"/>
                  </a:lnTo>
                  <a:lnTo>
                    <a:pt x="344" y="78"/>
                  </a:lnTo>
                  <a:lnTo>
                    <a:pt x="348" y="76"/>
                  </a:lnTo>
                  <a:lnTo>
                    <a:pt x="352" y="76"/>
                  </a:lnTo>
                  <a:lnTo>
                    <a:pt x="354" y="74"/>
                  </a:lnTo>
                  <a:lnTo>
                    <a:pt x="357" y="74"/>
                  </a:lnTo>
                  <a:lnTo>
                    <a:pt x="363" y="74"/>
                  </a:lnTo>
                  <a:lnTo>
                    <a:pt x="371" y="72"/>
                  </a:lnTo>
                  <a:lnTo>
                    <a:pt x="376" y="70"/>
                  </a:lnTo>
                  <a:lnTo>
                    <a:pt x="382" y="70"/>
                  </a:lnTo>
                  <a:lnTo>
                    <a:pt x="388" y="68"/>
                  </a:lnTo>
                  <a:lnTo>
                    <a:pt x="394" y="66"/>
                  </a:lnTo>
                  <a:lnTo>
                    <a:pt x="397" y="66"/>
                  </a:lnTo>
                  <a:lnTo>
                    <a:pt x="403" y="64"/>
                  </a:lnTo>
                  <a:lnTo>
                    <a:pt x="407" y="62"/>
                  </a:lnTo>
                  <a:lnTo>
                    <a:pt x="411" y="62"/>
                  </a:lnTo>
                  <a:lnTo>
                    <a:pt x="415" y="60"/>
                  </a:lnTo>
                  <a:lnTo>
                    <a:pt x="418" y="60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8" y="57"/>
                  </a:lnTo>
                  <a:lnTo>
                    <a:pt x="432" y="57"/>
                  </a:lnTo>
                  <a:lnTo>
                    <a:pt x="435" y="55"/>
                  </a:lnTo>
                  <a:lnTo>
                    <a:pt x="439" y="53"/>
                  </a:lnTo>
                  <a:lnTo>
                    <a:pt x="443" y="51"/>
                  </a:lnTo>
                  <a:lnTo>
                    <a:pt x="447" y="49"/>
                  </a:lnTo>
                  <a:lnTo>
                    <a:pt x="451" y="47"/>
                  </a:lnTo>
                  <a:lnTo>
                    <a:pt x="454" y="45"/>
                  </a:lnTo>
                  <a:lnTo>
                    <a:pt x="460" y="43"/>
                  </a:lnTo>
                  <a:lnTo>
                    <a:pt x="464" y="41"/>
                  </a:lnTo>
                  <a:lnTo>
                    <a:pt x="468" y="40"/>
                  </a:lnTo>
                  <a:lnTo>
                    <a:pt x="472" y="38"/>
                  </a:lnTo>
                  <a:lnTo>
                    <a:pt x="475" y="34"/>
                  </a:lnTo>
                  <a:lnTo>
                    <a:pt x="479" y="32"/>
                  </a:lnTo>
                  <a:lnTo>
                    <a:pt x="485" y="28"/>
                  </a:lnTo>
                  <a:lnTo>
                    <a:pt x="492" y="22"/>
                  </a:lnTo>
                  <a:lnTo>
                    <a:pt x="498" y="19"/>
                  </a:lnTo>
                  <a:lnTo>
                    <a:pt x="502" y="15"/>
                  </a:lnTo>
                  <a:lnTo>
                    <a:pt x="506" y="9"/>
                  </a:lnTo>
                  <a:lnTo>
                    <a:pt x="510" y="5"/>
                  </a:lnTo>
                  <a:lnTo>
                    <a:pt x="512" y="2"/>
                  </a:lnTo>
                  <a:lnTo>
                    <a:pt x="513" y="0"/>
                  </a:lnTo>
                  <a:lnTo>
                    <a:pt x="517" y="26"/>
                  </a:lnTo>
                  <a:lnTo>
                    <a:pt x="517" y="26"/>
                  </a:lnTo>
                  <a:lnTo>
                    <a:pt x="512" y="32"/>
                  </a:lnTo>
                  <a:lnTo>
                    <a:pt x="508" y="34"/>
                  </a:lnTo>
                  <a:lnTo>
                    <a:pt x="504" y="40"/>
                  </a:lnTo>
                  <a:lnTo>
                    <a:pt x="498" y="43"/>
                  </a:lnTo>
                  <a:lnTo>
                    <a:pt x="492" y="49"/>
                  </a:lnTo>
                  <a:lnTo>
                    <a:pt x="489" y="51"/>
                  </a:lnTo>
                  <a:lnTo>
                    <a:pt x="485" y="53"/>
                  </a:lnTo>
                  <a:lnTo>
                    <a:pt x="481" y="55"/>
                  </a:lnTo>
                  <a:lnTo>
                    <a:pt x="477" y="59"/>
                  </a:lnTo>
                  <a:lnTo>
                    <a:pt x="472" y="60"/>
                  </a:lnTo>
                  <a:lnTo>
                    <a:pt x="468" y="62"/>
                  </a:lnTo>
                  <a:lnTo>
                    <a:pt x="462" y="64"/>
                  </a:lnTo>
                  <a:lnTo>
                    <a:pt x="458" y="68"/>
                  </a:lnTo>
                  <a:lnTo>
                    <a:pt x="451" y="70"/>
                  </a:lnTo>
                  <a:lnTo>
                    <a:pt x="445" y="74"/>
                  </a:lnTo>
                  <a:lnTo>
                    <a:pt x="437" y="76"/>
                  </a:lnTo>
                  <a:lnTo>
                    <a:pt x="432" y="78"/>
                  </a:lnTo>
                  <a:lnTo>
                    <a:pt x="428" y="79"/>
                  </a:lnTo>
                  <a:lnTo>
                    <a:pt x="424" y="79"/>
                  </a:lnTo>
                  <a:lnTo>
                    <a:pt x="420" y="81"/>
                  </a:lnTo>
                  <a:lnTo>
                    <a:pt x="416" y="83"/>
                  </a:lnTo>
                  <a:lnTo>
                    <a:pt x="413" y="83"/>
                  </a:lnTo>
                  <a:lnTo>
                    <a:pt x="409" y="85"/>
                  </a:lnTo>
                  <a:lnTo>
                    <a:pt x="405" y="85"/>
                  </a:lnTo>
                  <a:lnTo>
                    <a:pt x="401" y="89"/>
                  </a:lnTo>
                  <a:lnTo>
                    <a:pt x="397" y="89"/>
                  </a:lnTo>
                  <a:lnTo>
                    <a:pt x="394" y="89"/>
                  </a:lnTo>
                  <a:lnTo>
                    <a:pt x="388" y="89"/>
                  </a:lnTo>
                  <a:lnTo>
                    <a:pt x="384" y="91"/>
                  </a:lnTo>
                  <a:lnTo>
                    <a:pt x="380" y="91"/>
                  </a:lnTo>
                  <a:lnTo>
                    <a:pt x="376" y="93"/>
                  </a:lnTo>
                  <a:lnTo>
                    <a:pt x="371" y="93"/>
                  </a:lnTo>
                  <a:lnTo>
                    <a:pt x="367" y="95"/>
                  </a:lnTo>
                  <a:lnTo>
                    <a:pt x="363" y="95"/>
                  </a:lnTo>
                  <a:lnTo>
                    <a:pt x="359" y="95"/>
                  </a:lnTo>
                  <a:lnTo>
                    <a:pt x="354" y="95"/>
                  </a:lnTo>
                  <a:lnTo>
                    <a:pt x="350" y="97"/>
                  </a:lnTo>
                  <a:lnTo>
                    <a:pt x="346" y="98"/>
                  </a:lnTo>
                  <a:lnTo>
                    <a:pt x="340" y="98"/>
                  </a:lnTo>
                  <a:lnTo>
                    <a:pt x="337" y="98"/>
                  </a:lnTo>
                  <a:lnTo>
                    <a:pt x="333" y="100"/>
                  </a:lnTo>
                  <a:lnTo>
                    <a:pt x="327" y="100"/>
                  </a:lnTo>
                  <a:lnTo>
                    <a:pt x="323" y="100"/>
                  </a:lnTo>
                  <a:lnTo>
                    <a:pt x="318" y="100"/>
                  </a:lnTo>
                  <a:lnTo>
                    <a:pt x="314" y="102"/>
                  </a:lnTo>
                  <a:lnTo>
                    <a:pt x="310" y="102"/>
                  </a:lnTo>
                  <a:lnTo>
                    <a:pt x="304" y="102"/>
                  </a:lnTo>
                  <a:lnTo>
                    <a:pt x="300" y="102"/>
                  </a:lnTo>
                  <a:lnTo>
                    <a:pt x="297" y="102"/>
                  </a:lnTo>
                  <a:lnTo>
                    <a:pt x="293" y="102"/>
                  </a:lnTo>
                  <a:lnTo>
                    <a:pt x="287" y="102"/>
                  </a:lnTo>
                  <a:lnTo>
                    <a:pt x="283" y="102"/>
                  </a:lnTo>
                  <a:lnTo>
                    <a:pt x="280" y="104"/>
                  </a:lnTo>
                  <a:lnTo>
                    <a:pt x="274" y="104"/>
                  </a:lnTo>
                  <a:lnTo>
                    <a:pt x="270" y="104"/>
                  </a:lnTo>
                  <a:lnTo>
                    <a:pt x="266" y="104"/>
                  </a:lnTo>
                  <a:lnTo>
                    <a:pt x="262" y="104"/>
                  </a:lnTo>
                  <a:lnTo>
                    <a:pt x="257" y="104"/>
                  </a:lnTo>
                  <a:lnTo>
                    <a:pt x="253" y="104"/>
                  </a:lnTo>
                  <a:lnTo>
                    <a:pt x="247" y="104"/>
                  </a:lnTo>
                  <a:lnTo>
                    <a:pt x="243" y="104"/>
                  </a:lnTo>
                  <a:lnTo>
                    <a:pt x="240" y="104"/>
                  </a:lnTo>
                  <a:lnTo>
                    <a:pt x="236" y="104"/>
                  </a:lnTo>
                  <a:lnTo>
                    <a:pt x="232" y="104"/>
                  </a:lnTo>
                  <a:lnTo>
                    <a:pt x="228" y="104"/>
                  </a:lnTo>
                  <a:lnTo>
                    <a:pt x="222" y="104"/>
                  </a:lnTo>
                  <a:lnTo>
                    <a:pt x="219" y="104"/>
                  </a:lnTo>
                  <a:lnTo>
                    <a:pt x="215" y="104"/>
                  </a:lnTo>
                  <a:lnTo>
                    <a:pt x="211" y="104"/>
                  </a:lnTo>
                  <a:lnTo>
                    <a:pt x="207" y="102"/>
                  </a:lnTo>
                  <a:lnTo>
                    <a:pt x="203" y="102"/>
                  </a:lnTo>
                  <a:lnTo>
                    <a:pt x="200" y="102"/>
                  </a:lnTo>
                  <a:lnTo>
                    <a:pt x="196" y="102"/>
                  </a:lnTo>
                  <a:lnTo>
                    <a:pt x="192" y="102"/>
                  </a:lnTo>
                  <a:lnTo>
                    <a:pt x="188" y="102"/>
                  </a:lnTo>
                  <a:lnTo>
                    <a:pt x="184" y="100"/>
                  </a:lnTo>
                  <a:lnTo>
                    <a:pt x="183" y="100"/>
                  </a:lnTo>
                  <a:lnTo>
                    <a:pt x="175" y="100"/>
                  </a:lnTo>
                  <a:lnTo>
                    <a:pt x="169" y="100"/>
                  </a:lnTo>
                  <a:lnTo>
                    <a:pt x="162" y="98"/>
                  </a:lnTo>
                  <a:lnTo>
                    <a:pt x="156" y="98"/>
                  </a:lnTo>
                  <a:lnTo>
                    <a:pt x="152" y="97"/>
                  </a:lnTo>
                  <a:lnTo>
                    <a:pt x="146" y="97"/>
                  </a:lnTo>
                  <a:lnTo>
                    <a:pt x="141" y="95"/>
                  </a:lnTo>
                  <a:lnTo>
                    <a:pt x="135" y="93"/>
                  </a:lnTo>
                  <a:lnTo>
                    <a:pt x="131" y="91"/>
                  </a:lnTo>
                  <a:lnTo>
                    <a:pt x="125" y="91"/>
                  </a:lnTo>
                  <a:lnTo>
                    <a:pt x="120" y="89"/>
                  </a:lnTo>
                  <a:lnTo>
                    <a:pt x="116" y="89"/>
                  </a:lnTo>
                  <a:lnTo>
                    <a:pt x="110" y="87"/>
                  </a:lnTo>
                  <a:lnTo>
                    <a:pt x="106" y="85"/>
                  </a:lnTo>
                  <a:lnTo>
                    <a:pt x="101" y="83"/>
                  </a:lnTo>
                  <a:lnTo>
                    <a:pt x="95" y="81"/>
                  </a:lnTo>
                  <a:lnTo>
                    <a:pt x="89" y="79"/>
                  </a:lnTo>
                  <a:lnTo>
                    <a:pt x="86" y="79"/>
                  </a:lnTo>
                  <a:lnTo>
                    <a:pt x="80" y="78"/>
                  </a:lnTo>
                  <a:lnTo>
                    <a:pt x="76" y="76"/>
                  </a:lnTo>
                  <a:lnTo>
                    <a:pt x="70" y="74"/>
                  </a:lnTo>
                  <a:lnTo>
                    <a:pt x="67" y="72"/>
                  </a:lnTo>
                  <a:lnTo>
                    <a:pt x="61" y="70"/>
                  </a:lnTo>
                  <a:lnTo>
                    <a:pt x="55" y="68"/>
                  </a:lnTo>
                  <a:lnTo>
                    <a:pt x="51" y="66"/>
                  </a:lnTo>
                  <a:lnTo>
                    <a:pt x="48" y="64"/>
                  </a:lnTo>
                  <a:lnTo>
                    <a:pt x="42" y="62"/>
                  </a:lnTo>
                  <a:lnTo>
                    <a:pt x="38" y="60"/>
                  </a:lnTo>
                  <a:lnTo>
                    <a:pt x="32" y="59"/>
                  </a:lnTo>
                  <a:lnTo>
                    <a:pt x="30" y="57"/>
                  </a:lnTo>
                  <a:lnTo>
                    <a:pt x="25" y="53"/>
                  </a:lnTo>
                  <a:lnTo>
                    <a:pt x="21" y="51"/>
                  </a:lnTo>
                  <a:lnTo>
                    <a:pt x="17" y="49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16" name="Freeform 80"/>
            <p:cNvSpPr>
              <a:spLocks/>
            </p:cNvSpPr>
            <p:nvPr/>
          </p:nvSpPr>
          <p:spPr bwMode="auto">
            <a:xfrm>
              <a:off x="2887" y="2065"/>
              <a:ext cx="36" cy="66"/>
            </a:xfrm>
            <a:custGeom>
              <a:avLst/>
              <a:gdLst/>
              <a:ahLst/>
              <a:cxnLst>
                <a:cxn ang="0">
                  <a:pos x="36" y="131"/>
                </a:cxn>
                <a:cxn ang="0">
                  <a:pos x="43" y="129"/>
                </a:cxn>
                <a:cxn ang="0">
                  <a:pos x="49" y="125"/>
                </a:cxn>
                <a:cxn ang="0">
                  <a:pos x="53" y="121"/>
                </a:cxn>
                <a:cxn ang="0">
                  <a:pos x="55" y="117"/>
                </a:cxn>
                <a:cxn ang="0">
                  <a:pos x="59" y="114"/>
                </a:cxn>
                <a:cxn ang="0">
                  <a:pos x="62" y="110"/>
                </a:cxn>
                <a:cxn ang="0">
                  <a:pos x="64" y="106"/>
                </a:cxn>
                <a:cxn ang="0">
                  <a:pos x="66" y="100"/>
                </a:cxn>
                <a:cxn ang="0">
                  <a:pos x="68" y="95"/>
                </a:cxn>
                <a:cxn ang="0">
                  <a:pos x="70" y="89"/>
                </a:cxn>
                <a:cxn ang="0">
                  <a:pos x="70" y="83"/>
                </a:cxn>
                <a:cxn ang="0">
                  <a:pos x="72" y="78"/>
                </a:cxn>
                <a:cxn ang="0">
                  <a:pos x="72" y="70"/>
                </a:cxn>
                <a:cxn ang="0">
                  <a:pos x="72" y="64"/>
                </a:cxn>
                <a:cxn ang="0">
                  <a:pos x="72" y="57"/>
                </a:cxn>
                <a:cxn ang="0">
                  <a:pos x="72" y="51"/>
                </a:cxn>
                <a:cxn ang="0">
                  <a:pos x="70" y="45"/>
                </a:cxn>
                <a:cxn ang="0">
                  <a:pos x="70" y="40"/>
                </a:cxn>
                <a:cxn ang="0">
                  <a:pos x="68" y="34"/>
                </a:cxn>
                <a:cxn ang="0">
                  <a:pos x="66" y="28"/>
                </a:cxn>
                <a:cxn ang="0">
                  <a:pos x="64" y="22"/>
                </a:cxn>
                <a:cxn ang="0">
                  <a:pos x="62" y="19"/>
                </a:cxn>
                <a:cxn ang="0">
                  <a:pos x="59" y="15"/>
                </a:cxn>
                <a:cxn ang="0">
                  <a:pos x="55" y="11"/>
                </a:cxn>
                <a:cxn ang="0">
                  <a:pos x="53" y="7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4" y="2"/>
                </a:cxn>
                <a:cxn ang="0">
                  <a:pos x="21" y="5"/>
                </a:cxn>
                <a:cxn ang="0">
                  <a:pos x="17" y="7"/>
                </a:cxn>
                <a:cxn ang="0">
                  <a:pos x="15" y="11"/>
                </a:cxn>
                <a:cxn ang="0">
                  <a:pos x="11" y="15"/>
                </a:cxn>
                <a:cxn ang="0">
                  <a:pos x="9" y="19"/>
                </a:cxn>
                <a:cxn ang="0">
                  <a:pos x="7" y="22"/>
                </a:cxn>
                <a:cxn ang="0">
                  <a:pos x="5" y="28"/>
                </a:cxn>
                <a:cxn ang="0">
                  <a:pos x="3" y="34"/>
                </a:cxn>
                <a:cxn ang="0">
                  <a:pos x="2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70"/>
                </a:cxn>
                <a:cxn ang="0">
                  <a:pos x="0" y="78"/>
                </a:cxn>
                <a:cxn ang="0">
                  <a:pos x="0" y="83"/>
                </a:cxn>
                <a:cxn ang="0">
                  <a:pos x="2" y="89"/>
                </a:cxn>
                <a:cxn ang="0">
                  <a:pos x="3" y="95"/>
                </a:cxn>
                <a:cxn ang="0">
                  <a:pos x="5" y="100"/>
                </a:cxn>
                <a:cxn ang="0">
                  <a:pos x="7" y="106"/>
                </a:cxn>
                <a:cxn ang="0">
                  <a:pos x="9" y="110"/>
                </a:cxn>
                <a:cxn ang="0">
                  <a:pos x="11" y="114"/>
                </a:cxn>
                <a:cxn ang="0">
                  <a:pos x="15" y="117"/>
                </a:cxn>
                <a:cxn ang="0">
                  <a:pos x="17" y="121"/>
                </a:cxn>
                <a:cxn ang="0">
                  <a:pos x="21" y="125"/>
                </a:cxn>
                <a:cxn ang="0">
                  <a:pos x="24" y="127"/>
                </a:cxn>
                <a:cxn ang="0">
                  <a:pos x="28" y="129"/>
                </a:cxn>
                <a:cxn ang="0">
                  <a:pos x="32" y="129"/>
                </a:cxn>
                <a:cxn ang="0">
                  <a:pos x="36" y="131"/>
                </a:cxn>
                <a:cxn ang="0">
                  <a:pos x="36" y="131"/>
                </a:cxn>
              </a:cxnLst>
              <a:rect l="0" t="0" r="r" b="b"/>
              <a:pathLst>
                <a:path w="72" h="131">
                  <a:moveTo>
                    <a:pt x="36" y="131"/>
                  </a:moveTo>
                  <a:lnTo>
                    <a:pt x="43" y="129"/>
                  </a:lnTo>
                  <a:lnTo>
                    <a:pt x="49" y="125"/>
                  </a:lnTo>
                  <a:lnTo>
                    <a:pt x="53" y="121"/>
                  </a:lnTo>
                  <a:lnTo>
                    <a:pt x="55" y="117"/>
                  </a:lnTo>
                  <a:lnTo>
                    <a:pt x="59" y="114"/>
                  </a:lnTo>
                  <a:lnTo>
                    <a:pt x="62" y="110"/>
                  </a:lnTo>
                  <a:lnTo>
                    <a:pt x="64" y="106"/>
                  </a:lnTo>
                  <a:lnTo>
                    <a:pt x="66" y="100"/>
                  </a:lnTo>
                  <a:lnTo>
                    <a:pt x="68" y="95"/>
                  </a:lnTo>
                  <a:lnTo>
                    <a:pt x="70" y="89"/>
                  </a:lnTo>
                  <a:lnTo>
                    <a:pt x="70" y="83"/>
                  </a:lnTo>
                  <a:lnTo>
                    <a:pt x="72" y="78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7"/>
                  </a:lnTo>
                  <a:lnTo>
                    <a:pt x="72" y="51"/>
                  </a:lnTo>
                  <a:lnTo>
                    <a:pt x="70" y="45"/>
                  </a:lnTo>
                  <a:lnTo>
                    <a:pt x="70" y="40"/>
                  </a:lnTo>
                  <a:lnTo>
                    <a:pt x="68" y="34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9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3" y="7"/>
                  </a:lnTo>
                  <a:lnTo>
                    <a:pt x="49" y="5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9" y="19"/>
                  </a:lnTo>
                  <a:lnTo>
                    <a:pt x="7" y="22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9"/>
                  </a:lnTo>
                  <a:lnTo>
                    <a:pt x="3" y="95"/>
                  </a:lnTo>
                  <a:lnTo>
                    <a:pt x="5" y="100"/>
                  </a:lnTo>
                  <a:lnTo>
                    <a:pt x="7" y="106"/>
                  </a:lnTo>
                  <a:lnTo>
                    <a:pt x="9" y="110"/>
                  </a:lnTo>
                  <a:lnTo>
                    <a:pt x="11" y="114"/>
                  </a:lnTo>
                  <a:lnTo>
                    <a:pt x="15" y="117"/>
                  </a:lnTo>
                  <a:lnTo>
                    <a:pt x="17" y="121"/>
                  </a:lnTo>
                  <a:lnTo>
                    <a:pt x="21" y="125"/>
                  </a:lnTo>
                  <a:lnTo>
                    <a:pt x="24" y="127"/>
                  </a:lnTo>
                  <a:lnTo>
                    <a:pt x="28" y="129"/>
                  </a:lnTo>
                  <a:lnTo>
                    <a:pt x="32" y="129"/>
                  </a:lnTo>
                  <a:lnTo>
                    <a:pt x="36" y="131"/>
                  </a:lnTo>
                  <a:lnTo>
                    <a:pt x="36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17" name="Freeform 81"/>
            <p:cNvSpPr>
              <a:spLocks/>
            </p:cNvSpPr>
            <p:nvPr/>
          </p:nvSpPr>
          <p:spPr bwMode="auto">
            <a:xfrm>
              <a:off x="2894" y="2072"/>
              <a:ext cx="23" cy="51"/>
            </a:xfrm>
            <a:custGeom>
              <a:avLst/>
              <a:gdLst/>
              <a:ahLst/>
              <a:cxnLst>
                <a:cxn ang="0">
                  <a:pos x="25" y="103"/>
                </a:cxn>
                <a:cxn ang="0">
                  <a:pos x="29" y="101"/>
                </a:cxn>
                <a:cxn ang="0">
                  <a:pos x="32" y="97"/>
                </a:cxn>
                <a:cxn ang="0">
                  <a:pos x="36" y="93"/>
                </a:cxn>
                <a:cxn ang="0">
                  <a:pos x="40" y="87"/>
                </a:cxn>
                <a:cxn ang="0">
                  <a:pos x="42" y="82"/>
                </a:cxn>
                <a:cxn ang="0">
                  <a:pos x="42" y="78"/>
                </a:cxn>
                <a:cxn ang="0">
                  <a:pos x="44" y="74"/>
                </a:cxn>
                <a:cxn ang="0">
                  <a:pos x="46" y="70"/>
                </a:cxn>
                <a:cxn ang="0">
                  <a:pos x="46" y="65"/>
                </a:cxn>
                <a:cxn ang="0">
                  <a:pos x="46" y="61"/>
                </a:cxn>
                <a:cxn ang="0">
                  <a:pos x="46" y="55"/>
                </a:cxn>
                <a:cxn ang="0">
                  <a:pos x="48" y="51"/>
                </a:cxn>
                <a:cxn ang="0">
                  <a:pos x="46" y="46"/>
                </a:cxn>
                <a:cxn ang="0">
                  <a:pos x="46" y="40"/>
                </a:cxn>
                <a:cxn ang="0">
                  <a:pos x="46" y="36"/>
                </a:cxn>
                <a:cxn ang="0">
                  <a:pos x="46" y="30"/>
                </a:cxn>
                <a:cxn ang="0">
                  <a:pos x="44" y="27"/>
                </a:cxn>
                <a:cxn ang="0">
                  <a:pos x="42" y="21"/>
                </a:cxn>
                <a:cxn ang="0">
                  <a:pos x="42" y="17"/>
                </a:cxn>
                <a:cxn ang="0">
                  <a:pos x="40" y="15"/>
                </a:cxn>
                <a:cxn ang="0">
                  <a:pos x="36" y="8"/>
                </a:cxn>
                <a:cxn ang="0">
                  <a:pos x="32" y="4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3" y="4"/>
                </a:cxn>
                <a:cxn ang="0">
                  <a:pos x="10" y="8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4" y="21"/>
                </a:cxn>
                <a:cxn ang="0">
                  <a:pos x="2" y="27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0" y="61"/>
                </a:cxn>
                <a:cxn ang="0">
                  <a:pos x="0" y="65"/>
                </a:cxn>
                <a:cxn ang="0">
                  <a:pos x="2" y="70"/>
                </a:cxn>
                <a:cxn ang="0">
                  <a:pos x="2" y="74"/>
                </a:cxn>
                <a:cxn ang="0">
                  <a:pos x="4" y="78"/>
                </a:cxn>
                <a:cxn ang="0">
                  <a:pos x="6" y="82"/>
                </a:cxn>
                <a:cxn ang="0">
                  <a:pos x="8" y="87"/>
                </a:cxn>
                <a:cxn ang="0">
                  <a:pos x="10" y="93"/>
                </a:cxn>
                <a:cxn ang="0">
                  <a:pos x="13" y="97"/>
                </a:cxn>
                <a:cxn ang="0">
                  <a:pos x="19" y="101"/>
                </a:cxn>
                <a:cxn ang="0">
                  <a:pos x="25" y="103"/>
                </a:cxn>
                <a:cxn ang="0">
                  <a:pos x="25" y="103"/>
                </a:cxn>
              </a:cxnLst>
              <a:rect l="0" t="0" r="r" b="b"/>
              <a:pathLst>
                <a:path w="48" h="103">
                  <a:moveTo>
                    <a:pt x="25" y="103"/>
                  </a:moveTo>
                  <a:lnTo>
                    <a:pt x="29" y="101"/>
                  </a:lnTo>
                  <a:lnTo>
                    <a:pt x="32" y="97"/>
                  </a:lnTo>
                  <a:lnTo>
                    <a:pt x="36" y="93"/>
                  </a:lnTo>
                  <a:lnTo>
                    <a:pt x="40" y="87"/>
                  </a:lnTo>
                  <a:lnTo>
                    <a:pt x="42" y="82"/>
                  </a:lnTo>
                  <a:lnTo>
                    <a:pt x="42" y="78"/>
                  </a:lnTo>
                  <a:lnTo>
                    <a:pt x="44" y="74"/>
                  </a:lnTo>
                  <a:lnTo>
                    <a:pt x="46" y="70"/>
                  </a:lnTo>
                  <a:lnTo>
                    <a:pt x="46" y="65"/>
                  </a:lnTo>
                  <a:lnTo>
                    <a:pt x="46" y="61"/>
                  </a:lnTo>
                  <a:lnTo>
                    <a:pt x="46" y="55"/>
                  </a:lnTo>
                  <a:lnTo>
                    <a:pt x="48" y="51"/>
                  </a:lnTo>
                  <a:lnTo>
                    <a:pt x="46" y="46"/>
                  </a:lnTo>
                  <a:lnTo>
                    <a:pt x="46" y="40"/>
                  </a:lnTo>
                  <a:lnTo>
                    <a:pt x="46" y="36"/>
                  </a:lnTo>
                  <a:lnTo>
                    <a:pt x="46" y="30"/>
                  </a:lnTo>
                  <a:lnTo>
                    <a:pt x="44" y="27"/>
                  </a:lnTo>
                  <a:lnTo>
                    <a:pt x="42" y="21"/>
                  </a:lnTo>
                  <a:lnTo>
                    <a:pt x="42" y="17"/>
                  </a:lnTo>
                  <a:lnTo>
                    <a:pt x="40" y="15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8" y="87"/>
                  </a:lnTo>
                  <a:lnTo>
                    <a:pt x="10" y="93"/>
                  </a:lnTo>
                  <a:lnTo>
                    <a:pt x="13" y="97"/>
                  </a:lnTo>
                  <a:lnTo>
                    <a:pt x="19" y="101"/>
                  </a:lnTo>
                  <a:lnTo>
                    <a:pt x="25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18" name="Freeform 82"/>
            <p:cNvSpPr>
              <a:spLocks/>
            </p:cNvSpPr>
            <p:nvPr/>
          </p:nvSpPr>
          <p:spPr bwMode="auto">
            <a:xfrm>
              <a:off x="2870" y="2065"/>
              <a:ext cx="38" cy="66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5" y="15"/>
                </a:cxn>
                <a:cxn ang="0">
                  <a:pos x="21" y="24"/>
                </a:cxn>
                <a:cxn ang="0">
                  <a:pos x="19" y="30"/>
                </a:cxn>
                <a:cxn ang="0">
                  <a:pos x="18" y="38"/>
                </a:cxn>
                <a:cxn ang="0">
                  <a:pos x="16" y="49"/>
                </a:cxn>
                <a:cxn ang="0">
                  <a:pos x="16" y="60"/>
                </a:cxn>
                <a:cxn ang="0">
                  <a:pos x="16" y="68"/>
                </a:cxn>
                <a:cxn ang="0">
                  <a:pos x="16" y="76"/>
                </a:cxn>
                <a:cxn ang="0">
                  <a:pos x="16" y="83"/>
                </a:cxn>
                <a:cxn ang="0">
                  <a:pos x="18" y="91"/>
                </a:cxn>
                <a:cxn ang="0">
                  <a:pos x="23" y="104"/>
                </a:cxn>
                <a:cxn ang="0">
                  <a:pos x="31" y="116"/>
                </a:cxn>
                <a:cxn ang="0">
                  <a:pos x="71" y="131"/>
                </a:cxn>
                <a:cxn ang="0">
                  <a:pos x="23" y="129"/>
                </a:cxn>
                <a:cxn ang="0">
                  <a:pos x="18" y="123"/>
                </a:cxn>
                <a:cxn ang="0">
                  <a:pos x="14" y="116"/>
                </a:cxn>
                <a:cxn ang="0">
                  <a:pos x="10" y="108"/>
                </a:cxn>
                <a:cxn ang="0">
                  <a:pos x="4" y="97"/>
                </a:cxn>
                <a:cxn ang="0">
                  <a:pos x="2" y="87"/>
                </a:cxn>
                <a:cxn ang="0">
                  <a:pos x="0" y="79"/>
                </a:cxn>
                <a:cxn ang="0">
                  <a:pos x="0" y="72"/>
                </a:cxn>
                <a:cxn ang="0">
                  <a:pos x="0" y="62"/>
                </a:cxn>
                <a:cxn ang="0">
                  <a:pos x="0" y="55"/>
                </a:cxn>
                <a:cxn ang="0">
                  <a:pos x="0" y="47"/>
                </a:cxn>
                <a:cxn ang="0">
                  <a:pos x="2" y="36"/>
                </a:cxn>
                <a:cxn ang="0">
                  <a:pos x="4" y="24"/>
                </a:cxn>
                <a:cxn ang="0">
                  <a:pos x="10" y="15"/>
                </a:cxn>
                <a:cxn ang="0">
                  <a:pos x="14" y="7"/>
                </a:cxn>
                <a:cxn ang="0">
                  <a:pos x="19" y="0"/>
                </a:cxn>
                <a:cxn ang="0">
                  <a:pos x="77" y="0"/>
                </a:cxn>
                <a:cxn ang="0">
                  <a:pos x="69" y="13"/>
                </a:cxn>
              </a:cxnLst>
              <a:rect l="0" t="0" r="r" b="b"/>
              <a:pathLst>
                <a:path w="77" h="131">
                  <a:moveTo>
                    <a:pt x="69" y="13"/>
                  </a:moveTo>
                  <a:lnTo>
                    <a:pt x="27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9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6" y="76"/>
                  </a:lnTo>
                  <a:lnTo>
                    <a:pt x="16" y="79"/>
                  </a:lnTo>
                  <a:lnTo>
                    <a:pt x="16" y="83"/>
                  </a:lnTo>
                  <a:lnTo>
                    <a:pt x="18" y="87"/>
                  </a:lnTo>
                  <a:lnTo>
                    <a:pt x="18" y="91"/>
                  </a:lnTo>
                  <a:lnTo>
                    <a:pt x="19" y="97"/>
                  </a:lnTo>
                  <a:lnTo>
                    <a:pt x="23" y="104"/>
                  </a:lnTo>
                  <a:lnTo>
                    <a:pt x="27" y="110"/>
                  </a:lnTo>
                  <a:lnTo>
                    <a:pt x="31" y="116"/>
                  </a:lnTo>
                  <a:lnTo>
                    <a:pt x="71" y="116"/>
                  </a:lnTo>
                  <a:lnTo>
                    <a:pt x="71" y="131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19" y="125"/>
                  </a:lnTo>
                  <a:lnTo>
                    <a:pt x="18" y="123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12" y="114"/>
                  </a:lnTo>
                  <a:lnTo>
                    <a:pt x="10" y="108"/>
                  </a:lnTo>
                  <a:lnTo>
                    <a:pt x="6" y="102"/>
                  </a:lnTo>
                  <a:lnTo>
                    <a:pt x="4" y="97"/>
                  </a:lnTo>
                  <a:lnTo>
                    <a:pt x="4" y="91"/>
                  </a:lnTo>
                  <a:lnTo>
                    <a:pt x="2" y="87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4" y="30"/>
                  </a:lnTo>
                  <a:lnTo>
                    <a:pt x="4" y="24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77" y="0"/>
                  </a:lnTo>
                  <a:lnTo>
                    <a:pt x="69" y="13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19" name="Freeform 83"/>
            <p:cNvSpPr>
              <a:spLocks/>
            </p:cNvSpPr>
            <p:nvPr/>
          </p:nvSpPr>
          <p:spPr bwMode="auto">
            <a:xfrm>
              <a:off x="2857" y="2070"/>
              <a:ext cx="26" cy="56"/>
            </a:xfrm>
            <a:custGeom>
              <a:avLst/>
              <a:gdLst/>
              <a:ahLst/>
              <a:cxnLst>
                <a:cxn ang="0">
                  <a:pos x="43" y="13"/>
                </a:cxn>
                <a:cxn ang="0">
                  <a:pos x="23" y="13"/>
                </a:cxn>
                <a:cxn ang="0">
                  <a:pos x="21" y="13"/>
                </a:cxn>
                <a:cxn ang="0">
                  <a:pos x="21" y="15"/>
                </a:cxn>
                <a:cxn ang="0">
                  <a:pos x="19" y="19"/>
                </a:cxn>
                <a:cxn ang="0">
                  <a:pos x="17" y="25"/>
                </a:cxn>
                <a:cxn ang="0">
                  <a:pos x="15" y="27"/>
                </a:cxn>
                <a:cxn ang="0">
                  <a:pos x="15" y="31"/>
                </a:cxn>
                <a:cxn ang="0">
                  <a:pos x="13" y="34"/>
                </a:cxn>
                <a:cxn ang="0">
                  <a:pos x="13" y="40"/>
                </a:cxn>
                <a:cxn ang="0">
                  <a:pos x="13" y="44"/>
                </a:cxn>
                <a:cxn ang="0">
                  <a:pos x="13" y="50"/>
                </a:cxn>
                <a:cxn ang="0">
                  <a:pos x="13" y="55"/>
                </a:cxn>
                <a:cxn ang="0">
                  <a:pos x="13" y="61"/>
                </a:cxn>
                <a:cxn ang="0">
                  <a:pos x="13" y="67"/>
                </a:cxn>
                <a:cxn ang="0">
                  <a:pos x="15" y="70"/>
                </a:cxn>
                <a:cxn ang="0">
                  <a:pos x="15" y="74"/>
                </a:cxn>
                <a:cxn ang="0">
                  <a:pos x="17" y="80"/>
                </a:cxn>
                <a:cxn ang="0">
                  <a:pos x="17" y="82"/>
                </a:cxn>
                <a:cxn ang="0">
                  <a:pos x="17" y="86"/>
                </a:cxn>
                <a:cxn ang="0">
                  <a:pos x="19" y="88"/>
                </a:cxn>
                <a:cxn ang="0">
                  <a:pos x="19" y="91"/>
                </a:cxn>
                <a:cxn ang="0">
                  <a:pos x="21" y="93"/>
                </a:cxn>
                <a:cxn ang="0">
                  <a:pos x="23" y="97"/>
                </a:cxn>
                <a:cxn ang="0">
                  <a:pos x="23" y="97"/>
                </a:cxn>
                <a:cxn ang="0">
                  <a:pos x="24" y="97"/>
                </a:cxn>
                <a:cxn ang="0">
                  <a:pos x="45" y="97"/>
                </a:cxn>
                <a:cxn ang="0">
                  <a:pos x="51" y="112"/>
                </a:cxn>
                <a:cxn ang="0">
                  <a:pos x="19" y="112"/>
                </a:cxn>
                <a:cxn ang="0">
                  <a:pos x="17" y="110"/>
                </a:cxn>
                <a:cxn ang="0">
                  <a:pos x="15" y="108"/>
                </a:cxn>
                <a:cxn ang="0">
                  <a:pos x="13" y="105"/>
                </a:cxn>
                <a:cxn ang="0">
                  <a:pos x="11" y="103"/>
                </a:cxn>
                <a:cxn ang="0">
                  <a:pos x="9" y="99"/>
                </a:cxn>
                <a:cxn ang="0">
                  <a:pos x="7" y="97"/>
                </a:cxn>
                <a:cxn ang="0">
                  <a:pos x="5" y="91"/>
                </a:cxn>
                <a:cxn ang="0">
                  <a:pos x="4" y="88"/>
                </a:cxn>
                <a:cxn ang="0">
                  <a:pos x="4" y="82"/>
                </a:cxn>
                <a:cxn ang="0">
                  <a:pos x="2" y="78"/>
                </a:cxn>
                <a:cxn ang="0">
                  <a:pos x="0" y="70"/>
                </a:cxn>
                <a:cxn ang="0">
                  <a:pos x="0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2" y="25"/>
                </a:cxn>
                <a:cxn ang="0">
                  <a:pos x="4" y="21"/>
                </a:cxn>
                <a:cxn ang="0">
                  <a:pos x="4" y="17"/>
                </a:cxn>
                <a:cxn ang="0">
                  <a:pos x="5" y="13"/>
                </a:cxn>
                <a:cxn ang="0">
                  <a:pos x="7" y="10"/>
                </a:cxn>
                <a:cxn ang="0">
                  <a:pos x="11" y="6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51" y="0"/>
                </a:cxn>
                <a:cxn ang="0">
                  <a:pos x="43" y="13"/>
                </a:cxn>
                <a:cxn ang="0">
                  <a:pos x="43" y="13"/>
                </a:cxn>
              </a:cxnLst>
              <a:rect l="0" t="0" r="r" b="b"/>
              <a:pathLst>
                <a:path w="51" h="112">
                  <a:moveTo>
                    <a:pt x="43" y="13"/>
                  </a:moveTo>
                  <a:lnTo>
                    <a:pt x="23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13" y="40"/>
                  </a:lnTo>
                  <a:lnTo>
                    <a:pt x="13" y="44"/>
                  </a:lnTo>
                  <a:lnTo>
                    <a:pt x="13" y="50"/>
                  </a:lnTo>
                  <a:lnTo>
                    <a:pt x="13" y="55"/>
                  </a:lnTo>
                  <a:lnTo>
                    <a:pt x="13" y="61"/>
                  </a:lnTo>
                  <a:lnTo>
                    <a:pt x="13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7" y="80"/>
                  </a:lnTo>
                  <a:lnTo>
                    <a:pt x="17" y="82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19" y="91"/>
                  </a:lnTo>
                  <a:lnTo>
                    <a:pt x="21" y="93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4" y="97"/>
                  </a:lnTo>
                  <a:lnTo>
                    <a:pt x="45" y="97"/>
                  </a:lnTo>
                  <a:lnTo>
                    <a:pt x="51" y="112"/>
                  </a:lnTo>
                  <a:lnTo>
                    <a:pt x="19" y="112"/>
                  </a:lnTo>
                  <a:lnTo>
                    <a:pt x="17" y="110"/>
                  </a:lnTo>
                  <a:lnTo>
                    <a:pt x="15" y="108"/>
                  </a:lnTo>
                  <a:lnTo>
                    <a:pt x="13" y="105"/>
                  </a:lnTo>
                  <a:lnTo>
                    <a:pt x="11" y="103"/>
                  </a:lnTo>
                  <a:lnTo>
                    <a:pt x="9" y="99"/>
                  </a:lnTo>
                  <a:lnTo>
                    <a:pt x="7" y="97"/>
                  </a:lnTo>
                  <a:lnTo>
                    <a:pt x="5" y="91"/>
                  </a:lnTo>
                  <a:lnTo>
                    <a:pt x="4" y="88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51" y="0"/>
                  </a:lnTo>
                  <a:lnTo>
                    <a:pt x="43" y="13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0" name="Freeform 84"/>
            <p:cNvSpPr>
              <a:spLocks/>
            </p:cNvSpPr>
            <p:nvPr/>
          </p:nvSpPr>
          <p:spPr bwMode="auto">
            <a:xfrm>
              <a:off x="2881" y="2125"/>
              <a:ext cx="7" cy="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4" y="8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14" h="80">
                  <a:moveTo>
                    <a:pt x="0" y="80"/>
                  </a:moveTo>
                  <a:lnTo>
                    <a:pt x="14" y="8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1" name="Freeform 85"/>
            <p:cNvSpPr>
              <a:spLocks/>
            </p:cNvSpPr>
            <p:nvPr/>
          </p:nvSpPr>
          <p:spPr bwMode="auto">
            <a:xfrm>
              <a:off x="2895" y="2124"/>
              <a:ext cx="7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3" y="8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13" h="84">
                  <a:moveTo>
                    <a:pt x="0" y="84"/>
                  </a:moveTo>
                  <a:lnTo>
                    <a:pt x="13" y="8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2" name="Freeform 86"/>
            <p:cNvSpPr>
              <a:spLocks/>
            </p:cNvSpPr>
            <p:nvPr/>
          </p:nvSpPr>
          <p:spPr bwMode="auto">
            <a:xfrm>
              <a:off x="2685" y="2120"/>
              <a:ext cx="53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54"/>
                </a:cxn>
                <a:cxn ang="0">
                  <a:pos x="5" y="154"/>
                </a:cxn>
                <a:cxn ang="0">
                  <a:pos x="7" y="156"/>
                </a:cxn>
                <a:cxn ang="0">
                  <a:pos x="13" y="158"/>
                </a:cxn>
                <a:cxn ang="0">
                  <a:pos x="19" y="158"/>
                </a:cxn>
                <a:cxn ang="0">
                  <a:pos x="24" y="160"/>
                </a:cxn>
                <a:cxn ang="0">
                  <a:pos x="26" y="160"/>
                </a:cxn>
                <a:cxn ang="0">
                  <a:pos x="30" y="160"/>
                </a:cxn>
                <a:cxn ang="0">
                  <a:pos x="34" y="161"/>
                </a:cxn>
                <a:cxn ang="0">
                  <a:pos x="38" y="161"/>
                </a:cxn>
                <a:cxn ang="0">
                  <a:pos x="41" y="161"/>
                </a:cxn>
                <a:cxn ang="0">
                  <a:pos x="45" y="161"/>
                </a:cxn>
                <a:cxn ang="0">
                  <a:pos x="49" y="161"/>
                </a:cxn>
                <a:cxn ang="0">
                  <a:pos x="55" y="161"/>
                </a:cxn>
                <a:cxn ang="0">
                  <a:pos x="58" y="161"/>
                </a:cxn>
                <a:cxn ang="0">
                  <a:pos x="62" y="161"/>
                </a:cxn>
                <a:cxn ang="0">
                  <a:pos x="66" y="161"/>
                </a:cxn>
                <a:cxn ang="0">
                  <a:pos x="72" y="161"/>
                </a:cxn>
                <a:cxn ang="0">
                  <a:pos x="74" y="161"/>
                </a:cxn>
                <a:cxn ang="0">
                  <a:pos x="79" y="160"/>
                </a:cxn>
                <a:cxn ang="0">
                  <a:pos x="83" y="160"/>
                </a:cxn>
                <a:cxn ang="0">
                  <a:pos x="87" y="160"/>
                </a:cxn>
                <a:cxn ang="0">
                  <a:pos x="91" y="158"/>
                </a:cxn>
                <a:cxn ang="0">
                  <a:pos x="97" y="156"/>
                </a:cxn>
                <a:cxn ang="0">
                  <a:pos x="100" y="154"/>
                </a:cxn>
                <a:cxn ang="0">
                  <a:pos x="104" y="154"/>
                </a:cxn>
                <a:cxn ang="0">
                  <a:pos x="104" y="0"/>
                </a:cxn>
                <a:cxn ang="0">
                  <a:pos x="85" y="4"/>
                </a:cxn>
                <a:cxn ang="0">
                  <a:pos x="85" y="139"/>
                </a:cxn>
                <a:cxn ang="0">
                  <a:pos x="83" y="139"/>
                </a:cxn>
                <a:cxn ang="0">
                  <a:pos x="79" y="139"/>
                </a:cxn>
                <a:cxn ang="0">
                  <a:pos x="76" y="139"/>
                </a:cxn>
                <a:cxn ang="0">
                  <a:pos x="74" y="141"/>
                </a:cxn>
                <a:cxn ang="0">
                  <a:pos x="70" y="141"/>
                </a:cxn>
                <a:cxn ang="0">
                  <a:pos x="66" y="142"/>
                </a:cxn>
                <a:cxn ang="0">
                  <a:pos x="60" y="142"/>
                </a:cxn>
                <a:cxn ang="0">
                  <a:pos x="57" y="142"/>
                </a:cxn>
                <a:cxn ang="0">
                  <a:pos x="51" y="142"/>
                </a:cxn>
                <a:cxn ang="0">
                  <a:pos x="45" y="142"/>
                </a:cxn>
                <a:cxn ang="0">
                  <a:pos x="39" y="141"/>
                </a:cxn>
                <a:cxn ang="0">
                  <a:pos x="32" y="141"/>
                </a:cxn>
                <a:cxn ang="0">
                  <a:pos x="26" y="139"/>
                </a:cxn>
                <a:cxn ang="0">
                  <a:pos x="19" y="139"/>
                </a:cxn>
                <a:cxn ang="0">
                  <a:pos x="19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4" h="161">
                  <a:moveTo>
                    <a:pt x="0" y="0"/>
                  </a:moveTo>
                  <a:lnTo>
                    <a:pt x="1" y="154"/>
                  </a:lnTo>
                  <a:lnTo>
                    <a:pt x="5" y="154"/>
                  </a:lnTo>
                  <a:lnTo>
                    <a:pt x="7" y="156"/>
                  </a:lnTo>
                  <a:lnTo>
                    <a:pt x="13" y="158"/>
                  </a:lnTo>
                  <a:lnTo>
                    <a:pt x="19" y="158"/>
                  </a:lnTo>
                  <a:lnTo>
                    <a:pt x="24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34" y="161"/>
                  </a:lnTo>
                  <a:lnTo>
                    <a:pt x="38" y="161"/>
                  </a:lnTo>
                  <a:lnTo>
                    <a:pt x="41" y="161"/>
                  </a:lnTo>
                  <a:lnTo>
                    <a:pt x="45" y="161"/>
                  </a:lnTo>
                  <a:lnTo>
                    <a:pt x="49" y="161"/>
                  </a:lnTo>
                  <a:lnTo>
                    <a:pt x="55" y="161"/>
                  </a:lnTo>
                  <a:lnTo>
                    <a:pt x="58" y="161"/>
                  </a:lnTo>
                  <a:lnTo>
                    <a:pt x="62" y="161"/>
                  </a:lnTo>
                  <a:lnTo>
                    <a:pt x="66" y="161"/>
                  </a:lnTo>
                  <a:lnTo>
                    <a:pt x="72" y="161"/>
                  </a:lnTo>
                  <a:lnTo>
                    <a:pt x="74" y="161"/>
                  </a:lnTo>
                  <a:lnTo>
                    <a:pt x="79" y="160"/>
                  </a:lnTo>
                  <a:lnTo>
                    <a:pt x="83" y="160"/>
                  </a:lnTo>
                  <a:lnTo>
                    <a:pt x="87" y="160"/>
                  </a:lnTo>
                  <a:lnTo>
                    <a:pt x="91" y="158"/>
                  </a:lnTo>
                  <a:lnTo>
                    <a:pt x="97" y="156"/>
                  </a:lnTo>
                  <a:lnTo>
                    <a:pt x="100" y="154"/>
                  </a:lnTo>
                  <a:lnTo>
                    <a:pt x="104" y="154"/>
                  </a:lnTo>
                  <a:lnTo>
                    <a:pt x="104" y="0"/>
                  </a:lnTo>
                  <a:lnTo>
                    <a:pt x="85" y="4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79" y="139"/>
                  </a:lnTo>
                  <a:lnTo>
                    <a:pt x="76" y="139"/>
                  </a:lnTo>
                  <a:lnTo>
                    <a:pt x="74" y="141"/>
                  </a:lnTo>
                  <a:lnTo>
                    <a:pt x="70" y="141"/>
                  </a:lnTo>
                  <a:lnTo>
                    <a:pt x="66" y="142"/>
                  </a:lnTo>
                  <a:lnTo>
                    <a:pt x="60" y="142"/>
                  </a:lnTo>
                  <a:lnTo>
                    <a:pt x="57" y="142"/>
                  </a:lnTo>
                  <a:lnTo>
                    <a:pt x="51" y="142"/>
                  </a:lnTo>
                  <a:lnTo>
                    <a:pt x="45" y="142"/>
                  </a:lnTo>
                  <a:lnTo>
                    <a:pt x="39" y="141"/>
                  </a:lnTo>
                  <a:lnTo>
                    <a:pt x="32" y="141"/>
                  </a:lnTo>
                  <a:lnTo>
                    <a:pt x="26" y="139"/>
                  </a:lnTo>
                  <a:lnTo>
                    <a:pt x="19" y="139"/>
                  </a:lnTo>
                  <a:lnTo>
                    <a:pt x="19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3" name="Freeform 87"/>
            <p:cNvSpPr>
              <a:spLocks/>
            </p:cNvSpPr>
            <p:nvPr/>
          </p:nvSpPr>
          <p:spPr bwMode="auto">
            <a:xfrm>
              <a:off x="2671" y="2081"/>
              <a:ext cx="78" cy="49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48" y="25"/>
                </a:cxn>
                <a:cxn ang="0">
                  <a:pos x="101" y="25"/>
                </a:cxn>
                <a:cxn ang="0">
                  <a:pos x="141" y="15"/>
                </a:cxn>
                <a:cxn ang="0">
                  <a:pos x="141" y="68"/>
                </a:cxn>
                <a:cxn ang="0">
                  <a:pos x="105" y="82"/>
                </a:cxn>
                <a:cxn ang="0">
                  <a:pos x="48" y="82"/>
                </a:cxn>
                <a:cxn ang="0">
                  <a:pos x="10" y="68"/>
                </a:cxn>
                <a:cxn ang="0">
                  <a:pos x="0" y="82"/>
                </a:cxn>
                <a:cxn ang="0">
                  <a:pos x="48" y="99"/>
                </a:cxn>
                <a:cxn ang="0">
                  <a:pos x="110" y="99"/>
                </a:cxn>
                <a:cxn ang="0">
                  <a:pos x="156" y="82"/>
                </a:cxn>
                <a:cxn ang="0">
                  <a:pos x="156" y="6"/>
                </a:cxn>
                <a:cxn ang="0">
                  <a:pos x="146" y="0"/>
                </a:cxn>
                <a:cxn ang="0">
                  <a:pos x="101" y="10"/>
                </a:cxn>
                <a:cxn ang="0">
                  <a:pos x="48" y="10"/>
                </a:cxn>
                <a:cxn ang="0">
                  <a:pos x="17" y="0"/>
                </a:cxn>
                <a:cxn ang="0">
                  <a:pos x="6" y="11"/>
                </a:cxn>
                <a:cxn ang="0">
                  <a:pos x="6" y="11"/>
                </a:cxn>
              </a:cxnLst>
              <a:rect l="0" t="0" r="r" b="b"/>
              <a:pathLst>
                <a:path w="156" h="99">
                  <a:moveTo>
                    <a:pt x="6" y="11"/>
                  </a:moveTo>
                  <a:lnTo>
                    <a:pt x="48" y="25"/>
                  </a:lnTo>
                  <a:lnTo>
                    <a:pt x="101" y="25"/>
                  </a:lnTo>
                  <a:lnTo>
                    <a:pt x="141" y="15"/>
                  </a:lnTo>
                  <a:lnTo>
                    <a:pt x="141" y="68"/>
                  </a:lnTo>
                  <a:lnTo>
                    <a:pt x="105" y="82"/>
                  </a:lnTo>
                  <a:lnTo>
                    <a:pt x="48" y="82"/>
                  </a:lnTo>
                  <a:lnTo>
                    <a:pt x="10" y="68"/>
                  </a:lnTo>
                  <a:lnTo>
                    <a:pt x="0" y="82"/>
                  </a:lnTo>
                  <a:lnTo>
                    <a:pt x="48" y="99"/>
                  </a:lnTo>
                  <a:lnTo>
                    <a:pt x="110" y="99"/>
                  </a:lnTo>
                  <a:lnTo>
                    <a:pt x="156" y="82"/>
                  </a:lnTo>
                  <a:lnTo>
                    <a:pt x="156" y="6"/>
                  </a:lnTo>
                  <a:lnTo>
                    <a:pt x="146" y="0"/>
                  </a:lnTo>
                  <a:lnTo>
                    <a:pt x="101" y="10"/>
                  </a:lnTo>
                  <a:lnTo>
                    <a:pt x="48" y="10"/>
                  </a:lnTo>
                  <a:lnTo>
                    <a:pt x="17" y="0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4" name="Freeform 88"/>
            <p:cNvSpPr>
              <a:spLocks/>
            </p:cNvSpPr>
            <p:nvPr/>
          </p:nvSpPr>
          <p:spPr bwMode="auto">
            <a:xfrm>
              <a:off x="2899" y="2081"/>
              <a:ext cx="13" cy="3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8" y="0"/>
                </a:cxn>
                <a:cxn ang="0">
                  <a:pos x="25" y="10"/>
                </a:cxn>
                <a:cxn ang="0">
                  <a:pos x="14" y="36"/>
                </a:cxn>
                <a:cxn ang="0">
                  <a:pos x="25" y="53"/>
                </a:cxn>
                <a:cxn ang="0">
                  <a:pos x="19" y="63"/>
                </a:cxn>
                <a:cxn ang="0">
                  <a:pos x="6" y="42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25" h="63">
                  <a:moveTo>
                    <a:pt x="0" y="38"/>
                  </a:moveTo>
                  <a:lnTo>
                    <a:pt x="18" y="0"/>
                  </a:lnTo>
                  <a:lnTo>
                    <a:pt x="25" y="10"/>
                  </a:lnTo>
                  <a:lnTo>
                    <a:pt x="14" y="36"/>
                  </a:lnTo>
                  <a:lnTo>
                    <a:pt x="25" y="53"/>
                  </a:lnTo>
                  <a:lnTo>
                    <a:pt x="19" y="63"/>
                  </a:lnTo>
                  <a:lnTo>
                    <a:pt x="6" y="4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5" name="Freeform 89"/>
            <p:cNvSpPr>
              <a:spLocks/>
            </p:cNvSpPr>
            <p:nvPr/>
          </p:nvSpPr>
          <p:spPr bwMode="auto">
            <a:xfrm>
              <a:off x="2805" y="2318"/>
              <a:ext cx="27" cy="2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3"/>
                </a:cxn>
                <a:cxn ang="0">
                  <a:pos x="4" y="21"/>
                </a:cxn>
                <a:cxn ang="0">
                  <a:pos x="6" y="21"/>
                </a:cxn>
                <a:cxn ang="0">
                  <a:pos x="10" y="19"/>
                </a:cxn>
                <a:cxn ang="0">
                  <a:pos x="13" y="19"/>
                </a:cxn>
                <a:cxn ang="0">
                  <a:pos x="19" y="17"/>
                </a:cxn>
                <a:cxn ang="0">
                  <a:pos x="23" y="15"/>
                </a:cxn>
                <a:cxn ang="0">
                  <a:pos x="27" y="14"/>
                </a:cxn>
                <a:cxn ang="0">
                  <a:pos x="31" y="12"/>
                </a:cxn>
                <a:cxn ang="0">
                  <a:pos x="36" y="10"/>
                </a:cxn>
                <a:cxn ang="0">
                  <a:pos x="40" y="8"/>
                </a:cxn>
                <a:cxn ang="0">
                  <a:pos x="44" y="4"/>
                </a:cxn>
                <a:cxn ang="0">
                  <a:pos x="48" y="2"/>
                </a:cxn>
                <a:cxn ang="0">
                  <a:pos x="53" y="0"/>
                </a:cxn>
                <a:cxn ang="0">
                  <a:pos x="53" y="31"/>
                </a:cxn>
                <a:cxn ang="0">
                  <a:pos x="51" y="31"/>
                </a:cxn>
                <a:cxn ang="0">
                  <a:pos x="50" y="33"/>
                </a:cxn>
                <a:cxn ang="0">
                  <a:pos x="46" y="34"/>
                </a:cxn>
                <a:cxn ang="0">
                  <a:pos x="40" y="38"/>
                </a:cxn>
                <a:cxn ang="0">
                  <a:pos x="36" y="40"/>
                </a:cxn>
                <a:cxn ang="0">
                  <a:pos x="32" y="42"/>
                </a:cxn>
                <a:cxn ang="0">
                  <a:pos x="29" y="42"/>
                </a:cxn>
                <a:cxn ang="0">
                  <a:pos x="25" y="44"/>
                </a:cxn>
                <a:cxn ang="0">
                  <a:pos x="19" y="46"/>
                </a:cxn>
                <a:cxn ang="0">
                  <a:pos x="12" y="48"/>
                </a:cxn>
                <a:cxn ang="0">
                  <a:pos x="6" y="50"/>
                </a:cxn>
                <a:cxn ang="0">
                  <a:pos x="0" y="52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3" h="52">
                  <a:moveTo>
                    <a:pt x="0" y="25"/>
                  </a:moveTo>
                  <a:lnTo>
                    <a:pt x="0" y="23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7" y="14"/>
                  </a:lnTo>
                  <a:lnTo>
                    <a:pt x="31" y="12"/>
                  </a:lnTo>
                  <a:lnTo>
                    <a:pt x="36" y="10"/>
                  </a:lnTo>
                  <a:lnTo>
                    <a:pt x="40" y="8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53" y="31"/>
                  </a:lnTo>
                  <a:lnTo>
                    <a:pt x="51" y="31"/>
                  </a:lnTo>
                  <a:lnTo>
                    <a:pt x="50" y="33"/>
                  </a:lnTo>
                  <a:lnTo>
                    <a:pt x="46" y="34"/>
                  </a:lnTo>
                  <a:lnTo>
                    <a:pt x="40" y="38"/>
                  </a:lnTo>
                  <a:lnTo>
                    <a:pt x="36" y="40"/>
                  </a:lnTo>
                  <a:lnTo>
                    <a:pt x="32" y="42"/>
                  </a:lnTo>
                  <a:lnTo>
                    <a:pt x="29" y="42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12" y="48"/>
                  </a:lnTo>
                  <a:lnTo>
                    <a:pt x="6" y="50"/>
                  </a:lnTo>
                  <a:lnTo>
                    <a:pt x="0" y="52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6" name="Freeform 90"/>
            <p:cNvSpPr>
              <a:spLocks/>
            </p:cNvSpPr>
            <p:nvPr/>
          </p:nvSpPr>
          <p:spPr bwMode="auto">
            <a:xfrm>
              <a:off x="2805" y="2343"/>
              <a:ext cx="27" cy="2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4" y="21"/>
                </a:cxn>
                <a:cxn ang="0">
                  <a:pos x="6" y="21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7" y="19"/>
                </a:cxn>
                <a:cxn ang="0">
                  <a:pos x="21" y="17"/>
                </a:cxn>
                <a:cxn ang="0">
                  <a:pos x="25" y="15"/>
                </a:cxn>
                <a:cxn ang="0">
                  <a:pos x="29" y="13"/>
                </a:cxn>
                <a:cxn ang="0">
                  <a:pos x="34" y="11"/>
                </a:cxn>
                <a:cxn ang="0">
                  <a:pos x="38" y="9"/>
                </a:cxn>
                <a:cxn ang="0">
                  <a:pos x="42" y="5"/>
                </a:cxn>
                <a:cxn ang="0">
                  <a:pos x="48" y="3"/>
                </a:cxn>
                <a:cxn ang="0">
                  <a:pos x="53" y="0"/>
                </a:cxn>
                <a:cxn ang="0">
                  <a:pos x="53" y="28"/>
                </a:cxn>
                <a:cxn ang="0">
                  <a:pos x="51" y="28"/>
                </a:cxn>
                <a:cxn ang="0">
                  <a:pos x="50" y="30"/>
                </a:cxn>
                <a:cxn ang="0">
                  <a:pos x="46" y="32"/>
                </a:cxn>
                <a:cxn ang="0">
                  <a:pos x="40" y="36"/>
                </a:cxn>
                <a:cxn ang="0">
                  <a:pos x="36" y="38"/>
                </a:cxn>
                <a:cxn ang="0">
                  <a:pos x="32" y="40"/>
                </a:cxn>
                <a:cxn ang="0">
                  <a:pos x="29" y="41"/>
                </a:cxn>
                <a:cxn ang="0">
                  <a:pos x="25" y="43"/>
                </a:cxn>
                <a:cxn ang="0">
                  <a:pos x="19" y="45"/>
                </a:cxn>
                <a:cxn ang="0">
                  <a:pos x="12" y="47"/>
                </a:cxn>
                <a:cxn ang="0">
                  <a:pos x="6" y="49"/>
                </a:cxn>
                <a:cxn ang="0">
                  <a:pos x="0" y="51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53" h="51">
                  <a:moveTo>
                    <a:pt x="0" y="22"/>
                  </a:moveTo>
                  <a:lnTo>
                    <a:pt x="0" y="22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29" y="13"/>
                  </a:lnTo>
                  <a:lnTo>
                    <a:pt x="34" y="11"/>
                  </a:lnTo>
                  <a:lnTo>
                    <a:pt x="38" y="9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50" y="30"/>
                  </a:lnTo>
                  <a:lnTo>
                    <a:pt x="46" y="32"/>
                  </a:lnTo>
                  <a:lnTo>
                    <a:pt x="40" y="36"/>
                  </a:lnTo>
                  <a:lnTo>
                    <a:pt x="36" y="38"/>
                  </a:lnTo>
                  <a:lnTo>
                    <a:pt x="32" y="40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9" y="45"/>
                  </a:lnTo>
                  <a:lnTo>
                    <a:pt x="12" y="47"/>
                  </a:lnTo>
                  <a:lnTo>
                    <a:pt x="6" y="49"/>
                  </a:lnTo>
                  <a:lnTo>
                    <a:pt x="0" y="5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7" name="Freeform 91"/>
            <p:cNvSpPr>
              <a:spLocks/>
            </p:cNvSpPr>
            <p:nvPr/>
          </p:nvSpPr>
          <p:spPr bwMode="auto">
            <a:xfrm>
              <a:off x="2805" y="2368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19"/>
                </a:cxn>
                <a:cxn ang="0">
                  <a:pos x="6" y="19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5" y="13"/>
                </a:cxn>
                <a:cxn ang="0">
                  <a:pos x="29" y="12"/>
                </a:cxn>
                <a:cxn ang="0">
                  <a:pos x="34" y="10"/>
                </a:cxn>
                <a:cxn ang="0">
                  <a:pos x="38" y="8"/>
                </a:cxn>
                <a:cxn ang="0">
                  <a:pos x="44" y="6"/>
                </a:cxn>
                <a:cxn ang="0">
                  <a:pos x="48" y="4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1" y="27"/>
                </a:cxn>
                <a:cxn ang="0">
                  <a:pos x="50" y="29"/>
                </a:cxn>
                <a:cxn ang="0">
                  <a:pos x="46" y="31"/>
                </a:cxn>
                <a:cxn ang="0">
                  <a:pos x="40" y="34"/>
                </a:cxn>
                <a:cxn ang="0">
                  <a:pos x="36" y="36"/>
                </a:cxn>
                <a:cxn ang="0">
                  <a:pos x="32" y="38"/>
                </a:cxn>
                <a:cxn ang="0">
                  <a:pos x="29" y="40"/>
                </a:cxn>
                <a:cxn ang="0">
                  <a:pos x="25" y="42"/>
                </a:cxn>
                <a:cxn ang="0">
                  <a:pos x="19" y="44"/>
                </a:cxn>
                <a:cxn ang="0">
                  <a:pos x="12" y="46"/>
                </a:cxn>
                <a:cxn ang="0">
                  <a:pos x="6" y="48"/>
                </a:cxn>
                <a:cxn ang="0">
                  <a:pos x="0" y="5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50">
                  <a:moveTo>
                    <a:pt x="0" y="21"/>
                  </a:moveTo>
                  <a:lnTo>
                    <a:pt x="0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5" y="13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38" y="8"/>
                  </a:lnTo>
                  <a:lnTo>
                    <a:pt x="44" y="6"/>
                  </a:lnTo>
                  <a:lnTo>
                    <a:pt x="48" y="4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50" y="29"/>
                  </a:lnTo>
                  <a:lnTo>
                    <a:pt x="46" y="31"/>
                  </a:lnTo>
                  <a:lnTo>
                    <a:pt x="40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19" y="44"/>
                  </a:lnTo>
                  <a:lnTo>
                    <a:pt x="12" y="46"/>
                  </a:lnTo>
                  <a:lnTo>
                    <a:pt x="6" y="48"/>
                  </a:lnTo>
                  <a:lnTo>
                    <a:pt x="0" y="5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8" name="Freeform 92"/>
            <p:cNvSpPr>
              <a:spLocks/>
            </p:cNvSpPr>
            <p:nvPr/>
          </p:nvSpPr>
          <p:spPr bwMode="auto">
            <a:xfrm>
              <a:off x="2805" y="2391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10" y="19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5" y="13"/>
                </a:cxn>
                <a:cxn ang="0">
                  <a:pos x="29" y="11"/>
                </a:cxn>
                <a:cxn ang="0">
                  <a:pos x="34" y="11"/>
                </a:cxn>
                <a:cxn ang="0">
                  <a:pos x="38" y="7"/>
                </a:cxn>
                <a:cxn ang="0">
                  <a:pos x="44" y="5"/>
                </a:cxn>
                <a:cxn ang="0">
                  <a:pos x="48" y="3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1" y="26"/>
                </a:cxn>
                <a:cxn ang="0">
                  <a:pos x="50" y="28"/>
                </a:cxn>
                <a:cxn ang="0">
                  <a:pos x="46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29" y="40"/>
                </a:cxn>
                <a:cxn ang="0">
                  <a:pos x="25" y="41"/>
                </a:cxn>
                <a:cxn ang="0">
                  <a:pos x="19" y="43"/>
                </a:cxn>
                <a:cxn ang="0">
                  <a:pos x="13" y="45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2" y="49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9">
                  <a:moveTo>
                    <a:pt x="0" y="21"/>
                  </a:moveTo>
                  <a:lnTo>
                    <a:pt x="0" y="21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5" y="13"/>
                  </a:lnTo>
                  <a:lnTo>
                    <a:pt x="29" y="11"/>
                  </a:lnTo>
                  <a:lnTo>
                    <a:pt x="34" y="11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1" y="26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29" y="40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9" name="Freeform 93"/>
            <p:cNvSpPr>
              <a:spLocks/>
            </p:cNvSpPr>
            <p:nvPr/>
          </p:nvSpPr>
          <p:spPr bwMode="auto">
            <a:xfrm>
              <a:off x="2805" y="2415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6" y="17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7" y="15"/>
                </a:cxn>
                <a:cxn ang="0">
                  <a:pos x="21" y="13"/>
                </a:cxn>
                <a:cxn ang="0">
                  <a:pos x="25" y="13"/>
                </a:cxn>
                <a:cxn ang="0">
                  <a:pos x="31" y="12"/>
                </a:cxn>
                <a:cxn ang="0">
                  <a:pos x="34" y="10"/>
                </a:cxn>
                <a:cxn ang="0">
                  <a:pos x="38" y="8"/>
                </a:cxn>
                <a:cxn ang="0">
                  <a:pos x="44" y="4"/>
                </a:cxn>
                <a:cxn ang="0">
                  <a:pos x="48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1" y="27"/>
                </a:cxn>
                <a:cxn ang="0">
                  <a:pos x="50" y="29"/>
                </a:cxn>
                <a:cxn ang="0">
                  <a:pos x="46" y="31"/>
                </a:cxn>
                <a:cxn ang="0">
                  <a:pos x="42" y="34"/>
                </a:cxn>
                <a:cxn ang="0">
                  <a:pos x="38" y="34"/>
                </a:cxn>
                <a:cxn ang="0">
                  <a:pos x="34" y="36"/>
                </a:cxn>
                <a:cxn ang="0">
                  <a:pos x="29" y="38"/>
                </a:cxn>
                <a:cxn ang="0">
                  <a:pos x="25" y="40"/>
                </a:cxn>
                <a:cxn ang="0">
                  <a:pos x="19" y="42"/>
                </a:cxn>
                <a:cxn ang="0">
                  <a:pos x="13" y="44"/>
                </a:cxn>
                <a:cxn ang="0">
                  <a:pos x="10" y="46"/>
                </a:cxn>
                <a:cxn ang="0">
                  <a:pos x="6" y="46"/>
                </a:cxn>
                <a:cxn ang="0">
                  <a:pos x="2" y="48"/>
                </a:cxn>
                <a:cxn ang="0">
                  <a:pos x="0" y="48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8">
                  <a:moveTo>
                    <a:pt x="0" y="21"/>
                  </a:moveTo>
                  <a:lnTo>
                    <a:pt x="0" y="19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31" y="12"/>
                  </a:lnTo>
                  <a:lnTo>
                    <a:pt x="34" y="10"/>
                  </a:lnTo>
                  <a:lnTo>
                    <a:pt x="38" y="8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50" y="29"/>
                  </a:lnTo>
                  <a:lnTo>
                    <a:pt x="46" y="31"/>
                  </a:lnTo>
                  <a:lnTo>
                    <a:pt x="42" y="34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19" y="42"/>
                  </a:lnTo>
                  <a:lnTo>
                    <a:pt x="13" y="44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0" name="Freeform 94"/>
            <p:cNvSpPr>
              <a:spLocks/>
            </p:cNvSpPr>
            <p:nvPr/>
          </p:nvSpPr>
          <p:spPr bwMode="auto">
            <a:xfrm>
              <a:off x="2805" y="2438"/>
              <a:ext cx="28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1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9" y="17"/>
                </a:cxn>
                <a:cxn ang="0">
                  <a:pos x="23" y="15"/>
                </a:cxn>
                <a:cxn ang="0">
                  <a:pos x="27" y="13"/>
                </a:cxn>
                <a:cxn ang="0">
                  <a:pos x="31" y="11"/>
                </a:cxn>
                <a:cxn ang="0">
                  <a:pos x="36" y="9"/>
                </a:cxn>
                <a:cxn ang="0">
                  <a:pos x="40" y="7"/>
                </a:cxn>
                <a:cxn ang="0">
                  <a:pos x="46" y="5"/>
                </a:cxn>
                <a:cxn ang="0">
                  <a:pos x="50" y="2"/>
                </a:cxn>
                <a:cxn ang="0">
                  <a:pos x="55" y="0"/>
                </a:cxn>
                <a:cxn ang="0">
                  <a:pos x="55" y="26"/>
                </a:cxn>
                <a:cxn ang="0">
                  <a:pos x="53" y="26"/>
                </a:cxn>
                <a:cxn ang="0">
                  <a:pos x="51" y="28"/>
                </a:cxn>
                <a:cxn ang="0">
                  <a:pos x="48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1" y="40"/>
                </a:cxn>
                <a:cxn ang="0">
                  <a:pos x="27" y="42"/>
                </a:cxn>
                <a:cxn ang="0">
                  <a:pos x="21" y="43"/>
                </a:cxn>
                <a:cxn ang="0">
                  <a:pos x="13" y="45"/>
                </a:cxn>
                <a:cxn ang="0">
                  <a:pos x="8" y="47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5" h="49">
                  <a:moveTo>
                    <a:pt x="0" y="21"/>
                  </a:moveTo>
                  <a:lnTo>
                    <a:pt x="2" y="21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31" y="11"/>
                  </a:lnTo>
                  <a:lnTo>
                    <a:pt x="36" y="9"/>
                  </a:lnTo>
                  <a:lnTo>
                    <a:pt x="40" y="7"/>
                  </a:lnTo>
                  <a:lnTo>
                    <a:pt x="46" y="5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55" y="26"/>
                  </a:lnTo>
                  <a:lnTo>
                    <a:pt x="53" y="26"/>
                  </a:lnTo>
                  <a:lnTo>
                    <a:pt x="51" y="28"/>
                  </a:lnTo>
                  <a:lnTo>
                    <a:pt x="48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1" y="40"/>
                  </a:lnTo>
                  <a:lnTo>
                    <a:pt x="27" y="42"/>
                  </a:lnTo>
                  <a:lnTo>
                    <a:pt x="21" y="43"/>
                  </a:lnTo>
                  <a:lnTo>
                    <a:pt x="13" y="45"/>
                  </a:lnTo>
                  <a:lnTo>
                    <a:pt x="8" y="47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1" name="Freeform 95"/>
            <p:cNvSpPr>
              <a:spLocks/>
            </p:cNvSpPr>
            <p:nvPr/>
          </p:nvSpPr>
          <p:spPr bwMode="auto">
            <a:xfrm>
              <a:off x="2805" y="2463"/>
              <a:ext cx="27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6" y="17"/>
                </a:cxn>
                <a:cxn ang="0">
                  <a:pos x="10" y="17"/>
                </a:cxn>
                <a:cxn ang="0">
                  <a:pos x="13" y="15"/>
                </a:cxn>
                <a:cxn ang="0">
                  <a:pos x="17" y="15"/>
                </a:cxn>
                <a:cxn ang="0">
                  <a:pos x="21" y="13"/>
                </a:cxn>
                <a:cxn ang="0">
                  <a:pos x="25" y="12"/>
                </a:cxn>
                <a:cxn ang="0">
                  <a:pos x="31" y="10"/>
                </a:cxn>
                <a:cxn ang="0">
                  <a:pos x="34" y="8"/>
                </a:cxn>
                <a:cxn ang="0">
                  <a:pos x="38" y="6"/>
                </a:cxn>
                <a:cxn ang="0">
                  <a:pos x="44" y="4"/>
                </a:cxn>
                <a:cxn ang="0">
                  <a:pos x="48" y="2"/>
                </a:cxn>
                <a:cxn ang="0">
                  <a:pos x="53" y="0"/>
                </a:cxn>
                <a:cxn ang="0">
                  <a:pos x="53" y="25"/>
                </a:cxn>
                <a:cxn ang="0">
                  <a:pos x="51" y="25"/>
                </a:cxn>
                <a:cxn ang="0">
                  <a:pos x="50" y="27"/>
                </a:cxn>
                <a:cxn ang="0">
                  <a:pos x="46" y="29"/>
                </a:cxn>
                <a:cxn ang="0">
                  <a:pos x="42" y="32"/>
                </a:cxn>
                <a:cxn ang="0">
                  <a:pos x="38" y="34"/>
                </a:cxn>
                <a:cxn ang="0">
                  <a:pos x="34" y="36"/>
                </a:cxn>
                <a:cxn ang="0">
                  <a:pos x="29" y="38"/>
                </a:cxn>
                <a:cxn ang="0">
                  <a:pos x="25" y="40"/>
                </a:cxn>
                <a:cxn ang="0">
                  <a:pos x="19" y="42"/>
                </a:cxn>
                <a:cxn ang="0">
                  <a:pos x="13" y="44"/>
                </a:cxn>
                <a:cxn ang="0">
                  <a:pos x="10" y="44"/>
                </a:cxn>
                <a:cxn ang="0">
                  <a:pos x="6" y="46"/>
                </a:cxn>
                <a:cxn ang="0">
                  <a:pos x="2" y="46"/>
                </a:cxn>
                <a:cxn ang="0">
                  <a:pos x="0" y="48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3" h="48">
                  <a:moveTo>
                    <a:pt x="0" y="19"/>
                  </a:moveTo>
                  <a:lnTo>
                    <a:pt x="0" y="19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5" y="12"/>
                  </a:lnTo>
                  <a:lnTo>
                    <a:pt x="31" y="10"/>
                  </a:lnTo>
                  <a:lnTo>
                    <a:pt x="34" y="8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50" y="27"/>
                  </a:lnTo>
                  <a:lnTo>
                    <a:pt x="46" y="29"/>
                  </a:lnTo>
                  <a:lnTo>
                    <a:pt x="42" y="32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19" y="42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2" name="Freeform 96"/>
            <p:cNvSpPr>
              <a:spLocks/>
            </p:cNvSpPr>
            <p:nvPr/>
          </p:nvSpPr>
          <p:spPr bwMode="auto">
            <a:xfrm>
              <a:off x="2805" y="2484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10" y="19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5" y="13"/>
                </a:cxn>
                <a:cxn ang="0">
                  <a:pos x="31" y="11"/>
                </a:cxn>
                <a:cxn ang="0">
                  <a:pos x="34" y="11"/>
                </a:cxn>
                <a:cxn ang="0">
                  <a:pos x="38" y="7"/>
                </a:cxn>
                <a:cxn ang="0">
                  <a:pos x="44" y="6"/>
                </a:cxn>
                <a:cxn ang="0">
                  <a:pos x="48" y="4"/>
                </a:cxn>
                <a:cxn ang="0">
                  <a:pos x="53" y="0"/>
                </a:cxn>
                <a:cxn ang="0">
                  <a:pos x="53" y="28"/>
                </a:cxn>
                <a:cxn ang="0">
                  <a:pos x="51" y="28"/>
                </a:cxn>
                <a:cxn ang="0">
                  <a:pos x="50" y="30"/>
                </a:cxn>
                <a:cxn ang="0">
                  <a:pos x="46" y="32"/>
                </a:cxn>
                <a:cxn ang="0">
                  <a:pos x="42" y="36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29" y="40"/>
                </a:cxn>
                <a:cxn ang="0">
                  <a:pos x="25" y="42"/>
                </a:cxn>
                <a:cxn ang="0">
                  <a:pos x="19" y="44"/>
                </a:cxn>
                <a:cxn ang="0">
                  <a:pos x="13" y="46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2" y="49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9">
                  <a:moveTo>
                    <a:pt x="0" y="21"/>
                  </a:moveTo>
                  <a:lnTo>
                    <a:pt x="0" y="21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5" y="13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8" y="7"/>
                  </a:lnTo>
                  <a:lnTo>
                    <a:pt x="44" y="6"/>
                  </a:lnTo>
                  <a:lnTo>
                    <a:pt x="48" y="4"/>
                  </a:lnTo>
                  <a:lnTo>
                    <a:pt x="53" y="0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50" y="30"/>
                  </a:lnTo>
                  <a:lnTo>
                    <a:pt x="46" y="32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19" y="44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3" name="Freeform 97"/>
            <p:cNvSpPr>
              <a:spLocks/>
            </p:cNvSpPr>
            <p:nvPr/>
          </p:nvSpPr>
          <p:spPr bwMode="auto">
            <a:xfrm>
              <a:off x="2805" y="2508"/>
              <a:ext cx="28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8"/>
                </a:cxn>
                <a:cxn ang="0">
                  <a:pos x="10" y="18"/>
                </a:cxn>
                <a:cxn ang="0">
                  <a:pos x="13" y="18"/>
                </a:cxn>
                <a:cxn ang="0">
                  <a:pos x="19" y="16"/>
                </a:cxn>
                <a:cxn ang="0">
                  <a:pos x="23" y="14"/>
                </a:cxn>
                <a:cxn ang="0">
                  <a:pos x="27" y="14"/>
                </a:cxn>
                <a:cxn ang="0">
                  <a:pos x="31" y="12"/>
                </a:cxn>
                <a:cxn ang="0">
                  <a:pos x="36" y="10"/>
                </a:cxn>
                <a:cxn ang="0">
                  <a:pos x="40" y="8"/>
                </a:cxn>
                <a:cxn ang="0">
                  <a:pos x="46" y="6"/>
                </a:cxn>
                <a:cxn ang="0">
                  <a:pos x="50" y="2"/>
                </a:cxn>
                <a:cxn ang="0">
                  <a:pos x="55" y="0"/>
                </a:cxn>
                <a:cxn ang="0">
                  <a:pos x="55" y="27"/>
                </a:cxn>
                <a:cxn ang="0">
                  <a:pos x="53" y="27"/>
                </a:cxn>
                <a:cxn ang="0">
                  <a:pos x="51" y="29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38" y="37"/>
                </a:cxn>
                <a:cxn ang="0">
                  <a:pos x="34" y="38"/>
                </a:cxn>
                <a:cxn ang="0">
                  <a:pos x="31" y="40"/>
                </a:cxn>
                <a:cxn ang="0">
                  <a:pos x="27" y="42"/>
                </a:cxn>
                <a:cxn ang="0">
                  <a:pos x="21" y="44"/>
                </a:cxn>
                <a:cxn ang="0">
                  <a:pos x="13" y="46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5" h="50">
                  <a:moveTo>
                    <a:pt x="0" y="21"/>
                  </a:moveTo>
                  <a:lnTo>
                    <a:pt x="2" y="19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9" y="16"/>
                  </a:lnTo>
                  <a:lnTo>
                    <a:pt x="23" y="14"/>
                  </a:lnTo>
                  <a:lnTo>
                    <a:pt x="27" y="14"/>
                  </a:lnTo>
                  <a:lnTo>
                    <a:pt x="31" y="12"/>
                  </a:lnTo>
                  <a:lnTo>
                    <a:pt x="36" y="10"/>
                  </a:lnTo>
                  <a:lnTo>
                    <a:pt x="40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55" y="27"/>
                  </a:lnTo>
                  <a:lnTo>
                    <a:pt x="53" y="27"/>
                  </a:lnTo>
                  <a:lnTo>
                    <a:pt x="51" y="29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38" y="37"/>
                  </a:lnTo>
                  <a:lnTo>
                    <a:pt x="34" y="38"/>
                  </a:lnTo>
                  <a:lnTo>
                    <a:pt x="31" y="40"/>
                  </a:lnTo>
                  <a:lnTo>
                    <a:pt x="27" y="42"/>
                  </a:lnTo>
                  <a:lnTo>
                    <a:pt x="21" y="44"/>
                  </a:lnTo>
                  <a:lnTo>
                    <a:pt x="13" y="46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4" name="Freeform 98"/>
            <p:cNvSpPr>
              <a:spLocks/>
            </p:cNvSpPr>
            <p:nvPr/>
          </p:nvSpPr>
          <p:spPr bwMode="auto">
            <a:xfrm>
              <a:off x="2805" y="2532"/>
              <a:ext cx="28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7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9" y="15"/>
                </a:cxn>
                <a:cxn ang="0">
                  <a:pos x="23" y="15"/>
                </a:cxn>
                <a:cxn ang="0">
                  <a:pos x="27" y="13"/>
                </a:cxn>
                <a:cxn ang="0">
                  <a:pos x="31" y="11"/>
                </a:cxn>
                <a:cxn ang="0">
                  <a:pos x="36" y="9"/>
                </a:cxn>
                <a:cxn ang="0">
                  <a:pos x="40" y="8"/>
                </a:cxn>
                <a:cxn ang="0">
                  <a:pos x="46" y="6"/>
                </a:cxn>
                <a:cxn ang="0">
                  <a:pos x="50" y="2"/>
                </a:cxn>
                <a:cxn ang="0">
                  <a:pos x="55" y="0"/>
                </a:cxn>
                <a:cxn ang="0">
                  <a:pos x="55" y="27"/>
                </a:cxn>
                <a:cxn ang="0">
                  <a:pos x="53" y="27"/>
                </a:cxn>
                <a:cxn ang="0">
                  <a:pos x="51" y="28"/>
                </a:cxn>
                <a:cxn ang="0">
                  <a:pos x="48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1" y="40"/>
                </a:cxn>
                <a:cxn ang="0">
                  <a:pos x="27" y="40"/>
                </a:cxn>
                <a:cxn ang="0">
                  <a:pos x="21" y="42"/>
                </a:cxn>
                <a:cxn ang="0">
                  <a:pos x="13" y="46"/>
                </a:cxn>
                <a:cxn ang="0">
                  <a:pos x="8" y="47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5" h="49">
                  <a:moveTo>
                    <a:pt x="0" y="21"/>
                  </a:moveTo>
                  <a:lnTo>
                    <a:pt x="2" y="19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31" y="11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55" y="27"/>
                  </a:lnTo>
                  <a:lnTo>
                    <a:pt x="53" y="27"/>
                  </a:lnTo>
                  <a:lnTo>
                    <a:pt x="51" y="28"/>
                  </a:lnTo>
                  <a:lnTo>
                    <a:pt x="48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1" y="40"/>
                  </a:lnTo>
                  <a:lnTo>
                    <a:pt x="27" y="40"/>
                  </a:lnTo>
                  <a:lnTo>
                    <a:pt x="21" y="42"/>
                  </a:lnTo>
                  <a:lnTo>
                    <a:pt x="13" y="46"/>
                  </a:lnTo>
                  <a:lnTo>
                    <a:pt x="8" y="47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5" name="Freeform 99"/>
            <p:cNvSpPr>
              <a:spLocks/>
            </p:cNvSpPr>
            <p:nvPr/>
          </p:nvSpPr>
          <p:spPr bwMode="auto">
            <a:xfrm>
              <a:off x="2805" y="2555"/>
              <a:ext cx="28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0"/>
                </a:cxn>
                <a:cxn ang="0">
                  <a:pos x="6" y="20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3" y="17"/>
                </a:cxn>
                <a:cxn ang="0">
                  <a:pos x="19" y="17"/>
                </a:cxn>
                <a:cxn ang="0">
                  <a:pos x="23" y="15"/>
                </a:cxn>
                <a:cxn ang="0">
                  <a:pos x="27" y="13"/>
                </a:cxn>
                <a:cxn ang="0">
                  <a:pos x="31" y="11"/>
                </a:cxn>
                <a:cxn ang="0">
                  <a:pos x="36" y="11"/>
                </a:cxn>
                <a:cxn ang="0">
                  <a:pos x="40" y="7"/>
                </a:cxn>
                <a:cxn ang="0">
                  <a:pos x="46" y="5"/>
                </a:cxn>
                <a:cxn ang="0">
                  <a:pos x="50" y="3"/>
                </a:cxn>
                <a:cxn ang="0">
                  <a:pos x="55" y="0"/>
                </a:cxn>
                <a:cxn ang="0">
                  <a:pos x="55" y="26"/>
                </a:cxn>
                <a:cxn ang="0">
                  <a:pos x="53" y="26"/>
                </a:cxn>
                <a:cxn ang="0">
                  <a:pos x="51" y="28"/>
                </a:cxn>
                <a:cxn ang="0">
                  <a:pos x="48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1" y="39"/>
                </a:cxn>
                <a:cxn ang="0">
                  <a:pos x="27" y="41"/>
                </a:cxn>
                <a:cxn ang="0">
                  <a:pos x="21" y="43"/>
                </a:cxn>
                <a:cxn ang="0">
                  <a:pos x="13" y="45"/>
                </a:cxn>
                <a:cxn ang="0">
                  <a:pos x="8" y="47"/>
                </a:cxn>
                <a:cxn ang="0">
                  <a:pos x="0" y="49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5" h="49">
                  <a:moveTo>
                    <a:pt x="0" y="20"/>
                  </a:moveTo>
                  <a:lnTo>
                    <a:pt x="2" y="20"/>
                  </a:lnTo>
                  <a:lnTo>
                    <a:pt x="6" y="20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31" y="11"/>
                  </a:lnTo>
                  <a:lnTo>
                    <a:pt x="36" y="11"/>
                  </a:lnTo>
                  <a:lnTo>
                    <a:pt x="40" y="7"/>
                  </a:lnTo>
                  <a:lnTo>
                    <a:pt x="46" y="5"/>
                  </a:lnTo>
                  <a:lnTo>
                    <a:pt x="50" y="3"/>
                  </a:lnTo>
                  <a:lnTo>
                    <a:pt x="55" y="0"/>
                  </a:lnTo>
                  <a:lnTo>
                    <a:pt x="55" y="26"/>
                  </a:lnTo>
                  <a:lnTo>
                    <a:pt x="53" y="26"/>
                  </a:lnTo>
                  <a:lnTo>
                    <a:pt x="51" y="28"/>
                  </a:lnTo>
                  <a:lnTo>
                    <a:pt x="48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1" y="43"/>
                  </a:lnTo>
                  <a:lnTo>
                    <a:pt x="13" y="45"/>
                  </a:lnTo>
                  <a:lnTo>
                    <a:pt x="8" y="47"/>
                  </a:lnTo>
                  <a:lnTo>
                    <a:pt x="0" y="49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6" name="Freeform 100"/>
            <p:cNvSpPr>
              <a:spLocks/>
            </p:cNvSpPr>
            <p:nvPr/>
          </p:nvSpPr>
          <p:spPr bwMode="auto">
            <a:xfrm>
              <a:off x="2805" y="2578"/>
              <a:ext cx="28" cy="2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21"/>
                </a:cxn>
                <a:cxn ang="0">
                  <a:pos x="6" y="21"/>
                </a:cxn>
                <a:cxn ang="0">
                  <a:pos x="8" y="19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19" y="17"/>
                </a:cxn>
                <a:cxn ang="0">
                  <a:pos x="23" y="15"/>
                </a:cxn>
                <a:cxn ang="0">
                  <a:pos x="29" y="15"/>
                </a:cxn>
                <a:cxn ang="0">
                  <a:pos x="32" y="13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6" y="6"/>
                </a:cxn>
                <a:cxn ang="0">
                  <a:pos x="51" y="4"/>
                </a:cxn>
                <a:cxn ang="0">
                  <a:pos x="55" y="0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3" y="29"/>
                </a:cxn>
                <a:cxn ang="0">
                  <a:pos x="50" y="31"/>
                </a:cxn>
                <a:cxn ang="0">
                  <a:pos x="44" y="34"/>
                </a:cxn>
                <a:cxn ang="0">
                  <a:pos x="40" y="36"/>
                </a:cxn>
                <a:cxn ang="0">
                  <a:pos x="36" y="38"/>
                </a:cxn>
                <a:cxn ang="0">
                  <a:pos x="31" y="40"/>
                </a:cxn>
                <a:cxn ang="0">
                  <a:pos x="27" y="42"/>
                </a:cxn>
                <a:cxn ang="0">
                  <a:pos x="21" y="44"/>
                </a:cxn>
                <a:cxn ang="0">
                  <a:pos x="13" y="46"/>
                </a:cxn>
                <a:cxn ang="0">
                  <a:pos x="12" y="46"/>
                </a:cxn>
                <a:cxn ang="0">
                  <a:pos x="8" y="48"/>
                </a:cxn>
                <a:cxn ang="0">
                  <a:pos x="4" y="50"/>
                </a:cxn>
                <a:cxn ang="0">
                  <a:pos x="0" y="5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55" h="50">
                  <a:moveTo>
                    <a:pt x="0" y="23"/>
                  </a:moveTo>
                  <a:lnTo>
                    <a:pt x="2" y="21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9" y="15"/>
                  </a:lnTo>
                  <a:lnTo>
                    <a:pt x="32" y="13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3" y="29"/>
                  </a:lnTo>
                  <a:lnTo>
                    <a:pt x="50" y="31"/>
                  </a:lnTo>
                  <a:lnTo>
                    <a:pt x="44" y="34"/>
                  </a:lnTo>
                  <a:lnTo>
                    <a:pt x="40" y="36"/>
                  </a:lnTo>
                  <a:lnTo>
                    <a:pt x="36" y="38"/>
                  </a:lnTo>
                  <a:lnTo>
                    <a:pt x="31" y="40"/>
                  </a:lnTo>
                  <a:lnTo>
                    <a:pt x="27" y="42"/>
                  </a:lnTo>
                  <a:lnTo>
                    <a:pt x="21" y="44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7" name="Freeform 101"/>
            <p:cNvSpPr>
              <a:spLocks/>
            </p:cNvSpPr>
            <p:nvPr/>
          </p:nvSpPr>
          <p:spPr bwMode="auto">
            <a:xfrm>
              <a:off x="2805" y="2602"/>
              <a:ext cx="28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7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19" y="15"/>
                </a:cxn>
                <a:cxn ang="0">
                  <a:pos x="23" y="13"/>
                </a:cxn>
                <a:cxn ang="0">
                  <a:pos x="29" y="13"/>
                </a:cxn>
                <a:cxn ang="0">
                  <a:pos x="32" y="11"/>
                </a:cxn>
                <a:cxn ang="0">
                  <a:pos x="36" y="9"/>
                </a:cxn>
                <a:cxn ang="0">
                  <a:pos x="42" y="5"/>
                </a:cxn>
                <a:cxn ang="0">
                  <a:pos x="46" y="3"/>
                </a:cxn>
                <a:cxn ang="0">
                  <a:pos x="51" y="1"/>
                </a:cxn>
                <a:cxn ang="0">
                  <a:pos x="55" y="0"/>
                </a:cxn>
                <a:cxn ang="0">
                  <a:pos x="55" y="26"/>
                </a:cxn>
                <a:cxn ang="0">
                  <a:pos x="55" y="26"/>
                </a:cxn>
                <a:cxn ang="0">
                  <a:pos x="53" y="28"/>
                </a:cxn>
                <a:cxn ang="0">
                  <a:pos x="50" y="30"/>
                </a:cxn>
                <a:cxn ang="0">
                  <a:pos x="44" y="34"/>
                </a:cxn>
                <a:cxn ang="0">
                  <a:pos x="40" y="34"/>
                </a:cxn>
                <a:cxn ang="0">
                  <a:pos x="36" y="36"/>
                </a:cxn>
                <a:cxn ang="0">
                  <a:pos x="31" y="38"/>
                </a:cxn>
                <a:cxn ang="0">
                  <a:pos x="27" y="40"/>
                </a:cxn>
                <a:cxn ang="0">
                  <a:pos x="21" y="41"/>
                </a:cxn>
                <a:cxn ang="0">
                  <a:pos x="13" y="43"/>
                </a:cxn>
                <a:cxn ang="0">
                  <a:pos x="12" y="45"/>
                </a:cxn>
                <a:cxn ang="0">
                  <a:pos x="8" y="45"/>
                </a:cxn>
                <a:cxn ang="0">
                  <a:pos x="4" y="47"/>
                </a:cxn>
                <a:cxn ang="0">
                  <a:pos x="0" y="47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5" h="47">
                  <a:moveTo>
                    <a:pt x="0" y="21"/>
                  </a:moveTo>
                  <a:lnTo>
                    <a:pt x="2" y="19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9" y="15"/>
                  </a:lnTo>
                  <a:lnTo>
                    <a:pt x="23" y="13"/>
                  </a:lnTo>
                  <a:lnTo>
                    <a:pt x="29" y="13"/>
                  </a:lnTo>
                  <a:lnTo>
                    <a:pt x="32" y="11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6" y="3"/>
                  </a:lnTo>
                  <a:lnTo>
                    <a:pt x="51" y="1"/>
                  </a:lnTo>
                  <a:lnTo>
                    <a:pt x="55" y="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3" y="28"/>
                  </a:lnTo>
                  <a:lnTo>
                    <a:pt x="50" y="30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6" y="36"/>
                  </a:lnTo>
                  <a:lnTo>
                    <a:pt x="31" y="38"/>
                  </a:lnTo>
                  <a:lnTo>
                    <a:pt x="27" y="40"/>
                  </a:lnTo>
                  <a:lnTo>
                    <a:pt x="21" y="41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4" y="47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8" name="Freeform 102"/>
            <p:cNvSpPr>
              <a:spLocks/>
            </p:cNvSpPr>
            <p:nvPr/>
          </p:nvSpPr>
          <p:spPr bwMode="auto">
            <a:xfrm>
              <a:off x="2805" y="2625"/>
              <a:ext cx="28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1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19" y="17"/>
                </a:cxn>
                <a:cxn ang="0">
                  <a:pos x="23" y="14"/>
                </a:cxn>
                <a:cxn ang="0">
                  <a:pos x="29" y="14"/>
                </a:cxn>
                <a:cxn ang="0">
                  <a:pos x="32" y="12"/>
                </a:cxn>
                <a:cxn ang="0">
                  <a:pos x="36" y="10"/>
                </a:cxn>
                <a:cxn ang="0">
                  <a:pos x="42" y="8"/>
                </a:cxn>
                <a:cxn ang="0">
                  <a:pos x="46" y="4"/>
                </a:cxn>
                <a:cxn ang="0">
                  <a:pos x="51" y="2"/>
                </a:cxn>
                <a:cxn ang="0">
                  <a:pos x="55" y="0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3" y="29"/>
                </a:cxn>
                <a:cxn ang="0">
                  <a:pos x="50" y="31"/>
                </a:cxn>
                <a:cxn ang="0">
                  <a:pos x="44" y="34"/>
                </a:cxn>
                <a:cxn ang="0">
                  <a:pos x="40" y="36"/>
                </a:cxn>
                <a:cxn ang="0">
                  <a:pos x="36" y="38"/>
                </a:cxn>
                <a:cxn ang="0">
                  <a:pos x="31" y="40"/>
                </a:cxn>
                <a:cxn ang="0">
                  <a:pos x="27" y="42"/>
                </a:cxn>
                <a:cxn ang="0">
                  <a:pos x="21" y="44"/>
                </a:cxn>
                <a:cxn ang="0">
                  <a:pos x="13" y="46"/>
                </a:cxn>
                <a:cxn ang="0">
                  <a:pos x="12" y="46"/>
                </a:cxn>
                <a:cxn ang="0">
                  <a:pos x="8" y="48"/>
                </a:cxn>
                <a:cxn ang="0">
                  <a:pos x="4" y="48"/>
                </a:cxn>
                <a:cxn ang="0">
                  <a:pos x="0" y="5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5" h="50">
                  <a:moveTo>
                    <a:pt x="0" y="21"/>
                  </a:moveTo>
                  <a:lnTo>
                    <a:pt x="2" y="21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3" y="14"/>
                  </a:lnTo>
                  <a:lnTo>
                    <a:pt x="29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51" y="2"/>
                  </a:lnTo>
                  <a:lnTo>
                    <a:pt x="55" y="0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3" y="29"/>
                  </a:lnTo>
                  <a:lnTo>
                    <a:pt x="50" y="31"/>
                  </a:lnTo>
                  <a:lnTo>
                    <a:pt x="44" y="34"/>
                  </a:lnTo>
                  <a:lnTo>
                    <a:pt x="40" y="36"/>
                  </a:lnTo>
                  <a:lnTo>
                    <a:pt x="36" y="38"/>
                  </a:lnTo>
                  <a:lnTo>
                    <a:pt x="31" y="40"/>
                  </a:lnTo>
                  <a:lnTo>
                    <a:pt x="27" y="42"/>
                  </a:lnTo>
                  <a:lnTo>
                    <a:pt x="21" y="44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9" name="Freeform 103"/>
            <p:cNvSpPr>
              <a:spLocks/>
            </p:cNvSpPr>
            <p:nvPr/>
          </p:nvSpPr>
          <p:spPr bwMode="auto">
            <a:xfrm>
              <a:off x="2806" y="2648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1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10" y="17"/>
                </a:cxn>
                <a:cxn ang="0">
                  <a:pos x="15" y="17"/>
                </a:cxn>
                <a:cxn ang="0">
                  <a:pos x="19" y="17"/>
                </a:cxn>
                <a:cxn ang="0">
                  <a:pos x="23" y="15"/>
                </a:cxn>
                <a:cxn ang="0">
                  <a:pos x="27" y="13"/>
                </a:cxn>
                <a:cxn ang="0">
                  <a:pos x="30" y="11"/>
                </a:cxn>
                <a:cxn ang="0">
                  <a:pos x="34" y="9"/>
                </a:cxn>
                <a:cxn ang="0">
                  <a:pos x="40" y="7"/>
                </a:cxn>
                <a:cxn ang="0">
                  <a:pos x="44" y="6"/>
                </a:cxn>
                <a:cxn ang="0">
                  <a:pos x="49" y="4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1" y="28"/>
                </a:cxn>
                <a:cxn ang="0">
                  <a:pos x="48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40"/>
                </a:cxn>
                <a:cxn ang="0">
                  <a:pos x="27" y="42"/>
                </a:cxn>
                <a:cxn ang="0">
                  <a:pos x="21" y="44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9">
                  <a:moveTo>
                    <a:pt x="0" y="21"/>
                  </a:moveTo>
                  <a:lnTo>
                    <a:pt x="2" y="21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8"/>
                  </a:lnTo>
                  <a:lnTo>
                    <a:pt x="48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7" y="42"/>
                  </a:lnTo>
                  <a:lnTo>
                    <a:pt x="21" y="44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0" name="Freeform 104"/>
            <p:cNvSpPr>
              <a:spLocks/>
            </p:cNvSpPr>
            <p:nvPr/>
          </p:nvSpPr>
          <p:spPr bwMode="auto">
            <a:xfrm>
              <a:off x="2806" y="2672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1"/>
                </a:cxn>
                <a:cxn ang="0">
                  <a:pos x="6" y="21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5" y="17"/>
                </a:cxn>
                <a:cxn ang="0">
                  <a:pos x="19" y="17"/>
                </a:cxn>
                <a:cxn ang="0">
                  <a:pos x="23" y="16"/>
                </a:cxn>
                <a:cxn ang="0">
                  <a:pos x="27" y="14"/>
                </a:cxn>
                <a:cxn ang="0">
                  <a:pos x="30" y="12"/>
                </a:cxn>
                <a:cxn ang="0">
                  <a:pos x="34" y="12"/>
                </a:cxn>
                <a:cxn ang="0">
                  <a:pos x="40" y="8"/>
                </a:cxn>
                <a:cxn ang="0">
                  <a:pos x="44" y="6"/>
                </a:cxn>
                <a:cxn ang="0">
                  <a:pos x="49" y="4"/>
                </a:cxn>
                <a:cxn ang="0">
                  <a:pos x="53" y="0"/>
                </a:cxn>
                <a:cxn ang="0">
                  <a:pos x="53" y="29"/>
                </a:cxn>
                <a:cxn ang="0">
                  <a:pos x="53" y="29"/>
                </a:cxn>
                <a:cxn ang="0">
                  <a:pos x="51" y="31"/>
                </a:cxn>
                <a:cxn ang="0">
                  <a:pos x="48" y="33"/>
                </a:cxn>
                <a:cxn ang="0">
                  <a:pos x="42" y="35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40"/>
                </a:cxn>
                <a:cxn ang="0">
                  <a:pos x="27" y="42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50">
                  <a:moveTo>
                    <a:pt x="0" y="21"/>
                  </a:moveTo>
                  <a:lnTo>
                    <a:pt x="2" y="21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3" y="16"/>
                  </a:lnTo>
                  <a:lnTo>
                    <a:pt x="27" y="14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40" y="8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1" y="31"/>
                  </a:lnTo>
                  <a:lnTo>
                    <a:pt x="48" y="33"/>
                  </a:lnTo>
                  <a:lnTo>
                    <a:pt x="42" y="35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7" y="42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1" name="Freeform 105"/>
            <p:cNvSpPr>
              <a:spLocks/>
            </p:cNvSpPr>
            <p:nvPr/>
          </p:nvSpPr>
          <p:spPr bwMode="auto">
            <a:xfrm>
              <a:off x="2806" y="2695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7"/>
                </a:cxn>
                <a:cxn ang="0">
                  <a:pos x="10" y="17"/>
                </a:cxn>
                <a:cxn ang="0">
                  <a:pos x="15" y="15"/>
                </a:cxn>
                <a:cxn ang="0">
                  <a:pos x="19" y="15"/>
                </a:cxn>
                <a:cxn ang="0">
                  <a:pos x="23" y="13"/>
                </a:cxn>
                <a:cxn ang="0">
                  <a:pos x="27" y="11"/>
                </a:cxn>
                <a:cxn ang="0">
                  <a:pos x="30" y="9"/>
                </a:cxn>
                <a:cxn ang="0">
                  <a:pos x="34" y="9"/>
                </a:cxn>
                <a:cxn ang="0">
                  <a:pos x="40" y="6"/>
                </a:cxn>
                <a:cxn ang="0">
                  <a:pos x="44" y="4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1" y="28"/>
                </a:cxn>
                <a:cxn ang="0">
                  <a:pos x="48" y="30"/>
                </a:cxn>
                <a:cxn ang="0">
                  <a:pos x="42" y="34"/>
                </a:cxn>
                <a:cxn ang="0">
                  <a:pos x="38" y="34"/>
                </a:cxn>
                <a:cxn ang="0">
                  <a:pos x="34" y="36"/>
                </a:cxn>
                <a:cxn ang="0">
                  <a:pos x="30" y="38"/>
                </a:cxn>
                <a:cxn ang="0">
                  <a:pos x="27" y="42"/>
                </a:cxn>
                <a:cxn ang="0">
                  <a:pos x="21" y="44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9">
                  <a:moveTo>
                    <a:pt x="0" y="21"/>
                  </a:moveTo>
                  <a:lnTo>
                    <a:pt x="2" y="19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0" y="9"/>
                  </a:lnTo>
                  <a:lnTo>
                    <a:pt x="34" y="9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8"/>
                  </a:lnTo>
                  <a:lnTo>
                    <a:pt x="48" y="30"/>
                  </a:lnTo>
                  <a:lnTo>
                    <a:pt x="42" y="34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30" y="38"/>
                  </a:lnTo>
                  <a:lnTo>
                    <a:pt x="27" y="42"/>
                  </a:lnTo>
                  <a:lnTo>
                    <a:pt x="21" y="44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2" name="Freeform 106"/>
            <p:cNvSpPr>
              <a:spLocks/>
            </p:cNvSpPr>
            <p:nvPr/>
          </p:nvSpPr>
          <p:spPr bwMode="auto">
            <a:xfrm>
              <a:off x="2807" y="2718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19"/>
                </a:cxn>
                <a:cxn ang="0">
                  <a:pos x="6" y="19"/>
                </a:cxn>
                <a:cxn ang="0">
                  <a:pos x="9" y="18"/>
                </a:cxn>
                <a:cxn ang="0">
                  <a:pos x="13" y="18"/>
                </a:cxn>
                <a:cxn ang="0">
                  <a:pos x="17" y="18"/>
                </a:cxn>
                <a:cxn ang="0">
                  <a:pos x="21" y="16"/>
                </a:cxn>
                <a:cxn ang="0">
                  <a:pos x="25" y="14"/>
                </a:cxn>
                <a:cxn ang="0">
                  <a:pos x="30" y="12"/>
                </a:cxn>
                <a:cxn ang="0">
                  <a:pos x="34" y="10"/>
                </a:cxn>
                <a:cxn ang="0">
                  <a:pos x="38" y="8"/>
                </a:cxn>
                <a:cxn ang="0">
                  <a:pos x="44" y="6"/>
                </a:cxn>
                <a:cxn ang="0">
                  <a:pos x="47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46" y="31"/>
                </a:cxn>
                <a:cxn ang="0">
                  <a:pos x="42" y="35"/>
                </a:cxn>
                <a:cxn ang="0">
                  <a:pos x="38" y="37"/>
                </a:cxn>
                <a:cxn ang="0">
                  <a:pos x="34" y="39"/>
                </a:cxn>
                <a:cxn ang="0">
                  <a:pos x="28" y="40"/>
                </a:cxn>
                <a:cxn ang="0">
                  <a:pos x="25" y="42"/>
                </a:cxn>
                <a:cxn ang="0">
                  <a:pos x="19" y="44"/>
                </a:cxn>
                <a:cxn ang="0">
                  <a:pos x="13" y="46"/>
                </a:cxn>
                <a:cxn ang="0">
                  <a:pos x="6" y="48"/>
                </a:cxn>
                <a:cxn ang="0">
                  <a:pos x="0" y="5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50">
                  <a:moveTo>
                    <a:pt x="0" y="21"/>
                  </a:moveTo>
                  <a:lnTo>
                    <a:pt x="0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9" y="18"/>
                  </a:lnTo>
                  <a:lnTo>
                    <a:pt x="13" y="18"/>
                  </a:lnTo>
                  <a:lnTo>
                    <a:pt x="17" y="18"/>
                  </a:lnTo>
                  <a:lnTo>
                    <a:pt x="21" y="16"/>
                  </a:lnTo>
                  <a:lnTo>
                    <a:pt x="25" y="14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38" y="8"/>
                  </a:lnTo>
                  <a:lnTo>
                    <a:pt x="44" y="6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46" y="31"/>
                  </a:lnTo>
                  <a:lnTo>
                    <a:pt x="42" y="35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28" y="40"/>
                  </a:lnTo>
                  <a:lnTo>
                    <a:pt x="25" y="42"/>
                  </a:lnTo>
                  <a:lnTo>
                    <a:pt x="19" y="44"/>
                  </a:lnTo>
                  <a:lnTo>
                    <a:pt x="13" y="46"/>
                  </a:lnTo>
                  <a:lnTo>
                    <a:pt x="6" y="48"/>
                  </a:lnTo>
                  <a:lnTo>
                    <a:pt x="0" y="5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3" name="Freeform 107"/>
            <p:cNvSpPr>
              <a:spLocks/>
            </p:cNvSpPr>
            <p:nvPr/>
          </p:nvSpPr>
          <p:spPr bwMode="auto">
            <a:xfrm>
              <a:off x="2807" y="2742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5" y="13"/>
                </a:cxn>
                <a:cxn ang="0">
                  <a:pos x="30" y="11"/>
                </a:cxn>
                <a:cxn ang="0">
                  <a:pos x="34" y="11"/>
                </a:cxn>
                <a:cxn ang="0">
                  <a:pos x="38" y="8"/>
                </a:cxn>
                <a:cxn ang="0">
                  <a:pos x="44" y="6"/>
                </a:cxn>
                <a:cxn ang="0">
                  <a:pos x="47" y="4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46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28" y="40"/>
                </a:cxn>
                <a:cxn ang="0">
                  <a:pos x="25" y="42"/>
                </a:cxn>
                <a:cxn ang="0">
                  <a:pos x="19" y="44"/>
                </a:cxn>
                <a:cxn ang="0">
                  <a:pos x="13" y="46"/>
                </a:cxn>
                <a:cxn ang="0">
                  <a:pos x="6" y="48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9">
                  <a:moveTo>
                    <a:pt x="0" y="21"/>
                  </a:moveTo>
                  <a:lnTo>
                    <a:pt x="0" y="21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5" y="13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8" y="8"/>
                  </a:lnTo>
                  <a:lnTo>
                    <a:pt x="44" y="6"/>
                  </a:lnTo>
                  <a:lnTo>
                    <a:pt x="47" y="4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46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28" y="40"/>
                  </a:lnTo>
                  <a:lnTo>
                    <a:pt x="25" y="42"/>
                  </a:lnTo>
                  <a:lnTo>
                    <a:pt x="19" y="44"/>
                  </a:lnTo>
                  <a:lnTo>
                    <a:pt x="13" y="46"/>
                  </a:lnTo>
                  <a:lnTo>
                    <a:pt x="6" y="48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4" name="Freeform 108"/>
            <p:cNvSpPr>
              <a:spLocks/>
            </p:cNvSpPr>
            <p:nvPr/>
          </p:nvSpPr>
          <p:spPr bwMode="auto">
            <a:xfrm>
              <a:off x="2807" y="2765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19"/>
                </a:cxn>
                <a:cxn ang="0">
                  <a:pos x="6" y="1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5" y="13"/>
                </a:cxn>
                <a:cxn ang="0">
                  <a:pos x="30" y="11"/>
                </a:cxn>
                <a:cxn ang="0">
                  <a:pos x="34" y="9"/>
                </a:cxn>
                <a:cxn ang="0">
                  <a:pos x="38" y="7"/>
                </a:cxn>
                <a:cxn ang="0">
                  <a:pos x="44" y="5"/>
                </a:cxn>
                <a:cxn ang="0">
                  <a:pos x="47" y="2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1" y="26"/>
                </a:cxn>
                <a:cxn ang="0">
                  <a:pos x="49" y="28"/>
                </a:cxn>
                <a:cxn ang="0">
                  <a:pos x="46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28" y="40"/>
                </a:cxn>
                <a:cxn ang="0">
                  <a:pos x="25" y="41"/>
                </a:cxn>
                <a:cxn ang="0">
                  <a:pos x="19" y="41"/>
                </a:cxn>
                <a:cxn ang="0">
                  <a:pos x="13" y="43"/>
                </a:cxn>
                <a:cxn ang="0">
                  <a:pos x="6" y="45"/>
                </a:cxn>
                <a:cxn ang="0">
                  <a:pos x="0" y="47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7">
                  <a:moveTo>
                    <a:pt x="0" y="21"/>
                  </a:moveTo>
                  <a:lnTo>
                    <a:pt x="0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5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1" y="26"/>
                  </a:lnTo>
                  <a:lnTo>
                    <a:pt x="49" y="28"/>
                  </a:lnTo>
                  <a:lnTo>
                    <a:pt x="46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28" y="40"/>
                  </a:lnTo>
                  <a:lnTo>
                    <a:pt x="25" y="41"/>
                  </a:lnTo>
                  <a:lnTo>
                    <a:pt x="19" y="41"/>
                  </a:lnTo>
                  <a:lnTo>
                    <a:pt x="13" y="43"/>
                  </a:lnTo>
                  <a:lnTo>
                    <a:pt x="6" y="45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5" name="Freeform 109"/>
            <p:cNvSpPr>
              <a:spLocks/>
            </p:cNvSpPr>
            <p:nvPr/>
          </p:nvSpPr>
          <p:spPr bwMode="auto">
            <a:xfrm>
              <a:off x="2807" y="2789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9" y="17"/>
                </a:cxn>
                <a:cxn ang="0">
                  <a:pos x="15" y="17"/>
                </a:cxn>
                <a:cxn ang="0">
                  <a:pos x="19" y="17"/>
                </a:cxn>
                <a:cxn ang="0">
                  <a:pos x="23" y="15"/>
                </a:cxn>
                <a:cxn ang="0">
                  <a:pos x="27" y="13"/>
                </a:cxn>
                <a:cxn ang="0">
                  <a:pos x="30" y="12"/>
                </a:cxn>
                <a:cxn ang="0">
                  <a:pos x="34" y="10"/>
                </a:cxn>
                <a:cxn ang="0">
                  <a:pos x="40" y="8"/>
                </a:cxn>
                <a:cxn ang="0">
                  <a:pos x="44" y="4"/>
                </a:cxn>
                <a:cxn ang="0">
                  <a:pos x="47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47" y="31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40"/>
                </a:cxn>
                <a:cxn ang="0">
                  <a:pos x="25" y="42"/>
                </a:cxn>
                <a:cxn ang="0">
                  <a:pos x="19" y="44"/>
                </a:cxn>
                <a:cxn ang="0">
                  <a:pos x="13" y="46"/>
                </a:cxn>
                <a:cxn ang="0">
                  <a:pos x="6" y="48"/>
                </a:cxn>
                <a:cxn ang="0">
                  <a:pos x="0" y="5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50">
                  <a:moveTo>
                    <a:pt x="0" y="21"/>
                  </a:moveTo>
                  <a:lnTo>
                    <a:pt x="2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4" y="4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47" y="31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5" y="42"/>
                  </a:lnTo>
                  <a:lnTo>
                    <a:pt x="19" y="44"/>
                  </a:lnTo>
                  <a:lnTo>
                    <a:pt x="13" y="46"/>
                  </a:lnTo>
                  <a:lnTo>
                    <a:pt x="6" y="48"/>
                  </a:lnTo>
                  <a:lnTo>
                    <a:pt x="0" y="5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6" name="Freeform 110"/>
            <p:cNvSpPr>
              <a:spLocks/>
            </p:cNvSpPr>
            <p:nvPr/>
          </p:nvSpPr>
          <p:spPr bwMode="auto">
            <a:xfrm>
              <a:off x="2807" y="2812"/>
              <a:ext cx="27" cy="2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7" y="15"/>
                </a:cxn>
                <a:cxn ang="0">
                  <a:pos x="21" y="13"/>
                </a:cxn>
                <a:cxn ang="0">
                  <a:pos x="25" y="11"/>
                </a:cxn>
                <a:cxn ang="0">
                  <a:pos x="30" y="9"/>
                </a:cxn>
                <a:cxn ang="0">
                  <a:pos x="34" y="9"/>
                </a:cxn>
                <a:cxn ang="0">
                  <a:pos x="38" y="5"/>
                </a:cxn>
                <a:cxn ang="0">
                  <a:pos x="44" y="3"/>
                </a:cxn>
                <a:cxn ang="0">
                  <a:pos x="47" y="2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1" y="26"/>
                </a:cxn>
                <a:cxn ang="0">
                  <a:pos x="49" y="28"/>
                </a:cxn>
                <a:cxn ang="0">
                  <a:pos x="47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38"/>
                </a:cxn>
                <a:cxn ang="0">
                  <a:pos x="25" y="40"/>
                </a:cxn>
                <a:cxn ang="0">
                  <a:pos x="19" y="41"/>
                </a:cxn>
                <a:cxn ang="0">
                  <a:pos x="13" y="43"/>
                </a:cxn>
                <a:cxn ang="0">
                  <a:pos x="6" y="45"/>
                </a:cxn>
                <a:cxn ang="0">
                  <a:pos x="0" y="47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3" h="47">
                  <a:moveTo>
                    <a:pt x="0" y="19"/>
                  </a:moveTo>
                  <a:lnTo>
                    <a:pt x="0" y="19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5" y="11"/>
                  </a:lnTo>
                  <a:lnTo>
                    <a:pt x="30" y="9"/>
                  </a:lnTo>
                  <a:lnTo>
                    <a:pt x="34" y="9"/>
                  </a:lnTo>
                  <a:lnTo>
                    <a:pt x="38" y="5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1" y="26"/>
                  </a:lnTo>
                  <a:lnTo>
                    <a:pt x="49" y="28"/>
                  </a:lnTo>
                  <a:lnTo>
                    <a:pt x="47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25" y="40"/>
                  </a:lnTo>
                  <a:lnTo>
                    <a:pt x="19" y="41"/>
                  </a:lnTo>
                  <a:lnTo>
                    <a:pt x="13" y="43"/>
                  </a:lnTo>
                  <a:lnTo>
                    <a:pt x="6" y="45"/>
                  </a:lnTo>
                  <a:lnTo>
                    <a:pt x="0" y="47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7" name="Freeform 111"/>
            <p:cNvSpPr>
              <a:spLocks/>
            </p:cNvSpPr>
            <p:nvPr/>
          </p:nvSpPr>
          <p:spPr bwMode="auto">
            <a:xfrm>
              <a:off x="2807" y="2835"/>
              <a:ext cx="27" cy="2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7"/>
                </a:cxn>
                <a:cxn ang="0">
                  <a:pos x="9" y="17"/>
                </a:cxn>
                <a:cxn ang="0">
                  <a:pos x="15" y="15"/>
                </a:cxn>
                <a:cxn ang="0">
                  <a:pos x="19" y="15"/>
                </a:cxn>
                <a:cxn ang="0">
                  <a:pos x="23" y="14"/>
                </a:cxn>
                <a:cxn ang="0">
                  <a:pos x="27" y="14"/>
                </a:cxn>
                <a:cxn ang="0">
                  <a:pos x="30" y="12"/>
                </a:cxn>
                <a:cxn ang="0">
                  <a:pos x="34" y="10"/>
                </a:cxn>
                <a:cxn ang="0">
                  <a:pos x="40" y="6"/>
                </a:cxn>
                <a:cxn ang="0">
                  <a:pos x="44" y="4"/>
                </a:cxn>
                <a:cxn ang="0">
                  <a:pos x="47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1" y="27"/>
                </a:cxn>
                <a:cxn ang="0">
                  <a:pos x="49" y="27"/>
                </a:cxn>
                <a:cxn ang="0">
                  <a:pos x="47" y="29"/>
                </a:cxn>
                <a:cxn ang="0">
                  <a:pos x="42" y="35"/>
                </a:cxn>
                <a:cxn ang="0">
                  <a:pos x="38" y="35"/>
                </a:cxn>
                <a:cxn ang="0">
                  <a:pos x="34" y="36"/>
                </a:cxn>
                <a:cxn ang="0">
                  <a:pos x="30" y="38"/>
                </a:cxn>
                <a:cxn ang="0">
                  <a:pos x="25" y="40"/>
                </a:cxn>
                <a:cxn ang="0">
                  <a:pos x="19" y="42"/>
                </a:cxn>
                <a:cxn ang="0">
                  <a:pos x="13" y="44"/>
                </a:cxn>
                <a:cxn ang="0">
                  <a:pos x="6" y="46"/>
                </a:cxn>
                <a:cxn ang="0">
                  <a:pos x="0" y="48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3" h="48">
                  <a:moveTo>
                    <a:pt x="0" y="19"/>
                  </a:moveTo>
                  <a:lnTo>
                    <a:pt x="2" y="19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7" y="14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49" y="27"/>
                  </a:lnTo>
                  <a:lnTo>
                    <a:pt x="47" y="29"/>
                  </a:lnTo>
                  <a:lnTo>
                    <a:pt x="42" y="35"/>
                  </a:lnTo>
                  <a:lnTo>
                    <a:pt x="38" y="35"/>
                  </a:lnTo>
                  <a:lnTo>
                    <a:pt x="34" y="36"/>
                  </a:lnTo>
                  <a:lnTo>
                    <a:pt x="30" y="38"/>
                  </a:lnTo>
                  <a:lnTo>
                    <a:pt x="25" y="40"/>
                  </a:lnTo>
                  <a:lnTo>
                    <a:pt x="19" y="42"/>
                  </a:lnTo>
                  <a:lnTo>
                    <a:pt x="13" y="44"/>
                  </a:lnTo>
                  <a:lnTo>
                    <a:pt x="6" y="46"/>
                  </a:lnTo>
                  <a:lnTo>
                    <a:pt x="0" y="4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8" name="Freeform 112"/>
            <p:cNvSpPr>
              <a:spLocks/>
            </p:cNvSpPr>
            <p:nvPr/>
          </p:nvSpPr>
          <p:spPr bwMode="auto">
            <a:xfrm>
              <a:off x="2808" y="2859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7" y="15"/>
                </a:cxn>
                <a:cxn ang="0">
                  <a:pos x="21" y="13"/>
                </a:cxn>
                <a:cxn ang="0">
                  <a:pos x="25" y="11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8" y="6"/>
                </a:cxn>
                <a:cxn ang="0">
                  <a:pos x="44" y="4"/>
                </a:cxn>
                <a:cxn ang="0">
                  <a:pos x="47" y="2"/>
                </a:cxn>
                <a:cxn ang="0">
                  <a:pos x="53" y="0"/>
                </a:cxn>
                <a:cxn ang="0">
                  <a:pos x="53" y="25"/>
                </a:cxn>
                <a:cxn ang="0">
                  <a:pos x="51" y="25"/>
                </a:cxn>
                <a:cxn ang="0">
                  <a:pos x="49" y="26"/>
                </a:cxn>
                <a:cxn ang="0">
                  <a:pos x="45" y="28"/>
                </a:cxn>
                <a:cxn ang="0">
                  <a:pos x="40" y="32"/>
                </a:cxn>
                <a:cxn ang="0">
                  <a:pos x="36" y="34"/>
                </a:cxn>
                <a:cxn ang="0">
                  <a:pos x="32" y="36"/>
                </a:cxn>
                <a:cxn ang="0">
                  <a:pos x="28" y="38"/>
                </a:cxn>
                <a:cxn ang="0">
                  <a:pos x="25" y="40"/>
                </a:cxn>
                <a:cxn ang="0">
                  <a:pos x="19" y="42"/>
                </a:cxn>
                <a:cxn ang="0">
                  <a:pos x="13" y="44"/>
                </a:cxn>
                <a:cxn ang="0">
                  <a:pos x="6" y="45"/>
                </a:cxn>
                <a:cxn ang="0">
                  <a:pos x="0" y="47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7">
                  <a:moveTo>
                    <a:pt x="0" y="21"/>
                  </a:moveTo>
                  <a:lnTo>
                    <a:pt x="0" y="19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5" y="11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5" y="28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2" y="36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19" y="42"/>
                  </a:lnTo>
                  <a:lnTo>
                    <a:pt x="13" y="44"/>
                  </a:lnTo>
                  <a:lnTo>
                    <a:pt x="6" y="45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9" name="Freeform 113"/>
            <p:cNvSpPr>
              <a:spLocks/>
            </p:cNvSpPr>
            <p:nvPr/>
          </p:nvSpPr>
          <p:spPr bwMode="auto">
            <a:xfrm>
              <a:off x="2808" y="2883"/>
              <a:ext cx="27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4" y="17"/>
                </a:cxn>
                <a:cxn ang="0">
                  <a:pos x="6" y="17"/>
                </a:cxn>
                <a:cxn ang="0">
                  <a:pos x="9" y="16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21" y="14"/>
                </a:cxn>
                <a:cxn ang="0">
                  <a:pos x="25" y="12"/>
                </a:cxn>
                <a:cxn ang="0">
                  <a:pos x="28" y="10"/>
                </a:cxn>
                <a:cxn ang="0">
                  <a:pos x="34" y="8"/>
                </a:cxn>
                <a:cxn ang="0">
                  <a:pos x="38" y="6"/>
                </a:cxn>
                <a:cxn ang="0">
                  <a:pos x="44" y="4"/>
                </a:cxn>
                <a:cxn ang="0">
                  <a:pos x="47" y="2"/>
                </a:cxn>
                <a:cxn ang="0">
                  <a:pos x="53" y="0"/>
                </a:cxn>
                <a:cxn ang="0">
                  <a:pos x="53" y="25"/>
                </a:cxn>
                <a:cxn ang="0">
                  <a:pos x="51" y="25"/>
                </a:cxn>
                <a:cxn ang="0">
                  <a:pos x="49" y="27"/>
                </a:cxn>
                <a:cxn ang="0">
                  <a:pos x="45" y="29"/>
                </a:cxn>
                <a:cxn ang="0">
                  <a:pos x="40" y="33"/>
                </a:cxn>
                <a:cxn ang="0">
                  <a:pos x="36" y="35"/>
                </a:cxn>
                <a:cxn ang="0">
                  <a:pos x="32" y="36"/>
                </a:cxn>
                <a:cxn ang="0">
                  <a:pos x="28" y="38"/>
                </a:cxn>
                <a:cxn ang="0">
                  <a:pos x="25" y="40"/>
                </a:cxn>
                <a:cxn ang="0">
                  <a:pos x="19" y="42"/>
                </a:cxn>
                <a:cxn ang="0">
                  <a:pos x="13" y="44"/>
                </a:cxn>
                <a:cxn ang="0">
                  <a:pos x="6" y="46"/>
                </a:cxn>
                <a:cxn ang="0">
                  <a:pos x="0" y="48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3" h="48">
                  <a:moveTo>
                    <a:pt x="0" y="19"/>
                  </a:moveTo>
                  <a:lnTo>
                    <a:pt x="0" y="19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9" y="16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5" y="12"/>
                  </a:lnTo>
                  <a:lnTo>
                    <a:pt x="28" y="10"/>
                  </a:lnTo>
                  <a:lnTo>
                    <a:pt x="34" y="8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0" y="33"/>
                  </a:lnTo>
                  <a:lnTo>
                    <a:pt x="36" y="35"/>
                  </a:lnTo>
                  <a:lnTo>
                    <a:pt x="32" y="36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19" y="42"/>
                  </a:lnTo>
                  <a:lnTo>
                    <a:pt x="13" y="44"/>
                  </a:lnTo>
                  <a:lnTo>
                    <a:pt x="6" y="46"/>
                  </a:lnTo>
                  <a:lnTo>
                    <a:pt x="0" y="4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0" name="Freeform 114"/>
            <p:cNvSpPr>
              <a:spLocks/>
            </p:cNvSpPr>
            <p:nvPr/>
          </p:nvSpPr>
          <p:spPr bwMode="auto">
            <a:xfrm>
              <a:off x="2808" y="2905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5" y="13"/>
                </a:cxn>
                <a:cxn ang="0">
                  <a:pos x="28" y="11"/>
                </a:cxn>
                <a:cxn ang="0">
                  <a:pos x="34" y="11"/>
                </a:cxn>
                <a:cxn ang="0">
                  <a:pos x="38" y="8"/>
                </a:cxn>
                <a:cxn ang="0">
                  <a:pos x="44" y="6"/>
                </a:cxn>
                <a:cxn ang="0">
                  <a:pos x="47" y="4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45" y="30"/>
                </a:cxn>
                <a:cxn ang="0">
                  <a:pos x="40" y="34"/>
                </a:cxn>
                <a:cxn ang="0">
                  <a:pos x="36" y="36"/>
                </a:cxn>
                <a:cxn ang="0">
                  <a:pos x="32" y="38"/>
                </a:cxn>
                <a:cxn ang="0">
                  <a:pos x="28" y="40"/>
                </a:cxn>
                <a:cxn ang="0">
                  <a:pos x="25" y="42"/>
                </a:cxn>
                <a:cxn ang="0">
                  <a:pos x="19" y="44"/>
                </a:cxn>
                <a:cxn ang="0">
                  <a:pos x="13" y="46"/>
                </a:cxn>
                <a:cxn ang="0">
                  <a:pos x="6" y="48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9">
                  <a:moveTo>
                    <a:pt x="0" y="21"/>
                  </a:moveTo>
                  <a:lnTo>
                    <a:pt x="0" y="21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5" y="13"/>
                  </a:lnTo>
                  <a:lnTo>
                    <a:pt x="28" y="11"/>
                  </a:lnTo>
                  <a:lnTo>
                    <a:pt x="34" y="11"/>
                  </a:lnTo>
                  <a:lnTo>
                    <a:pt x="38" y="8"/>
                  </a:lnTo>
                  <a:lnTo>
                    <a:pt x="44" y="6"/>
                  </a:lnTo>
                  <a:lnTo>
                    <a:pt x="47" y="4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45" y="30"/>
                  </a:lnTo>
                  <a:lnTo>
                    <a:pt x="40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5" y="42"/>
                  </a:lnTo>
                  <a:lnTo>
                    <a:pt x="19" y="44"/>
                  </a:lnTo>
                  <a:lnTo>
                    <a:pt x="13" y="46"/>
                  </a:lnTo>
                  <a:lnTo>
                    <a:pt x="6" y="48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1" name="Freeform 115"/>
            <p:cNvSpPr>
              <a:spLocks/>
            </p:cNvSpPr>
            <p:nvPr/>
          </p:nvSpPr>
          <p:spPr bwMode="auto">
            <a:xfrm>
              <a:off x="2808" y="2928"/>
              <a:ext cx="27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6" y="1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6" y="13"/>
                </a:cxn>
                <a:cxn ang="0">
                  <a:pos x="30" y="11"/>
                </a:cxn>
                <a:cxn ang="0">
                  <a:pos x="34" y="9"/>
                </a:cxn>
                <a:cxn ang="0">
                  <a:pos x="40" y="7"/>
                </a:cxn>
                <a:cxn ang="0">
                  <a:pos x="44" y="5"/>
                </a:cxn>
                <a:cxn ang="0">
                  <a:pos x="49" y="1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1" y="28"/>
                </a:cxn>
                <a:cxn ang="0">
                  <a:pos x="47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28" y="39"/>
                </a:cxn>
                <a:cxn ang="0">
                  <a:pos x="25" y="41"/>
                </a:cxn>
                <a:cxn ang="0">
                  <a:pos x="19" y="41"/>
                </a:cxn>
                <a:cxn ang="0">
                  <a:pos x="13" y="43"/>
                </a:cxn>
                <a:cxn ang="0">
                  <a:pos x="6" y="45"/>
                </a:cxn>
                <a:cxn ang="0">
                  <a:pos x="0" y="47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47">
                  <a:moveTo>
                    <a:pt x="0" y="20"/>
                  </a:move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4" y="5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8"/>
                  </a:lnTo>
                  <a:lnTo>
                    <a:pt x="47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1"/>
                  </a:lnTo>
                  <a:lnTo>
                    <a:pt x="13" y="43"/>
                  </a:lnTo>
                  <a:lnTo>
                    <a:pt x="6" y="45"/>
                  </a:lnTo>
                  <a:lnTo>
                    <a:pt x="0" y="47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2" name="Freeform 116"/>
            <p:cNvSpPr>
              <a:spLocks/>
            </p:cNvSpPr>
            <p:nvPr/>
          </p:nvSpPr>
          <p:spPr bwMode="auto">
            <a:xfrm>
              <a:off x="2808" y="2952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19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7" y="15"/>
                </a:cxn>
                <a:cxn ang="0">
                  <a:pos x="21" y="13"/>
                </a:cxn>
                <a:cxn ang="0">
                  <a:pos x="26" y="13"/>
                </a:cxn>
                <a:cxn ang="0">
                  <a:pos x="30" y="11"/>
                </a:cxn>
                <a:cxn ang="0">
                  <a:pos x="34" y="10"/>
                </a:cxn>
                <a:cxn ang="0">
                  <a:pos x="40" y="8"/>
                </a:cxn>
                <a:cxn ang="0">
                  <a:pos x="44" y="4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29"/>
                </a:cxn>
                <a:cxn ang="0">
                  <a:pos x="47" y="30"/>
                </a:cxn>
                <a:cxn ang="0">
                  <a:pos x="42" y="34"/>
                </a:cxn>
                <a:cxn ang="0">
                  <a:pos x="38" y="34"/>
                </a:cxn>
                <a:cxn ang="0">
                  <a:pos x="34" y="36"/>
                </a:cxn>
                <a:cxn ang="0">
                  <a:pos x="28" y="38"/>
                </a:cxn>
                <a:cxn ang="0">
                  <a:pos x="25" y="40"/>
                </a:cxn>
                <a:cxn ang="0">
                  <a:pos x="19" y="42"/>
                </a:cxn>
                <a:cxn ang="0">
                  <a:pos x="13" y="44"/>
                </a:cxn>
                <a:cxn ang="0">
                  <a:pos x="6" y="46"/>
                </a:cxn>
                <a:cxn ang="0">
                  <a:pos x="0" y="48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8">
                  <a:moveTo>
                    <a:pt x="0" y="21"/>
                  </a:moveTo>
                  <a:lnTo>
                    <a:pt x="0" y="21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4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29"/>
                  </a:lnTo>
                  <a:lnTo>
                    <a:pt x="47" y="30"/>
                  </a:lnTo>
                  <a:lnTo>
                    <a:pt x="42" y="34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19" y="42"/>
                  </a:lnTo>
                  <a:lnTo>
                    <a:pt x="13" y="44"/>
                  </a:lnTo>
                  <a:lnTo>
                    <a:pt x="6" y="46"/>
                  </a:lnTo>
                  <a:lnTo>
                    <a:pt x="0" y="4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3" name="Freeform 117"/>
            <p:cNvSpPr>
              <a:spLocks/>
            </p:cNvSpPr>
            <p:nvPr/>
          </p:nvSpPr>
          <p:spPr bwMode="auto">
            <a:xfrm>
              <a:off x="2808" y="2975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19"/>
                </a:cxn>
                <a:cxn ang="0">
                  <a:pos x="6" y="1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6" y="13"/>
                </a:cxn>
                <a:cxn ang="0">
                  <a:pos x="30" y="11"/>
                </a:cxn>
                <a:cxn ang="0">
                  <a:pos x="34" y="9"/>
                </a:cxn>
                <a:cxn ang="0">
                  <a:pos x="40" y="7"/>
                </a:cxn>
                <a:cxn ang="0">
                  <a:pos x="44" y="5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1" y="28"/>
                </a:cxn>
                <a:cxn ang="0">
                  <a:pos x="47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28" y="40"/>
                </a:cxn>
                <a:cxn ang="0">
                  <a:pos x="25" y="42"/>
                </a:cxn>
                <a:cxn ang="0">
                  <a:pos x="19" y="43"/>
                </a:cxn>
                <a:cxn ang="0">
                  <a:pos x="13" y="45"/>
                </a:cxn>
                <a:cxn ang="0">
                  <a:pos x="6" y="47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9">
                  <a:moveTo>
                    <a:pt x="0" y="21"/>
                  </a:moveTo>
                  <a:lnTo>
                    <a:pt x="0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8"/>
                  </a:lnTo>
                  <a:lnTo>
                    <a:pt x="47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28" y="40"/>
                  </a:lnTo>
                  <a:lnTo>
                    <a:pt x="25" y="42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6" y="47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4" name="Freeform 118"/>
            <p:cNvSpPr>
              <a:spLocks/>
            </p:cNvSpPr>
            <p:nvPr/>
          </p:nvSpPr>
          <p:spPr bwMode="auto">
            <a:xfrm>
              <a:off x="2808" y="2998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1"/>
                </a:cxn>
                <a:cxn ang="0">
                  <a:pos x="6" y="21"/>
                </a:cxn>
                <a:cxn ang="0">
                  <a:pos x="7" y="19"/>
                </a:cxn>
                <a:cxn ang="0">
                  <a:pos x="11" y="19"/>
                </a:cxn>
                <a:cxn ang="0">
                  <a:pos x="15" y="17"/>
                </a:cxn>
                <a:cxn ang="0">
                  <a:pos x="19" y="17"/>
                </a:cxn>
                <a:cxn ang="0">
                  <a:pos x="23" y="16"/>
                </a:cxn>
                <a:cxn ang="0">
                  <a:pos x="26" y="14"/>
                </a:cxn>
                <a:cxn ang="0">
                  <a:pos x="30" y="12"/>
                </a:cxn>
                <a:cxn ang="0">
                  <a:pos x="34" y="12"/>
                </a:cxn>
                <a:cxn ang="0">
                  <a:pos x="40" y="8"/>
                </a:cxn>
                <a:cxn ang="0">
                  <a:pos x="44" y="6"/>
                </a:cxn>
                <a:cxn ang="0">
                  <a:pos x="49" y="4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29"/>
                </a:cxn>
                <a:cxn ang="0">
                  <a:pos x="47" y="31"/>
                </a:cxn>
                <a:cxn ang="0">
                  <a:pos x="42" y="36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40"/>
                </a:cxn>
                <a:cxn ang="0">
                  <a:pos x="26" y="42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1" y="48"/>
                </a:cxn>
                <a:cxn ang="0">
                  <a:pos x="7" y="48"/>
                </a:cxn>
                <a:cxn ang="0">
                  <a:pos x="4" y="50"/>
                </a:cxn>
                <a:cxn ang="0">
                  <a:pos x="0" y="5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50">
                  <a:moveTo>
                    <a:pt x="0" y="21"/>
                  </a:moveTo>
                  <a:lnTo>
                    <a:pt x="2" y="21"/>
                  </a:lnTo>
                  <a:lnTo>
                    <a:pt x="6" y="21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3" y="16"/>
                  </a:lnTo>
                  <a:lnTo>
                    <a:pt x="26" y="14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40" y="8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29"/>
                  </a:lnTo>
                  <a:lnTo>
                    <a:pt x="47" y="31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1" y="48"/>
                  </a:lnTo>
                  <a:lnTo>
                    <a:pt x="7" y="48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5" name="Freeform 119"/>
            <p:cNvSpPr>
              <a:spLocks/>
            </p:cNvSpPr>
            <p:nvPr/>
          </p:nvSpPr>
          <p:spPr bwMode="auto">
            <a:xfrm>
              <a:off x="2808" y="3022"/>
              <a:ext cx="27" cy="2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7" y="17"/>
                </a:cxn>
                <a:cxn ang="0">
                  <a:pos x="11" y="17"/>
                </a:cxn>
                <a:cxn ang="0">
                  <a:pos x="15" y="15"/>
                </a:cxn>
                <a:cxn ang="0">
                  <a:pos x="19" y="15"/>
                </a:cxn>
                <a:cxn ang="0">
                  <a:pos x="23" y="13"/>
                </a:cxn>
                <a:cxn ang="0">
                  <a:pos x="26" y="13"/>
                </a:cxn>
                <a:cxn ang="0">
                  <a:pos x="30" y="11"/>
                </a:cxn>
                <a:cxn ang="0">
                  <a:pos x="34" y="9"/>
                </a:cxn>
                <a:cxn ang="0">
                  <a:pos x="40" y="5"/>
                </a:cxn>
                <a:cxn ang="0">
                  <a:pos x="44" y="4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3" y="24"/>
                </a:cxn>
                <a:cxn ang="0">
                  <a:pos x="53" y="24"/>
                </a:cxn>
                <a:cxn ang="0">
                  <a:pos x="51" y="26"/>
                </a:cxn>
                <a:cxn ang="0">
                  <a:pos x="47" y="28"/>
                </a:cxn>
                <a:cxn ang="0">
                  <a:pos x="42" y="32"/>
                </a:cxn>
                <a:cxn ang="0">
                  <a:pos x="38" y="34"/>
                </a:cxn>
                <a:cxn ang="0">
                  <a:pos x="34" y="36"/>
                </a:cxn>
                <a:cxn ang="0">
                  <a:pos x="30" y="38"/>
                </a:cxn>
                <a:cxn ang="0">
                  <a:pos x="26" y="40"/>
                </a:cxn>
                <a:cxn ang="0">
                  <a:pos x="21" y="42"/>
                </a:cxn>
                <a:cxn ang="0">
                  <a:pos x="15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4" y="47"/>
                </a:cxn>
                <a:cxn ang="0">
                  <a:pos x="0" y="47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3" h="47">
                  <a:moveTo>
                    <a:pt x="0" y="19"/>
                  </a:moveTo>
                  <a:lnTo>
                    <a:pt x="2" y="19"/>
                  </a:lnTo>
                  <a:lnTo>
                    <a:pt x="6" y="19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1" y="26"/>
                  </a:lnTo>
                  <a:lnTo>
                    <a:pt x="47" y="28"/>
                  </a:lnTo>
                  <a:lnTo>
                    <a:pt x="42" y="32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5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4" y="47"/>
                  </a:lnTo>
                  <a:lnTo>
                    <a:pt x="0" y="47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6" name="Freeform 120"/>
            <p:cNvSpPr>
              <a:spLocks/>
            </p:cNvSpPr>
            <p:nvPr/>
          </p:nvSpPr>
          <p:spPr bwMode="auto">
            <a:xfrm>
              <a:off x="2808" y="3045"/>
              <a:ext cx="2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1"/>
                </a:cxn>
                <a:cxn ang="0">
                  <a:pos x="6" y="19"/>
                </a:cxn>
                <a:cxn ang="0">
                  <a:pos x="7" y="19"/>
                </a:cxn>
                <a:cxn ang="0">
                  <a:pos x="11" y="17"/>
                </a:cxn>
                <a:cxn ang="0">
                  <a:pos x="15" y="17"/>
                </a:cxn>
                <a:cxn ang="0">
                  <a:pos x="19" y="17"/>
                </a:cxn>
                <a:cxn ang="0">
                  <a:pos x="23" y="16"/>
                </a:cxn>
                <a:cxn ang="0">
                  <a:pos x="26" y="14"/>
                </a:cxn>
                <a:cxn ang="0">
                  <a:pos x="30" y="12"/>
                </a:cxn>
                <a:cxn ang="0">
                  <a:pos x="34" y="10"/>
                </a:cxn>
                <a:cxn ang="0">
                  <a:pos x="40" y="8"/>
                </a:cxn>
                <a:cxn ang="0">
                  <a:pos x="44" y="6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29"/>
                </a:cxn>
                <a:cxn ang="0">
                  <a:pos x="47" y="31"/>
                </a:cxn>
                <a:cxn ang="0">
                  <a:pos x="42" y="35"/>
                </a:cxn>
                <a:cxn ang="0">
                  <a:pos x="38" y="35"/>
                </a:cxn>
                <a:cxn ang="0">
                  <a:pos x="34" y="36"/>
                </a:cxn>
                <a:cxn ang="0">
                  <a:pos x="30" y="38"/>
                </a:cxn>
                <a:cxn ang="0">
                  <a:pos x="26" y="40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1" y="46"/>
                </a:cxn>
                <a:cxn ang="0">
                  <a:pos x="7" y="48"/>
                </a:cxn>
                <a:cxn ang="0">
                  <a:pos x="4" y="48"/>
                </a:cxn>
                <a:cxn ang="0">
                  <a:pos x="0" y="48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8">
                  <a:moveTo>
                    <a:pt x="0" y="21"/>
                  </a:moveTo>
                  <a:lnTo>
                    <a:pt x="2" y="21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3" y="16"/>
                  </a:lnTo>
                  <a:lnTo>
                    <a:pt x="26" y="14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4" y="6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5"/>
                  </a:lnTo>
                  <a:lnTo>
                    <a:pt x="34" y="36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1" y="46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7" name="Freeform 121"/>
            <p:cNvSpPr>
              <a:spLocks/>
            </p:cNvSpPr>
            <p:nvPr/>
          </p:nvSpPr>
          <p:spPr bwMode="auto">
            <a:xfrm>
              <a:off x="2809" y="3068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5" y="19"/>
                </a:cxn>
                <a:cxn ang="0">
                  <a:pos x="9" y="19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6" y="13"/>
                </a:cxn>
                <a:cxn ang="0">
                  <a:pos x="30" y="1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43" y="6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28"/>
                </a:cxn>
                <a:cxn ang="0">
                  <a:pos x="47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40"/>
                </a:cxn>
                <a:cxn ang="0">
                  <a:pos x="24" y="42"/>
                </a:cxn>
                <a:cxn ang="0">
                  <a:pos x="19" y="44"/>
                </a:cxn>
                <a:cxn ang="0">
                  <a:pos x="13" y="46"/>
                </a:cxn>
                <a:cxn ang="0">
                  <a:pos x="5" y="48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9">
                  <a:moveTo>
                    <a:pt x="0" y="21"/>
                  </a:moveTo>
                  <a:lnTo>
                    <a:pt x="0" y="21"/>
                  </a:lnTo>
                  <a:lnTo>
                    <a:pt x="4" y="21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43" y="6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28"/>
                  </a:lnTo>
                  <a:lnTo>
                    <a:pt x="47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4" y="42"/>
                  </a:lnTo>
                  <a:lnTo>
                    <a:pt x="19" y="44"/>
                  </a:lnTo>
                  <a:lnTo>
                    <a:pt x="13" y="46"/>
                  </a:lnTo>
                  <a:lnTo>
                    <a:pt x="5" y="48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8" name="Freeform 122"/>
            <p:cNvSpPr>
              <a:spLocks/>
            </p:cNvSpPr>
            <p:nvPr/>
          </p:nvSpPr>
          <p:spPr bwMode="auto">
            <a:xfrm>
              <a:off x="2809" y="3092"/>
              <a:ext cx="27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5" y="19"/>
                </a:cxn>
                <a:cxn ang="0">
                  <a:pos x="9" y="19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6" y="13"/>
                </a:cxn>
                <a:cxn ang="0">
                  <a:pos x="30" y="11"/>
                </a:cxn>
                <a:cxn ang="0">
                  <a:pos x="34" y="9"/>
                </a:cxn>
                <a:cxn ang="0">
                  <a:pos x="40" y="7"/>
                </a:cxn>
                <a:cxn ang="0">
                  <a:pos x="43" y="5"/>
                </a:cxn>
                <a:cxn ang="0">
                  <a:pos x="49" y="3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1" y="28"/>
                </a:cxn>
                <a:cxn ang="0">
                  <a:pos x="47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39"/>
                </a:cxn>
                <a:cxn ang="0">
                  <a:pos x="24" y="41"/>
                </a:cxn>
                <a:cxn ang="0">
                  <a:pos x="19" y="43"/>
                </a:cxn>
                <a:cxn ang="0">
                  <a:pos x="13" y="45"/>
                </a:cxn>
                <a:cxn ang="0">
                  <a:pos x="5" y="47"/>
                </a:cxn>
                <a:cxn ang="0">
                  <a:pos x="0" y="49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8"/>
                  </a:lnTo>
                  <a:lnTo>
                    <a:pt x="47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39"/>
                  </a:lnTo>
                  <a:lnTo>
                    <a:pt x="24" y="41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5" y="47"/>
                  </a:lnTo>
                  <a:lnTo>
                    <a:pt x="0" y="49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9" name="Freeform 123"/>
            <p:cNvSpPr>
              <a:spLocks/>
            </p:cNvSpPr>
            <p:nvPr/>
          </p:nvSpPr>
          <p:spPr bwMode="auto">
            <a:xfrm>
              <a:off x="2809" y="3116"/>
              <a:ext cx="27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5" y="17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7" y="15"/>
                </a:cxn>
                <a:cxn ang="0">
                  <a:pos x="21" y="13"/>
                </a:cxn>
                <a:cxn ang="0">
                  <a:pos x="26" y="11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40" y="6"/>
                </a:cxn>
                <a:cxn ang="0">
                  <a:pos x="43" y="4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29"/>
                </a:cxn>
                <a:cxn ang="0">
                  <a:pos x="47" y="30"/>
                </a:cxn>
                <a:cxn ang="0">
                  <a:pos x="42" y="34"/>
                </a:cxn>
                <a:cxn ang="0">
                  <a:pos x="38" y="34"/>
                </a:cxn>
                <a:cxn ang="0">
                  <a:pos x="34" y="36"/>
                </a:cxn>
                <a:cxn ang="0">
                  <a:pos x="30" y="38"/>
                </a:cxn>
                <a:cxn ang="0">
                  <a:pos x="24" y="40"/>
                </a:cxn>
                <a:cxn ang="0">
                  <a:pos x="19" y="42"/>
                </a:cxn>
                <a:cxn ang="0">
                  <a:pos x="13" y="44"/>
                </a:cxn>
                <a:cxn ang="0">
                  <a:pos x="5" y="46"/>
                </a:cxn>
                <a:cxn ang="0">
                  <a:pos x="0" y="48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8">
                  <a:moveTo>
                    <a:pt x="0" y="21"/>
                  </a:moveTo>
                  <a:lnTo>
                    <a:pt x="0" y="19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6" y="11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40" y="6"/>
                  </a:lnTo>
                  <a:lnTo>
                    <a:pt x="43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29"/>
                  </a:lnTo>
                  <a:lnTo>
                    <a:pt x="47" y="30"/>
                  </a:lnTo>
                  <a:lnTo>
                    <a:pt x="42" y="34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30" y="38"/>
                  </a:lnTo>
                  <a:lnTo>
                    <a:pt x="24" y="40"/>
                  </a:lnTo>
                  <a:lnTo>
                    <a:pt x="19" y="42"/>
                  </a:lnTo>
                  <a:lnTo>
                    <a:pt x="13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60" name="Freeform 124"/>
            <p:cNvSpPr>
              <a:spLocks/>
            </p:cNvSpPr>
            <p:nvPr/>
          </p:nvSpPr>
          <p:spPr bwMode="auto">
            <a:xfrm>
              <a:off x="2809" y="3138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1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11" y="17"/>
                </a:cxn>
                <a:cxn ang="0">
                  <a:pos x="15" y="17"/>
                </a:cxn>
                <a:cxn ang="0">
                  <a:pos x="19" y="17"/>
                </a:cxn>
                <a:cxn ang="0">
                  <a:pos x="23" y="15"/>
                </a:cxn>
                <a:cxn ang="0">
                  <a:pos x="26" y="13"/>
                </a:cxn>
                <a:cxn ang="0">
                  <a:pos x="30" y="11"/>
                </a:cxn>
                <a:cxn ang="0">
                  <a:pos x="36" y="9"/>
                </a:cxn>
                <a:cxn ang="0">
                  <a:pos x="40" y="7"/>
                </a:cxn>
                <a:cxn ang="0">
                  <a:pos x="43" y="5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1" y="28"/>
                </a:cxn>
                <a:cxn ang="0">
                  <a:pos x="47" y="30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40"/>
                </a:cxn>
                <a:cxn ang="0">
                  <a:pos x="26" y="41"/>
                </a:cxn>
                <a:cxn ang="0">
                  <a:pos x="19" y="43"/>
                </a:cxn>
                <a:cxn ang="0">
                  <a:pos x="13" y="45"/>
                </a:cxn>
                <a:cxn ang="0">
                  <a:pos x="11" y="45"/>
                </a:cxn>
                <a:cxn ang="0">
                  <a:pos x="7" y="47"/>
                </a:cxn>
                <a:cxn ang="0">
                  <a:pos x="4" y="47"/>
                </a:cxn>
                <a:cxn ang="0">
                  <a:pos x="0" y="4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49">
                  <a:moveTo>
                    <a:pt x="0" y="21"/>
                  </a:move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6" y="9"/>
                  </a:lnTo>
                  <a:lnTo>
                    <a:pt x="40" y="7"/>
                  </a:lnTo>
                  <a:lnTo>
                    <a:pt x="43" y="5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8"/>
                  </a:lnTo>
                  <a:lnTo>
                    <a:pt x="47" y="30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7" y="47"/>
                  </a:lnTo>
                  <a:lnTo>
                    <a:pt x="4" y="47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61" name="Freeform 125"/>
            <p:cNvSpPr>
              <a:spLocks/>
            </p:cNvSpPr>
            <p:nvPr/>
          </p:nvSpPr>
          <p:spPr bwMode="auto">
            <a:xfrm>
              <a:off x="2809" y="3162"/>
              <a:ext cx="27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4" y="19"/>
                </a:cxn>
                <a:cxn ang="0">
                  <a:pos x="5" y="1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1" y="15"/>
                </a:cxn>
                <a:cxn ang="0">
                  <a:pos x="26" y="13"/>
                </a:cxn>
                <a:cxn ang="0">
                  <a:pos x="30" y="12"/>
                </a:cxn>
                <a:cxn ang="0">
                  <a:pos x="34" y="10"/>
                </a:cxn>
                <a:cxn ang="0">
                  <a:pos x="40" y="8"/>
                </a:cxn>
                <a:cxn ang="0">
                  <a:pos x="43" y="6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29"/>
                </a:cxn>
                <a:cxn ang="0">
                  <a:pos x="47" y="31"/>
                </a:cxn>
                <a:cxn ang="0">
                  <a:pos x="42" y="34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40"/>
                </a:cxn>
                <a:cxn ang="0">
                  <a:pos x="26" y="42"/>
                </a:cxn>
                <a:cxn ang="0">
                  <a:pos x="19" y="44"/>
                </a:cxn>
                <a:cxn ang="0">
                  <a:pos x="13" y="46"/>
                </a:cxn>
                <a:cxn ang="0">
                  <a:pos x="11" y="46"/>
                </a:cxn>
                <a:cxn ang="0">
                  <a:pos x="7" y="48"/>
                </a:cxn>
                <a:cxn ang="0">
                  <a:pos x="4" y="48"/>
                </a:cxn>
                <a:cxn ang="0">
                  <a:pos x="0" y="5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50">
                  <a:moveTo>
                    <a:pt x="0" y="21"/>
                  </a:moveTo>
                  <a:lnTo>
                    <a:pt x="0" y="21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6" y="13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3" y="6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29"/>
                  </a:lnTo>
                  <a:lnTo>
                    <a:pt x="47" y="31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19" y="44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62" name="Freeform 126"/>
            <p:cNvSpPr>
              <a:spLocks/>
            </p:cNvSpPr>
            <p:nvPr/>
          </p:nvSpPr>
          <p:spPr bwMode="auto">
            <a:xfrm>
              <a:off x="2809" y="3185"/>
              <a:ext cx="27" cy="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1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11" y="17"/>
                </a:cxn>
                <a:cxn ang="0">
                  <a:pos x="15" y="17"/>
                </a:cxn>
                <a:cxn ang="0">
                  <a:pos x="19" y="17"/>
                </a:cxn>
                <a:cxn ang="0">
                  <a:pos x="23" y="15"/>
                </a:cxn>
                <a:cxn ang="0">
                  <a:pos x="26" y="13"/>
                </a:cxn>
                <a:cxn ang="0">
                  <a:pos x="30" y="11"/>
                </a:cxn>
                <a:cxn ang="0">
                  <a:pos x="36" y="9"/>
                </a:cxn>
                <a:cxn ang="0">
                  <a:pos x="40" y="7"/>
                </a:cxn>
                <a:cxn ang="0">
                  <a:pos x="43" y="5"/>
                </a:cxn>
                <a:cxn ang="0">
                  <a:pos x="49" y="4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1" y="28"/>
                </a:cxn>
                <a:cxn ang="0">
                  <a:pos x="47" y="30"/>
                </a:cxn>
                <a:cxn ang="0">
                  <a:pos x="42" y="36"/>
                </a:cxn>
                <a:cxn ang="0">
                  <a:pos x="38" y="38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6" y="42"/>
                </a:cxn>
                <a:cxn ang="0">
                  <a:pos x="21" y="45"/>
                </a:cxn>
                <a:cxn ang="0">
                  <a:pos x="15" y="47"/>
                </a:cxn>
                <a:cxn ang="0">
                  <a:pos x="11" y="47"/>
                </a:cxn>
                <a:cxn ang="0">
                  <a:pos x="7" y="49"/>
                </a:cxn>
                <a:cxn ang="0">
                  <a:pos x="4" y="49"/>
                </a:cxn>
                <a:cxn ang="0">
                  <a:pos x="0" y="51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3" h="51">
                  <a:moveTo>
                    <a:pt x="0" y="21"/>
                  </a:move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6" y="9"/>
                  </a:lnTo>
                  <a:lnTo>
                    <a:pt x="40" y="7"/>
                  </a:lnTo>
                  <a:lnTo>
                    <a:pt x="43" y="5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8"/>
                  </a:lnTo>
                  <a:lnTo>
                    <a:pt x="47" y="30"/>
                  </a:lnTo>
                  <a:lnTo>
                    <a:pt x="42" y="36"/>
                  </a:lnTo>
                  <a:lnTo>
                    <a:pt x="38" y="38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21" y="45"/>
                  </a:lnTo>
                  <a:lnTo>
                    <a:pt x="15" y="47"/>
                  </a:lnTo>
                  <a:lnTo>
                    <a:pt x="11" y="47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0" y="5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63" name="Freeform 127"/>
            <p:cNvSpPr>
              <a:spLocks/>
            </p:cNvSpPr>
            <p:nvPr/>
          </p:nvSpPr>
          <p:spPr bwMode="auto">
            <a:xfrm>
              <a:off x="2810" y="3209"/>
              <a:ext cx="26" cy="2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3" y="23"/>
                </a:cxn>
                <a:cxn ang="0">
                  <a:pos x="7" y="21"/>
                </a:cxn>
                <a:cxn ang="0">
                  <a:pos x="9" y="21"/>
                </a:cxn>
                <a:cxn ang="0">
                  <a:pos x="13" y="19"/>
                </a:cxn>
                <a:cxn ang="0">
                  <a:pos x="17" y="19"/>
                </a:cxn>
                <a:cxn ang="0">
                  <a:pos x="21" y="17"/>
                </a:cxn>
                <a:cxn ang="0">
                  <a:pos x="24" y="16"/>
                </a:cxn>
                <a:cxn ang="0">
                  <a:pos x="30" y="14"/>
                </a:cxn>
                <a:cxn ang="0">
                  <a:pos x="34" y="12"/>
                </a:cxn>
                <a:cxn ang="0">
                  <a:pos x="38" y="8"/>
                </a:cxn>
                <a:cxn ang="0">
                  <a:pos x="43" y="6"/>
                </a:cxn>
                <a:cxn ang="0">
                  <a:pos x="47" y="2"/>
                </a:cxn>
                <a:cxn ang="0">
                  <a:pos x="53" y="0"/>
                </a:cxn>
                <a:cxn ang="0">
                  <a:pos x="53" y="27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47" y="31"/>
                </a:cxn>
                <a:cxn ang="0">
                  <a:pos x="41" y="35"/>
                </a:cxn>
                <a:cxn ang="0">
                  <a:pos x="38" y="36"/>
                </a:cxn>
                <a:cxn ang="0">
                  <a:pos x="34" y="38"/>
                </a:cxn>
                <a:cxn ang="0">
                  <a:pos x="30" y="42"/>
                </a:cxn>
                <a:cxn ang="0">
                  <a:pos x="24" y="44"/>
                </a:cxn>
                <a:cxn ang="0">
                  <a:pos x="19" y="46"/>
                </a:cxn>
                <a:cxn ang="0">
                  <a:pos x="13" y="48"/>
                </a:cxn>
                <a:cxn ang="0">
                  <a:pos x="7" y="52"/>
                </a:cxn>
                <a:cxn ang="0">
                  <a:pos x="0" y="54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53" h="54">
                  <a:moveTo>
                    <a:pt x="0" y="23"/>
                  </a:moveTo>
                  <a:lnTo>
                    <a:pt x="0" y="23"/>
                  </a:lnTo>
                  <a:lnTo>
                    <a:pt x="3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3" y="19"/>
                  </a:lnTo>
                  <a:lnTo>
                    <a:pt x="17" y="19"/>
                  </a:lnTo>
                  <a:lnTo>
                    <a:pt x="21" y="17"/>
                  </a:lnTo>
                  <a:lnTo>
                    <a:pt x="24" y="16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8" y="8"/>
                  </a:lnTo>
                  <a:lnTo>
                    <a:pt x="43" y="6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47" y="31"/>
                  </a:lnTo>
                  <a:lnTo>
                    <a:pt x="41" y="35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2"/>
                  </a:lnTo>
                  <a:lnTo>
                    <a:pt x="24" y="44"/>
                  </a:lnTo>
                  <a:lnTo>
                    <a:pt x="19" y="46"/>
                  </a:lnTo>
                  <a:lnTo>
                    <a:pt x="13" y="48"/>
                  </a:lnTo>
                  <a:lnTo>
                    <a:pt x="7" y="52"/>
                  </a:lnTo>
                  <a:lnTo>
                    <a:pt x="0" y="54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64" name="Freeform 128"/>
            <p:cNvSpPr>
              <a:spLocks/>
            </p:cNvSpPr>
            <p:nvPr/>
          </p:nvSpPr>
          <p:spPr bwMode="auto">
            <a:xfrm>
              <a:off x="2810" y="3231"/>
              <a:ext cx="27" cy="3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7"/>
                </a:cxn>
                <a:cxn ang="0">
                  <a:pos x="3" y="27"/>
                </a:cxn>
                <a:cxn ang="0">
                  <a:pos x="7" y="25"/>
                </a:cxn>
                <a:cxn ang="0">
                  <a:pos x="9" y="23"/>
                </a:cxn>
                <a:cxn ang="0">
                  <a:pos x="13" y="23"/>
                </a:cxn>
                <a:cxn ang="0">
                  <a:pos x="17" y="21"/>
                </a:cxn>
                <a:cxn ang="0">
                  <a:pos x="21" y="19"/>
                </a:cxn>
                <a:cxn ang="0">
                  <a:pos x="26" y="17"/>
                </a:cxn>
                <a:cxn ang="0">
                  <a:pos x="30" y="15"/>
                </a:cxn>
                <a:cxn ang="0">
                  <a:pos x="34" y="13"/>
                </a:cxn>
                <a:cxn ang="0">
                  <a:pos x="40" y="9"/>
                </a:cxn>
                <a:cxn ang="0">
                  <a:pos x="43" y="6"/>
                </a:cxn>
                <a:cxn ang="0">
                  <a:pos x="49" y="2"/>
                </a:cxn>
                <a:cxn ang="0">
                  <a:pos x="55" y="0"/>
                </a:cxn>
                <a:cxn ang="0">
                  <a:pos x="55" y="23"/>
                </a:cxn>
                <a:cxn ang="0">
                  <a:pos x="53" y="23"/>
                </a:cxn>
                <a:cxn ang="0">
                  <a:pos x="51" y="25"/>
                </a:cxn>
                <a:cxn ang="0">
                  <a:pos x="47" y="28"/>
                </a:cxn>
                <a:cxn ang="0">
                  <a:pos x="41" y="34"/>
                </a:cxn>
                <a:cxn ang="0">
                  <a:pos x="38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4" y="46"/>
                </a:cxn>
                <a:cxn ang="0">
                  <a:pos x="19" y="49"/>
                </a:cxn>
                <a:cxn ang="0">
                  <a:pos x="13" y="51"/>
                </a:cxn>
                <a:cxn ang="0">
                  <a:pos x="7" y="55"/>
                </a:cxn>
                <a:cxn ang="0">
                  <a:pos x="0" y="59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55" h="59"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3" y="23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6" y="17"/>
                  </a:lnTo>
                  <a:lnTo>
                    <a:pt x="30" y="15"/>
                  </a:lnTo>
                  <a:lnTo>
                    <a:pt x="34" y="13"/>
                  </a:lnTo>
                  <a:lnTo>
                    <a:pt x="40" y="9"/>
                  </a:lnTo>
                  <a:lnTo>
                    <a:pt x="43" y="6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55" y="23"/>
                  </a:lnTo>
                  <a:lnTo>
                    <a:pt x="53" y="23"/>
                  </a:lnTo>
                  <a:lnTo>
                    <a:pt x="51" y="25"/>
                  </a:lnTo>
                  <a:lnTo>
                    <a:pt x="47" y="28"/>
                  </a:lnTo>
                  <a:lnTo>
                    <a:pt x="41" y="34"/>
                  </a:lnTo>
                  <a:lnTo>
                    <a:pt x="38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4" y="46"/>
                  </a:lnTo>
                  <a:lnTo>
                    <a:pt x="19" y="49"/>
                  </a:lnTo>
                  <a:lnTo>
                    <a:pt x="13" y="51"/>
                  </a:lnTo>
                  <a:lnTo>
                    <a:pt x="7" y="55"/>
                  </a:lnTo>
                  <a:lnTo>
                    <a:pt x="0" y="5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9666" name="Picture 130" descr="j0383770[1]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557588" y="3008313"/>
            <a:ext cx="1668462" cy="2120900"/>
          </a:xfrm>
          <a:prstGeom prst="rect">
            <a:avLst/>
          </a:prstGeom>
          <a:noFill/>
        </p:spPr>
      </p:pic>
      <p:pic>
        <p:nvPicPr>
          <p:cNvPr id="449667" name="Picture 131" descr="j0320526[1]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743575" y="4575175"/>
            <a:ext cx="3101975" cy="1908175"/>
          </a:xfrm>
          <a:prstGeom prst="rect">
            <a:avLst/>
          </a:prstGeom>
          <a:noFill/>
        </p:spPr>
      </p:pic>
      <p:sp>
        <p:nvSpPr>
          <p:cNvPr id="449670" name="Text Box 134"/>
          <p:cNvSpPr txBox="1">
            <a:spLocks noChangeArrowheads="1"/>
          </p:cNvSpPr>
          <p:nvPr/>
        </p:nvSpPr>
        <p:spPr bwMode="auto">
          <a:xfrm>
            <a:off x="219075" y="5668963"/>
            <a:ext cx="5891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3333FF"/>
                </a:solidFill>
              </a:rPr>
              <a:t>Gases behave a bit like jacks-in-</a:t>
            </a:r>
          </a:p>
          <a:p>
            <a:pPr algn="l"/>
            <a:r>
              <a:rPr lang="en-US">
                <a:solidFill>
                  <a:srgbClr val="3333FF"/>
                </a:solidFill>
              </a:rPr>
              <a:t>the-box (or little-brothers-in-the-box)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96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96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9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7" grpId="0" animBg="1"/>
      <p:bldP spid="449553" grpId="0" animBg="1"/>
      <p:bldP spid="4496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5676900" y="319088"/>
            <a:ext cx="2393950" cy="10731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5108575" y="5819775"/>
            <a:ext cx="2555875" cy="5937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4797425" y="4067175"/>
            <a:ext cx="207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</a:t>
            </a:r>
            <a:r>
              <a:rPr lang="en-US" baseline="-25000"/>
              <a:t>1</a:t>
            </a:r>
            <a:r>
              <a:rPr lang="en-US"/>
              <a:t>V</a:t>
            </a:r>
            <a:r>
              <a:rPr lang="en-US" baseline="-25000"/>
              <a:t>1</a:t>
            </a:r>
            <a:r>
              <a:rPr lang="en-US"/>
              <a:t> = P</a:t>
            </a:r>
            <a:r>
              <a:rPr lang="en-US" baseline="-25000"/>
              <a:t>2</a:t>
            </a:r>
            <a:r>
              <a:rPr lang="en-US"/>
              <a:t>V</a:t>
            </a:r>
            <a:r>
              <a:rPr lang="en-US" baseline="-25000"/>
              <a:t>2</a:t>
            </a:r>
          </a:p>
        </p:txBody>
      </p:sp>
      <p:sp>
        <p:nvSpPr>
          <p:cNvPr id="451592" name="Rectangle 8"/>
          <p:cNvSpPr>
            <a:spLocks noChangeArrowheads="1"/>
          </p:cNvSpPr>
          <p:nvPr/>
        </p:nvSpPr>
        <p:spPr bwMode="auto">
          <a:xfrm>
            <a:off x="865188" y="488950"/>
            <a:ext cx="431641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The Combined Gas Law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51593" name="Rectangle 9"/>
          <p:cNvSpPr>
            <a:spLocks noChangeArrowheads="1"/>
          </p:cNvSpPr>
          <p:nvPr/>
        </p:nvSpPr>
        <p:spPr bwMode="auto">
          <a:xfrm>
            <a:off x="1098550" y="1379538"/>
            <a:ext cx="6961188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P = pres. (any unit)	1 = initial conditions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V = vol. (any unit)	2 = final conditions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T = temp. (K)</a:t>
            </a:r>
          </a:p>
        </p:txBody>
      </p:sp>
      <p:sp>
        <p:nvSpPr>
          <p:cNvPr id="451594" name="Rectangle 10"/>
          <p:cNvSpPr>
            <a:spLocks noChangeArrowheads="1"/>
          </p:cNvSpPr>
          <p:nvPr/>
        </p:nvSpPr>
        <p:spPr bwMode="auto">
          <a:xfrm>
            <a:off x="339725" y="2979738"/>
            <a:ext cx="83915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 gas has vol. 4.2 L at 110 kPa. If temp. is constant,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find pres. of gas when vol. changes to 11.3 L. </a:t>
            </a:r>
          </a:p>
        </p:txBody>
      </p:sp>
      <p:graphicFrame>
        <p:nvGraphicFramePr>
          <p:cNvPr id="451595" name="Object 11"/>
          <p:cNvGraphicFramePr>
            <a:graphicFrameLocks noChangeAspect="1"/>
          </p:cNvGraphicFramePr>
          <p:nvPr/>
        </p:nvGraphicFramePr>
        <p:xfrm>
          <a:off x="5826125" y="412750"/>
          <a:ext cx="2116138" cy="922338"/>
        </p:xfrm>
        <a:graphic>
          <a:graphicData uri="http://schemas.openxmlformats.org/presentationml/2006/ole">
            <p:oleObj spid="_x0000_s451595" name="Equation" r:id="rId3" imgW="2120760" imgH="927000" progId="Equation.3">
              <p:embed/>
            </p:oleObj>
          </a:graphicData>
        </a:graphic>
      </p:graphicFrame>
      <p:graphicFrame>
        <p:nvGraphicFramePr>
          <p:cNvPr id="451597" name="Object 13"/>
          <p:cNvGraphicFramePr>
            <a:graphicFrameLocks noChangeAspect="1"/>
          </p:cNvGraphicFramePr>
          <p:nvPr/>
        </p:nvGraphicFramePr>
        <p:xfrm>
          <a:off x="1333500" y="4143375"/>
          <a:ext cx="2116138" cy="922338"/>
        </p:xfrm>
        <a:graphic>
          <a:graphicData uri="http://schemas.openxmlformats.org/presentationml/2006/ole">
            <p:oleObj spid="_x0000_s451597" name="Equation" r:id="rId4" imgW="2120760" imgH="927000" progId="Equation.3">
              <p:embed/>
            </p:oleObj>
          </a:graphicData>
        </a:graphic>
      </p:graphicFrame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4213225" y="4749800"/>
            <a:ext cx="3221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110(4.2) = P</a:t>
            </a:r>
            <a:r>
              <a:rPr lang="en-US" baseline="-25000"/>
              <a:t>2</a:t>
            </a:r>
            <a:r>
              <a:rPr lang="en-US"/>
              <a:t>(11.3)</a:t>
            </a:r>
            <a:endParaRPr lang="en-US" baseline="-25000"/>
          </a:p>
        </p:txBody>
      </p:sp>
      <p:sp>
        <p:nvSpPr>
          <p:cNvPr id="451599" name="Text Box 15"/>
          <p:cNvSpPr txBox="1">
            <a:spLocks noChangeArrowheads="1"/>
          </p:cNvSpPr>
          <p:nvPr/>
        </p:nvSpPr>
        <p:spPr bwMode="auto">
          <a:xfrm>
            <a:off x="5170488" y="5859463"/>
            <a:ext cx="1654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</a:t>
            </a:r>
            <a:r>
              <a:rPr lang="en-US" baseline="-25000"/>
              <a:t>2</a:t>
            </a:r>
            <a:r>
              <a:rPr lang="en-US"/>
              <a:t> = 40.9</a:t>
            </a:r>
            <a:endParaRPr lang="en-US" baseline="-25000"/>
          </a:p>
        </p:txBody>
      </p:sp>
      <p:sp>
        <p:nvSpPr>
          <p:cNvPr id="451600" name="Text Box 16"/>
          <p:cNvSpPr txBox="1">
            <a:spLocks noChangeArrowheads="1"/>
          </p:cNvSpPr>
          <p:nvPr/>
        </p:nvSpPr>
        <p:spPr bwMode="auto">
          <a:xfrm>
            <a:off x="6781800" y="5859463"/>
            <a:ext cx="796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kPa</a:t>
            </a:r>
            <a:endParaRPr lang="en-US" baseline="-25000"/>
          </a:p>
        </p:txBody>
      </p:sp>
      <p:sp>
        <p:nvSpPr>
          <p:cNvPr id="451601" name="Line 17"/>
          <p:cNvSpPr>
            <a:spLocks noChangeShapeType="1"/>
          </p:cNvSpPr>
          <p:nvPr/>
        </p:nvSpPr>
        <p:spPr bwMode="auto">
          <a:xfrm flipH="1" flipV="1">
            <a:off x="1443038" y="4686300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1602" name="Line 18"/>
          <p:cNvSpPr>
            <a:spLocks noChangeShapeType="1"/>
          </p:cNvSpPr>
          <p:nvPr/>
        </p:nvSpPr>
        <p:spPr bwMode="auto">
          <a:xfrm flipH="1" flipV="1">
            <a:off x="2681288" y="4684713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1603" name="Line 19"/>
          <p:cNvSpPr>
            <a:spLocks noChangeShapeType="1"/>
          </p:cNvSpPr>
          <p:nvPr/>
        </p:nvSpPr>
        <p:spPr bwMode="auto">
          <a:xfrm>
            <a:off x="3781425" y="4371975"/>
            <a:ext cx="639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1609" name="Line 25"/>
          <p:cNvSpPr>
            <a:spLocks noChangeShapeType="1"/>
          </p:cNvSpPr>
          <p:nvPr/>
        </p:nvSpPr>
        <p:spPr bwMode="auto">
          <a:xfrm flipH="1" flipV="1">
            <a:off x="6627813" y="4906963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51611" name="Group 27"/>
          <p:cNvGrpSpPr>
            <a:grpSpLocks/>
          </p:cNvGrpSpPr>
          <p:nvPr/>
        </p:nvGrpSpPr>
        <p:grpSpPr bwMode="auto">
          <a:xfrm>
            <a:off x="4321175" y="5270500"/>
            <a:ext cx="3005138" cy="519113"/>
            <a:chOff x="2722" y="3320"/>
            <a:chExt cx="1893" cy="327"/>
          </a:xfrm>
        </p:grpSpPr>
        <p:sp>
          <p:nvSpPr>
            <p:cNvPr id="451605" name="Line 21"/>
            <p:cNvSpPr>
              <a:spLocks noChangeShapeType="1"/>
            </p:cNvSpPr>
            <p:nvPr/>
          </p:nvSpPr>
          <p:spPr bwMode="auto">
            <a:xfrm>
              <a:off x="2722" y="3340"/>
              <a:ext cx="85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606" name="Line 22"/>
            <p:cNvSpPr>
              <a:spLocks noChangeShapeType="1"/>
            </p:cNvSpPr>
            <p:nvPr/>
          </p:nvSpPr>
          <p:spPr bwMode="auto">
            <a:xfrm>
              <a:off x="3801" y="3340"/>
              <a:ext cx="81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608" name="Text Box 24"/>
            <p:cNvSpPr txBox="1">
              <a:spLocks noChangeArrowheads="1"/>
            </p:cNvSpPr>
            <p:nvPr/>
          </p:nvSpPr>
          <p:spPr bwMode="auto">
            <a:xfrm>
              <a:off x="3908" y="3320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11.3</a:t>
              </a:r>
            </a:p>
          </p:txBody>
        </p:sp>
        <p:sp>
          <p:nvSpPr>
            <p:cNvPr id="451610" name="Text Box 26"/>
            <p:cNvSpPr txBox="1">
              <a:spLocks noChangeArrowheads="1"/>
            </p:cNvSpPr>
            <p:nvPr/>
          </p:nvSpPr>
          <p:spPr bwMode="auto">
            <a:xfrm>
              <a:off x="2830" y="3320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11.3</a:t>
              </a:r>
            </a:p>
          </p:txBody>
        </p:sp>
      </p:grpSp>
      <p:sp>
        <p:nvSpPr>
          <p:cNvPr id="451612" name="Line 28"/>
          <p:cNvSpPr>
            <a:spLocks noChangeShapeType="1"/>
          </p:cNvSpPr>
          <p:nvPr/>
        </p:nvSpPr>
        <p:spPr bwMode="auto">
          <a:xfrm flipH="1" flipV="1">
            <a:off x="6408738" y="5413375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1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1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1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1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1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5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5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5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1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1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51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51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51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51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51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1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9" grpId="0" animBg="1"/>
      <p:bldP spid="451590" grpId="0" animBg="1"/>
      <p:bldP spid="451586" grpId="0"/>
      <p:bldP spid="451593" grpId="0"/>
      <p:bldP spid="451594" grpId="0"/>
      <p:bldP spid="451598" grpId="0"/>
      <p:bldP spid="451599" grpId="0"/>
      <p:bldP spid="451600" grpId="0"/>
      <p:bldP spid="451601" grpId="0" animBg="1"/>
      <p:bldP spid="451602" grpId="0" animBg="1"/>
      <p:bldP spid="451603" grpId="0" animBg="1"/>
      <p:bldP spid="451609" grpId="0" animBg="1"/>
      <p:bldP spid="4516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6" name="Rectangle 8"/>
          <p:cNvSpPr>
            <a:spLocks noChangeArrowheads="1"/>
          </p:cNvSpPr>
          <p:nvPr/>
        </p:nvSpPr>
        <p:spPr bwMode="auto">
          <a:xfrm>
            <a:off x="231775" y="703263"/>
            <a:ext cx="6516688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Original temp. and vol. of gas are 150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and 300 dm</a:t>
            </a:r>
            <a:r>
              <a:rPr lang="en-US" baseline="30000">
                <a:solidFill>
                  <a:srgbClr val="FF3300"/>
                </a:solidFill>
              </a:rPr>
              <a:t>3</a:t>
            </a:r>
            <a:r>
              <a:rPr lang="en-US">
                <a:solidFill>
                  <a:srgbClr val="FF3300"/>
                </a:solidFill>
              </a:rPr>
              <a:t>. Final vol. is 100 dm</a:t>
            </a:r>
            <a:r>
              <a:rPr lang="en-US" baseline="30000">
                <a:solidFill>
                  <a:srgbClr val="FF3300"/>
                </a:solidFill>
              </a:rPr>
              <a:t>3</a:t>
            </a:r>
            <a:r>
              <a:rPr lang="en-US">
                <a:solidFill>
                  <a:srgbClr val="FF3300"/>
                </a:solidFill>
              </a:rPr>
              <a:t>.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Find final temp. in 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C, assuming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constant pressure.</a:t>
            </a:r>
          </a:p>
        </p:txBody>
      </p:sp>
      <p:graphicFrame>
        <p:nvGraphicFramePr>
          <p:cNvPr id="452617" name="Object 9"/>
          <p:cNvGraphicFramePr>
            <a:graphicFrameLocks noChangeAspect="1"/>
          </p:cNvGraphicFramePr>
          <p:nvPr/>
        </p:nvGraphicFramePr>
        <p:xfrm>
          <a:off x="744538" y="2806700"/>
          <a:ext cx="2116137" cy="922338"/>
        </p:xfrm>
        <a:graphic>
          <a:graphicData uri="http://schemas.openxmlformats.org/presentationml/2006/ole">
            <p:oleObj spid="_x0000_s452617" name="Equation" r:id="rId3" imgW="2120760" imgH="927000" progId="Equation.3">
              <p:embed/>
            </p:oleObj>
          </a:graphicData>
        </a:graphic>
      </p:graphicFrame>
      <p:sp>
        <p:nvSpPr>
          <p:cNvPr id="452618" name="Line 10"/>
          <p:cNvSpPr>
            <a:spLocks noChangeShapeType="1"/>
          </p:cNvSpPr>
          <p:nvPr/>
        </p:nvSpPr>
        <p:spPr bwMode="auto">
          <a:xfrm flipH="1" flipV="1">
            <a:off x="665163" y="2884488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2619" name="Line 11"/>
          <p:cNvSpPr>
            <a:spLocks noChangeShapeType="1"/>
          </p:cNvSpPr>
          <p:nvPr/>
        </p:nvSpPr>
        <p:spPr bwMode="auto">
          <a:xfrm flipH="1" flipV="1">
            <a:off x="1816100" y="2884488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2620" name="Line 12"/>
          <p:cNvSpPr>
            <a:spLocks noChangeShapeType="1"/>
          </p:cNvSpPr>
          <p:nvPr/>
        </p:nvSpPr>
        <p:spPr bwMode="auto">
          <a:xfrm>
            <a:off x="3235325" y="3235325"/>
            <a:ext cx="639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2621" name="Object 13"/>
          <p:cNvGraphicFramePr>
            <a:graphicFrameLocks noChangeAspect="1"/>
          </p:cNvGraphicFramePr>
          <p:nvPr/>
        </p:nvGraphicFramePr>
        <p:xfrm>
          <a:off x="4181475" y="2806700"/>
          <a:ext cx="1152525" cy="922338"/>
        </p:xfrm>
        <a:graphic>
          <a:graphicData uri="http://schemas.openxmlformats.org/presentationml/2006/ole">
            <p:oleObj spid="_x0000_s452621" name="Equation" r:id="rId4" imgW="1155600" imgH="927000" progId="Equation.3">
              <p:embed/>
            </p:oleObj>
          </a:graphicData>
        </a:graphic>
      </p:graphicFrame>
      <p:grpSp>
        <p:nvGrpSpPr>
          <p:cNvPr id="452625" name="Group 17"/>
          <p:cNvGrpSpPr>
            <a:grpSpLocks/>
          </p:cNvGrpSpPr>
          <p:nvPr/>
        </p:nvGrpSpPr>
        <p:grpSpPr bwMode="auto">
          <a:xfrm>
            <a:off x="5675313" y="274638"/>
            <a:ext cx="1966912" cy="901700"/>
            <a:chOff x="3575" y="173"/>
            <a:chExt cx="1239" cy="568"/>
          </a:xfrm>
        </p:grpSpPr>
        <p:sp>
          <p:nvSpPr>
            <p:cNvPr id="452623" name="Line 15"/>
            <p:cNvSpPr>
              <a:spLocks noChangeShapeType="1"/>
            </p:cNvSpPr>
            <p:nvPr/>
          </p:nvSpPr>
          <p:spPr bwMode="auto">
            <a:xfrm flipV="1">
              <a:off x="3575" y="448"/>
              <a:ext cx="585" cy="29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2624" name="Text Box 16"/>
            <p:cNvSpPr txBox="1">
              <a:spLocks noChangeArrowheads="1"/>
            </p:cNvSpPr>
            <p:nvPr/>
          </p:nvSpPr>
          <p:spPr bwMode="auto">
            <a:xfrm>
              <a:off x="4112" y="173"/>
              <a:ext cx="7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423 K</a:t>
              </a:r>
            </a:p>
          </p:txBody>
        </p:sp>
      </p:grpSp>
      <p:pic>
        <p:nvPicPr>
          <p:cNvPr id="452626" name="Picture 18" descr="j043391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7388" y="801688"/>
            <a:ext cx="1714500" cy="1714500"/>
          </a:xfrm>
          <a:prstGeom prst="rect">
            <a:avLst/>
          </a:prstGeom>
          <a:noFill/>
        </p:spPr>
      </p:pic>
      <p:sp>
        <p:nvSpPr>
          <p:cNvPr id="452627" name="Line 19"/>
          <p:cNvSpPr>
            <a:spLocks noChangeShapeType="1"/>
          </p:cNvSpPr>
          <p:nvPr/>
        </p:nvSpPr>
        <p:spPr bwMode="auto">
          <a:xfrm>
            <a:off x="5718175" y="3235325"/>
            <a:ext cx="639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2628" name="Object 20"/>
          <p:cNvGraphicFramePr>
            <a:graphicFrameLocks noChangeAspect="1"/>
          </p:cNvGraphicFramePr>
          <p:nvPr/>
        </p:nvGraphicFramePr>
        <p:xfrm>
          <a:off x="6588125" y="2806700"/>
          <a:ext cx="1620838" cy="922338"/>
        </p:xfrm>
        <a:graphic>
          <a:graphicData uri="http://schemas.openxmlformats.org/presentationml/2006/ole">
            <p:oleObj spid="_x0000_s452628" name="Equation" r:id="rId6" imgW="1625400" imgH="927000" progId="Equation.3">
              <p:embed/>
            </p:oleObj>
          </a:graphicData>
        </a:graphic>
      </p:graphicFrame>
      <p:sp>
        <p:nvSpPr>
          <p:cNvPr id="452629" name="Rectangle 21"/>
          <p:cNvSpPr>
            <a:spLocks noChangeArrowheads="1"/>
          </p:cNvSpPr>
          <p:nvPr/>
        </p:nvSpPr>
        <p:spPr bwMode="auto">
          <a:xfrm>
            <a:off x="3802063" y="5732463"/>
            <a:ext cx="2265362" cy="5937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2630" name="Text Box 22"/>
          <p:cNvSpPr txBox="1">
            <a:spLocks noChangeArrowheads="1"/>
          </p:cNvSpPr>
          <p:nvPr/>
        </p:nvSpPr>
        <p:spPr bwMode="auto">
          <a:xfrm>
            <a:off x="3008313" y="3951288"/>
            <a:ext cx="3203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300(T</a:t>
            </a:r>
            <a:r>
              <a:rPr lang="en-US" baseline="-25000"/>
              <a:t>2</a:t>
            </a:r>
            <a:r>
              <a:rPr lang="en-US"/>
              <a:t>) = 423(100)</a:t>
            </a:r>
            <a:endParaRPr lang="en-US" baseline="-25000"/>
          </a:p>
        </p:txBody>
      </p:sp>
      <p:sp>
        <p:nvSpPr>
          <p:cNvPr id="452631" name="Text Box 23"/>
          <p:cNvSpPr txBox="1">
            <a:spLocks noChangeArrowheads="1"/>
          </p:cNvSpPr>
          <p:nvPr/>
        </p:nvSpPr>
        <p:spPr bwMode="auto">
          <a:xfrm>
            <a:off x="3865563" y="5075238"/>
            <a:ext cx="153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T</a:t>
            </a:r>
            <a:r>
              <a:rPr lang="en-US" baseline="-25000"/>
              <a:t>2</a:t>
            </a:r>
            <a:r>
              <a:rPr lang="en-US"/>
              <a:t> = 141</a:t>
            </a:r>
            <a:endParaRPr lang="en-US" baseline="-25000"/>
          </a:p>
        </p:txBody>
      </p:sp>
      <p:sp>
        <p:nvSpPr>
          <p:cNvPr id="452632" name="Text Box 24"/>
          <p:cNvSpPr txBox="1">
            <a:spLocks noChangeArrowheads="1"/>
          </p:cNvSpPr>
          <p:nvPr/>
        </p:nvSpPr>
        <p:spPr bwMode="auto">
          <a:xfrm>
            <a:off x="5362575" y="50752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K</a:t>
            </a:r>
            <a:endParaRPr lang="en-US" baseline="-25000"/>
          </a:p>
        </p:txBody>
      </p:sp>
      <p:sp>
        <p:nvSpPr>
          <p:cNvPr id="452633" name="Line 25"/>
          <p:cNvSpPr>
            <a:spLocks noChangeShapeType="1"/>
          </p:cNvSpPr>
          <p:nvPr/>
        </p:nvSpPr>
        <p:spPr bwMode="auto">
          <a:xfrm flipH="1" flipV="1">
            <a:off x="3144838" y="4094163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52634" name="Group 26"/>
          <p:cNvGrpSpPr>
            <a:grpSpLocks/>
          </p:cNvGrpSpPr>
          <p:nvPr/>
        </p:nvGrpSpPr>
        <p:grpSpPr bwMode="auto">
          <a:xfrm>
            <a:off x="3116263" y="4471988"/>
            <a:ext cx="3005137" cy="519112"/>
            <a:chOff x="2722" y="3320"/>
            <a:chExt cx="1893" cy="327"/>
          </a:xfrm>
        </p:grpSpPr>
        <p:sp>
          <p:nvSpPr>
            <p:cNvPr id="452635" name="Line 27"/>
            <p:cNvSpPr>
              <a:spLocks noChangeShapeType="1"/>
            </p:cNvSpPr>
            <p:nvPr/>
          </p:nvSpPr>
          <p:spPr bwMode="auto">
            <a:xfrm>
              <a:off x="2722" y="3340"/>
              <a:ext cx="85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636" name="Line 28"/>
            <p:cNvSpPr>
              <a:spLocks noChangeShapeType="1"/>
            </p:cNvSpPr>
            <p:nvPr/>
          </p:nvSpPr>
          <p:spPr bwMode="auto">
            <a:xfrm>
              <a:off x="3801" y="3340"/>
              <a:ext cx="81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637" name="Text Box 29"/>
            <p:cNvSpPr txBox="1">
              <a:spLocks noChangeArrowheads="1"/>
            </p:cNvSpPr>
            <p:nvPr/>
          </p:nvSpPr>
          <p:spPr bwMode="auto">
            <a:xfrm>
              <a:off x="3908" y="3320"/>
              <a:ext cx="4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300</a:t>
              </a:r>
            </a:p>
          </p:txBody>
        </p:sp>
        <p:sp>
          <p:nvSpPr>
            <p:cNvPr id="452638" name="Text Box 30"/>
            <p:cNvSpPr txBox="1">
              <a:spLocks noChangeArrowheads="1"/>
            </p:cNvSpPr>
            <p:nvPr/>
          </p:nvSpPr>
          <p:spPr bwMode="auto">
            <a:xfrm>
              <a:off x="2830" y="3320"/>
              <a:ext cx="4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300</a:t>
              </a:r>
            </a:p>
          </p:txBody>
        </p:sp>
      </p:grpSp>
      <p:sp>
        <p:nvSpPr>
          <p:cNvPr id="452639" name="Line 31"/>
          <p:cNvSpPr>
            <a:spLocks noChangeShapeType="1"/>
          </p:cNvSpPr>
          <p:nvPr/>
        </p:nvSpPr>
        <p:spPr bwMode="auto">
          <a:xfrm flipH="1" flipV="1">
            <a:off x="3433763" y="4614863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2640" name="Text Box 32"/>
          <p:cNvSpPr txBox="1">
            <a:spLocks noChangeArrowheads="1"/>
          </p:cNvSpPr>
          <p:nvPr/>
        </p:nvSpPr>
        <p:spPr bwMode="auto">
          <a:xfrm>
            <a:off x="3865563" y="5772150"/>
            <a:ext cx="212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T</a:t>
            </a:r>
            <a:r>
              <a:rPr lang="en-US" baseline="-25000"/>
              <a:t>2</a:t>
            </a:r>
            <a:r>
              <a:rPr lang="en-US"/>
              <a:t> = –132</a:t>
            </a:r>
            <a:r>
              <a:rPr lang="en-US" baseline="30000"/>
              <a:t>o</a:t>
            </a:r>
            <a:r>
              <a:rPr lang="en-US"/>
              <a:t>C</a:t>
            </a:r>
            <a:endParaRPr lang="en-US" baseline="-25000"/>
          </a:p>
        </p:txBody>
      </p:sp>
      <p:pic>
        <p:nvPicPr>
          <p:cNvPr id="452652" name="Picture 44" descr="j0428065[2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0950" y="4616450"/>
            <a:ext cx="2432050" cy="148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2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2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2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2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2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2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2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52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52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5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5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52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2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2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2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5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45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8" grpId="0" animBg="1"/>
      <p:bldP spid="452619" grpId="0" animBg="1"/>
      <p:bldP spid="452620" grpId="0" animBg="1"/>
      <p:bldP spid="452627" grpId="0" animBg="1"/>
      <p:bldP spid="452629" grpId="0" animBg="1"/>
      <p:bldP spid="452630" grpId="0"/>
      <p:bldP spid="452631" grpId="0"/>
      <p:bldP spid="452632" grpId="0"/>
      <p:bldP spid="452633" grpId="0" animBg="1"/>
      <p:bldP spid="452639" grpId="0" animBg="1"/>
      <p:bldP spid="4526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5418138" y="3854450"/>
            <a:ext cx="2439987" cy="636588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427038" y="357188"/>
            <a:ext cx="79375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 sample of methane occupies 126 cm</a:t>
            </a:r>
            <a:r>
              <a:rPr lang="en-US" baseline="30000">
                <a:solidFill>
                  <a:srgbClr val="FF3300"/>
                </a:solidFill>
              </a:rPr>
              <a:t>3</a:t>
            </a:r>
            <a:r>
              <a:rPr lang="en-US">
                <a:solidFill>
                  <a:srgbClr val="FF3300"/>
                </a:solidFill>
              </a:rPr>
              <a:t> at –75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and 985 mm Hg. Find its vol. at  STP.</a:t>
            </a:r>
          </a:p>
        </p:txBody>
      </p:sp>
      <p:graphicFrame>
        <p:nvGraphicFramePr>
          <p:cNvPr id="453641" name="Object 9"/>
          <p:cNvGraphicFramePr>
            <a:graphicFrameLocks noChangeAspect="1"/>
          </p:cNvGraphicFramePr>
          <p:nvPr/>
        </p:nvGraphicFramePr>
        <p:xfrm>
          <a:off x="1060450" y="1689100"/>
          <a:ext cx="2116138" cy="922338"/>
        </p:xfrm>
        <a:graphic>
          <a:graphicData uri="http://schemas.openxmlformats.org/presentationml/2006/ole">
            <p:oleObj spid="_x0000_s453641" name="Equation" r:id="rId3" imgW="2120760" imgH="927000" progId="Equation.3">
              <p:embed/>
            </p:oleObj>
          </a:graphicData>
        </a:graphic>
      </p:graphicFrame>
      <p:grpSp>
        <p:nvGrpSpPr>
          <p:cNvPr id="453646" name="Group 14"/>
          <p:cNvGrpSpPr>
            <a:grpSpLocks/>
          </p:cNvGrpSpPr>
          <p:nvPr/>
        </p:nvGrpSpPr>
        <p:grpSpPr bwMode="auto">
          <a:xfrm>
            <a:off x="7534275" y="104775"/>
            <a:ext cx="1168400" cy="1574800"/>
            <a:chOff x="4746" y="66"/>
            <a:chExt cx="736" cy="992"/>
          </a:xfrm>
        </p:grpSpPr>
        <p:sp>
          <p:nvSpPr>
            <p:cNvPr id="453643" name="Line 11"/>
            <p:cNvSpPr>
              <a:spLocks noChangeShapeType="1"/>
            </p:cNvSpPr>
            <p:nvPr/>
          </p:nvSpPr>
          <p:spPr bwMode="auto">
            <a:xfrm>
              <a:off x="4746" y="66"/>
              <a:ext cx="256" cy="6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3644" name="Text Box 12"/>
            <p:cNvSpPr txBox="1">
              <a:spLocks noChangeArrowheads="1"/>
            </p:cNvSpPr>
            <p:nvPr/>
          </p:nvSpPr>
          <p:spPr bwMode="auto">
            <a:xfrm>
              <a:off x="4780" y="731"/>
              <a:ext cx="7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198 K</a:t>
              </a:r>
            </a:p>
          </p:txBody>
        </p:sp>
      </p:grpSp>
      <p:sp>
        <p:nvSpPr>
          <p:cNvPr id="453647" name="Line 15"/>
          <p:cNvSpPr>
            <a:spLocks noChangeShapeType="1"/>
          </p:cNvSpPr>
          <p:nvPr/>
        </p:nvSpPr>
        <p:spPr bwMode="auto">
          <a:xfrm>
            <a:off x="3381375" y="2132013"/>
            <a:ext cx="639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3648" name="Object 16"/>
          <p:cNvGraphicFramePr>
            <a:graphicFrameLocks noChangeAspect="1"/>
          </p:cNvGraphicFramePr>
          <p:nvPr/>
        </p:nvGraphicFramePr>
        <p:xfrm>
          <a:off x="4443413" y="1733550"/>
          <a:ext cx="1825625" cy="833438"/>
        </p:xfrm>
        <a:graphic>
          <a:graphicData uri="http://schemas.openxmlformats.org/presentationml/2006/ole">
            <p:oleObj spid="_x0000_s453648" name="Equation" r:id="rId4" imgW="1828800" imgH="838080" progId="Equation.3">
              <p:embed/>
            </p:oleObj>
          </a:graphicData>
        </a:graphic>
      </p:graphicFrame>
      <p:graphicFrame>
        <p:nvGraphicFramePr>
          <p:cNvPr id="453649" name="Object 17"/>
          <p:cNvGraphicFramePr>
            <a:graphicFrameLocks noChangeAspect="1"/>
          </p:cNvGraphicFramePr>
          <p:nvPr/>
        </p:nvGraphicFramePr>
        <p:xfrm>
          <a:off x="6391275" y="1733550"/>
          <a:ext cx="1306513" cy="833438"/>
        </p:xfrm>
        <a:graphic>
          <a:graphicData uri="http://schemas.openxmlformats.org/presentationml/2006/ole">
            <p:oleObj spid="_x0000_s453649" name="Equation" r:id="rId5" imgW="1307880" imgH="838080" progId="Equation.3">
              <p:embed/>
            </p:oleObj>
          </a:graphicData>
        </a:graphic>
      </p:graphicFrame>
      <p:sp>
        <p:nvSpPr>
          <p:cNvPr id="453650" name="Text Box 18"/>
          <p:cNvSpPr txBox="1">
            <a:spLocks noChangeArrowheads="1"/>
          </p:cNvSpPr>
          <p:nvPr/>
        </p:nvSpPr>
        <p:spPr bwMode="auto">
          <a:xfrm>
            <a:off x="3543300" y="2805113"/>
            <a:ext cx="488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985(126)(273) = 198(760)(V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 baseline="-25000"/>
          </a:p>
        </p:txBody>
      </p:sp>
      <p:sp>
        <p:nvSpPr>
          <p:cNvPr id="453651" name="Line 19"/>
          <p:cNvSpPr>
            <a:spLocks noChangeShapeType="1"/>
          </p:cNvSpPr>
          <p:nvPr/>
        </p:nvSpPr>
        <p:spPr bwMode="auto">
          <a:xfrm flipH="1" flipV="1">
            <a:off x="7105650" y="2947988"/>
            <a:ext cx="508000" cy="246062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3657" name="Line 25"/>
          <p:cNvSpPr>
            <a:spLocks noChangeShapeType="1"/>
          </p:cNvSpPr>
          <p:nvPr/>
        </p:nvSpPr>
        <p:spPr bwMode="auto">
          <a:xfrm flipH="1" flipV="1">
            <a:off x="7451725" y="3463925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53659" name="Group 27"/>
          <p:cNvGrpSpPr>
            <a:grpSpLocks/>
          </p:cNvGrpSpPr>
          <p:nvPr/>
        </p:nvGrpSpPr>
        <p:grpSpPr bwMode="auto">
          <a:xfrm>
            <a:off x="3651250" y="3311525"/>
            <a:ext cx="4718050" cy="519113"/>
            <a:chOff x="1652" y="2356"/>
            <a:chExt cx="2972" cy="327"/>
          </a:xfrm>
        </p:grpSpPr>
        <p:sp>
          <p:nvSpPr>
            <p:cNvPr id="453653" name="Line 21"/>
            <p:cNvSpPr>
              <a:spLocks noChangeShapeType="1"/>
            </p:cNvSpPr>
            <p:nvPr/>
          </p:nvSpPr>
          <p:spPr bwMode="auto">
            <a:xfrm>
              <a:off x="1652" y="2376"/>
              <a:ext cx="139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654" name="Line 22"/>
            <p:cNvSpPr>
              <a:spLocks noChangeShapeType="1"/>
            </p:cNvSpPr>
            <p:nvPr/>
          </p:nvSpPr>
          <p:spPr bwMode="auto">
            <a:xfrm>
              <a:off x="3371" y="2376"/>
              <a:ext cx="125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656" name="Text Box 24"/>
            <p:cNvSpPr txBox="1">
              <a:spLocks noChangeArrowheads="1"/>
            </p:cNvSpPr>
            <p:nvPr/>
          </p:nvSpPr>
          <p:spPr bwMode="auto">
            <a:xfrm>
              <a:off x="1832" y="2356"/>
              <a:ext cx="10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198(760)</a:t>
              </a:r>
            </a:p>
          </p:txBody>
        </p:sp>
        <p:sp>
          <p:nvSpPr>
            <p:cNvPr id="453658" name="Text Box 26"/>
            <p:cNvSpPr txBox="1">
              <a:spLocks noChangeArrowheads="1"/>
            </p:cNvSpPr>
            <p:nvPr/>
          </p:nvSpPr>
          <p:spPr bwMode="auto">
            <a:xfrm>
              <a:off x="3487" y="2356"/>
              <a:ext cx="10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198(760)</a:t>
              </a:r>
            </a:p>
          </p:txBody>
        </p:sp>
      </p:grpSp>
      <p:sp>
        <p:nvSpPr>
          <p:cNvPr id="453660" name="Line 28"/>
          <p:cNvSpPr>
            <a:spLocks noChangeShapeType="1"/>
          </p:cNvSpPr>
          <p:nvPr/>
        </p:nvSpPr>
        <p:spPr bwMode="auto">
          <a:xfrm flipV="1">
            <a:off x="6364288" y="2933700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3661" name="Line 29"/>
          <p:cNvSpPr>
            <a:spLocks noChangeShapeType="1"/>
          </p:cNvSpPr>
          <p:nvPr/>
        </p:nvSpPr>
        <p:spPr bwMode="auto">
          <a:xfrm flipV="1">
            <a:off x="6754813" y="3463925"/>
            <a:ext cx="508000" cy="24606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3662" name="Text Box 30"/>
          <p:cNvSpPr txBox="1">
            <a:spLocks noChangeArrowheads="1"/>
          </p:cNvSpPr>
          <p:nvPr/>
        </p:nvSpPr>
        <p:spPr bwMode="auto">
          <a:xfrm>
            <a:off x="5465763" y="3913188"/>
            <a:ext cx="1555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V</a:t>
            </a:r>
            <a:r>
              <a:rPr lang="en-US" baseline="-25000"/>
              <a:t>2</a:t>
            </a:r>
            <a:r>
              <a:rPr lang="en-US"/>
              <a:t> = 225</a:t>
            </a:r>
            <a:endParaRPr lang="en-US" baseline="-25000"/>
          </a:p>
        </p:txBody>
      </p:sp>
      <p:sp>
        <p:nvSpPr>
          <p:cNvPr id="453663" name="Text Box 31"/>
          <p:cNvSpPr txBox="1">
            <a:spLocks noChangeArrowheads="1"/>
          </p:cNvSpPr>
          <p:nvPr/>
        </p:nvSpPr>
        <p:spPr bwMode="auto">
          <a:xfrm>
            <a:off x="6991350" y="3913188"/>
            <a:ext cx="79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cm</a:t>
            </a:r>
            <a:r>
              <a:rPr lang="en-US" baseline="30000"/>
              <a:t>3</a:t>
            </a:r>
          </a:p>
        </p:txBody>
      </p:sp>
      <p:grpSp>
        <p:nvGrpSpPr>
          <p:cNvPr id="453667" name="Group 35"/>
          <p:cNvGrpSpPr>
            <a:grpSpLocks/>
          </p:cNvGrpSpPr>
          <p:nvPr/>
        </p:nvGrpSpPr>
        <p:grpSpPr bwMode="auto">
          <a:xfrm>
            <a:off x="395288" y="2746375"/>
            <a:ext cx="8474075" cy="3883025"/>
            <a:chOff x="249" y="1730"/>
            <a:chExt cx="5338" cy="2446"/>
          </a:xfrm>
        </p:grpSpPr>
        <p:pic>
          <p:nvPicPr>
            <p:cNvPr id="453666" name="Picture 34" descr="methane%20spike-jj-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1730"/>
              <a:ext cx="1452" cy="2416"/>
            </a:xfrm>
            <a:prstGeom prst="rect">
              <a:avLst/>
            </a:prstGeom>
            <a:noFill/>
          </p:spPr>
        </p:pic>
        <p:sp>
          <p:nvSpPr>
            <p:cNvPr id="453664" name="Rectangle 32"/>
            <p:cNvSpPr>
              <a:spLocks noChangeArrowheads="1"/>
            </p:cNvSpPr>
            <p:nvPr/>
          </p:nvSpPr>
          <p:spPr bwMode="auto">
            <a:xfrm>
              <a:off x="1927" y="2968"/>
              <a:ext cx="3660" cy="1208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400">
                  <a:solidFill>
                    <a:srgbClr val="3333FF"/>
                  </a:solidFill>
                </a:rPr>
                <a:t>Researchers at U of AK, Fairbanks, say</a:t>
              </a:r>
            </a:p>
            <a:p>
              <a:pPr algn="l"/>
              <a:r>
                <a:rPr lang="en-US" sz="2400">
                  <a:solidFill>
                    <a:srgbClr val="3333FF"/>
                  </a:solidFill>
                </a:rPr>
                <a:t>methane has surfaced in the Arctic due to</a:t>
              </a:r>
            </a:p>
            <a:p>
              <a:pPr algn="l"/>
              <a:r>
                <a:rPr lang="en-US" sz="2400">
                  <a:solidFill>
                    <a:srgbClr val="3333FF"/>
                  </a:solidFill>
                </a:rPr>
                <a:t>global warming. This methane could</a:t>
              </a:r>
            </a:p>
            <a:p>
              <a:pPr algn="l"/>
              <a:r>
                <a:rPr lang="en-US" sz="2400">
                  <a:solidFill>
                    <a:srgbClr val="3333FF"/>
                  </a:solidFill>
                </a:rPr>
                <a:t>account for up to 87% of the observed</a:t>
              </a:r>
            </a:p>
            <a:p>
              <a:pPr algn="l"/>
              <a:r>
                <a:rPr lang="en-US" sz="2400">
                  <a:solidFill>
                    <a:srgbClr val="3333FF"/>
                  </a:solidFill>
                </a:rPr>
                <a:t>spike in atmospheric methane.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5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3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3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3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3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5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53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53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5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5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3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53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5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5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53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53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53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53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3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5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5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8" grpId="0" animBg="1"/>
      <p:bldP spid="453647" grpId="0" animBg="1"/>
      <p:bldP spid="453650" grpId="0"/>
      <p:bldP spid="453651" grpId="0" animBg="1"/>
      <p:bldP spid="453657" grpId="0" animBg="1"/>
      <p:bldP spid="453660" grpId="0" animBg="1"/>
      <p:bldP spid="453661" grpId="0" animBg="1"/>
      <p:bldP spid="453662" grpId="0"/>
      <p:bldP spid="4536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6689725" y="609600"/>
            <a:ext cx="1263650" cy="10287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2973388" y="254000"/>
            <a:ext cx="317341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Density of Gases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714375" y="835025"/>
            <a:ext cx="576580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Density formula for any substance: </a:t>
            </a:r>
          </a:p>
        </p:txBody>
      </p:sp>
      <p:sp>
        <p:nvSpPr>
          <p:cNvPr id="397347" name="Rectangle 35"/>
          <p:cNvSpPr>
            <a:spLocks noChangeArrowheads="1"/>
          </p:cNvSpPr>
          <p:nvPr/>
        </p:nvSpPr>
        <p:spPr bwMode="auto">
          <a:xfrm>
            <a:off x="517525" y="1620838"/>
            <a:ext cx="8024813" cy="13731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For a sample of gas, mass is constant, but pres.</a:t>
            </a:r>
          </a:p>
          <a:p>
            <a:pPr algn="l"/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and/or temp. changes cause gas’s vol. </a:t>
            </a:r>
            <a:r>
              <a:rPr lang="en-US">
                <a:solidFill>
                  <a:srgbClr val="FF3300"/>
                </a:solidFill>
              </a:rPr>
              <a:t>to change.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Thus, its density will change, too.</a:t>
            </a:r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auto">
          <a:xfrm>
            <a:off x="261938" y="3228975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  <a:ea typeface="Times New Roman" pitchFamily="18" charset="0"/>
                <a:cs typeface="Arial" charset="0"/>
              </a:rPr>
              <a:t>ORIG. VOL.</a:t>
            </a:r>
          </a:p>
        </p:txBody>
      </p:sp>
      <p:graphicFrame>
        <p:nvGraphicFramePr>
          <p:cNvPr id="397351" name="Object 39"/>
          <p:cNvGraphicFramePr>
            <a:graphicFrameLocks noChangeAspect="1"/>
          </p:cNvGraphicFramePr>
          <p:nvPr/>
        </p:nvGraphicFramePr>
        <p:xfrm>
          <a:off x="6840538" y="700088"/>
          <a:ext cx="936625" cy="842962"/>
        </p:xfrm>
        <a:graphic>
          <a:graphicData uri="http://schemas.openxmlformats.org/presentationml/2006/ole">
            <p:oleObj spid="_x0000_s397351" name="Equation" r:id="rId3" imgW="939600" imgH="838080" progId="Equation.3">
              <p:embed/>
            </p:oleObj>
          </a:graphicData>
        </a:graphic>
      </p:graphicFrame>
      <p:grpSp>
        <p:nvGrpSpPr>
          <p:cNvPr id="397403" name="Group 91"/>
          <p:cNvGrpSpPr>
            <a:grpSpLocks/>
          </p:cNvGrpSpPr>
          <p:nvPr/>
        </p:nvGrpSpPr>
        <p:grpSpPr bwMode="auto">
          <a:xfrm>
            <a:off x="487363" y="3906838"/>
            <a:ext cx="1346200" cy="1079500"/>
            <a:chOff x="307" y="2461"/>
            <a:chExt cx="848" cy="680"/>
          </a:xfrm>
        </p:grpSpPr>
        <p:sp>
          <p:nvSpPr>
            <p:cNvPr id="397346" name="Rectangle 34"/>
            <p:cNvSpPr>
              <a:spLocks noChangeArrowheads="1"/>
            </p:cNvSpPr>
            <p:nvPr/>
          </p:nvSpPr>
          <p:spPr bwMode="auto">
            <a:xfrm>
              <a:off x="307" y="2461"/>
              <a:ext cx="848" cy="680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45" name="Oval 33"/>
            <p:cNvSpPr>
              <a:spLocks noChangeArrowheads="1"/>
            </p:cNvSpPr>
            <p:nvPr/>
          </p:nvSpPr>
          <p:spPr bwMode="auto">
            <a:xfrm>
              <a:off x="561" y="2546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44" name="Oval 32"/>
            <p:cNvSpPr>
              <a:spLocks noChangeArrowheads="1"/>
            </p:cNvSpPr>
            <p:nvPr/>
          </p:nvSpPr>
          <p:spPr bwMode="auto">
            <a:xfrm>
              <a:off x="901" y="2716"/>
              <a:ext cx="84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43" name="Oval 31"/>
            <p:cNvSpPr>
              <a:spLocks noChangeArrowheads="1"/>
            </p:cNvSpPr>
            <p:nvPr/>
          </p:nvSpPr>
          <p:spPr bwMode="auto">
            <a:xfrm>
              <a:off x="731" y="2886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42" name="Oval 30"/>
            <p:cNvSpPr>
              <a:spLocks noChangeArrowheads="1"/>
            </p:cNvSpPr>
            <p:nvPr/>
          </p:nvSpPr>
          <p:spPr bwMode="auto">
            <a:xfrm>
              <a:off x="561" y="2801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41" name="Oval 29"/>
            <p:cNvSpPr>
              <a:spLocks noChangeArrowheads="1"/>
            </p:cNvSpPr>
            <p:nvPr/>
          </p:nvSpPr>
          <p:spPr bwMode="auto">
            <a:xfrm>
              <a:off x="392" y="2716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40" name="Oval 28"/>
            <p:cNvSpPr>
              <a:spLocks noChangeArrowheads="1"/>
            </p:cNvSpPr>
            <p:nvPr/>
          </p:nvSpPr>
          <p:spPr bwMode="auto">
            <a:xfrm>
              <a:off x="985" y="2546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39" name="Oval 27"/>
            <p:cNvSpPr>
              <a:spLocks noChangeArrowheads="1"/>
            </p:cNvSpPr>
            <p:nvPr/>
          </p:nvSpPr>
          <p:spPr bwMode="auto">
            <a:xfrm>
              <a:off x="477" y="2971"/>
              <a:ext cx="84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38" name="Oval 26"/>
            <p:cNvSpPr>
              <a:spLocks noChangeArrowheads="1"/>
            </p:cNvSpPr>
            <p:nvPr/>
          </p:nvSpPr>
          <p:spPr bwMode="auto">
            <a:xfrm>
              <a:off x="985" y="2971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37" name="Oval 25"/>
            <p:cNvSpPr>
              <a:spLocks noChangeArrowheads="1"/>
            </p:cNvSpPr>
            <p:nvPr/>
          </p:nvSpPr>
          <p:spPr bwMode="auto">
            <a:xfrm>
              <a:off x="731" y="2631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7405" name="Group 93"/>
          <p:cNvGrpSpPr>
            <a:grpSpLocks/>
          </p:cNvGrpSpPr>
          <p:nvPr/>
        </p:nvGrpSpPr>
        <p:grpSpPr bwMode="auto">
          <a:xfrm>
            <a:off x="2347913" y="3219450"/>
            <a:ext cx="1957387" cy="1976438"/>
            <a:chOff x="1479" y="2028"/>
            <a:chExt cx="1233" cy="1245"/>
          </a:xfrm>
        </p:grpSpPr>
        <p:sp>
          <p:nvSpPr>
            <p:cNvPr id="397323" name="Text Box 11"/>
            <p:cNvSpPr txBox="1">
              <a:spLocks noChangeArrowheads="1"/>
            </p:cNvSpPr>
            <p:nvPr/>
          </p:nvSpPr>
          <p:spPr bwMode="auto">
            <a:xfrm>
              <a:off x="1479" y="2028"/>
              <a:ext cx="123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3300"/>
                  </a:solidFill>
                  <a:ea typeface="Times New Roman" pitchFamily="18" charset="0"/>
                  <a:cs typeface="Arial" charset="0"/>
                </a:rPr>
                <a:t>NEW VOL.</a:t>
              </a:r>
            </a:p>
          </p:txBody>
        </p:sp>
        <p:sp>
          <p:nvSpPr>
            <p:cNvPr id="397335" name="Rectangle 23"/>
            <p:cNvSpPr>
              <a:spLocks noChangeArrowheads="1"/>
            </p:cNvSpPr>
            <p:nvPr/>
          </p:nvSpPr>
          <p:spPr bwMode="auto">
            <a:xfrm>
              <a:off x="1492" y="2323"/>
              <a:ext cx="1189" cy="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34" name="Oval 22"/>
            <p:cNvSpPr>
              <a:spLocks noChangeArrowheads="1"/>
            </p:cNvSpPr>
            <p:nvPr/>
          </p:nvSpPr>
          <p:spPr bwMode="auto">
            <a:xfrm>
              <a:off x="1662" y="2459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33" name="Oval 21"/>
            <p:cNvSpPr>
              <a:spLocks noChangeArrowheads="1"/>
            </p:cNvSpPr>
            <p:nvPr/>
          </p:nvSpPr>
          <p:spPr bwMode="auto">
            <a:xfrm>
              <a:off x="2087" y="2544"/>
              <a:ext cx="84" cy="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32" name="Oval 20"/>
            <p:cNvSpPr>
              <a:spLocks noChangeArrowheads="1"/>
            </p:cNvSpPr>
            <p:nvPr/>
          </p:nvSpPr>
          <p:spPr bwMode="auto">
            <a:xfrm>
              <a:off x="2087" y="3052"/>
              <a:ext cx="84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31" name="Oval 19"/>
            <p:cNvSpPr>
              <a:spLocks noChangeArrowheads="1"/>
            </p:cNvSpPr>
            <p:nvPr/>
          </p:nvSpPr>
          <p:spPr bwMode="auto">
            <a:xfrm>
              <a:off x="1577" y="3137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30" name="Oval 18"/>
            <p:cNvSpPr>
              <a:spLocks noChangeArrowheads="1"/>
            </p:cNvSpPr>
            <p:nvPr/>
          </p:nvSpPr>
          <p:spPr bwMode="auto">
            <a:xfrm>
              <a:off x="1662" y="2798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29" name="Oval 17"/>
            <p:cNvSpPr>
              <a:spLocks noChangeArrowheads="1"/>
            </p:cNvSpPr>
            <p:nvPr/>
          </p:nvSpPr>
          <p:spPr bwMode="auto">
            <a:xfrm>
              <a:off x="2511" y="2459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28" name="Oval 16"/>
            <p:cNvSpPr>
              <a:spLocks noChangeArrowheads="1"/>
            </p:cNvSpPr>
            <p:nvPr/>
          </p:nvSpPr>
          <p:spPr bwMode="auto">
            <a:xfrm>
              <a:off x="1917" y="2798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27" name="Oval 15"/>
            <p:cNvSpPr>
              <a:spLocks noChangeArrowheads="1"/>
            </p:cNvSpPr>
            <p:nvPr/>
          </p:nvSpPr>
          <p:spPr bwMode="auto">
            <a:xfrm>
              <a:off x="2341" y="2713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26" name="Oval 14"/>
            <p:cNvSpPr>
              <a:spLocks noChangeArrowheads="1"/>
            </p:cNvSpPr>
            <p:nvPr/>
          </p:nvSpPr>
          <p:spPr bwMode="auto">
            <a:xfrm>
              <a:off x="2511" y="3052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7417" name="Group 105"/>
          <p:cNvGrpSpPr>
            <a:grpSpLocks/>
          </p:cNvGrpSpPr>
          <p:nvPr/>
        </p:nvGrpSpPr>
        <p:grpSpPr bwMode="auto">
          <a:xfrm>
            <a:off x="5473700" y="3941763"/>
            <a:ext cx="1346200" cy="1079500"/>
            <a:chOff x="3448" y="2483"/>
            <a:chExt cx="848" cy="680"/>
          </a:xfrm>
        </p:grpSpPr>
        <p:sp>
          <p:nvSpPr>
            <p:cNvPr id="397366" name="Rectangle 54"/>
            <p:cNvSpPr>
              <a:spLocks noChangeArrowheads="1"/>
            </p:cNvSpPr>
            <p:nvPr/>
          </p:nvSpPr>
          <p:spPr bwMode="auto">
            <a:xfrm>
              <a:off x="3448" y="2483"/>
              <a:ext cx="848" cy="680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397367" name="Oval 55"/>
            <p:cNvSpPr>
              <a:spLocks noChangeArrowheads="1"/>
            </p:cNvSpPr>
            <p:nvPr/>
          </p:nvSpPr>
          <p:spPr bwMode="auto">
            <a:xfrm>
              <a:off x="3702" y="2568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68" name="Oval 56"/>
            <p:cNvSpPr>
              <a:spLocks noChangeArrowheads="1"/>
            </p:cNvSpPr>
            <p:nvPr/>
          </p:nvSpPr>
          <p:spPr bwMode="auto">
            <a:xfrm>
              <a:off x="4042" y="2738"/>
              <a:ext cx="84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69" name="Oval 57"/>
            <p:cNvSpPr>
              <a:spLocks noChangeArrowheads="1"/>
            </p:cNvSpPr>
            <p:nvPr/>
          </p:nvSpPr>
          <p:spPr bwMode="auto">
            <a:xfrm>
              <a:off x="3872" y="2908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70" name="Oval 58"/>
            <p:cNvSpPr>
              <a:spLocks noChangeArrowheads="1"/>
            </p:cNvSpPr>
            <p:nvPr/>
          </p:nvSpPr>
          <p:spPr bwMode="auto">
            <a:xfrm>
              <a:off x="3702" y="2823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71" name="Oval 59"/>
            <p:cNvSpPr>
              <a:spLocks noChangeArrowheads="1"/>
            </p:cNvSpPr>
            <p:nvPr/>
          </p:nvSpPr>
          <p:spPr bwMode="auto">
            <a:xfrm>
              <a:off x="3533" y="2738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72" name="Oval 60"/>
            <p:cNvSpPr>
              <a:spLocks noChangeArrowheads="1"/>
            </p:cNvSpPr>
            <p:nvPr/>
          </p:nvSpPr>
          <p:spPr bwMode="auto">
            <a:xfrm>
              <a:off x="4126" y="2568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73" name="Oval 61"/>
            <p:cNvSpPr>
              <a:spLocks noChangeArrowheads="1"/>
            </p:cNvSpPr>
            <p:nvPr/>
          </p:nvSpPr>
          <p:spPr bwMode="auto">
            <a:xfrm>
              <a:off x="3618" y="2993"/>
              <a:ext cx="84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74" name="Oval 62"/>
            <p:cNvSpPr>
              <a:spLocks noChangeArrowheads="1"/>
            </p:cNvSpPr>
            <p:nvPr/>
          </p:nvSpPr>
          <p:spPr bwMode="auto">
            <a:xfrm>
              <a:off x="4126" y="2993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75" name="Oval 63"/>
            <p:cNvSpPr>
              <a:spLocks noChangeArrowheads="1"/>
            </p:cNvSpPr>
            <p:nvPr/>
          </p:nvSpPr>
          <p:spPr bwMode="auto">
            <a:xfrm>
              <a:off x="3872" y="2653"/>
              <a:ext cx="85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79" name="Text Box 67"/>
          <p:cNvSpPr txBox="1">
            <a:spLocks noChangeArrowheads="1"/>
          </p:cNvSpPr>
          <p:nvPr/>
        </p:nvSpPr>
        <p:spPr bwMode="auto">
          <a:xfrm>
            <a:off x="5187950" y="3217863"/>
            <a:ext cx="19288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  <a:ea typeface="Times New Roman" pitchFamily="18" charset="0"/>
                <a:cs typeface="Arial" charset="0"/>
              </a:rPr>
              <a:t>ORIG. VOL.</a:t>
            </a:r>
          </a:p>
        </p:txBody>
      </p:sp>
      <p:grpSp>
        <p:nvGrpSpPr>
          <p:cNvPr id="397419" name="Group 107"/>
          <p:cNvGrpSpPr>
            <a:grpSpLocks/>
          </p:cNvGrpSpPr>
          <p:nvPr/>
        </p:nvGrpSpPr>
        <p:grpSpPr bwMode="auto">
          <a:xfrm>
            <a:off x="7011988" y="3219450"/>
            <a:ext cx="1957387" cy="1693863"/>
            <a:chOff x="4417" y="2028"/>
            <a:chExt cx="1233" cy="1067"/>
          </a:xfrm>
        </p:grpSpPr>
        <p:sp>
          <p:nvSpPr>
            <p:cNvPr id="397355" name="Rectangle 43"/>
            <p:cNvSpPr>
              <a:spLocks noChangeArrowheads="1"/>
            </p:cNvSpPr>
            <p:nvPr/>
          </p:nvSpPr>
          <p:spPr bwMode="auto">
            <a:xfrm>
              <a:off x="4687" y="2586"/>
              <a:ext cx="593" cy="5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56" name="Oval 44"/>
            <p:cNvSpPr>
              <a:spLocks noChangeArrowheads="1"/>
            </p:cNvSpPr>
            <p:nvPr/>
          </p:nvSpPr>
          <p:spPr bwMode="auto">
            <a:xfrm>
              <a:off x="4856" y="2671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57" name="Oval 45"/>
            <p:cNvSpPr>
              <a:spLocks noChangeArrowheads="1"/>
            </p:cNvSpPr>
            <p:nvPr/>
          </p:nvSpPr>
          <p:spPr bwMode="auto">
            <a:xfrm>
              <a:off x="4969" y="2784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58" name="Oval 46"/>
            <p:cNvSpPr>
              <a:spLocks noChangeArrowheads="1"/>
            </p:cNvSpPr>
            <p:nvPr/>
          </p:nvSpPr>
          <p:spPr bwMode="auto">
            <a:xfrm>
              <a:off x="4941" y="2925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59" name="Oval 47"/>
            <p:cNvSpPr>
              <a:spLocks noChangeArrowheads="1"/>
            </p:cNvSpPr>
            <p:nvPr/>
          </p:nvSpPr>
          <p:spPr bwMode="auto">
            <a:xfrm>
              <a:off x="4856" y="2841"/>
              <a:ext cx="85" cy="8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60" name="Oval 48"/>
            <p:cNvSpPr>
              <a:spLocks noChangeArrowheads="1"/>
            </p:cNvSpPr>
            <p:nvPr/>
          </p:nvSpPr>
          <p:spPr bwMode="auto">
            <a:xfrm>
              <a:off x="4772" y="2756"/>
              <a:ext cx="84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61" name="Oval 49"/>
            <p:cNvSpPr>
              <a:spLocks noChangeArrowheads="1"/>
            </p:cNvSpPr>
            <p:nvPr/>
          </p:nvSpPr>
          <p:spPr bwMode="auto">
            <a:xfrm>
              <a:off x="5026" y="2671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62" name="Oval 50"/>
            <p:cNvSpPr>
              <a:spLocks noChangeArrowheads="1"/>
            </p:cNvSpPr>
            <p:nvPr/>
          </p:nvSpPr>
          <p:spPr bwMode="auto">
            <a:xfrm>
              <a:off x="4772" y="2925"/>
              <a:ext cx="84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63" name="Oval 51"/>
            <p:cNvSpPr>
              <a:spLocks noChangeArrowheads="1"/>
            </p:cNvSpPr>
            <p:nvPr/>
          </p:nvSpPr>
          <p:spPr bwMode="auto">
            <a:xfrm>
              <a:off x="5111" y="2925"/>
              <a:ext cx="84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64" name="Oval 52"/>
            <p:cNvSpPr>
              <a:spLocks noChangeArrowheads="1"/>
            </p:cNvSpPr>
            <p:nvPr/>
          </p:nvSpPr>
          <p:spPr bwMode="auto">
            <a:xfrm>
              <a:off x="5111" y="2756"/>
              <a:ext cx="84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80" name="Text Box 68"/>
            <p:cNvSpPr txBox="1">
              <a:spLocks noChangeArrowheads="1"/>
            </p:cNvSpPr>
            <p:nvPr/>
          </p:nvSpPr>
          <p:spPr bwMode="auto">
            <a:xfrm>
              <a:off x="4417" y="2028"/>
              <a:ext cx="123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3300"/>
                  </a:solidFill>
                  <a:ea typeface="Times New Roman" pitchFamily="18" charset="0"/>
                  <a:cs typeface="Arial" charset="0"/>
                </a:rPr>
                <a:t>NEW VOL.</a:t>
              </a:r>
            </a:p>
          </p:txBody>
        </p:sp>
      </p:grpSp>
      <p:grpSp>
        <p:nvGrpSpPr>
          <p:cNvPr id="397406" name="Group 94"/>
          <p:cNvGrpSpPr>
            <a:grpSpLocks/>
          </p:cNvGrpSpPr>
          <p:nvPr/>
        </p:nvGrpSpPr>
        <p:grpSpPr bwMode="auto">
          <a:xfrm>
            <a:off x="355600" y="5443538"/>
            <a:ext cx="4192588" cy="1146175"/>
            <a:chOff x="224" y="3429"/>
            <a:chExt cx="2641" cy="722"/>
          </a:xfrm>
        </p:grpSpPr>
        <p:sp>
          <p:nvSpPr>
            <p:cNvPr id="397381" name="Rectangle 69"/>
            <p:cNvSpPr>
              <a:spLocks noChangeArrowheads="1"/>
            </p:cNvSpPr>
            <p:nvPr/>
          </p:nvSpPr>
          <p:spPr bwMode="auto">
            <a:xfrm>
              <a:off x="224" y="3440"/>
              <a:ext cx="2641" cy="71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If V    (due to P    or T    ),</a:t>
              </a:r>
            </a:p>
            <a:p>
              <a:endParaRPr lang="en-US" sz="1200">
                <a:solidFill>
                  <a:srgbClr val="FF3300"/>
                </a:solidFill>
              </a:endParaRPr>
            </a:p>
            <a:p>
              <a:r>
                <a:rPr lang="en-US">
                  <a:solidFill>
                    <a:srgbClr val="FF3300"/>
                  </a:solidFill>
                </a:rPr>
                <a:t>then…  D </a:t>
              </a:r>
            </a:p>
          </p:txBody>
        </p:sp>
        <p:sp>
          <p:nvSpPr>
            <p:cNvPr id="397383" name="AutoShape 71"/>
            <p:cNvSpPr>
              <a:spLocks noChangeArrowheads="1"/>
            </p:cNvSpPr>
            <p:nvPr/>
          </p:nvSpPr>
          <p:spPr bwMode="auto">
            <a:xfrm>
              <a:off x="670" y="3429"/>
              <a:ext cx="155" cy="374"/>
            </a:xfrm>
            <a:prstGeom prst="upArrow">
              <a:avLst>
                <a:gd name="adj1" fmla="val 50000"/>
                <a:gd name="adj2" fmla="val 60323"/>
              </a:avLst>
            </a:prstGeom>
            <a:noFill/>
            <a:ln w="254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84" name="AutoShape 72"/>
            <p:cNvSpPr>
              <a:spLocks noChangeArrowheads="1"/>
            </p:cNvSpPr>
            <p:nvPr/>
          </p:nvSpPr>
          <p:spPr bwMode="auto">
            <a:xfrm flipV="1">
              <a:off x="1822" y="3429"/>
              <a:ext cx="155" cy="374"/>
            </a:xfrm>
            <a:prstGeom prst="upArrow">
              <a:avLst>
                <a:gd name="adj1" fmla="val 50000"/>
                <a:gd name="adj2" fmla="val 60323"/>
              </a:avLst>
            </a:prstGeom>
            <a:noFill/>
            <a:ln w="254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85" name="AutoShape 73"/>
            <p:cNvSpPr>
              <a:spLocks noChangeArrowheads="1"/>
            </p:cNvSpPr>
            <p:nvPr/>
          </p:nvSpPr>
          <p:spPr bwMode="auto">
            <a:xfrm>
              <a:off x="2471" y="3429"/>
              <a:ext cx="155" cy="374"/>
            </a:xfrm>
            <a:prstGeom prst="upArrow">
              <a:avLst>
                <a:gd name="adj1" fmla="val 50000"/>
                <a:gd name="adj2" fmla="val 60323"/>
              </a:avLst>
            </a:prstGeom>
            <a:noFill/>
            <a:ln w="254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7420" name="Group 108"/>
          <p:cNvGrpSpPr>
            <a:grpSpLocks/>
          </p:cNvGrpSpPr>
          <p:nvPr/>
        </p:nvGrpSpPr>
        <p:grpSpPr bwMode="auto">
          <a:xfrm>
            <a:off x="4778375" y="5443538"/>
            <a:ext cx="4192588" cy="1146175"/>
            <a:chOff x="3010" y="3429"/>
            <a:chExt cx="2641" cy="722"/>
          </a:xfrm>
        </p:grpSpPr>
        <p:sp>
          <p:nvSpPr>
            <p:cNvPr id="397386" name="Rectangle 74"/>
            <p:cNvSpPr>
              <a:spLocks noChangeArrowheads="1"/>
            </p:cNvSpPr>
            <p:nvPr/>
          </p:nvSpPr>
          <p:spPr bwMode="auto">
            <a:xfrm>
              <a:off x="3010" y="3440"/>
              <a:ext cx="2641" cy="71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If V    (due to P    or T    ),</a:t>
              </a:r>
            </a:p>
            <a:p>
              <a:endParaRPr lang="en-US" sz="1200">
                <a:solidFill>
                  <a:srgbClr val="FF3300"/>
                </a:solidFill>
              </a:endParaRPr>
            </a:p>
            <a:p>
              <a:r>
                <a:rPr lang="en-US">
                  <a:solidFill>
                    <a:srgbClr val="FF3300"/>
                  </a:solidFill>
                </a:rPr>
                <a:t>then…  D </a:t>
              </a:r>
            </a:p>
          </p:txBody>
        </p:sp>
        <p:sp>
          <p:nvSpPr>
            <p:cNvPr id="397387" name="AutoShape 75"/>
            <p:cNvSpPr>
              <a:spLocks noChangeArrowheads="1"/>
            </p:cNvSpPr>
            <p:nvPr/>
          </p:nvSpPr>
          <p:spPr bwMode="auto">
            <a:xfrm flipV="1">
              <a:off x="3456" y="3429"/>
              <a:ext cx="155" cy="374"/>
            </a:xfrm>
            <a:prstGeom prst="upArrow">
              <a:avLst>
                <a:gd name="adj1" fmla="val 50000"/>
                <a:gd name="adj2" fmla="val 60323"/>
              </a:avLst>
            </a:prstGeom>
            <a:noFill/>
            <a:ln w="254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88" name="AutoShape 76"/>
            <p:cNvSpPr>
              <a:spLocks noChangeArrowheads="1"/>
            </p:cNvSpPr>
            <p:nvPr/>
          </p:nvSpPr>
          <p:spPr bwMode="auto">
            <a:xfrm>
              <a:off x="4608" y="3429"/>
              <a:ext cx="155" cy="374"/>
            </a:xfrm>
            <a:prstGeom prst="upArrow">
              <a:avLst>
                <a:gd name="adj1" fmla="val 50000"/>
                <a:gd name="adj2" fmla="val 60323"/>
              </a:avLst>
            </a:prstGeom>
            <a:noFill/>
            <a:ln w="254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89" name="AutoShape 77"/>
            <p:cNvSpPr>
              <a:spLocks noChangeArrowheads="1"/>
            </p:cNvSpPr>
            <p:nvPr/>
          </p:nvSpPr>
          <p:spPr bwMode="auto">
            <a:xfrm flipV="1">
              <a:off x="5257" y="3429"/>
              <a:ext cx="155" cy="374"/>
            </a:xfrm>
            <a:prstGeom prst="upArrow">
              <a:avLst>
                <a:gd name="adj1" fmla="val 50000"/>
                <a:gd name="adj2" fmla="val 60323"/>
              </a:avLst>
            </a:prstGeom>
            <a:noFill/>
            <a:ln w="254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7390" name="AutoShape 78"/>
          <p:cNvSpPr>
            <a:spLocks noChangeArrowheads="1"/>
          </p:cNvSpPr>
          <p:nvPr/>
        </p:nvSpPr>
        <p:spPr bwMode="auto">
          <a:xfrm flipV="1">
            <a:off x="3313113" y="6081713"/>
            <a:ext cx="246062" cy="593725"/>
          </a:xfrm>
          <a:prstGeom prst="upArrow">
            <a:avLst>
              <a:gd name="adj1" fmla="val 50000"/>
              <a:gd name="adj2" fmla="val 60323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7391" name="AutoShape 79"/>
          <p:cNvSpPr>
            <a:spLocks noChangeArrowheads="1"/>
          </p:cNvSpPr>
          <p:nvPr/>
        </p:nvSpPr>
        <p:spPr bwMode="auto">
          <a:xfrm>
            <a:off x="7696200" y="6081713"/>
            <a:ext cx="246063" cy="593725"/>
          </a:xfrm>
          <a:prstGeom prst="upArrow">
            <a:avLst>
              <a:gd name="adj1" fmla="val 50000"/>
              <a:gd name="adj2" fmla="val 60322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97404" name="Group 92"/>
          <p:cNvGrpSpPr>
            <a:grpSpLocks/>
          </p:cNvGrpSpPr>
          <p:nvPr/>
        </p:nvGrpSpPr>
        <p:grpSpPr bwMode="auto">
          <a:xfrm>
            <a:off x="488950" y="3906838"/>
            <a:ext cx="1346200" cy="1079500"/>
            <a:chOff x="307" y="120"/>
            <a:chExt cx="848" cy="680"/>
          </a:xfrm>
        </p:grpSpPr>
        <p:sp>
          <p:nvSpPr>
            <p:cNvPr id="397393" name="Rectangle 81"/>
            <p:cNvSpPr>
              <a:spLocks noChangeArrowheads="1"/>
            </p:cNvSpPr>
            <p:nvPr/>
          </p:nvSpPr>
          <p:spPr bwMode="auto">
            <a:xfrm>
              <a:off x="307" y="120"/>
              <a:ext cx="848" cy="6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94" name="Oval 82"/>
            <p:cNvSpPr>
              <a:spLocks noChangeArrowheads="1"/>
            </p:cNvSpPr>
            <p:nvPr/>
          </p:nvSpPr>
          <p:spPr bwMode="auto">
            <a:xfrm>
              <a:off x="561" y="205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95" name="Oval 83"/>
            <p:cNvSpPr>
              <a:spLocks noChangeArrowheads="1"/>
            </p:cNvSpPr>
            <p:nvPr/>
          </p:nvSpPr>
          <p:spPr bwMode="auto">
            <a:xfrm>
              <a:off x="901" y="375"/>
              <a:ext cx="84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96" name="Oval 84"/>
            <p:cNvSpPr>
              <a:spLocks noChangeArrowheads="1"/>
            </p:cNvSpPr>
            <p:nvPr/>
          </p:nvSpPr>
          <p:spPr bwMode="auto">
            <a:xfrm>
              <a:off x="731" y="545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97" name="Oval 85"/>
            <p:cNvSpPr>
              <a:spLocks noChangeArrowheads="1"/>
            </p:cNvSpPr>
            <p:nvPr/>
          </p:nvSpPr>
          <p:spPr bwMode="auto">
            <a:xfrm>
              <a:off x="561" y="460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98" name="Oval 86"/>
            <p:cNvSpPr>
              <a:spLocks noChangeArrowheads="1"/>
            </p:cNvSpPr>
            <p:nvPr/>
          </p:nvSpPr>
          <p:spPr bwMode="auto">
            <a:xfrm>
              <a:off x="392" y="375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99" name="Oval 87"/>
            <p:cNvSpPr>
              <a:spLocks noChangeArrowheads="1"/>
            </p:cNvSpPr>
            <p:nvPr/>
          </p:nvSpPr>
          <p:spPr bwMode="auto">
            <a:xfrm>
              <a:off x="985" y="205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00" name="Oval 88"/>
            <p:cNvSpPr>
              <a:spLocks noChangeArrowheads="1"/>
            </p:cNvSpPr>
            <p:nvPr/>
          </p:nvSpPr>
          <p:spPr bwMode="auto">
            <a:xfrm>
              <a:off x="477" y="630"/>
              <a:ext cx="84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01" name="Oval 89"/>
            <p:cNvSpPr>
              <a:spLocks noChangeArrowheads="1"/>
            </p:cNvSpPr>
            <p:nvPr/>
          </p:nvSpPr>
          <p:spPr bwMode="auto">
            <a:xfrm>
              <a:off x="985" y="630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02" name="Oval 90"/>
            <p:cNvSpPr>
              <a:spLocks noChangeArrowheads="1"/>
            </p:cNvSpPr>
            <p:nvPr/>
          </p:nvSpPr>
          <p:spPr bwMode="auto">
            <a:xfrm>
              <a:off x="731" y="290"/>
              <a:ext cx="85" cy="8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7418" name="Group 106"/>
          <p:cNvGrpSpPr>
            <a:grpSpLocks/>
          </p:cNvGrpSpPr>
          <p:nvPr/>
        </p:nvGrpSpPr>
        <p:grpSpPr bwMode="auto">
          <a:xfrm>
            <a:off x="5472113" y="3941763"/>
            <a:ext cx="1346200" cy="1079500"/>
            <a:chOff x="559" y="234"/>
            <a:chExt cx="848" cy="680"/>
          </a:xfrm>
        </p:grpSpPr>
        <p:sp>
          <p:nvSpPr>
            <p:cNvPr id="397407" name="Rectangle 95"/>
            <p:cNvSpPr>
              <a:spLocks noChangeArrowheads="1"/>
            </p:cNvSpPr>
            <p:nvPr/>
          </p:nvSpPr>
          <p:spPr bwMode="auto">
            <a:xfrm>
              <a:off x="559" y="234"/>
              <a:ext cx="848" cy="6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397408" name="Oval 96"/>
            <p:cNvSpPr>
              <a:spLocks noChangeArrowheads="1"/>
            </p:cNvSpPr>
            <p:nvPr/>
          </p:nvSpPr>
          <p:spPr bwMode="auto">
            <a:xfrm>
              <a:off x="813" y="319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09" name="Oval 97"/>
            <p:cNvSpPr>
              <a:spLocks noChangeArrowheads="1"/>
            </p:cNvSpPr>
            <p:nvPr/>
          </p:nvSpPr>
          <p:spPr bwMode="auto">
            <a:xfrm>
              <a:off x="1153" y="489"/>
              <a:ext cx="84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10" name="Oval 98"/>
            <p:cNvSpPr>
              <a:spLocks noChangeArrowheads="1"/>
            </p:cNvSpPr>
            <p:nvPr/>
          </p:nvSpPr>
          <p:spPr bwMode="auto">
            <a:xfrm>
              <a:off x="983" y="659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11" name="Oval 99"/>
            <p:cNvSpPr>
              <a:spLocks noChangeArrowheads="1"/>
            </p:cNvSpPr>
            <p:nvPr/>
          </p:nvSpPr>
          <p:spPr bwMode="auto">
            <a:xfrm>
              <a:off x="813" y="574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12" name="Oval 100"/>
            <p:cNvSpPr>
              <a:spLocks noChangeArrowheads="1"/>
            </p:cNvSpPr>
            <p:nvPr/>
          </p:nvSpPr>
          <p:spPr bwMode="auto">
            <a:xfrm>
              <a:off x="644" y="489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13" name="Oval 101"/>
            <p:cNvSpPr>
              <a:spLocks noChangeArrowheads="1"/>
            </p:cNvSpPr>
            <p:nvPr/>
          </p:nvSpPr>
          <p:spPr bwMode="auto">
            <a:xfrm>
              <a:off x="1237" y="319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14" name="Oval 102"/>
            <p:cNvSpPr>
              <a:spLocks noChangeArrowheads="1"/>
            </p:cNvSpPr>
            <p:nvPr/>
          </p:nvSpPr>
          <p:spPr bwMode="auto">
            <a:xfrm>
              <a:off x="729" y="744"/>
              <a:ext cx="84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15" name="Oval 103"/>
            <p:cNvSpPr>
              <a:spLocks noChangeArrowheads="1"/>
            </p:cNvSpPr>
            <p:nvPr/>
          </p:nvSpPr>
          <p:spPr bwMode="auto">
            <a:xfrm>
              <a:off x="1237" y="744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16" name="Oval 104"/>
            <p:cNvSpPr>
              <a:spLocks noChangeArrowheads="1"/>
            </p:cNvSpPr>
            <p:nvPr/>
          </p:nvSpPr>
          <p:spPr bwMode="auto">
            <a:xfrm>
              <a:off x="983" y="404"/>
              <a:ext cx="85" cy="8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97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9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7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97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97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97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97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3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3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9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9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97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97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9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9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7" grpId="0" animBg="1"/>
      <p:bldP spid="397347" grpId="0"/>
      <p:bldP spid="397324" grpId="0"/>
      <p:bldP spid="397379" grpId="0"/>
      <p:bldP spid="397390" grpId="0" animBg="1"/>
      <p:bldP spid="39739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2851150" y="5826125"/>
            <a:ext cx="3687763" cy="668338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3378200" y="333375"/>
            <a:ext cx="2309813" cy="11747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363" name="Line 3"/>
          <p:cNvSpPr>
            <a:spLocks noChangeShapeType="1"/>
          </p:cNvSpPr>
          <p:nvPr/>
        </p:nvSpPr>
        <p:spPr bwMode="auto">
          <a:xfrm>
            <a:off x="4202113" y="3860800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430213" y="374650"/>
            <a:ext cx="2894012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Density of Gases</a:t>
            </a:r>
          </a:p>
          <a:p>
            <a:r>
              <a:rPr lang="en-US">
                <a:solidFill>
                  <a:srgbClr val="FF3300"/>
                </a:solidFill>
              </a:rPr>
              <a:t>Equation: </a:t>
            </a:r>
          </a:p>
        </p:txBody>
      </p:sp>
      <p:graphicFrame>
        <p:nvGraphicFramePr>
          <p:cNvPr id="399369" name="Object 9"/>
          <p:cNvGraphicFramePr>
            <a:graphicFrameLocks noChangeAspect="1"/>
          </p:cNvGraphicFramePr>
          <p:nvPr/>
        </p:nvGraphicFramePr>
        <p:xfrm>
          <a:off x="3579813" y="420688"/>
          <a:ext cx="1990725" cy="933450"/>
        </p:xfrm>
        <a:graphic>
          <a:graphicData uri="http://schemas.openxmlformats.org/presentationml/2006/ole">
            <p:oleObj spid="_x0000_s399369" name="Equation" r:id="rId3" imgW="1968480" imgH="927000" progId="Equation.3">
              <p:embed/>
            </p:oleObj>
          </a:graphicData>
        </a:graphic>
      </p:graphicFrame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6024563" y="374650"/>
            <a:ext cx="2932112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** As always,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T’s must be in K. </a:t>
            </a:r>
          </a:p>
        </p:txBody>
      </p:sp>
      <p:sp>
        <p:nvSpPr>
          <p:cNvPr id="399372" name="Rectangle 12"/>
          <p:cNvSpPr>
            <a:spLocks noChangeArrowheads="1"/>
          </p:cNvSpPr>
          <p:nvPr/>
        </p:nvSpPr>
        <p:spPr bwMode="auto">
          <a:xfrm>
            <a:off x="400050" y="1765300"/>
            <a:ext cx="8312150" cy="13731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 sample of gas has density 0.0021 g/cm</a:t>
            </a:r>
            <a:r>
              <a:rPr lang="en-US" baseline="30000">
                <a:solidFill>
                  <a:srgbClr val="FF3300"/>
                </a:solidFill>
              </a:rPr>
              <a:t>3</a:t>
            </a:r>
            <a:r>
              <a:rPr lang="en-US">
                <a:solidFill>
                  <a:srgbClr val="FF3300"/>
                </a:solidFill>
              </a:rPr>
              <a:t> at –18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and 812 mm Hg. Find density at 113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and 548 mm Hg. </a:t>
            </a:r>
          </a:p>
        </p:txBody>
      </p:sp>
      <p:sp>
        <p:nvSpPr>
          <p:cNvPr id="399375" name="Rectangle 15"/>
          <p:cNvSpPr>
            <a:spLocks noChangeArrowheads="1"/>
          </p:cNvSpPr>
          <p:nvPr/>
        </p:nvSpPr>
        <p:spPr bwMode="auto">
          <a:xfrm>
            <a:off x="2009775" y="4592638"/>
            <a:ext cx="5405438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812(386)(D</a:t>
            </a:r>
            <a:r>
              <a:rPr lang="en-US" baseline="-25000"/>
              <a:t>2</a:t>
            </a:r>
            <a:r>
              <a:rPr lang="en-US"/>
              <a:t>) = 255(0.0021)(548)</a:t>
            </a:r>
            <a:endParaRPr lang="en-US">
              <a:sym typeface="Wingdings" pitchFamily="2" charset="2"/>
            </a:endParaRPr>
          </a:p>
        </p:txBody>
      </p:sp>
      <p:graphicFrame>
        <p:nvGraphicFramePr>
          <p:cNvPr id="399376" name="Object 16"/>
          <p:cNvGraphicFramePr>
            <a:graphicFrameLocks noChangeAspect="1"/>
          </p:cNvGraphicFramePr>
          <p:nvPr/>
        </p:nvGraphicFramePr>
        <p:xfrm>
          <a:off x="1062038" y="3408363"/>
          <a:ext cx="1968500" cy="923925"/>
        </p:xfrm>
        <a:graphic>
          <a:graphicData uri="http://schemas.openxmlformats.org/presentationml/2006/ole">
            <p:oleObj spid="_x0000_s399376" name="Equation" r:id="rId4" imgW="1968480" imgH="927000" progId="Equation.3">
              <p:embed/>
            </p:oleObj>
          </a:graphicData>
        </a:graphic>
      </p:graphicFrame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7762875" y="1714500"/>
            <a:ext cx="527050" cy="59531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5842000" y="2227263"/>
            <a:ext cx="488950" cy="55245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380" name="Text Box 20"/>
          <p:cNvSpPr txBox="1">
            <a:spLocks noChangeArrowheads="1"/>
          </p:cNvSpPr>
          <p:nvPr/>
        </p:nvSpPr>
        <p:spPr bwMode="auto">
          <a:xfrm>
            <a:off x="7800975" y="2282825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255 K</a:t>
            </a:r>
          </a:p>
        </p:txBody>
      </p:sp>
      <p:sp>
        <p:nvSpPr>
          <p:cNvPr id="399381" name="Text Box 21"/>
          <p:cNvSpPr txBox="1">
            <a:spLocks noChangeArrowheads="1"/>
          </p:cNvSpPr>
          <p:nvPr/>
        </p:nvSpPr>
        <p:spPr bwMode="auto">
          <a:xfrm>
            <a:off x="5986463" y="2747963"/>
            <a:ext cx="1114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386 K</a:t>
            </a:r>
          </a:p>
        </p:txBody>
      </p:sp>
      <p:sp>
        <p:nvSpPr>
          <p:cNvPr id="399382" name="Text Box 22"/>
          <p:cNvSpPr txBox="1">
            <a:spLocks noChangeArrowheads="1"/>
          </p:cNvSpPr>
          <p:nvPr/>
        </p:nvSpPr>
        <p:spPr bwMode="auto">
          <a:xfrm>
            <a:off x="4786313" y="3367088"/>
            <a:ext cx="77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812</a:t>
            </a:r>
          </a:p>
        </p:txBody>
      </p:sp>
      <p:sp>
        <p:nvSpPr>
          <p:cNvPr id="399383" name="Text Box 23"/>
          <p:cNvSpPr txBox="1">
            <a:spLocks noChangeArrowheads="1"/>
          </p:cNvSpPr>
          <p:nvPr/>
        </p:nvSpPr>
        <p:spPr bwMode="auto">
          <a:xfrm>
            <a:off x="4721225" y="385286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(0.0021)</a:t>
            </a:r>
          </a:p>
        </p:txBody>
      </p:sp>
      <p:sp>
        <p:nvSpPr>
          <p:cNvPr id="399384" name="Text Box 24"/>
          <p:cNvSpPr txBox="1">
            <a:spLocks noChangeArrowheads="1"/>
          </p:cNvSpPr>
          <p:nvPr/>
        </p:nvSpPr>
        <p:spPr bwMode="auto">
          <a:xfrm>
            <a:off x="6254750" y="3584575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</a:t>
            </a:r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>
            <a:off x="3268663" y="3859213"/>
            <a:ext cx="6667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387" name="Text Box 27"/>
          <p:cNvSpPr txBox="1">
            <a:spLocks noChangeArrowheads="1"/>
          </p:cNvSpPr>
          <p:nvPr/>
        </p:nvSpPr>
        <p:spPr bwMode="auto">
          <a:xfrm>
            <a:off x="4038600" y="3849688"/>
            <a:ext cx="77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255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719888" y="3860800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7061200" y="3367088"/>
            <a:ext cx="77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548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7396163" y="3852863"/>
            <a:ext cx="814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(D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6684963" y="3849688"/>
            <a:ext cx="77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386</a:t>
            </a:r>
          </a:p>
        </p:txBody>
      </p:sp>
      <p:sp>
        <p:nvSpPr>
          <p:cNvPr id="399392" name="Rectangle 32"/>
          <p:cNvSpPr>
            <a:spLocks noChangeArrowheads="1"/>
          </p:cNvSpPr>
          <p:nvPr/>
        </p:nvSpPr>
        <p:spPr bwMode="auto">
          <a:xfrm>
            <a:off x="2935288" y="5899150"/>
            <a:ext cx="352266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D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= 9.4 x 10</a:t>
            </a:r>
            <a:r>
              <a:rPr lang="en-US" baseline="30000">
                <a:sym typeface="Wingdings" pitchFamily="2" charset="2"/>
              </a:rPr>
              <a:t>–4</a:t>
            </a:r>
            <a:r>
              <a:rPr lang="en-US">
                <a:sym typeface="Wingdings" pitchFamily="2" charset="2"/>
              </a:rPr>
              <a:t> g/cm</a:t>
            </a:r>
            <a:r>
              <a:rPr lang="en-US" baseline="30000">
                <a:sym typeface="Wingdings" pitchFamily="2" charset="2"/>
              </a:rPr>
              <a:t>3</a:t>
            </a:r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3016250" y="5111750"/>
            <a:ext cx="1017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(386)</a:t>
            </a:r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>
            <a:off x="2063750" y="5129213"/>
            <a:ext cx="2201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95" name="Text Box 35"/>
          <p:cNvSpPr txBox="1">
            <a:spLocks noChangeArrowheads="1"/>
          </p:cNvSpPr>
          <p:nvPr/>
        </p:nvSpPr>
        <p:spPr bwMode="auto">
          <a:xfrm>
            <a:off x="2355850" y="5110163"/>
            <a:ext cx="77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812</a:t>
            </a:r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5730875" y="5111750"/>
            <a:ext cx="1017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(386)</a:t>
            </a:r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4560888" y="5129213"/>
            <a:ext cx="276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5070475" y="5110163"/>
            <a:ext cx="77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812</a:t>
            </a:r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3308350" y="5267325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>
            <a:off x="2859088" y="4700588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 flipH="1">
            <a:off x="2503488" y="5232400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2139950" y="4708525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99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9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99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99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99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99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99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99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9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9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99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9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399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39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9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9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9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99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6" grpId="0" animBg="1"/>
      <p:bldP spid="399365" grpId="0" animBg="1"/>
      <p:bldP spid="399363" grpId="0" animBg="1"/>
      <p:bldP spid="399372" grpId="0"/>
      <p:bldP spid="399375" grpId="0"/>
      <p:bldP spid="399378" grpId="0" animBg="1"/>
      <p:bldP spid="399379" grpId="0" animBg="1"/>
      <p:bldP spid="399380" grpId="0"/>
      <p:bldP spid="399381" grpId="0"/>
      <p:bldP spid="399382" grpId="0"/>
      <p:bldP spid="399383" grpId="0"/>
      <p:bldP spid="399384" grpId="0"/>
      <p:bldP spid="399385" grpId="0" animBg="1"/>
      <p:bldP spid="399387" grpId="0"/>
      <p:bldP spid="399388" grpId="0" animBg="1"/>
      <p:bldP spid="399389" grpId="0"/>
      <p:bldP spid="399390" grpId="0"/>
      <p:bldP spid="399391" grpId="0"/>
      <p:bldP spid="399392" grpId="0"/>
      <p:bldP spid="399393" grpId="0"/>
      <p:bldP spid="399394" grpId="0" animBg="1"/>
      <p:bldP spid="399395" grpId="0"/>
      <p:bldP spid="399396" grpId="0"/>
      <p:bldP spid="399397" grpId="0" animBg="1"/>
      <p:bldP spid="399398" grpId="0"/>
      <p:bldP spid="399399" grpId="0" animBg="1"/>
      <p:bldP spid="399400" grpId="0" animBg="1"/>
      <p:bldP spid="399401" grpId="0" animBg="1"/>
      <p:bldP spid="3994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44" name="Oval 328"/>
          <p:cNvSpPr>
            <a:spLocks noChangeArrowheads="1"/>
          </p:cNvSpPr>
          <p:nvPr/>
        </p:nvSpPr>
        <p:spPr bwMode="auto">
          <a:xfrm>
            <a:off x="4403725" y="1755775"/>
            <a:ext cx="3249613" cy="3249613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00" name="Rectangle 184"/>
          <p:cNvSpPr>
            <a:spLocks noChangeArrowheads="1"/>
          </p:cNvSpPr>
          <p:nvPr/>
        </p:nvSpPr>
        <p:spPr bwMode="auto">
          <a:xfrm>
            <a:off x="200025" y="1539875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002" name="Rectangle 186"/>
          <p:cNvSpPr>
            <a:spLocks noChangeArrowheads="1"/>
          </p:cNvSpPr>
          <p:nvPr/>
        </p:nvSpPr>
        <p:spPr bwMode="auto">
          <a:xfrm>
            <a:off x="4125913" y="227013"/>
            <a:ext cx="40830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i="1">
                <a:solidFill>
                  <a:srgbClr val="FF33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19171" name="Text Box 355"/>
          <p:cNvSpPr txBox="1">
            <a:spLocks noChangeArrowheads="1"/>
          </p:cNvSpPr>
          <p:nvPr/>
        </p:nvSpPr>
        <p:spPr bwMode="auto">
          <a:xfrm>
            <a:off x="950913" y="2312988"/>
            <a:ext cx="33353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>
                <a:solidFill>
                  <a:srgbClr val="FF3300"/>
                </a:solidFill>
              </a:rPr>
              <a:t>CO</a:t>
            </a:r>
            <a:r>
              <a:rPr lang="en-US" sz="2400" baseline="-25000">
                <a:solidFill>
                  <a:srgbClr val="FF3300"/>
                </a:solidFill>
              </a:rPr>
              <a:t>2</a:t>
            </a:r>
            <a:r>
              <a:rPr lang="en-US" sz="2400">
                <a:solidFill>
                  <a:srgbClr val="FF3300"/>
                </a:solidFill>
              </a:rPr>
              <a:t> MOLECULES</a:t>
            </a:r>
          </a:p>
        </p:txBody>
      </p:sp>
      <p:grpSp>
        <p:nvGrpSpPr>
          <p:cNvPr id="419248" name="Group 432"/>
          <p:cNvGrpSpPr>
            <a:grpSpLocks/>
          </p:cNvGrpSpPr>
          <p:nvPr/>
        </p:nvGrpSpPr>
        <p:grpSpPr bwMode="auto">
          <a:xfrm>
            <a:off x="5053013" y="915988"/>
            <a:ext cx="3840162" cy="1728787"/>
            <a:chOff x="3183" y="577"/>
            <a:chExt cx="2419" cy="1089"/>
          </a:xfrm>
        </p:grpSpPr>
        <p:sp>
          <p:nvSpPr>
            <p:cNvPr id="419182" name="Freeform 366"/>
            <p:cNvSpPr>
              <a:spLocks/>
            </p:cNvSpPr>
            <p:nvPr/>
          </p:nvSpPr>
          <p:spPr bwMode="auto">
            <a:xfrm>
              <a:off x="3664" y="1106"/>
              <a:ext cx="606" cy="560"/>
            </a:xfrm>
            <a:custGeom>
              <a:avLst/>
              <a:gdLst/>
              <a:ahLst/>
              <a:cxnLst>
                <a:cxn ang="0">
                  <a:pos x="606" y="0"/>
                </a:cxn>
                <a:cxn ang="0">
                  <a:pos x="0" y="560"/>
                </a:cxn>
              </a:cxnLst>
              <a:rect l="0" t="0" r="r" b="b"/>
              <a:pathLst>
                <a:path w="606" h="560">
                  <a:moveTo>
                    <a:pt x="606" y="0"/>
                  </a:moveTo>
                  <a:lnTo>
                    <a:pt x="0" y="56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83" name="Text Box 367"/>
            <p:cNvSpPr txBox="1">
              <a:spLocks noChangeArrowheads="1"/>
            </p:cNvSpPr>
            <p:nvPr/>
          </p:nvSpPr>
          <p:spPr bwMode="auto">
            <a:xfrm>
              <a:off x="3183" y="577"/>
              <a:ext cx="2419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Upon contact with objects, some of light’s energy</a:t>
              </a:r>
            </a:p>
            <a:p>
              <a:pPr algn="l"/>
              <a:r>
                <a:rPr lang="en-US" sz="2400"/>
                <a:t>		is released</a:t>
              </a:r>
            </a:p>
            <a:p>
              <a:pPr algn="l"/>
              <a:r>
                <a:rPr lang="en-US" sz="2400"/>
                <a:t>		     as heat.</a:t>
              </a:r>
            </a:p>
          </p:txBody>
        </p:sp>
      </p:grpSp>
      <p:grpSp>
        <p:nvGrpSpPr>
          <p:cNvPr id="419213" name="Group 397"/>
          <p:cNvGrpSpPr>
            <a:grpSpLocks/>
          </p:cNvGrpSpPr>
          <p:nvPr/>
        </p:nvGrpSpPr>
        <p:grpSpPr bwMode="auto">
          <a:xfrm rot="2498665">
            <a:off x="3162300" y="1958975"/>
            <a:ext cx="2901950" cy="90488"/>
            <a:chOff x="405" y="2423"/>
            <a:chExt cx="2623" cy="82"/>
          </a:xfrm>
        </p:grpSpPr>
        <p:grpSp>
          <p:nvGrpSpPr>
            <p:cNvPr id="419192" name="Group 376"/>
            <p:cNvGrpSpPr>
              <a:grpSpLocks/>
            </p:cNvGrpSpPr>
            <p:nvPr/>
          </p:nvGrpSpPr>
          <p:grpSpPr bwMode="auto">
            <a:xfrm>
              <a:off x="825" y="2423"/>
              <a:ext cx="524" cy="82"/>
              <a:chOff x="825" y="2423"/>
              <a:chExt cx="524" cy="82"/>
            </a:xfrm>
          </p:grpSpPr>
          <p:sp>
            <p:nvSpPr>
              <p:cNvPr id="419189" name="Freeform 373"/>
              <p:cNvSpPr>
                <a:spLocks/>
              </p:cNvSpPr>
              <p:nvPr/>
            </p:nvSpPr>
            <p:spPr bwMode="auto">
              <a:xfrm>
                <a:off x="82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90" name="Freeform 374"/>
              <p:cNvSpPr>
                <a:spLocks/>
              </p:cNvSpPr>
              <p:nvPr/>
            </p:nvSpPr>
            <p:spPr bwMode="auto">
              <a:xfrm>
                <a:off x="96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91" name="Freeform 375"/>
              <p:cNvSpPr>
                <a:spLocks/>
              </p:cNvSpPr>
              <p:nvPr/>
            </p:nvSpPr>
            <p:spPr bwMode="auto">
              <a:xfrm>
                <a:off x="1104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193" name="Group 377"/>
            <p:cNvGrpSpPr>
              <a:grpSpLocks/>
            </p:cNvGrpSpPr>
            <p:nvPr/>
          </p:nvGrpSpPr>
          <p:grpSpPr bwMode="auto">
            <a:xfrm>
              <a:off x="1244" y="2423"/>
              <a:ext cx="524" cy="82"/>
              <a:chOff x="825" y="2423"/>
              <a:chExt cx="524" cy="82"/>
            </a:xfrm>
          </p:grpSpPr>
          <p:sp>
            <p:nvSpPr>
              <p:cNvPr id="419194" name="Freeform 378"/>
              <p:cNvSpPr>
                <a:spLocks/>
              </p:cNvSpPr>
              <p:nvPr/>
            </p:nvSpPr>
            <p:spPr bwMode="auto">
              <a:xfrm>
                <a:off x="82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95" name="Freeform 379"/>
              <p:cNvSpPr>
                <a:spLocks/>
              </p:cNvSpPr>
              <p:nvPr/>
            </p:nvSpPr>
            <p:spPr bwMode="auto">
              <a:xfrm>
                <a:off x="96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96" name="Freeform 380"/>
              <p:cNvSpPr>
                <a:spLocks/>
              </p:cNvSpPr>
              <p:nvPr/>
            </p:nvSpPr>
            <p:spPr bwMode="auto">
              <a:xfrm>
                <a:off x="1104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197" name="Group 381"/>
            <p:cNvGrpSpPr>
              <a:grpSpLocks/>
            </p:cNvGrpSpPr>
            <p:nvPr/>
          </p:nvGrpSpPr>
          <p:grpSpPr bwMode="auto">
            <a:xfrm>
              <a:off x="1664" y="2423"/>
              <a:ext cx="524" cy="82"/>
              <a:chOff x="825" y="2423"/>
              <a:chExt cx="524" cy="82"/>
            </a:xfrm>
          </p:grpSpPr>
          <p:sp>
            <p:nvSpPr>
              <p:cNvPr id="419198" name="Freeform 382"/>
              <p:cNvSpPr>
                <a:spLocks/>
              </p:cNvSpPr>
              <p:nvPr/>
            </p:nvSpPr>
            <p:spPr bwMode="auto">
              <a:xfrm>
                <a:off x="82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99" name="Freeform 383"/>
              <p:cNvSpPr>
                <a:spLocks/>
              </p:cNvSpPr>
              <p:nvPr/>
            </p:nvSpPr>
            <p:spPr bwMode="auto">
              <a:xfrm>
                <a:off x="96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00" name="Freeform 384"/>
              <p:cNvSpPr>
                <a:spLocks/>
              </p:cNvSpPr>
              <p:nvPr/>
            </p:nvSpPr>
            <p:spPr bwMode="auto">
              <a:xfrm>
                <a:off x="1104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201" name="Group 385"/>
            <p:cNvGrpSpPr>
              <a:grpSpLocks/>
            </p:cNvGrpSpPr>
            <p:nvPr/>
          </p:nvGrpSpPr>
          <p:grpSpPr bwMode="auto">
            <a:xfrm>
              <a:off x="2084" y="2423"/>
              <a:ext cx="524" cy="82"/>
              <a:chOff x="825" y="2423"/>
              <a:chExt cx="524" cy="82"/>
            </a:xfrm>
          </p:grpSpPr>
          <p:sp>
            <p:nvSpPr>
              <p:cNvPr id="419202" name="Freeform 386"/>
              <p:cNvSpPr>
                <a:spLocks/>
              </p:cNvSpPr>
              <p:nvPr/>
            </p:nvSpPr>
            <p:spPr bwMode="auto">
              <a:xfrm>
                <a:off x="82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03" name="Freeform 387"/>
              <p:cNvSpPr>
                <a:spLocks/>
              </p:cNvSpPr>
              <p:nvPr/>
            </p:nvSpPr>
            <p:spPr bwMode="auto">
              <a:xfrm>
                <a:off x="96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04" name="Freeform 388"/>
              <p:cNvSpPr>
                <a:spLocks/>
              </p:cNvSpPr>
              <p:nvPr/>
            </p:nvSpPr>
            <p:spPr bwMode="auto">
              <a:xfrm>
                <a:off x="1104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205" name="Group 389"/>
            <p:cNvGrpSpPr>
              <a:grpSpLocks/>
            </p:cNvGrpSpPr>
            <p:nvPr/>
          </p:nvGrpSpPr>
          <p:grpSpPr bwMode="auto">
            <a:xfrm>
              <a:off x="2504" y="2423"/>
              <a:ext cx="524" cy="82"/>
              <a:chOff x="825" y="2423"/>
              <a:chExt cx="524" cy="82"/>
            </a:xfrm>
          </p:grpSpPr>
          <p:sp>
            <p:nvSpPr>
              <p:cNvPr id="419206" name="Freeform 390"/>
              <p:cNvSpPr>
                <a:spLocks/>
              </p:cNvSpPr>
              <p:nvPr/>
            </p:nvSpPr>
            <p:spPr bwMode="auto">
              <a:xfrm>
                <a:off x="82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07" name="Freeform 391"/>
              <p:cNvSpPr>
                <a:spLocks/>
              </p:cNvSpPr>
              <p:nvPr/>
            </p:nvSpPr>
            <p:spPr bwMode="auto">
              <a:xfrm>
                <a:off x="96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08" name="Freeform 392"/>
              <p:cNvSpPr>
                <a:spLocks/>
              </p:cNvSpPr>
              <p:nvPr/>
            </p:nvSpPr>
            <p:spPr bwMode="auto">
              <a:xfrm>
                <a:off x="1104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209" name="Group 393"/>
            <p:cNvGrpSpPr>
              <a:grpSpLocks/>
            </p:cNvGrpSpPr>
            <p:nvPr/>
          </p:nvGrpSpPr>
          <p:grpSpPr bwMode="auto">
            <a:xfrm>
              <a:off x="405" y="2423"/>
              <a:ext cx="524" cy="82"/>
              <a:chOff x="825" y="2423"/>
              <a:chExt cx="524" cy="82"/>
            </a:xfrm>
          </p:grpSpPr>
          <p:sp>
            <p:nvSpPr>
              <p:cNvPr id="419210" name="Freeform 394"/>
              <p:cNvSpPr>
                <a:spLocks/>
              </p:cNvSpPr>
              <p:nvPr/>
            </p:nvSpPr>
            <p:spPr bwMode="auto">
              <a:xfrm>
                <a:off x="82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11" name="Freeform 395"/>
              <p:cNvSpPr>
                <a:spLocks/>
              </p:cNvSpPr>
              <p:nvPr/>
            </p:nvSpPr>
            <p:spPr bwMode="auto">
              <a:xfrm>
                <a:off x="965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12" name="Freeform 396"/>
              <p:cNvSpPr>
                <a:spLocks/>
              </p:cNvSpPr>
              <p:nvPr/>
            </p:nvSpPr>
            <p:spPr bwMode="auto">
              <a:xfrm>
                <a:off x="1104" y="2423"/>
                <a:ext cx="245" cy="82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80" y="180"/>
                  </a:cxn>
                  <a:cxn ang="0">
                    <a:pos x="360" y="0"/>
                  </a:cxn>
                  <a:cxn ang="0">
                    <a:pos x="540" y="180"/>
                  </a:cxn>
                  <a:cxn ang="0">
                    <a:pos x="720" y="900"/>
                  </a:cxn>
                  <a:cxn ang="0">
                    <a:pos x="900" y="1620"/>
                  </a:cxn>
                  <a:cxn ang="0">
                    <a:pos x="1080" y="1800"/>
                  </a:cxn>
                  <a:cxn ang="0">
                    <a:pos x="1260" y="1620"/>
                  </a:cxn>
                  <a:cxn ang="0">
                    <a:pos x="1440" y="900"/>
                  </a:cxn>
                  <a:cxn ang="0">
                    <a:pos x="1620" y="180"/>
                  </a:cxn>
                  <a:cxn ang="0">
                    <a:pos x="1800" y="0"/>
                  </a:cxn>
                  <a:cxn ang="0">
                    <a:pos x="1980" y="180"/>
                  </a:cxn>
                  <a:cxn ang="0">
                    <a:pos x="2160" y="900"/>
                  </a:cxn>
                  <a:cxn ang="0">
                    <a:pos x="2340" y="1620"/>
                  </a:cxn>
                  <a:cxn ang="0">
                    <a:pos x="2520" y="1800"/>
                  </a:cxn>
                </a:cxnLst>
                <a:rect l="0" t="0" r="r" b="b"/>
                <a:pathLst>
                  <a:path w="2520" h="1800">
                    <a:moveTo>
                      <a:pt x="0" y="900"/>
                    </a:moveTo>
                    <a:cubicBezTo>
                      <a:pt x="60" y="615"/>
                      <a:pt x="120" y="330"/>
                      <a:pt x="180" y="180"/>
                    </a:cubicBezTo>
                    <a:cubicBezTo>
                      <a:pt x="240" y="30"/>
                      <a:pt x="300" y="0"/>
                      <a:pt x="360" y="0"/>
                    </a:cubicBezTo>
                    <a:cubicBezTo>
                      <a:pt x="420" y="0"/>
                      <a:pt x="480" y="30"/>
                      <a:pt x="540" y="180"/>
                    </a:cubicBezTo>
                    <a:cubicBezTo>
                      <a:pt x="600" y="330"/>
                      <a:pt x="660" y="660"/>
                      <a:pt x="720" y="900"/>
                    </a:cubicBezTo>
                    <a:cubicBezTo>
                      <a:pt x="780" y="1140"/>
                      <a:pt x="840" y="1470"/>
                      <a:pt x="900" y="1620"/>
                    </a:cubicBezTo>
                    <a:cubicBezTo>
                      <a:pt x="960" y="1770"/>
                      <a:pt x="1020" y="1800"/>
                      <a:pt x="1080" y="1800"/>
                    </a:cubicBezTo>
                    <a:cubicBezTo>
                      <a:pt x="1140" y="1800"/>
                      <a:pt x="1200" y="1770"/>
                      <a:pt x="1260" y="1620"/>
                    </a:cubicBezTo>
                    <a:cubicBezTo>
                      <a:pt x="1320" y="1470"/>
                      <a:pt x="1380" y="1140"/>
                      <a:pt x="1440" y="900"/>
                    </a:cubicBezTo>
                    <a:cubicBezTo>
                      <a:pt x="1500" y="660"/>
                      <a:pt x="1560" y="330"/>
                      <a:pt x="1620" y="180"/>
                    </a:cubicBezTo>
                    <a:cubicBezTo>
                      <a:pt x="1680" y="30"/>
                      <a:pt x="1740" y="0"/>
                      <a:pt x="1800" y="0"/>
                    </a:cubicBezTo>
                    <a:cubicBezTo>
                      <a:pt x="1860" y="0"/>
                      <a:pt x="1920" y="30"/>
                      <a:pt x="1980" y="180"/>
                    </a:cubicBezTo>
                    <a:cubicBezTo>
                      <a:pt x="2040" y="330"/>
                      <a:pt x="2100" y="660"/>
                      <a:pt x="2160" y="900"/>
                    </a:cubicBezTo>
                    <a:cubicBezTo>
                      <a:pt x="2220" y="1140"/>
                      <a:pt x="2280" y="1470"/>
                      <a:pt x="2340" y="1620"/>
                    </a:cubicBezTo>
                    <a:cubicBezTo>
                      <a:pt x="2400" y="1770"/>
                      <a:pt x="2460" y="1800"/>
                      <a:pt x="2520" y="1800"/>
                    </a:cubicBezTo>
                  </a:path>
                </a:pathLst>
              </a:custGeom>
              <a:noFill/>
              <a:ln w="25400" cap="flat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19004" name="Picture 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188" y="415925"/>
            <a:ext cx="9017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005" name="Group 189"/>
          <p:cNvGrpSpPr>
            <a:grpSpLocks/>
          </p:cNvGrpSpPr>
          <p:nvPr/>
        </p:nvGrpSpPr>
        <p:grpSpPr bwMode="auto">
          <a:xfrm>
            <a:off x="5543550" y="2868613"/>
            <a:ext cx="973138" cy="949325"/>
            <a:chOff x="5919" y="4977"/>
            <a:chExt cx="3285" cy="3206"/>
          </a:xfrm>
        </p:grpSpPr>
        <p:sp>
          <p:nvSpPr>
            <p:cNvPr id="419006" name="Freeform 190"/>
            <p:cNvSpPr>
              <a:spLocks/>
            </p:cNvSpPr>
            <p:nvPr/>
          </p:nvSpPr>
          <p:spPr bwMode="auto">
            <a:xfrm>
              <a:off x="5919" y="4977"/>
              <a:ext cx="3260" cy="3206"/>
            </a:xfrm>
            <a:custGeom>
              <a:avLst/>
              <a:gdLst/>
              <a:ahLst/>
              <a:cxnLst>
                <a:cxn ang="0">
                  <a:pos x="2296" y="3067"/>
                </a:cxn>
                <a:cxn ang="0">
                  <a:pos x="2579" y="2909"/>
                </a:cxn>
                <a:cxn ang="0">
                  <a:pos x="2818" y="2703"/>
                </a:cxn>
                <a:cxn ang="0">
                  <a:pos x="3009" y="2459"/>
                </a:cxn>
                <a:cxn ang="0">
                  <a:pos x="3149" y="2184"/>
                </a:cxn>
                <a:cxn ang="0">
                  <a:pos x="3235" y="1887"/>
                </a:cxn>
                <a:cxn ang="0">
                  <a:pos x="3260" y="1577"/>
                </a:cxn>
                <a:cxn ang="0">
                  <a:pos x="3222" y="1259"/>
                </a:cxn>
                <a:cxn ang="0">
                  <a:pos x="3118" y="947"/>
                </a:cxn>
                <a:cxn ang="0">
                  <a:pos x="2958" y="672"/>
                </a:cxn>
                <a:cxn ang="0">
                  <a:pos x="2748" y="437"/>
                </a:cxn>
                <a:cxn ang="0">
                  <a:pos x="2500" y="248"/>
                </a:cxn>
                <a:cxn ang="0">
                  <a:pos x="2220" y="109"/>
                </a:cxn>
                <a:cxn ang="0">
                  <a:pos x="1917" y="24"/>
                </a:cxn>
                <a:cxn ang="0">
                  <a:pos x="1604" y="0"/>
                </a:cxn>
                <a:cxn ang="0">
                  <a:pos x="1279" y="38"/>
                </a:cxn>
                <a:cxn ang="0">
                  <a:pos x="963" y="140"/>
                </a:cxn>
                <a:cxn ang="0">
                  <a:pos x="681" y="299"/>
                </a:cxn>
                <a:cxn ang="0">
                  <a:pos x="442" y="503"/>
                </a:cxn>
                <a:cxn ang="0">
                  <a:pos x="250" y="747"/>
                </a:cxn>
                <a:cxn ang="0">
                  <a:pos x="108" y="1022"/>
                </a:cxn>
                <a:cxn ang="0">
                  <a:pos x="24" y="1319"/>
                </a:cxn>
                <a:cxn ang="0">
                  <a:pos x="0" y="1630"/>
                </a:cxn>
                <a:cxn ang="0">
                  <a:pos x="36" y="1947"/>
                </a:cxn>
                <a:cxn ang="0">
                  <a:pos x="139" y="2257"/>
                </a:cxn>
                <a:cxn ang="0">
                  <a:pos x="302" y="2537"/>
                </a:cxn>
                <a:cxn ang="0">
                  <a:pos x="512" y="2772"/>
                </a:cxn>
                <a:cxn ang="0">
                  <a:pos x="760" y="2960"/>
                </a:cxn>
                <a:cxn ang="0">
                  <a:pos x="1040" y="3098"/>
                </a:cxn>
                <a:cxn ang="0">
                  <a:pos x="1340" y="3182"/>
                </a:cxn>
                <a:cxn ang="0">
                  <a:pos x="1656" y="3206"/>
                </a:cxn>
                <a:cxn ang="0">
                  <a:pos x="1981" y="3169"/>
                </a:cxn>
              </a:cxnLst>
              <a:rect l="0" t="0" r="r" b="b"/>
              <a:pathLst>
                <a:path w="3260" h="3206">
                  <a:moveTo>
                    <a:pt x="2141" y="3127"/>
                  </a:moveTo>
                  <a:lnTo>
                    <a:pt x="2296" y="3067"/>
                  </a:lnTo>
                  <a:lnTo>
                    <a:pt x="2441" y="2994"/>
                  </a:lnTo>
                  <a:lnTo>
                    <a:pt x="2579" y="2909"/>
                  </a:lnTo>
                  <a:lnTo>
                    <a:pt x="2703" y="2812"/>
                  </a:lnTo>
                  <a:lnTo>
                    <a:pt x="2818" y="2703"/>
                  </a:lnTo>
                  <a:lnTo>
                    <a:pt x="2919" y="2586"/>
                  </a:lnTo>
                  <a:lnTo>
                    <a:pt x="3009" y="2459"/>
                  </a:lnTo>
                  <a:lnTo>
                    <a:pt x="3086" y="2324"/>
                  </a:lnTo>
                  <a:lnTo>
                    <a:pt x="3149" y="2184"/>
                  </a:lnTo>
                  <a:lnTo>
                    <a:pt x="3199" y="2038"/>
                  </a:lnTo>
                  <a:lnTo>
                    <a:pt x="3235" y="1887"/>
                  </a:lnTo>
                  <a:lnTo>
                    <a:pt x="3255" y="1734"/>
                  </a:lnTo>
                  <a:lnTo>
                    <a:pt x="3260" y="1577"/>
                  </a:lnTo>
                  <a:lnTo>
                    <a:pt x="3249" y="1419"/>
                  </a:lnTo>
                  <a:lnTo>
                    <a:pt x="3222" y="1259"/>
                  </a:lnTo>
                  <a:lnTo>
                    <a:pt x="3179" y="1102"/>
                  </a:lnTo>
                  <a:lnTo>
                    <a:pt x="3118" y="947"/>
                  </a:lnTo>
                  <a:lnTo>
                    <a:pt x="3043" y="803"/>
                  </a:lnTo>
                  <a:lnTo>
                    <a:pt x="2958" y="672"/>
                  </a:lnTo>
                  <a:lnTo>
                    <a:pt x="2858" y="548"/>
                  </a:lnTo>
                  <a:lnTo>
                    <a:pt x="2748" y="437"/>
                  </a:lnTo>
                  <a:lnTo>
                    <a:pt x="2628" y="335"/>
                  </a:lnTo>
                  <a:lnTo>
                    <a:pt x="2500" y="248"/>
                  </a:lnTo>
                  <a:lnTo>
                    <a:pt x="2362" y="173"/>
                  </a:lnTo>
                  <a:lnTo>
                    <a:pt x="2220" y="109"/>
                  </a:lnTo>
                  <a:lnTo>
                    <a:pt x="2073" y="60"/>
                  </a:lnTo>
                  <a:lnTo>
                    <a:pt x="1917" y="24"/>
                  </a:lnTo>
                  <a:lnTo>
                    <a:pt x="1762" y="4"/>
                  </a:lnTo>
                  <a:lnTo>
                    <a:pt x="1604" y="0"/>
                  </a:lnTo>
                  <a:lnTo>
                    <a:pt x="1441" y="11"/>
                  </a:lnTo>
                  <a:lnTo>
                    <a:pt x="1279" y="38"/>
                  </a:lnTo>
                  <a:lnTo>
                    <a:pt x="1119" y="82"/>
                  </a:lnTo>
                  <a:lnTo>
                    <a:pt x="963" y="140"/>
                  </a:lnTo>
                  <a:lnTo>
                    <a:pt x="816" y="213"/>
                  </a:lnTo>
                  <a:lnTo>
                    <a:pt x="681" y="299"/>
                  </a:lnTo>
                  <a:lnTo>
                    <a:pt x="555" y="397"/>
                  </a:lnTo>
                  <a:lnTo>
                    <a:pt x="442" y="503"/>
                  </a:lnTo>
                  <a:lnTo>
                    <a:pt x="340" y="621"/>
                  </a:lnTo>
                  <a:lnTo>
                    <a:pt x="250" y="747"/>
                  </a:lnTo>
                  <a:lnTo>
                    <a:pt x="173" y="880"/>
                  </a:lnTo>
                  <a:lnTo>
                    <a:pt x="108" y="1022"/>
                  </a:lnTo>
                  <a:lnTo>
                    <a:pt x="58" y="1169"/>
                  </a:lnTo>
                  <a:lnTo>
                    <a:pt x="24" y="1319"/>
                  </a:lnTo>
                  <a:lnTo>
                    <a:pt x="4" y="1475"/>
                  </a:lnTo>
                  <a:lnTo>
                    <a:pt x="0" y="1630"/>
                  </a:lnTo>
                  <a:lnTo>
                    <a:pt x="11" y="1789"/>
                  </a:lnTo>
                  <a:lnTo>
                    <a:pt x="36" y="1947"/>
                  </a:lnTo>
                  <a:lnTo>
                    <a:pt x="81" y="2104"/>
                  </a:lnTo>
                  <a:lnTo>
                    <a:pt x="139" y="2257"/>
                  </a:lnTo>
                  <a:lnTo>
                    <a:pt x="216" y="2401"/>
                  </a:lnTo>
                  <a:lnTo>
                    <a:pt x="302" y="2537"/>
                  </a:lnTo>
                  <a:lnTo>
                    <a:pt x="401" y="2659"/>
                  </a:lnTo>
                  <a:lnTo>
                    <a:pt x="512" y="2772"/>
                  </a:lnTo>
                  <a:lnTo>
                    <a:pt x="631" y="2872"/>
                  </a:lnTo>
                  <a:lnTo>
                    <a:pt x="760" y="2960"/>
                  </a:lnTo>
                  <a:lnTo>
                    <a:pt x="895" y="3036"/>
                  </a:lnTo>
                  <a:lnTo>
                    <a:pt x="1040" y="3098"/>
                  </a:lnTo>
                  <a:lnTo>
                    <a:pt x="1186" y="3147"/>
                  </a:lnTo>
                  <a:lnTo>
                    <a:pt x="1340" y="3182"/>
                  </a:lnTo>
                  <a:lnTo>
                    <a:pt x="1498" y="3202"/>
                  </a:lnTo>
                  <a:lnTo>
                    <a:pt x="1656" y="3206"/>
                  </a:lnTo>
                  <a:lnTo>
                    <a:pt x="1818" y="3195"/>
                  </a:lnTo>
                  <a:lnTo>
                    <a:pt x="1981" y="3169"/>
                  </a:lnTo>
                  <a:lnTo>
                    <a:pt x="2141" y="312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07" name="Freeform 191"/>
            <p:cNvSpPr>
              <a:spLocks/>
            </p:cNvSpPr>
            <p:nvPr/>
          </p:nvSpPr>
          <p:spPr bwMode="auto">
            <a:xfrm>
              <a:off x="6390" y="5514"/>
              <a:ext cx="2800" cy="2175"/>
            </a:xfrm>
            <a:custGeom>
              <a:avLst/>
              <a:gdLst/>
              <a:ahLst/>
              <a:cxnLst>
                <a:cxn ang="0">
                  <a:pos x="1162" y="0"/>
                </a:cxn>
                <a:cxn ang="0">
                  <a:pos x="578" y="95"/>
                </a:cxn>
                <a:cxn ang="0">
                  <a:pos x="372" y="15"/>
                </a:cxn>
                <a:cxn ang="0">
                  <a:pos x="160" y="195"/>
                </a:cxn>
                <a:cxn ang="0">
                  <a:pos x="81" y="268"/>
                </a:cxn>
                <a:cxn ang="0">
                  <a:pos x="0" y="472"/>
                </a:cxn>
                <a:cxn ang="0">
                  <a:pos x="345" y="363"/>
                </a:cxn>
                <a:cxn ang="0">
                  <a:pos x="506" y="636"/>
                </a:cxn>
                <a:cxn ang="0">
                  <a:pos x="600" y="780"/>
                </a:cxn>
                <a:cxn ang="0">
                  <a:pos x="612" y="1044"/>
                </a:cxn>
                <a:cxn ang="0">
                  <a:pos x="810" y="1332"/>
                </a:cxn>
                <a:cxn ang="0">
                  <a:pos x="1119" y="1618"/>
                </a:cxn>
                <a:cxn ang="0">
                  <a:pos x="982" y="1421"/>
                </a:cxn>
                <a:cxn ang="0">
                  <a:pos x="1257" y="1605"/>
                </a:cxn>
                <a:cxn ang="0">
                  <a:pos x="1374" y="1723"/>
                </a:cxn>
                <a:cxn ang="0">
                  <a:pos x="1756" y="1674"/>
                </a:cxn>
                <a:cxn ang="0">
                  <a:pos x="1938" y="1674"/>
                </a:cxn>
                <a:cxn ang="0">
                  <a:pos x="2153" y="1729"/>
                </a:cxn>
                <a:cxn ang="0">
                  <a:pos x="2254" y="1774"/>
                </a:cxn>
                <a:cxn ang="0">
                  <a:pos x="2279" y="2031"/>
                </a:cxn>
                <a:cxn ang="0">
                  <a:pos x="2313" y="2173"/>
                </a:cxn>
                <a:cxn ang="0">
                  <a:pos x="2347" y="2157"/>
                </a:cxn>
                <a:cxn ang="0">
                  <a:pos x="2401" y="2122"/>
                </a:cxn>
                <a:cxn ang="0">
                  <a:pos x="2473" y="2055"/>
                </a:cxn>
                <a:cxn ang="0">
                  <a:pos x="2554" y="1955"/>
                </a:cxn>
                <a:cxn ang="0">
                  <a:pos x="2638" y="1809"/>
                </a:cxn>
                <a:cxn ang="0">
                  <a:pos x="2714" y="1614"/>
                </a:cxn>
                <a:cxn ang="0">
                  <a:pos x="2775" y="1359"/>
                </a:cxn>
                <a:cxn ang="0">
                  <a:pos x="2579" y="1206"/>
                </a:cxn>
                <a:cxn ang="0">
                  <a:pos x="2247" y="1512"/>
                </a:cxn>
                <a:cxn ang="0">
                  <a:pos x="2076" y="1660"/>
                </a:cxn>
                <a:cxn ang="0">
                  <a:pos x="1902" y="1576"/>
                </a:cxn>
                <a:cxn ang="0">
                  <a:pos x="1898" y="1412"/>
                </a:cxn>
                <a:cxn ang="0">
                  <a:pos x="1726" y="1574"/>
                </a:cxn>
                <a:cxn ang="0">
                  <a:pos x="1523" y="1439"/>
                </a:cxn>
                <a:cxn ang="0">
                  <a:pos x="1841" y="1106"/>
                </a:cxn>
                <a:cxn ang="0">
                  <a:pos x="1995" y="1215"/>
                </a:cxn>
                <a:cxn ang="0">
                  <a:pos x="1900" y="933"/>
                </a:cxn>
                <a:cxn ang="0">
                  <a:pos x="1913" y="676"/>
                </a:cxn>
                <a:cxn ang="0">
                  <a:pos x="1909" y="439"/>
                </a:cxn>
                <a:cxn ang="0">
                  <a:pos x="2001" y="283"/>
                </a:cxn>
                <a:cxn ang="0">
                  <a:pos x="1902" y="374"/>
                </a:cxn>
                <a:cxn ang="0">
                  <a:pos x="1862" y="246"/>
                </a:cxn>
                <a:cxn ang="0">
                  <a:pos x="1722" y="59"/>
                </a:cxn>
                <a:cxn ang="0">
                  <a:pos x="1539" y="79"/>
                </a:cxn>
                <a:cxn ang="0">
                  <a:pos x="1379" y="113"/>
                </a:cxn>
                <a:cxn ang="0">
                  <a:pos x="1548" y="394"/>
                </a:cxn>
                <a:cxn ang="0">
                  <a:pos x="1426" y="326"/>
                </a:cxn>
                <a:cxn ang="0">
                  <a:pos x="1178" y="314"/>
                </a:cxn>
                <a:cxn ang="0">
                  <a:pos x="1250" y="110"/>
                </a:cxn>
              </a:cxnLst>
              <a:rect l="0" t="0" r="r" b="b"/>
              <a:pathLst>
                <a:path w="2800" h="2175">
                  <a:moveTo>
                    <a:pt x="1250" y="110"/>
                  </a:moveTo>
                  <a:lnTo>
                    <a:pt x="1162" y="0"/>
                  </a:lnTo>
                  <a:lnTo>
                    <a:pt x="918" y="104"/>
                  </a:lnTo>
                  <a:lnTo>
                    <a:pt x="578" y="95"/>
                  </a:lnTo>
                  <a:lnTo>
                    <a:pt x="506" y="102"/>
                  </a:lnTo>
                  <a:lnTo>
                    <a:pt x="372" y="15"/>
                  </a:lnTo>
                  <a:lnTo>
                    <a:pt x="230" y="164"/>
                  </a:lnTo>
                  <a:lnTo>
                    <a:pt x="160" y="195"/>
                  </a:lnTo>
                  <a:lnTo>
                    <a:pt x="144" y="241"/>
                  </a:lnTo>
                  <a:lnTo>
                    <a:pt x="81" y="268"/>
                  </a:lnTo>
                  <a:lnTo>
                    <a:pt x="81" y="363"/>
                  </a:lnTo>
                  <a:lnTo>
                    <a:pt x="0" y="472"/>
                  </a:lnTo>
                  <a:lnTo>
                    <a:pt x="68" y="483"/>
                  </a:lnTo>
                  <a:lnTo>
                    <a:pt x="345" y="363"/>
                  </a:lnTo>
                  <a:lnTo>
                    <a:pt x="454" y="481"/>
                  </a:lnTo>
                  <a:lnTo>
                    <a:pt x="506" y="636"/>
                  </a:lnTo>
                  <a:lnTo>
                    <a:pt x="625" y="754"/>
                  </a:lnTo>
                  <a:lnTo>
                    <a:pt x="600" y="780"/>
                  </a:lnTo>
                  <a:lnTo>
                    <a:pt x="557" y="780"/>
                  </a:lnTo>
                  <a:lnTo>
                    <a:pt x="612" y="1044"/>
                  </a:lnTo>
                  <a:lnTo>
                    <a:pt x="612" y="1135"/>
                  </a:lnTo>
                  <a:lnTo>
                    <a:pt x="810" y="1332"/>
                  </a:lnTo>
                  <a:lnTo>
                    <a:pt x="950" y="1499"/>
                  </a:lnTo>
                  <a:lnTo>
                    <a:pt x="1119" y="1618"/>
                  </a:lnTo>
                  <a:lnTo>
                    <a:pt x="1110" y="1561"/>
                  </a:lnTo>
                  <a:lnTo>
                    <a:pt x="982" y="1421"/>
                  </a:lnTo>
                  <a:lnTo>
                    <a:pt x="1022" y="1412"/>
                  </a:lnTo>
                  <a:lnTo>
                    <a:pt x="1257" y="1605"/>
                  </a:lnTo>
                  <a:lnTo>
                    <a:pt x="1288" y="1669"/>
                  </a:lnTo>
                  <a:lnTo>
                    <a:pt x="1374" y="1723"/>
                  </a:lnTo>
                  <a:lnTo>
                    <a:pt x="1627" y="1727"/>
                  </a:lnTo>
                  <a:lnTo>
                    <a:pt x="1756" y="1674"/>
                  </a:lnTo>
                  <a:lnTo>
                    <a:pt x="1821" y="1709"/>
                  </a:lnTo>
                  <a:lnTo>
                    <a:pt x="1938" y="1674"/>
                  </a:lnTo>
                  <a:lnTo>
                    <a:pt x="2074" y="1740"/>
                  </a:lnTo>
                  <a:lnTo>
                    <a:pt x="2153" y="1729"/>
                  </a:lnTo>
                  <a:lnTo>
                    <a:pt x="2254" y="1680"/>
                  </a:lnTo>
                  <a:lnTo>
                    <a:pt x="2254" y="1774"/>
                  </a:lnTo>
                  <a:lnTo>
                    <a:pt x="2227" y="1966"/>
                  </a:lnTo>
                  <a:lnTo>
                    <a:pt x="2279" y="2031"/>
                  </a:lnTo>
                  <a:lnTo>
                    <a:pt x="2311" y="2175"/>
                  </a:lnTo>
                  <a:lnTo>
                    <a:pt x="2313" y="2173"/>
                  </a:lnTo>
                  <a:lnTo>
                    <a:pt x="2326" y="2168"/>
                  </a:lnTo>
                  <a:lnTo>
                    <a:pt x="2347" y="2157"/>
                  </a:lnTo>
                  <a:lnTo>
                    <a:pt x="2372" y="2142"/>
                  </a:lnTo>
                  <a:lnTo>
                    <a:pt x="2401" y="2122"/>
                  </a:lnTo>
                  <a:lnTo>
                    <a:pt x="2435" y="2093"/>
                  </a:lnTo>
                  <a:lnTo>
                    <a:pt x="2473" y="2055"/>
                  </a:lnTo>
                  <a:lnTo>
                    <a:pt x="2514" y="2011"/>
                  </a:lnTo>
                  <a:lnTo>
                    <a:pt x="2554" y="1955"/>
                  </a:lnTo>
                  <a:lnTo>
                    <a:pt x="2597" y="1889"/>
                  </a:lnTo>
                  <a:lnTo>
                    <a:pt x="2638" y="1809"/>
                  </a:lnTo>
                  <a:lnTo>
                    <a:pt x="2678" y="1718"/>
                  </a:lnTo>
                  <a:lnTo>
                    <a:pt x="2714" y="1614"/>
                  </a:lnTo>
                  <a:lnTo>
                    <a:pt x="2748" y="1494"/>
                  </a:lnTo>
                  <a:lnTo>
                    <a:pt x="2775" y="1359"/>
                  </a:lnTo>
                  <a:lnTo>
                    <a:pt x="2800" y="1208"/>
                  </a:lnTo>
                  <a:lnTo>
                    <a:pt x="2579" y="1206"/>
                  </a:lnTo>
                  <a:lnTo>
                    <a:pt x="2392" y="1368"/>
                  </a:lnTo>
                  <a:lnTo>
                    <a:pt x="2247" y="1512"/>
                  </a:lnTo>
                  <a:lnTo>
                    <a:pt x="2214" y="1596"/>
                  </a:lnTo>
                  <a:lnTo>
                    <a:pt x="2076" y="1660"/>
                  </a:lnTo>
                  <a:lnTo>
                    <a:pt x="2067" y="1527"/>
                  </a:lnTo>
                  <a:lnTo>
                    <a:pt x="1902" y="1576"/>
                  </a:lnTo>
                  <a:lnTo>
                    <a:pt x="1882" y="1510"/>
                  </a:lnTo>
                  <a:lnTo>
                    <a:pt x="1898" y="1412"/>
                  </a:lnTo>
                  <a:lnTo>
                    <a:pt x="1756" y="1470"/>
                  </a:lnTo>
                  <a:lnTo>
                    <a:pt x="1726" y="1574"/>
                  </a:lnTo>
                  <a:lnTo>
                    <a:pt x="1593" y="1552"/>
                  </a:lnTo>
                  <a:lnTo>
                    <a:pt x="1523" y="1439"/>
                  </a:lnTo>
                  <a:lnTo>
                    <a:pt x="1555" y="1272"/>
                  </a:lnTo>
                  <a:lnTo>
                    <a:pt x="1841" y="1106"/>
                  </a:lnTo>
                  <a:lnTo>
                    <a:pt x="1943" y="1219"/>
                  </a:lnTo>
                  <a:lnTo>
                    <a:pt x="1995" y="1215"/>
                  </a:lnTo>
                  <a:lnTo>
                    <a:pt x="1925" y="1053"/>
                  </a:lnTo>
                  <a:lnTo>
                    <a:pt x="1900" y="933"/>
                  </a:lnTo>
                  <a:lnTo>
                    <a:pt x="1988" y="802"/>
                  </a:lnTo>
                  <a:lnTo>
                    <a:pt x="1913" y="676"/>
                  </a:lnTo>
                  <a:lnTo>
                    <a:pt x="1927" y="561"/>
                  </a:lnTo>
                  <a:lnTo>
                    <a:pt x="1909" y="439"/>
                  </a:lnTo>
                  <a:lnTo>
                    <a:pt x="1972" y="439"/>
                  </a:lnTo>
                  <a:lnTo>
                    <a:pt x="2001" y="283"/>
                  </a:lnTo>
                  <a:lnTo>
                    <a:pt x="1943" y="292"/>
                  </a:lnTo>
                  <a:lnTo>
                    <a:pt x="1902" y="374"/>
                  </a:lnTo>
                  <a:lnTo>
                    <a:pt x="1814" y="339"/>
                  </a:lnTo>
                  <a:lnTo>
                    <a:pt x="1862" y="246"/>
                  </a:lnTo>
                  <a:lnTo>
                    <a:pt x="1875" y="93"/>
                  </a:lnTo>
                  <a:lnTo>
                    <a:pt x="1722" y="59"/>
                  </a:lnTo>
                  <a:lnTo>
                    <a:pt x="1591" y="26"/>
                  </a:lnTo>
                  <a:lnTo>
                    <a:pt x="1539" y="79"/>
                  </a:lnTo>
                  <a:lnTo>
                    <a:pt x="1446" y="64"/>
                  </a:lnTo>
                  <a:lnTo>
                    <a:pt x="1379" y="113"/>
                  </a:lnTo>
                  <a:lnTo>
                    <a:pt x="1320" y="115"/>
                  </a:lnTo>
                  <a:lnTo>
                    <a:pt x="1548" y="394"/>
                  </a:lnTo>
                  <a:lnTo>
                    <a:pt x="1483" y="394"/>
                  </a:lnTo>
                  <a:lnTo>
                    <a:pt x="1426" y="326"/>
                  </a:lnTo>
                  <a:lnTo>
                    <a:pt x="1250" y="297"/>
                  </a:lnTo>
                  <a:lnTo>
                    <a:pt x="1178" y="314"/>
                  </a:lnTo>
                  <a:lnTo>
                    <a:pt x="1160" y="168"/>
                  </a:lnTo>
                  <a:lnTo>
                    <a:pt x="1250" y="11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08" name="Freeform 192"/>
            <p:cNvSpPr>
              <a:spLocks/>
            </p:cNvSpPr>
            <p:nvPr/>
          </p:nvSpPr>
          <p:spPr bwMode="auto">
            <a:xfrm>
              <a:off x="7543" y="5500"/>
              <a:ext cx="106" cy="131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0" y="20"/>
                </a:cxn>
                <a:cxn ang="0">
                  <a:pos x="88" y="131"/>
                </a:cxn>
                <a:cxn ang="0">
                  <a:pos x="106" y="118"/>
                </a:cxn>
                <a:cxn ang="0">
                  <a:pos x="18" y="7"/>
                </a:cxn>
                <a:cxn ang="0">
                  <a:pos x="5" y="2"/>
                </a:cxn>
                <a:cxn ang="0">
                  <a:pos x="18" y="7"/>
                </a:cxn>
                <a:cxn ang="0">
                  <a:pos x="11" y="0"/>
                </a:cxn>
                <a:cxn ang="0">
                  <a:pos x="5" y="2"/>
                </a:cxn>
                <a:cxn ang="0">
                  <a:pos x="14" y="25"/>
                </a:cxn>
              </a:cxnLst>
              <a:rect l="0" t="0" r="r" b="b"/>
              <a:pathLst>
                <a:path w="106" h="131">
                  <a:moveTo>
                    <a:pt x="14" y="25"/>
                  </a:moveTo>
                  <a:lnTo>
                    <a:pt x="0" y="20"/>
                  </a:lnTo>
                  <a:lnTo>
                    <a:pt x="88" y="131"/>
                  </a:lnTo>
                  <a:lnTo>
                    <a:pt x="106" y="118"/>
                  </a:lnTo>
                  <a:lnTo>
                    <a:pt x="18" y="7"/>
                  </a:lnTo>
                  <a:lnTo>
                    <a:pt x="5" y="2"/>
                  </a:lnTo>
                  <a:lnTo>
                    <a:pt x="18" y="7"/>
                  </a:lnTo>
                  <a:lnTo>
                    <a:pt x="11" y="0"/>
                  </a:lnTo>
                  <a:lnTo>
                    <a:pt x="5" y="2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09" name="Freeform 193"/>
            <p:cNvSpPr>
              <a:spLocks/>
            </p:cNvSpPr>
            <p:nvPr/>
          </p:nvSpPr>
          <p:spPr bwMode="auto">
            <a:xfrm>
              <a:off x="7304" y="5502"/>
              <a:ext cx="253" cy="127"/>
            </a:xfrm>
            <a:custGeom>
              <a:avLst/>
              <a:gdLst/>
              <a:ahLst/>
              <a:cxnLst>
                <a:cxn ang="0">
                  <a:pos x="4" y="127"/>
                </a:cxn>
                <a:cxn ang="0">
                  <a:pos x="9" y="127"/>
                </a:cxn>
                <a:cxn ang="0">
                  <a:pos x="253" y="23"/>
                </a:cxn>
                <a:cxn ang="0">
                  <a:pos x="244" y="0"/>
                </a:cxn>
                <a:cxn ang="0">
                  <a:pos x="0" y="105"/>
                </a:cxn>
                <a:cxn ang="0">
                  <a:pos x="4" y="105"/>
                </a:cxn>
                <a:cxn ang="0">
                  <a:pos x="4" y="127"/>
                </a:cxn>
                <a:cxn ang="0">
                  <a:pos x="7" y="127"/>
                </a:cxn>
                <a:cxn ang="0">
                  <a:pos x="9" y="127"/>
                </a:cxn>
                <a:cxn ang="0">
                  <a:pos x="4" y="127"/>
                </a:cxn>
              </a:cxnLst>
              <a:rect l="0" t="0" r="r" b="b"/>
              <a:pathLst>
                <a:path w="253" h="127">
                  <a:moveTo>
                    <a:pt x="4" y="127"/>
                  </a:moveTo>
                  <a:lnTo>
                    <a:pt x="9" y="127"/>
                  </a:lnTo>
                  <a:lnTo>
                    <a:pt x="253" y="23"/>
                  </a:lnTo>
                  <a:lnTo>
                    <a:pt x="244" y="0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4" y="127"/>
                  </a:lnTo>
                  <a:lnTo>
                    <a:pt x="7" y="127"/>
                  </a:lnTo>
                  <a:lnTo>
                    <a:pt x="9" y="127"/>
                  </a:lnTo>
                  <a:lnTo>
                    <a:pt x="4" y="12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0" name="Freeform 194"/>
            <p:cNvSpPr>
              <a:spLocks/>
            </p:cNvSpPr>
            <p:nvPr/>
          </p:nvSpPr>
          <p:spPr bwMode="auto">
            <a:xfrm>
              <a:off x="6968" y="5598"/>
              <a:ext cx="340" cy="3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40" y="31"/>
                </a:cxn>
                <a:cxn ang="0">
                  <a:pos x="34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2"/>
                </a:cxn>
              </a:cxnLst>
              <a:rect l="0" t="0" r="r" b="b"/>
              <a:pathLst>
                <a:path w="340" h="31">
                  <a:moveTo>
                    <a:pt x="0" y="22"/>
                  </a:moveTo>
                  <a:lnTo>
                    <a:pt x="0" y="22"/>
                  </a:lnTo>
                  <a:lnTo>
                    <a:pt x="340" y="31"/>
                  </a:lnTo>
                  <a:lnTo>
                    <a:pt x="34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1" name="Freeform 195"/>
            <p:cNvSpPr>
              <a:spLocks/>
            </p:cNvSpPr>
            <p:nvPr/>
          </p:nvSpPr>
          <p:spPr bwMode="auto">
            <a:xfrm>
              <a:off x="6889" y="5598"/>
              <a:ext cx="79" cy="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" y="29"/>
                </a:cxn>
                <a:cxn ang="0">
                  <a:pos x="79" y="22"/>
                </a:cxn>
                <a:cxn ang="0">
                  <a:pos x="79" y="0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0" y="26"/>
                </a:cxn>
                <a:cxn ang="0">
                  <a:pos x="4" y="29"/>
                </a:cxn>
                <a:cxn ang="0">
                  <a:pos x="7" y="29"/>
                </a:cxn>
                <a:cxn ang="0">
                  <a:pos x="0" y="26"/>
                </a:cxn>
              </a:cxnLst>
              <a:rect l="0" t="0" r="r" b="b"/>
              <a:pathLst>
                <a:path w="79" h="29">
                  <a:moveTo>
                    <a:pt x="0" y="26"/>
                  </a:moveTo>
                  <a:lnTo>
                    <a:pt x="7" y="29"/>
                  </a:lnTo>
                  <a:lnTo>
                    <a:pt x="79" y="22"/>
                  </a:lnTo>
                  <a:lnTo>
                    <a:pt x="79" y="0"/>
                  </a:lnTo>
                  <a:lnTo>
                    <a:pt x="7" y="6"/>
                  </a:lnTo>
                  <a:lnTo>
                    <a:pt x="13" y="9"/>
                  </a:lnTo>
                  <a:lnTo>
                    <a:pt x="0" y="26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2" name="Freeform 196"/>
            <p:cNvSpPr>
              <a:spLocks/>
            </p:cNvSpPr>
            <p:nvPr/>
          </p:nvSpPr>
          <p:spPr bwMode="auto">
            <a:xfrm>
              <a:off x="6753" y="5514"/>
              <a:ext cx="149" cy="110"/>
            </a:xfrm>
            <a:custGeom>
              <a:avLst/>
              <a:gdLst/>
              <a:ahLst/>
              <a:cxnLst>
                <a:cxn ang="0">
                  <a:pos x="18" y="22"/>
                </a:cxn>
                <a:cxn ang="0">
                  <a:pos x="3" y="24"/>
                </a:cxn>
                <a:cxn ang="0">
                  <a:pos x="136" y="110"/>
                </a:cxn>
                <a:cxn ang="0">
                  <a:pos x="149" y="93"/>
                </a:cxn>
                <a:cxn ang="0">
                  <a:pos x="16" y="6"/>
                </a:cxn>
                <a:cxn ang="0">
                  <a:pos x="0" y="8"/>
                </a:cxn>
                <a:cxn ang="0">
                  <a:pos x="16" y="6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18" y="22"/>
                </a:cxn>
              </a:cxnLst>
              <a:rect l="0" t="0" r="r" b="b"/>
              <a:pathLst>
                <a:path w="149" h="110">
                  <a:moveTo>
                    <a:pt x="18" y="22"/>
                  </a:moveTo>
                  <a:lnTo>
                    <a:pt x="3" y="24"/>
                  </a:lnTo>
                  <a:lnTo>
                    <a:pt x="136" y="110"/>
                  </a:lnTo>
                  <a:lnTo>
                    <a:pt x="149" y="93"/>
                  </a:lnTo>
                  <a:lnTo>
                    <a:pt x="16" y="6"/>
                  </a:lnTo>
                  <a:lnTo>
                    <a:pt x="0" y="8"/>
                  </a:lnTo>
                  <a:lnTo>
                    <a:pt x="16" y="6"/>
                  </a:lnTo>
                  <a:lnTo>
                    <a:pt x="9" y="0"/>
                  </a:lnTo>
                  <a:lnTo>
                    <a:pt x="0" y="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3" name="Freeform 197"/>
            <p:cNvSpPr>
              <a:spLocks/>
            </p:cNvSpPr>
            <p:nvPr/>
          </p:nvSpPr>
          <p:spPr bwMode="auto">
            <a:xfrm>
              <a:off x="6611" y="5522"/>
              <a:ext cx="160" cy="167"/>
            </a:xfrm>
            <a:custGeom>
              <a:avLst/>
              <a:gdLst/>
              <a:ahLst/>
              <a:cxnLst>
                <a:cxn ang="0">
                  <a:pos x="14" y="167"/>
                </a:cxn>
                <a:cxn ang="0">
                  <a:pos x="18" y="162"/>
                </a:cxn>
                <a:cxn ang="0">
                  <a:pos x="160" y="14"/>
                </a:cxn>
                <a:cxn ang="0">
                  <a:pos x="142" y="0"/>
                </a:cxn>
                <a:cxn ang="0">
                  <a:pos x="0" y="149"/>
                </a:cxn>
                <a:cxn ang="0">
                  <a:pos x="5" y="145"/>
                </a:cxn>
                <a:cxn ang="0">
                  <a:pos x="14" y="167"/>
                </a:cxn>
                <a:cxn ang="0">
                  <a:pos x="16" y="165"/>
                </a:cxn>
                <a:cxn ang="0">
                  <a:pos x="18" y="162"/>
                </a:cxn>
                <a:cxn ang="0">
                  <a:pos x="14" y="167"/>
                </a:cxn>
              </a:cxnLst>
              <a:rect l="0" t="0" r="r" b="b"/>
              <a:pathLst>
                <a:path w="160" h="167">
                  <a:moveTo>
                    <a:pt x="14" y="167"/>
                  </a:moveTo>
                  <a:lnTo>
                    <a:pt x="18" y="162"/>
                  </a:lnTo>
                  <a:lnTo>
                    <a:pt x="160" y="14"/>
                  </a:lnTo>
                  <a:lnTo>
                    <a:pt x="142" y="0"/>
                  </a:lnTo>
                  <a:lnTo>
                    <a:pt x="0" y="149"/>
                  </a:lnTo>
                  <a:lnTo>
                    <a:pt x="5" y="145"/>
                  </a:lnTo>
                  <a:lnTo>
                    <a:pt x="14" y="167"/>
                  </a:lnTo>
                  <a:lnTo>
                    <a:pt x="16" y="165"/>
                  </a:lnTo>
                  <a:lnTo>
                    <a:pt x="18" y="162"/>
                  </a:lnTo>
                  <a:lnTo>
                    <a:pt x="14" y="16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4" name="Freeform 198"/>
            <p:cNvSpPr>
              <a:spLocks/>
            </p:cNvSpPr>
            <p:nvPr/>
          </p:nvSpPr>
          <p:spPr bwMode="auto">
            <a:xfrm>
              <a:off x="6539" y="5667"/>
              <a:ext cx="86" cy="53"/>
            </a:xfrm>
            <a:custGeom>
              <a:avLst/>
              <a:gdLst/>
              <a:ahLst/>
              <a:cxnLst>
                <a:cxn ang="0">
                  <a:pos x="23" y="44"/>
                </a:cxn>
                <a:cxn ang="0">
                  <a:pos x="16" y="53"/>
                </a:cxn>
                <a:cxn ang="0">
                  <a:pos x="86" y="22"/>
                </a:cxn>
                <a:cxn ang="0">
                  <a:pos x="77" y="0"/>
                </a:cxn>
                <a:cxn ang="0">
                  <a:pos x="7" y="31"/>
                </a:cxn>
                <a:cxn ang="0">
                  <a:pos x="0" y="39"/>
                </a:cxn>
                <a:cxn ang="0">
                  <a:pos x="7" y="31"/>
                </a:cxn>
                <a:cxn ang="0">
                  <a:pos x="2" y="33"/>
                </a:cxn>
                <a:cxn ang="0">
                  <a:pos x="0" y="39"/>
                </a:cxn>
                <a:cxn ang="0">
                  <a:pos x="23" y="44"/>
                </a:cxn>
              </a:cxnLst>
              <a:rect l="0" t="0" r="r" b="b"/>
              <a:pathLst>
                <a:path w="86" h="53">
                  <a:moveTo>
                    <a:pt x="23" y="44"/>
                  </a:moveTo>
                  <a:lnTo>
                    <a:pt x="16" y="53"/>
                  </a:lnTo>
                  <a:lnTo>
                    <a:pt x="86" y="22"/>
                  </a:lnTo>
                  <a:lnTo>
                    <a:pt x="77" y="0"/>
                  </a:lnTo>
                  <a:lnTo>
                    <a:pt x="7" y="31"/>
                  </a:lnTo>
                  <a:lnTo>
                    <a:pt x="0" y="39"/>
                  </a:lnTo>
                  <a:lnTo>
                    <a:pt x="7" y="31"/>
                  </a:lnTo>
                  <a:lnTo>
                    <a:pt x="2" y="33"/>
                  </a:lnTo>
                  <a:lnTo>
                    <a:pt x="0" y="39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5" name="Freeform 199"/>
            <p:cNvSpPr>
              <a:spLocks/>
            </p:cNvSpPr>
            <p:nvPr/>
          </p:nvSpPr>
          <p:spPr bwMode="auto">
            <a:xfrm>
              <a:off x="6523" y="5706"/>
              <a:ext cx="39" cy="6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3" y="51"/>
                </a:cxn>
                <a:cxn ang="0">
                  <a:pos x="39" y="5"/>
                </a:cxn>
                <a:cxn ang="0">
                  <a:pos x="16" y="0"/>
                </a:cxn>
                <a:cxn ang="0">
                  <a:pos x="0" y="47"/>
                </a:cxn>
                <a:cxn ang="0">
                  <a:pos x="7" y="38"/>
                </a:cxn>
                <a:cxn ang="0">
                  <a:pos x="16" y="60"/>
                </a:cxn>
                <a:cxn ang="0">
                  <a:pos x="21" y="58"/>
                </a:cxn>
                <a:cxn ang="0">
                  <a:pos x="23" y="51"/>
                </a:cxn>
                <a:cxn ang="0">
                  <a:pos x="16" y="60"/>
                </a:cxn>
              </a:cxnLst>
              <a:rect l="0" t="0" r="r" b="b"/>
              <a:pathLst>
                <a:path w="39" h="60">
                  <a:moveTo>
                    <a:pt x="16" y="60"/>
                  </a:moveTo>
                  <a:lnTo>
                    <a:pt x="23" y="51"/>
                  </a:lnTo>
                  <a:lnTo>
                    <a:pt x="39" y="5"/>
                  </a:lnTo>
                  <a:lnTo>
                    <a:pt x="16" y="0"/>
                  </a:lnTo>
                  <a:lnTo>
                    <a:pt x="0" y="47"/>
                  </a:lnTo>
                  <a:lnTo>
                    <a:pt x="7" y="38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3" y="51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6" name="Freeform 200"/>
            <p:cNvSpPr>
              <a:spLocks/>
            </p:cNvSpPr>
            <p:nvPr/>
          </p:nvSpPr>
          <p:spPr bwMode="auto">
            <a:xfrm>
              <a:off x="6460" y="5744"/>
              <a:ext cx="79" cy="49"/>
            </a:xfrm>
            <a:custGeom>
              <a:avLst/>
              <a:gdLst/>
              <a:ahLst/>
              <a:cxnLst>
                <a:cxn ang="0">
                  <a:pos x="23" y="38"/>
                </a:cxn>
                <a:cxn ang="0">
                  <a:pos x="16" y="49"/>
                </a:cxn>
                <a:cxn ang="0">
                  <a:pos x="79" y="22"/>
                </a:cxn>
                <a:cxn ang="0">
                  <a:pos x="70" y="0"/>
                </a:cxn>
                <a:cxn ang="0">
                  <a:pos x="7" y="27"/>
                </a:cxn>
                <a:cxn ang="0">
                  <a:pos x="0" y="38"/>
                </a:cxn>
                <a:cxn ang="0">
                  <a:pos x="7" y="27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23" y="38"/>
                </a:cxn>
              </a:cxnLst>
              <a:rect l="0" t="0" r="r" b="b"/>
              <a:pathLst>
                <a:path w="79" h="49">
                  <a:moveTo>
                    <a:pt x="23" y="38"/>
                  </a:moveTo>
                  <a:lnTo>
                    <a:pt x="16" y="49"/>
                  </a:lnTo>
                  <a:lnTo>
                    <a:pt x="79" y="22"/>
                  </a:lnTo>
                  <a:lnTo>
                    <a:pt x="70" y="0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7" name="Freeform 201"/>
            <p:cNvSpPr>
              <a:spLocks/>
            </p:cNvSpPr>
            <p:nvPr/>
          </p:nvSpPr>
          <p:spPr bwMode="auto">
            <a:xfrm>
              <a:off x="6460" y="5782"/>
              <a:ext cx="23" cy="102"/>
            </a:xfrm>
            <a:custGeom>
              <a:avLst/>
              <a:gdLst/>
              <a:ahLst/>
              <a:cxnLst>
                <a:cxn ang="0">
                  <a:pos x="20" y="102"/>
                </a:cxn>
                <a:cxn ang="0">
                  <a:pos x="23" y="95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2" y="89"/>
                </a:cxn>
                <a:cxn ang="0">
                  <a:pos x="20" y="102"/>
                </a:cxn>
                <a:cxn ang="0">
                  <a:pos x="23" y="97"/>
                </a:cxn>
                <a:cxn ang="0">
                  <a:pos x="23" y="95"/>
                </a:cxn>
                <a:cxn ang="0">
                  <a:pos x="20" y="102"/>
                </a:cxn>
              </a:cxnLst>
              <a:rect l="0" t="0" r="r" b="b"/>
              <a:pathLst>
                <a:path w="23" h="102">
                  <a:moveTo>
                    <a:pt x="20" y="102"/>
                  </a:moveTo>
                  <a:lnTo>
                    <a:pt x="23" y="9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2" y="89"/>
                  </a:lnTo>
                  <a:lnTo>
                    <a:pt x="20" y="102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0" y="10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8" name="Freeform 202"/>
            <p:cNvSpPr>
              <a:spLocks/>
            </p:cNvSpPr>
            <p:nvPr/>
          </p:nvSpPr>
          <p:spPr bwMode="auto">
            <a:xfrm>
              <a:off x="6370" y="5871"/>
              <a:ext cx="110" cy="126"/>
            </a:xfrm>
            <a:custGeom>
              <a:avLst/>
              <a:gdLst/>
              <a:ahLst/>
              <a:cxnLst>
                <a:cxn ang="0">
                  <a:pos x="20" y="104"/>
                </a:cxn>
                <a:cxn ang="0">
                  <a:pos x="29" y="122"/>
                </a:cxn>
                <a:cxn ang="0">
                  <a:pos x="110" y="13"/>
                </a:cxn>
                <a:cxn ang="0">
                  <a:pos x="92" y="0"/>
                </a:cxn>
                <a:cxn ang="0">
                  <a:pos x="11" y="108"/>
                </a:cxn>
                <a:cxn ang="0">
                  <a:pos x="20" y="126"/>
                </a:cxn>
                <a:cxn ang="0">
                  <a:pos x="11" y="108"/>
                </a:cxn>
                <a:cxn ang="0">
                  <a:pos x="0" y="124"/>
                </a:cxn>
                <a:cxn ang="0">
                  <a:pos x="20" y="126"/>
                </a:cxn>
                <a:cxn ang="0">
                  <a:pos x="20" y="104"/>
                </a:cxn>
              </a:cxnLst>
              <a:rect l="0" t="0" r="r" b="b"/>
              <a:pathLst>
                <a:path w="110" h="126">
                  <a:moveTo>
                    <a:pt x="20" y="104"/>
                  </a:moveTo>
                  <a:lnTo>
                    <a:pt x="29" y="122"/>
                  </a:lnTo>
                  <a:lnTo>
                    <a:pt x="110" y="13"/>
                  </a:lnTo>
                  <a:lnTo>
                    <a:pt x="92" y="0"/>
                  </a:lnTo>
                  <a:lnTo>
                    <a:pt x="11" y="108"/>
                  </a:lnTo>
                  <a:lnTo>
                    <a:pt x="20" y="126"/>
                  </a:lnTo>
                  <a:lnTo>
                    <a:pt x="11" y="108"/>
                  </a:lnTo>
                  <a:lnTo>
                    <a:pt x="0" y="124"/>
                  </a:lnTo>
                  <a:lnTo>
                    <a:pt x="20" y="126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9" name="Freeform 203"/>
            <p:cNvSpPr>
              <a:spLocks/>
            </p:cNvSpPr>
            <p:nvPr/>
          </p:nvSpPr>
          <p:spPr bwMode="auto">
            <a:xfrm>
              <a:off x="6390" y="5975"/>
              <a:ext cx="72" cy="33"/>
            </a:xfrm>
            <a:custGeom>
              <a:avLst/>
              <a:gdLst/>
              <a:ahLst/>
              <a:cxnLst>
                <a:cxn ang="0">
                  <a:pos x="63" y="11"/>
                </a:cxn>
                <a:cxn ang="0">
                  <a:pos x="68" y="11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68" y="33"/>
                </a:cxn>
                <a:cxn ang="0">
                  <a:pos x="72" y="33"/>
                </a:cxn>
                <a:cxn ang="0">
                  <a:pos x="68" y="33"/>
                </a:cxn>
                <a:cxn ang="0">
                  <a:pos x="68" y="33"/>
                </a:cxn>
                <a:cxn ang="0">
                  <a:pos x="72" y="33"/>
                </a:cxn>
                <a:cxn ang="0">
                  <a:pos x="63" y="11"/>
                </a:cxn>
              </a:cxnLst>
              <a:rect l="0" t="0" r="r" b="b"/>
              <a:pathLst>
                <a:path w="72" h="33">
                  <a:moveTo>
                    <a:pt x="63" y="11"/>
                  </a:moveTo>
                  <a:lnTo>
                    <a:pt x="68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8" y="33"/>
                  </a:lnTo>
                  <a:lnTo>
                    <a:pt x="72" y="33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72" y="33"/>
                  </a:lnTo>
                  <a:lnTo>
                    <a:pt x="63" y="1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0" name="Freeform 204"/>
            <p:cNvSpPr>
              <a:spLocks/>
            </p:cNvSpPr>
            <p:nvPr/>
          </p:nvSpPr>
          <p:spPr bwMode="auto">
            <a:xfrm>
              <a:off x="6453" y="5864"/>
              <a:ext cx="291" cy="144"/>
            </a:xfrm>
            <a:custGeom>
              <a:avLst/>
              <a:gdLst/>
              <a:ahLst/>
              <a:cxnLst>
                <a:cxn ang="0">
                  <a:pos x="291" y="7"/>
                </a:cxn>
                <a:cxn ang="0">
                  <a:pos x="278" y="2"/>
                </a:cxn>
                <a:cxn ang="0">
                  <a:pos x="0" y="122"/>
                </a:cxn>
                <a:cxn ang="0">
                  <a:pos x="9" y="144"/>
                </a:cxn>
                <a:cxn ang="0">
                  <a:pos x="287" y="24"/>
                </a:cxn>
                <a:cxn ang="0">
                  <a:pos x="273" y="20"/>
                </a:cxn>
                <a:cxn ang="0">
                  <a:pos x="291" y="7"/>
                </a:cxn>
                <a:cxn ang="0">
                  <a:pos x="285" y="0"/>
                </a:cxn>
                <a:cxn ang="0">
                  <a:pos x="278" y="2"/>
                </a:cxn>
                <a:cxn ang="0">
                  <a:pos x="291" y="7"/>
                </a:cxn>
              </a:cxnLst>
              <a:rect l="0" t="0" r="r" b="b"/>
              <a:pathLst>
                <a:path w="291" h="144">
                  <a:moveTo>
                    <a:pt x="291" y="7"/>
                  </a:moveTo>
                  <a:lnTo>
                    <a:pt x="278" y="2"/>
                  </a:lnTo>
                  <a:lnTo>
                    <a:pt x="0" y="122"/>
                  </a:lnTo>
                  <a:lnTo>
                    <a:pt x="9" y="144"/>
                  </a:lnTo>
                  <a:lnTo>
                    <a:pt x="287" y="24"/>
                  </a:lnTo>
                  <a:lnTo>
                    <a:pt x="273" y="20"/>
                  </a:lnTo>
                  <a:lnTo>
                    <a:pt x="291" y="7"/>
                  </a:lnTo>
                  <a:lnTo>
                    <a:pt x="285" y="0"/>
                  </a:lnTo>
                  <a:lnTo>
                    <a:pt x="278" y="2"/>
                  </a:lnTo>
                  <a:lnTo>
                    <a:pt x="291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1" name="Freeform 205"/>
            <p:cNvSpPr>
              <a:spLocks/>
            </p:cNvSpPr>
            <p:nvPr/>
          </p:nvSpPr>
          <p:spPr bwMode="auto">
            <a:xfrm>
              <a:off x="6726" y="5871"/>
              <a:ext cx="129" cy="130"/>
            </a:xfrm>
            <a:custGeom>
              <a:avLst/>
              <a:gdLst/>
              <a:ahLst/>
              <a:cxnLst>
                <a:cxn ang="0">
                  <a:pos x="129" y="122"/>
                </a:cxn>
                <a:cxn ang="0">
                  <a:pos x="127" y="117"/>
                </a:cxn>
                <a:cxn ang="0">
                  <a:pos x="18" y="0"/>
                </a:cxn>
                <a:cxn ang="0">
                  <a:pos x="0" y="13"/>
                </a:cxn>
                <a:cxn ang="0">
                  <a:pos x="109" y="130"/>
                </a:cxn>
                <a:cxn ang="0">
                  <a:pos x="106" y="126"/>
                </a:cxn>
                <a:cxn ang="0">
                  <a:pos x="129" y="122"/>
                </a:cxn>
                <a:cxn ang="0">
                  <a:pos x="127" y="119"/>
                </a:cxn>
                <a:cxn ang="0">
                  <a:pos x="127" y="117"/>
                </a:cxn>
                <a:cxn ang="0">
                  <a:pos x="129" y="122"/>
                </a:cxn>
              </a:cxnLst>
              <a:rect l="0" t="0" r="r" b="b"/>
              <a:pathLst>
                <a:path w="129" h="130">
                  <a:moveTo>
                    <a:pt x="129" y="122"/>
                  </a:moveTo>
                  <a:lnTo>
                    <a:pt x="127" y="117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109" y="130"/>
                  </a:lnTo>
                  <a:lnTo>
                    <a:pt x="106" y="126"/>
                  </a:lnTo>
                  <a:lnTo>
                    <a:pt x="129" y="122"/>
                  </a:lnTo>
                  <a:lnTo>
                    <a:pt x="127" y="119"/>
                  </a:lnTo>
                  <a:lnTo>
                    <a:pt x="127" y="117"/>
                  </a:lnTo>
                  <a:lnTo>
                    <a:pt x="129" y="1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2" name="Freeform 206"/>
            <p:cNvSpPr>
              <a:spLocks/>
            </p:cNvSpPr>
            <p:nvPr/>
          </p:nvSpPr>
          <p:spPr bwMode="auto">
            <a:xfrm>
              <a:off x="6832" y="5993"/>
              <a:ext cx="75" cy="164"/>
            </a:xfrm>
            <a:custGeom>
              <a:avLst/>
              <a:gdLst/>
              <a:ahLst/>
              <a:cxnLst>
                <a:cxn ang="0">
                  <a:pos x="70" y="150"/>
                </a:cxn>
                <a:cxn ang="0">
                  <a:pos x="75" y="155"/>
                </a:cxn>
                <a:cxn ang="0">
                  <a:pos x="23" y="0"/>
                </a:cxn>
                <a:cxn ang="0">
                  <a:pos x="0" y="4"/>
                </a:cxn>
                <a:cxn ang="0">
                  <a:pos x="52" y="159"/>
                </a:cxn>
                <a:cxn ang="0">
                  <a:pos x="57" y="164"/>
                </a:cxn>
                <a:cxn ang="0">
                  <a:pos x="52" y="159"/>
                </a:cxn>
                <a:cxn ang="0">
                  <a:pos x="54" y="161"/>
                </a:cxn>
                <a:cxn ang="0">
                  <a:pos x="57" y="164"/>
                </a:cxn>
                <a:cxn ang="0">
                  <a:pos x="70" y="150"/>
                </a:cxn>
              </a:cxnLst>
              <a:rect l="0" t="0" r="r" b="b"/>
              <a:pathLst>
                <a:path w="75" h="164">
                  <a:moveTo>
                    <a:pt x="70" y="150"/>
                  </a:moveTo>
                  <a:lnTo>
                    <a:pt x="75" y="155"/>
                  </a:lnTo>
                  <a:lnTo>
                    <a:pt x="23" y="0"/>
                  </a:lnTo>
                  <a:lnTo>
                    <a:pt x="0" y="4"/>
                  </a:lnTo>
                  <a:lnTo>
                    <a:pt x="52" y="159"/>
                  </a:lnTo>
                  <a:lnTo>
                    <a:pt x="57" y="164"/>
                  </a:lnTo>
                  <a:lnTo>
                    <a:pt x="52" y="159"/>
                  </a:lnTo>
                  <a:lnTo>
                    <a:pt x="54" y="161"/>
                  </a:lnTo>
                  <a:lnTo>
                    <a:pt x="57" y="164"/>
                  </a:lnTo>
                  <a:lnTo>
                    <a:pt x="70" y="15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3" name="Freeform 207"/>
            <p:cNvSpPr>
              <a:spLocks/>
            </p:cNvSpPr>
            <p:nvPr/>
          </p:nvSpPr>
          <p:spPr bwMode="auto">
            <a:xfrm>
              <a:off x="6889" y="6143"/>
              <a:ext cx="142" cy="131"/>
            </a:xfrm>
            <a:custGeom>
              <a:avLst/>
              <a:gdLst/>
              <a:ahLst/>
              <a:cxnLst>
                <a:cxn ang="0">
                  <a:pos x="135" y="131"/>
                </a:cxn>
                <a:cxn ang="0">
                  <a:pos x="133" y="118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119" y="131"/>
                </a:cxn>
                <a:cxn ang="0">
                  <a:pos x="117" y="118"/>
                </a:cxn>
                <a:cxn ang="0">
                  <a:pos x="135" y="131"/>
                </a:cxn>
                <a:cxn ang="0">
                  <a:pos x="142" y="125"/>
                </a:cxn>
                <a:cxn ang="0">
                  <a:pos x="133" y="118"/>
                </a:cxn>
                <a:cxn ang="0">
                  <a:pos x="135" y="131"/>
                </a:cxn>
              </a:cxnLst>
              <a:rect l="0" t="0" r="r" b="b"/>
              <a:pathLst>
                <a:path w="142" h="131">
                  <a:moveTo>
                    <a:pt x="135" y="131"/>
                  </a:moveTo>
                  <a:lnTo>
                    <a:pt x="133" y="118"/>
                  </a:lnTo>
                  <a:lnTo>
                    <a:pt x="13" y="0"/>
                  </a:lnTo>
                  <a:lnTo>
                    <a:pt x="0" y="14"/>
                  </a:lnTo>
                  <a:lnTo>
                    <a:pt x="119" y="131"/>
                  </a:lnTo>
                  <a:lnTo>
                    <a:pt x="117" y="118"/>
                  </a:lnTo>
                  <a:lnTo>
                    <a:pt x="135" y="131"/>
                  </a:lnTo>
                  <a:lnTo>
                    <a:pt x="142" y="125"/>
                  </a:lnTo>
                  <a:lnTo>
                    <a:pt x="133" y="118"/>
                  </a:lnTo>
                  <a:lnTo>
                    <a:pt x="135" y="13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4" name="Freeform 208"/>
            <p:cNvSpPr>
              <a:spLocks/>
            </p:cNvSpPr>
            <p:nvPr/>
          </p:nvSpPr>
          <p:spPr bwMode="auto">
            <a:xfrm>
              <a:off x="6981" y="6261"/>
              <a:ext cx="43" cy="44"/>
            </a:xfrm>
            <a:custGeom>
              <a:avLst/>
              <a:gdLst/>
              <a:ahLst/>
              <a:cxnLst>
                <a:cxn ang="0">
                  <a:pos x="9" y="44"/>
                </a:cxn>
                <a:cxn ang="0">
                  <a:pos x="18" y="40"/>
                </a:cxn>
                <a:cxn ang="0">
                  <a:pos x="43" y="13"/>
                </a:cxn>
                <a:cxn ang="0">
                  <a:pos x="25" y="0"/>
                </a:cxn>
                <a:cxn ang="0">
                  <a:pos x="0" y="26"/>
                </a:cxn>
                <a:cxn ang="0">
                  <a:pos x="9" y="22"/>
                </a:cxn>
                <a:cxn ang="0">
                  <a:pos x="9" y="44"/>
                </a:cxn>
                <a:cxn ang="0">
                  <a:pos x="14" y="44"/>
                </a:cxn>
                <a:cxn ang="0">
                  <a:pos x="18" y="40"/>
                </a:cxn>
                <a:cxn ang="0">
                  <a:pos x="9" y="44"/>
                </a:cxn>
              </a:cxnLst>
              <a:rect l="0" t="0" r="r" b="b"/>
              <a:pathLst>
                <a:path w="43" h="44">
                  <a:moveTo>
                    <a:pt x="9" y="44"/>
                  </a:moveTo>
                  <a:lnTo>
                    <a:pt x="18" y="40"/>
                  </a:lnTo>
                  <a:lnTo>
                    <a:pt x="43" y="13"/>
                  </a:lnTo>
                  <a:lnTo>
                    <a:pt x="25" y="0"/>
                  </a:lnTo>
                  <a:lnTo>
                    <a:pt x="0" y="26"/>
                  </a:lnTo>
                  <a:lnTo>
                    <a:pt x="9" y="22"/>
                  </a:lnTo>
                  <a:lnTo>
                    <a:pt x="9" y="44"/>
                  </a:lnTo>
                  <a:lnTo>
                    <a:pt x="14" y="44"/>
                  </a:lnTo>
                  <a:lnTo>
                    <a:pt x="18" y="4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5" name="Freeform 209"/>
            <p:cNvSpPr>
              <a:spLocks/>
            </p:cNvSpPr>
            <p:nvPr/>
          </p:nvSpPr>
          <p:spPr bwMode="auto">
            <a:xfrm>
              <a:off x="6934" y="6283"/>
              <a:ext cx="56" cy="22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13" y="22"/>
                </a:cxn>
                <a:cxn ang="0">
                  <a:pos x="56" y="22"/>
                </a:cxn>
                <a:cxn ang="0">
                  <a:pos x="56" y="0"/>
                </a:cxn>
                <a:cxn ang="0">
                  <a:pos x="13" y="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2" y="13"/>
                </a:cxn>
                <a:cxn ang="0">
                  <a:pos x="25" y="9"/>
                </a:cxn>
              </a:cxnLst>
              <a:rect l="0" t="0" r="r" b="b"/>
              <a:pathLst>
                <a:path w="56" h="22">
                  <a:moveTo>
                    <a:pt x="25" y="9"/>
                  </a:moveTo>
                  <a:lnTo>
                    <a:pt x="13" y="22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13" y="0"/>
                  </a:lnTo>
                  <a:lnTo>
                    <a:pt x="2" y="1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6" name="Freeform 210"/>
            <p:cNvSpPr>
              <a:spLocks/>
            </p:cNvSpPr>
            <p:nvPr/>
          </p:nvSpPr>
          <p:spPr bwMode="auto">
            <a:xfrm>
              <a:off x="6936" y="6292"/>
              <a:ext cx="77" cy="268"/>
            </a:xfrm>
            <a:custGeom>
              <a:avLst/>
              <a:gdLst/>
              <a:ahLst/>
              <a:cxnLst>
                <a:cxn ang="0">
                  <a:pos x="77" y="266"/>
                </a:cxn>
                <a:cxn ang="0">
                  <a:pos x="77" y="264"/>
                </a:cxn>
                <a:cxn ang="0">
                  <a:pos x="23" y="0"/>
                </a:cxn>
                <a:cxn ang="0">
                  <a:pos x="0" y="4"/>
                </a:cxn>
                <a:cxn ang="0">
                  <a:pos x="54" y="268"/>
                </a:cxn>
                <a:cxn ang="0">
                  <a:pos x="54" y="266"/>
                </a:cxn>
                <a:cxn ang="0">
                  <a:pos x="77" y="266"/>
                </a:cxn>
                <a:cxn ang="0">
                  <a:pos x="77" y="266"/>
                </a:cxn>
                <a:cxn ang="0">
                  <a:pos x="77" y="264"/>
                </a:cxn>
                <a:cxn ang="0">
                  <a:pos x="77" y="266"/>
                </a:cxn>
              </a:cxnLst>
              <a:rect l="0" t="0" r="r" b="b"/>
              <a:pathLst>
                <a:path w="77" h="268">
                  <a:moveTo>
                    <a:pt x="77" y="266"/>
                  </a:moveTo>
                  <a:lnTo>
                    <a:pt x="77" y="264"/>
                  </a:lnTo>
                  <a:lnTo>
                    <a:pt x="23" y="0"/>
                  </a:lnTo>
                  <a:lnTo>
                    <a:pt x="0" y="4"/>
                  </a:lnTo>
                  <a:lnTo>
                    <a:pt x="54" y="268"/>
                  </a:lnTo>
                  <a:lnTo>
                    <a:pt x="54" y="266"/>
                  </a:lnTo>
                  <a:lnTo>
                    <a:pt x="77" y="266"/>
                  </a:lnTo>
                  <a:lnTo>
                    <a:pt x="77" y="266"/>
                  </a:lnTo>
                  <a:lnTo>
                    <a:pt x="77" y="264"/>
                  </a:lnTo>
                  <a:lnTo>
                    <a:pt x="77" y="26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7" name="Freeform 211"/>
            <p:cNvSpPr>
              <a:spLocks/>
            </p:cNvSpPr>
            <p:nvPr/>
          </p:nvSpPr>
          <p:spPr bwMode="auto">
            <a:xfrm>
              <a:off x="6990" y="6558"/>
              <a:ext cx="23" cy="98"/>
            </a:xfrm>
            <a:custGeom>
              <a:avLst/>
              <a:gdLst/>
              <a:ahLst/>
              <a:cxnLst>
                <a:cxn ang="0">
                  <a:pos x="18" y="84"/>
                </a:cxn>
                <a:cxn ang="0">
                  <a:pos x="23" y="91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91"/>
                </a:cxn>
                <a:cxn ang="0">
                  <a:pos x="5" y="98"/>
                </a:cxn>
                <a:cxn ang="0">
                  <a:pos x="0" y="91"/>
                </a:cxn>
                <a:cxn ang="0">
                  <a:pos x="0" y="95"/>
                </a:cxn>
                <a:cxn ang="0">
                  <a:pos x="5" y="98"/>
                </a:cxn>
                <a:cxn ang="0">
                  <a:pos x="18" y="84"/>
                </a:cxn>
              </a:cxnLst>
              <a:rect l="0" t="0" r="r" b="b"/>
              <a:pathLst>
                <a:path w="23" h="98">
                  <a:moveTo>
                    <a:pt x="18" y="84"/>
                  </a:moveTo>
                  <a:lnTo>
                    <a:pt x="23" y="9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5" y="98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5" y="98"/>
                  </a:lnTo>
                  <a:lnTo>
                    <a:pt x="18" y="8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8" name="Freeform 212"/>
            <p:cNvSpPr>
              <a:spLocks/>
            </p:cNvSpPr>
            <p:nvPr/>
          </p:nvSpPr>
          <p:spPr bwMode="auto">
            <a:xfrm>
              <a:off x="6995" y="6642"/>
              <a:ext cx="214" cy="211"/>
            </a:xfrm>
            <a:custGeom>
              <a:avLst/>
              <a:gdLst/>
              <a:ahLst/>
              <a:cxnLst>
                <a:cxn ang="0">
                  <a:pos x="214" y="198"/>
                </a:cxn>
                <a:cxn ang="0">
                  <a:pos x="212" y="198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198" y="211"/>
                </a:cxn>
                <a:cxn ang="0">
                  <a:pos x="196" y="211"/>
                </a:cxn>
                <a:cxn ang="0">
                  <a:pos x="214" y="198"/>
                </a:cxn>
              </a:cxnLst>
              <a:rect l="0" t="0" r="r" b="b"/>
              <a:pathLst>
                <a:path w="214" h="211">
                  <a:moveTo>
                    <a:pt x="214" y="198"/>
                  </a:moveTo>
                  <a:lnTo>
                    <a:pt x="212" y="198"/>
                  </a:lnTo>
                  <a:lnTo>
                    <a:pt x="13" y="0"/>
                  </a:lnTo>
                  <a:lnTo>
                    <a:pt x="0" y="14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214" y="19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9" name="Freeform 213"/>
            <p:cNvSpPr>
              <a:spLocks/>
            </p:cNvSpPr>
            <p:nvPr/>
          </p:nvSpPr>
          <p:spPr bwMode="auto">
            <a:xfrm>
              <a:off x="7191" y="6840"/>
              <a:ext cx="158" cy="181"/>
            </a:xfrm>
            <a:custGeom>
              <a:avLst/>
              <a:gdLst/>
              <a:ahLst/>
              <a:cxnLst>
                <a:cxn ang="0">
                  <a:pos x="156" y="164"/>
                </a:cxn>
                <a:cxn ang="0">
                  <a:pos x="158" y="166"/>
                </a:cxn>
                <a:cxn ang="0">
                  <a:pos x="18" y="0"/>
                </a:cxn>
                <a:cxn ang="0">
                  <a:pos x="0" y="13"/>
                </a:cxn>
                <a:cxn ang="0">
                  <a:pos x="140" y="179"/>
                </a:cxn>
                <a:cxn ang="0">
                  <a:pos x="142" y="181"/>
                </a:cxn>
                <a:cxn ang="0">
                  <a:pos x="140" y="179"/>
                </a:cxn>
                <a:cxn ang="0">
                  <a:pos x="142" y="181"/>
                </a:cxn>
                <a:cxn ang="0">
                  <a:pos x="142" y="181"/>
                </a:cxn>
                <a:cxn ang="0">
                  <a:pos x="156" y="164"/>
                </a:cxn>
              </a:cxnLst>
              <a:rect l="0" t="0" r="r" b="b"/>
              <a:pathLst>
                <a:path w="158" h="181">
                  <a:moveTo>
                    <a:pt x="156" y="164"/>
                  </a:moveTo>
                  <a:lnTo>
                    <a:pt x="158" y="166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140" y="179"/>
                  </a:lnTo>
                  <a:lnTo>
                    <a:pt x="142" y="181"/>
                  </a:lnTo>
                  <a:lnTo>
                    <a:pt x="140" y="179"/>
                  </a:lnTo>
                  <a:lnTo>
                    <a:pt x="142" y="181"/>
                  </a:lnTo>
                  <a:lnTo>
                    <a:pt x="142" y="181"/>
                  </a:lnTo>
                  <a:lnTo>
                    <a:pt x="156" y="16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0" name="Freeform 214"/>
            <p:cNvSpPr>
              <a:spLocks/>
            </p:cNvSpPr>
            <p:nvPr/>
          </p:nvSpPr>
          <p:spPr bwMode="auto">
            <a:xfrm>
              <a:off x="7333" y="7004"/>
              <a:ext cx="192" cy="153"/>
            </a:xfrm>
            <a:custGeom>
              <a:avLst/>
              <a:gdLst/>
              <a:ahLst/>
              <a:cxnLst>
                <a:cxn ang="0">
                  <a:pos x="165" y="128"/>
                </a:cxn>
                <a:cxn ang="0">
                  <a:pos x="183" y="119"/>
                </a:cxn>
                <a:cxn ang="0">
                  <a:pos x="14" y="0"/>
                </a:cxn>
                <a:cxn ang="0">
                  <a:pos x="0" y="17"/>
                </a:cxn>
                <a:cxn ang="0">
                  <a:pos x="169" y="137"/>
                </a:cxn>
                <a:cxn ang="0">
                  <a:pos x="188" y="128"/>
                </a:cxn>
                <a:cxn ang="0">
                  <a:pos x="169" y="137"/>
                </a:cxn>
                <a:cxn ang="0">
                  <a:pos x="192" y="153"/>
                </a:cxn>
                <a:cxn ang="0">
                  <a:pos x="188" y="128"/>
                </a:cxn>
                <a:cxn ang="0">
                  <a:pos x="165" y="128"/>
                </a:cxn>
              </a:cxnLst>
              <a:rect l="0" t="0" r="r" b="b"/>
              <a:pathLst>
                <a:path w="192" h="153">
                  <a:moveTo>
                    <a:pt x="165" y="128"/>
                  </a:moveTo>
                  <a:lnTo>
                    <a:pt x="183" y="119"/>
                  </a:lnTo>
                  <a:lnTo>
                    <a:pt x="14" y="0"/>
                  </a:lnTo>
                  <a:lnTo>
                    <a:pt x="0" y="17"/>
                  </a:lnTo>
                  <a:lnTo>
                    <a:pt x="169" y="137"/>
                  </a:lnTo>
                  <a:lnTo>
                    <a:pt x="188" y="128"/>
                  </a:lnTo>
                  <a:lnTo>
                    <a:pt x="169" y="137"/>
                  </a:lnTo>
                  <a:lnTo>
                    <a:pt x="192" y="153"/>
                  </a:lnTo>
                  <a:lnTo>
                    <a:pt x="188" y="128"/>
                  </a:lnTo>
                  <a:lnTo>
                    <a:pt x="165" y="12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1" name="Freeform 215"/>
            <p:cNvSpPr>
              <a:spLocks/>
            </p:cNvSpPr>
            <p:nvPr/>
          </p:nvSpPr>
          <p:spPr bwMode="auto">
            <a:xfrm>
              <a:off x="7489" y="7068"/>
              <a:ext cx="32" cy="64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0" y="7"/>
                </a:cxn>
                <a:cxn ang="0">
                  <a:pos x="9" y="64"/>
                </a:cxn>
                <a:cxn ang="0">
                  <a:pos x="32" y="64"/>
                </a:cxn>
                <a:cxn ang="0">
                  <a:pos x="22" y="7"/>
                </a:cxn>
                <a:cxn ang="0">
                  <a:pos x="20" y="0"/>
                </a:cxn>
                <a:cxn ang="0">
                  <a:pos x="22" y="7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2" y="13"/>
                </a:cxn>
              </a:cxnLst>
              <a:rect l="0" t="0" r="r" b="b"/>
              <a:pathLst>
                <a:path w="32" h="64">
                  <a:moveTo>
                    <a:pt x="2" y="13"/>
                  </a:moveTo>
                  <a:lnTo>
                    <a:pt x="0" y="7"/>
                  </a:lnTo>
                  <a:lnTo>
                    <a:pt x="9" y="64"/>
                  </a:lnTo>
                  <a:lnTo>
                    <a:pt x="32" y="64"/>
                  </a:lnTo>
                  <a:lnTo>
                    <a:pt x="22" y="7"/>
                  </a:lnTo>
                  <a:lnTo>
                    <a:pt x="20" y="0"/>
                  </a:lnTo>
                  <a:lnTo>
                    <a:pt x="22" y="7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2" name="Freeform 216"/>
            <p:cNvSpPr>
              <a:spLocks/>
            </p:cNvSpPr>
            <p:nvPr/>
          </p:nvSpPr>
          <p:spPr bwMode="auto">
            <a:xfrm>
              <a:off x="7349" y="6924"/>
              <a:ext cx="160" cy="15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18"/>
                </a:cxn>
                <a:cxn ang="0">
                  <a:pos x="142" y="157"/>
                </a:cxn>
                <a:cxn ang="0">
                  <a:pos x="160" y="144"/>
                </a:cxn>
                <a:cxn ang="0">
                  <a:pos x="32" y="4"/>
                </a:cxn>
                <a:cxn ang="0">
                  <a:pos x="25" y="22"/>
                </a:cxn>
                <a:cxn ang="0">
                  <a:pos x="20" y="0"/>
                </a:cxn>
                <a:cxn ang="0">
                  <a:pos x="0" y="4"/>
                </a:cxn>
                <a:cxn ang="0">
                  <a:pos x="14" y="18"/>
                </a:cxn>
                <a:cxn ang="0">
                  <a:pos x="20" y="0"/>
                </a:cxn>
              </a:cxnLst>
              <a:rect l="0" t="0" r="r" b="b"/>
              <a:pathLst>
                <a:path w="160" h="157">
                  <a:moveTo>
                    <a:pt x="20" y="0"/>
                  </a:moveTo>
                  <a:lnTo>
                    <a:pt x="14" y="18"/>
                  </a:lnTo>
                  <a:lnTo>
                    <a:pt x="142" y="157"/>
                  </a:lnTo>
                  <a:lnTo>
                    <a:pt x="160" y="144"/>
                  </a:lnTo>
                  <a:lnTo>
                    <a:pt x="32" y="4"/>
                  </a:lnTo>
                  <a:lnTo>
                    <a:pt x="25" y="22"/>
                  </a:lnTo>
                  <a:lnTo>
                    <a:pt x="20" y="0"/>
                  </a:lnTo>
                  <a:lnTo>
                    <a:pt x="0" y="4"/>
                  </a:lnTo>
                  <a:lnTo>
                    <a:pt x="14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3" name="Freeform 217"/>
            <p:cNvSpPr>
              <a:spLocks/>
            </p:cNvSpPr>
            <p:nvPr/>
          </p:nvSpPr>
          <p:spPr bwMode="auto">
            <a:xfrm>
              <a:off x="7369" y="6915"/>
              <a:ext cx="50" cy="31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41" y="0"/>
                </a:cxn>
                <a:cxn ang="0">
                  <a:pos x="0" y="9"/>
                </a:cxn>
                <a:cxn ang="0">
                  <a:pos x="5" y="31"/>
                </a:cxn>
                <a:cxn ang="0">
                  <a:pos x="45" y="22"/>
                </a:cxn>
                <a:cxn ang="0">
                  <a:pos x="36" y="20"/>
                </a:cxn>
                <a:cxn ang="0">
                  <a:pos x="50" y="2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50" y="2"/>
                </a:cxn>
              </a:cxnLst>
              <a:rect l="0" t="0" r="r" b="b"/>
              <a:pathLst>
                <a:path w="50" h="31">
                  <a:moveTo>
                    <a:pt x="50" y="2"/>
                  </a:moveTo>
                  <a:lnTo>
                    <a:pt x="41" y="0"/>
                  </a:lnTo>
                  <a:lnTo>
                    <a:pt x="0" y="9"/>
                  </a:lnTo>
                  <a:lnTo>
                    <a:pt x="5" y="31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4" name="Freeform 218"/>
            <p:cNvSpPr>
              <a:spLocks/>
            </p:cNvSpPr>
            <p:nvPr/>
          </p:nvSpPr>
          <p:spPr bwMode="auto">
            <a:xfrm>
              <a:off x="7405" y="6917"/>
              <a:ext cx="253" cy="211"/>
            </a:xfrm>
            <a:custGeom>
              <a:avLst/>
              <a:gdLst/>
              <a:ahLst/>
              <a:cxnLst>
                <a:cxn ang="0">
                  <a:pos x="253" y="198"/>
                </a:cxn>
                <a:cxn ang="0">
                  <a:pos x="249" y="193"/>
                </a:cxn>
                <a:cxn ang="0">
                  <a:pos x="14" y="0"/>
                </a:cxn>
                <a:cxn ang="0">
                  <a:pos x="0" y="18"/>
                </a:cxn>
                <a:cxn ang="0">
                  <a:pos x="235" y="211"/>
                </a:cxn>
                <a:cxn ang="0">
                  <a:pos x="231" y="206"/>
                </a:cxn>
                <a:cxn ang="0">
                  <a:pos x="253" y="198"/>
                </a:cxn>
                <a:cxn ang="0">
                  <a:pos x="251" y="195"/>
                </a:cxn>
                <a:cxn ang="0">
                  <a:pos x="249" y="193"/>
                </a:cxn>
                <a:cxn ang="0">
                  <a:pos x="253" y="198"/>
                </a:cxn>
              </a:cxnLst>
              <a:rect l="0" t="0" r="r" b="b"/>
              <a:pathLst>
                <a:path w="253" h="211">
                  <a:moveTo>
                    <a:pt x="253" y="198"/>
                  </a:moveTo>
                  <a:lnTo>
                    <a:pt x="249" y="193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235" y="211"/>
                  </a:lnTo>
                  <a:lnTo>
                    <a:pt x="231" y="206"/>
                  </a:lnTo>
                  <a:lnTo>
                    <a:pt x="253" y="198"/>
                  </a:lnTo>
                  <a:lnTo>
                    <a:pt x="251" y="195"/>
                  </a:lnTo>
                  <a:lnTo>
                    <a:pt x="249" y="193"/>
                  </a:lnTo>
                  <a:lnTo>
                    <a:pt x="253" y="19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5" name="Freeform 219"/>
            <p:cNvSpPr>
              <a:spLocks/>
            </p:cNvSpPr>
            <p:nvPr/>
          </p:nvSpPr>
          <p:spPr bwMode="auto">
            <a:xfrm>
              <a:off x="7636" y="7115"/>
              <a:ext cx="54" cy="77"/>
            </a:xfrm>
            <a:custGeom>
              <a:avLst/>
              <a:gdLst/>
              <a:ahLst/>
              <a:cxnLst>
                <a:cxn ang="0">
                  <a:pos x="47" y="59"/>
                </a:cxn>
                <a:cxn ang="0">
                  <a:pos x="54" y="64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31" y="73"/>
                </a:cxn>
                <a:cxn ang="0">
                  <a:pos x="38" y="77"/>
                </a:cxn>
                <a:cxn ang="0">
                  <a:pos x="31" y="73"/>
                </a:cxn>
                <a:cxn ang="0">
                  <a:pos x="33" y="75"/>
                </a:cxn>
                <a:cxn ang="0">
                  <a:pos x="38" y="77"/>
                </a:cxn>
                <a:cxn ang="0">
                  <a:pos x="47" y="59"/>
                </a:cxn>
              </a:cxnLst>
              <a:rect l="0" t="0" r="r" b="b"/>
              <a:pathLst>
                <a:path w="54" h="77">
                  <a:moveTo>
                    <a:pt x="47" y="59"/>
                  </a:moveTo>
                  <a:lnTo>
                    <a:pt x="54" y="64"/>
                  </a:lnTo>
                  <a:lnTo>
                    <a:pt x="22" y="0"/>
                  </a:lnTo>
                  <a:lnTo>
                    <a:pt x="0" y="8"/>
                  </a:lnTo>
                  <a:lnTo>
                    <a:pt x="31" y="73"/>
                  </a:lnTo>
                  <a:lnTo>
                    <a:pt x="38" y="77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8" y="77"/>
                  </a:lnTo>
                  <a:lnTo>
                    <a:pt x="47" y="5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6" name="Freeform 220"/>
            <p:cNvSpPr>
              <a:spLocks/>
            </p:cNvSpPr>
            <p:nvPr/>
          </p:nvSpPr>
          <p:spPr bwMode="auto">
            <a:xfrm>
              <a:off x="7674" y="7174"/>
              <a:ext cx="95" cy="74"/>
            </a:xfrm>
            <a:custGeom>
              <a:avLst/>
              <a:gdLst/>
              <a:ahLst/>
              <a:cxnLst>
                <a:cxn ang="0">
                  <a:pos x="90" y="51"/>
                </a:cxn>
                <a:cxn ang="0">
                  <a:pos x="95" y="54"/>
                </a:cxn>
                <a:cxn ang="0">
                  <a:pos x="9" y="0"/>
                </a:cxn>
                <a:cxn ang="0">
                  <a:pos x="0" y="18"/>
                </a:cxn>
                <a:cxn ang="0">
                  <a:pos x="86" y="71"/>
                </a:cxn>
                <a:cxn ang="0">
                  <a:pos x="90" y="74"/>
                </a:cxn>
                <a:cxn ang="0">
                  <a:pos x="86" y="71"/>
                </a:cxn>
                <a:cxn ang="0">
                  <a:pos x="88" y="74"/>
                </a:cxn>
                <a:cxn ang="0">
                  <a:pos x="90" y="74"/>
                </a:cxn>
                <a:cxn ang="0">
                  <a:pos x="90" y="51"/>
                </a:cxn>
              </a:cxnLst>
              <a:rect l="0" t="0" r="r" b="b"/>
              <a:pathLst>
                <a:path w="95" h="74">
                  <a:moveTo>
                    <a:pt x="90" y="51"/>
                  </a:moveTo>
                  <a:lnTo>
                    <a:pt x="95" y="54"/>
                  </a:lnTo>
                  <a:lnTo>
                    <a:pt x="9" y="0"/>
                  </a:lnTo>
                  <a:lnTo>
                    <a:pt x="0" y="18"/>
                  </a:lnTo>
                  <a:lnTo>
                    <a:pt x="86" y="71"/>
                  </a:lnTo>
                  <a:lnTo>
                    <a:pt x="90" y="74"/>
                  </a:lnTo>
                  <a:lnTo>
                    <a:pt x="86" y="71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90" y="5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7" name="Freeform 221"/>
            <p:cNvSpPr>
              <a:spLocks/>
            </p:cNvSpPr>
            <p:nvPr/>
          </p:nvSpPr>
          <p:spPr bwMode="auto">
            <a:xfrm>
              <a:off x="7764" y="7225"/>
              <a:ext cx="257" cy="27"/>
            </a:xfrm>
            <a:custGeom>
              <a:avLst/>
              <a:gdLst/>
              <a:ahLst/>
              <a:cxnLst>
                <a:cxn ang="0">
                  <a:pos x="248" y="5"/>
                </a:cxn>
                <a:cxn ang="0">
                  <a:pos x="253" y="5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253" y="27"/>
                </a:cxn>
                <a:cxn ang="0">
                  <a:pos x="257" y="27"/>
                </a:cxn>
                <a:cxn ang="0">
                  <a:pos x="253" y="27"/>
                </a:cxn>
                <a:cxn ang="0">
                  <a:pos x="255" y="27"/>
                </a:cxn>
                <a:cxn ang="0">
                  <a:pos x="257" y="27"/>
                </a:cxn>
                <a:cxn ang="0">
                  <a:pos x="248" y="5"/>
                </a:cxn>
              </a:cxnLst>
              <a:rect l="0" t="0" r="r" b="b"/>
              <a:pathLst>
                <a:path w="257" h="27">
                  <a:moveTo>
                    <a:pt x="248" y="5"/>
                  </a:moveTo>
                  <a:lnTo>
                    <a:pt x="253" y="5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53" y="27"/>
                  </a:lnTo>
                  <a:lnTo>
                    <a:pt x="257" y="27"/>
                  </a:lnTo>
                  <a:lnTo>
                    <a:pt x="253" y="27"/>
                  </a:lnTo>
                  <a:lnTo>
                    <a:pt x="255" y="27"/>
                  </a:lnTo>
                  <a:lnTo>
                    <a:pt x="257" y="27"/>
                  </a:lnTo>
                  <a:lnTo>
                    <a:pt x="248" y="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8" name="Freeform 222"/>
            <p:cNvSpPr>
              <a:spLocks/>
            </p:cNvSpPr>
            <p:nvPr/>
          </p:nvSpPr>
          <p:spPr bwMode="auto">
            <a:xfrm>
              <a:off x="8012" y="7174"/>
              <a:ext cx="138" cy="78"/>
            </a:xfrm>
            <a:custGeom>
              <a:avLst/>
              <a:gdLst/>
              <a:ahLst/>
              <a:cxnLst>
                <a:cxn ang="0">
                  <a:pos x="138" y="5"/>
                </a:cxn>
                <a:cxn ang="0">
                  <a:pos x="129" y="3"/>
                </a:cxn>
                <a:cxn ang="0">
                  <a:pos x="0" y="56"/>
                </a:cxn>
                <a:cxn ang="0">
                  <a:pos x="9" y="78"/>
                </a:cxn>
                <a:cxn ang="0">
                  <a:pos x="138" y="25"/>
                </a:cxn>
                <a:cxn ang="0">
                  <a:pos x="129" y="23"/>
                </a:cxn>
                <a:cxn ang="0">
                  <a:pos x="138" y="5"/>
                </a:cxn>
                <a:cxn ang="0">
                  <a:pos x="134" y="0"/>
                </a:cxn>
                <a:cxn ang="0">
                  <a:pos x="129" y="3"/>
                </a:cxn>
                <a:cxn ang="0">
                  <a:pos x="138" y="5"/>
                </a:cxn>
              </a:cxnLst>
              <a:rect l="0" t="0" r="r" b="b"/>
              <a:pathLst>
                <a:path w="138" h="78">
                  <a:moveTo>
                    <a:pt x="138" y="5"/>
                  </a:moveTo>
                  <a:lnTo>
                    <a:pt x="129" y="3"/>
                  </a:lnTo>
                  <a:lnTo>
                    <a:pt x="0" y="56"/>
                  </a:lnTo>
                  <a:lnTo>
                    <a:pt x="9" y="78"/>
                  </a:lnTo>
                  <a:lnTo>
                    <a:pt x="138" y="25"/>
                  </a:lnTo>
                  <a:lnTo>
                    <a:pt x="129" y="23"/>
                  </a:lnTo>
                  <a:lnTo>
                    <a:pt x="138" y="5"/>
                  </a:lnTo>
                  <a:lnTo>
                    <a:pt x="134" y="0"/>
                  </a:lnTo>
                  <a:lnTo>
                    <a:pt x="129" y="3"/>
                  </a:lnTo>
                  <a:lnTo>
                    <a:pt x="138" y="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9" name="Freeform 223"/>
            <p:cNvSpPr>
              <a:spLocks/>
            </p:cNvSpPr>
            <p:nvPr/>
          </p:nvSpPr>
          <p:spPr bwMode="auto">
            <a:xfrm>
              <a:off x="8141" y="7179"/>
              <a:ext cx="74" cy="55"/>
            </a:xfrm>
            <a:custGeom>
              <a:avLst/>
              <a:gdLst/>
              <a:ahLst/>
              <a:cxnLst>
                <a:cxn ang="0">
                  <a:pos x="68" y="33"/>
                </a:cxn>
                <a:cxn ang="0">
                  <a:pos x="74" y="35"/>
                </a:cxn>
                <a:cxn ang="0">
                  <a:pos x="9" y="0"/>
                </a:cxn>
                <a:cxn ang="0">
                  <a:pos x="0" y="18"/>
                </a:cxn>
                <a:cxn ang="0">
                  <a:pos x="65" y="53"/>
                </a:cxn>
                <a:cxn ang="0">
                  <a:pos x="72" y="55"/>
                </a:cxn>
                <a:cxn ang="0">
                  <a:pos x="65" y="53"/>
                </a:cxn>
                <a:cxn ang="0">
                  <a:pos x="70" y="55"/>
                </a:cxn>
                <a:cxn ang="0">
                  <a:pos x="72" y="55"/>
                </a:cxn>
                <a:cxn ang="0">
                  <a:pos x="68" y="33"/>
                </a:cxn>
              </a:cxnLst>
              <a:rect l="0" t="0" r="r" b="b"/>
              <a:pathLst>
                <a:path w="74" h="55">
                  <a:moveTo>
                    <a:pt x="68" y="33"/>
                  </a:moveTo>
                  <a:lnTo>
                    <a:pt x="74" y="35"/>
                  </a:lnTo>
                  <a:lnTo>
                    <a:pt x="9" y="0"/>
                  </a:lnTo>
                  <a:lnTo>
                    <a:pt x="0" y="18"/>
                  </a:lnTo>
                  <a:lnTo>
                    <a:pt x="65" y="53"/>
                  </a:lnTo>
                  <a:lnTo>
                    <a:pt x="72" y="55"/>
                  </a:lnTo>
                  <a:lnTo>
                    <a:pt x="65" y="53"/>
                  </a:lnTo>
                  <a:lnTo>
                    <a:pt x="70" y="55"/>
                  </a:lnTo>
                  <a:lnTo>
                    <a:pt x="72" y="55"/>
                  </a:lnTo>
                  <a:lnTo>
                    <a:pt x="68" y="3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0" name="Freeform 224"/>
            <p:cNvSpPr>
              <a:spLocks/>
            </p:cNvSpPr>
            <p:nvPr/>
          </p:nvSpPr>
          <p:spPr bwMode="auto">
            <a:xfrm>
              <a:off x="8209" y="7177"/>
              <a:ext cx="124" cy="57"/>
            </a:xfrm>
            <a:custGeom>
              <a:avLst/>
              <a:gdLst/>
              <a:ahLst/>
              <a:cxnLst>
                <a:cxn ang="0">
                  <a:pos x="124" y="2"/>
                </a:cxn>
                <a:cxn ang="0">
                  <a:pos x="117" y="0"/>
                </a:cxn>
                <a:cxn ang="0">
                  <a:pos x="0" y="35"/>
                </a:cxn>
                <a:cxn ang="0">
                  <a:pos x="4" y="57"/>
                </a:cxn>
                <a:cxn ang="0">
                  <a:pos x="122" y="22"/>
                </a:cxn>
                <a:cxn ang="0">
                  <a:pos x="115" y="20"/>
                </a:cxn>
                <a:cxn ang="0">
                  <a:pos x="124" y="2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24" y="2"/>
                </a:cxn>
              </a:cxnLst>
              <a:rect l="0" t="0" r="r" b="b"/>
              <a:pathLst>
                <a:path w="124" h="57">
                  <a:moveTo>
                    <a:pt x="124" y="2"/>
                  </a:moveTo>
                  <a:lnTo>
                    <a:pt x="117" y="0"/>
                  </a:lnTo>
                  <a:lnTo>
                    <a:pt x="0" y="35"/>
                  </a:lnTo>
                  <a:lnTo>
                    <a:pt x="4" y="57"/>
                  </a:lnTo>
                  <a:lnTo>
                    <a:pt x="122" y="22"/>
                  </a:lnTo>
                  <a:lnTo>
                    <a:pt x="115" y="20"/>
                  </a:lnTo>
                  <a:lnTo>
                    <a:pt x="124" y="2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1" name="Freeform 225"/>
            <p:cNvSpPr>
              <a:spLocks/>
            </p:cNvSpPr>
            <p:nvPr/>
          </p:nvSpPr>
          <p:spPr bwMode="auto">
            <a:xfrm>
              <a:off x="8324" y="7179"/>
              <a:ext cx="144" cy="86"/>
            </a:xfrm>
            <a:custGeom>
              <a:avLst/>
              <a:gdLst/>
              <a:ahLst/>
              <a:cxnLst>
                <a:cxn ang="0">
                  <a:pos x="140" y="64"/>
                </a:cxn>
                <a:cxn ang="0">
                  <a:pos x="144" y="66"/>
                </a:cxn>
                <a:cxn ang="0">
                  <a:pos x="9" y="0"/>
                </a:cxn>
                <a:cxn ang="0">
                  <a:pos x="0" y="18"/>
                </a:cxn>
                <a:cxn ang="0">
                  <a:pos x="135" y="84"/>
                </a:cxn>
                <a:cxn ang="0">
                  <a:pos x="140" y="86"/>
                </a:cxn>
                <a:cxn ang="0">
                  <a:pos x="135" y="84"/>
                </a:cxn>
                <a:cxn ang="0">
                  <a:pos x="140" y="86"/>
                </a:cxn>
                <a:cxn ang="0">
                  <a:pos x="140" y="86"/>
                </a:cxn>
                <a:cxn ang="0">
                  <a:pos x="140" y="64"/>
                </a:cxn>
              </a:cxnLst>
              <a:rect l="0" t="0" r="r" b="b"/>
              <a:pathLst>
                <a:path w="144" h="86">
                  <a:moveTo>
                    <a:pt x="140" y="64"/>
                  </a:moveTo>
                  <a:lnTo>
                    <a:pt x="144" y="66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35" y="84"/>
                  </a:lnTo>
                  <a:lnTo>
                    <a:pt x="140" y="86"/>
                  </a:lnTo>
                  <a:lnTo>
                    <a:pt x="135" y="84"/>
                  </a:lnTo>
                  <a:lnTo>
                    <a:pt x="140" y="86"/>
                  </a:lnTo>
                  <a:lnTo>
                    <a:pt x="140" y="86"/>
                  </a:lnTo>
                  <a:lnTo>
                    <a:pt x="140" y="6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2" name="Freeform 226"/>
            <p:cNvSpPr>
              <a:spLocks/>
            </p:cNvSpPr>
            <p:nvPr/>
          </p:nvSpPr>
          <p:spPr bwMode="auto">
            <a:xfrm>
              <a:off x="8464" y="7232"/>
              <a:ext cx="83" cy="3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9" y="0"/>
                </a:cxn>
                <a:cxn ang="0">
                  <a:pos x="0" y="11"/>
                </a:cxn>
                <a:cxn ang="0">
                  <a:pos x="0" y="33"/>
                </a:cxn>
                <a:cxn ang="0">
                  <a:pos x="79" y="22"/>
                </a:cxn>
                <a:cxn ang="0">
                  <a:pos x="83" y="22"/>
                </a:cxn>
                <a:cxn ang="0">
                  <a:pos x="79" y="22"/>
                </a:cxn>
                <a:cxn ang="0">
                  <a:pos x="81" y="22"/>
                </a:cxn>
                <a:cxn ang="0">
                  <a:pos x="83" y="22"/>
                </a:cxn>
                <a:cxn ang="0">
                  <a:pos x="74" y="0"/>
                </a:cxn>
              </a:cxnLst>
              <a:rect l="0" t="0" r="r" b="b"/>
              <a:pathLst>
                <a:path w="83" h="33">
                  <a:moveTo>
                    <a:pt x="74" y="0"/>
                  </a:moveTo>
                  <a:lnTo>
                    <a:pt x="79" y="0"/>
                  </a:lnTo>
                  <a:lnTo>
                    <a:pt x="0" y="11"/>
                  </a:lnTo>
                  <a:lnTo>
                    <a:pt x="0" y="33"/>
                  </a:lnTo>
                  <a:lnTo>
                    <a:pt x="79" y="22"/>
                  </a:lnTo>
                  <a:lnTo>
                    <a:pt x="83" y="22"/>
                  </a:lnTo>
                  <a:lnTo>
                    <a:pt x="79" y="22"/>
                  </a:lnTo>
                  <a:lnTo>
                    <a:pt x="81" y="22"/>
                  </a:lnTo>
                  <a:lnTo>
                    <a:pt x="83" y="2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3" name="Freeform 227"/>
            <p:cNvSpPr>
              <a:spLocks/>
            </p:cNvSpPr>
            <p:nvPr/>
          </p:nvSpPr>
          <p:spPr bwMode="auto">
            <a:xfrm>
              <a:off x="8538" y="7177"/>
              <a:ext cx="117" cy="77"/>
            </a:xfrm>
            <a:custGeom>
              <a:avLst/>
              <a:gdLst/>
              <a:ahLst/>
              <a:cxnLst>
                <a:cxn ang="0">
                  <a:pos x="117" y="17"/>
                </a:cxn>
                <a:cxn ang="0">
                  <a:pos x="102" y="6"/>
                </a:cxn>
                <a:cxn ang="0">
                  <a:pos x="0" y="55"/>
                </a:cxn>
                <a:cxn ang="0">
                  <a:pos x="9" y="77"/>
                </a:cxn>
                <a:cxn ang="0">
                  <a:pos x="111" y="28"/>
                </a:cxn>
                <a:cxn ang="0">
                  <a:pos x="95" y="17"/>
                </a:cxn>
                <a:cxn ang="0">
                  <a:pos x="117" y="17"/>
                </a:cxn>
                <a:cxn ang="0">
                  <a:pos x="117" y="0"/>
                </a:cxn>
                <a:cxn ang="0">
                  <a:pos x="102" y="6"/>
                </a:cxn>
                <a:cxn ang="0">
                  <a:pos x="117" y="17"/>
                </a:cxn>
              </a:cxnLst>
              <a:rect l="0" t="0" r="r" b="b"/>
              <a:pathLst>
                <a:path w="117" h="77">
                  <a:moveTo>
                    <a:pt x="117" y="17"/>
                  </a:moveTo>
                  <a:lnTo>
                    <a:pt x="102" y="6"/>
                  </a:lnTo>
                  <a:lnTo>
                    <a:pt x="0" y="55"/>
                  </a:lnTo>
                  <a:lnTo>
                    <a:pt x="9" y="77"/>
                  </a:lnTo>
                  <a:lnTo>
                    <a:pt x="111" y="28"/>
                  </a:lnTo>
                  <a:lnTo>
                    <a:pt x="95" y="17"/>
                  </a:lnTo>
                  <a:lnTo>
                    <a:pt x="117" y="17"/>
                  </a:lnTo>
                  <a:lnTo>
                    <a:pt x="117" y="0"/>
                  </a:lnTo>
                  <a:lnTo>
                    <a:pt x="102" y="6"/>
                  </a:lnTo>
                  <a:lnTo>
                    <a:pt x="117" y="1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4" name="Freeform 228"/>
            <p:cNvSpPr>
              <a:spLocks/>
            </p:cNvSpPr>
            <p:nvPr/>
          </p:nvSpPr>
          <p:spPr bwMode="auto">
            <a:xfrm>
              <a:off x="8633" y="7194"/>
              <a:ext cx="22" cy="94"/>
            </a:xfrm>
            <a:custGeom>
              <a:avLst/>
              <a:gdLst/>
              <a:ahLst/>
              <a:cxnLst>
                <a:cxn ang="0">
                  <a:pos x="22" y="94"/>
                </a:cxn>
                <a:cxn ang="0">
                  <a:pos x="22" y="94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2" y="94"/>
                </a:cxn>
              </a:cxnLst>
              <a:rect l="0" t="0" r="r" b="b"/>
              <a:pathLst>
                <a:path w="22" h="94">
                  <a:moveTo>
                    <a:pt x="22" y="94"/>
                  </a:moveTo>
                  <a:lnTo>
                    <a:pt x="22" y="9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2" y="9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5" name="Freeform 229"/>
            <p:cNvSpPr>
              <a:spLocks/>
            </p:cNvSpPr>
            <p:nvPr/>
          </p:nvSpPr>
          <p:spPr bwMode="auto">
            <a:xfrm>
              <a:off x="8606" y="7288"/>
              <a:ext cx="49" cy="199"/>
            </a:xfrm>
            <a:custGeom>
              <a:avLst/>
              <a:gdLst/>
              <a:ahLst/>
              <a:cxnLst>
                <a:cxn ang="0">
                  <a:pos x="20" y="186"/>
                </a:cxn>
                <a:cxn ang="0">
                  <a:pos x="22" y="192"/>
                </a:cxn>
                <a:cxn ang="0">
                  <a:pos x="49" y="0"/>
                </a:cxn>
                <a:cxn ang="0">
                  <a:pos x="27" y="0"/>
                </a:cxn>
                <a:cxn ang="0">
                  <a:pos x="0" y="192"/>
                </a:cxn>
                <a:cxn ang="0">
                  <a:pos x="2" y="199"/>
                </a:cxn>
                <a:cxn ang="0">
                  <a:pos x="0" y="192"/>
                </a:cxn>
                <a:cxn ang="0">
                  <a:pos x="0" y="195"/>
                </a:cxn>
                <a:cxn ang="0">
                  <a:pos x="2" y="199"/>
                </a:cxn>
                <a:cxn ang="0">
                  <a:pos x="20" y="186"/>
                </a:cxn>
              </a:cxnLst>
              <a:rect l="0" t="0" r="r" b="b"/>
              <a:pathLst>
                <a:path w="49" h="199">
                  <a:moveTo>
                    <a:pt x="20" y="186"/>
                  </a:moveTo>
                  <a:lnTo>
                    <a:pt x="22" y="192"/>
                  </a:lnTo>
                  <a:lnTo>
                    <a:pt x="49" y="0"/>
                  </a:lnTo>
                  <a:lnTo>
                    <a:pt x="27" y="0"/>
                  </a:lnTo>
                  <a:lnTo>
                    <a:pt x="0" y="192"/>
                  </a:lnTo>
                  <a:lnTo>
                    <a:pt x="2" y="199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2" y="199"/>
                  </a:lnTo>
                  <a:lnTo>
                    <a:pt x="20" y="18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6" name="Freeform 230"/>
            <p:cNvSpPr>
              <a:spLocks/>
            </p:cNvSpPr>
            <p:nvPr/>
          </p:nvSpPr>
          <p:spPr bwMode="auto">
            <a:xfrm>
              <a:off x="8608" y="7474"/>
              <a:ext cx="72" cy="77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0" y="64"/>
                </a:cxn>
                <a:cxn ang="0">
                  <a:pos x="18" y="0"/>
                </a:cxn>
                <a:cxn ang="0">
                  <a:pos x="0" y="13"/>
                </a:cxn>
                <a:cxn ang="0">
                  <a:pos x="52" y="77"/>
                </a:cxn>
                <a:cxn ang="0">
                  <a:pos x="50" y="73"/>
                </a:cxn>
                <a:cxn ang="0">
                  <a:pos x="72" y="69"/>
                </a:cxn>
                <a:cxn ang="0">
                  <a:pos x="72" y="66"/>
                </a:cxn>
                <a:cxn ang="0">
                  <a:pos x="70" y="64"/>
                </a:cxn>
                <a:cxn ang="0">
                  <a:pos x="72" y="69"/>
                </a:cxn>
              </a:cxnLst>
              <a:rect l="0" t="0" r="r" b="b"/>
              <a:pathLst>
                <a:path w="72" h="77">
                  <a:moveTo>
                    <a:pt x="72" y="69"/>
                  </a:moveTo>
                  <a:lnTo>
                    <a:pt x="70" y="64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52" y="77"/>
                  </a:lnTo>
                  <a:lnTo>
                    <a:pt x="50" y="73"/>
                  </a:lnTo>
                  <a:lnTo>
                    <a:pt x="72" y="69"/>
                  </a:lnTo>
                  <a:lnTo>
                    <a:pt x="72" y="66"/>
                  </a:lnTo>
                  <a:lnTo>
                    <a:pt x="70" y="64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7" name="Freeform 231"/>
            <p:cNvSpPr>
              <a:spLocks/>
            </p:cNvSpPr>
            <p:nvPr/>
          </p:nvSpPr>
          <p:spPr bwMode="auto">
            <a:xfrm>
              <a:off x="8658" y="7543"/>
              <a:ext cx="54" cy="168"/>
            </a:xfrm>
            <a:custGeom>
              <a:avLst/>
              <a:gdLst/>
              <a:ahLst/>
              <a:cxnLst>
                <a:cxn ang="0">
                  <a:pos x="36" y="139"/>
                </a:cxn>
                <a:cxn ang="0">
                  <a:pos x="54" y="144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31" y="148"/>
                </a:cxn>
                <a:cxn ang="0">
                  <a:pos x="49" y="153"/>
                </a:cxn>
                <a:cxn ang="0">
                  <a:pos x="31" y="148"/>
                </a:cxn>
                <a:cxn ang="0">
                  <a:pos x="36" y="168"/>
                </a:cxn>
                <a:cxn ang="0">
                  <a:pos x="49" y="153"/>
                </a:cxn>
                <a:cxn ang="0">
                  <a:pos x="36" y="139"/>
                </a:cxn>
              </a:cxnLst>
              <a:rect l="0" t="0" r="r" b="b"/>
              <a:pathLst>
                <a:path w="54" h="168">
                  <a:moveTo>
                    <a:pt x="36" y="139"/>
                  </a:moveTo>
                  <a:lnTo>
                    <a:pt x="54" y="144"/>
                  </a:lnTo>
                  <a:lnTo>
                    <a:pt x="22" y="0"/>
                  </a:lnTo>
                  <a:lnTo>
                    <a:pt x="0" y="4"/>
                  </a:lnTo>
                  <a:lnTo>
                    <a:pt x="31" y="148"/>
                  </a:lnTo>
                  <a:lnTo>
                    <a:pt x="49" y="153"/>
                  </a:lnTo>
                  <a:lnTo>
                    <a:pt x="31" y="148"/>
                  </a:lnTo>
                  <a:lnTo>
                    <a:pt x="36" y="168"/>
                  </a:lnTo>
                  <a:lnTo>
                    <a:pt x="49" y="15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8" name="Freeform 232"/>
            <p:cNvSpPr>
              <a:spLocks/>
            </p:cNvSpPr>
            <p:nvPr/>
          </p:nvSpPr>
          <p:spPr bwMode="auto">
            <a:xfrm>
              <a:off x="8694" y="7676"/>
              <a:ext cx="16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13" y="20"/>
                </a:cxn>
                <a:cxn ang="0">
                  <a:pos x="16" y="17"/>
                </a:cxn>
                <a:cxn ang="0">
                  <a:pos x="11" y="2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7" y="0"/>
                </a:cxn>
              </a:cxnLst>
              <a:rect l="0" t="0" r="r" b="b"/>
              <a:pathLst>
                <a:path w="16" h="22">
                  <a:moveTo>
                    <a:pt x="7" y="0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1" y="2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9" name="Freeform 233"/>
            <p:cNvSpPr>
              <a:spLocks/>
            </p:cNvSpPr>
            <p:nvPr/>
          </p:nvSpPr>
          <p:spPr bwMode="auto">
            <a:xfrm>
              <a:off x="8701" y="7671"/>
              <a:ext cx="20" cy="27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3" y="0"/>
                </a:cxn>
                <a:cxn ang="0">
                  <a:pos x="0" y="5"/>
                </a:cxn>
                <a:cxn ang="0">
                  <a:pos x="4" y="27"/>
                </a:cxn>
                <a:cxn ang="0">
                  <a:pos x="18" y="22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20" y="22"/>
                </a:cxn>
                <a:cxn ang="0">
                  <a:pos x="20" y="20"/>
                </a:cxn>
                <a:cxn ang="0">
                  <a:pos x="11" y="2"/>
                </a:cxn>
              </a:cxnLst>
              <a:rect l="0" t="0" r="r" b="b"/>
              <a:pathLst>
                <a:path w="20" h="27">
                  <a:moveTo>
                    <a:pt x="11" y="2"/>
                  </a:moveTo>
                  <a:lnTo>
                    <a:pt x="13" y="0"/>
                  </a:lnTo>
                  <a:lnTo>
                    <a:pt x="0" y="5"/>
                  </a:lnTo>
                  <a:lnTo>
                    <a:pt x="4" y="27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0" name="Freeform 234"/>
            <p:cNvSpPr>
              <a:spLocks/>
            </p:cNvSpPr>
            <p:nvPr/>
          </p:nvSpPr>
          <p:spPr bwMode="auto">
            <a:xfrm>
              <a:off x="8712" y="7662"/>
              <a:ext cx="2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0" y="11"/>
                </a:cxn>
                <a:cxn ang="0">
                  <a:pos x="9" y="29"/>
                </a:cxn>
                <a:cxn ang="0">
                  <a:pos x="29" y="18"/>
                </a:cxn>
                <a:cxn ang="0">
                  <a:pos x="29" y="18"/>
                </a:cxn>
                <a:cxn ang="0">
                  <a:pos x="20" y="0"/>
                </a:cxn>
              </a:cxnLst>
              <a:rect l="0" t="0" r="r" b="b"/>
              <a:pathLst>
                <a:path w="29" h="29">
                  <a:moveTo>
                    <a:pt x="20" y="0"/>
                  </a:moveTo>
                  <a:lnTo>
                    <a:pt x="20" y="0"/>
                  </a:lnTo>
                  <a:lnTo>
                    <a:pt x="0" y="11"/>
                  </a:lnTo>
                  <a:lnTo>
                    <a:pt x="9" y="29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1" name="Freeform 235"/>
            <p:cNvSpPr>
              <a:spLocks/>
            </p:cNvSpPr>
            <p:nvPr/>
          </p:nvSpPr>
          <p:spPr bwMode="auto">
            <a:xfrm>
              <a:off x="8732" y="7647"/>
              <a:ext cx="36" cy="3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5" y="0"/>
                </a:cxn>
                <a:cxn ang="0">
                  <a:pos x="0" y="15"/>
                </a:cxn>
                <a:cxn ang="0">
                  <a:pos x="9" y="33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23" y="0"/>
                </a:cxn>
              </a:cxnLst>
              <a:rect l="0" t="0" r="r" b="b"/>
              <a:pathLst>
                <a:path w="36" h="33">
                  <a:moveTo>
                    <a:pt x="23" y="0"/>
                  </a:moveTo>
                  <a:lnTo>
                    <a:pt x="25" y="0"/>
                  </a:lnTo>
                  <a:lnTo>
                    <a:pt x="0" y="15"/>
                  </a:lnTo>
                  <a:lnTo>
                    <a:pt x="9" y="33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2" name="Freeform 236"/>
            <p:cNvSpPr>
              <a:spLocks/>
            </p:cNvSpPr>
            <p:nvPr/>
          </p:nvSpPr>
          <p:spPr bwMode="auto">
            <a:xfrm>
              <a:off x="8755" y="7627"/>
              <a:ext cx="43" cy="3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0" y="20"/>
                </a:cxn>
                <a:cxn ang="0">
                  <a:pos x="13" y="38"/>
                </a:cxn>
                <a:cxn ang="0">
                  <a:pos x="43" y="18"/>
                </a:cxn>
                <a:cxn ang="0">
                  <a:pos x="43" y="18"/>
                </a:cxn>
                <a:cxn ang="0">
                  <a:pos x="29" y="0"/>
                </a:cxn>
              </a:cxnLst>
              <a:rect l="0" t="0" r="r" b="b"/>
              <a:pathLst>
                <a:path w="43" h="38">
                  <a:moveTo>
                    <a:pt x="29" y="0"/>
                  </a:moveTo>
                  <a:lnTo>
                    <a:pt x="29" y="0"/>
                  </a:lnTo>
                  <a:lnTo>
                    <a:pt x="0" y="20"/>
                  </a:lnTo>
                  <a:lnTo>
                    <a:pt x="13" y="38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3" name="Freeform 237"/>
            <p:cNvSpPr>
              <a:spLocks/>
            </p:cNvSpPr>
            <p:nvPr/>
          </p:nvSpPr>
          <p:spPr bwMode="auto">
            <a:xfrm>
              <a:off x="8784" y="7598"/>
              <a:ext cx="47" cy="47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0"/>
                </a:cxn>
                <a:cxn ang="0">
                  <a:pos x="0" y="29"/>
                </a:cxn>
                <a:cxn ang="0">
                  <a:pos x="14" y="47"/>
                </a:cxn>
                <a:cxn ang="0">
                  <a:pos x="47" y="18"/>
                </a:cxn>
                <a:cxn ang="0">
                  <a:pos x="47" y="16"/>
                </a:cxn>
                <a:cxn ang="0">
                  <a:pos x="34" y="2"/>
                </a:cxn>
              </a:cxnLst>
              <a:rect l="0" t="0" r="r" b="b"/>
              <a:pathLst>
                <a:path w="47" h="47">
                  <a:moveTo>
                    <a:pt x="34" y="2"/>
                  </a:moveTo>
                  <a:lnTo>
                    <a:pt x="34" y="0"/>
                  </a:lnTo>
                  <a:lnTo>
                    <a:pt x="0" y="29"/>
                  </a:lnTo>
                  <a:lnTo>
                    <a:pt x="14" y="47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4" name="Freeform 238"/>
            <p:cNvSpPr>
              <a:spLocks/>
            </p:cNvSpPr>
            <p:nvPr/>
          </p:nvSpPr>
          <p:spPr bwMode="auto">
            <a:xfrm>
              <a:off x="8818" y="7563"/>
              <a:ext cx="54" cy="5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8" y="0"/>
                </a:cxn>
                <a:cxn ang="0">
                  <a:pos x="0" y="37"/>
                </a:cxn>
                <a:cxn ang="0">
                  <a:pos x="13" y="51"/>
                </a:cxn>
                <a:cxn ang="0">
                  <a:pos x="52" y="13"/>
                </a:cxn>
                <a:cxn ang="0">
                  <a:pos x="54" y="13"/>
                </a:cxn>
                <a:cxn ang="0">
                  <a:pos x="36" y="0"/>
                </a:cxn>
              </a:cxnLst>
              <a:rect l="0" t="0" r="r" b="b"/>
              <a:pathLst>
                <a:path w="54" h="51">
                  <a:moveTo>
                    <a:pt x="36" y="0"/>
                  </a:moveTo>
                  <a:lnTo>
                    <a:pt x="38" y="0"/>
                  </a:lnTo>
                  <a:lnTo>
                    <a:pt x="0" y="37"/>
                  </a:lnTo>
                  <a:lnTo>
                    <a:pt x="13" y="5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5" name="Freeform 239"/>
            <p:cNvSpPr>
              <a:spLocks/>
            </p:cNvSpPr>
            <p:nvPr/>
          </p:nvSpPr>
          <p:spPr bwMode="auto">
            <a:xfrm>
              <a:off x="8854" y="7518"/>
              <a:ext cx="59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0" y="45"/>
                </a:cxn>
                <a:cxn ang="0">
                  <a:pos x="18" y="58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41" y="0"/>
                </a:cxn>
              </a:cxnLst>
              <a:rect l="0" t="0" r="r" b="b"/>
              <a:pathLst>
                <a:path w="59" h="58">
                  <a:moveTo>
                    <a:pt x="41" y="0"/>
                  </a:moveTo>
                  <a:lnTo>
                    <a:pt x="41" y="0"/>
                  </a:lnTo>
                  <a:lnTo>
                    <a:pt x="0" y="45"/>
                  </a:lnTo>
                  <a:lnTo>
                    <a:pt x="18" y="58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6" name="Freeform 240"/>
            <p:cNvSpPr>
              <a:spLocks/>
            </p:cNvSpPr>
            <p:nvPr/>
          </p:nvSpPr>
          <p:spPr bwMode="auto">
            <a:xfrm>
              <a:off x="8895" y="7463"/>
              <a:ext cx="58" cy="68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0"/>
                </a:cxn>
                <a:cxn ang="0">
                  <a:pos x="0" y="55"/>
                </a:cxn>
                <a:cxn ang="0">
                  <a:pos x="18" y="68"/>
                </a:cxn>
                <a:cxn ang="0">
                  <a:pos x="58" y="13"/>
                </a:cxn>
                <a:cxn ang="0">
                  <a:pos x="58" y="11"/>
                </a:cxn>
                <a:cxn ang="0">
                  <a:pos x="40" y="2"/>
                </a:cxn>
              </a:cxnLst>
              <a:rect l="0" t="0" r="r" b="b"/>
              <a:pathLst>
                <a:path w="58" h="68">
                  <a:moveTo>
                    <a:pt x="40" y="2"/>
                  </a:moveTo>
                  <a:lnTo>
                    <a:pt x="40" y="0"/>
                  </a:lnTo>
                  <a:lnTo>
                    <a:pt x="0" y="55"/>
                  </a:lnTo>
                  <a:lnTo>
                    <a:pt x="18" y="68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7" name="Freeform 241"/>
            <p:cNvSpPr>
              <a:spLocks/>
            </p:cNvSpPr>
            <p:nvPr/>
          </p:nvSpPr>
          <p:spPr bwMode="auto">
            <a:xfrm>
              <a:off x="8935" y="7398"/>
              <a:ext cx="61" cy="7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67"/>
                </a:cxn>
                <a:cxn ang="0">
                  <a:pos x="18" y="76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43" y="0"/>
                </a:cxn>
              </a:cxnLst>
              <a:rect l="0" t="0" r="r" b="b"/>
              <a:pathLst>
                <a:path w="61" h="76">
                  <a:moveTo>
                    <a:pt x="43" y="0"/>
                  </a:moveTo>
                  <a:lnTo>
                    <a:pt x="43" y="0"/>
                  </a:lnTo>
                  <a:lnTo>
                    <a:pt x="0" y="67"/>
                  </a:lnTo>
                  <a:lnTo>
                    <a:pt x="18" y="76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8" name="Freeform 242"/>
            <p:cNvSpPr>
              <a:spLocks/>
            </p:cNvSpPr>
            <p:nvPr/>
          </p:nvSpPr>
          <p:spPr bwMode="auto">
            <a:xfrm>
              <a:off x="8978" y="7319"/>
              <a:ext cx="61" cy="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1" y="0"/>
                </a:cxn>
                <a:cxn ang="0">
                  <a:pos x="0" y="79"/>
                </a:cxn>
                <a:cxn ang="0">
                  <a:pos x="18" y="88"/>
                </a:cxn>
                <a:cxn ang="0">
                  <a:pos x="59" y="8"/>
                </a:cxn>
                <a:cxn ang="0">
                  <a:pos x="61" y="8"/>
                </a:cxn>
                <a:cxn ang="0">
                  <a:pos x="38" y="0"/>
                </a:cxn>
              </a:cxnLst>
              <a:rect l="0" t="0" r="r" b="b"/>
              <a:pathLst>
                <a:path w="61" h="88">
                  <a:moveTo>
                    <a:pt x="38" y="0"/>
                  </a:moveTo>
                  <a:lnTo>
                    <a:pt x="41" y="0"/>
                  </a:lnTo>
                  <a:lnTo>
                    <a:pt x="0" y="79"/>
                  </a:lnTo>
                  <a:lnTo>
                    <a:pt x="18" y="88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9" name="Freeform 243"/>
            <p:cNvSpPr>
              <a:spLocks/>
            </p:cNvSpPr>
            <p:nvPr/>
          </p:nvSpPr>
          <p:spPr bwMode="auto">
            <a:xfrm>
              <a:off x="9016" y="7228"/>
              <a:ext cx="64" cy="99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0"/>
                </a:cxn>
                <a:cxn ang="0">
                  <a:pos x="0" y="91"/>
                </a:cxn>
                <a:cxn ang="0">
                  <a:pos x="23" y="99"/>
                </a:cxn>
                <a:cxn ang="0">
                  <a:pos x="64" y="9"/>
                </a:cxn>
                <a:cxn ang="0">
                  <a:pos x="64" y="6"/>
                </a:cxn>
                <a:cxn ang="0">
                  <a:pos x="41" y="2"/>
                </a:cxn>
              </a:cxnLst>
              <a:rect l="0" t="0" r="r" b="b"/>
              <a:pathLst>
                <a:path w="64" h="99">
                  <a:moveTo>
                    <a:pt x="41" y="2"/>
                  </a:moveTo>
                  <a:lnTo>
                    <a:pt x="41" y="0"/>
                  </a:lnTo>
                  <a:lnTo>
                    <a:pt x="0" y="91"/>
                  </a:lnTo>
                  <a:lnTo>
                    <a:pt x="23" y="99"/>
                  </a:lnTo>
                  <a:lnTo>
                    <a:pt x="64" y="9"/>
                  </a:lnTo>
                  <a:lnTo>
                    <a:pt x="64" y="6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0" name="Freeform 244"/>
            <p:cNvSpPr>
              <a:spLocks/>
            </p:cNvSpPr>
            <p:nvPr/>
          </p:nvSpPr>
          <p:spPr bwMode="auto">
            <a:xfrm>
              <a:off x="9057" y="7126"/>
              <a:ext cx="59" cy="10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104"/>
                </a:cxn>
                <a:cxn ang="0">
                  <a:pos x="23" y="108"/>
                </a:cxn>
                <a:cxn ang="0">
                  <a:pos x="59" y="4"/>
                </a:cxn>
                <a:cxn ang="0">
                  <a:pos x="59" y="4"/>
                </a:cxn>
                <a:cxn ang="0">
                  <a:pos x="36" y="0"/>
                </a:cxn>
              </a:cxnLst>
              <a:rect l="0" t="0" r="r" b="b"/>
              <a:pathLst>
                <a:path w="59" h="108">
                  <a:moveTo>
                    <a:pt x="36" y="0"/>
                  </a:moveTo>
                  <a:lnTo>
                    <a:pt x="36" y="0"/>
                  </a:lnTo>
                  <a:lnTo>
                    <a:pt x="0" y="104"/>
                  </a:lnTo>
                  <a:lnTo>
                    <a:pt x="23" y="10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1" name="Freeform 245"/>
            <p:cNvSpPr>
              <a:spLocks/>
            </p:cNvSpPr>
            <p:nvPr/>
          </p:nvSpPr>
          <p:spPr bwMode="auto">
            <a:xfrm>
              <a:off x="9093" y="7006"/>
              <a:ext cx="57" cy="1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0" y="120"/>
                </a:cxn>
                <a:cxn ang="0">
                  <a:pos x="23" y="12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34" y="0"/>
                </a:cxn>
              </a:cxnLst>
              <a:rect l="0" t="0" r="r" b="b"/>
              <a:pathLst>
                <a:path w="57" h="124">
                  <a:moveTo>
                    <a:pt x="34" y="0"/>
                  </a:moveTo>
                  <a:lnTo>
                    <a:pt x="34" y="0"/>
                  </a:lnTo>
                  <a:lnTo>
                    <a:pt x="0" y="120"/>
                  </a:lnTo>
                  <a:lnTo>
                    <a:pt x="23" y="12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2" name="Freeform 246"/>
            <p:cNvSpPr>
              <a:spLocks/>
            </p:cNvSpPr>
            <p:nvPr/>
          </p:nvSpPr>
          <p:spPr bwMode="auto">
            <a:xfrm>
              <a:off x="9127" y="6871"/>
              <a:ext cx="50" cy="1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0"/>
                </a:cxn>
                <a:cxn ang="0">
                  <a:pos x="0" y="135"/>
                </a:cxn>
                <a:cxn ang="0">
                  <a:pos x="23" y="139"/>
                </a:cxn>
                <a:cxn ang="0">
                  <a:pos x="50" y="4"/>
                </a:cxn>
                <a:cxn ang="0">
                  <a:pos x="50" y="2"/>
                </a:cxn>
                <a:cxn ang="0">
                  <a:pos x="27" y="2"/>
                </a:cxn>
              </a:cxnLst>
              <a:rect l="0" t="0" r="r" b="b"/>
              <a:pathLst>
                <a:path w="50" h="139">
                  <a:moveTo>
                    <a:pt x="27" y="2"/>
                  </a:moveTo>
                  <a:lnTo>
                    <a:pt x="27" y="0"/>
                  </a:lnTo>
                  <a:lnTo>
                    <a:pt x="0" y="135"/>
                  </a:lnTo>
                  <a:lnTo>
                    <a:pt x="23" y="139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3" name="Freeform 247"/>
            <p:cNvSpPr>
              <a:spLocks/>
            </p:cNvSpPr>
            <p:nvPr/>
          </p:nvSpPr>
          <p:spPr bwMode="auto">
            <a:xfrm>
              <a:off x="9154" y="6711"/>
              <a:ext cx="50" cy="162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25" y="11"/>
                </a:cxn>
                <a:cxn ang="0">
                  <a:pos x="0" y="162"/>
                </a:cxn>
                <a:cxn ang="0">
                  <a:pos x="23" y="162"/>
                </a:cxn>
                <a:cxn ang="0">
                  <a:pos x="47" y="11"/>
                </a:cxn>
                <a:cxn ang="0">
                  <a:pos x="36" y="0"/>
                </a:cxn>
                <a:cxn ang="0">
                  <a:pos x="47" y="11"/>
                </a:cxn>
                <a:cxn ang="0">
                  <a:pos x="50" y="0"/>
                </a:cxn>
                <a:cxn ang="0">
                  <a:pos x="36" y="0"/>
                </a:cxn>
                <a:cxn ang="0">
                  <a:pos x="36" y="22"/>
                </a:cxn>
              </a:cxnLst>
              <a:rect l="0" t="0" r="r" b="b"/>
              <a:pathLst>
                <a:path w="50" h="162">
                  <a:moveTo>
                    <a:pt x="36" y="22"/>
                  </a:moveTo>
                  <a:lnTo>
                    <a:pt x="25" y="11"/>
                  </a:lnTo>
                  <a:lnTo>
                    <a:pt x="0" y="162"/>
                  </a:lnTo>
                  <a:lnTo>
                    <a:pt x="23" y="162"/>
                  </a:lnTo>
                  <a:lnTo>
                    <a:pt x="47" y="11"/>
                  </a:lnTo>
                  <a:lnTo>
                    <a:pt x="36" y="0"/>
                  </a:lnTo>
                  <a:lnTo>
                    <a:pt x="47" y="1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4" name="Freeform 248"/>
            <p:cNvSpPr>
              <a:spLocks/>
            </p:cNvSpPr>
            <p:nvPr/>
          </p:nvSpPr>
          <p:spPr bwMode="auto">
            <a:xfrm>
              <a:off x="8962" y="6709"/>
              <a:ext cx="228" cy="2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7" y="22"/>
                </a:cxn>
                <a:cxn ang="0">
                  <a:pos x="228" y="24"/>
                </a:cxn>
                <a:cxn ang="0">
                  <a:pos x="228" y="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4" y="20"/>
                </a:cxn>
              </a:cxnLst>
              <a:rect l="0" t="0" r="r" b="b"/>
              <a:pathLst>
                <a:path w="228" h="24">
                  <a:moveTo>
                    <a:pt x="14" y="20"/>
                  </a:moveTo>
                  <a:lnTo>
                    <a:pt x="7" y="22"/>
                  </a:lnTo>
                  <a:lnTo>
                    <a:pt x="228" y="24"/>
                  </a:lnTo>
                  <a:lnTo>
                    <a:pt x="228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5" name="Freeform 249"/>
            <p:cNvSpPr>
              <a:spLocks/>
            </p:cNvSpPr>
            <p:nvPr/>
          </p:nvSpPr>
          <p:spPr bwMode="auto">
            <a:xfrm>
              <a:off x="8775" y="6711"/>
              <a:ext cx="201" cy="180"/>
            </a:xfrm>
            <a:custGeom>
              <a:avLst/>
              <a:gdLst/>
              <a:ahLst/>
              <a:cxnLst>
                <a:cxn ang="0">
                  <a:pos x="14" y="177"/>
                </a:cxn>
                <a:cxn ang="0">
                  <a:pos x="14" y="180"/>
                </a:cxn>
                <a:cxn ang="0">
                  <a:pos x="201" y="18"/>
                </a:cxn>
                <a:cxn ang="0">
                  <a:pos x="187" y="0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14" y="177"/>
                </a:cxn>
              </a:cxnLst>
              <a:rect l="0" t="0" r="r" b="b"/>
              <a:pathLst>
                <a:path w="201" h="180">
                  <a:moveTo>
                    <a:pt x="14" y="177"/>
                  </a:moveTo>
                  <a:lnTo>
                    <a:pt x="14" y="180"/>
                  </a:lnTo>
                  <a:lnTo>
                    <a:pt x="201" y="18"/>
                  </a:lnTo>
                  <a:lnTo>
                    <a:pt x="187" y="0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14" y="17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6" name="Freeform 250"/>
            <p:cNvSpPr>
              <a:spLocks/>
            </p:cNvSpPr>
            <p:nvPr/>
          </p:nvSpPr>
          <p:spPr bwMode="auto">
            <a:xfrm>
              <a:off x="8626" y="6875"/>
              <a:ext cx="163" cy="158"/>
            </a:xfrm>
            <a:custGeom>
              <a:avLst/>
              <a:gdLst/>
              <a:ahLst/>
              <a:cxnLst>
                <a:cxn ang="0">
                  <a:pos x="23" y="155"/>
                </a:cxn>
                <a:cxn ang="0">
                  <a:pos x="18" y="158"/>
                </a:cxn>
                <a:cxn ang="0">
                  <a:pos x="163" y="13"/>
                </a:cxn>
                <a:cxn ang="0">
                  <a:pos x="149" y="0"/>
                </a:cxn>
                <a:cxn ang="0">
                  <a:pos x="5" y="144"/>
                </a:cxn>
                <a:cxn ang="0">
                  <a:pos x="0" y="146"/>
                </a:cxn>
                <a:cxn ang="0">
                  <a:pos x="5" y="144"/>
                </a:cxn>
                <a:cxn ang="0">
                  <a:pos x="2" y="144"/>
                </a:cxn>
                <a:cxn ang="0">
                  <a:pos x="0" y="146"/>
                </a:cxn>
                <a:cxn ang="0">
                  <a:pos x="23" y="155"/>
                </a:cxn>
              </a:cxnLst>
              <a:rect l="0" t="0" r="r" b="b"/>
              <a:pathLst>
                <a:path w="163" h="158">
                  <a:moveTo>
                    <a:pt x="23" y="155"/>
                  </a:moveTo>
                  <a:lnTo>
                    <a:pt x="18" y="158"/>
                  </a:lnTo>
                  <a:lnTo>
                    <a:pt x="163" y="13"/>
                  </a:lnTo>
                  <a:lnTo>
                    <a:pt x="149" y="0"/>
                  </a:lnTo>
                  <a:lnTo>
                    <a:pt x="5" y="144"/>
                  </a:lnTo>
                  <a:lnTo>
                    <a:pt x="0" y="146"/>
                  </a:lnTo>
                  <a:lnTo>
                    <a:pt x="5" y="144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23" y="15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7" name="Freeform 251"/>
            <p:cNvSpPr>
              <a:spLocks/>
            </p:cNvSpPr>
            <p:nvPr/>
          </p:nvSpPr>
          <p:spPr bwMode="auto">
            <a:xfrm>
              <a:off x="8592" y="7021"/>
              <a:ext cx="57" cy="100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23" y="94"/>
                </a:cxn>
                <a:cxn ang="0">
                  <a:pos x="57" y="9"/>
                </a:cxn>
                <a:cxn ang="0">
                  <a:pos x="34" y="0"/>
                </a:cxn>
                <a:cxn ang="0">
                  <a:pos x="0" y="85"/>
                </a:cxn>
                <a:cxn ang="0">
                  <a:pos x="7" y="78"/>
                </a:cxn>
                <a:cxn ang="0">
                  <a:pos x="16" y="100"/>
                </a:cxn>
                <a:cxn ang="0">
                  <a:pos x="21" y="98"/>
                </a:cxn>
                <a:cxn ang="0">
                  <a:pos x="23" y="94"/>
                </a:cxn>
                <a:cxn ang="0">
                  <a:pos x="16" y="100"/>
                </a:cxn>
              </a:cxnLst>
              <a:rect l="0" t="0" r="r" b="b"/>
              <a:pathLst>
                <a:path w="57" h="100">
                  <a:moveTo>
                    <a:pt x="16" y="100"/>
                  </a:moveTo>
                  <a:lnTo>
                    <a:pt x="23" y="94"/>
                  </a:lnTo>
                  <a:lnTo>
                    <a:pt x="57" y="9"/>
                  </a:lnTo>
                  <a:lnTo>
                    <a:pt x="34" y="0"/>
                  </a:lnTo>
                  <a:lnTo>
                    <a:pt x="0" y="85"/>
                  </a:lnTo>
                  <a:lnTo>
                    <a:pt x="7" y="78"/>
                  </a:lnTo>
                  <a:lnTo>
                    <a:pt x="16" y="100"/>
                  </a:lnTo>
                  <a:lnTo>
                    <a:pt x="21" y="98"/>
                  </a:lnTo>
                  <a:lnTo>
                    <a:pt x="23" y="94"/>
                  </a:lnTo>
                  <a:lnTo>
                    <a:pt x="16" y="10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8" name="Freeform 252"/>
            <p:cNvSpPr>
              <a:spLocks/>
            </p:cNvSpPr>
            <p:nvPr/>
          </p:nvSpPr>
          <p:spPr bwMode="auto">
            <a:xfrm>
              <a:off x="8455" y="7099"/>
              <a:ext cx="153" cy="93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5" y="87"/>
                </a:cxn>
                <a:cxn ang="0">
                  <a:pos x="153" y="22"/>
                </a:cxn>
                <a:cxn ang="0">
                  <a:pos x="144" y="0"/>
                </a:cxn>
                <a:cxn ang="0">
                  <a:pos x="6" y="64"/>
                </a:cxn>
                <a:cxn ang="0">
                  <a:pos x="22" y="75"/>
                </a:cxn>
                <a:cxn ang="0">
                  <a:pos x="0" y="75"/>
                </a:cxn>
                <a:cxn ang="0">
                  <a:pos x="0" y="93"/>
                </a:cxn>
                <a:cxn ang="0">
                  <a:pos x="15" y="87"/>
                </a:cxn>
                <a:cxn ang="0">
                  <a:pos x="0" y="75"/>
                </a:cxn>
              </a:cxnLst>
              <a:rect l="0" t="0" r="r" b="b"/>
              <a:pathLst>
                <a:path w="153" h="93">
                  <a:moveTo>
                    <a:pt x="0" y="75"/>
                  </a:moveTo>
                  <a:lnTo>
                    <a:pt x="15" y="87"/>
                  </a:lnTo>
                  <a:lnTo>
                    <a:pt x="153" y="22"/>
                  </a:lnTo>
                  <a:lnTo>
                    <a:pt x="144" y="0"/>
                  </a:lnTo>
                  <a:lnTo>
                    <a:pt x="6" y="64"/>
                  </a:lnTo>
                  <a:lnTo>
                    <a:pt x="22" y="75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15" y="8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9" name="Freeform 253"/>
            <p:cNvSpPr>
              <a:spLocks/>
            </p:cNvSpPr>
            <p:nvPr/>
          </p:nvSpPr>
          <p:spPr bwMode="auto">
            <a:xfrm>
              <a:off x="8446" y="7026"/>
              <a:ext cx="31" cy="148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0" y="15"/>
                </a:cxn>
                <a:cxn ang="0">
                  <a:pos x="9" y="148"/>
                </a:cxn>
                <a:cxn ang="0">
                  <a:pos x="31" y="148"/>
                </a:cxn>
                <a:cxn ang="0">
                  <a:pos x="22" y="15"/>
                </a:cxn>
                <a:cxn ang="0">
                  <a:pos x="9" y="4"/>
                </a:cxn>
                <a:cxn ang="0">
                  <a:pos x="22" y="15"/>
                </a:cxn>
                <a:cxn ang="0">
                  <a:pos x="22" y="0"/>
                </a:cxn>
                <a:cxn ang="0">
                  <a:pos x="9" y="4"/>
                </a:cxn>
                <a:cxn ang="0">
                  <a:pos x="13" y="26"/>
                </a:cxn>
              </a:cxnLst>
              <a:rect l="0" t="0" r="r" b="b"/>
              <a:pathLst>
                <a:path w="31" h="148">
                  <a:moveTo>
                    <a:pt x="13" y="26"/>
                  </a:moveTo>
                  <a:lnTo>
                    <a:pt x="0" y="15"/>
                  </a:lnTo>
                  <a:lnTo>
                    <a:pt x="9" y="148"/>
                  </a:lnTo>
                  <a:lnTo>
                    <a:pt x="31" y="148"/>
                  </a:lnTo>
                  <a:lnTo>
                    <a:pt x="22" y="15"/>
                  </a:lnTo>
                  <a:lnTo>
                    <a:pt x="9" y="4"/>
                  </a:lnTo>
                  <a:lnTo>
                    <a:pt x="22" y="15"/>
                  </a:lnTo>
                  <a:lnTo>
                    <a:pt x="22" y="0"/>
                  </a:lnTo>
                  <a:lnTo>
                    <a:pt x="9" y="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0" name="Freeform 254"/>
            <p:cNvSpPr>
              <a:spLocks/>
            </p:cNvSpPr>
            <p:nvPr/>
          </p:nvSpPr>
          <p:spPr bwMode="auto">
            <a:xfrm>
              <a:off x="8281" y="7030"/>
              <a:ext cx="178" cy="7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3" y="71"/>
                </a:cxn>
                <a:cxn ang="0">
                  <a:pos x="178" y="22"/>
                </a:cxn>
                <a:cxn ang="0">
                  <a:pos x="174" y="0"/>
                </a:cxn>
                <a:cxn ang="0">
                  <a:pos x="9" y="49"/>
                </a:cxn>
                <a:cxn ang="0">
                  <a:pos x="22" y="58"/>
                </a:cxn>
                <a:cxn ang="0">
                  <a:pos x="0" y="62"/>
                </a:cxn>
                <a:cxn ang="0">
                  <a:pos x="4" y="73"/>
                </a:cxn>
                <a:cxn ang="0">
                  <a:pos x="13" y="71"/>
                </a:cxn>
                <a:cxn ang="0">
                  <a:pos x="0" y="62"/>
                </a:cxn>
              </a:cxnLst>
              <a:rect l="0" t="0" r="r" b="b"/>
              <a:pathLst>
                <a:path w="178" h="73">
                  <a:moveTo>
                    <a:pt x="0" y="62"/>
                  </a:moveTo>
                  <a:lnTo>
                    <a:pt x="13" y="71"/>
                  </a:lnTo>
                  <a:lnTo>
                    <a:pt x="178" y="22"/>
                  </a:lnTo>
                  <a:lnTo>
                    <a:pt x="174" y="0"/>
                  </a:lnTo>
                  <a:lnTo>
                    <a:pt x="9" y="49"/>
                  </a:lnTo>
                  <a:lnTo>
                    <a:pt x="22" y="58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13" y="71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1" name="Freeform 255"/>
            <p:cNvSpPr>
              <a:spLocks/>
            </p:cNvSpPr>
            <p:nvPr/>
          </p:nvSpPr>
          <p:spPr bwMode="auto">
            <a:xfrm>
              <a:off x="8261" y="7021"/>
              <a:ext cx="42" cy="7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20" y="71"/>
                </a:cxn>
                <a:cxn ang="0">
                  <a:pos x="42" y="67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42" h="71">
                  <a:moveTo>
                    <a:pt x="0" y="3"/>
                  </a:moveTo>
                  <a:lnTo>
                    <a:pt x="0" y="5"/>
                  </a:lnTo>
                  <a:lnTo>
                    <a:pt x="20" y="71"/>
                  </a:lnTo>
                  <a:lnTo>
                    <a:pt x="42" y="67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2" name="Freeform 256"/>
            <p:cNvSpPr>
              <a:spLocks/>
            </p:cNvSpPr>
            <p:nvPr/>
          </p:nvSpPr>
          <p:spPr bwMode="auto">
            <a:xfrm>
              <a:off x="8261" y="6908"/>
              <a:ext cx="40" cy="116"/>
            </a:xfrm>
            <a:custGeom>
              <a:avLst/>
              <a:gdLst/>
              <a:ahLst/>
              <a:cxnLst>
                <a:cxn ang="0">
                  <a:pos x="31" y="29"/>
                </a:cxn>
                <a:cxn ang="0">
                  <a:pos x="15" y="18"/>
                </a:cxn>
                <a:cxn ang="0">
                  <a:pos x="0" y="116"/>
                </a:cxn>
                <a:cxn ang="0">
                  <a:pos x="22" y="116"/>
                </a:cxn>
                <a:cxn ang="0">
                  <a:pos x="38" y="18"/>
                </a:cxn>
                <a:cxn ang="0">
                  <a:pos x="22" y="7"/>
                </a:cxn>
                <a:cxn ang="0">
                  <a:pos x="38" y="18"/>
                </a:cxn>
                <a:cxn ang="0">
                  <a:pos x="40" y="0"/>
                </a:cxn>
                <a:cxn ang="0">
                  <a:pos x="22" y="7"/>
                </a:cxn>
                <a:cxn ang="0">
                  <a:pos x="31" y="29"/>
                </a:cxn>
              </a:cxnLst>
              <a:rect l="0" t="0" r="r" b="b"/>
              <a:pathLst>
                <a:path w="40" h="116">
                  <a:moveTo>
                    <a:pt x="31" y="29"/>
                  </a:moveTo>
                  <a:lnTo>
                    <a:pt x="15" y="18"/>
                  </a:lnTo>
                  <a:lnTo>
                    <a:pt x="0" y="116"/>
                  </a:lnTo>
                  <a:lnTo>
                    <a:pt x="22" y="116"/>
                  </a:lnTo>
                  <a:lnTo>
                    <a:pt x="38" y="18"/>
                  </a:lnTo>
                  <a:lnTo>
                    <a:pt x="22" y="7"/>
                  </a:lnTo>
                  <a:lnTo>
                    <a:pt x="38" y="18"/>
                  </a:lnTo>
                  <a:lnTo>
                    <a:pt x="40" y="0"/>
                  </a:lnTo>
                  <a:lnTo>
                    <a:pt x="22" y="7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3" name="Freeform 257"/>
            <p:cNvSpPr>
              <a:spLocks/>
            </p:cNvSpPr>
            <p:nvPr/>
          </p:nvSpPr>
          <p:spPr bwMode="auto">
            <a:xfrm>
              <a:off x="8134" y="6915"/>
              <a:ext cx="158" cy="80"/>
            </a:xfrm>
            <a:custGeom>
              <a:avLst/>
              <a:gdLst/>
              <a:ahLst/>
              <a:cxnLst>
                <a:cxn ang="0">
                  <a:pos x="23" y="71"/>
                </a:cxn>
                <a:cxn ang="0">
                  <a:pos x="16" y="80"/>
                </a:cxn>
                <a:cxn ang="0">
                  <a:pos x="158" y="22"/>
                </a:cxn>
                <a:cxn ang="0">
                  <a:pos x="149" y="0"/>
                </a:cxn>
                <a:cxn ang="0">
                  <a:pos x="7" y="58"/>
                </a:cxn>
                <a:cxn ang="0">
                  <a:pos x="0" y="67"/>
                </a:cxn>
                <a:cxn ang="0">
                  <a:pos x="7" y="58"/>
                </a:cxn>
                <a:cxn ang="0">
                  <a:pos x="2" y="60"/>
                </a:cxn>
                <a:cxn ang="0">
                  <a:pos x="0" y="67"/>
                </a:cxn>
                <a:cxn ang="0">
                  <a:pos x="23" y="71"/>
                </a:cxn>
              </a:cxnLst>
              <a:rect l="0" t="0" r="r" b="b"/>
              <a:pathLst>
                <a:path w="158" h="80">
                  <a:moveTo>
                    <a:pt x="23" y="71"/>
                  </a:moveTo>
                  <a:lnTo>
                    <a:pt x="16" y="80"/>
                  </a:lnTo>
                  <a:lnTo>
                    <a:pt x="158" y="22"/>
                  </a:lnTo>
                  <a:lnTo>
                    <a:pt x="149" y="0"/>
                  </a:lnTo>
                  <a:lnTo>
                    <a:pt x="7" y="58"/>
                  </a:lnTo>
                  <a:lnTo>
                    <a:pt x="0" y="67"/>
                  </a:lnTo>
                  <a:lnTo>
                    <a:pt x="7" y="58"/>
                  </a:lnTo>
                  <a:lnTo>
                    <a:pt x="2" y="60"/>
                  </a:lnTo>
                  <a:lnTo>
                    <a:pt x="0" y="67"/>
                  </a:lnTo>
                  <a:lnTo>
                    <a:pt x="23" y="7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4" name="Freeform 258"/>
            <p:cNvSpPr>
              <a:spLocks/>
            </p:cNvSpPr>
            <p:nvPr/>
          </p:nvSpPr>
          <p:spPr bwMode="auto">
            <a:xfrm>
              <a:off x="8105" y="6982"/>
              <a:ext cx="52" cy="119"/>
            </a:xfrm>
            <a:custGeom>
              <a:avLst/>
              <a:gdLst/>
              <a:ahLst/>
              <a:cxnLst>
                <a:cxn ang="0">
                  <a:pos x="11" y="117"/>
                </a:cxn>
                <a:cxn ang="0">
                  <a:pos x="22" y="108"/>
                </a:cxn>
                <a:cxn ang="0">
                  <a:pos x="52" y="4"/>
                </a:cxn>
                <a:cxn ang="0">
                  <a:pos x="29" y="0"/>
                </a:cxn>
                <a:cxn ang="0">
                  <a:pos x="0" y="104"/>
                </a:cxn>
                <a:cxn ang="0">
                  <a:pos x="11" y="95"/>
                </a:cxn>
                <a:cxn ang="0">
                  <a:pos x="11" y="117"/>
                </a:cxn>
                <a:cxn ang="0">
                  <a:pos x="20" y="119"/>
                </a:cxn>
                <a:cxn ang="0">
                  <a:pos x="22" y="108"/>
                </a:cxn>
                <a:cxn ang="0">
                  <a:pos x="11" y="117"/>
                </a:cxn>
              </a:cxnLst>
              <a:rect l="0" t="0" r="r" b="b"/>
              <a:pathLst>
                <a:path w="52" h="119">
                  <a:moveTo>
                    <a:pt x="11" y="117"/>
                  </a:moveTo>
                  <a:lnTo>
                    <a:pt x="22" y="108"/>
                  </a:lnTo>
                  <a:lnTo>
                    <a:pt x="52" y="4"/>
                  </a:lnTo>
                  <a:lnTo>
                    <a:pt x="29" y="0"/>
                  </a:lnTo>
                  <a:lnTo>
                    <a:pt x="0" y="104"/>
                  </a:lnTo>
                  <a:lnTo>
                    <a:pt x="11" y="95"/>
                  </a:lnTo>
                  <a:lnTo>
                    <a:pt x="11" y="117"/>
                  </a:lnTo>
                  <a:lnTo>
                    <a:pt x="20" y="119"/>
                  </a:lnTo>
                  <a:lnTo>
                    <a:pt x="22" y="108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5" name="Freeform 259"/>
            <p:cNvSpPr>
              <a:spLocks/>
            </p:cNvSpPr>
            <p:nvPr/>
          </p:nvSpPr>
          <p:spPr bwMode="auto">
            <a:xfrm>
              <a:off x="7974" y="7055"/>
              <a:ext cx="142" cy="4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9" y="22"/>
                </a:cxn>
                <a:cxn ang="0">
                  <a:pos x="142" y="44"/>
                </a:cxn>
                <a:cxn ang="0">
                  <a:pos x="142" y="22"/>
                </a:cxn>
                <a:cxn ang="0">
                  <a:pos x="9" y="0"/>
                </a:cxn>
                <a:cxn ang="0">
                  <a:pos x="18" y="6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9" y="22"/>
                </a:cxn>
                <a:cxn ang="0">
                  <a:pos x="0" y="15"/>
                </a:cxn>
              </a:cxnLst>
              <a:rect l="0" t="0" r="r" b="b"/>
              <a:pathLst>
                <a:path w="142" h="44">
                  <a:moveTo>
                    <a:pt x="0" y="15"/>
                  </a:moveTo>
                  <a:lnTo>
                    <a:pt x="9" y="22"/>
                  </a:lnTo>
                  <a:lnTo>
                    <a:pt x="142" y="44"/>
                  </a:lnTo>
                  <a:lnTo>
                    <a:pt x="142" y="22"/>
                  </a:lnTo>
                  <a:lnTo>
                    <a:pt x="9" y="0"/>
                  </a:lnTo>
                  <a:lnTo>
                    <a:pt x="18" y="6"/>
                  </a:lnTo>
                  <a:lnTo>
                    <a:pt x="0" y="15"/>
                  </a:lnTo>
                  <a:lnTo>
                    <a:pt x="2" y="22"/>
                  </a:lnTo>
                  <a:lnTo>
                    <a:pt x="9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6" name="Freeform 260"/>
            <p:cNvSpPr>
              <a:spLocks/>
            </p:cNvSpPr>
            <p:nvPr/>
          </p:nvSpPr>
          <p:spPr bwMode="auto">
            <a:xfrm>
              <a:off x="7902" y="6948"/>
              <a:ext cx="90" cy="12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9"/>
                </a:cxn>
                <a:cxn ang="0">
                  <a:pos x="72" y="122"/>
                </a:cxn>
                <a:cxn ang="0">
                  <a:pos x="90" y="113"/>
                </a:cxn>
                <a:cxn ang="0">
                  <a:pos x="20" y="0"/>
                </a:cxn>
                <a:cxn ang="0">
                  <a:pos x="22" y="7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0" y="2"/>
                </a:cxn>
              </a:cxnLst>
              <a:rect l="0" t="0" r="r" b="b"/>
              <a:pathLst>
                <a:path w="90" h="122">
                  <a:moveTo>
                    <a:pt x="0" y="2"/>
                  </a:moveTo>
                  <a:lnTo>
                    <a:pt x="2" y="9"/>
                  </a:lnTo>
                  <a:lnTo>
                    <a:pt x="72" y="122"/>
                  </a:lnTo>
                  <a:lnTo>
                    <a:pt x="90" y="113"/>
                  </a:lnTo>
                  <a:lnTo>
                    <a:pt x="20" y="0"/>
                  </a:lnTo>
                  <a:lnTo>
                    <a:pt x="22" y="7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7" name="Freeform 261"/>
            <p:cNvSpPr>
              <a:spLocks/>
            </p:cNvSpPr>
            <p:nvPr/>
          </p:nvSpPr>
          <p:spPr bwMode="auto">
            <a:xfrm>
              <a:off x="7902" y="6778"/>
              <a:ext cx="54" cy="1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1" y="6"/>
                </a:cxn>
                <a:cxn ang="0">
                  <a:pos x="0" y="172"/>
                </a:cxn>
                <a:cxn ang="0">
                  <a:pos x="22" y="177"/>
                </a:cxn>
                <a:cxn ang="0">
                  <a:pos x="54" y="11"/>
                </a:cxn>
                <a:cxn ang="0">
                  <a:pos x="47" y="17"/>
                </a:cxn>
                <a:cxn ang="0">
                  <a:pos x="38" y="0"/>
                </a:cxn>
                <a:cxn ang="0">
                  <a:pos x="31" y="2"/>
                </a:cxn>
                <a:cxn ang="0">
                  <a:pos x="31" y="6"/>
                </a:cxn>
                <a:cxn ang="0">
                  <a:pos x="38" y="0"/>
                </a:cxn>
              </a:cxnLst>
              <a:rect l="0" t="0" r="r" b="b"/>
              <a:pathLst>
                <a:path w="54" h="177">
                  <a:moveTo>
                    <a:pt x="38" y="0"/>
                  </a:moveTo>
                  <a:lnTo>
                    <a:pt x="31" y="6"/>
                  </a:lnTo>
                  <a:lnTo>
                    <a:pt x="0" y="172"/>
                  </a:lnTo>
                  <a:lnTo>
                    <a:pt x="22" y="177"/>
                  </a:lnTo>
                  <a:lnTo>
                    <a:pt x="54" y="11"/>
                  </a:lnTo>
                  <a:lnTo>
                    <a:pt x="47" y="17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31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8" name="Freeform 262"/>
            <p:cNvSpPr>
              <a:spLocks/>
            </p:cNvSpPr>
            <p:nvPr/>
          </p:nvSpPr>
          <p:spPr bwMode="auto">
            <a:xfrm>
              <a:off x="7940" y="6605"/>
              <a:ext cx="300" cy="190"/>
            </a:xfrm>
            <a:custGeom>
              <a:avLst/>
              <a:gdLst/>
              <a:ahLst/>
              <a:cxnLst>
                <a:cxn ang="0">
                  <a:pos x="300" y="8"/>
                </a:cxn>
                <a:cxn ang="0">
                  <a:pos x="287" y="6"/>
                </a:cxn>
                <a:cxn ang="0">
                  <a:pos x="0" y="173"/>
                </a:cxn>
                <a:cxn ang="0">
                  <a:pos x="9" y="190"/>
                </a:cxn>
                <a:cxn ang="0">
                  <a:pos x="296" y="24"/>
                </a:cxn>
                <a:cxn ang="0">
                  <a:pos x="282" y="22"/>
                </a:cxn>
                <a:cxn ang="0">
                  <a:pos x="300" y="8"/>
                </a:cxn>
                <a:cxn ang="0">
                  <a:pos x="294" y="0"/>
                </a:cxn>
                <a:cxn ang="0">
                  <a:pos x="287" y="6"/>
                </a:cxn>
                <a:cxn ang="0">
                  <a:pos x="300" y="8"/>
                </a:cxn>
              </a:cxnLst>
              <a:rect l="0" t="0" r="r" b="b"/>
              <a:pathLst>
                <a:path w="300" h="190">
                  <a:moveTo>
                    <a:pt x="300" y="8"/>
                  </a:moveTo>
                  <a:lnTo>
                    <a:pt x="287" y="6"/>
                  </a:lnTo>
                  <a:lnTo>
                    <a:pt x="0" y="173"/>
                  </a:lnTo>
                  <a:lnTo>
                    <a:pt x="9" y="190"/>
                  </a:lnTo>
                  <a:lnTo>
                    <a:pt x="296" y="24"/>
                  </a:lnTo>
                  <a:lnTo>
                    <a:pt x="282" y="22"/>
                  </a:lnTo>
                  <a:lnTo>
                    <a:pt x="300" y="8"/>
                  </a:lnTo>
                  <a:lnTo>
                    <a:pt x="294" y="0"/>
                  </a:lnTo>
                  <a:lnTo>
                    <a:pt x="287" y="6"/>
                  </a:lnTo>
                  <a:lnTo>
                    <a:pt x="300" y="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9" name="Freeform 263"/>
            <p:cNvSpPr>
              <a:spLocks/>
            </p:cNvSpPr>
            <p:nvPr/>
          </p:nvSpPr>
          <p:spPr bwMode="auto">
            <a:xfrm>
              <a:off x="8222" y="6613"/>
              <a:ext cx="120" cy="131"/>
            </a:xfrm>
            <a:custGeom>
              <a:avLst/>
              <a:gdLst/>
              <a:ahLst/>
              <a:cxnLst>
                <a:cxn ang="0">
                  <a:pos x="111" y="109"/>
                </a:cxn>
                <a:cxn ang="0">
                  <a:pos x="120" y="114"/>
                </a:cxn>
                <a:cxn ang="0">
                  <a:pos x="18" y="0"/>
                </a:cxn>
                <a:cxn ang="0">
                  <a:pos x="0" y="14"/>
                </a:cxn>
                <a:cxn ang="0">
                  <a:pos x="102" y="127"/>
                </a:cxn>
                <a:cxn ang="0">
                  <a:pos x="111" y="131"/>
                </a:cxn>
                <a:cxn ang="0">
                  <a:pos x="102" y="127"/>
                </a:cxn>
                <a:cxn ang="0">
                  <a:pos x="106" y="131"/>
                </a:cxn>
                <a:cxn ang="0">
                  <a:pos x="111" y="131"/>
                </a:cxn>
                <a:cxn ang="0">
                  <a:pos x="111" y="109"/>
                </a:cxn>
              </a:cxnLst>
              <a:rect l="0" t="0" r="r" b="b"/>
              <a:pathLst>
                <a:path w="120" h="131">
                  <a:moveTo>
                    <a:pt x="111" y="109"/>
                  </a:moveTo>
                  <a:lnTo>
                    <a:pt x="120" y="1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102" y="127"/>
                  </a:lnTo>
                  <a:lnTo>
                    <a:pt x="111" y="131"/>
                  </a:lnTo>
                  <a:lnTo>
                    <a:pt x="102" y="127"/>
                  </a:lnTo>
                  <a:lnTo>
                    <a:pt x="106" y="131"/>
                  </a:lnTo>
                  <a:lnTo>
                    <a:pt x="111" y="131"/>
                  </a:lnTo>
                  <a:lnTo>
                    <a:pt x="111" y="10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0" name="Freeform 264"/>
            <p:cNvSpPr>
              <a:spLocks/>
            </p:cNvSpPr>
            <p:nvPr/>
          </p:nvSpPr>
          <p:spPr bwMode="auto">
            <a:xfrm>
              <a:off x="8333" y="6718"/>
              <a:ext cx="70" cy="26"/>
            </a:xfrm>
            <a:custGeom>
              <a:avLst/>
              <a:gdLst/>
              <a:ahLst/>
              <a:cxnLst>
                <a:cxn ang="0">
                  <a:pos x="40" y="15"/>
                </a:cxn>
                <a:cxn ang="0">
                  <a:pos x="52" y="0"/>
                </a:cxn>
                <a:cxn ang="0">
                  <a:pos x="0" y="4"/>
                </a:cxn>
                <a:cxn ang="0">
                  <a:pos x="0" y="26"/>
                </a:cxn>
                <a:cxn ang="0">
                  <a:pos x="52" y="22"/>
                </a:cxn>
                <a:cxn ang="0">
                  <a:pos x="63" y="6"/>
                </a:cxn>
                <a:cxn ang="0">
                  <a:pos x="52" y="22"/>
                </a:cxn>
                <a:cxn ang="0">
                  <a:pos x="70" y="22"/>
                </a:cxn>
                <a:cxn ang="0">
                  <a:pos x="63" y="6"/>
                </a:cxn>
                <a:cxn ang="0">
                  <a:pos x="40" y="15"/>
                </a:cxn>
              </a:cxnLst>
              <a:rect l="0" t="0" r="r" b="b"/>
              <a:pathLst>
                <a:path w="70" h="26">
                  <a:moveTo>
                    <a:pt x="40" y="15"/>
                  </a:moveTo>
                  <a:lnTo>
                    <a:pt x="52" y="0"/>
                  </a:lnTo>
                  <a:lnTo>
                    <a:pt x="0" y="4"/>
                  </a:lnTo>
                  <a:lnTo>
                    <a:pt x="0" y="26"/>
                  </a:lnTo>
                  <a:lnTo>
                    <a:pt x="52" y="22"/>
                  </a:lnTo>
                  <a:lnTo>
                    <a:pt x="63" y="6"/>
                  </a:lnTo>
                  <a:lnTo>
                    <a:pt x="52" y="22"/>
                  </a:lnTo>
                  <a:lnTo>
                    <a:pt x="70" y="22"/>
                  </a:lnTo>
                  <a:lnTo>
                    <a:pt x="63" y="6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1" name="Freeform 265"/>
            <p:cNvSpPr>
              <a:spLocks/>
            </p:cNvSpPr>
            <p:nvPr/>
          </p:nvSpPr>
          <p:spPr bwMode="auto">
            <a:xfrm>
              <a:off x="8303" y="6562"/>
              <a:ext cx="93" cy="17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9"/>
                </a:cxn>
                <a:cxn ang="0">
                  <a:pos x="70" y="171"/>
                </a:cxn>
                <a:cxn ang="0">
                  <a:pos x="93" y="162"/>
                </a:cxn>
                <a:cxn ang="0">
                  <a:pos x="23" y="0"/>
                </a:cxn>
                <a:cxn ang="0">
                  <a:pos x="23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7"/>
                </a:cxn>
              </a:cxnLst>
              <a:rect l="0" t="0" r="r" b="b"/>
              <a:pathLst>
                <a:path w="93" h="171">
                  <a:moveTo>
                    <a:pt x="0" y="7"/>
                  </a:moveTo>
                  <a:lnTo>
                    <a:pt x="0" y="9"/>
                  </a:lnTo>
                  <a:lnTo>
                    <a:pt x="70" y="171"/>
                  </a:lnTo>
                  <a:lnTo>
                    <a:pt x="93" y="162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2" name="Freeform 266"/>
            <p:cNvSpPr>
              <a:spLocks/>
            </p:cNvSpPr>
            <p:nvPr/>
          </p:nvSpPr>
          <p:spPr bwMode="auto">
            <a:xfrm>
              <a:off x="8279" y="6440"/>
              <a:ext cx="47" cy="1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24" y="129"/>
                </a:cxn>
                <a:cxn ang="0">
                  <a:pos x="47" y="125"/>
                </a:cxn>
                <a:cxn ang="0">
                  <a:pos x="22" y="5"/>
                </a:cxn>
                <a:cxn ang="0">
                  <a:pos x="20" y="14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0"/>
                </a:cxn>
              </a:cxnLst>
              <a:rect l="0" t="0" r="r" b="b"/>
              <a:pathLst>
                <a:path w="47" h="129">
                  <a:moveTo>
                    <a:pt x="2" y="0"/>
                  </a:moveTo>
                  <a:lnTo>
                    <a:pt x="0" y="9"/>
                  </a:lnTo>
                  <a:lnTo>
                    <a:pt x="24" y="129"/>
                  </a:lnTo>
                  <a:lnTo>
                    <a:pt x="47" y="125"/>
                  </a:lnTo>
                  <a:lnTo>
                    <a:pt x="22" y="5"/>
                  </a:lnTo>
                  <a:lnTo>
                    <a:pt x="20" y="14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3" name="Freeform 267"/>
            <p:cNvSpPr>
              <a:spLocks/>
            </p:cNvSpPr>
            <p:nvPr/>
          </p:nvSpPr>
          <p:spPr bwMode="auto">
            <a:xfrm>
              <a:off x="8281" y="6310"/>
              <a:ext cx="110" cy="14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88" y="0"/>
                </a:cxn>
                <a:cxn ang="0">
                  <a:pos x="0" y="130"/>
                </a:cxn>
                <a:cxn ang="0">
                  <a:pos x="18" y="144"/>
                </a:cxn>
                <a:cxn ang="0">
                  <a:pos x="106" y="13"/>
                </a:cxn>
                <a:cxn ang="0">
                  <a:pos x="106" y="2"/>
                </a:cxn>
                <a:cxn ang="0">
                  <a:pos x="106" y="13"/>
                </a:cxn>
                <a:cxn ang="0">
                  <a:pos x="110" y="6"/>
                </a:cxn>
                <a:cxn ang="0">
                  <a:pos x="106" y="2"/>
                </a:cxn>
                <a:cxn ang="0">
                  <a:pos x="88" y="11"/>
                </a:cxn>
              </a:cxnLst>
              <a:rect l="0" t="0" r="r" b="b"/>
              <a:pathLst>
                <a:path w="110" h="144">
                  <a:moveTo>
                    <a:pt x="88" y="11"/>
                  </a:moveTo>
                  <a:lnTo>
                    <a:pt x="88" y="0"/>
                  </a:lnTo>
                  <a:lnTo>
                    <a:pt x="0" y="130"/>
                  </a:lnTo>
                  <a:lnTo>
                    <a:pt x="18" y="144"/>
                  </a:lnTo>
                  <a:lnTo>
                    <a:pt x="106" y="13"/>
                  </a:lnTo>
                  <a:lnTo>
                    <a:pt x="106" y="2"/>
                  </a:lnTo>
                  <a:lnTo>
                    <a:pt x="106" y="13"/>
                  </a:lnTo>
                  <a:lnTo>
                    <a:pt x="110" y="6"/>
                  </a:lnTo>
                  <a:lnTo>
                    <a:pt x="106" y="2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4" name="Freeform 268"/>
            <p:cNvSpPr>
              <a:spLocks/>
            </p:cNvSpPr>
            <p:nvPr/>
          </p:nvSpPr>
          <p:spPr bwMode="auto">
            <a:xfrm>
              <a:off x="8292" y="6185"/>
              <a:ext cx="95" cy="1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9"/>
                </a:cxn>
                <a:cxn ang="0">
                  <a:pos x="77" y="136"/>
                </a:cxn>
                <a:cxn ang="0">
                  <a:pos x="95" y="127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0" y="5"/>
                </a:cxn>
              </a:cxnLst>
              <a:rect l="0" t="0" r="r" b="b"/>
              <a:pathLst>
                <a:path w="95" h="136">
                  <a:moveTo>
                    <a:pt x="0" y="5"/>
                  </a:moveTo>
                  <a:lnTo>
                    <a:pt x="2" y="9"/>
                  </a:lnTo>
                  <a:lnTo>
                    <a:pt x="77" y="136"/>
                  </a:lnTo>
                  <a:lnTo>
                    <a:pt x="95" y="127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5" name="Freeform 269"/>
            <p:cNvSpPr>
              <a:spLocks/>
            </p:cNvSpPr>
            <p:nvPr/>
          </p:nvSpPr>
          <p:spPr bwMode="auto">
            <a:xfrm>
              <a:off x="8292" y="6075"/>
              <a:ext cx="36" cy="11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0" y="115"/>
                </a:cxn>
                <a:cxn ang="0">
                  <a:pos x="23" y="115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14" y="0"/>
                </a:cxn>
              </a:cxnLst>
              <a:rect l="0" t="0" r="r" b="b"/>
              <a:pathLst>
                <a:path w="36" h="115">
                  <a:moveTo>
                    <a:pt x="14" y="0"/>
                  </a:moveTo>
                  <a:lnTo>
                    <a:pt x="14" y="0"/>
                  </a:lnTo>
                  <a:lnTo>
                    <a:pt x="0" y="115"/>
                  </a:lnTo>
                  <a:lnTo>
                    <a:pt x="23" y="115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6" name="Freeform 270"/>
            <p:cNvSpPr>
              <a:spLocks/>
            </p:cNvSpPr>
            <p:nvPr/>
          </p:nvSpPr>
          <p:spPr bwMode="auto">
            <a:xfrm>
              <a:off x="8285" y="5942"/>
              <a:ext cx="43" cy="13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" y="11"/>
                </a:cxn>
                <a:cxn ang="0">
                  <a:pos x="21" y="133"/>
                </a:cxn>
                <a:cxn ang="0">
                  <a:pos x="43" y="133"/>
                </a:cxn>
                <a:cxn ang="0">
                  <a:pos x="25" y="11"/>
                </a:cxn>
                <a:cxn ang="0">
                  <a:pos x="14" y="2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3" y="11"/>
                </a:cxn>
                <a:cxn ang="0">
                  <a:pos x="14" y="0"/>
                </a:cxn>
              </a:cxnLst>
              <a:rect l="0" t="0" r="r" b="b"/>
              <a:pathLst>
                <a:path w="43" h="133">
                  <a:moveTo>
                    <a:pt x="14" y="0"/>
                  </a:moveTo>
                  <a:lnTo>
                    <a:pt x="3" y="11"/>
                  </a:lnTo>
                  <a:lnTo>
                    <a:pt x="21" y="133"/>
                  </a:lnTo>
                  <a:lnTo>
                    <a:pt x="43" y="13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7" name="Freeform 271"/>
            <p:cNvSpPr>
              <a:spLocks/>
            </p:cNvSpPr>
            <p:nvPr/>
          </p:nvSpPr>
          <p:spPr bwMode="auto">
            <a:xfrm>
              <a:off x="8299" y="5942"/>
              <a:ext cx="74" cy="22"/>
            </a:xfrm>
            <a:custGeom>
              <a:avLst/>
              <a:gdLst/>
              <a:ahLst/>
              <a:cxnLst>
                <a:cxn ang="0">
                  <a:pos x="52" y="8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63" y="22"/>
                </a:cxn>
                <a:cxn ang="0">
                  <a:pos x="74" y="13"/>
                </a:cxn>
                <a:cxn ang="0">
                  <a:pos x="63" y="22"/>
                </a:cxn>
                <a:cxn ang="0">
                  <a:pos x="72" y="22"/>
                </a:cxn>
                <a:cxn ang="0">
                  <a:pos x="74" y="11"/>
                </a:cxn>
                <a:cxn ang="0">
                  <a:pos x="52" y="8"/>
                </a:cxn>
              </a:cxnLst>
              <a:rect l="0" t="0" r="r" b="b"/>
              <a:pathLst>
                <a:path w="74" h="22">
                  <a:moveTo>
                    <a:pt x="52" y="8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3" y="22"/>
                  </a:lnTo>
                  <a:lnTo>
                    <a:pt x="74" y="13"/>
                  </a:lnTo>
                  <a:lnTo>
                    <a:pt x="63" y="22"/>
                  </a:lnTo>
                  <a:lnTo>
                    <a:pt x="72" y="22"/>
                  </a:lnTo>
                  <a:lnTo>
                    <a:pt x="74" y="11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8" name="Freeform 272"/>
            <p:cNvSpPr>
              <a:spLocks/>
            </p:cNvSpPr>
            <p:nvPr/>
          </p:nvSpPr>
          <p:spPr bwMode="auto">
            <a:xfrm>
              <a:off x="8351" y="5784"/>
              <a:ext cx="54" cy="171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29" y="11"/>
                </a:cxn>
                <a:cxn ang="0">
                  <a:pos x="0" y="166"/>
                </a:cxn>
                <a:cxn ang="0">
                  <a:pos x="22" y="171"/>
                </a:cxn>
                <a:cxn ang="0">
                  <a:pos x="52" y="16"/>
                </a:cxn>
                <a:cxn ang="0">
                  <a:pos x="40" y="2"/>
                </a:cxn>
                <a:cxn ang="0">
                  <a:pos x="52" y="13"/>
                </a:cxn>
                <a:cxn ang="0">
                  <a:pos x="54" y="0"/>
                </a:cxn>
                <a:cxn ang="0">
                  <a:pos x="40" y="2"/>
                </a:cxn>
                <a:cxn ang="0">
                  <a:pos x="40" y="24"/>
                </a:cxn>
              </a:cxnLst>
              <a:rect l="0" t="0" r="r" b="b"/>
              <a:pathLst>
                <a:path w="54" h="171">
                  <a:moveTo>
                    <a:pt x="40" y="24"/>
                  </a:moveTo>
                  <a:lnTo>
                    <a:pt x="29" y="11"/>
                  </a:lnTo>
                  <a:lnTo>
                    <a:pt x="0" y="166"/>
                  </a:lnTo>
                  <a:lnTo>
                    <a:pt x="22" y="171"/>
                  </a:lnTo>
                  <a:lnTo>
                    <a:pt x="52" y="16"/>
                  </a:lnTo>
                  <a:lnTo>
                    <a:pt x="40" y="2"/>
                  </a:lnTo>
                  <a:lnTo>
                    <a:pt x="52" y="13"/>
                  </a:lnTo>
                  <a:lnTo>
                    <a:pt x="54" y="0"/>
                  </a:lnTo>
                  <a:lnTo>
                    <a:pt x="40" y="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9" name="Freeform 273"/>
            <p:cNvSpPr>
              <a:spLocks/>
            </p:cNvSpPr>
            <p:nvPr/>
          </p:nvSpPr>
          <p:spPr bwMode="auto">
            <a:xfrm>
              <a:off x="8322" y="5786"/>
              <a:ext cx="69" cy="31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11" y="31"/>
                </a:cxn>
                <a:cxn ang="0">
                  <a:pos x="69" y="22"/>
                </a:cxn>
                <a:cxn ang="0">
                  <a:pos x="69" y="0"/>
                </a:cxn>
                <a:cxn ang="0">
                  <a:pos x="11" y="9"/>
                </a:cxn>
                <a:cxn ang="0">
                  <a:pos x="0" y="16"/>
                </a:cxn>
                <a:cxn ang="0">
                  <a:pos x="11" y="9"/>
                </a:cxn>
                <a:cxn ang="0">
                  <a:pos x="4" y="9"/>
                </a:cxn>
                <a:cxn ang="0">
                  <a:pos x="0" y="16"/>
                </a:cxn>
                <a:cxn ang="0">
                  <a:pos x="22" y="25"/>
                </a:cxn>
              </a:cxnLst>
              <a:rect l="0" t="0" r="r" b="b"/>
              <a:pathLst>
                <a:path w="69" h="31">
                  <a:moveTo>
                    <a:pt x="22" y="25"/>
                  </a:moveTo>
                  <a:lnTo>
                    <a:pt x="11" y="31"/>
                  </a:lnTo>
                  <a:lnTo>
                    <a:pt x="69" y="22"/>
                  </a:lnTo>
                  <a:lnTo>
                    <a:pt x="69" y="0"/>
                  </a:lnTo>
                  <a:lnTo>
                    <a:pt x="11" y="9"/>
                  </a:lnTo>
                  <a:lnTo>
                    <a:pt x="0" y="16"/>
                  </a:lnTo>
                  <a:lnTo>
                    <a:pt x="11" y="9"/>
                  </a:lnTo>
                  <a:lnTo>
                    <a:pt x="4" y="9"/>
                  </a:lnTo>
                  <a:lnTo>
                    <a:pt x="0" y="16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0" name="Freeform 274"/>
            <p:cNvSpPr>
              <a:spLocks/>
            </p:cNvSpPr>
            <p:nvPr/>
          </p:nvSpPr>
          <p:spPr bwMode="auto">
            <a:xfrm>
              <a:off x="8281" y="5802"/>
              <a:ext cx="63" cy="102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22" y="91"/>
                </a:cxn>
                <a:cxn ang="0">
                  <a:pos x="63" y="9"/>
                </a:cxn>
                <a:cxn ang="0">
                  <a:pos x="41" y="0"/>
                </a:cxn>
                <a:cxn ang="0">
                  <a:pos x="0" y="82"/>
                </a:cxn>
                <a:cxn ang="0">
                  <a:pos x="16" y="75"/>
                </a:cxn>
                <a:cxn ang="0">
                  <a:pos x="7" y="97"/>
                </a:cxn>
                <a:cxn ang="0">
                  <a:pos x="16" y="102"/>
                </a:cxn>
                <a:cxn ang="0">
                  <a:pos x="22" y="91"/>
                </a:cxn>
                <a:cxn ang="0">
                  <a:pos x="7" y="97"/>
                </a:cxn>
              </a:cxnLst>
              <a:rect l="0" t="0" r="r" b="b"/>
              <a:pathLst>
                <a:path w="63" h="102">
                  <a:moveTo>
                    <a:pt x="7" y="97"/>
                  </a:moveTo>
                  <a:lnTo>
                    <a:pt x="22" y="91"/>
                  </a:lnTo>
                  <a:lnTo>
                    <a:pt x="63" y="9"/>
                  </a:lnTo>
                  <a:lnTo>
                    <a:pt x="41" y="0"/>
                  </a:lnTo>
                  <a:lnTo>
                    <a:pt x="0" y="82"/>
                  </a:lnTo>
                  <a:lnTo>
                    <a:pt x="16" y="75"/>
                  </a:lnTo>
                  <a:lnTo>
                    <a:pt x="7" y="97"/>
                  </a:lnTo>
                  <a:lnTo>
                    <a:pt x="16" y="102"/>
                  </a:lnTo>
                  <a:lnTo>
                    <a:pt x="22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1" name="Freeform 275"/>
            <p:cNvSpPr>
              <a:spLocks/>
            </p:cNvSpPr>
            <p:nvPr/>
          </p:nvSpPr>
          <p:spPr bwMode="auto">
            <a:xfrm>
              <a:off x="8188" y="5842"/>
              <a:ext cx="109" cy="57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12" y="22"/>
                </a:cxn>
                <a:cxn ang="0">
                  <a:pos x="100" y="57"/>
                </a:cxn>
                <a:cxn ang="0">
                  <a:pos x="109" y="35"/>
                </a:cxn>
                <a:cxn ang="0">
                  <a:pos x="21" y="0"/>
                </a:cxn>
                <a:cxn ang="0">
                  <a:pos x="25" y="15"/>
                </a:cxn>
                <a:cxn ang="0">
                  <a:pos x="7" y="6"/>
                </a:cxn>
                <a:cxn ang="0">
                  <a:pos x="0" y="15"/>
                </a:cxn>
                <a:cxn ang="0">
                  <a:pos x="12" y="22"/>
                </a:cxn>
                <a:cxn ang="0">
                  <a:pos x="7" y="6"/>
                </a:cxn>
              </a:cxnLst>
              <a:rect l="0" t="0" r="r" b="b"/>
              <a:pathLst>
                <a:path w="109" h="57">
                  <a:moveTo>
                    <a:pt x="7" y="6"/>
                  </a:moveTo>
                  <a:lnTo>
                    <a:pt x="12" y="22"/>
                  </a:lnTo>
                  <a:lnTo>
                    <a:pt x="100" y="57"/>
                  </a:lnTo>
                  <a:lnTo>
                    <a:pt x="109" y="35"/>
                  </a:lnTo>
                  <a:lnTo>
                    <a:pt x="21" y="0"/>
                  </a:lnTo>
                  <a:lnTo>
                    <a:pt x="25" y="15"/>
                  </a:lnTo>
                  <a:lnTo>
                    <a:pt x="7" y="6"/>
                  </a:lnTo>
                  <a:lnTo>
                    <a:pt x="0" y="15"/>
                  </a:lnTo>
                  <a:lnTo>
                    <a:pt x="12" y="22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2" name="Freeform 276"/>
            <p:cNvSpPr>
              <a:spLocks/>
            </p:cNvSpPr>
            <p:nvPr/>
          </p:nvSpPr>
          <p:spPr bwMode="auto">
            <a:xfrm>
              <a:off x="8195" y="5755"/>
              <a:ext cx="68" cy="102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48" y="0"/>
                </a:cxn>
                <a:cxn ang="0">
                  <a:pos x="0" y="93"/>
                </a:cxn>
                <a:cxn ang="0">
                  <a:pos x="18" y="102"/>
                </a:cxn>
                <a:cxn ang="0">
                  <a:pos x="66" y="9"/>
                </a:cxn>
                <a:cxn ang="0">
                  <a:pos x="68" y="5"/>
                </a:cxn>
                <a:cxn ang="0">
                  <a:pos x="66" y="9"/>
                </a:cxn>
                <a:cxn ang="0">
                  <a:pos x="68" y="7"/>
                </a:cxn>
                <a:cxn ang="0">
                  <a:pos x="68" y="5"/>
                </a:cxn>
                <a:cxn ang="0">
                  <a:pos x="45" y="5"/>
                </a:cxn>
              </a:cxnLst>
              <a:rect l="0" t="0" r="r" b="b"/>
              <a:pathLst>
                <a:path w="68" h="102">
                  <a:moveTo>
                    <a:pt x="45" y="5"/>
                  </a:moveTo>
                  <a:lnTo>
                    <a:pt x="48" y="0"/>
                  </a:lnTo>
                  <a:lnTo>
                    <a:pt x="0" y="93"/>
                  </a:lnTo>
                  <a:lnTo>
                    <a:pt x="18" y="102"/>
                  </a:lnTo>
                  <a:lnTo>
                    <a:pt x="66" y="9"/>
                  </a:lnTo>
                  <a:lnTo>
                    <a:pt x="68" y="5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68" y="5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3" name="Freeform 277"/>
            <p:cNvSpPr>
              <a:spLocks/>
            </p:cNvSpPr>
            <p:nvPr/>
          </p:nvSpPr>
          <p:spPr bwMode="auto">
            <a:xfrm>
              <a:off x="8240" y="5596"/>
              <a:ext cx="36" cy="164"/>
            </a:xfrm>
            <a:custGeom>
              <a:avLst/>
              <a:gdLst/>
              <a:ahLst/>
              <a:cxnLst>
                <a:cxn ang="0">
                  <a:pos x="23" y="22"/>
                </a:cxn>
                <a:cxn ang="0">
                  <a:pos x="14" y="11"/>
                </a:cxn>
                <a:cxn ang="0">
                  <a:pos x="0" y="164"/>
                </a:cxn>
                <a:cxn ang="0">
                  <a:pos x="23" y="164"/>
                </a:cxn>
                <a:cxn ang="0">
                  <a:pos x="36" y="11"/>
                </a:cxn>
                <a:cxn ang="0">
                  <a:pos x="27" y="0"/>
                </a:cxn>
                <a:cxn ang="0">
                  <a:pos x="36" y="11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3" y="22"/>
                </a:cxn>
              </a:cxnLst>
              <a:rect l="0" t="0" r="r" b="b"/>
              <a:pathLst>
                <a:path w="36" h="164">
                  <a:moveTo>
                    <a:pt x="23" y="22"/>
                  </a:moveTo>
                  <a:lnTo>
                    <a:pt x="14" y="11"/>
                  </a:lnTo>
                  <a:lnTo>
                    <a:pt x="0" y="164"/>
                  </a:lnTo>
                  <a:lnTo>
                    <a:pt x="23" y="164"/>
                  </a:lnTo>
                  <a:lnTo>
                    <a:pt x="36" y="11"/>
                  </a:lnTo>
                  <a:lnTo>
                    <a:pt x="27" y="0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4" name="Freeform 278"/>
            <p:cNvSpPr>
              <a:spLocks/>
            </p:cNvSpPr>
            <p:nvPr/>
          </p:nvSpPr>
          <p:spPr bwMode="auto">
            <a:xfrm>
              <a:off x="8109" y="5562"/>
              <a:ext cx="158" cy="5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154" y="56"/>
                </a:cxn>
                <a:cxn ang="0">
                  <a:pos x="158" y="34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23"/>
                </a:cxn>
              </a:cxnLst>
              <a:rect l="0" t="0" r="r" b="b"/>
              <a:pathLst>
                <a:path w="158" h="56">
                  <a:moveTo>
                    <a:pt x="0" y="23"/>
                  </a:moveTo>
                  <a:lnTo>
                    <a:pt x="0" y="23"/>
                  </a:lnTo>
                  <a:lnTo>
                    <a:pt x="154" y="56"/>
                  </a:lnTo>
                  <a:lnTo>
                    <a:pt x="158" y="34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5" name="Freeform 279"/>
            <p:cNvSpPr>
              <a:spLocks/>
            </p:cNvSpPr>
            <p:nvPr/>
          </p:nvSpPr>
          <p:spPr bwMode="auto">
            <a:xfrm>
              <a:off x="7972" y="5527"/>
              <a:ext cx="142" cy="58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7" y="24"/>
                </a:cxn>
                <a:cxn ang="0">
                  <a:pos x="137" y="58"/>
                </a:cxn>
                <a:cxn ang="0">
                  <a:pos x="142" y="35"/>
                </a:cxn>
                <a:cxn ang="0">
                  <a:pos x="11" y="2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2" y="7"/>
                </a:cxn>
                <a:cxn ang="0">
                  <a:pos x="18" y="20"/>
                </a:cxn>
              </a:cxnLst>
              <a:rect l="0" t="0" r="r" b="b"/>
              <a:pathLst>
                <a:path w="142" h="58">
                  <a:moveTo>
                    <a:pt x="18" y="20"/>
                  </a:moveTo>
                  <a:lnTo>
                    <a:pt x="7" y="24"/>
                  </a:lnTo>
                  <a:lnTo>
                    <a:pt x="137" y="58"/>
                  </a:lnTo>
                  <a:lnTo>
                    <a:pt x="142" y="35"/>
                  </a:lnTo>
                  <a:lnTo>
                    <a:pt x="11" y="2"/>
                  </a:lnTo>
                  <a:lnTo>
                    <a:pt x="0" y="7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6" name="Freeform 280"/>
            <p:cNvSpPr>
              <a:spLocks/>
            </p:cNvSpPr>
            <p:nvPr/>
          </p:nvSpPr>
          <p:spPr bwMode="auto">
            <a:xfrm>
              <a:off x="7920" y="5534"/>
              <a:ext cx="70" cy="70"/>
            </a:xfrm>
            <a:custGeom>
              <a:avLst/>
              <a:gdLst/>
              <a:ahLst/>
              <a:cxnLst>
                <a:cxn ang="0">
                  <a:pos x="9" y="70"/>
                </a:cxn>
                <a:cxn ang="0">
                  <a:pos x="18" y="66"/>
                </a:cxn>
                <a:cxn ang="0">
                  <a:pos x="70" y="13"/>
                </a:cxn>
                <a:cxn ang="0">
                  <a:pos x="52" y="0"/>
                </a:cxn>
                <a:cxn ang="0">
                  <a:pos x="0" y="53"/>
                </a:cxn>
                <a:cxn ang="0">
                  <a:pos x="9" y="48"/>
                </a:cxn>
                <a:cxn ang="0">
                  <a:pos x="9" y="70"/>
                </a:cxn>
                <a:cxn ang="0">
                  <a:pos x="11" y="70"/>
                </a:cxn>
                <a:cxn ang="0">
                  <a:pos x="16" y="66"/>
                </a:cxn>
                <a:cxn ang="0">
                  <a:pos x="9" y="70"/>
                </a:cxn>
              </a:cxnLst>
              <a:rect l="0" t="0" r="r" b="b"/>
              <a:pathLst>
                <a:path w="70" h="70">
                  <a:moveTo>
                    <a:pt x="9" y="70"/>
                  </a:moveTo>
                  <a:lnTo>
                    <a:pt x="18" y="66"/>
                  </a:lnTo>
                  <a:lnTo>
                    <a:pt x="70" y="13"/>
                  </a:lnTo>
                  <a:lnTo>
                    <a:pt x="52" y="0"/>
                  </a:lnTo>
                  <a:lnTo>
                    <a:pt x="0" y="53"/>
                  </a:lnTo>
                  <a:lnTo>
                    <a:pt x="9" y="48"/>
                  </a:lnTo>
                  <a:lnTo>
                    <a:pt x="9" y="70"/>
                  </a:lnTo>
                  <a:lnTo>
                    <a:pt x="11" y="70"/>
                  </a:lnTo>
                  <a:lnTo>
                    <a:pt x="16" y="66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7" name="Freeform 281"/>
            <p:cNvSpPr>
              <a:spLocks/>
            </p:cNvSpPr>
            <p:nvPr/>
          </p:nvSpPr>
          <p:spPr bwMode="auto">
            <a:xfrm>
              <a:off x="7830" y="5567"/>
              <a:ext cx="99" cy="37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6" y="22"/>
                </a:cxn>
                <a:cxn ang="0">
                  <a:pos x="99" y="37"/>
                </a:cxn>
                <a:cxn ang="0">
                  <a:pos x="99" y="15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3" y="20"/>
                </a:cxn>
              </a:cxnLst>
              <a:rect l="0" t="0" r="r" b="b"/>
              <a:pathLst>
                <a:path w="99" h="37">
                  <a:moveTo>
                    <a:pt x="13" y="20"/>
                  </a:moveTo>
                  <a:lnTo>
                    <a:pt x="6" y="22"/>
                  </a:lnTo>
                  <a:lnTo>
                    <a:pt x="99" y="37"/>
                  </a:lnTo>
                  <a:lnTo>
                    <a:pt x="99" y="15"/>
                  </a:lnTo>
                  <a:lnTo>
                    <a:pt x="6" y="0"/>
                  </a:lnTo>
                  <a:lnTo>
                    <a:pt x="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8" name="Freeform 282"/>
            <p:cNvSpPr>
              <a:spLocks/>
            </p:cNvSpPr>
            <p:nvPr/>
          </p:nvSpPr>
          <p:spPr bwMode="auto">
            <a:xfrm>
              <a:off x="7762" y="5569"/>
              <a:ext cx="81" cy="69"/>
            </a:xfrm>
            <a:custGeom>
              <a:avLst/>
              <a:gdLst/>
              <a:ahLst/>
              <a:cxnLst>
                <a:cxn ang="0">
                  <a:pos x="7" y="69"/>
                </a:cxn>
                <a:cxn ang="0">
                  <a:pos x="13" y="67"/>
                </a:cxn>
                <a:cxn ang="0">
                  <a:pos x="81" y="18"/>
                </a:cxn>
                <a:cxn ang="0">
                  <a:pos x="68" y="0"/>
                </a:cxn>
                <a:cxn ang="0">
                  <a:pos x="0" y="49"/>
                </a:cxn>
                <a:cxn ang="0">
                  <a:pos x="7" y="47"/>
                </a:cxn>
                <a:cxn ang="0">
                  <a:pos x="7" y="69"/>
                </a:cxn>
                <a:cxn ang="0">
                  <a:pos x="9" y="69"/>
                </a:cxn>
                <a:cxn ang="0">
                  <a:pos x="13" y="67"/>
                </a:cxn>
                <a:cxn ang="0">
                  <a:pos x="7" y="69"/>
                </a:cxn>
              </a:cxnLst>
              <a:rect l="0" t="0" r="r" b="b"/>
              <a:pathLst>
                <a:path w="81" h="69">
                  <a:moveTo>
                    <a:pt x="7" y="69"/>
                  </a:moveTo>
                  <a:lnTo>
                    <a:pt x="13" y="67"/>
                  </a:lnTo>
                  <a:lnTo>
                    <a:pt x="81" y="18"/>
                  </a:lnTo>
                  <a:lnTo>
                    <a:pt x="68" y="0"/>
                  </a:lnTo>
                  <a:lnTo>
                    <a:pt x="0" y="49"/>
                  </a:lnTo>
                  <a:lnTo>
                    <a:pt x="7" y="47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3" y="67"/>
                  </a:lnTo>
                  <a:lnTo>
                    <a:pt x="7" y="6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9" name="Freeform 283"/>
            <p:cNvSpPr>
              <a:spLocks/>
            </p:cNvSpPr>
            <p:nvPr/>
          </p:nvSpPr>
          <p:spPr bwMode="auto">
            <a:xfrm>
              <a:off x="7685" y="5616"/>
              <a:ext cx="84" cy="24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25" y="24"/>
                </a:cxn>
                <a:cxn ang="0">
                  <a:pos x="84" y="22"/>
                </a:cxn>
                <a:cxn ang="0">
                  <a:pos x="84" y="0"/>
                </a:cxn>
                <a:cxn ang="0">
                  <a:pos x="25" y="2"/>
                </a:cxn>
                <a:cxn ang="0">
                  <a:pos x="16" y="20"/>
                </a:cxn>
                <a:cxn ang="0">
                  <a:pos x="25" y="2"/>
                </a:cxn>
                <a:cxn ang="0">
                  <a:pos x="0" y="2"/>
                </a:cxn>
                <a:cxn ang="0">
                  <a:pos x="16" y="20"/>
                </a:cxn>
                <a:cxn ang="0">
                  <a:pos x="34" y="6"/>
                </a:cxn>
              </a:cxnLst>
              <a:rect l="0" t="0" r="r" b="b"/>
              <a:pathLst>
                <a:path w="84" h="24">
                  <a:moveTo>
                    <a:pt x="34" y="6"/>
                  </a:moveTo>
                  <a:lnTo>
                    <a:pt x="25" y="24"/>
                  </a:lnTo>
                  <a:lnTo>
                    <a:pt x="84" y="22"/>
                  </a:lnTo>
                  <a:lnTo>
                    <a:pt x="84" y="0"/>
                  </a:lnTo>
                  <a:lnTo>
                    <a:pt x="25" y="2"/>
                  </a:lnTo>
                  <a:lnTo>
                    <a:pt x="16" y="20"/>
                  </a:lnTo>
                  <a:lnTo>
                    <a:pt x="25" y="2"/>
                  </a:lnTo>
                  <a:lnTo>
                    <a:pt x="0" y="2"/>
                  </a:lnTo>
                  <a:lnTo>
                    <a:pt x="16" y="2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0" name="Freeform 284"/>
            <p:cNvSpPr>
              <a:spLocks/>
            </p:cNvSpPr>
            <p:nvPr/>
          </p:nvSpPr>
          <p:spPr bwMode="auto">
            <a:xfrm>
              <a:off x="7701" y="5622"/>
              <a:ext cx="262" cy="297"/>
            </a:xfrm>
            <a:custGeom>
              <a:avLst/>
              <a:gdLst/>
              <a:ahLst/>
              <a:cxnLst>
                <a:cxn ang="0">
                  <a:pos x="237" y="297"/>
                </a:cxn>
                <a:cxn ang="0">
                  <a:pos x="246" y="280"/>
                </a:cxn>
                <a:cxn ang="0">
                  <a:pos x="18" y="0"/>
                </a:cxn>
                <a:cxn ang="0">
                  <a:pos x="0" y="14"/>
                </a:cxn>
                <a:cxn ang="0">
                  <a:pos x="228" y="293"/>
                </a:cxn>
                <a:cxn ang="0">
                  <a:pos x="237" y="275"/>
                </a:cxn>
                <a:cxn ang="0">
                  <a:pos x="237" y="297"/>
                </a:cxn>
                <a:cxn ang="0">
                  <a:pos x="262" y="297"/>
                </a:cxn>
                <a:cxn ang="0">
                  <a:pos x="246" y="280"/>
                </a:cxn>
                <a:cxn ang="0">
                  <a:pos x="237" y="297"/>
                </a:cxn>
              </a:cxnLst>
              <a:rect l="0" t="0" r="r" b="b"/>
              <a:pathLst>
                <a:path w="262" h="297">
                  <a:moveTo>
                    <a:pt x="237" y="297"/>
                  </a:moveTo>
                  <a:lnTo>
                    <a:pt x="246" y="280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228" y="293"/>
                  </a:lnTo>
                  <a:lnTo>
                    <a:pt x="237" y="275"/>
                  </a:lnTo>
                  <a:lnTo>
                    <a:pt x="237" y="297"/>
                  </a:lnTo>
                  <a:lnTo>
                    <a:pt x="262" y="297"/>
                  </a:lnTo>
                  <a:lnTo>
                    <a:pt x="246" y="280"/>
                  </a:lnTo>
                  <a:lnTo>
                    <a:pt x="237" y="29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1" name="Freeform 285"/>
            <p:cNvSpPr>
              <a:spLocks/>
            </p:cNvSpPr>
            <p:nvPr/>
          </p:nvSpPr>
          <p:spPr bwMode="auto">
            <a:xfrm>
              <a:off x="7863" y="5897"/>
              <a:ext cx="75" cy="2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22"/>
                </a:cxn>
                <a:cxn ang="0">
                  <a:pos x="75" y="22"/>
                </a:cxn>
                <a:cxn ang="0">
                  <a:pos x="75" y="0"/>
                </a:cxn>
                <a:cxn ang="0">
                  <a:pos x="10" y="0"/>
                </a:cxn>
                <a:cxn ang="0">
                  <a:pos x="19" y="5"/>
                </a:cxn>
                <a:cxn ang="0">
                  <a:pos x="0" y="18"/>
                </a:cxn>
                <a:cxn ang="0">
                  <a:pos x="5" y="22"/>
                </a:cxn>
                <a:cxn ang="0">
                  <a:pos x="10" y="22"/>
                </a:cxn>
                <a:cxn ang="0">
                  <a:pos x="0" y="18"/>
                </a:cxn>
              </a:cxnLst>
              <a:rect l="0" t="0" r="r" b="b"/>
              <a:pathLst>
                <a:path w="75" h="22">
                  <a:moveTo>
                    <a:pt x="0" y="18"/>
                  </a:moveTo>
                  <a:lnTo>
                    <a:pt x="10" y="22"/>
                  </a:lnTo>
                  <a:lnTo>
                    <a:pt x="75" y="22"/>
                  </a:lnTo>
                  <a:lnTo>
                    <a:pt x="75" y="0"/>
                  </a:lnTo>
                  <a:lnTo>
                    <a:pt x="10" y="0"/>
                  </a:lnTo>
                  <a:lnTo>
                    <a:pt x="19" y="5"/>
                  </a:lnTo>
                  <a:lnTo>
                    <a:pt x="0" y="18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2" name="Freeform 286"/>
            <p:cNvSpPr>
              <a:spLocks/>
            </p:cNvSpPr>
            <p:nvPr/>
          </p:nvSpPr>
          <p:spPr bwMode="auto">
            <a:xfrm>
              <a:off x="7807" y="5828"/>
              <a:ext cx="75" cy="87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0" y="18"/>
                </a:cxn>
                <a:cxn ang="0">
                  <a:pos x="56" y="87"/>
                </a:cxn>
                <a:cxn ang="0">
                  <a:pos x="75" y="74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18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9" y="23"/>
                </a:cxn>
              </a:cxnLst>
              <a:rect l="0" t="0" r="r" b="b"/>
              <a:pathLst>
                <a:path w="75" h="87">
                  <a:moveTo>
                    <a:pt x="9" y="23"/>
                  </a:moveTo>
                  <a:lnTo>
                    <a:pt x="0" y="18"/>
                  </a:lnTo>
                  <a:lnTo>
                    <a:pt x="56" y="87"/>
                  </a:lnTo>
                  <a:lnTo>
                    <a:pt x="75" y="74"/>
                  </a:lnTo>
                  <a:lnTo>
                    <a:pt x="18" y="5"/>
                  </a:lnTo>
                  <a:lnTo>
                    <a:pt x="9" y="0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3" name="Freeform 287"/>
            <p:cNvSpPr>
              <a:spLocks/>
            </p:cNvSpPr>
            <p:nvPr/>
          </p:nvSpPr>
          <p:spPr bwMode="auto">
            <a:xfrm>
              <a:off x="7638" y="5800"/>
              <a:ext cx="178" cy="51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2" y="22"/>
                </a:cxn>
                <a:cxn ang="0">
                  <a:pos x="178" y="51"/>
                </a:cxn>
                <a:cxn ang="0">
                  <a:pos x="178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22"/>
                </a:cxn>
              </a:cxnLst>
              <a:rect l="0" t="0" r="r" b="b"/>
              <a:pathLst>
                <a:path w="178" h="51">
                  <a:moveTo>
                    <a:pt x="4" y="22"/>
                  </a:moveTo>
                  <a:lnTo>
                    <a:pt x="2" y="22"/>
                  </a:lnTo>
                  <a:lnTo>
                    <a:pt x="178" y="51"/>
                  </a:lnTo>
                  <a:lnTo>
                    <a:pt x="178" y="28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4" name="Freeform 288"/>
            <p:cNvSpPr>
              <a:spLocks/>
            </p:cNvSpPr>
            <p:nvPr/>
          </p:nvSpPr>
          <p:spPr bwMode="auto">
            <a:xfrm>
              <a:off x="7557" y="5800"/>
              <a:ext cx="85" cy="4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40"/>
                </a:cxn>
                <a:cxn ang="0">
                  <a:pos x="85" y="22"/>
                </a:cxn>
                <a:cxn ang="0">
                  <a:pos x="81" y="0"/>
                </a:cxn>
                <a:cxn ang="0">
                  <a:pos x="9" y="17"/>
                </a:cxn>
                <a:cxn ang="0">
                  <a:pos x="22" y="28"/>
                </a:cxn>
                <a:cxn ang="0">
                  <a:pos x="0" y="28"/>
                </a:cxn>
                <a:cxn ang="0">
                  <a:pos x="2" y="42"/>
                </a:cxn>
                <a:cxn ang="0">
                  <a:pos x="13" y="40"/>
                </a:cxn>
                <a:cxn ang="0">
                  <a:pos x="0" y="28"/>
                </a:cxn>
              </a:cxnLst>
              <a:rect l="0" t="0" r="r" b="b"/>
              <a:pathLst>
                <a:path w="85" h="42">
                  <a:moveTo>
                    <a:pt x="0" y="28"/>
                  </a:moveTo>
                  <a:lnTo>
                    <a:pt x="13" y="40"/>
                  </a:lnTo>
                  <a:lnTo>
                    <a:pt x="85" y="22"/>
                  </a:lnTo>
                  <a:lnTo>
                    <a:pt x="81" y="0"/>
                  </a:lnTo>
                  <a:lnTo>
                    <a:pt x="9" y="17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2" y="42"/>
                  </a:lnTo>
                  <a:lnTo>
                    <a:pt x="13" y="4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5" name="Freeform 289"/>
            <p:cNvSpPr>
              <a:spLocks/>
            </p:cNvSpPr>
            <p:nvPr/>
          </p:nvSpPr>
          <p:spPr bwMode="auto">
            <a:xfrm>
              <a:off x="7539" y="5673"/>
              <a:ext cx="40" cy="15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18" y="155"/>
                </a:cxn>
                <a:cxn ang="0">
                  <a:pos x="40" y="155"/>
                </a:cxn>
                <a:cxn ang="0">
                  <a:pos x="22" y="9"/>
                </a:cxn>
                <a:cxn ang="0">
                  <a:pos x="18" y="18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4" y="0"/>
                </a:cxn>
              </a:cxnLst>
              <a:rect l="0" t="0" r="r" b="b"/>
              <a:pathLst>
                <a:path w="40" h="155">
                  <a:moveTo>
                    <a:pt x="4" y="0"/>
                  </a:moveTo>
                  <a:lnTo>
                    <a:pt x="0" y="9"/>
                  </a:lnTo>
                  <a:lnTo>
                    <a:pt x="18" y="155"/>
                  </a:lnTo>
                  <a:lnTo>
                    <a:pt x="40" y="155"/>
                  </a:lnTo>
                  <a:lnTo>
                    <a:pt x="22" y="9"/>
                  </a:lnTo>
                  <a:lnTo>
                    <a:pt x="18" y="18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6" name="Freeform 290"/>
            <p:cNvSpPr>
              <a:spLocks/>
            </p:cNvSpPr>
            <p:nvPr/>
          </p:nvSpPr>
          <p:spPr bwMode="auto">
            <a:xfrm>
              <a:off x="7543" y="5616"/>
              <a:ext cx="115" cy="75"/>
            </a:xfrm>
            <a:custGeom>
              <a:avLst/>
              <a:gdLst/>
              <a:ahLst/>
              <a:cxnLst>
                <a:cxn ang="0">
                  <a:pos x="88" y="15"/>
                </a:cxn>
                <a:cxn ang="0">
                  <a:pos x="90" y="0"/>
                </a:cxn>
                <a:cxn ang="0">
                  <a:pos x="0" y="57"/>
                </a:cxn>
                <a:cxn ang="0">
                  <a:pos x="14" y="75"/>
                </a:cxn>
                <a:cxn ang="0">
                  <a:pos x="104" y="17"/>
                </a:cxn>
                <a:cxn ang="0">
                  <a:pos x="106" y="2"/>
                </a:cxn>
                <a:cxn ang="0">
                  <a:pos x="104" y="17"/>
                </a:cxn>
                <a:cxn ang="0">
                  <a:pos x="115" y="11"/>
                </a:cxn>
                <a:cxn ang="0">
                  <a:pos x="106" y="2"/>
                </a:cxn>
                <a:cxn ang="0">
                  <a:pos x="88" y="15"/>
                </a:cxn>
              </a:cxnLst>
              <a:rect l="0" t="0" r="r" b="b"/>
              <a:pathLst>
                <a:path w="115" h="75">
                  <a:moveTo>
                    <a:pt x="88" y="15"/>
                  </a:moveTo>
                  <a:lnTo>
                    <a:pt x="90" y="0"/>
                  </a:lnTo>
                  <a:lnTo>
                    <a:pt x="0" y="57"/>
                  </a:lnTo>
                  <a:lnTo>
                    <a:pt x="14" y="75"/>
                  </a:lnTo>
                  <a:lnTo>
                    <a:pt x="104" y="17"/>
                  </a:lnTo>
                  <a:lnTo>
                    <a:pt x="106" y="2"/>
                  </a:lnTo>
                  <a:lnTo>
                    <a:pt x="104" y="17"/>
                  </a:lnTo>
                  <a:lnTo>
                    <a:pt x="115" y="11"/>
                  </a:lnTo>
                  <a:lnTo>
                    <a:pt x="106" y="2"/>
                  </a:lnTo>
                  <a:lnTo>
                    <a:pt x="88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7" name="Freeform 291"/>
            <p:cNvSpPr>
              <a:spLocks/>
            </p:cNvSpPr>
            <p:nvPr/>
          </p:nvSpPr>
          <p:spPr bwMode="auto">
            <a:xfrm>
              <a:off x="7442" y="5057"/>
              <a:ext cx="670" cy="38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0" y="246"/>
                </a:cxn>
                <a:cxn ang="0">
                  <a:pos x="239" y="241"/>
                </a:cxn>
                <a:cxn ang="0">
                  <a:pos x="494" y="321"/>
                </a:cxn>
                <a:cxn ang="0">
                  <a:pos x="570" y="386"/>
                </a:cxn>
                <a:cxn ang="0">
                  <a:pos x="591" y="335"/>
                </a:cxn>
                <a:cxn ang="0">
                  <a:pos x="670" y="330"/>
                </a:cxn>
                <a:cxn ang="0">
                  <a:pos x="638" y="259"/>
                </a:cxn>
                <a:cxn ang="0">
                  <a:pos x="390" y="53"/>
                </a:cxn>
                <a:cxn ang="0">
                  <a:pos x="171" y="0"/>
                </a:cxn>
                <a:cxn ang="0">
                  <a:pos x="0" y="22"/>
                </a:cxn>
              </a:cxnLst>
              <a:rect l="0" t="0" r="r" b="b"/>
              <a:pathLst>
                <a:path w="670" h="386">
                  <a:moveTo>
                    <a:pt x="0" y="22"/>
                  </a:moveTo>
                  <a:lnTo>
                    <a:pt x="40" y="246"/>
                  </a:lnTo>
                  <a:lnTo>
                    <a:pt x="239" y="241"/>
                  </a:lnTo>
                  <a:lnTo>
                    <a:pt x="494" y="321"/>
                  </a:lnTo>
                  <a:lnTo>
                    <a:pt x="570" y="386"/>
                  </a:lnTo>
                  <a:lnTo>
                    <a:pt x="591" y="335"/>
                  </a:lnTo>
                  <a:lnTo>
                    <a:pt x="670" y="330"/>
                  </a:lnTo>
                  <a:lnTo>
                    <a:pt x="638" y="259"/>
                  </a:lnTo>
                  <a:lnTo>
                    <a:pt x="390" y="53"/>
                  </a:lnTo>
                  <a:lnTo>
                    <a:pt x="17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8" name="Freeform 292"/>
            <p:cNvSpPr>
              <a:spLocks/>
            </p:cNvSpPr>
            <p:nvPr/>
          </p:nvSpPr>
          <p:spPr bwMode="auto">
            <a:xfrm>
              <a:off x="7430" y="5079"/>
              <a:ext cx="63" cy="235"/>
            </a:xfrm>
            <a:custGeom>
              <a:avLst/>
              <a:gdLst/>
              <a:ahLst/>
              <a:cxnLst>
                <a:cxn ang="0">
                  <a:pos x="52" y="213"/>
                </a:cxn>
                <a:cxn ang="0">
                  <a:pos x="63" y="224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41" y="224"/>
                </a:cxn>
                <a:cxn ang="0">
                  <a:pos x="52" y="235"/>
                </a:cxn>
                <a:cxn ang="0">
                  <a:pos x="41" y="224"/>
                </a:cxn>
                <a:cxn ang="0">
                  <a:pos x="43" y="235"/>
                </a:cxn>
                <a:cxn ang="0">
                  <a:pos x="52" y="235"/>
                </a:cxn>
                <a:cxn ang="0">
                  <a:pos x="52" y="213"/>
                </a:cxn>
              </a:cxnLst>
              <a:rect l="0" t="0" r="r" b="b"/>
              <a:pathLst>
                <a:path w="63" h="235">
                  <a:moveTo>
                    <a:pt x="52" y="213"/>
                  </a:moveTo>
                  <a:lnTo>
                    <a:pt x="63" y="2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41" y="224"/>
                  </a:lnTo>
                  <a:lnTo>
                    <a:pt x="52" y="235"/>
                  </a:lnTo>
                  <a:lnTo>
                    <a:pt x="41" y="224"/>
                  </a:lnTo>
                  <a:lnTo>
                    <a:pt x="43" y="235"/>
                  </a:lnTo>
                  <a:lnTo>
                    <a:pt x="52" y="235"/>
                  </a:lnTo>
                  <a:lnTo>
                    <a:pt x="52" y="21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9" name="Freeform 293"/>
            <p:cNvSpPr>
              <a:spLocks/>
            </p:cNvSpPr>
            <p:nvPr/>
          </p:nvSpPr>
          <p:spPr bwMode="auto">
            <a:xfrm>
              <a:off x="7482" y="5287"/>
              <a:ext cx="201" cy="27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99" y="0"/>
                </a:cxn>
                <a:cxn ang="0">
                  <a:pos x="0" y="5"/>
                </a:cxn>
                <a:cxn ang="0">
                  <a:pos x="0" y="27"/>
                </a:cxn>
                <a:cxn ang="0">
                  <a:pos x="199" y="23"/>
                </a:cxn>
                <a:cxn ang="0">
                  <a:pos x="196" y="23"/>
                </a:cxn>
                <a:cxn ang="0">
                  <a:pos x="201" y="0"/>
                </a:cxn>
                <a:cxn ang="0">
                  <a:pos x="199" y="0"/>
                </a:cxn>
                <a:cxn ang="0">
                  <a:pos x="199" y="0"/>
                </a:cxn>
                <a:cxn ang="0">
                  <a:pos x="201" y="0"/>
                </a:cxn>
              </a:cxnLst>
              <a:rect l="0" t="0" r="r" b="b"/>
              <a:pathLst>
                <a:path w="201" h="27">
                  <a:moveTo>
                    <a:pt x="201" y="0"/>
                  </a:moveTo>
                  <a:lnTo>
                    <a:pt x="199" y="0"/>
                  </a:lnTo>
                  <a:lnTo>
                    <a:pt x="0" y="5"/>
                  </a:lnTo>
                  <a:lnTo>
                    <a:pt x="0" y="27"/>
                  </a:lnTo>
                  <a:lnTo>
                    <a:pt x="199" y="23"/>
                  </a:lnTo>
                  <a:lnTo>
                    <a:pt x="196" y="23"/>
                  </a:lnTo>
                  <a:lnTo>
                    <a:pt x="201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0" name="Freeform 294"/>
            <p:cNvSpPr>
              <a:spLocks/>
            </p:cNvSpPr>
            <p:nvPr/>
          </p:nvSpPr>
          <p:spPr bwMode="auto">
            <a:xfrm>
              <a:off x="7678" y="5287"/>
              <a:ext cx="264" cy="102"/>
            </a:xfrm>
            <a:custGeom>
              <a:avLst/>
              <a:gdLst/>
              <a:ahLst/>
              <a:cxnLst>
                <a:cxn ang="0">
                  <a:pos x="264" y="82"/>
                </a:cxn>
                <a:cxn ang="0">
                  <a:pos x="260" y="80"/>
                </a:cxn>
                <a:cxn ang="0">
                  <a:pos x="5" y="0"/>
                </a:cxn>
                <a:cxn ang="0">
                  <a:pos x="0" y="23"/>
                </a:cxn>
                <a:cxn ang="0">
                  <a:pos x="255" y="102"/>
                </a:cxn>
                <a:cxn ang="0">
                  <a:pos x="251" y="100"/>
                </a:cxn>
                <a:cxn ang="0">
                  <a:pos x="264" y="82"/>
                </a:cxn>
                <a:cxn ang="0">
                  <a:pos x="262" y="82"/>
                </a:cxn>
                <a:cxn ang="0">
                  <a:pos x="260" y="80"/>
                </a:cxn>
                <a:cxn ang="0">
                  <a:pos x="264" y="82"/>
                </a:cxn>
              </a:cxnLst>
              <a:rect l="0" t="0" r="r" b="b"/>
              <a:pathLst>
                <a:path w="264" h="102">
                  <a:moveTo>
                    <a:pt x="264" y="82"/>
                  </a:moveTo>
                  <a:lnTo>
                    <a:pt x="260" y="80"/>
                  </a:lnTo>
                  <a:lnTo>
                    <a:pt x="5" y="0"/>
                  </a:lnTo>
                  <a:lnTo>
                    <a:pt x="0" y="23"/>
                  </a:lnTo>
                  <a:lnTo>
                    <a:pt x="255" y="102"/>
                  </a:lnTo>
                  <a:lnTo>
                    <a:pt x="251" y="100"/>
                  </a:lnTo>
                  <a:lnTo>
                    <a:pt x="264" y="82"/>
                  </a:lnTo>
                  <a:lnTo>
                    <a:pt x="262" y="82"/>
                  </a:lnTo>
                  <a:lnTo>
                    <a:pt x="260" y="80"/>
                  </a:lnTo>
                  <a:lnTo>
                    <a:pt x="264" y="8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1" name="Freeform 295"/>
            <p:cNvSpPr>
              <a:spLocks/>
            </p:cNvSpPr>
            <p:nvPr/>
          </p:nvSpPr>
          <p:spPr bwMode="auto">
            <a:xfrm>
              <a:off x="7929" y="5369"/>
              <a:ext cx="95" cy="94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90" y="65"/>
                </a:cxn>
                <a:cxn ang="0">
                  <a:pos x="13" y="0"/>
                </a:cxn>
                <a:cxn ang="0">
                  <a:pos x="0" y="18"/>
                </a:cxn>
                <a:cxn ang="0">
                  <a:pos x="77" y="82"/>
                </a:cxn>
                <a:cxn ang="0">
                  <a:pos x="95" y="78"/>
                </a:cxn>
                <a:cxn ang="0">
                  <a:pos x="77" y="82"/>
                </a:cxn>
                <a:cxn ang="0">
                  <a:pos x="88" y="94"/>
                </a:cxn>
                <a:cxn ang="0">
                  <a:pos x="95" y="76"/>
                </a:cxn>
                <a:cxn ang="0">
                  <a:pos x="72" y="69"/>
                </a:cxn>
              </a:cxnLst>
              <a:rect l="0" t="0" r="r" b="b"/>
              <a:pathLst>
                <a:path w="95" h="94">
                  <a:moveTo>
                    <a:pt x="72" y="69"/>
                  </a:moveTo>
                  <a:lnTo>
                    <a:pt x="90" y="65"/>
                  </a:lnTo>
                  <a:lnTo>
                    <a:pt x="13" y="0"/>
                  </a:lnTo>
                  <a:lnTo>
                    <a:pt x="0" y="18"/>
                  </a:lnTo>
                  <a:lnTo>
                    <a:pt x="77" y="82"/>
                  </a:lnTo>
                  <a:lnTo>
                    <a:pt x="95" y="78"/>
                  </a:lnTo>
                  <a:lnTo>
                    <a:pt x="77" y="82"/>
                  </a:lnTo>
                  <a:lnTo>
                    <a:pt x="88" y="94"/>
                  </a:lnTo>
                  <a:lnTo>
                    <a:pt x="95" y="76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2" name="Freeform 296"/>
            <p:cNvSpPr>
              <a:spLocks/>
            </p:cNvSpPr>
            <p:nvPr/>
          </p:nvSpPr>
          <p:spPr bwMode="auto">
            <a:xfrm>
              <a:off x="8001" y="5381"/>
              <a:ext cx="43" cy="6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6"/>
                </a:cxn>
                <a:cxn ang="0">
                  <a:pos x="0" y="57"/>
                </a:cxn>
                <a:cxn ang="0">
                  <a:pos x="23" y="66"/>
                </a:cxn>
                <a:cxn ang="0">
                  <a:pos x="43" y="15"/>
                </a:cxn>
                <a:cxn ang="0">
                  <a:pos x="32" y="22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0" y="8"/>
                </a:cxn>
                <a:cxn ang="0">
                  <a:pos x="32" y="0"/>
                </a:cxn>
              </a:cxnLst>
              <a:rect l="0" t="0" r="r" b="b"/>
              <a:pathLst>
                <a:path w="43" h="66">
                  <a:moveTo>
                    <a:pt x="32" y="0"/>
                  </a:moveTo>
                  <a:lnTo>
                    <a:pt x="20" y="6"/>
                  </a:lnTo>
                  <a:lnTo>
                    <a:pt x="0" y="57"/>
                  </a:lnTo>
                  <a:lnTo>
                    <a:pt x="23" y="66"/>
                  </a:lnTo>
                  <a:lnTo>
                    <a:pt x="43" y="15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0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3" name="Freeform 297"/>
            <p:cNvSpPr>
              <a:spLocks/>
            </p:cNvSpPr>
            <p:nvPr/>
          </p:nvSpPr>
          <p:spPr bwMode="auto">
            <a:xfrm>
              <a:off x="8033" y="5376"/>
              <a:ext cx="97" cy="27"/>
            </a:xfrm>
            <a:custGeom>
              <a:avLst/>
              <a:gdLst/>
              <a:ahLst/>
              <a:cxnLst>
                <a:cxn ang="0">
                  <a:pos x="67" y="16"/>
                </a:cxn>
                <a:cxn ang="0">
                  <a:pos x="79" y="0"/>
                </a:cxn>
                <a:cxn ang="0">
                  <a:pos x="0" y="5"/>
                </a:cxn>
                <a:cxn ang="0">
                  <a:pos x="0" y="27"/>
                </a:cxn>
                <a:cxn ang="0">
                  <a:pos x="79" y="22"/>
                </a:cxn>
                <a:cxn ang="0">
                  <a:pos x="90" y="7"/>
                </a:cxn>
                <a:cxn ang="0">
                  <a:pos x="79" y="22"/>
                </a:cxn>
                <a:cxn ang="0">
                  <a:pos x="97" y="22"/>
                </a:cxn>
                <a:cxn ang="0">
                  <a:pos x="90" y="7"/>
                </a:cxn>
                <a:cxn ang="0">
                  <a:pos x="67" y="16"/>
                </a:cxn>
              </a:cxnLst>
              <a:rect l="0" t="0" r="r" b="b"/>
              <a:pathLst>
                <a:path w="97" h="27">
                  <a:moveTo>
                    <a:pt x="67" y="16"/>
                  </a:moveTo>
                  <a:lnTo>
                    <a:pt x="79" y="0"/>
                  </a:lnTo>
                  <a:lnTo>
                    <a:pt x="0" y="5"/>
                  </a:lnTo>
                  <a:lnTo>
                    <a:pt x="0" y="27"/>
                  </a:lnTo>
                  <a:lnTo>
                    <a:pt x="79" y="22"/>
                  </a:lnTo>
                  <a:lnTo>
                    <a:pt x="90" y="7"/>
                  </a:lnTo>
                  <a:lnTo>
                    <a:pt x="79" y="22"/>
                  </a:lnTo>
                  <a:lnTo>
                    <a:pt x="97" y="22"/>
                  </a:lnTo>
                  <a:lnTo>
                    <a:pt x="90" y="7"/>
                  </a:lnTo>
                  <a:lnTo>
                    <a:pt x="67" y="1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4" name="Freeform 298"/>
            <p:cNvSpPr>
              <a:spLocks/>
            </p:cNvSpPr>
            <p:nvPr/>
          </p:nvSpPr>
          <p:spPr bwMode="auto">
            <a:xfrm>
              <a:off x="8069" y="5307"/>
              <a:ext cx="54" cy="85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4"/>
                </a:cxn>
                <a:cxn ang="0">
                  <a:pos x="31" y="85"/>
                </a:cxn>
                <a:cxn ang="0">
                  <a:pos x="54" y="76"/>
                </a:cxn>
                <a:cxn ang="0">
                  <a:pos x="22" y="5"/>
                </a:cxn>
                <a:cxn ang="0">
                  <a:pos x="18" y="0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8" y="0"/>
                </a:cxn>
                <a:cxn ang="0">
                  <a:pos x="4" y="18"/>
                </a:cxn>
              </a:cxnLst>
              <a:rect l="0" t="0" r="r" b="b"/>
              <a:pathLst>
                <a:path w="54" h="85">
                  <a:moveTo>
                    <a:pt x="4" y="18"/>
                  </a:moveTo>
                  <a:lnTo>
                    <a:pt x="0" y="14"/>
                  </a:lnTo>
                  <a:lnTo>
                    <a:pt x="31" y="85"/>
                  </a:lnTo>
                  <a:lnTo>
                    <a:pt x="54" y="76"/>
                  </a:lnTo>
                  <a:lnTo>
                    <a:pt x="22" y="5"/>
                  </a:lnTo>
                  <a:lnTo>
                    <a:pt x="18" y="0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5" name="Freeform 299"/>
            <p:cNvSpPr>
              <a:spLocks/>
            </p:cNvSpPr>
            <p:nvPr/>
          </p:nvSpPr>
          <p:spPr bwMode="auto">
            <a:xfrm>
              <a:off x="7825" y="5099"/>
              <a:ext cx="262" cy="226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0" y="20"/>
                </a:cxn>
                <a:cxn ang="0">
                  <a:pos x="248" y="226"/>
                </a:cxn>
                <a:cxn ang="0">
                  <a:pos x="262" y="208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5" y="22"/>
                </a:cxn>
              </a:cxnLst>
              <a:rect l="0" t="0" r="r" b="b"/>
              <a:pathLst>
                <a:path w="262" h="226">
                  <a:moveTo>
                    <a:pt x="5" y="22"/>
                  </a:moveTo>
                  <a:lnTo>
                    <a:pt x="0" y="20"/>
                  </a:lnTo>
                  <a:lnTo>
                    <a:pt x="248" y="226"/>
                  </a:lnTo>
                  <a:lnTo>
                    <a:pt x="262" y="208"/>
                  </a:lnTo>
                  <a:lnTo>
                    <a:pt x="14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6" name="Freeform 300"/>
            <p:cNvSpPr>
              <a:spLocks/>
            </p:cNvSpPr>
            <p:nvPr/>
          </p:nvSpPr>
          <p:spPr bwMode="auto">
            <a:xfrm>
              <a:off x="7611" y="5046"/>
              <a:ext cx="223" cy="75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22"/>
                </a:cxn>
                <a:cxn ang="0">
                  <a:pos x="219" y="75"/>
                </a:cxn>
                <a:cxn ang="0">
                  <a:pos x="223" y="5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2"/>
                </a:cxn>
              </a:cxnLst>
              <a:rect l="0" t="0" r="r" b="b"/>
              <a:pathLst>
                <a:path w="223" h="75">
                  <a:moveTo>
                    <a:pt x="2" y="22"/>
                  </a:moveTo>
                  <a:lnTo>
                    <a:pt x="0" y="22"/>
                  </a:lnTo>
                  <a:lnTo>
                    <a:pt x="219" y="75"/>
                  </a:lnTo>
                  <a:lnTo>
                    <a:pt x="223" y="53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7" name="Freeform 301"/>
            <p:cNvSpPr>
              <a:spLocks/>
            </p:cNvSpPr>
            <p:nvPr/>
          </p:nvSpPr>
          <p:spPr bwMode="auto">
            <a:xfrm>
              <a:off x="7428" y="5046"/>
              <a:ext cx="185" cy="44"/>
            </a:xfrm>
            <a:custGeom>
              <a:avLst/>
              <a:gdLst/>
              <a:ahLst/>
              <a:cxnLst>
                <a:cxn ang="0">
                  <a:pos x="25" y="33"/>
                </a:cxn>
                <a:cxn ang="0">
                  <a:pos x="14" y="44"/>
                </a:cxn>
                <a:cxn ang="0">
                  <a:pos x="185" y="22"/>
                </a:cxn>
                <a:cxn ang="0">
                  <a:pos x="185" y="0"/>
                </a:cxn>
                <a:cxn ang="0">
                  <a:pos x="14" y="22"/>
                </a:cxn>
                <a:cxn ang="0">
                  <a:pos x="2" y="33"/>
                </a:cxn>
                <a:cxn ang="0">
                  <a:pos x="14" y="22"/>
                </a:cxn>
                <a:cxn ang="0">
                  <a:pos x="0" y="24"/>
                </a:cxn>
                <a:cxn ang="0">
                  <a:pos x="2" y="33"/>
                </a:cxn>
                <a:cxn ang="0">
                  <a:pos x="25" y="33"/>
                </a:cxn>
              </a:cxnLst>
              <a:rect l="0" t="0" r="r" b="b"/>
              <a:pathLst>
                <a:path w="185" h="44">
                  <a:moveTo>
                    <a:pt x="25" y="33"/>
                  </a:moveTo>
                  <a:lnTo>
                    <a:pt x="14" y="44"/>
                  </a:lnTo>
                  <a:lnTo>
                    <a:pt x="185" y="22"/>
                  </a:lnTo>
                  <a:lnTo>
                    <a:pt x="185" y="0"/>
                  </a:lnTo>
                  <a:lnTo>
                    <a:pt x="14" y="22"/>
                  </a:lnTo>
                  <a:lnTo>
                    <a:pt x="2" y="33"/>
                  </a:lnTo>
                  <a:lnTo>
                    <a:pt x="14" y="22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8" name="Freeform 302"/>
            <p:cNvSpPr>
              <a:spLocks/>
            </p:cNvSpPr>
            <p:nvPr/>
          </p:nvSpPr>
          <p:spPr bwMode="auto">
            <a:xfrm>
              <a:off x="6214" y="5046"/>
              <a:ext cx="839" cy="656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839" y="64"/>
                </a:cxn>
                <a:cxn ang="0">
                  <a:pos x="521" y="210"/>
                </a:cxn>
                <a:cxn ang="0">
                  <a:pos x="485" y="323"/>
                </a:cxn>
                <a:cxn ang="0">
                  <a:pos x="381" y="403"/>
                </a:cxn>
                <a:cxn ang="0">
                  <a:pos x="395" y="556"/>
                </a:cxn>
                <a:cxn ang="0">
                  <a:pos x="291" y="616"/>
                </a:cxn>
                <a:cxn ang="0">
                  <a:pos x="262" y="539"/>
                </a:cxn>
                <a:cxn ang="0">
                  <a:pos x="0" y="656"/>
                </a:cxn>
                <a:cxn ang="0">
                  <a:pos x="0" y="563"/>
                </a:cxn>
                <a:cxn ang="0">
                  <a:pos x="5" y="558"/>
                </a:cxn>
                <a:cxn ang="0">
                  <a:pos x="14" y="545"/>
                </a:cxn>
                <a:cxn ang="0">
                  <a:pos x="27" y="525"/>
                </a:cxn>
                <a:cxn ang="0">
                  <a:pos x="50" y="501"/>
                </a:cxn>
                <a:cxn ang="0">
                  <a:pos x="77" y="470"/>
                </a:cxn>
                <a:cxn ang="0">
                  <a:pos x="108" y="432"/>
                </a:cxn>
                <a:cxn ang="0">
                  <a:pos x="149" y="392"/>
                </a:cxn>
                <a:cxn ang="0">
                  <a:pos x="196" y="348"/>
                </a:cxn>
                <a:cxn ang="0">
                  <a:pos x="248" y="301"/>
                </a:cxn>
                <a:cxn ang="0">
                  <a:pos x="305" y="257"/>
                </a:cxn>
                <a:cxn ang="0">
                  <a:pos x="370" y="208"/>
                </a:cxn>
                <a:cxn ang="0">
                  <a:pos x="442" y="162"/>
                </a:cxn>
                <a:cxn ang="0">
                  <a:pos x="519" y="117"/>
                </a:cxn>
                <a:cxn ang="0">
                  <a:pos x="603" y="73"/>
                </a:cxn>
                <a:cxn ang="0">
                  <a:pos x="693" y="35"/>
                </a:cxn>
                <a:cxn ang="0">
                  <a:pos x="788" y="0"/>
                </a:cxn>
              </a:cxnLst>
              <a:rect l="0" t="0" r="r" b="b"/>
              <a:pathLst>
                <a:path w="839" h="656">
                  <a:moveTo>
                    <a:pt x="788" y="0"/>
                  </a:moveTo>
                  <a:lnTo>
                    <a:pt x="839" y="64"/>
                  </a:lnTo>
                  <a:lnTo>
                    <a:pt x="521" y="210"/>
                  </a:lnTo>
                  <a:lnTo>
                    <a:pt x="485" y="323"/>
                  </a:lnTo>
                  <a:lnTo>
                    <a:pt x="381" y="403"/>
                  </a:lnTo>
                  <a:lnTo>
                    <a:pt x="395" y="556"/>
                  </a:lnTo>
                  <a:lnTo>
                    <a:pt x="291" y="616"/>
                  </a:lnTo>
                  <a:lnTo>
                    <a:pt x="262" y="539"/>
                  </a:lnTo>
                  <a:lnTo>
                    <a:pt x="0" y="656"/>
                  </a:lnTo>
                  <a:lnTo>
                    <a:pt x="0" y="563"/>
                  </a:lnTo>
                  <a:lnTo>
                    <a:pt x="5" y="558"/>
                  </a:lnTo>
                  <a:lnTo>
                    <a:pt x="14" y="545"/>
                  </a:lnTo>
                  <a:lnTo>
                    <a:pt x="27" y="525"/>
                  </a:lnTo>
                  <a:lnTo>
                    <a:pt x="50" y="501"/>
                  </a:lnTo>
                  <a:lnTo>
                    <a:pt x="77" y="470"/>
                  </a:lnTo>
                  <a:lnTo>
                    <a:pt x="108" y="432"/>
                  </a:lnTo>
                  <a:lnTo>
                    <a:pt x="149" y="392"/>
                  </a:lnTo>
                  <a:lnTo>
                    <a:pt x="196" y="348"/>
                  </a:lnTo>
                  <a:lnTo>
                    <a:pt x="248" y="301"/>
                  </a:lnTo>
                  <a:lnTo>
                    <a:pt x="305" y="257"/>
                  </a:lnTo>
                  <a:lnTo>
                    <a:pt x="370" y="208"/>
                  </a:lnTo>
                  <a:lnTo>
                    <a:pt x="442" y="162"/>
                  </a:lnTo>
                  <a:lnTo>
                    <a:pt x="519" y="117"/>
                  </a:lnTo>
                  <a:lnTo>
                    <a:pt x="603" y="73"/>
                  </a:lnTo>
                  <a:lnTo>
                    <a:pt x="693" y="35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9" name="Freeform 303"/>
            <p:cNvSpPr>
              <a:spLocks/>
            </p:cNvSpPr>
            <p:nvPr/>
          </p:nvSpPr>
          <p:spPr bwMode="auto">
            <a:xfrm>
              <a:off x="6993" y="5039"/>
              <a:ext cx="79" cy="82"/>
            </a:xfrm>
            <a:custGeom>
              <a:avLst/>
              <a:gdLst/>
              <a:ahLst/>
              <a:cxnLst>
                <a:cxn ang="0">
                  <a:pos x="65" y="82"/>
                </a:cxn>
                <a:cxn ang="0">
                  <a:pos x="69" y="64"/>
                </a:cxn>
                <a:cxn ang="0">
                  <a:pos x="18" y="0"/>
                </a:cxn>
                <a:cxn ang="0">
                  <a:pos x="0" y="13"/>
                </a:cxn>
                <a:cxn ang="0">
                  <a:pos x="51" y="78"/>
                </a:cxn>
                <a:cxn ang="0">
                  <a:pos x="56" y="60"/>
                </a:cxn>
                <a:cxn ang="0">
                  <a:pos x="65" y="82"/>
                </a:cxn>
                <a:cxn ang="0">
                  <a:pos x="79" y="75"/>
                </a:cxn>
                <a:cxn ang="0">
                  <a:pos x="69" y="64"/>
                </a:cxn>
                <a:cxn ang="0">
                  <a:pos x="65" y="82"/>
                </a:cxn>
              </a:cxnLst>
              <a:rect l="0" t="0" r="r" b="b"/>
              <a:pathLst>
                <a:path w="79" h="82">
                  <a:moveTo>
                    <a:pt x="65" y="82"/>
                  </a:moveTo>
                  <a:lnTo>
                    <a:pt x="69" y="64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51" y="78"/>
                  </a:lnTo>
                  <a:lnTo>
                    <a:pt x="56" y="60"/>
                  </a:lnTo>
                  <a:lnTo>
                    <a:pt x="65" y="82"/>
                  </a:lnTo>
                  <a:lnTo>
                    <a:pt x="79" y="75"/>
                  </a:lnTo>
                  <a:lnTo>
                    <a:pt x="69" y="64"/>
                  </a:lnTo>
                  <a:lnTo>
                    <a:pt x="65" y="8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0" name="Freeform 304"/>
            <p:cNvSpPr>
              <a:spLocks/>
            </p:cNvSpPr>
            <p:nvPr/>
          </p:nvSpPr>
          <p:spPr bwMode="auto">
            <a:xfrm>
              <a:off x="6724" y="5099"/>
              <a:ext cx="334" cy="168"/>
            </a:xfrm>
            <a:custGeom>
              <a:avLst/>
              <a:gdLst/>
              <a:ahLst/>
              <a:cxnLst>
                <a:cxn ang="0">
                  <a:pos x="23" y="160"/>
                </a:cxn>
                <a:cxn ang="0">
                  <a:pos x="16" y="168"/>
                </a:cxn>
                <a:cxn ang="0">
                  <a:pos x="334" y="22"/>
                </a:cxn>
                <a:cxn ang="0">
                  <a:pos x="325" y="0"/>
                </a:cxn>
                <a:cxn ang="0">
                  <a:pos x="7" y="146"/>
                </a:cxn>
                <a:cxn ang="0">
                  <a:pos x="0" y="155"/>
                </a:cxn>
                <a:cxn ang="0">
                  <a:pos x="7" y="146"/>
                </a:cxn>
                <a:cxn ang="0">
                  <a:pos x="2" y="151"/>
                </a:cxn>
                <a:cxn ang="0">
                  <a:pos x="0" y="155"/>
                </a:cxn>
                <a:cxn ang="0">
                  <a:pos x="23" y="160"/>
                </a:cxn>
              </a:cxnLst>
              <a:rect l="0" t="0" r="r" b="b"/>
              <a:pathLst>
                <a:path w="334" h="168">
                  <a:moveTo>
                    <a:pt x="23" y="160"/>
                  </a:moveTo>
                  <a:lnTo>
                    <a:pt x="16" y="168"/>
                  </a:lnTo>
                  <a:lnTo>
                    <a:pt x="334" y="22"/>
                  </a:lnTo>
                  <a:lnTo>
                    <a:pt x="325" y="0"/>
                  </a:lnTo>
                  <a:lnTo>
                    <a:pt x="7" y="146"/>
                  </a:lnTo>
                  <a:lnTo>
                    <a:pt x="0" y="155"/>
                  </a:lnTo>
                  <a:lnTo>
                    <a:pt x="7" y="146"/>
                  </a:lnTo>
                  <a:lnTo>
                    <a:pt x="2" y="151"/>
                  </a:lnTo>
                  <a:lnTo>
                    <a:pt x="0" y="155"/>
                  </a:lnTo>
                  <a:lnTo>
                    <a:pt x="23" y="16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1" name="Freeform 305"/>
            <p:cNvSpPr>
              <a:spLocks/>
            </p:cNvSpPr>
            <p:nvPr/>
          </p:nvSpPr>
          <p:spPr bwMode="auto">
            <a:xfrm>
              <a:off x="6688" y="5254"/>
              <a:ext cx="59" cy="124"/>
            </a:xfrm>
            <a:custGeom>
              <a:avLst/>
              <a:gdLst/>
              <a:ahLst/>
              <a:cxnLst>
                <a:cxn ang="0">
                  <a:pos x="18" y="124"/>
                </a:cxn>
                <a:cxn ang="0">
                  <a:pos x="22" y="118"/>
                </a:cxn>
                <a:cxn ang="0">
                  <a:pos x="59" y="5"/>
                </a:cxn>
                <a:cxn ang="0">
                  <a:pos x="36" y="0"/>
                </a:cxn>
                <a:cxn ang="0">
                  <a:pos x="0" y="113"/>
                </a:cxn>
                <a:cxn ang="0">
                  <a:pos x="4" y="107"/>
                </a:cxn>
                <a:cxn ang="0">
                  <a:pos x="18" y="124"/>
                </a:cxn>
                <a:cxn ang="0">
                  <a:pos x="20" y="122"/>
                </a:cxn>
                <a:cxn ang="0">
                  <a:pos x="22" y="118"/>
                </a:cxn>
                <a:cxn ang="0">
                  <a:pos x="18" y="124"/>
                </a:cxn>
              </a:cxnLst>
              <a:rect l="0" t="0" r="r" b="b"/>
              <a:pathLst>
                <a:path w="59" h="124">
                  <a:moveTo>
                    <a:pt x="18" y="124"/>
                  </a:moveTo>
                  <a:lnTo>
                    <a:pt x="22" y="118"/>
                  </a:lnTo>
                  <a:lnTo>
                    <a:pt x="59" y="5"/>
                  </a:lnTo>
                  <a:lnTo>
                    <a:pt x="36" y="0"/>
                  </a:lnTo>
                  <a:lnTo>
                    <a:pt x="0" y="113"/>
                  </a:lnTo>
                  <a:lnTo>
                    <a:pt x="4" y="107"/>
                  </a:lnTo>
                  <a:lnTo>
                    <a:pt x="18" y="124"/>
                  </a:lnTo>
                  <a:lnTo>
                    <a:pt x="20" y="122"/>
                  </a:lnTo>
                  <a:lnTo>
                    <a:pt x="22" y="118"/>
                  </a:lnTo>
                  <a:lnTo>
                    <a:pt x="18" y="12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2" name="Freeform 306"/>
            <p:cNvSpPr>
              <a:spLocks/>
            </p:cNvSpPr>
            <p:nvPr/>
          </p:nvSpPr>
          <p:spPr bwMode="auto">
            <a:xfrm>
              <a:off x="6584" y="5361"/>
              <a:ext cx="122" cy="97"/>
            </a:xfrm>
            <a:custGeom>
              <a:avLst/>
              <a:gdLst/>
              <a:ahLst/>
              <a:cxnLst>
                <a:cxn ang="0">
                  <a:pos x="23" y="88"/>
                </a:cxn>
                <a:cxn ang="0">
                  <a:pos x="18" y="97"/>
                </a:cxn>
                <a:cxn ang="0">
                  <a:pos x="122" y="17"/>
                </a:cxn>
                <a:cxn ang="0">
                  <a:pos x="108" y="0"/>
                </a:cxn>
                <a:cxn ang="0">
                  <a:pos x="5" y="79"/>
                </a:cxn>
                <a:cxn ang="0">
                  <a:pos x="0" y="88"/>
                </a:cxn>
                <a:cxn ang="0">
                  <a:pos x="5" y="79"/>
                </a:cxn>
                <a:cxn ang="0">
                  <a:pos x="0" y="84"/>
                </a:cxn>
                <a:cxn ang="0">
                  <a:pos x="0" y="88"/>
                </a:cxn>
                <a:cxn ang="0">
                  <a:pos x="23" y="88"/>
                </a:cxn>
              </a:cxnLst>
              <a:rect l="0" t="0" r="r" b="b"/>
              <a:pathLst>
                <a:path w="122" h="97">
                  <a:moveTo>
                    <a:pt x="23" y="88"/>
                  </a:moveTo>
                  <a:lnTo>
                    <a:pt x="18" y="97"/>
                  </a:lnTo>
                  <a:lnTo>
                    <a:pt x="122" y="17"/>
                  </a:lnTo>
                  <a:lnTo>
                    <a:pt x="108" y="0"/>
                  </a:lnTo>
                  <a:lnTo>
                    <a:pt x="5" y="79"/>
                  </a:lnTo>
                  <a:lnTo>
                    <a:pt x="0" y="88"/>
                  </a:lnTo>
                  <a:lnTo>
                    <a:pt x="5" y="79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23" y="8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3" name="Freeform 307"/>
            <p:cNvSpPr>
              <a:spLocks/>
            </p:cNvSpPr>
            <p:nvPr/>
          </p:nvSpPr>
          <p:spPr bwMode="auto">
            <a:xfrm>
              <a:off x="6584" y="5449"/>
              <a:ext cx="36" cy="162"/>
            </a:xfrm>
            <a:custGeom>
              <a:avLst/>
              <a:gdLst/>
              <a:ahLst/>
              <a:cxnLst>
                <a:cxn ang="0">
                  <a:pos x="29" y="162"/>
                </a:cxn>
                <a:cxn ang="0">
                  <a:pos x="36" y="153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14" y="153"/>
                </a:cxn>
                <a:cxn ang="0">
                  <a:pos x="20" y="144"/>
                </a:cxn>
                <a:cxn ang="0">
                  <a:pos x="29" y="162"/>
                </a:cxn>
                <a:cxn ang="0">
                  <a:pos x="36" y="160"/>
                </a:cxn>
                <a:cxn ang="0">
                  <a:pos x="36" y="153"/>
                </a:cxn>
                <a:cxn ang="0">
                  <a:pos x="29" y="162"/>
                </a:cxn>
              </a:cxnLst>
              <a:rect l="0" t="0" r="r" b="b"/>
              <a:pathLst>
                <a:path w="36" h="162">
                  <a:moveTo>
                    <a:pt x="29" y="162"/>
                  </a:moveTo>
                  <a:lnTo>
                    <a:pt x="36" y="15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4" y="153"/>
                  </a:lnTo>
                  <a:lnTo>
                    <a:pt x="20" y="144"/>
                  </a:lnTo>
                  <a:lnTo>
                    <a:pt x="29" y="162"/>
                  </a:lnTo>
                  <a:lnTo>
                    <a:pt x="36" y="160"/>
                  </a:lnTo>
                  <a:lnTo>
                    <a:pt x="36" y="153"/>
                  </a:lnTo>
                  <a:lnTo>
                    <a:pt x="29" y="16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4" name="Freeform 308"/>
            <p:cNvSpPr>
              <a:spLocks/>
            </p:cNvSpPr>
            <p:nvPr/>
          </p:nvSpPr>
          <p:spPr bwMode="auto">
            <a:xfrm>
              <a:off x="6494" y="5593"/>
              <a:ext cx="119" cy="87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6" y="78"/>
                </a:cxn>
                <a:cxn ang="0">
                  <a:pos x="119" y="18"/>
                </a:cxn>
                <a:cxn ang="0">
                  <a:pos x="110" y="0"/>
                </a:cxn>
                <a:cxn ang="0">
                  <a:pos x="7" y="60"/>
                </a:cxn>
                <a:cxn ang="0">
                  <a:pos x="22" y="67"/>
                </a:cxn>
                <a:cxn ang="0">
                  <a:pos x="0" y="71"/>
                </a:cxn>
                <a:cxn ang="0">
                  <a:pos x="7" y="87"/>
                </a:cxn>
                <a:cxn ang="0">
                  <a:pos x="16" y="78"/>
                </a:cxn>
                <a:cxn ang="0">
                  <a:pos x="0" y="71"/>
                </a:cxn>
              </a:cxnLst>
              <a:rect l="0" t="0" r="r" b="b"/>
              <a:pathLst>
                <a:path w="119" h="87">
                  <a:moveTo>
                    <a:pt x="0" y="71"/>
                  </a:moveTo>
                  <a:lnTo>
                    <a:pt x="16" y="78"/>
                  </a:lnTo>
                  <a:lnTo>
                    <a:pt x="119" y="18"/>
                  </a:lnTo>
                  <a:lnTo>
                    <a:pt x="110" y="0"/>
                  </a:lnTo>
                  <a:lnTo>
                    <a:pt x="7" y="60"/>
                  </a:lnTo>
                  <a:lnTo>
                    <a:pt x="22" y="67"/>
                  </a:lnTo>
                  <a:lnTo>
                    <a:pt x="0" y="71"/>
                  </a:lnTo>
                  <a:lnTo>
                    <a:pt x="7" y="87"/>
                  </a:lnTo>
                  <a:lnTo>
                    <a:pt x="16" y="7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5" name="Freeform 309"/>
            <p:cNvSpPr>
              <a:spLocks/>
            </p:cNvSpPr>
            <p:nvPr/>
          </p:nvSpPr>
          <p:spPr bwMode="auto">
            <a:xfrm>
              <a:off x="6465" y="5569"/>
              <a:ext cx="51" cy="95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0" y="18"/>
                </a:cxn>
                <a:cxn ang="0">
                  <a:pos x="29" y="95"/>
                </a:cxn>
                <a:cxn ang="0">
                  <a:pos x="51" y="91"/>
                </a:cxn>
                <a:cxn ang="0">
                  <a:pos x="22" y="13"/>
                </a:cxn>
                <a:cxn ang="0">
                  <a:pos x="6" y="4"/>
                </a:cxn>
                <a:cxn ang="0">
                  <a:pos x="22" y="13"/>
                </a:cxn>
                <a:cxn ang="0">
                  <a:pos x="18" y="0"/>
                </a:cxn>
                <a:cxn ang="0">
                  <a:pos x="6" y="4"/>
                </a:cxn>
                <a:cxn ang="0">
                  <a:pos x="15" y="27"/>
                </a:cxn>
              </a:cxnLst>
              <a:rect l="0" t="0" r="r" b="b"/>
              <a:pathLst>
                <a:path w="51" h="95">
                  <a:moveTo>
                    <a:pt x="15" y="27"/>
                  </a:moveTo>
                  <a:lnTo>
                    <a:pt x="0" y="18"/>
                  </a:lnTo>
                  <a:lnTo>
                    <a:pt x="29" y="95"/>
                  </a:lnTo>
                  <a:lnTo>
                    <a:pt x="51" y="91"/>
                  </a:lnTo>
                  <a:lnTo>
                    <a:pt x="22" y="13"/>
                  </a:lnTo>
                  <a:lnTo>
                    <a:pt x="6" y="4"/>
                  </a:lnTo>
                  <a:lnTo>
                    <a:pt x="22" y="13"/>
                  </a:lnTo>
                  <a:lnTo>
                    <a:pt x="18" y="0"/>
                  </a:lnTo>
                  <a:lnTo>
                    <a:pt x="6" y="4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6" name="Freeform 310"/>
            <p:cNvSpPr>
              <a:spLocks/>
            </p:cNvSpPr>
            <p:nvPr/>
          </p:nvSpPr>
          <p:spPr bwMode="auto">
            <a:xfrm>
              <a:off x="6203" y="5573"/>
              <a:ext cx="277" cy="147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6" y="140"/>
                </a:cxn>
                <a:cxn ang="0">
                  <a:pos x="277" y="23"/>
                </a:cxn>
                <a:cxn ang="0">
                  <a:pos x="268" y="0"/>
                </a:cxn>
                <a:cxn ang="0">
                  <a:pos x="7" y="118"/>
                </a:cxn>
                <a:cxn ang="0">
                  <a:pos x="22" y="129"/>
                </a:cxn>
                <a:cxn ang="0">
                  <a:pos x="0" y="129"/>
                </a:cxn>
                <a:cxn ang="0">
                  <a:pos x="0" y="147"/>
                </a:cxn>
                <a:cxn ang="0">
                  <a:pos x="16" y="140"/>
                </a:cxn>
                <a:cxn ang="0">
                  <a:pos x="0" y="129"/>
                </a:cxn>
              </a:cxnLst>
              <a:rect l="0" t="0" r="r" b="b"/>
              <a:pathLst>
                <a:path w="277" h="147">
                  <a:moveTo>
                    <a:pt x="0" y="129"/>
                  </a:moveTo>
                  <a:lnTo>
                    <a:pt x="16" y="140"/>
                  </a:lnTo>
                  <a:lnTo>
                    <a:pt x="277" y="23"/>
                  </a:lnTo>
                  <a:lnTo>
                    <a:pt x="268" y="0"/>
                  </a:lnTo>
                  <a:lnTo>
                    <a:pt x="7" y="118"/>
                  </a:lnTo>
                  <a:lnTo>
                    <a:pt x="22" y="129"/>
                  </a:lnTo>
                  <a:lnTo>
                    <a:pt x="0" y="129"/>
                  </a:lnTo>
                  <a:lnTo>
                    <a:pt x="0" y="147"/>
                  </a:lnTo>
                  <a:lnTo>
                    <a:pt x="16" y="14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7" name="Freeform 311"/>
            <p:cNvSpPr>
              <a:spLocks/>
            </p:cNvSpPr>
            <p:nvPr/>
          </p:nvSpPr>
          <p:spPr bwMode="auto">
            <a:xfrm>
              <a:off x="6203" y="5602"/>
              <a:ext cx="22" cy="1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"/>
                </a:cxn>
                <a:cxn ang="0">
                  <a:pos x="0" y="100"/>
                </a:cxn>
                <a:cxn ang="0">
                  <a:pos x="22" y="100"/>
                </a:cxn>
                <a:cxn ang="0">
                  <a:pos x="22" y="7"/>
                </a:cxn>
                <a:cxn ang="0">
                  <a:pos x="18" y="1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0"/>
                </a:cxn>
              </a:cxnLst>
              <a:rect l="0" t="0" r="r" b="b"/>
              <a:pathLst>
                <a:path w="22" h="100">
                  <a:moveTo>
                    <a:pt x="4" y="0"/>
                  </a:moveTo>
                  <a:lnTo>
                    <a:pt x="0" y="7"/>
                  </a:lnTo>
                  <a:lnTo>
                    <a:pt x="0" y="100"/>
                  </a:lnTo>
                  <a:lnTo>
                    <a:pt x="22" y="100"/>
                  </a:lnTo>
                  <a:lnTo>
                    <a:pt x="22" y="7"/>
                  </a:lnTo>
                  <a:lnTo>
                    <a:pt x="18" y="14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8" name="Freeform 312"/>
            <p:cNvSpPr>
              <a:spLocks/>
            </p:cNvSpPr>
            <p:nvPr/>
          </p:nvSpPr>
          <p:spPr bwMode="auto">
            <a:xfrm>
              <a:off x="6207" y="5598"/>
              <a:ext cx="21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14" y="18"/>
                </a:cxn>
                <a:cxn ang="0">
                  <a:pos x="18" y="13"/>
                </a:cxn>
                <a:cxn ang="0">
                  <a:pos x="21" y="13"/>
                </a:cxn>
                <a:cxn ang="0">
                  <a:pos x="18" y="13"/>
                </a:cxn>
                <a:cxn ang="0">
                  <a:pos x="21" y="13"/>
                </a:cxn>
                <a:cxn ang="0">
                  <a:pos x="21" y="11"/>
                </a:cxn>
                <a:cxn ang="0">
                  <a:pos x="3" y="0"/>
                </a:cxn>
              </a:cxnLst>
              <a:rect l="0" t="0" r="r" b="b"/>
              <a:pathLst>
                <a:path w="21" h="18">
                  <a:moveTo>
                    <a:pt x="3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14" y="18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9" name="Freeform 313"/>
            <p:cNvSpPr>
              <a:spLocks/>
            </p:cNvSpPr>
            <p:nvPr/>
          </p:nvSpPr>
          <p:spPr bwMode="auto">
            <a:xfrm>
              <a:off x="6210" y="5585"/>
              <a:ext cx="27" cy="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0" y="13"/>
                </a:cxn>
                <a:cxn ang="0">
                  <a:pos x="18" y="26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9" y="0"/>
                </a:cxn>
              </a:cxnLst>
              <a:rect l="0" t="0" r="r" b="b"/>
              <a:pathLst>
                <a:path w="27" h="26">
                  <a:moveTo>
                    <a:pt x="9" y="0"/>
                  </a:moveTo>
                  <a:lnTo>
                    <a:pt x="9" y="0"/>
                  </a:lnTo>
                  <a:lnTo>
                    <a:pt x="0" y="13"/>
                  </a:lnTo>
                  <a:lnTo>
                    <a:pt x="18" y="26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0" name="Freeform 314"/>
            <p:cNvSpPr>
              <a:spLocks/>
            </p:cNvSpPr>
            <p:nvPr/>
          </p:nvSpPr>
          <p:spPr bwMode="auto">
            <a:xfrm>
              <a:off x="6219" y="5565"/>
              <a:ext cx="31" cy="3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0" y="20"/>
                </a:cxn>
                <a:cxn ang="0">
                  <a:pos x="18" y="33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13" y="0"/>
                </a:cxn>
              </a:cxnLst>
              <a:rect l="0" t="0" r="r" b="b"/>
              <a:pathLst>
                <a:path w="31" h="33">
                  <a:moveTo>
                    <a:pt x="13" y="0"/>
                  </a:moveTo>
                  <a:lnTo>
                    <a:pt x="13" y="0"/>
                  </a:lnTo>
                  <a:lnTo>
                    <a:pt x="0" y="20"/>
                  </a:lnTo>
                  <a:lnTo>
                    <a:pt x="18" y="3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1" name="Freeform 315"/>
            <p:cNvSpPr>
              <a:spLocks/>
            </p:cNvSpPr>
            <p:nvPr/>
          </p:nvSpPr>
          <p:spPr bwMode="auto">
            <a:xfrm>
              <a:off x="6232" y="5540"/>
              <a:ext cx="41" cy="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0" y="25"/>
                </a:cxn>
                <a:cxn ang="0">
                  <a:pos x="18" y="38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23" y="0"/>
                </a:cxn>
              </a:cxnLst>
              <a:rect l="0" t="0" r="r" b="b"/>
              <a:pathLst>
                <a:path w="41" h="38">
                  <a:moveTo>
                    <a:pt x="23" y="0"/>
                  </a:moveTo>
                  <a:lnTo>
                    <a:pt x="23" y="0"/>
                  </a:lnTo>
                  <a:lnTo>
                    <a:pt x="0" y="25"/>
                  </a:lnTo>
                  <a:lnTo>
                    <a:pt x="18" y="38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2" name="Freeform 316"/>
            <p:cNvSpPr>
              <a:spLocks/>
            </p:cNvSpPr>
            <p:nvPr/>
          </p:nvSpPr>
          <p:spPr bwMode="auto">
            <a:xfrm>
              <a:off x="6255" y="5509"/>
              <a:ext cx="45" cy="4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0" y="31"/>
                </a:cxn>
                <a:cxn ang="0">
                  <a:pos x="18" y="44"/>
                </a:cxn>
                <a:cxn ang="0">
                  <a:pos x="45" y="13"/>
                </a:cxn>
                <a:cxn ang="0">
                  <a:pos x="45" y="13"/>
                </a:cxn>
                <a:cxn ang="0">
                  <a:pos x="27" y="0"/>
                </a:cxn>
              </a:cxnLst>
              <a:rect l="0" t="0" r="r" b="b"/>
              <a:pathLst>
                <a:path w="45" h="44">
                  <a:moveTo>
                    <a:pt x="27" y="0"/>
                  </a:moveTo>
                  <a:lnTo>
                    <a:pt x="27" y="0"/>
                  </a:lnTo>
                  <a:lnTo>
                    <a:pt x="0" y="31"/>
                  </a:lnTo>
                  <a:lnTo>
                    <a:pt x="18" y="4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3" name="Freeform 317"/>
            <p:cNvSpPr>
              <a:spLocks/>
            </p:cNvSpPr>
            <p:nvPr/>
          </p:nvSpPr>
          <p:spPr bwMode="auto">
            <a:xfrm>
              <a:off x="6282" y="5471"/>
              <a:ext cx="49" cy="5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1" y="0"/>
                </a:cxn>
                <a:cxn ang="0">
                  <a:pos x="0" y="38"/>
                </a:cxn>
                <a:cxn ang="0">
                  <a:pos x="18" y="51"/>
                </a:cxn>
                <a:cxn ang="0">
                  <a:pos x="49" y="14"/>
                </a:cxn>
                <a:cxn ang="0">
                  <a:pos x="47" y="14"/>
                </a:cxn>
                <a:cxn ang="0">
                  <a:pos x="34" y="0"/>
                </a:cxn>
              </a:cxnLst>
              <a:rect l="0" t="0" r="r" b="b"/>
              <a:pathLst>
                <a:path w="49" h="51">
                  <a:moveTo>
                    <a:pt x="34" y="0"/>
                  </a:moveTo>
                  <a:lnTo>
                    <a:pt x="31" y="0"/>
                  </a:lnTo>
                  <a:lnTo>
                    <a:pt x="0" y="38"/>
                  </a:lnTo>
                  <a:lnTo>
                    <a:pt x="18" y="51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4" name="Freeform 318"/>
            <p:cNvSpPr>
              <a:spLocks/>
            </p:cNvSpPr>
            <p:nvPr/>
          </p:nvSpPr>
          <p:spPr bwMode="auto">
            <a:xfrm>
              <a:off x="6316" y="5429"/>
              <a:ext cx="54" cy="5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3"/>
                </a:cxn>
                <a:cxn ang="0">
                  <a:pos x="0" y="42"/>
                </a:cxn>
                <a:cxn ang="0">
                  <a:pos x="13" y="56"/>
                </a:cxn>
                <a:cxn ang="0">
                  <a:pos x="54" y="16"/>
                </a:cxn>
                <a:cxn ang="0">
                  <a:pos x="54" y="18"/>
                </a:cxn>
                <a:cxn ang="0">
                  <a:pos x="40" y="0"/>
                </a:cxn>
              </a:cxnLst>
              <a:rect l="0" t="0" r="r" b="b"/>
              <a:pathLst>
                <a:path w="54" h="56">
                  <a:moveTo>
                    <a:pt x="40" y="0"/>
                  </a:moveTo>
                  <a:lnTo>
                    <a:pt x="40" y="3"/>
                  </a:lnTo>
                  <a:lnTo>
                    <a:pt x="0" y="42"/>
                  </a:lnTo>
                  <a:lnTo>
                    <a:pt x="13" y="56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5" name="Freeform 319"/>
            <p:cNvSpPr>
              <a:spLocks/>
            </p:cNvSpPr>
            <p:nvPr/>
          </p:nvSpPr>
          <p:spPr bwMode="auto">
            <a:xfrm>
              <a:off x="6356" y="5385"/>
              <a:ext cx="61" cy="6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0" y="44"/>
                </a:cxn>
                <a:cxn ang="0">
                  <a:pos x="14" y="62"/>
                </a:cxn>
                <a:cxn ang="0">
                  <a:pos x="61" y="18"/>
                </a:cxn>
                <a:cxn ang="0">
                  <a:pos x="61" y="18"/>
                </a:cxn>
                <a:cxn ang="0">
                  <a:pos x="48" y="0"/>
                </a:cxn>
              </a:cxnLst>
              <a:rect l="0" t="0" r="r" b="b"/>
              <a:pathLst>
                <a:path w="61" h="62">
                  <a:moveTo>
                    <a:pt x="48" y="0"/>
                  </a:moveTo>
                  <a:lnTo>
                    <a:pt x="48" y="0"/>
                  </a:lnTo>
                  <a:lnTo>
                    <a:pt x="0" y="44"/>
                  </a:lnTo>
                  <a:lnTo>
                    <a:pt x="14" y="62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6" name="Freeform 320"/>
            <p:cNvSpPr>
              <a:spLocks/>
            </p:cNvSpPr>
            <p:nvPr/>
          </p:nvSpPr>
          <p:spPr bwMode="auto">
            <a:xfrm>
              <a:off x="6404" y="5338"/>
              <a:ext cx="65" cy="6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0" y="47"/>
                </a:cxn>
                <a:cxn ang="0">
                  <a:pos x="13" y="65"/>
                </a:cxn>
                <a:cxn ang="0">
                  <a:pos x="65" y="18"/>
                </a:cxn>
                <a:cxn ang="0">
                  <a:pos x="65" y="18"/>
                </a:cxn>
                <a:cxn ang="0">
                  <a:pos x="52" y="0"/>
                </a:cxn>
              </a:cxnLst>
              <a:rect l="0" t="0" r="r" b="b"/>
              <a:pathLst>
                <a:path w="65" h="65">
                  <a:moveTo>
                    <a:pt x="52" y="0"/>
                  </a:moveTo>
                  <a:lnTo>
                    <a:pt x="52" y="0"/>
                  </a:lnTo>
                  <a:lnTo>
                    <a:pt x="0" y="47"/>
                  </a:lnTo>
                  <a:lnTo>
                    <a:pt x="13" y="65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7" name="Freeform 321"/>
            <p:cNvSpPr>
              <a:spLocks/>
            </p:cNvSpPr>
            <p:nvPr/>
          </p:nvSpPr>
          <p:spPr bwMode="auto">
            <a:xfrm>
              <a:off x="6456" y="5294"/>
              <a:ext cx="69" cy="6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0" y="44"/>
                </a:cxn>
                <a:cxn ang="0">
                  <a:pos x="13" y="62"/>
                </a:cxn>
                <a:cxn ang="0">
                  <a:pos x="69" y="18"/>
                </a:cxn>
                <a:cxn ang="0">
                  <a:pos x="69" y="18"/>
                </a:cxn>
                <a:cxn ang="0">
                  <a:pos x="56" y="0"/>
                </a:cxn>
              </a:cxnLst>
              <a:rect l="0" t="0" r="r" b="b"/>
              <a:pathLst>
                <a:path w="69" h="62">
                  <a:moveTo>
                    <a:pt x="56" y="0"/>
                  </a:moveTo>
                  <a:lnTo>
                    <a:pt x="56" y="0"/>
                  </a:lnTo>
                  <a:lnTo>
                    <a:pt x="0" y="44"/>
                  </a:lnTo>
                  <a:lnTo>
                    <a:pt x="13" y="62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8" name="Freeform 322"/>
            <p:cNvSpPr>
              <a:spLocks/>
            </p:cNvSpPr>
            <p:nvPr/>
          </p:nvSpPr>
          <p:spPr bwMode="auto">
            <a:xfrm>
              <a:off x="6512" y="5245"/>
              <a:ext cx="79" cy="6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0" y="49"/>
                </a:cxn>
                <a:cxn ang="0">
                  <a:pos x="13" y="67"/>
                </a:cxn>
                <a:cxn ang="0">
                  <a:pos x="79" y="18"/>
                </a:cxn>
                <a:cxn ang="0">
                  <a:pos x="79" y="18"/>
                </a:cxn>
                <a:cxn ang="0">
                  <a:pos x="65" y="0"/>
                </a:cxn>
              </a:cxnLst>
              <a:rect l="0" t="0" r="r" b="b"/>
              <a:pathLst>
                <a:path w="79" h="67">
                  <a:moveTo>
                    <a:pt x="65" y="0"/>
                  </a:moveTo>
                  <a:lnTo>
                    <a:pt x="65" y="0"/>
                  </a:lnTo>
                  <a:lnTo>
                    <a:pt x="0" y="49"/>
                  </a:lnTo>
                  <a:lnTo>
                    <a:pt x="13" y="67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9" name="Freeform 323"/>
            <p:cNvSpPr>
              <a:spLocks/>
            </p:cNvSpPr>
            <p:nvPr/>
          </p:nvSpPr>
          <p:spPr bwMode="auto">
            <a:xfrm>
              <a:off x="6577" y="5199"/>
              <a:ext cx="86" cy="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3" y="0"/>
                </a:cxn>
                <a:cxn ang="0">
                  <a:pos x="0" y="46"/>
                </a:cxn>
                <a:cxn ang="0">
                  <a:pos x="14" y="64"/>
                </a:cxn>
                <a:cxn ang="0">
                  <a:pos x="86" y="17"/>
                </a:cxn>
                <a:cxn ang="0">
                  <a:pos x="84" y="17"/>
                </a:cxn>
                <a:cxn ang="0">
                  <a:pos x="75" y="0"/>
                </a:cxn>
              </a:cxnLst>
              <a:rect l="0" t="0" r="r" b="b"/>
              <a:pathLst>
                <a:path w="86" h="64">
                  <a:moveTo>
                    <a:pt x="75" y="0"/>
                  </a:moveTo>
                  <a:lnTo>
                    <a:pt x="73" y="0"/>
                  </a:lnTo>
                  <a:lnTo>
                    <a:pt x="0" y="46"/>
                  </a:lnTo>
                  <a:lnTo>
                    <a:pt x="14" y="64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40" name="Freeform 324"/>
            <p:cNvSpPr>
              <a:spLocks/>
            </p:cNvSpPr>
            <p:nvPr/>
          </p:nvSpPr>
          <p:spPr bwMode="auto">
            <a:xfrm>
              <a:off x="6652" y="5154"/>
              <a:ext cx="86" cy="62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0"/>
                </a:cxn>
                <a:cxn ang="0">
                  <a:pos x="0" y="45"/>
                </a:cxn>
                <a:cxn ang="0">
                  <a:pos x="9" y="62"/>
                </a:cxn>
                <a:cxn ang="0">
                  <a:pos x="86" y="18"/>
                </a:cxn>
                <a:cxn ang="0">
                  <a:pos x="86" y="18"/>
                </a:cxn>
                <a:cxn ang="0">
                  <a:pos x="77" y="0"/>
                </a:cxn>
              </a:cxnLst>
              <a:rect l="0" t="0" r="r" b="b"/>
              <a:pathLst>
                <a:path w="86" h="62">
                  <a:moveTo>
                    <a:pt x="77" y="0"/>
                  </a:moveTo>
                  <a:lnTo>
                    <a:pt x="77" y="0"/>
                  </a:lnTo>
                  <a:lnTo>
                    <a:pt x="0" y="45"/>
                  </a:lnTo>
                  <a:lnTo>
                    <a:pt x="9" y="62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41" name="Freeform 325"/>
            <p:cNvSpPr>
              <a:spLocks/>
            </p:cNvSpPr>
            <p:nvPr/>
          </p:nvSpPr>
          <p:spPr bwMode="auto">
            <a:xfrm>
              <a:off x="6729" y="5108"/>
              <a:ext cx="92" cy="64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2"/>
                </a:cxn>
                <a:cxn ang="0">
                  <a:pos x="0" y="46"/>
                </a:cxn>
                <a:cxn ang="0">
                  <a:pos x="9" y="64"/>
                </a:cxn>
                <a:cxn ang="0">
                  <a:pos x="92" y="20"/>
                </a:cxn>
                <a:cxn ang="0">
                  <a:pos x="92" y="22"/>
                </a:cxn>
                <a:cxn ang="0">
                  <a:pos x="83" y="0"/>
                </a:cxn>
              </a:cxnLst>
              <a:rect l="0" t="0" r="r" b="b"/>
              <a:pathLst>
                <a:path w="92" h="64">
                  <a:moveTo>
                    <a:pt x="83" y="0"/>
                  </a:moveTo>
                  <a:lnTo>
                    <a:pt x="83" y="2"/>
                  </a:lnTo>
                  <a:lnTo>
                    <a:pt x="0" y="46"/>
                  </a:lnTo>
                  <a:lnTo>
                    <a:pt x="9" y="64"/>
                  </a:lnTo>
                  <a:lnTo>
                    <a:pt x="92" y="20"/>
                  </a:lnTo>
                  <a:lnTo>
                    <a:pt x="92" y="2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42" name="Freeform 326"/>
            <p:cNvSpPr>
              <a:spLocks/>
            </p:cNvSpPr>
            <p:nvPr/>
          </p:nvSpPr>
          <p:spPr bwMode="auto">
            <a:xfrm>
              <a:off x="6812" y="5070"/>
              <a:ext cx="99" cy="6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0" y="0"/>
                </a:cxn>
                <a:cxn ang="0">
                  <a:pos x="0" y="38"/>
                </a:cxn>
                <a:cxn ang="0">
                  <a:pos x="9" y="60"/>
                </a:cxn>
                <a:cxn ang="0">
                  <a:pos x="99" y="22"/>
                </a:cxn>
                <a:cxn ang="0">
                  <a:pos x="97" y="22"/>
                </a:cxn>
                <a:cxn ang="0">
                  <a:pos x="93" y="0"/>
                </a:cxn>
              </a:cxnLst>
              <a:rect l="0" t="0" r="r" b="b"/>
              <a:pathLst>
                <a:path w="99" h="60">
                  <a:moveTo>
                    <a:pt x="93" y="0"/>
                  </a:moveTo>
                  <a:lnTo>
                    <a:pt x="90" y="0"/>
                  </a:lnTo>
                  <a:lnTo>
                    <a:pt x="0" y="38"/>
                  </a:lnTo>
                  <a:lnTo>
                    <a:pt x="9" y="60"/>
                  </a:lnTo>
                  <a:lnTo>
                    <a:pt x="99" y="22"/>
                  </a:lnTo>
                  <a:lnTo>
                    <a:pt x="97" y="2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43" name="Freeform 327"/>
            <p:cNvSpPr>
              <a:spLocks/>
            </p:cNvSpPr>
            <p:nvPr/>
          </p:nvSpPr>
          <p:spPr bwMode="auto">
            <a:xfrm>
              <a:off x="6905" y="5032"/>
              <a:ext cx="106" cy="60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94" y="3"/>
                </a:cxn>
                <a:cxn ang="0">
                  <a:pos x="0" y="38"/>
                </a:cxn>
                <a:cxn ang="0">
                  <a:pos x="4" y="60"/>
                </a:cxn>
                <a:cxn ang="0">
                  <a:pos x="99" y="25"/>
                </a:cxn>
                <a:cxn ang="0">
                  <a:pos x="88" y="20"/>
                </a:cxn>
                <a:cxn ang="0">
                  <a:pos x="106" y="7"/>
                </a:cxn>
                <a:cxn ang="0">
                  <a:pos x="99" y="0"/>
                </a:cxn>
                <a:cxn ang="0">
                  <a:pos x="94" y="3"/>
                </a:cxn>
                <a:cxn ang="0">
                  <a:pos x="106" y="7"/>
                </a:cxn>
              </a:cxnLst>
              <a:rect l="0" t="0" r="r" b="b"/>
              <a:pathLst>
                <a:path w="106" h="60">
                  <a:moveTo>
                    <a:pt x="106" y="7"/>
                  </a:moveTo>
                  <a:lnTo>
                    <a:pt x="94" y="3"/>
                  </a:lnTo>
                  <a:lnTo>
                    <a:pt x="0" y="38"/>
                  </a:lnTo>
                  <a:lnTo>
                    <a:pt x="4" y="60"/>
                  </a:lnTo>
                  <a:lnTo>
                    <a:pt x="99" y="25"/>
                  </a:lnTo>
                  <a:lnTo>
                    <a:pt x="88" y="20"/>
                  </a:lnTo>
                  <a:lnTo>
                    <a:pt x="106" y="7"/>
                  </a:lnTo>
                  <a:lnTo>
                    <a:pt x="99" y="0"/>
                  </a:lnTo>
                  <a:lnTo>
                    <a:pt x="94" y="3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170" name="Oval 354"/>
          <p:cNvSpPr>
            <a:spLocks noChangeArrowheads="1"/>
          </p:cNvSpPr>
          <p:nvPr/>
        </p:nvSpPr>
        <p:spPr bwMode="auto">
          <a:xfrm flipH="1">
            <a:off x="4729163" y="2949575"/>
            <a:ext cx="161925" cy="1619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72" name="Freeform 356"/>
          <p:cNvSpPr>
            <a:spLocks/>
          </p:cNvSpPr>
          <p:nvPr/>
        </p:nvSpPr>
        <p:spPr bwMode="auto">
          <a:xfrm>
            <a:off x="3629025" y="2605088"/>
            <a:ext cx="1085850" cy="384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2" y="425"/>
              </a:cxn>
            </a:cxnLst>
            <a:rect l="0" t="0" r="r" b="b"/>
            <a:pathLst>
              <a:path w="1202" h="425">
                <a:moveTo>
                  <a:pt x="0" y="0"/>
                </a:moveTo>
                <a:lnTo>
                  <a:pt x="1202" y="425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177" name="Oval 361"/>
          <p:cNvSpPr>
            <a:spLocks noChangeArrowheads="1"/>
          </p:cNvSpPr>
          <p:nvPr/>
        </p:nvSpPr>
        <p:spPr bwMode="auto">
          <a:xfrm>
            <a:off x="5037138" y="2389188"/>
            <a:ext cx="163512" cy="163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78" name="Freeform 362"/>
          <p:cNvSpPr>
            <a:spLocks/>
          </p:cNvSpPr>
          <p:nvPr/>
        </p:nvSpPr>
        <p:spPr bwMode="auto">
          <a:xfrm>
            <a:off x="3651250" y="2503488"/>
            <a:ext cx="1379538" cy="33337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1528" y="0"/>
              </a:cxn>
            </a:cxnLst>
            <a:rect l="0" t="0" r="r" b="b"/>
            <a:pathLst>
              <a:path w="1528" h="38">
                <a:moveTo>
                  <a:pt x="0" y="38"/>
                </a:moveTo>
                <a:lnTo>
                  <a:pt x="1528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19188" name="Group 372"/>
          <p:cNvGrpSpPr>
            <a:grpSpLocks/>
          </p:cNvGrpSpPr>
          <p:nvPr/>
        </p:nvGrpSpPr>
        <p:grpSpPr bwMode="auto">
          <a:xfrm rot="453686">
            <a:off x="5400675" y="2697163"/>
            <a:ext cx="438150" cy="563562"/>
            <a:chOff x="4548" y="877"/>
            <a:chExt cx="553" cy="712"/>
          </a:xfrm>
        </p:grpSpPr>
        <p:sp>
          <p:nvSpPr>
            <p:cNvPr id="419184" name="Freeform 368"/>
            <p:cNvSpPr>
              <a:spLocks/>
            </p:cNvSpPr>
            <p:nvPr/>
          </p:nvSpPr>
          <p:spPr bwMode="auto">
            <a:xfrm rot="2845612">
              <a:off x="4627" y="1220"/>
              <a:ext cx="131" cy="290"/>
            </a:xfrm>
            <a:custGeom>
              <a:avLst/>
              <a:gdLst/>
              <a:ahLst/>
              <a:cxnLst>
                <a:cxn ang="0">
                  <a:pos x="115" y="1021"/>
                </a:cxn>
                <a:cxn ang="0">
                  <a:pos x="250" y="842"/>
                </a:cxn>
                <a:cxn ang="0">
                  <a:pos x="354" y="701"/>
                </a:cxn>
                <a:cxn ang="0">
                  <a:pos x="429" y="579"/>
                </a:cxn>
                <a:cxn ang="0">
                  <a:pos x="472" y="474"/>
                </a:cxn>
                <a:cxn ang="0">
                  <a:pos x="479" y="373"/>
                </a:cxn>
                <a:cxn ang="0">
                  <a:pos x="458" y="267"/>
                </a:cxn>
                <a:cxn ang="0">
                  <a:pos x="401" y="146"/>
                </a:cxn>
                <a:cxn ang="0">
                  <a:pos x="311" y="0"/>
                </a:cxn>
                <a:cxn ang="0">
                  <a:pos x="318" y="4"/>
                </a:cxn>
                <a:cxn ang="0">
                  <a:pos x="336" y="16"/>
                </a:cxn>
                <a:cxn ang="0">
                  <a:pos x="365" y="37"/>
                </a:cxn>
                <a:cxn ang="0">
                  <a:pos x="401" y="65"/>
                </a:cxn>
                <a:cxn ang="0">
                  <a:pos x="440" y="97"/>
                </a:cxn>
                <a:cxn ang="0">
                  <a:pos x="483" y="138"/>
                </a:cxn>
                <a:cxn ang="0">
                  <a:pos x="522" y="186"/>
                </a:cxn>
                <a:cxn ang="0">
                  <a:pos x="561" y="243"/>
                </a:cxn>
                <a:cxn ang="0">
                  <a:pos x="593" y="304"/>
                </a:cxn>
                <a:cxn ang="0">
                  <a:pos x="618" y="373"/>
                </a:cxn>
                <a:cxn ang="0">
                  <a:pos x="633" y="450"/>
                </a:cxn>
                <a:cxn ang="0">
                  <a:pos x="633" y="527"/>
                </a:cxn>
                <a:cxn ang="0">
                  <a:pos x="618" y="616"/>
                </a:cxn>
                <a:cxn ang="0">
                  <a:pos x="583" y="705"/>
                </a:cxn>
                <a:cxn ang="0">
                  <a:pos x="529" y="802"/>
                </a:cxn>
                <a:cxn ang="0">
                  <a:pos x="451" y="903"/>
                </a:cxn>
                <a:cxn ang="0">
                  <a:pos x="315" y="1085"/>
                </a:cxn>
                <a:cxn ang="0">
                  <a:pos x="254" y="1231"/>
                </a:cxn>
                <a:cxn ang="0">
                  <a:pos x="250" y="1349"/>
                </a:cxn>
                <a:cxn ang="0">
                  <a:pos x="286" y="1442"/>
                </a:cxn>
                <a:cxn ang="0">
                  <a:pos x="340" y="1507"/>
                </a:cxn>
                <a:cxn ang="0">
                  <a:pos x="404" y="1547"/>
                </a:cxn>
                <a:cxn ang="0">
                  <a:pos x="451" y="1571"/>
                </a:cxn>
                <a:cxn ang="0">
                  <a:pos x="472" y="1580"/>
                </a:cxn>
                <a:cxn ang="0">
                  <a:pos x="465" y="1580"/>
                </a:cxn>
                <a:cxn ang="0">
                  <a:pos x="440" y="1575"/>
                </a:cxn>
                <a:cxn ang="0">
                  <a:pos x="404" y="1571"/>
                </a:cxn>
                <a:cxn ang="0">
                  <a:pos x="361" y="1563"/>
                </a:cxn>
                <a:cxn ang="0">
                  <a:pos x="308" y="1555"/>
                </a:cxn>
                <a:cxn ang="0">
                  <a:pos x="254" y="1539"/>
                </a:cxn>
                <a:cxn ang="0">
                  <a:pos x="197" y="1519"/>
                </a:cxn>
                <a:cxn ang="0">
                  <a:pos x="143" y="1494"/>
                </a:cxn>
                <a:cxn ang="0">
                  <a:pos x="93" y="1462"/>
                </a:cxn>
                <a:cxn ang="0">
                  <a:pos x="50" y="1426"/>
                </a:cxn>
                <a:cxn ang="0">
                  <a:pos x="22" y="1381"/>
                </a:cxn>
                <a:cxn ang="0">
                  <a:pos x="0" y="1328"/>
                </a:cxn>
                <a:cxn ang="0">
                  <a:pos x="0" y="1264"/>
                </a:cxn>
                <a:cxn ang="0">
                  <a:pos x="15" y="1195"/>
                </a:cxn>
                <a:cxn ang="0">
                  <a:pos x="54" y="1114"/>
                </a:cxn>
                <a:cxn ang="0">
                  <a:pos x="115" y="1021"/>
                </a:cxn>
              </a:cxnLst>
              <a:rect l="0" t="0" r="r" b="b"/>
              <a:pathLst>
                <a:path w="633" h="1580">
                  <a:moveTo>
                    <a:pt x="115" y="1021"/>
                  </a:moveTo>
                  <a:lnTo>
                    <a:pt x="250" y="842"/>
                  </a:lnTo>
                  <a:lnTo>
                    <a:pt x="354" y="701"/>
                  </a:lnTo>
                  <a:lnTo>
                    <a:pt x="429" y="579"/>
                  </a:lnTo>
                  <a:lnTo>
                    <a:pt x="472" y="474"/>
                  </a:lnTo>
                  <a:lnTo>
                    <a:pt x="479" y="373"/>
                  </a:lnTo>
                  <a:lnTo>
                    <a:pt x="458" y="267"/>
                  </a:lnTo>
                  <a:lnTo>
                    <a:pt x="401" y="146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36" y="16"/>
                  </a:lnTo>
                  <a:lnTo>
                    <a:pt x="365" y="37"/>
                  </a:lnTo>
                  <a:lnTo>
                    <a:pt x="401" y="65"/>
                  </a:lnTo>
                  <a:lnTo>
                    <a:pt x="440" y="97"/>
                  </a:lnTo>
                  <a:lnTo>
                    <a:pt x="483" y="138"/>
                  </a:lnTo>
                  <a:lnTo>
                    <a:pt x="522" y="186"/>
                  </a:lnTo>
                  <a:lnTo>
                    <a:pt x="561" y="243"/>
                  </a:lnTo>
                  <a:lnTo>
                    <a:pt x="593" y="304"/>
                  </a:lnTo>
                  <a:lnTo>
                    <a:pt x="618" y="373"/>
                  </a:lnTo>
                  <a:lnTo>
                    <a:pt x="633" y="450"/>
                  </a:lnTo>
                  <a:lnTo>
                    <a:pt x="633" y="527"/>
                  </a:lnTo>
                  <a:lnTo>
                    <a:pt x="618" y="616"/>
                  </a:lnTo>
                  <a:lnTo>
                    <a:pt x="583" y="705"/>
                  </a:lnTo>
                  <a:lnTo>
                    <a:pt x="529" y="802"/>
                  </a:lnTo>
                  <a:lnTo>
                    <a:pt x="451" y="903"/>
                  </a:lnTo>
                  <a:lnTo>
                    <a:pt x="315" y="1085"/>
                  </a:lnTo>
                  <a:lnTo>
                    <a:pt x="254" y="1231"/>
                  </a:lnTo>
                  <a:lnTo>
                    <a:pt x="250" y="1349"/>
                  </a:lnTo>
                  <a:lnTo>
                    <a:pt x="286" y="1442"/>
                  </a:lnTo>
                  <a:lnTo>
                    <a:pt x="340" y="1507"/>
                  </a:lnTo>
                  <a:lnTo>
                    <a:pt x="404" y="1547"/>
                  </a:lnTo>
                  <a:lnTo>
                    <a:pt x="451" y="1571"/>
                  </a:lnTo>
                  <a:lnTo>
                    <a:pt x="472" y="1580"/>
                  </a:lnTo>
                  <a:lnTo>
                    <a:pt x="465" y="1580"/>
                  </a:lnTo>
                  <a:lnTo>
                    <a:pt x="440" y="1575"/>
                  </a:lnTo>
                  <a:lnTo>
                    <a:pt x="404" y="1571"/>
                  </a:lnTo>
                  <a:lnTo>
                    <a:pt x="361" y="1563"/>
                  </a:lnTo>
                  <a:lnTo>
                    <a:pt x="308" y="1555"/>
                  </a:lnTo>
                  <a:lnTo>
                    <a:pt x="254" y="1539"/>
                  </a:lnTo>
                  <a:lnTo>
                    <a:pt x="197" y="1519"/>
                  </a:lnTo>
                  <a:lnTo>
                    <a:pt x="143" y="1494"/>
                  </a:lnTo>
                  <a:lnTo>
                    <a:pt x="93" y="1462"/>
                  </a:lnTo>
                  <a:lnTo>
                    <a:pt x="50" y="1426"/>
                  </a:lnTo>
                  <a:lnTo>
                    <a:pt x="22" y="1381"/>
                  </a:lnTo>
                  <a:lnTo>
                    <a:pt x="0" y="1328"/>
                  </a:lnTo>
                  <a:lnTo>
                    <a:pt x="0" y="1264"/>
                  </a:lnTo>
                  <a:lnTo>
                    <a:pt x="15" y="1195"/>
                  </a:lnTo>
                  <a:lnTo>
                    <a:pt x="54" y="1114"/>
                  </a:lnTo>
                  <a:lnTo>
                    <a:pt x="115" y="10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85" name="Freeform 369"/>
            <p:cNvSpPr>
              <a:spLocks/>
            </p:cNvSpPr>
            <p:nvPr/>
          </p:nvSpPr>
          <p:spPr bwMode="auto">
            <a:xfrm rot="1302203">
              <a:off x="4707" y="1299"/>
              <a:ext cx="131" cy="290"/>
            </a:xfrm>
            <a:custGeom>
              <a:avLst/>
              <a:gdLst/>
              <a:ahLst/>
              <a:cxnLst>
                <a:cxn ang="0">
                  <a:pos x="115" y="1021"/>
                </a:cxn>
                <a:cxn ang="0">
                  <a:pos x="250" y="842"/>
                </a:cxn>
                <a:cxn ang="0">
                  <a:pos x="354" y="701"/>
                </a:cxn>
                <a:cxn ang="0">
                  <a:pos x="429" y="579"/>
                </a:cxn>
                <a:cxn ang="0">
                  <a:pos x="472" y="474"/>
                </a:cxn>
                <a:cxn ang="0">
                  <a:pos x="479" y="373"/>
                </a:cxn>
                <a:cxn ang="0">
                  <a:pos x="458" y="267"/>
                </a:cxn>
                <a:cxn ang="0">
                  <a:pos x="401" y="146"/>
                </a:cxn>
                <a:cxn ang="0">
                  <a:pos x="311" y="0"/>
                </a:cxn>
                <a:cxn ang="0">
                  <a:pos x="318" y="4"/>
                </a:cxn>
                <a:cxn ang="0">
                  <a:pos x="336" y="16"/>
                </a:cxn>
                <a:cxn ang="0">
                  <a:pos x="365" y="37"/>
                </a:cxn>
                <a:cxn ang="0">
                  <a:pos x="401" y="65"/>
                </a:cxn>
                <a:cxn ang="0">
                  <a:pos x="440" y="97"/>
                </a:cxn>
                <a:cxn ang="0">
                  <a:pos x="483" y="138"/>
                </a:cxn>
                <a:cxn ang="0">
                  <a:pos x="522" y="186"/>
                </a:cxn>
                <a:cxn ang="0">
                  <a:pos x="561" y="243"/>
                </a:cxn>
                <a:cxn ang="0">
                  <a:pos x="593" y="304"/>
                </a:cxn>
                <a:cxn ang="0">
                  <a:pos x="618" y="373"/>
                </a:cxn>
                <a:cxn ang="0">
                  <a:pos x="633" y="450"/>
                </a:cxn>
                <a:cxn ang="0">
                  <a:pos x="633" y="527"/>
                </a:cxn>
                <a:cxn ang="0">
                  <a:pos x="618" y="616"/>
                </a:cxn>
                <a:cxn ang="0">
                  <a:pos x="583" y="705"/>
                </a:cxn>
                <a:cxn ang="0">
                  <a:pos x="529" y="802"/>
                </a:cxn>
                <a:cxn ang="0">
                  <a:pos x="451" y="903"/>
                </a:cxn>
                <a:cxn ang="0">
                  <a:pos x="315" y="1085"/>
                </a:cxn>
                <a:cxn ang="0">
                  <a:pos x="254" y="1231"/>
                </a:cxn>
                <a:cxn ang="0">
                  <a:pos x="250" y="1349"/>
                </a:cxn>
                <a:cxn ang="0">
                  <a:pos x="286" y="1442"/>
                </a:cxn>
                <a:cxn ang="0">
                  <a:pos x="340" y="1507"/>
                </a:cxn>
                <a:cxn ang="0">
                  <a:pos x="404" y="1547"/>
                </a:cxn>
                <a:cxn ang="0">
                  <a:pos x="451" y="1571"/>
                </a:cxn>
                <a:cxn ang="0">
                  <a:pos x="472" y="1580"/>
                </a:cxn>
                <a:cxn ang="0">
                  <a:pos x="465" y="1580"/>
                </a:cxn>
                <a:cxn ang="0">
                  <a:pos x="440" y="1575"/>
                </a:cxn>
                <a:cxn ang="0">
                  <a:pos x="404" y="1571"/>
                </a:cxn>
                <a:cxn ang="0">
                  <a:pos x="361" y="1563"/>
                </a:cxn>
                <a:cxn ang="0">
                  <a:pos x="308" y="1555"/>
                </a:cxn>
                <a:cxn ang="0">
                  <a:pos x="254" y="1539"/>
                </a:cxn>
                <a:cxn ang="0">
                  <a:pos x="197" y="1519"/>
                </a:cxn>
                <a:cxn ang="0">
                  <a:pos x="143" y="1494"/>
                </a:cxn>
                <a:cxn ang="0">
                  <a:pos x="93" y="1462"/>
                </a:cxn>
                <a:cxn ang="0">
                  <a:pos x="50" y="1426"/>
                </a:cxn>
                <a:cxn ang="0">
                  <a:pos x="22" y="1381"/>
                </a:cxn>
                <a:cxn ang="0">
                  <a:pos x="0" y="1328"/>
                </a:cxn>
                <a:cxn ang="0">
                  <a:pos x="0" y="1264"/>
                </a:cxn>
                <a:cxn ang="0">
                  <a:pos x="15" y="1195"/>
                </a:cxn>
                <a:cxn ang="0">
                  <a:pos x="54" y="1114"/>
                </a:cxn>
                <a:cxn ang="0">
                  <a:pos x="115" y="1021"/>
                </a:cxn>
              </a:cxnLst>
              <a:rect l="0" t="0" r="r" b="b"/>
              <a:pathLst>
                <a:path w="633" h="1580">
                  <a:moveTo>
                    <a:pt x="115" y="1021"/>
                  </a:moveTo>
                  <a:lnTo>
                    <a:pt x="250" y="842"/>
                  </a:lnTo>
                  <a:lnTo>
                    <a:pt x="354" y="701"/>
                  </a:lnTo>
                  <a:lnTo>
                    <a:pt x="429" y="579"/>
                  </a:lnTo>
                  <a:lnTo>
                    <a:pt x="472" y="474"/>
                  </a:lnTo>
                  <a:lnTo>
                    <a:pt x="479" y="373"/>
                  </a:lnTo>
                  <a:lnTo>
                    <a:pt x="458" y="267"/>
                  </a:lnTo>
                  <a:lnTo>
                    <a:pt x="401" y="146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36" y="16"/>
                  </a:lnTo>
                  <a:lnTo>
                    <a:pt x="365" y="37"/>
                  </a:lnTo>
                  <a:lnTo>
                    <a:pt x="401" y="65"/>
                  </a:lnTo>
                  <a:lnTo>
                    <a:pt x="440" y="97"/>
                  </a:lnTo>
                  <a:lnTo>
                    <a:pt x="483" y="138"/>
                  </a:lnTo>
                  <a:lnTo>
                    <a:pt x="522" y="186"/>
                  </a:lnTo>
                  <a:lnTo>
                    <a:pt x="561" y="243"/>
                  </a:lnTo>
                  <a:lnTo>
                    <a:pt x="593" y="304"/>
                  </a:lnTo>
                  <a:lnTo>
                    <a:pt x="618" y="373"/>
                  </a:lnTo>
                  <a:lnTo>
                    <a:pt x="633" y="450"/>
                  </a:lnTo>
                  <a:lnTo>
                    <a:pt x="633" y="527"/>
                  </a:lnTo>
                  <a:lnTo>
                    <a:pt x="618" y="616"/>
                  </a:lnTo>
                  <a:lnTo>
                    <a:pt x="583" y="705"/>
                  </a:lnTo>
                  <a:lnTo>
                    <a:pt x="529" y="802"/>
                  </a:lnTo>
                  <a:lnTo>
                    <a:pt x="451" y="903"/>
                  </a:lnTo>
                  <a:lnTo>
                    <a:pt x="315" y="1085"/>
                  </a:lnTo>
                  <a:lnTo>
                    <a:pt x="254" y="1231"/>
                  </a:lnTo>
                  <a:lnTo>
                    <a:pt x="250" y="1349"/>
                  </a:lnTo>
                  <a:lnTo>
                    <a:pt x="286" y="1442"/>
                  </a:lnTo>
                  <a:lnTo>
                    <a:pt x="340" y="1507"/>
                  </a:lnTo>
                  <a:lnTo>
                    <a:pt x="404" y="1547"/>
                  </a:lnTo>
                  <a:lnTo>
                    <a:pt x="451" y="1571"/>
                  </a:lnTo>
                  <a:lnTo>
                    <a:pt x="472" y="1580"/>
                  </a:lnTo>
                  <a:lnTo>
                    <a:pt x="465" y="1580"/>
                  </a:lnTo>
                  <a:lnTo>
                    <a:pt x="440" y="1575"/>
                  </a:lnTo>
                  <a:lnTo>
                    <a:pt x="404" y="1571"/>
                  </a:lnTo>
                  <a:lnTo>
                    <a:pt x="361" y="1563"/>
                  </a:lnTo>
                  <a:lnTo>
                    <a:pt x="308" y="1555"/>
                  </a:lnTo>
                  <a:lnTo>
                    <a:pt x="254" y="1539"/>
                  </a:lnTo>
                  <a:lnTo>
                    <a:pt x="197" y="1519"/>
                  </a:lnTo>
                  <a:lnTo>
                    <a:pt x="143" y="1494"/>
                  </a:lnTo>
                  <a:lnTo>
                    <a:pt x="93" y="1462"/>
                  </a:lnTo>
                  <a:lnTo>
                    <a:pt x="50" y="1426"/>
                  </a:lnTo>
                  <a:lnTo>
                    <a:pt x="22" y="1381"/>
                  </a:lnTo>
                  <a:lnTo>
                    <a:pt x="0" y="1328"/>
                  </a:lnTo>
                  <a:lnTo>
                    <a:pt x="0" y="1264"/>
                  </a:lnTo>
                  <a:lnTo>
                    <a:pt x="15" y="1195"/>
                  </a:lnTo>
                  <a:lnTo>
                    <a:pt x="54" y="1114"/>
                  </a:lnTo>
                  <a:lnTo>
                    <a:pt x="115" y="10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86" name="Freeform 370"/>
            <p:cNvSpPr>
              <a:spLocks/>
            </p:cNvSpPr>
            <p:nvPr/>
          </p:nvSpPr>
          <p:spPr bwMode="auto">
            <a:xfrm rot="8592890">
              <a:off x="4838" y="877"/>
              <a:ext cx="131" cy="290"/>
            </a:xfrm>
            <a:custGeom>
              <a:avLst/>
              <a:gdLst/>
              <a:ahLst/>
              <a:cxnLst>
                <a:cxn ang="0">
                  <a:pos x="115" y="1021"/>
                </a:cxn>
                <a:cxn ang="0">
                  <a:pos x="250" y="842"/>
                </a:cxn>
                <a:cxn ang="0">
                  <a:pos x="354" y="701"/>
                </a:cxn>
                <a:cxn ang="0">
                  <a:pos x="429" y="579"/>
                </a:cxn>
                <a:cxn ang="0">
                  <a:pos x="472" y="474"/>
                </a:cxn>
                <a:cxn ang="0">
                  <a:pos x="479" y="373"/>
                </a:cxn>
                <a:cxn ang="0">
                  <a:pos x="458" y="267"/>
                </a:cxn>
                <a:cxn ang="0">
                  <a:pos x="401" y="146"/>
                </a:cxn>
                <a:cxn ang="0">
                  <a:pos x="311" y="0"/>
                </a:cxn>
                <a:cxn ang="0">
                  <a:pos x="318" y="4"/>
                </a:cxn>
                <a:cxn ang="0">
                  <a:pos x="336" y="16"/>
                </a:cxn>
                <a:cxn ang="0">
                  <a:pos x="365" y="37"/>
                </a:cxn>
                <a:cxn ang="0">
                  <a:pos x="401" y="65"/>
                </a:cxn>
                <a:cxn ang="0">
                  <a:pos x="440" y="97"/>
                </a:cxn>
                <a:cxn ang="0">
                  <a:pos x="483" y="138"/>
                </a:cxn>
                <a:cxn ang="0">
                  <a:pos x="522" y="186"/>
                </a:cxn>
                <a:cxn ang="0">
                  <a:pos x="561" y="243"/>
                </a:cxn>
                <a:cxn ang="0">
                  <a:pos x="593" y="304"/>
                </a:cxn>
                <a:cxn ang="0">
                  <a:pos x="618" y="373"/>
                </a:cxn>
                <a:cxn ang="0">
                  <a:pos x="633" y="450"/>
                </a:cxn>
                <a:cxn ang="0">
                  <a:pos x="633" y="527"/>
                </a:cxn>
                <a:cxn ang="0">
                  <a:pos x="618" y="616"/>
                </a:cxn>
                <a:cxn ang="0">
                  <a:pos x="583" y="705"/>
                </a:cxn>
                <a:cxn ang="0">
                  <a:pos x="529" y="802"/>
                </a:cxn>
                <a:cxn ang="0">
                  <a:pos x="451" y="903"/>
                </a:cxn>
                <a:cxn ang="0">
                  <a:pos x="315" y="1085"/>
                </a:cxn>
                <a:cxn ang="0">
                  <a:pos x="254" y="1231"/>
                </a:cxn>
                <a:cxn ang="0">
                  <a:pos x="250" y="1349"/>
                </a:cxn>
                <a:cxn ang="0">
                  <a:pos x="286" y="1442"/>
                </a:cxn>
                <a:cxn ang="0">
                  <a:pos x="340" y="1507"/>
                </a:cxn>
                <a:cxn ang="0">
                  <a:pos x="404" y="1547"/>
                </a:cxn>
                <a:cxn ang="0">
                  <a:pos x="451" y="1571"/>
                </a:cxn>
                <a:cxn ang="0">
                  <a:pos x="472" y="1580"/>
                </a:cxn>
                <a:cxn ang="0">
                  <a:pos x="465" y="1580"/>
                </a:cxn>
                <a:cxn ang="0">
                  <a:pos x="440" y="1575"/>
                </a:cxn>
                <a:cxn ang="0">
                  <a:pos x="404" y="1571"/>
                </a:cxn>
                <a:cxn ang="0">
                  <a:pos x="361" y="1563"/>
                </a:cxn>
                <a:cxn ang="0">
                  <a:pos x="308" y="1555"/>
                </a:cxn>
                <a:cxn ang="0">
                  <a:pos x="254" y="1539"/>
                </a:cxn>
                <a:cxn ang="0">
                  <a:pos x="197" y="1519"/>
                </a:cxn>
                <a:cxn ang="0">
                  <a:pos x="143" y="1494"/>
                </a:cxn>
                <a:cxn ang="0">
                  <a:pos x="93" y="1462"/>
                </a:cxn>
                <a:cxn ang="0">
                  <a:pos x="50" y="1426"/>
                </a:cxn>
                <a:cxn ang="0">
                  <a:pos x="22" y="1381"/>
                </a:cxn>
                <a:cxn ang="0">
                  <a:pos x="0" y="1328"/>
                </a:cxn>
                <a:cxn ang="0">
                  <a:pos x="0" y="1264"/>
                </a:cxn>
                <a:cxn ang="0">
                  <a:pos x="15" y="1195"/>
                </a:cxn>
                <a:cxn ang="0">
                  <a:pos x="54" y="1114"/>
                </a:cxn>
                <a:cxn ang="0">
                  <a:pos x="115" y="1021"/>
                </a:cxn>
              </a:cxnLst>
              <a:rect l="0" t="0" r="r" b="b"/>
              <a:pathLst>
                <a:path w="633" h="1580">
                  <a:moveTo>
                    <a:pt x="115" y="1021"/>
                  </a:moveTo>
                  <a:lnTo>
                    <a:pt x="250" y="842"/>
                  </a:lnTo>
                  <a:lnTo>
                    <a:pt x="354" y="701"/>
                  </a:lnTo>
                  <a:lnTo>
                    <a:pt x="429" y="579"/>
                  </a:lnTo>
                  <a:lnTo>
                    <a:pt x="472" y="474"/>
                  </a:lnTo>
                  <a:lnTo>
                    <a:pt x="479" y="373"/>
                  </a:lnTo>
                  <a:lnTo>
                    <a:pt x="458" y="267"/>
                  </a:lnTo>
                  <a:lnTo>
                    <a:pt x="401" y="146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36" y="16"/>
                  </a:lnTo>
                  <a:lnTo>
                    <a:pt x="365" y="37"/>
                  </a:lnTo>
                  <a:lnTo>
                    <a:pt x="401" y="65"/>
                  </a:lnTo>
                  <a:lnTo>
                    <a:pt x="440" y="97"/>
                  </a:lnTo>
                  <a:lnTo>
                    <a:pt x="483" y="138"/>
                  </a:lnTo>
                  <a:lnTo>
                    <a:pt x="522" y="186"/>
                  </a:lnTo>
                  <a:lnTo>
                    <a:pt x="561" y="243"/>
                  </a:lnTo>
                  <a:lnTo>
                    <a:pt x="593" y="304"/>
                  </a:lnTo>
                  <a:lnTo>
                    <a:pt x="618" y="373"/>
                  </a:lnTo>
                  <a:lnTo>
                    <a:pt x="633" y="450"/>
                  </a:lnTo>
                  <a:lnTo>
                    <a:pt x="633" y="527"/>
                  </a:lnTo>
                  <a:lnTo>
                    <a:pt x="618" y="616"/>
                  </a:lnTo>
                  <a:lnTo>
                    <a:pt x="583" y="705"/>
                  </a:lnTo>
                  <a:lnTo>
                    <a:pt x="529" y="802"/>
                  </a:lnTo>
                  <a:lnTo>
                    <a:pt x="451" y="903"/>
                  </a:lnTo>
                  <a:lnTo>
                    <a:pt x="315" y="1085"/>
                  </a:lnTo>
                  <a:lnTo>
                    <a:pt x="254" y="1231"/>
                  </a:lnTo>
                  <a:lnTo>
                    <a:pt x="250" y="1349"/>
                  </a:lnTo>
                  <a:lnTo>
                    <a:pt x="286" y="1442"/>
                  </a:lnTo>
                  <a:lnTo>
                    <a:pt x="340" y="1507"/>
                  </a:lnTo>
                  <a:lnTo>
                    <a:pt x="404" y="1547"/>
                  </a:lnTo>
                  <a:lnTo>
                    <a:pt x="451" y="1571"/>
                  </a:lnTo>
                  <a:lnTo>
                    <a:pt x="472" y="1580"/>
                  </a:lnTo>
                  <a:lnTo>
                    <a:pt x="465" y="1580"/>
                  </a:lnTo>
                  <a:lnTo>
                    <a:pt x="440" y="1575"/>
                  </a:lnTo>
                  <a:lnTo>
                    <a:pt x="404" y="1571"/>
                  </a:lnTo>
                  <a:lnTo>
                    <a:pt x="361" y="1563"/>
                  </a:lnTo>
                  <a:lnTo>
                    <a:pt x="308" y="1555"/>
                  </a:lnTo>
                  <a:lnTo>
                    <a:pt x="254" y="1539"/>
                  </a:lnTo>
                  <a:lnTo>
                    <a:pt x="197" y="1519"/>
                  </a:lnTo>
                  <a:lnTo>
                    <a:pt x="143" y="1494"/>
                  </a:lnTo>
                  <a:lnTo>
                    <a:pt x="93" y="1462"/>
                  </a:lnTo>
                  <a:lnTo>
                    <a:pt x="50" y="1426"/>
                  </a:lnTo>
                  <a:lnTo>
                    <a:pt x="22" y="1381"/>
                  </a:lnTo>
                  <a:lnTo>
                    <a:pt x="0" y="1328"/>
                  </a:lnTo>
                  <a:lnTo>
                    <a:pt x="0" y="1264"/>
                  </a:lnTo>
                  <a:lnTo>
                    <a:pt x="15" y="1195"/>
                  </a:lnTo>
                  <a:lnTo>
                    <a:pt x="54" y="1114"/>
                  </a:lnTo>
                  <a:lnTo>
                    <a:pt x="115" y="10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87" name="Freeform 371"/>
            <p:cNvSpPr>
              <a:spLocks/>
            </p:cNvSpPr>
            <p:nvPr/>
          </p:nvSpPr>
          <p:spPr bwMode="auto">
            <a:xfrm rot="10738377">
              <a:off x="4969" y="877"/>
              <a:ext cx="132" cy="290"/>
            </a:xfrm>
            <a:custGeom>
              <a:avLst/>
              <a:gdLst/>
              <a:ahLst/>
              <a:cxnLst>
                <a:cxn ang="0">
                  <a:pos x="115" y="1021"/>
                </a:cxn>
                <a:cxn ang="0">
                  <a:pos x="250" y="842"/>
                </a:cxn>
                <a:cxn ang="0">
                  <a:pos x="354" y="701"/>
                </a:cxn>
                <a:cxn ang="0">
                  <a:pos x="429" y="579"/>
                </a:cxn>
                <a:cxn ang="0">
                  <a:pos x="472" y="474"/>
                </a:cxn>
                <a:cxn ang="0">
                  <a:pos x="479" y="373"/>
                </a:cxn>
                <a:cxn ang="0">
                  <a:pos x="458" y="267"/>
                </a:cxn>
                <a:cxn ang="0">
                  <a:pos x="401" y="146"/>
                </a:cxn>
                <a:cxn ang="0">
                  <a:pos x="311" y="0"/>
                </a:cxn>
                <a:cxn ang="0">
                  <a:pos x="318" y="4"/>
                </a:cxn>
                <a:cxn ang="0">
                  <a:pos x="336" y="16"/>
                </a:cxn>
                <a:cxn ang="0">
                  <a:pos x="365" y="37"/>
                </a:cxn>
                <a:cxn ang="0">
                  <a:pos x="401" y="65"/>
                </a:cxn>
                <a:cxn ang="0">
                  <a:pos x="440" y="97"/>
                </a:cxn>
                <a:cxn ang="0">
                  <a:pos x="483" y="138"/>
                </a:cxn>
                <a:cxn ang="0">
                  <a:pos x="522" y="186"/>
                </a:cxn>
                <a:cxn ang="0">
                  <a:pos x="561" y="243"/>
                </a:cxn>
                <a:cxn ang="0">
                  <a:pos x="593" y="304"/>
                </a:cxn>
                <a:cxn ang="0">
                  <a:pos x="618" y="373"/>
                </a:cxn>
                <a:cxn ang="0">
                  <a:pos x="633" y="450"/>
                </a:cxn>
                <a:cxn ang="0">
                  <a:pos x="633" y="527"/>
                </a:cxn>
                <a:cxn ang="0">
                  <a:pos x="618" y="616"/>
                </a:cxn>
                <a:cxn ang="0">
                  <a:pos x="583" y="705"/>
                </a:cxn>
                <a:cxn ang="0">
                  <a:pos x="529" y="802"/>
                </a:cxn>
                <a:cxn ang="0">
                  <a:pos x="451" y="903"/>
                </a:cxn>
                <a:cxn ang="0">
                  <a:pos x="315" y="1085"/>
                </a:cxn>
                <a:cxn ang="0">
                  <a:pos x="254" y="1231"/>
                </a:cxn>
                <a:cxn ang="0">
                  <a:pos x="250" y="1349"/>
                </a:cxn>
                <a:cxn ang="0">
                  <a:pos x="286" y="1442"/>
                </a:cxn>
                <a:cxn ang="0">
                  <a:pos x="340" y="1507"/>
                </a:cxn>
                <a:cxn ang="0">
                  <a:pos x="404" y="1547"/>
                </a:cxn>
                <a:cxn ang="0">
                  <a:pos x="451" y="1571"/>
                </a:cxn>
                <a:cxn ang="0">
                  <a:pos x="472" y="1580"/>
                </a:cxn>
                <a:cxn ang="0">
                  <a:pos x="465" y="1580"/>
                </a:cxn>
                <a:cxn ang="0">
                  <a:pos x="440" y="1575"/>
                </a:cxn>
                <a:cxn ang="0">
                  <a:pos x="404" y="1571"/>
                </a:cxn>
                <a:cxn ang="0">
                  <a:pos x="361" y="1563"/>
                </a:cxn>
                <a:cxn ang="0">
                  <a:pos x="308" y="1555"/>
                </a:cxn>
                <a:cxn ang="0">
                  <a:pos x="254" y="1539"/>
                </a:cxn>
                <a:cxn ang="0">
                  <a:pos x="197" y="1519"/>
                </a:cxn>
                <a:cxn ang="0">
                  <a:pos x="143" y="1494"/>
                </a:cxn>
                <a:cxn ang="0">
                  <a:pos x="93" y="1462"/>
                </a:cxn>
                <a:cxn ang="0">
                  <a:pos x="50" y="1426"/>
                </a:cxn>
                <a:cxn ang="0">
                  <a:pos x="22" y="1381"/>
                </a:cxn>
                <a:cxn ang="0">
                  <a:pos x="0" y="1328"/>
                </a:cxn>
                <a:cxn ang="0">
                  <a:pos x="0" y="1264"/>
                </a:cxn>
                <a:cxn ang="0">
                  <a:pos x="15" y="1195"/>
                </a:cxn>
                <a:cxn ang="0">
                  <a:pos x="54" y="1114"/>
                </a:cxn>
                <a:cxn ang="0">
                  <a:pos x="115" y="1021"/>
                </a:cxn>
              </a:cxnLst>
              <a:rect l="0" t="0" r="r" b="b"/>
              <a:pathLst>
                <a:path w="633" h="1580">
                  <a:moveTo>
                    <a:pt x="115" y="1021"/>
                  </a:moveTo>
                  <a:lnTo>
                    <a:pt x="250" y="842"/>
                  </a:lnTo>
                  <a:lnTo>
                    <a:pt x="354" y="701"/>
                  </a:lnTo>
                  <a:lnTo>
                    <a:pt x="429" y="579"/>
                  </a:lnTo>
                  <a:lnTo>
                    <a:pt x="472" y="474"/>
                  </a:lnTo>
                  <a:lnTo>
                    <a:pt x="479" y="373"/>
                  </a:lnTo>
                  <a:lnTo>
                    <a:pt x="458" y="267"/>
                  </a:lnTo>
                  <a:lnTo>
                    <a:pt x="401" y="146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36" y="16"/>
                  </a:lnTo>
                  <a:lnTo>
                    <a:pt x="365" y="37"/>
                  </a:lnTo>
                  <a:lnTo>
                    <a:pt x="401" y="65"/>
                  </a:lnTo>
                  <a:lnTo>
                    <a:pt x="440" y="97"/>
                  </a:lnTo>
                  <a:lnTo>
                    <a:pt x="483" y="138"/>
                  </a:lnTo>
                  <a:lnTo>
                    <a:pt x="522" y="186"/>
                  </a:lnTo>
                  <a:lnTo>
                    <a:pt x="561" y="243"/>
                  </a:lnTo>
                  <a:lnTo>
                    <a:pt x="593" y="304"/>
                  </a:lnTo>
                  <a:lnTo>
                    <a:pt x="618" y="373"/>
                  </a:lnTo>
                  <a:lnTo>
                    <a:pt x="633" y="450"/>
                  </a:lnTo>
                  <a:lnTo>
                    <a:pt x="633" y="527"/>
                  </a:lnTo>
                  <a:lnTo>
                    <a:pt x="618" y="616"/>
                  </a:lnTo>
                  <a:lnTo>
                    <a:pt x="583" y="705"/>
                  </a:lnTo>
                  <a:lnTo>
                    <a:pt x="529" y="802"/>
                  </a:lnTo>
                  <a:lnTo>
                    <a:pt x="451" y="903"/>
                  </a:lnTo>
                  <a:lnTo>
                    <a:pt x="315" y="1085"/>
                  </a:lnTo>
                  <a:lnTo>
                    <a:pt x="254" y="1231"/>
                  </a:lnTo>
                  <a:lnTo>
                    <a:pt x="250" y="1349"/>
                  </a:lnTo>
                  <a:lnTo>
                    <a:pt x="286" y="1442"/>
                  </a:lnTo>
                  <a:lnTo>
                    <a:pt x="340" y="1507"/>
                  </a:lnTo>
                  <a:lnTo>
                    <a:pt x="404" y="1547"/>
                  </a:lnTo>
                  <a:lnTo>
                    <a:pt x="451" y="1571"/>
                  </a:lnTo>
                  <a:lnTo>
                    <a:pt x="472" y="1580"/>
                  </a:lnTo>
                  <a:lnTo>
                    <a:pt x="465" y="1580"/>
                  </a:lnTo>
                  <a:lnTo>
                    <a:pt x="440" y="1575"/>
                  </a:lnTo>
                  <a:lnTo>
                    <a:pt x="404" y="1571"/>
                  </a:lnTo>
                  <a:lnTo>
                    <a:pt x="361" y="1563"/>
                  </a:lnTo>
                  <a:lnTo>
                    <a:pt x="308" y="1555"/>
                  </a:lnTo>
                  <a:lnTo>
                    <a:pt x="254" y="1539"/>
                  </a:lnTo>
                  <a:lnTo>
                    <a:pt x="197" y="1519"/>
                  </a:lnTo>
                  <a:lnTo>
                    <a:pt x="143" y="1494"/>
                  </a:lnTo>
                  <a:lnTo>
                    <a:pt x="93" y="1462"/>
                  </a:lnTo>
                  <a:lnTo>
                    <a:pt x="50" y="1426"/>
                  </a:lnTo>
                  <a:lnTo>
                    <a:pt x="22" y="1381"/>
                  </a:lnTo>
                  <a:lnTo>
                    <a:pt x="0" y="1328"/>
                  </a:lnTo>
                  <a:lnTo>
                    <a:pt x="0" y="1264"/>
                  </a:lnTo>
                  <a:lnTo>
                    <a:pt x="15" y="1195"/>
                  </a:lnTo>
                  <a:lnTo>
                    <a:pt x="54" y="1114"/>
                  </a:lnTo>
                  <a:lnTo>
                    <a:pt x="115" y="10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234" name="Freeform 418"/>
          <p:cNvSpPr>
            <a:spLocks/>
          </p:cNvSpPr>
          <p:nvPr/>
        </p:nvSpPr>
        <p:spPr bwMode="auto">
          <a:xfrm rot="-185239">
            <a:off x="4891088" y="2935288"/>
            <a:ext cx="768350" cy="90487"/>
          </a:xfrm>
          <a:custGeom>
            <a:avLst/>
            <a:gdLst/>
            <a:ahLst/>
            <a:cxnLst>
              <a:cxn ang="0">
                <a:pos x="0" y="900"/>
              </a:cxn>
              <a:cxn ang="0">
                <a:pos x="180" y="180"/>
              </a:cxn>
              <a:cxn ang="0">
                <a:pos x="360" y="0"/>
              </a:cxn>
              <a:cxn ang="0">
                <a:pos x="540" y="180"/>
              </a:cxn>
              <a:cxn ang="0">
                <a:pos x="720" y="900"/>
              </a:cxn>
              <a:cxn ang="0">
                <a:pos x="900" y="1620"/>
              </a:cxn>
              <a:cxn ang="0">
                <a:pos x="1080" y="1800"/>
              </a:cxn>
              <a:cxn ang="0">
                <a:pos x="1260" y="1620"/>
              </a:cxn>
              <a:cxn ang="0">
                <a:pos x="1440" y="900"/>
              </a:cxn>
              <a:cxn ang="0">
                <a:pos x="1620" y="180"/>
              </a:cxn>
              <a:cxn ang="0">
                <a:pos x="1800" y="0"/>
              </a:cxn>
              <a:cxn ang="0">
                <a:pos x="1980" y="180"/>
              </a:cxn>
              <a:cxn ang="0">
                <a:pos x="2160" y="900"/>
              </a:cxn>
              <a:cxn ang="0">
                <a:pos x="2340" y="1620"/>
              </a:cxn>
              <a:cxn ang="0">
                <a:pos x="2520" y="1800"/>
              </a:cxn>
            </a:cxnLst>
            <a:rect l="0" t="0" r="r" b="b"/>
            <a:pathLst>
              <a:path w="2520" h="1800">
                <a:moveTo>
                  <a:pt x="0" y="900"/>
                </a:moveTo>
                <a:cubicBezTo>
                  <a:pt x="60" y="615"/>
                  <a:pt x="120" y="330"/>
                  <a:pt x="180" y="180"/>
                </a:cubicBezTo>
                <a:cubicBezTo>
                  <a:pt x="240" y="30"/>
                  <a:pt x="300" y="0"/>
                  <a:pt x="360" y="0"/>
                </a:cubicBezTo>
                <a:cubicBezTo>
                  <a:pt x="420" y="0"/>
                  <a:pt x="480" y="30"/>
                  <a:pt x="540" y="180"/>
                </a:cubicBezTo>
                <a:cubicBezTo>
                  <a:pt x="600" y="330"/>
                  <a:pt x="660" y="660"/>
                  <a:pt x="720" y="900"/>
                </a:cubicBezTo>
                <a:cubicBezTo>
                  <a:pt x="780" y="1140"/>
                  <a:pt x="840" y="1470"/>
                  <a:pt x="900" y="1620"/>
                </a:cubicBezTo>
                <a:cubicBezTo>
                  <a:pt x="960" y="1770"/>
                  <a:pt x="1020" y="1800"/>
                  <a:pt x="1080" y="1800"/>
                </a:cubicBezTo>
                <a:cubicBezTo>
                  <a:pt x="1140" y="1800"/>
                  <a:pt x="1200" y="1770"/>
                  <a:pt x="1260" y="1620"/>
                </a:cubicBezTo>
                <a:cubicBezTo>
                  <a:pt x="1320" y="1470"/>
                  <a:pt x="1380" y="1140"/>
                  <a:pt x="1440" y="900"/>
                </a:cubicBezTo>
                <a:cubicBezTo>
                  <a:pt x="1500" y="660"/>
                  <a:pt x="1560" y="330"/>
                  <a:pt x="1620" y="180"/>
                </a:cubicBezTo>
                <a:cubicBezTo>
                  <a:pt x="1680" y="30"/>
                  <a:pt x="1740" y="0"/>
                  <a:pt x="1800" y="0"/>
                </a:cubicBezTo>
                <a:cubicBezTo>
                  <a:pt x="1860" y="0"/>
                  <a:pt x="1920" y="30"/>
                  <a:pt x="1980" y="180"/>
                </a:cubicBezTo>
                <a:cubicBezTo>
                  <a:pt x="2040" y="330"/>
                  <a:pt x="2100" y="660"/>
                  <a:pt x="2160" y="900"/>
                </a:cubicBezTo>
                <a:cubicBezTo>
                  <a:pt x="2220" y="1140"/>
                  <a:pt x="2280" y="1470"/>
                  <a:pt x="2340" y="1620"/>
                </a:cubicBezTo>
                <a:cubicBezTo>
                  <a:pt x="2400" y="1770"/>
                  <a:pt x="2460" y="1800"/>
                  <a:pt x="2520" y="1800"/>
                </a:cubicBezTo>
              </a:path>
            </a:pathLst>
          </a:custGeom>
          <a:noFill/>
          <a:ln w="25400" cap="flat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247" name="Group 431"/>
          <p:cNvGrpSpPr>
            <a:grpSpLocks/>
          </p:cNvGrpSpPr>
          <p:nvPr/>
        </p:nvGrpSpPr>
        <p:grpSpPr bwMode="auto">
          <a:xfrm>
            <a:off x="403225" y="3086100"/>
            <a:ext cx="4757738" cy="1624013"/>
            <a:chOff x="254" y="1944"/>
            <a:chExt cx="2997" cy="1023"/>
          </a:xfrm>
        </p:grpSpPr>
        <p:sp>
          <p:nvSpPr>
            <p:cNvPr id="419179" name="Text Box 363"/>
            <p:cNvSpPr txBox="1">
              <a:spLocks noChangeArrowheads="1"/>
            </p:cNvSpPr>
            <p:nvPr/>
          </p:nvSpPr>
          <p:spPr bwMode="auto">
            <a:xfrm>
              <a:off x="254" y="1944"/>
              <a:ext cx="2624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Lower energy, longer </a:t>
              </a:r>
              <a:r>
                <a:rPr lang="en-US" sz="2400">
                  <a:latin typeface="Symbol" pitchFamily="18" charset="2"/>
                </a:rPr>
                <a:t>l </a:t>
              </a:r>
              <a:r>
                <a:rPr lang="en-US" sz="2400"/>
                <a:t>light</a:t>
              </a:r>
            </a:p>
            <a:p>
              <a:pPr algn="l"/>
              <a:r>
                <a:rPr lang="en-US" sz="2400"/>
                <a:t>is blocked by CO</a:t>
              </a:r>
              <a:r>
                <a:rPr lang="en-US" sz="2400" baseline="-25000"/>
                <a:t>2</a:t>
              </a:r>
              <a:r>
                <a:rPr lang="en-US" sz="2400"/>
                <a:t> and CH</a:t>
              </a:r>
              <a:r>
                <a:rPr lang="en-US" sz="2400" baseline="-25000"/>
                <a:t>4</a:t>
              </a:r>
              <a:r>
                <a:rPr lang="en-US" sz="2400"/>
                <a:t>; energy doesn’t escape into space; atmosphere heats up.</a:t>
              </a:r>
            </a:p>
          </p:txBody>
        </p:sp>
        <p:grpSp>
          <p:nvGrpSpPr>
            <p:cNvPr id="419242" name="Group 426"/>
            <p:cNvGrpSpPr>
              <a:grpSpLocks/>
            </p:cNvGrpSpPr>
            <p:nvPr/>
          </p:nvGrpSpPr>
          <p:grpSpPr bwMode="auto">
            <a:xfrm>
              <a:off x="2704" y="1978"/>
              <a:ext cx="547" cy="329"/>
              <a:chOff x="2578" y="2149"/>
              <a:chExt cx="547" cy="329"/>
            </a:xfrm>
          </p:grpSpPr>
          <p:sp>
            <p:nvSpPr>
              <p:cNvPr id="419180" name="Line 364"/>
              <p:cNvSpPr>
                <a:spLocks noChangeShapeType="1"/>
              </p:cNvSpPr>
              <p:nvPr/>
            </p:nvSpPr>
            <p:spPr bwMode="auto">
              <a:xfrm flipV="1">
                <a:off x="2959" y="2149"/>
                <a:ext cx="166" cy="3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41" name="Line 425"/>
              <p:cNvSpPr>
                <a:spLocks noChangeShapeType="1"/>
              </p:cNvSpPr>
              <p:nvPr/>
            </p:nvSpPr>
            <p:spPr bwMode="auto">
              <a:xfrm flipH="1">
                <a:off x="2578" y="2478"/>
                <a:ext cx="38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9245" name="Group 429"/>
          <p:cNvGrpSpPr>
            <a:grpSpLocks/>
          </p:cNvGrpSpPr>
          <p:nvPr/>
        </p:nvGrpSpPr>
        <p:grpSpPr bwMode="auto">
          <a:xfrm>
            <a:off x="460375" y="1154113"/>
            <a:ext cx="3484563" cy="1268412"/>
            <a:chOff x="290" y="727"/>
            <a:chExt cx="2195" cy="799"/>
          </a:xfrm>
        </p:grpSpPr>
        <p:sp>
          <p:nvSpPr>
            <p:cNvPr id="419181" name="Text Box 365"/>
            <p:cNvSpPr txBox="1">
              <a:spLocks noChangeArrowheads="1"/>
            </p:cNvSpPr>
            <p:nvPr/>
          </p:nvSpPr>
          <p:spPr bwMode="auto">
            <a:xfrm>
              <a:off x="290" y="727"/>
              <a:ext cx="2012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High energy, short</a:t>
              </a:r>
            </a:p>
            <a:p>
              <a:pPr algn="l"/>
              <a:r>
                <a:rPr lang="en-US" sz="2400">
                  <a:latin typeface="Symbol" pitchFamily="18" charset="2"/>
                </a:rPr>
                <a:t>l</a:t>
              </a:r>
              <a:r>
                <a:rPr lang="en-US" sz="2400"/>
                <a:t> light passes easily</a:t>
              </a:r>
            </a:p>
            <a:p>
              <a:pPr algn="l"/>
              <a:r>
                <a:rPr lang="en-US" sz="2400"/>
                <a:t>through atmosphere.</a:t>
              </a:r>
            </a:p>
          </p:txBody>
        </p:sp>
        <p:sp>
          <p:nvSpPr>
            <p:cNvPr id="419243" name="Freeform 427"/>
            <p:cNvSpPr>
              <a:spLocks/>
            </p:cNvSpPr>
            <p:nvPr/>
          </p:nvSpPr>
          <p:spPr bwMode="auto">
            <a:xfrm>
              <a:off x="2128" y="990"/>
              <a:ext cx="357" cy="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357" y="0"/>
                </a:cxn>
              </a:cxnLst>
              <a:rect l="0" t="0" r="r" b="b"/>
              <a:pathLst>
                <a:path w="357" h="137">
                  <a:moveTo>
                    <a:pt x="0" y="137"/>
                  </a:moveTo>
                  <a:lnTo>
                    <a:pt x="35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244" name="Rectangle 428"/>
          <p:cNvSpPr>
            <a:spLocks noChangeArrowheads="1"/>
          </p:cNvSpPr>
          <p:nvPr/>
        </p:nvSpPr>
        <p:spPr bwMode="auto">
          <a:xfrm>
            <a:off x="90488" y="5145088"/>
            <a:ext cx="9004300" cy="15525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FF3300"/>
                </a:solidFill>
              </a:rPr>
              <a:t>Energy from Sun has short wavelengths (</a:t>
            </a: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rgbClr val="FF3300"/>
                </a:solidFill>
              </a:rPr>
              <a:t>s) and high energy. </a:t>
            </a:r>
          </a:p>
          <a:p>
            <a:pPr algn="l"/>
            <a:r>
              <a:rPr lang="en-US" sz="2400">
                <a:solidFill>
                  <a:srgbClr val="FF3300"/>
                </a:solidFill>
              </a:rPr>
              <a:t>CO</a:t>
            </a:r>
            <a:r>
              <a:rPr lang="en-US" sz="2400" baseline="-25000">
                <a:solidFill>
                  <a:srgbClr val="FF3300"/>
                </a:solidFill>
              </a:rPr>
              <a:t>2</a:t>
            </a:r>
            <a:r>
              <a:rPr lang="en-US" sz="2400">
                <a:solidFill>
                  <a:srgbClr val="FF3300"/>
                </a:solidFill>
              </a:rPr>
              <a:t> and methane (CH</a:t>
            </a:r>
            <a:r>
              <a:rPr lang="en-US" sz="2400" baseline="-25000">
                <a:solidFill>
                  <a:srgbClr val="FF3300"/>
                </a:solidFill>
              </a:rPr>
              <a:t>4</a:t>
            </a:r>
            <a:r>
              <a:rPr lang="en-US" sz="2400">
                <a:solidFill>
                  <a:srgbClr val="FF3300"/>
                </a:solidFill>
              </a:rPr>
              <a:t>) let this light in. Reflected light has longer</a:t>
            </a:r>
          </a:p>
          <a:p>
            <a:pPr algn="l"/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rgbClr val="FF3300"/>
                </a:solidFill>
              </a:rPr>
              <a:t>s and less energy. CO</a:t>
            </a:r>
            <a:r>
              <a:rPr lang="en-US" sz="2400" baseline="-25000">
                <a:solidFill>
                  <a:srgbClr val="FF3300"/>
                </a:solidFill>
              </a:rPr>
              <a:t>2</a:t>
            </a:r>
            <a:r>
              <a:rPr lang="en-US" sz="2400">
                <a:solidFill>
                  <a:srgbClr val="FF3300"/>
                </a:solidFill>
              </a:rPr>
              <a:t> and CH</a:t>
            </a:r>
            <a:r>
              <a:rPr lang="en-US" sz="2400" baseline="-25000">
                <a:solidFill>
                  <a:srgbClr val="FF3300"/>
                </a:solidFill>
              </a:rPr>
              <a:t>4</a:t>
            </a:r>
            <a:r>
              <a:rPr lang="en-US" sz="2400">
                <a:solidFill>
                  <a:srgbClr val="FF3300"/>
                </a:solidFill>
              </a:rPr>
              <a:t> (“</a:t>
            </a:r>
            <a:r>
              <a:rPr lang="en-US" sz="2400" u="sng">
                <a:solidFill>
                  <a:srgbClr val="FF3300"/>
                </a:solidFill>
              </a:rPr>
              <a:t>greenhouse gases</a:t>
            </a:r>
            <a:r>
              <a:rPr lang="en-US" sz="2400">
                <a:solidFill>
                  <a:srgbClr val="FF3300"/>
                </a:solidFill>
              </a:rPr>
              <a:t>”) prevent</a:t>
            </a:r>
          </a:p>
          <a:p>
            <a:pPr algn="l"/>
            <a:r>
              <a:rPr lang="en-US" sz="2400">
                <a:solidFill>
                  <a:srgbClr val="FF3300"/>
                </a:solidFill>
              </a:rPr>
              <a:t>reflected light from escaping, thus warming the atmosphere.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41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19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19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19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234" grpId="0" animBg="1"/>
      <p:bldP spid="4192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300038" y="342900"/>
            <a:ext cx="81565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 gas has density 0.87 g/L at 30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 and 131.2 kPa.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Find density at STP. </a:t>
            </a:r>
          </a:p>
        </p:txBody>
      </p:sp>
      <p:sp>
        <p:nvSpPr>
          <p:cNvPr id="458761" name="Line 9"/>
          <p:cNvSpPr>
            <a:spLocks noChangeShapeType="1"/>
          </p:cNvSpPr>
          <p:nvPr/>
        </p:nvSpPr>
        <p:spPr bwMode="auto">
          <a:xfrm>
            <a:off x="5180013" y="234950"/>
            <a:ext cx="527050" cy="595313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8762" name="Text Box 10"/>
          <p:cNvSpPr txBox="1">
            <a:spLocks noChangeArrowheads="1"/>
          </p:cNvSpPr>
          <p:nvPr/>
        </p:nvSpPr>
        <p:spPr bwMode="auto">
          <a:xfrm>
            <a:off x="5318125" y="803275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303 K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3192463" y="3781425"/>
            <a:ext cx="2860675" cy="668338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8764" name="Line 12"/>
          <p:cNvSpPr>
            <a:spLocks noChangeShapeType="1"/>
          </p:cNvSpPr>
          <p:nvPr/>
        </p:nvSpPr>
        <p:spPr bwMode="auto">
          <a:xfrm>
            <a:off x="4171950" y="1844675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1979613" y="2547938"/>
            <a:ext cx="560228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131.2(273)(D</a:t>
            </a:r>
            <a:r>
              <a:rPr lang="en-US" baseline="-25000"/>
              <a:t>2</a:t>
            </a:r>
            <a:r>
              <a:rPr lang="en-US"/>
              <a:t>) = 303(0.87)(101.3)</a:t>
            </a:r>
            <a:endParaRPr lang="en-US">
              <a:sym typeface="Wingdings" pitchFamily="2" charset="2"/>
            </a:endParaRPr>
          </a:p>
        </p:txBody>
      </p:sp>
      <p:graphicFrame>
        <p:nvGraphicFramePr>
          <p:cNvPr id="458766" name="Object 14"/>
          <p:cNvGraphicFramePr>
            <a:graphicFrameLocks noChangeAspect="1"/>
          </p:cNvGraphicFramePr>
          <p:nvPr/>
        </p:nvGraphicFramePr>
        <p:xfrm>
          <a:off x="1031875" y="1392238"/>
          <a:ext cx="1968500" cy="923925"/>
        </p:xfrm>
        <a:graphic>
          <a:graphicData uri="http://schemas.openxmlformats.org/presentationml/2006/ole">
            <p:oleObj spid="_x0000_s458766" name="Equation" r:id="rId3" imgW="1968480" imgH="927000" progId="Equation.3">
              <p:embed/>
            </p:oleObj>
          </a:graphicData>
        </a:graphic>
      </p:graphicFrame>
      <p:sp>
        <p:nvSpPr>
          <p:cNvPr id="458767" name="Text Box 15"/>
          <p:cNvSpPr txBox="1">
            <a:spLocks noChangeArrowheads="1"/>
          </p:cNvSpPr>
          <p:nvPr/>
        </p:nvSpPr>
        <p:spPr bwMode="auto">
          <a:xfrm>
            <a:off x="4598988" y="1350963"/>
            <a:ext cx="107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131.2</a:t>
            </a:r>
          </a:p>
        </p:txBody>
      </p:sp>
      <p:sp>
        <p:nvSpPr>
          <p:cNvPr id="458768" name="Text Box 16"/>
          <p:cNvSpPr txBox="1">
            <a:spLocks noChangeArrowheads="1"/>
          </p:cNvSpPr>
          <p:nvPr/>
        </p:nvSpPr>
        <p:spPr bwMode="auto">
          <a:xfrm>
            <a:off x="5005388" y="1836738"/>
            <a:ext cx="1116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(0.87)</a:t>
            </a:r>
          </a:p>
        </p:txBody>
      </p:sp>
      <p:sp>
        <p:nvSpPr>
          <p:cNvPr id="458769" name="Text Box 17"/>
          <p:cNvSpPr txBox="1">
            <a:spLocks noChangeArrowheads="1"/>
          </p:cNvSpPr>
          <p:nvPr/>
        </p:nvSpPr>
        <p:spPr bwMode="auto">
          <a:xfrm>
            <a:off x="6224588" y="1568450"/>
            <a:ext cx="39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</a:t>
            </a:r>
          </a:p>
        </p:txBody>
      </p:sp>
      <p:sp>
        <p:nvSpPr>
          <p:cNvPr id="458770" name="Line 18"/>
          <p:cNvSpPr>
            <a:spLocks noChangeShapeType="1"/>
          </p:cNvSpPr>
          <p:nvPr/>
        </p:nvSpPr>
        <p:spPr bwMode="auto">
          <a:xfrm>
            <a:off x="3238500" y="1843088"/>
            <a:ext cx="6667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8771" name="Text Box 19"/>
          <p:cNvSpPr txBox="1">
            <a:spLocks noChangeArrowheads="1"/>
          </p:cNvSpPr>
          <p:nvPr/>
        </p:nvSpPr>
        <p:spPr bwMode="auto">
          <a:xfrm>
            <a:off x="4322763" y="1833563"/>
            <a:ext cx="77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303</a:t>
            </a:r>
          </a:p>
        </p:txBody>
      </p:sp>
      <p:sp>
        <p:nvSpPr>
          <p:cNvPr id="458772" name="Line 20"/>
          <p:cNvSpPr>
            <a:spLocks noChangeShapeType="1"/>
          </p:cNvSpPr>
          <p:nvPr/>
        </p:nvSpPr>
        <p:spPr bwMode="auto">
          <a:xfrm>
            <a:off x="6689725" y="1844675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8773" name="Text Box 21"/>
          <p:cNvSpPr txBox="1">
            <a:spLocks noChangeArrowheads="1"/>
          </p:cNvSpPr>
          <p:nvPr/>
        </p:nvSpPr>
        <p:spPr bwMode="auto">
          <a:xfrm>
            <a:off x="6859588" y="1350963"/>
            <a:ext cx="107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101.3</a:t>
            </a:r>
          </a:p>
        </p:txBody>
      </p:sp>
      <p:sp>
        <p:nvSpPr>
          <p:cNvPr id="458774" name="Text Box 22"/>
          <p:cNvSpPr txBox="1">
            <a:spLocks noChangeArrowheads="1"/>
          </p:cNvSpPr>
          <p:nvPr/>
        </p:nvSpPr>
        <p:spPr bwMode="auto">
          <a:xfrm>
            <a:off x="7366000" y="1836738"/>
            <a:ext cx="814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(D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458775" name="Text Box 23"/>
          <p:cNvSpPr txBox="1">
            <a:spLocks noChangeArrowheads="1"/>
          </p:cNvSpPr>
          <p:nvPr/>
        </p:nvSpPr>
        <p:spPr bwMode="auto">
          <a:xfrm>
            <a:off x="6654800" y="1833563"/>
            <a:ext cx="77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273</a:t>
            </a:r>
          </a:p>
        </p:txBody>
      </p:sp>
      <p:sp>
        <p:nvSpPr>
          <p:cNvPr id="458776" name="Rectangle 24"/>
          <p:cNvSpPr>
            <a:spLocks noChangeArrowheads="1"/>
          </p:cNvSpPr>
          <p:nvPr/>
        </p:nvSpPr>
        <p:spPr bwMode="auto">
          <a:xfrm>
            <a:off x="3276600" y="3854450"/>
            <a:ext cx="267970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D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= 0.75 g/cm</a:t>
            </a:r>
            <a:r>
              <a:rPr lang="en-US" baseline="30000">
                <a:sym typeface="Wingdings" pitchFamily="2" charset="2"/>
              </a:rPr>
              <a:t>3</a:t>
            </a:r>
          </a:p>
        </p:txBody>
      </p:sp>
      <p:sp>
        <p:nvSpPr>
          <p:cNvPr id="458777" name="Text Box 25"/>
          <p:cNvSpPr txBox="1">
            <a:spLocks noChangeArrowheads="1"/>
          </p:cNvSpPr>
          <p:nvPr/>
        </p:nvSpPr>
        <p:spPr bwMode="auto">
          <a:xfrm>
            <a:off x="3257550" y="3067050"/>
            <a:ext cx="1017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(273)</a:t>
            </a:r>
          </a:p>
        </p:txBody>
      </p:sp>
      <p:sp>
        <p:nvSpPr>
          <p:cNvPr id="458778" name="Line 26"/>
          <p:cNvSpPr>
            <a:spLocks noChangeShapeType="1"/>
          </p:cNvSpPr>
          <p:nvPr/>
        </p:nvSpPr>
        <p:spPr bwMode="auto">
          <a:xfrm>
            <a:off x="2219325" y="3084513"/>
            <a:ext cx="2201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8779" name="Text Box 27"/>
          <p:cNvSpPr txBox="1">
            <a:spLocks noChangeArrowheads="1"/>
          </p:cNvSpPr>
          <p:nvPr/>
        </p:nvSpPr>
        <p:spPr bwMode="auto">
          <a:xfrm>
            <a:off x="2268538" y="3065463"/>
            <a:ext cx="107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131.2</a:t>
            </a:r>
          </a:p>
        </p:txBody>
      </p:sp>
      <p:sp>
        <p:nvSpPr>
          <p:cNvPr id="458780" name="Text Box 28"/>
          <p:cNvSpPr txBox="1">
            <a:spLocks noChangeArrowheads="1"/>
          </p:cNvSpPr>
          <p:nvPr/>
        </p:nvSpPr>
        <p:spPr bwMode="auto">
          <a:xfrm>
            <a:off x="6200775" y="3067050"/>
            <a:ext cx="1017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(273)</a:t>
            </a:r>
          </a:p>
        </p:txBody>
      </p:sp>
      <p:sp>
        <p:nvSpPr>
          <p:cNvPr id="458781" name="Line 29"/>
          <p:cNvSpPr>
            <a:spLocks noChangeShapeType="1"/>
          </p:cNvSpPr>
          <p:nvPr/>
        </p:nvSpPr>
        <p:spPr bwMode="auto">
          <a:xfrm>
            <a:off x="4787900" y="3084513"/>
            <a:ext cx="276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8782" name="Text Box 30"/>
          <p:cNvSpPr txBox="1">
            <a:spLocks noChangeArrowheads="1"/>
          </p:cNvSpPr>
          <p:nvPr/>
        </p:nvSpPr>
        <p:spPr bwMode="auto">
          <a:xfrm>
            <a:off x="5183188" y="3065463"/>
            <a:ext cx="107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131.2</a:t>
            </a:r>
          </a:p>
        </p:txBody>
      </p:sp>
      <p:sp>
        <p:nvSpPr>
          <p:cNvPr id="458783" name="Line 31"/>
          <p:cNvSpPr>
            <a:spLocks noChangeShapeType="1"/>
          </p:cNvSpPr>
          <p:nvPr/>
        </p:nvSpPr>
        <p:spPr bwMode="auto">
          <a:xfrm>
            <a:off x="3535363" y="3194050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8784" name="Line 32"/>
          <p:cNvSpPr>
            <a:spLocks noChangeShapeType="1"/>
          </p:cNvSpPr>
          <p:nvPr/>
        </p:nvSpPr>
        <p:spPr bwMode="auto">
          <a:xfrm>
            <a:off x="3171825" y="2655888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8785" name="Line 33"/>
          <p:cNvSpPr>
            <a:spLocks noChangeShapeType="1"/>
          </p:cNvSpPr>
          <p:nvPr/>
        </p:nvSpPr>
        <p:spPr bwMode="auto">
          <a:xfrm flipH="1">
            <a:off x="2587625" y="3187700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8786" name="Line 34"/>
          <p:cNvSpPr>
            <a:spLocks noChangeShapeType="1"/>
          </p:cNvSpPr>
          <p:nvPr/>
        </p:nvSpPr>
        <p:spPr bwMode="auto">
          <a:xfrm flipH="1">
            <a:off x="2266950" y="2663825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5311775" y="5380038"/>
            <a:ext cx="1379538" cy="9842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314325" y="4710113"/>
            <a:ext cx="489267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Find density of argon at STP. </a:t>
            </a:r>
          </a:p>
        </p:txBody>
      </p:sp>
      <p:graphicFrame>
        <p:nvGraphicFramePr>
          <p:cNvPr id="458789" name="Object 37"/>
          <p:cNvGraphicFramePr>
            <a:graphicFrameLocks noChangeAspect="1"/>
          </p:cNvGraphicFramePr>
          <p:nvPr/>
        </p:nvGraphicFramePr>
        <p:xfrm>
          <a:off x="1720850" y="5434013"/>
          <a:ext cx="1131888" cy="842962"/>
        </p:xfrm>
        <a:graphic>
          <a:graphicData uri="http://schemas.openxmlformats.org/presentationml/2006/ole">
            <p:oleObj spid="_x0000_s458789" name="Equation" r:id="rId4" imgW="1130040" imgH="838080" progId="Equation.3">
              <p:embed/>
            </p:oleObj>
          </a:graphicData>
        </a:graphic>
      </p:graphicFrame>
      <p:graphicFrame>
        <p:nvGraphicFramePr>
          <p:cNvPr id="458790" name="Object 38"/>
          <p:cNvGraphicFramePr>
            <a:graphicFrameLocks noChangeAspect="1"/>
          </p:cNvGraphicFramePr>
          <p:nvPr/>
        </p:nvGraphicFramePr>
        <p:xfrm>
          <a:off x="3014663" y="5427663"/>
          <a:ext cx="1398587" cy="842962"/>
        </p:xfrm>
        <a:graphic>
          <a:graphicData uri="http://schemas.openxmlformats.org/presentationml/2006/ole">
            <p:oleObj spid="_x0000_s458790" name="Equation" r:id="rId5" imgW="1396800" imgH="838080" progId="Equation.3">
              <p:embed/>
            </p:oleObj>
          </a:graphicData>
        </a:graphic>
      </p:graphicFrame>
      <p:graphicFrame>
        <p:nvGraphicFramePr>
          <p:cNvPr id="458791" name="Object 39"/>
          <p:cNvGraphicFramePr>
            <a:graphicFrameLocks noChangeAspect="1"/>
          </p:cNvGraphicFramePr>
          <p:nvPr/>
        </p:nvGraphicFramePr>
        <p:xfrm>
          <a:off x="4759325" y="5426075"/>
          <a:ext cx="1766888" cy="842963"/>
        </p:xfrm>
        <a:graphic>
          <a:graphicData uri="http://schemas.openxmlformats.org/presentationml/2006/ole">
            <p:oleObj spid="_x0000_s458791" name="Equation" r:id="rId6" imgW="1765080" imgH="838080" progId="Equation.3">
              <p:embed/>
            </p:oleObj>
          </a:graphicData>
        </a:graphic>
      </p:graphicFrame>
      <p:pic>
        <p:nvPicPr>
          <p:cNvPr id="458793" name="Picture 41" descr="argon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0888" y="4860925"/>
            <a:ext cx="1730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8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58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58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5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58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5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58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58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58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5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5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458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5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5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8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58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5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5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58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58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5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5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58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58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58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58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58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87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87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45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45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45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45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4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5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5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45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4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61" grpId="0" animBg="1"/>
      <p:bldP spid="458762" grpId="0"/>
      <p:bldP spid="458763" grpId="0" animBg="1"/>
      <p:bldP spid="458764" grpId="0" animBg="1"/>
      <p:bldP spid="458765" grpId="0"/>
      <p:bldP spid="458767" grpId="0"/>
      <p:bldP spid="458768" grpId="0"/>
      <p:bldP spid="458769" grpId="0"/>
      <p:bldP spid="458770" grpId="0" animBg="1"/>
      <p:bldP spid="458771" grpId="0"/>
      <p:bldP spid="458772" grpId="0" animBg="1"/>
      <p:bldP spid="458773" grpId="0"/>
      <p:bldP spid="458774" grpId="0"/>
      <p:bldP spid="458775" grpId="0"/>
      <p:bldP spid="458776" grpId="0"/>
      <p:bldP spid="458777" grpId="0"/>
      <p:bldP spid="458778" grpId="0" animBg="1"/>
      <p:bldP spid="458779" grpId="0"/>
      <p:bldP spid="458780" grpId="0"/>
      <p:bldP spid="458781" grpId="0" animBg="1"/>
      <p:bldP spid="458782" grpId="0"/>
      <p:bldP spid="458783" grpId="0" animBg="1"/>
      <p:bldP spid="458784" grpId="0" animBg="1"/>
      <p:bldP spid="458785" grpId="0" animBg="1"/>
      <p:bldP spid="458786" grpId="0" animBg="1"/>
      <p:bldP spid="458787" grpId="0" animBg="1"/>
      <p:bldP spid="45878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7" name="Rectangle 13"/>
          <p:cNvSpPr>
            <a:spLocks noChangeArrowheads="1"/>
          </p:cNvSpPr>
          <p:nvPr/>
        </p:nvSpPr>
        <p:spPr bwMode="auto">
          <a:xfrm>
            <a:off x="458788" y="327025"/>
            <a:ext cx="5116512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Find density of nitrogen dioxide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at 75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 and 0.805 atm. </a:t>
            </a:r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>
            <a:off x="1065213" y="781050"/>
            <a:ext cx="488950" cy="55245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0399" name="Text Box 15"/>
          <p:cNvSpPr txBox="1">
            <a:spLocks noChangeArrowheads="1"/>
          </p:cNvSpPr>
          <p:nvPr/>
        </p:nvSpPr>
        <p:spPr bwMode="auto">
          <a:xfrm>
            <a:off x="1209675" y="1301750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348 K</a:t>
            </a:r>
          </a:p>
        </p:txBody>
      </p:sp>
      <p:grpSp>
        <p:nvGrpSpPr>
          <p:cNvPr id="400403" name="Group 19"/>
          <p:cNvGrpSpPr>
            <a:grpSpLocks/>
          </p:cNvGrpSpPr>
          <p:nvPr/>
        </p:nvGrpSpPr>
        <p:grpSpPr bwMode="auto">
          <a:xfrm>
            <a:off x="2930525" y="606425"/>
            <a:ext cx="3544888" cy="1019175"/>
            <a:chOff x="1792" y="1530"/>
            <a:chExt cx="2233" cy="642"/>
          </a:xfrm>
        </p:grpSpPr>
        <p:sp>
          <p:nvSpPr>
            <p:cNvPr id="400400" name="Line 16"/>
            <p:cNvSpPr>
              <a:spLocks noChangeShapeType="1"/>
            </p:cNvSpPr>
            <p:nvPr/>
          </p:nvSpPr>
          <p:spPr bwMode="auto">
            <a:xfrm>
              <a:off x="3472" y="1533"/>
              <a:ext cx="205" cy="332"/>
            </a:xfrm>
            <a:prstGeom prst="line">
              <a:avLst/>
            </a:prstGeom>
            <a:noFill/>
            <a:ln w="22225">
              <a:solidFill>
                <a:srgbClr val="3333FF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401" name="Text Box 17"/>
            <p:cNvSpPr txBox="1">
              <a:spLocks noChangeArrowheads="1"/>
            </p:cNvSpPr>
            <p:nvPr/>
          </p:nvSpPr>
          <p:spPr bwMode="auto">
            <a:xfrm>
              <a:off x="3488" y="1845"/>
              <a:ext cx="5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NO</a:t>
              </a:r>
              <a:r>
                <a:rPr lang="en-US" baseline="-25000"/>
                <a:t>2</a:t>
              </a:r>
            </a:p>
          </p:txBody>
        </p:sp>
        <p:sp>
          <p:nvSpPr>
            <p:cNvPr id="400402" name="Line 18"/>
            <p:cNvSpPr>
              <a:spLocks noChangeShapeType="1"/>
            </p:cNvSpPr>
            <p:nvPr/>
          </p:nvSpPr>
          <p:spPr bwMode="auto">
            <a:xfrm>
              <a:off x="1792" y="1530"/>
              <a:ext cx="1679" cy="1"/>
            </a:xfrm>
            <a:prstGeom prst="line">
              <a:avLst/>
            </a:prstGeom>
            <a:noFill/>
            <a:ln w="22225">
              <a:solidFill>
                <a:srgbClr val="3333FF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400405" name="Picture 21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25" y="350838"/>
            <a:ext cx="1889125" cy="1416050"/>
          </a:xfrm>
          <a:prstGeom prst="rect">
            <a:avLst/>
          </a:prstGeom>
          <a:noFill/>
        </p:spPr>
      </p:pic>
      <p:sp>
        <p:nvSpPr>
          <p:cNvPr id="400406" name="Rectangle 22"/>
          <p:cNvSpPr>
            <a:spLocks noChangeArrowheads="1"/>
          </p:cNvSpPr>
          <p:nvPr/>
        </p:nvSpPr>
        <p:spPr bwMode="auto">
          <a:xfrm>
            <a:off x="593725" y="2032000"/>
            <a:ext cx="330517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D of NO</a:t>
            </a:r>
            <a:r>
              <a:rPr lang="en-US" baseline="-25000"/>
              <a:t>2</a:t>
            </a:r>
            <a:r>
              <a:rPr lang="en-US"/>
              <a:t> @ STP… </a:t>
            </a:r>
          </a:p>
        </p:txBody>
      </p:sp>
      <p:graphicFrame>
        <p:nvGraphicFramePr>
          <p:cNvPr id="400408" name="Object 24"/>
          <p:cNvGraphicFramePr>
            <a:graphicFrameLocks noChangeAspect="1"/>
          </p:cNvGraphicFramePr>
          <p:nvPr/>
        </p:nvGraphicFramePr>
        <p:xfrm>
          <a:off x="3978275" y="1876425"/>
          <a:ext cx="1131888" cy="842963"/>
        </p:xfrm>
        <a:graphic>
          <a:graphicData uri="http://schemas.openxmlformats.org/presentationml/2006/ole">
            <p:oleObj spid="_x0000_s400408" name="Equation" r:id="rId4" imgW="1130040" imgH="838080" progId="Equation.3">
              <p:embed/>
            </p:oleObj>
          </a:graphicData>
        </a:graphic>
      </p:graphicFrame>
      <p:graphicFrame>
        <p:nvGraphicFramePr>
          <p:cNvPr id="400409" name="Object 25"/>
          <p:cNvGraphicFramePr>
            <a:graphicFrameLocks noChangeAspect="1"/>
          </p:cNvGraphicFramePr>
          <p:nvPr/>
        </p:nvGraphicFramePr>
        <p:xfrm>
          <a:off x="5272088" y="1870075"/>
          <a:ext cx="1398587" cy="842963"/>
        </p:xfrm>
        <a:graphic>
          <a:graphicData uri="http://schemas.openxmlformats.org/presentationml/2006/ole">
            <p:oleObj spid="_x0000_s400409" name="Equation" r:id="rId5" imgW="1396800" imgH="838080" progId="Equation.3">
              <p:embed/>
            </p:oleObj>
          </a:graphicData>
        </a:graphic>
      </p:graphicFrame>
      <p:graphicFrame>
        <p:nvGraphicFramePr>
          <p:cNvPr id="400410" name="Object 26"/>
          <p:cNvGraphicFramePr>
            <a:graphicFrameLocks noChangeAspect="1"/>
          </p:cNvGraphicFramePr>
          <p:nvPr/>
        </p:nvGraphicFramePr>
        <p:xfrm>
          <a:off x="6764338" y="1868488"/>
          <a:ext cx="1500187" cy="842962"/>
        </p:xfrm>
        <a:graphic>
          <a:graphicData uri="http://schemas.openxmlformats.org/presentationml/2006/ole">
            <p:oleObj spid="_x0000_s400410" name="Equation" r:id="rId6" imgW="1498320" imgH="838080" progId="Equation.3">
              <p:embed/>
            </p:oleObj>
          </a:graphicData>
        </a:graphic>
      </p:graphicFrame>
      <p:sp>
        <p:nvSpPr>
          <p:cNvPr id="400411" name="Rectangle 27"/>
          <p:cNvSpPr>
            <a:spLocks noChangeArrowheads="1"/>
          </p:cNvSpPr>
          <p:nvPr/>
        </p:nvSpPr>
        <p:spPr bwMode="auto">
          <a:xfrm>
            <a:off x="1535113" y="5578475"/>
            <a:ext cx="2438400" cy="668338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0412" name="Line 28"/>
          <p:cNvSpPr>
            <a:spLocks noChangeShapeType="1"/>
          </p:cNvSpPr>
          <p:nvPr/>
        </p:nvSpPr>
        <p:spPr bwMode="auto">
          <a:xfrm>
            <a:off x="4087813" y="3375025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13" name="Rectangle 29"/>
          <p:cNvSpPr>
            <a:spLocks noChangeArrowheads="1"/>
          </p:cNvSpPr>
          <p:nvPr/>
        </p:nvSpPr>
        <p:spPr bwMode="auto">
          <a:xfrm>
            <a:off x="409575" y="4421188"/>
            <a:ext cx="49085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1(348)(D</a:t>
            </a:r>
            <a:r>
              <a:rPr lang="en-US" baseline="-25000"/>
              <a:t>2</a:t>
            </a:r>
            <a:r>
              <a:rPr lang="en-US"/>
              <a:t>) = 273(2.05)(0.805)</a:t>
            </a:r>
            <a:endParaRPr lang="en-US">
              <a:sym typeface="Wingdings" pitchFamily="2" charset="2"/>
            </a:endParaRPr>
          </a:p>
        </p:txBody>
      </p:sp>
      <p:graphicFrame>
        <p:nvGraphicFramePr>
          <p:cNvPr id="400414" name="Object 30"/>
          <p:cNvGraphicFramePr>
            <a:graphicFrameLocks noChangeAspect="1"/>
          </p:cNvGraphicFramePr>
          <p:nvPr/>
        </p:nvGraphicFramePr>
        <p:xfrm>
          <a:off x="947738" y="2922588"/>
          <a:ext cx="1968500" cy="923925"/>
        </p:xfrm>
        <a:graphic>
          <a:graphicData uri="http://schemas.openxmlformats.org/presentationml/2006/ole">
            <p:oleObj spid="_x0000_s400414" name="Equation" r:id="rId7" imgW="1968480" imgH="927000" progId="Equation.3">
              <p:embed/>
            </p:oleObj>
          </a:graphicData>
        </a:graphic>
      </p:graphicFrame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4672013" y="28813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</a:t>
            </a:r>
          </a:p>
        </p:txBody>
      </p:sp>
      <p:sp>
        <p:nvSpPr>
          <p:cNvPr id="400416" name="Text Box 32"/>
          <p:cNvSpPr txBox="1">
            <a:spLocks noChangeArrowheads="1"/>
          </p:cNvSpPr>
          <p:nvPr/>
        </p:nvSpPr>
        <p:spPr bwMode="auto">
          <a:xfrm>
            <a:off x="4849813" y="3367088"/>
            <a:ext cx="1116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(2.05)</a:t>
            </a:r>
          </a:p>
        </p:txBody>
      </p:sp>
      <p:sp>
        <p:nvSpPr>
          <p:cNvPr id="400417" name="Text Box 33"/>
          <p:cNvSpPr txBox="1">
            <a:spLocks noChangeArrowheads="1"/>
          </p:cNvSpPr>
          <p:nvPr/>
        </p:nvSpPr>
        <p:spPr bwMode="auto">
          <a:xfrm>
            <a:off x="6140450" y="30988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</a:t>
            </a:r>
          </a:p>
        </p:txBody>
      </p:sp>
      <p:sp>
        <p:nvSpPr>
          <p:cNvPr id="400418" name="Line 34"/>
          <p:cNvSpPr>
            <a:spLocks noChangeShapeType="1"/>
          </p:cNvSpPr>
          <p:nvPr/>
        </p:nvSpPr>
        <p:spPr bwMode="auto">
          <a:xfrm>
            <a:off x="3154363" y="3373438"/>
            <a:ext cx="6667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0419" name="Text Box 35"/>
          <p:cNvSpPr txBox="1">
            <a:spLocks noChangeArrowheads="1"/>
          </p:cNvSpPr>
          <p:nvPr/>
        </p:nvSpPr>
        <p:spPr bwMode="auto">
          <a:xfrm>
            <a:off x="4167188" y="3363913"/>
            <a:ext cx="77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273</a:t>
            </a:r>
          </a:p>
        </p:txBody>
      </p:sp>
      <p:sp>
        <p:nvSpPr>
          <p:cNvPr id="400420" name="Line 36"/>
          <p:cNvSpPr>
            <a:spLocks noChangeShapeType="1"/>
          </p:cNvSpPr>
          <p:nvPr/>
        </p:nvSpPr>
        <p:spPr bwMode="auto">
          <a:xfrm>
            <a:off x="6605588" y="3375025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21" name="Text Box 37"/>
          <p:cNvSpPr txBox="1">
            <a:spLocks noChangeArrowheads="1"/>
          </p:cNvSpPr>
          <p:nvPr/>
        </p:nvSpPr>
        <p:spPr bwMode="auto">
          <a:xfrm>
            <a:off x="6761163" y="2881313"/>
            <a:ext cx="107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0.805</a:t>
            </a:r>
          </a:p>
        </p:txBody>
      </p:sp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7281863" y="3367088"/>
            <a:ext cx="814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(D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400423" name="Text Box 39"/>
          <p:cNvSpPr txBox="1">
            <a:spLocks noChangeArrowheads="1"/>
          </p:cNvSpPr>
          <p:nvPr/>
        </p:nvSpPr>
        <p:spPr bwMode="auto">
          <a:xfrm>
            <a:off x="6570663" y="3363913"/>
            <a:ext cx="77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348</a:t>
            </a:r>
          </a:p>
        </p:txBody>
      </p:sp>
      <p:sp>
        <p:nvSpPr>
          <p:cNvPr id="400424" name="Rectangle 40"/>
          <p:cNvSpPr>
            <a:spLocks noChangeArrowheads="1"/>
          </p:cNvSpPr>
          <p:nvPr/>
        </p:nvSpPr>
        <p:spPr bwMode="auto">
          <a:xfrm>
            <a:off x="1606550" y="5651500"/>
            <a:ext cx="226853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D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= 1.29 g/L</a:t>
            </a:r>
            <a:endParaRPr lang="en-US" baseline="30000">
              <a:sym typeface="Wingdings" pitchFamily="2" charset="2"/>
            </a:endParaRPr>
          </a:p>
        </p:txBody>
      </p:sp>
      <p:sp>
        <p:nvSpPr>
          <p:cNvPr id="400425" name="Text Box 41"/>
          <p:cNvSpPr txBox="1">
            <a:spLocks noChangeArrowheads="1"/>
          </p:cNvSpPr>
          <p:nvPr/>
        </p:nvSpPr>
        <p:spPr bwMode="auto">
          <a:xfrm>
            <a:off x="1001713" y="4940300"/>
            <a:ext cx="101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(348)</a:t>
            </a:r>
          </a:p>
        </p:txBody>
      </p:sp>
      <p:sp>
        <p:nvSpPr>
          <p:cNvPr id="400426" name="Line 42"/>
          <p:cNvSpPr>
            <a:spLocks noChangeShapeType="1"/>
          </p:cNvSpPr>
          <p:nvPr/>
        </p:nvSpPr>
        <p:spPr bwMode="auto">
          <a:xfrm>
            <a:off x="463550" y="4957763"/>
            <a:ext cx="170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27" name="Text Box 43"/>
          <p:cNvSpPr txBox="1">
            <a:spLocks noChangeArrowheads="1"/>
          </p:cNvSpPr>
          <p:nvPr/>
        </p:nvSpPr>
        <p:spPr bwMode="auto">
          <a:xfrm>
            <a:off x="698500" y="493871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</a:t>
            </a:r>
          </a:p>
        </p:txBody>
      </p:sp>
      <p:sp>
        <p:nvSpPr>
          <p:cNvPr id="400428" name="Text Box 44"/>
          <p:cNvSpPr txBox="1">
            <a:spLocks noChangeArrowheads="1"/>
          </p:cNvSpPr>
          <p:nvPr/>
        </p:nvSpPr>
        <p:spPr bwMode="auto">
          <a:xfrm>
            <a:off x="3402013" y="4940300"/>
            <a:ext cx="101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(348)</a:t>
            </a:r>
          </a:p>
        </p:txBody>
      </p:sp>
      <p:sp>
        <p:nvSpPr>
          <p:cNvPr id="400429" name="Line 45"/>
          <p:cNvSpPr>
            <a:spLocks noChangeShapeType="1"/>
          </p:cNvSpPr>
          <p:nvPr/>
        </p:nvSpPr>
        <p:spPr bwMode="auto">
          <a:xfrm>
            <a:off x="2560638" y="4957763"/>
            <a:ext cx="2651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430" name="Text Box 46"/>
          <p:cNvSpPr txBox="1">
            <a:spLocks noChangeArrowheads="1"/>
          </p:cNvSpPr>
          <p:nvPr/>
        </p:nvSpPr>
        <p:spPr bwMode="auto">
          <a:xfrm>
            <a:off x="3127375" y="493871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</a:t>
            </a:r>
          </a:p>
        </p:txBody>
      </p:sp>
      <p:sp>
        <p:nvSpPr>
          <p:cNvPr id="400431" name="Line 47"/>
          <p:cNvSpPr>
            <a:spLocks noChangeShapeType="1"/>
          </p:cNvSpPr>
          <p:nvPr/>
        </p:nvSpPr>
        <p:spPr bwMode="auto">
          <a:xfrm>
            <a:off x="1208088" y="5095875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0432" name="Line 48"/>
          <p:cNvSpPr>
            <a:spLocks noChangeShapeType="1"/>
          </p:cNvSpPr>
          <p:nvPr/>
        </p:nvSpPr>
        <p:spPr bwMode="auto">
          <a:xfrm>
            <a:off x="987425" y="4529138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0433" name="Line 49"/>
          <p:cNvSpPr>
            <a:spLocks noChangeShapeType="1"/>
          </p:cNvSpPr>
          <p:nvPr/>
        </p:nvSpPr>
        <p:spPr bwMode="auto">
          <a:xfrm flipH="1">
            <a:off x="603250" y="5060950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0434" name="Line 50"/>
          <p:cNvSpPr>
            <a:spLocks noChangeShapeType="1"/>
          </p:cNvSpPr>
          <p:nvPr/>
        </p:nvSpPr>
        <p:spPr bwMode="auto">
          <a:xfrm flipH="1">
            <a:off x="339725" y="4537075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00439" name="Group 55"/>
          <p:cNvGrpSpPr>
            <a:grpSpLocks/>
          </p:cNvGrpSpPr>
          <p:nvPr/>
        </p:nvGrpSpPr>
        <p:grpSpPr bwMode="auto">
          <a:xfrm>
            <a:off x="4781550" y="3911600"/>
            <a:ext cx="4276725" cy="2805113"/>
            <a:chOff x="3012" y="2464"/>
            <a:chExt cx="2694" cy="1767"/>
          </a:xfrm>
        </p:grpSpPr>
        <p:pic>
          <p:nvPicPr>
            <p:cNvPr id="400437" name="Picture 53" descr="smog_hamilton_l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87" y="2464"/>
              <a:ext cx="1894" cy="1236"/>
            </a:xfrm>
            <a:prstGeom prst="rect">
              <a:avLst/>
            </a:prstGeom>
            <a:noFill/>
          </p:spPr>
        </p:pic>
        <p:sp>
          <p:nvSpPr>
            <p:cNvPr id="400438" name="Text Box 54"/>
            <p:cNvSpPr txBox="1">
              <a:spLocks noChangeArrowheads="1"/>
            </p:cNvSpPr>
            <p:nvPr/>
          </p:nvSpPr>
          <p:spPr bwMode="auto">
            <a:xfrm>
              <a:off x="3012" y="3713"/>
              <a:ext cx="269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3333FF"/>
                  </a:solidFill>
                </a:rPr>
                <a:t>NO</a:t>
              </a:r>
              <a:r>
                <a:rPr lang="en-US" sz="2400" baseline="-25000">
                  <a:solidFill>
                    <a:srgbClr val="3333FF"/>
                  </a:solidFill>
                </a:rPr>
                <a:t>2</a:t>
              </a:r>
              <a:r>
                <a:rPr lang="en-US" sz="2400">
                  <a:solidFill>
                    <a:srgbClr val="3333FF"/>
                  </a:solidFill>
                </a:rPr>
                <a:t> participates in reactions</a:t>
              </a:r>
            </a:p>
            <a:p>
              <a:pPr algn="l"/>
              <a:r>
                <a:rPr lang="en-US" sz="2400">
                  <a:solidFill>
                    <a:srgbClr val="3333FF"/>
                  </a:solidFill>
                </a:rPr>
                <a:t>that result in smog (mostly O</a:t>
              </a:r>
              <a:r>
                <a:rPr lang="en-US" sz="2400" baseline="-25000">
                  <a:solidFill>
                    <a:srgbClr val="3333FF"/>
                  </a:solidFill>
                </a:rPr>
                <a:t>3</a:t>
              </a:r>
              <a:r>
                <a:rPr lang="en-US" sz="2400">
                  <a:solidFill>
                    <a:srgbClr val="3333FF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0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0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0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0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0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00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40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0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0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0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400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0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0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0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00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0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00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0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0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400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400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0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0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0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00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400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400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40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40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400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0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0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40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40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8" grpId="0" animBg="1"/>
      <p:bldP spid="400406" grpId="0"/>
      <p:bldP spid="400411" grpId="0" animBg="1"/>
      <p:bldP spid="400412" grpId="0" animBg="1"/>
      <p:bldP spid="400413" grpId="0"/>
      <p:bldP spid="400415" grpId="0"/>
      <p:bldP spid="400416" grpId="0"/>
      <p:bldP spid="400417" grpId="0"/>
      <p:bldP spid="400418" grpId="0" animBg="1"/>
      <p:bldP spid="400419" grpId="0"/>
      <p:bldP spid="400420" grpId="0" animBg="1"/>
      <p:bldP spid="400421" grpId="0"/>
      <p:bldP spid="400422" grpId="0"/>
      <p:bldP spid="400423" grpId="0"/>
      <p:bldP spid="400424" grpId="0"/>
      <p:bldP spid="400425" grpId="0"/>
      <p:bldP spid="400426" grpId="0" animBg="1"/>
      <p:bldP spid="400427" grpId="0"/>
      <p:bldP spid="400428" grpId="0"/>
      <p:bldP spid="400429" grpId="0" animBg="1"/>
      <p:bldP spid="400430" grpId="0"/>
      <p:bldP spid="400431" grpId="0" animBg="1"/>
      <p:bldP spid="400432" grpId="0" animBg="1"/>
      <p:bldP spid="400433" grpId="0" animBg="1"/>
      <p:bldP spid="4004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52" name="Rectangle 44"/>
          <p:cNvSpPr>
            <a:spLocks noChangeArrowheads="1"/>
          </p:cNvSpPr>
          <p:nvPr/>
        </p:nvSpPr>
        <p:spPr bwMode="auto">
          <a:xfrm>
            <a:off x="3033713" y="392113"/>
            <a:ext cx="1001712" cy="493712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1453" name="Rectangle 45"/>
          <p:cNvSpPr>
            <a:spLocks noChangeArrowheads="1"/>
          </p:cNvSpPr>
          <p:nvPr/>
        </p:nvSpPr>
        <p:spPr bwMode="auto">
          <a:xfrm>
            <a:off x="5935663" y="392113"/>
            <a:ext cx="1409700" cy="493712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1454" name="Rectangle 46"/>
          <p:cNvSpPr>
            <a:spLocks noChangeArrowheads="1"/>
          </p:cNvSpPr>
          <p:nvPr/>
        </p:nvSpPr>
        <p:spPr bwMode="auto">
          <a:xfrm>
            <a:off x="3614738" y="885825"/>
            <a:ext cx="623887" cy="3635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1416" name="Rectangle 8"/>
          <p:cNvSpPr>
            <a:spLocks noChangeArrowheads="1"/>
          </p:cNvSpPr>
          <p:nvPr/>
        </p:nvSpPr>
        <p:spPr bwMode="auto">
          <a:xfrm>
            <a:off x="360363" y="374650"/>
            <a:ext cx="8296275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A gas has mass 154 g and density 1.25 g/L at 53</a:t>
            </a:r>
            <a:r>
              <a:rPr lang="en-US" baseline="30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C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and 0.85 atm. What vol. does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sample occupy at STP? </a:t>
            </a:r>
          </a:p>
        </p:txBody>
      </p:sp>
      <p:sp>
        <p:nvSpPr>
          <p:cNvPr id="401417" name="Line 9"/>
          <p:cNvSpPr>
            <a:spLocks noChangeShapeType="1"/>
          </p:cNvSpPr>
          <p:nvPr/>
        </p:nvSpPr>
        <p:spPr bwMode="auto">
          <a:xfrm>
            <a:off x="7915275" y="200025"/>
            <a:ext cx="228600" cy="7270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7710488" y="938213"/>
            <a:ext cx="1114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326 K</a:t>
            </a:r>
          </a:p>
        </p:txBody>
      </p: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881063" y="1946275"/>
            <a:ext cx="2836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Find D @ STP…</a:t>
            </a:r>
          </a:p>
        </p:txBody>
      </p:sp>
      <p:sp>
        <p:nvSpPr>
          <p:cNvPr id="401420" name="Rectangle 12"/>
          <p:cNvSpPr>
            <a:spLocks noChangeArrowheads="1"/>
          </p:cNvSpPr>
          <p:nvPr/>
        </p:nvSpPr>
        <p:spPr bwMode="auto">
          <a:xfrm>
            <a:off x="6843713" y="5662613"/>
            <a:ext cx="1349375" cy="66833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383088" y="2951163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2" name="Rectangle 14"/>
          <p:cNvSpPr>
            <a:spLocks noChangeArrowheads="1"/>
          </p:cNvSpPr>
          <p:nvPr/>
        </p:nvSpPr>
        <p:spPr bwMode="auto">
          <a:xfrm>
            <a:off x="447675" y="3597275"/>
            <a:ext cx="4710113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0.85(273)(D</a:t>
            </a:r>
            <a:r>
              <a:rPr lang="en-US" baseline="-25000"/>
              <a:t>2</a:t>
            </a:r>
            <a:r>
              <a:rPr lang="en-US"/>
              <a:t>) = 326(1.25)(1)</a:t>
            </a:r>
            <a:endParaRPr lang="en-US">
              <a:sym typeface="Wingdings" pitchFamily="2" charset="2"/>
            </a:endParaRPr>
          </a:p>
        </p:txBody>
      </p:sp>
      <p:graphicFrame>
        <p:nvGraphicFramePr>
          <p:cNvPr id="401423" name="Object 15"/>
          <p:cNvGraphicFramePr>
            <a:graphicFrameLocks noChangeAspect="1"/>
          </p:cNvGraphicFramePr>
          <p:nvPr/>
        </p:nvGraphicFramePr>
        <p:xfrm>
          <a:off x="1243013" y="2498725"/>
          <a:ext cx="1968500" cy="923925"/>
        </p:xfrm>
        <a:graphic>
          <a:graphicData uri="http://schemas.openxmlformats.org/presentationml/2006/ole">
            <p:oleObj spid="_x0000_s401423" name="Equation" r:id="rId3" imgW="1968480" imgH="927000" progId="Equation.3">
              <p:embed/>
            </p:oleObj>
          </a:graphicData>
        </a:graphic>
      </p:graphicFrame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4938713" y="2457450"/>
            <a:ext cx="877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0.85</a:t>
            </a:r>
          </a:p>
        </p:txBody>
      </p:sp>
      <p:sp>
        <p:nvSpPr>
          <p:cNvPr id="401425" name="Text Box 17"/>
          <p:cNvSpPr txBox="1">
            <a:spLocks noChangeArrowheads="1"/>
          </p:cNvSpPr>
          <p:nvPr/>
        </p:nvSpPr>
        <p:spPr bwMode="auto">
          <a:xfrm>
            <a:off x="5145088" y="2943225"/>
            <a:ext cx="1116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(1.25)</a:t>
            </a:r>
          </a:p>
        </p:txBody>
      </p:sp>
      <p:sp>
        <p:nvSpPr>
          <p:cNvPr id="401426" name="Text Box 18"/>
          <p:cNvSpPr txBox="1">
            <a:spLocks noChangeArrowheads="1"/>
          </p:cNvSpPr>
          <p:nvPr/>
        </p:nvSpPr>
        <p:spPr bwMode="auto">
          <a:xfrm>
            <a:off x="6435725" y="2674938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</a:t>
            </a:r>
          </a:p>
        </p:txBody>
      </p:sp>
      <p:sp>
        <p:nvSpPr>
          <p:cNvPr id="401427" name="Line 19"/>
          <p:cNvSpPr>
            <a:spLocks noChangeShapeType="1"/>
          </p:cNvSpPr>
          <p:nvPr/>
        </p:nvSpPr>
        <p:spPr bwMode="auto">
          <a:xfrm>
            <a:off x="3449638" y="2949575"/>
            <a:ext cx="6667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1428" name="Text Box 20"/>
          <p:cNvSpPr txBox="1">
            <a:spLocks noChangeArrowheads="1"/>
          </p:cNvSpPr>
          <p:nvPr/>
        </p:nvSpPr>
        <p:spPr bwMode="auto">
          <a:xfrm>
            <a:off x="4462463" y="2940050"/>
            <a:ext cx="77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326</a:t>
            </a:r>
          </a:p>
        </p:txBody>
      </p:sp>
      <p:sp>
        <p:nvSpPr>
          <p:cNvPr id="401429" name="Line 21"/>
          <p:cNvSpPr>
            <a:spLocks noChangeShapeType="1"/>
          </p:cNvSpPr>
          <p:nvPr/>
        </p:nvSpPr>
        <p:spPr bwMode="auto">
          <a:xfrm>
            <a:off x="6900863" y="2951163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0" name="Text Box 22"/>
          <p:cNvSpPr txBox="1">
            <a:spLocks noChangeArrowheads="1"/>
          </p:cNvSpPr>
          <p:nvPr/>
        </p:nvSpPr>
        <p:spPr bwMode="auto">
          <a:xfrm>
            <a:off x="7385050" y="245745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</a:t>
            </a:r>
          </a:p>
        </p:txBody>
      </p:sp>
      <p:sp>
        <p:nvSpPr>
          <p:cNvPr id="401431" name="Text Box 23"/>
          <p:cNvSpPr txBox="1">
            <a:spLocks noChangeArrowheads="1"/>
          </p:cNvSpPr>
          <p:nvPr/>
        </p:nvSpPr>
        <p:spPr bwMode="auto">
          <a:xfrm>
            <a:off x="7577138" y="2943225"/>
            <a:ext cx="814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(D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401432" name="Text Box 24"/>
          <p:cNvSpPr txBox="1">
            <a:spLocks noChangeArrowheads="1"/>
          </p:cNvSpPr>
          <p:nvPr/>
        </p:nvSpPr>
        <p:spPr bwMode="auto">
          <a:xfrm>
            <a:off x="6865938" y="2940050"/>
            <a:ext cx="77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273</a:t>
            </a:r>
          </a:p>
        </p:txBody>
      </p:sp>
      <p:sp>
        <p:nvSpPr>
          <p:cNvPr id="401433" name="Rectangle 25"/>
          <p:cNvSpPr>
            <a:spLocks noChangeArrowheads="1"/>
          </p:cNvSpPr>
          <p:nvPr/>
        </p:nvSpPr>
        <p:spPr bwMode="auto">
          <a:xfrm>
            <a:off x="6284913" y="3835400"/>
            <a:ext cx="246697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D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= 1.756 g/L</a:t>
            </a:r>
            <a:endParaRPr lang="en-US" baseline="30000">
              <a:sym typeface="Wingdings" pitchFamily="2" charset="2"/>
            </a:endParaRPr>
          </a:p>
        </p:txBody>
      </p:sp>
      <p:sp>
        <p:nvSpPr>
          <p:cNvPr id="401434" name="Text Box 26"/>
          <p:cNvSpPr txBox="1">
            <a:spLocks noChangeArrowheads="1"/>
          </p:cNvSpPr>
          <p:nvPr/>
        </p:nvSpPr>
        <p:spPr bwMode="auto">
          <a:xfrm>
            <a:off x="1368425" y="4116388"/>
            <a:ext cx="1017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(273)</a:t>
            </a:r>
          </a:p>
        </p:txBody>
      </p:sp>
      <p:sp>
        <p:nvSpPr>
          <p:cNvPr id="401435" name="Line 27"/>
          <p:cNvSpPr>
            <a:spLocks noChangeShapeType="1"/>
          </p:cNvSpPr>
          <p:nvPr/>
        </p:nvSpPr>
        <p:spPr bwMode="auto">
          <a:xfrm>
            <a:off x="501650" y="4133850"/>
            <a:ext cx="170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6" name="Text Box 28"/>
          <p:cNvSpPr txBox="1">
            <a:spLocks noChangeArrowheads="1"/>
          </p:cNvSpPr>
          <p:nvPr/>
        </p:nvSpPr>
        <p:spPr bwMode="auto">
          <a:xfrm>
            <a:off x="579438" y="4114800"/>
            <a:ext cx="877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0.85</a:t>
            </a:r>
          </a:p>
        </p:txBody>
      </p:sp>
      <p:sp>
        <p:nvSpPr>
          <p:cNvPr id="401437" name="Text Box 29"/>
          <p:cNvSpPr txBox="1">
            <a:spLocks noChangeArrowheads="1"/>
          </p:cNvSpPr>
          <p:nvPr/>
        </p:nvSpPr>
        <p:spPr bwMode="auto">
          <a:xfrm>
            <a:off x="3940175" y="4116388"/>
            <a:ext cx="1017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(273)</a:t>
            </a:r>
          </a:p>
        </p:txBody>
      </p:sp>
      <p:sp>
        <p:nvSpPr>
          <p:cNvPr id="401438" name="Line 30"/>
          <p:cNvSpPr>
            <a:spLocks noChangeShapeType="1"/>
          </p:cNvSpPr>
          <p:nvPr/>
        </p:nvSpPr>
        <p:spPr bwMode="auto">
          <a:xfrm>
            <a:off x="3063875" y="4133850"/>
            <a:ext cx="207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9" name="Text Box 31"/>
          <p:cNvSpPr txBox="1">
            <a:spLocks noChangeArrowheads="1"/>
          </p:cNvSpPr>
          <p:nvPr/>
        </p:nvSpPr>
        <p:spPr bwMode="auto">
          <a:xfrm>
            <a:off x="3151188" y="4114800"/>
            <a:ext cx="877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0.85</a:t>
            </a:r>
          </a:p>
        </p:txBody>
      </p:sp>
      <p:sp>
        <p:nvSpPr>
          <p:cNvPr id="401440" name="Line 32"/>
          <p:cNvSpPr>
            <a:spLocks noChangeShapeType="1"/>
          </p:cNvSpPr>
          <p:nvPr/>
        </p:nvSpPr>
        <p:spPr bwMode="auto">
          <a:xfrm>
            <a:off x="1646238" y="4243388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1441" name="Line 33"/>
          <p:cNvSpPr>
            <a:spLocks noChangeShapeType="1"/>
          </p:cNvSpPr>
          <p:nvPr/>
        </p:nvSpPr>
        <p:spPr bwMode="auto">
          <a:xfrm>
            <a:off x="1425575" y="3705225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1442" name="Line 34"/>
          <p:cNvSpPr>
            <a:spLocks noChangeShapeType="1"/>
          </p:cNvSpPr>
          <p:nvPr/>
        </p:nvSpPr>
        <p:spPr bwMode="auto">
          <a:xfrm flipH="1">
            <a:off x="769938" y="4222750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1443" name="Line 35"/>
          <p:cNvSpPr>
            <a:spLocks noChangeShapeType="1"/>
          </p:cNvSpPr>
          <p:nvPr/>
        </p:nvSpPr>
        <p:spPr bwMode="auto">
          <a:xfrm flipH="1">
            <a:off x="692150" y="3698875"/>
            <a:ext cx="50800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1444" name="Line 36"/>
          <p:cNvSpPr>
            <a:spLocks noChangeShapeType="1"/>
          </p:cNvSpPr>
          <p:nvPr/>
        </p:nvSpPr>
        <p:spPr bwMode="auto">
          <a:xfrm>
            <a:off x="5381625" y="4095750"/>
            <a:ext cx="6667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1445" name="Rectangle 37"/>
          <p:cNvSpPr>
            <a:spLocks noChangeArrowheads="1"/>
          </p:cNvSpPr>
          <p:nvPr/>
        </p:nvSpPr>
        <p:spPr bwMode="auto">
          <a:xfrm>
            <a:off x="889000" y="4956175"/>
            <a:ext cx="59436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Find vol. when gas has that density. </a:t>
            </a:r>
          </a:p>
        </p:txBody>
      </p:sp>
      <p:graphicFrame>
        <p:nvGraphicFramePr>
          <p:cNvPr id="401447" name="Object 39"/>
          <p:cNvGraphicFramePr>
            <a:graphicFrameLocks noChangeAspect="1"/>
          </p:cNvGraphicFramePr>
          <p:nvPr/>
        </p:nvGraphicFramePr>
        <p:xfrm>
          <a:off x="1003300" y="5583238"/>
          <a:ext cx="1371600" cy="922337"/>
        </p:xfrm>
        <a:graphic>
          <a:graphicData uri="http://schemas.openxmlformats.org/presentationml/2006/ole">
            <p:oleObj spid="_x0000_s401447" name="Equation" r:id="rId4" imgW="1371600" imgH="927000" progId="Equation.3">
              <p:embed/>
            </p:oleObj>
          </a:graphicData>
        </a:graphic>
      </p:graphicFrame>
      <p:graphicFrame>
        <p:nvGraphicFramePr>
          <p:cNvPr id="401449" name="Object 41"/>
          <p:cNvGraphicFramePr>
            <a:graphicFrameLocks noChangeAspect="1"/>
          </p:cNvGraphicFramePr>
          <p:nvPr/>
        </p:nvGraphicFramePr>
        <p:xfrm>
          <a:off x="2525713" y="5573713"/>
          <a:ext cx="1689100" cy="922337"/>
        </p:xfrm>
        <a:graphic>
          <a:graphicData uri="http://schemas.openxmlformats.org/presentationml/2006/ole">
            <p:oleObj spid="_x0000_s401449" name="Equation" r:id="rId5" imgW="1688760" imgH="927000" progId="Equation.3">
              <p:embed/>
            </p:oleObj>
          </a:graphicData>
        </a:graphic>
      </p:graphicFrame>
      <p:sp>
        <p:nvSpPr>
          <p:cNvPr id="401450" name="Text Box 42"/>
          <p:cNvSpPr txBox="1">
            <a:spLocks noChangeArrowheads="1"/>
          </p:cNvSpPr>
          <p:nvPr/>
        </p:nvSpPr>
        <p:spPr bwMode="auto">
          <a:xfrm>
            <a:off x="6311900" y="5748338"/>
            <a:ext cx="1776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  87.7 L</a:t>
            </a:r>
          </a:p>
        </p:txBody>
      </p:sp>
      <p:graphicFrame>
        <p:nvGraphicFramePr>
          <p:cNvPr id="401451" name="Object 43"/>
          <p:cNvGraphicFramePr>
            <a:graphicFrameLocks noChangeAspect="1"/>
          </p:cNvGraphicFramePr>
          <p:nvPr/>
        </p:nvGraphicFramePr>
        <p:xfrm>
          <a:off x="4324350" y="5580063"/>
          <a:ext cx="1778000" cy="909637"/>
        </p:xfrm>
        <a:graphic>
          <a:graphicData uri="http://schemas.openxmlformats.org/presentationml/2006/ole">
            <p:oleObj spid="_x0000_s401451" name="Equation" r:id="rId6" imgW="177768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0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01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0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1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01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0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401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1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0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1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0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0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0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0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0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01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401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01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40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40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401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401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40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40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4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0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40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40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40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0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40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40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4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52" grpId="0" animBg="1"/>
      <p:bldP spid="401452" grpId="1" animBg="1"/>
      <p:bldP spid="401453" grpId="0" animBg="1"/>
      <p:bldP spid="401453" grpId="1" animBg="1"/>
      <p:bldP spid="401454" grpId="0" animBg="1"/>
      <p:bldP spid="401454" grpId="1" animBg="1"/>
      <p:bldP spid="401417" grpId="0" animBg="1"/>
      <p:bldP spid="401419" grpId="0"/>
      <p:bldP spid="401420" grpId="0" animBg="1"/>
      <p:bldP spid="401421" grpId="0" animBg="1"/>
      <p:bldP spid="401422" grpId="0"/>
      <p:bldP spid="401424" grpId="0"/>
      <p:bldP spid="401425" grpId="0"/>
      <p:bldP spid="401426" grpId="0"/>
      <p:bldP spid="401427" grpId="0" animBg="1"/>
      <p:bldP spid="401428" grpId="0"/>
      <p:bldP spid="401429" grpId="0" animBg="1"/>
      <p:bldP spid="401430" grpId="0"/>
      <p:bldP spid="401431" grpId="0"/>
      <p:bldP spid="401432" grpId="0"/>
      <p:bldP spid="401433" grpId="0"/>
      <p:bldP spid="401434" grpId="0"/>
      <p:bldP spid="401435" grpId="0" animBg="1"/>
      <p:bldP spid="401436" grpId="0"/>
      <p:bldP spid="401437" grpId="0"/>
      <p:bldP spid="401438" grpId="0" animBg="1"/>
      <p:bldP spid="401439" grpId="0"/>
      <p:bldP spid="401440" grpId="0" animBg="1"/>
      <p:bldP spid="401441" grpId="0" animBg="1"/>
      <p:bldP spid="401442" grpId="0" animBg="1"/>
      <p:bldP spid="401443" grpId="0" animBg="1"/>
      <p:bldP spid="401444" grpId="0" animBg="1"/>
      <p:bldP spid="401445" grpId="0"/>
      <p:bldP spid="4014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1857375" y="354013"/>
            <a:ext cx="57213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Dalton’s Law of Partial Pressure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02441" name="Rectangle 9"/>
          <p:cNvSpPr>
            <a:spLocks noChangeArrowheads="1"/>
          </p:cNvSpPr>
          <p:nvPr/>
        </p:nvSpPr>
        <p:spPr bwMode="auto">
          <a:xfrm>
            <a:off x="596900" y="1143000"/>
            <a:ext cx="4816475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In a gaseous mixture, a gas’s</a:t>
            </a:r>
          </a:p>
          <a:p>
            <a:pPr algn="l"/>
            <a:r>
              <a:rPr lang="en-US" b="1">
                <a:solidFill>
                  <a:srgbClr val="FF3300"/>
                </a:solidFill>
              </a:rPr>
              <a:t>partial pressure </a:t>
            </a:r>
            <a:r>
              <a:rPr lang="en-US">
                <a:solidFill>
                  <a:srgbClr val="FF3300"/>
                </a:solidFill>
              </a:rPr>
              <a:t>is the one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the gas would exert if it were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by itself in the container. </a:t>
            </a:r>
          </a:p>
        </p:txBody>
      </p:sp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568325" y="3248025"/>
            <a:ext cx="4799013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mole ratio in a mixture of</a:t>
            </a:r>
          </a:p>
          <a:p>
            <a:pPr algn="l"/>
            <a:r>
              <a:rPr lang="en-US"/>
              <a:t>gases determines each gas’s</a:t>
            </a:r>
          </a:p>
          <a:p>
            <a:pPr algn="l"/>
            <a:r>
              <a:rPr lang="en-US"/>
              <a:t>partial pressure. </a:t>
            </a:r>
          </a:p>
        </p:txBody>
      </p:sp>
      <p:grpSp>
        <p:nvGrpSpPr>
          <p:cNvPr id="402448" name="Group 16"/>
          <p:cNvGrpSpPr>
            <a:grpSpLocks/>
          </p:cNvGrpSpPr>
          <p:nvPr/>
        </p:nvGrpSpPr>
        <p:grpSpPr bwMode="auto">
          <a:xfrm>
            <a:off x="5505450" y="1036638"/>
            <a:ext cx="3471863" cy="3581400"/>
            <a:chOff x="3468" y="725"/>
            <a:chExt cx="2187" cy="2256"/>
          </a:xfrm>
        </p:grpSpPr>
        <p:sp>
          <p:nvSpPr>
            <p:cNvPr id="402434" name="Text Box 2"/>
            <p:cNvSpPr txBox="1">
              <a:spLocks noChangeArrowheads="1"/>
            </p:cNvSpPr>
            <p:nvPr/>
          </p:nvSpPr>
          <p:spPr bwMode="auto">
            <a:xfrm>
              <a:off x="3468" y="2654"/>
              <a:ext cx="21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 Narrow" pitchFamily="34" charset="0"/>
                </a:rPr>
                <a:t>John Dalton (1766–1844)</a:t>
              </a:r>
            </a:p>
          </p:txBody>
        </p:sp>
        <p:pic>
          <p:nvPicPr>
            <p:cNvPr id="402445" name="Picture 13" descr="430px-John_Dalt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1" y="725"/>
              <a:ext cx="1362" cy="1900"/>
            </a:xfrm>
            <a:prstGeom prst="rect">
              <a:avLst/>
            </a:prstGeom>
            <a:noFill/>
          </p:spPr>
        </p:pic>
      </p:grp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165100" y="4764088"/>
            <a:ext cx="8788400" cy="11874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3333FF"/>
                </a:solidFill>
              </a:rPr>
              <a:t>Since air is ~80% N</a:t>
            </a:r>
            <a:r>
              <a:rPr lang="en-US" sz="2400" baseline="-25000">
                <a:solidFill>
                  <a:srgbClr val="3333FF"/>
                </a:solidFill>
              </a:rPr>
              <a:t>2</a:t>
            </a:r>
            <a:r>
              <a:rPr lang="en-US" sz="2400">
                <a:solidFill>
                  <a:srgbClr val="3333FF"/>
                </a:solidFill>
              </a:rPr>
              <a:t>, (i.e., 8 out of every 10 air-gas moles is</a:t>
            </a:r>
          </a:p>
          <a:p>
            <a:pPr algn="l"/>
            <a:r>
              <a:rPr lang="en-US" sz="2400">
                <a:solidFill>
                  <a:srgbClr val="3333FF"/>
                </a:solidFill>
              </a:rPr>
              <a:t>a mole of N</a:t>
            </a:r>
            <a:r>
              <a:rPr lang="en-US" sz="2400" baseline="-25000">
                <a:solidFill>
                  <a:srgbClr val="3333FF"/>
                </a:solidFill>
              </a:rPr>
              <a:t>2</a:t>
            </a:r>
            <a:r>
              <a:rPr lang="en-US" sz="2400">
                <a:solidFill>
                  <a:srgbClr val="3333FF"/>
                </a:solidFill>
              </a:rPr>
              <a:t>), then the partial pressure of N</a:t>
            </a:r>
            <a:r>
              <a:rPr lang="en-US" sz="2400" baseline="-25000">
                <a:solidFill>
                  <a:srgbClr val="3333FF"/>
                </a:solidFill>
              </a:rPr>
              <a:t>2</a:t>
            </a:r>
            <a:r>
              <a:rPr lang="en-US" sz="2400">
                <a:solidFill>
                  <a:srgbClr val="3333FF"/>
                </a:solidFill>
              </a:rPr>
              <a:t> accounts for ~80%</a:t>
            </a:r>
          </a:p>
          <a:p>
            <a:pPr algn="l"/>
            <a:r>
              <a:rPr lang="en-US" sz="2400">
                <a:solidFill>
                  <a:srgbClr val="3333FF"/>
                </a:solidFill>
              </a:rPr>
              <a:t>of the total air pressure.</a:t>
            </a:r>
          </a:p>
        </p:txBody>
      </p:sp>
      <p:sp>
        <p:nvSpPr>
          <p:cNvPr id="402447" name="Rectangle 15"/>
          <p:cNvSpPr>
            <a:spLocks noChangeArrowheads="1"/>
          </p:cNvSpPr>
          <p:nvPr/>
        </p:nvSpPr>
        <p:spPr bwMode="auto">
          <a:xfrm>
            <a:off x="479425" y="6149975"/>
            <a:ext cx="7970838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3333FF"/>
                </a:solidFill>
              </a:rPr>
              <a:t>At sea level, where P ~100 kPa, N</a:t>
            </a:r>
            <a:r>
              <a:rPr lang="en-US" sz="2400" baseline="-25000">
                <a:solidFill>
                  <a:srgbClr val="3333FF"/>
                </a:solidFill>
              </a:rPr>
              <a:t>2</a:t>
            </a:r>
            <a:r>
              <a:rPr lang="en-US" sz="2400">
                <a:solidFill>
                  <a:srgbClr val="3333FF"/>
                </a:solidFill>
              </a:rPr>
              <a:t> accounts for ~80 kPa.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2524125" y="5878513"/>
            <a:ext cx="3976688" cy="6524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2039938" y="4140200"/>
            <a:ext cx="1712912" cy="5778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2055813" y="2286000"/>
            <a:ext cx="1698625" cy="6223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182563" y="192088"/>
            <a:ext cx="869791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Total pressure of mixture (3.0 mol He and 4.0 mol Ne)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is 97.4 kPa. Find partial pressure of each gas. </a:t>
            </a:r>
          </a:p>
        </p:txBody>
      </p:sp>
      <p:graphicFrame>
        <p:nvGraphicFramePr>
          <p:cNvPr id="403465" name="Object 9"/>
          <p:cNvGraphicFramePr>
            <a:graphicFrameLocks noChangeAspect="1"/>
          </p:cNvGraphicFramePr>
          <p:nvPr/>
        </p:nvGraphicFramePr>
        <p:xfrm>
          <a:off x="1109663" y="1365250"/>
          <a:ext cx="4027487" cy="914400"/>
        </p:xfrm>
        <a:graphic>
          <a:graphicData uri="http://schemas.openxmlformats.org/presentationml/2006/ole">
            <p:oleObj spid="_x0000_s403465" name="Equation" r:id="rId3" imgW="4025880" imgH="914400" progId="Equation.3">
              <p:embed/>
            </p:oleObj>
          </a:graphicData>
        </a:graphic>
      </p:graphicFrame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1601788" y="2359025"/>
            <a:ext cx="2092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 41.7 kPa</a:t>
            </a:r>
          </a:p>
        </p:txBody>
      </p:sp>
      <p:graphicFrame>
        <p:nvGraphicFramePr>
          <p:cNvPr id="403468" name="Object 12"/>
          <p:cNvGraphicFramePr>
            <a:graphicFrameLocks noChangeAspect="1"/>
          </p:cNvGraphicFramePr>
          <p:nvPr/>
        </p:nvGraphicFramePr>
        <p:xfrm>
          <a:off x="1109663" y="3192463"/>
          <a:ext cx="4027487" cy="914400"/>
        </p:xfrm>
        <a:graphic>
          <a:graphicData uri="http://schemas.openxmlformats.org/presentationml/2006/ole">
            <p:oleObj spid="_x0000_s403468" name="Equation" r:id="rId4" imgW="4025880" imgH="914400" progId="Equation.3">
              <p:embed/>
            </p:oleObj>
          </a:graphicData>
        </a:graphic>
      </p:graphicFrame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1601788" y="4200525"/>
            <a:ext cx="2092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 55.7 kPa</a:t>
            </a:r>
          </a:p>
        </p:txBody>
      </p:sp>
      <p:sp>
        <p:nvSpPr>
          <p:cNvPr id="403470" name="Rectangle 14"/>
          <p:cNvSpPr>
            <a:spLocks noChangeArrowheads="1"/>
          </p:cNvSpPr>
          <p:nvPr/>
        </p:nvSpPr>
        <p:spPr bwMode="auto">
          <a:xfrm>
            <a:off x="182563" y="4868863"/>
            <a:ext cx="87376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Dalton’s Law:</a:t>
            </a:r>
            <a:r>
              <a:rPr lang="en-US">
                <a:solidFill>
                  <a:srgbClr val="FF3300"/>
                </a:solidFill>
              </a:rPr>
              <a:t> the total pressure exerted by a mixture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	   of gases is the sum of all the partial pressures </a:t>
            </a:r>
          </a:p>
        </p:txBody>
      </p:sp>
      <p:sp>
        <p:nvSpPr>
          <p:cNvPr id="403471" name="Rectangle 15"/>
          <p:cNvSpPr>
            <a:spLocks noChangeArrowheads="1"/>
          </p:cNvSpPr>
          <p:nvPr/>
        </p:nvSpPr>
        <p:spPr bwMode="auto">
          <a:xfrm>
            <a:off x="2593975" y="5953125"/>
            <a:ext cx="39354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</a:t>
            </a:r>
            <a:r>
              <a:rPr lang="en-US" baseline="-25000"/>
              <a:t>Z</a:t>
            </a:r>
            <a:r>
              <a:rPr lang="en-US"/>
              <a:t>  =  P</a:t>
            </a:r>
            <a:r>
              <a:rPr lang="en-US" baseline="-25000"/>
              <a:t>A,Z</a:t>
            </a:r>
            <a:r>
              <a:rPr lang="en-US"/>
              <a:t>  +  P</a:t>
            </a:r>
            <a:r>
              <a:rPr lang="en-US" baseline="-25000"/>
              <a:t>B,Z</a:t>
            </a:r>
            <a:r>
              <a:rPr lang="en-US"/>
              <a:t>  +  </a:t>
            </a:r>
            <a:r>
              <a:rPr lang="en-US" b="1" baseline="30000"/>
              <a:t>…</a:t>
            </a:r>
            <a:r>
              <a:rPr lang="en-US" b="1"/>
              <a:t> </a:t>
            </a:r>
          </a:p>
        </p:txBody>
      </p:sp>
      <p:grpSp>
        <p:nvGrpSpPr>
          <p:cNvPr id="403511" name="Group 55"/>
          <p:cNvGrpSpPr>
            <a:grpSpLocks/>
          </p:cNvGrpSpPr>
          <p:nvPr/>
        </p:nvGrpSpPr>
        <p:grpSpPr bwMode="auto">
          <a:xfrm>
            <a:off x="7235825" y="2474913"/>
            <a:ext cx="1457325" cy="1090612"/>
            <a:chOff x="4188" y="772"/>
            <a:chExt cx="918" cy="687"/>
          </a:xfrm>
        </p:grpSpPr>
        <p:sp>
          <p:nvSpPr>
            <p:cNvPr id="403476" name="Rectangle 20"/>
            <p:cNvSpPr>
              <a:spLocks noChangeArrowheads="1"/>
            </p:cNvSpPr>
            <p:nvPr/>
          </p:nvSpPr>
          <p:spPr bwMode="auto">
            <a:xfrm>
              <a:off x="4188" y="772"/>
              <a:ext cx="918" cy="68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77" name="Oval 21"/>
            <p:cNvSpPr>
              <a:spLocks noChangeArrowheads="1"/>
            </p:cNvSpPr>
            <p:nvPr/>
          </p:nvSpPr>
          <p:spPr bwMode="auto">
            <a:xfrm>
              <a:off x="4877" y="1218"/>
              <a:ext cx="114" cy="11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78" name="Oval 22"/>
            <p:cNvSpPr>
              <a:spLocks noChangeArrowheads="1"/>
            </p:cNvSpPr>
            <p:nvPr/>
          </p:nvSpPr>
          <p:spPr bwMode="auto">
            <a:xfrm>
              <a:off x="4762" y="990"/>
              <a:ext cx="115" cy="11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79" name="Oval 23"/>
            <p:cNvSpPr>
              <a:spLocks noChangeArrowheads="1"/>
            </p:cNvSpPr>
            <p:nvPr/>
          </p:nvSpPr>
          <p:spPr bwMode="auto">
            <a:xfrm>
              <a:off x="4418" y="875"/>
              <a:ext cx="114" cy="11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0" name="Oval 24"/>
            <p:cNvSpPr>
              <a:spLocks noChangeArrowheads="1"/>
            </p:cNvSpPr>
            <p:nvPr/>
          </p:nvSpPr>
          <p:spPr bwMode="auto">
            <a:xfrm>
              <a:off x="4532" y="1218"/>
              <a:ext cx="115" cy="11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1" name="Oval 25"/>
            <p:cNvSpPr>
              <a:spLocks noChangeArrowheads="1"/>
            </p:cNvSpPr>
            <p:nvPr/>
          </p:nvSpPr>
          <p:spPr bwMode="auto">
            <a:xfrm>
              <a:off x="4303" y="1218"/>
              <a:ext cx="115" cy="11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2" name="Oval 26"/>
            <p:cNvSpPr>
              <a:spLocks noChangeArrowheads="1"/>
            </p:cNvSpPr>
            <p:nvPr/>
          </p:nvSpPr>
          <p:spPr bwMode="auto">
            <a:xfrm>
              <a:off x="4303" y="990"/>
              <a:ext cx="115" cy="11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3" name="Oval 27"/>
            <p:cNvSpPr>
              <a:spLocks noChangeArrowheads="1"/>
            </p:cNvSpPr>
            <p:nvPr/>
          </p:nvSpPr>
          <p:spPr bwMode="auto">
            <a:xfrm>
              <a:off x="4532" y="990"/>
              <a:ext cx="115" cy="11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509" name="Group 53"/>
          <p:cNvGrpSpPr>
            <a:grpSpLocks/>
          </p:cNvGrpSpPr>
          <p:nvPr/>
        </p:nvGrpSpPr>
        <p:grpSpPr bwMode="auto">
          <a:xfrm>
            <a:off x="5443538" y="1463675"/>
            <a:ext cx="1457325" cy="1090613"/>
            <a:chOff x="4188" y="1580"/>
            <a:chExt cx="918" cy="687"/>
          </a:xfrm>
        </p:grpSpPr>
        <p:sp>
          <p:nvSpPr>
            <p:cNvPr id="403475" name="Rectangle 19"/>
            <p:cNvSpPr>
              <a:spLocks noChangeArrowheads="1"/>
            </p:cNvSpPr>
            <p:nvPr/>
          </p:nvSpPr>
          <p:spPr bwMode="auto">
            <a:xfrm>
              <a:off x="4188" y="1580"/>
              <a:ext cx="918" cy="68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4" name="Oval 28"/>
            <p:cNvSpPr>
              <a:spLocks noChangeArrowheads="1"/>
            </p:cNvSpPr>
            <p:nvPr/>
          </p:nvSpPr>
          <p:spPr bwMode="auto">
            <a:xfrm>
              <a:off x="4762" y="2030"/>
              <a:ext cx="115" cy="11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5" name="Oval 29"/>
            <p:cNvSpPr>
              <a:spLocks noChangeArrowheads="1"/>
            </p:cNvSpPr>
            <p:nvPr/>
          </p:nvSpPr>
          <p:spPr bwMode="auto">
            <a:xfrm>
              <a:off x="4532" y="1738"/>
              <a:ext cx="115" cy="11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6" name="Oval 30"/>
            <p:cNvSpPr>
              <a:spLocks noChangeArrowheads="1"/>
            </p:cNvSpPr>
            <p:nvPr/>
          </p:nvSpPr>
          <p:spPr bwMode="auto">
            <a:xfrm>
              <a:off x="4303" y="2030"/>
              <a:ext cx="115" cy="11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510" name="Group 54"/>
          <p:cNvGrpSpPr>
            <a:grpSpLocks/>
          </p:cNvGrpSpPr>
          <p:nvPr/>
        </p:nvGrpSpPr>
        <p:grpSpPr bwMode="auto">
          <a:xfrm>
            <a:off x="5443538" y="3462338"/>
            <a:ext cx="1457325" cy="1090612"/>
            <a:chOff x="4188" y="2381"/>
            <a:chExt cx="918" cy="687"/>
          </a:xfrm>
        </p:grpSpPr>
        <p:sp>
          <p:nvSpPr>
            <p:cNvPr id="403474" name="Rectangle 18"/>
            <p:cNvSpPr>
              <a:spLocks noChangeArrowheads="1"/>
            </p:cNvSpPr>
            <p:nvPr/>
          </p:nvSpPr>
          <p:spPr bwMode="auto">
            <a:xfrm>
              <a:off x="4188" y="2381"/>
              <a:ext cx="918" cy="68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7" name="Oval 31"/>
            <p:cNvSpPr>
              <a:spLocks noChangeArrowheads="1"/>
            </p:cNvSpPr>
            <p:nvPr/>
          </p:nvSpPr>
          <p:spPr bwMode="auto">
            <a:xfrm>
              <a:off x="4762" y="2444"/>
              <a:ext cx="115" cy="11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8" name="Oval 32"/>
            <p:cNvSpPr>
              <a:spLocks noChangeArrowheads="1"/>
            </p:cNvSpPr>
            <p:nvPr/>
          </p:nvSpPr>
          <p:spPr bwMode="auto">
            <a:xfrm>
              <a:off x="4418" y="2559"/>
              <a:ext cx="114" cy="11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89" name="Oval 33"/>
            <p:cNvSpPr>
              <a:spLocks noChangeArrowheads="1"/>
            </p:cNvSpPr>
            <p:nvPr/>
          </p:nvSpPr>
          <p:spPr bwMode="auto">
            <a:xfrm>
              <a:off x="4762" y="2788"/>
              <a:ext cx="115" cy="11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90" name="Oval 34"/>
            <p:cNvSpPr>
              <a:spLocks noChangeArrowheads="1"/>
            </p:cNvSpPr>
            <p:nvPr/>
          </p:nvSpPr>
          <p:spPr bwMode="auto">
            <a:xfrm>
              <a:off x="4303" y="2788"/>
              <a:ext cx="115" cy="11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512" name="AutoShape 56"/>
          <p:cNvSpPr>
            <a:spLocks noChangeArrowheads="1"/>
          </p:cNvSpPr>
          <p:nvPr/>
        </p:nvSpPr>
        <p:spPr bwMode="auto">
          <a:xfrm rot="529222">
            <a:off x="7140575" y="3686175"/>
            <a:ext cx="650875" cy="558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33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513" name="AutoShape 57"/>
          <p:cNvSpPr>
            <a:spLocks noChangeArrowheads="1"/>
          </p:cNvSpPr>
          <p:nvPr/>
        </p:nvSpPr>
        <p:spPr bwMode="auto">
          <a:xfrm rot="21070778" flipV="1">
            <a:off x="7140575" y="1749425"/>
            <a:ext cx="650875" cy="558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33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3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0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0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0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0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1" grpId="0" animBg="1"/>
      <p:bldP spid="403462" grpId="0" animBg="1"/>
      <p:bldP spid="403472" grpId="0" animBg="1"/>
      <p:bldP spid="403467" grpId="0"/>
      <p:bldP spid="403469" grpId="0"/>
      <p:bldP spid="403470" grpId="0"/>
      <p:bldP spid="403471" grpId="0"/>
      <p:bldP spid="403512" grpId="0" animBg="1"/>
      <p:bldP spid="4035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4616450" y="5059363"/>
            <a:ext cx="3151188" cy="143668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447675" y="355600"/>
            <a:ext cx="8043863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80.0 g each of He, Ne, and Ar are in a container.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The total pressure is 780 mm Hg. Find each gas’s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partial pressure.</a:t>
            </a:r>
          </a:p>
        </p:txBody>
      </p:sp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795463" y="1871663"/>
          <a:ext cx="1155700" cy="965200"/>
        </p:xfrm>
        <a:graphic>
          <a:graphicData uri="http://schemas.openxmlformats.org/presentationml/2006/ole">
            <p:oleObj spid="_x0000_s405513" name="Equation" r:id="rId3" imgW="1155600" imgH="965160" progId="Equation.3">
              <p:embed/>
            </p:oleObj>
          </a:graphicData>
        </a:graphic>
      </p:graphicFrame>
      <p:sp>
        <p:nvSpPr>
          <p:cNvPr id="405515" name="Text Box 11"/>
          <p:cNvSpPr txBox="1">
            <a:spLocks noChangeArrowheads="1"/>
          </p:cNvSpPr>
          <p:nvPr/>
        </p:nvSpPr>
        <p:spPr bwMode="auto">
          <a:xfrm>
            <a:off x="377825" y="2049463"/>
            <a:ext cx="1431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80 g He</a:t>
            </a:r>
          </a:p>
        </p:txBody>
      </p:sp>
      <p:sp>
        <p:nvSpPr>
          <p:cNvPr id="405516" name="Text Box 12"/>
          <p:cNvSpPr txBox="1">
            <a:spLocks noChangeArrowheads="1"/>
          </p:cNvSpPr>
          <p:nvPr/>
        </p:nvSpPr>
        <p:spPr bwMode="auto">
          <a:xfrm>
            <a:off x="3006725" y="2049463"/>
            <a:ext cx="211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20 mol He</a:t>
            </a:r>
          </a:p>
        </p:txBody>
      </p:sp>
      <p:sp>
        <p:nvSpPr>
          <p:cNvPr id="405517" name="Line 13"/>
          <p:cNvSpPr>
            <a:spLocks noChangeShapeType="1"/>
          </p:cNvSpPr>
          <p:nvPr/>
        </p:nvSpPr>
        <p:spPr bwMode="auto">
          <a:xfrm>
            <a:off x="903288" y="2206625"/>
            <a:ext cx="36195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5518" name="Line 14"/>
          <p:cNvSpPr>
            <a:spLocks noChangeShapeType="1"/>
          </p:cNvSpPr>
          <p:nvPr/>
        </p:nvSpPr>
        <p:spPr bwMode="auto">
          <a:xfrm>
            <a:off x="2382838" y="2497138"/>
            <a:ext cx="36195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5519" name="Object 15"/>
          <p:cNvGraphicFramePr>
            <a:graphicFrameLocks noChangeAspect="1"/>
          </p:cNvGraphicFramePr>
          <p:nvPr/>
        </p:nvGraphicFramePr>
        <p:xfrm>
          <a:off x="1852613" y="2887663"/>
          <a:ext cx="1155700" cy="965200"/>
        </p:xfrm>
        <a:graphic>
          <a:graphicData uri="http://schemas.openxmlformats.org/presentationml/2006/ole">
            <p:oleObj spid="_x0000_s405519" name="Equation" r:id="rId4" imgW="1155600" imgH="965160" progId="Equation.3">
              <p:embed/>
            </p:oleObj>
          </a:graphicData>
        </a:graphic>
      </p:graphicFrame>
      <p:sp>
        <p:nvSpPr>
          <p:cNvPr id="405520" name="Text Box 16"/>
          <p:cNvSpPr txBox="1">
            <a:spLocks noChangeArrowheads="1"/>
          </p:cNvSpPr>
          <p:nvPr/>
        </p:nvSpPr>
        <p:spPr bwMode="auto">
          <a:xfrm>
            <a:off x="434975" y="3065463"/>
            <a:ext cx="1431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80 g Ne</a:t>
            </a:r>
          </a:p>
        </p:txBody>
      </p:sp>
      <p:sp>
        <p:nvSpPr>
          <p:cNvPr id="405521" name="Text Box 17"/>
          <p:cNvSpPr txBox="1">
            <a:spLocks noChangeArrowheads="1"/>
          </p:cNvSpPr>
          <p:nvPr/>
        </p:nvSpPr>
        <p:spPr bwMode="auto">
          <a:xfrm>
            <a:off x="3063875" y="3065463"/>
            <a:ext cx="1916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4 mol Ne</a:t>
            </a:r>
          </a:p>
        </p:txBody>
      </p:sp>
      <p:sp>
        <p:nvSpPr>
          <p:cNvPr id="405522" name="Line 18"/>
          <p:cNvSpPr>
            <a:spLocks noChangeShapeType="1"/>
          </p:cNvSpPr>
          <p:nvPr/>
        </p:nvSpPr>
        <p:spPr bwMode="auto">
          <a:xfrm>
            <a:off x="960438" y="3222625"/>
            <a:ext cx="36195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5523" name="Line 19"/>
          <p:cNvSpPr>
            <a:spLocks noChangeShapeType="1"/>
          </p:cNvSpPr>
          <p:nvPr/>
        </p:nvSpPr>
        <p:spPr bwMode="auto">
          <a:xfrm>
            <a:off x="2482850" y="3513138"/>
            <a:ext cx="36195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5524" name="Object 20"/>
          <p:cNvGraphicFramePr>
            <a:graphicFrameLocks noChangeAspect="1"/>
          </p:cNvGraphicFramePr>
          <p:nvPr/>
        </p:nvGraphicFramePr>
        <p:xfrm>
          <a:off x="1852613" y="3902075"/>
          <a:ext cx="1155700" cy="965200"/>
        </p:xfrm>
        <a:graphic>
          <a:graphicData uri="http://schemas.openxmlformats.org/presentationml/2006/ole">
            <p:oleObj spid="_x0000_s405524" name="Equation" r:id="rId5" imgW="1155600" imgH="965160" progId="Equation.3">
              <p:embed/>
            </p:oleObj>
          </a:graphicData>
        </a:graphic>
      </p:graphicFrame>
      <p:sp>
        <p:nvSpPr>
          <p:cNvPr id="405525" name="Text Box 21"/>
          <p:cNvSpPr txBox="1">
            <a:spLocks noChangeArrowheads="1"/>
          </p:cNvSpPr>
          <p:nvPr/>
        </p:nvSpPr>
        <p:spPr bwMode="auto">
          <a:xfrm>
            <a:off x="434975" y="4079875"/>
            <a:ext cx="133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80 g Ar</a:t>
            </a:r>
          </a:p>
        </p:txBody>
      </p:sp>
      <p:sp>
        <p:nvSpPr>
          <p:cNvPr id="405526" name="Text Box 22"/>
          <p:cNvSpPr txBox="1">
            <a:spLocks noChangeArrowheads="1"/>
          </p:cNvSpPr>
          <p:nvPr/>
        </p:nvSpPr>
        <p:spPr bwMode="auto">
          <a:xfrm>
            <a:off x="3063875" y="4079875"/>
            <a:ext cx="181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2 mol Ar</a:t>
            </a:r>
          </a:p>
        </p:txBody>
      </p:sp>
      <p:sp>
        <p:nvSpPr>
          <p:cNvPr id="405527" name="Line 23"/>
          <p:cNvSpPr>
            <a:spLocks noChangeShapeType="1"/>
          </p:cNvSpPr>
          <p:nvPr/>
        </p:nvSpPr>
        <p:spPr bwMode="auto">
          <a:xfrm>
            <a:off x="960438" y="4237038"/>
            <a:ext cx="36195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5528" name="Line 24"/>
          <p:cNvSpPr>
            <a:spLocks noChangeShapeType="1"/>
          </p:cNvSpPr>
          <p:nvPr/>
        </p:nvSpPr>
        <p:spPr bwMode="auto">
          <a:xfrm>
            <a:off x="2482850" y="4527550"/>
            <a:ext cx="361950" cy="30480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5546" name="Group 42"/>
          <p:cNvGrpSpPr>
            <a:grpSpLocks/>
          </p:cNvGrpSpPr>
          <p:nvPr/>
        </p:nvGrpSpPr>
        <p:grpSpPr bwMode="auto">
          <a:xfrm>
            <a:off x="5092700" y="2038350"/>
            <a:ext cx="1595438" cy="2536825"/>
            <a:chOff x="3208" y="1284"/>
            <a:chExt cx="1005" cy="1598"/>
          </a:xfrm>
        </p:grpSpPr>
        <p:sp>
          <p:nvSpPr>
            <p:cNvPr id="405530" name="AutoShape 26"/>
            <p:cNvSpPr>
              <a:spLocks/>
            </p:cNvSpPr>
            <p:nvPr/>
          </p:nvSpPr>
          <p:spPr bwMode="auto">
            <a:xfrm>
              <a:off x="3208" y="1284"/>
              <a:ext cx="153" cy="1598"/>
            </a:xfrm>
            <a:prstGeom prst="rightBrace">
              <a:avLst>
                <a:gd name="adj1" fmla="val 87037"/>
                <a:gd name="adj2" fmla="val 50000"/>
              </a:avLst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31" name="Text Box 27"/>
            <p:cNvSpPr txBox="1">
              <a:spLocks noChangeArrowheads="1"/>
            </p:cNvSpPr>
            <p:nvPr/>
          </p:nvSpPr>
          <p:spPr bwMode="auto">
            <a:xfrm>
              <a:off x="3232" y="1780"/>
              <a:ext cx="981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Total:</a:t>
              </a:r>
            </a:p>
            <a:p>
              <a:r>
                <a:rPr lang="en-US"/>
                <a:t>26 mol</a:t>
              </a:r>
            </a:p>
          </p:txBody>
        </p:sp>
      </p:grpSp>
      <p:grpSp>
        <p:nvGrpSpPr>
          <p:cNvPr id="405547" name="Group 43"/>
          <p:cNvGrpSpPr>
            <a:grpSpLocks/>
          </p:cNvGrpSpPr>
          <p:nvPr/>
        </p:nvGrpSpPr>
        <p:grpSpPr bwMode="auto">
          <a:xfrm>
            <a:off x="6415088" y="1630363"/>
            <a:ext cx="2554287" cy="1301750"/>
            <a:chOff x="4041" y="1027"/>
            <a:chExt cx="1609" cy="820"/>
          </a:xfrm>
        </p:grpSpPr>
        <p:sp>
          <p:nvSpPr>
            <p:cNvPr id="405532" name="Text Box 28"/>
            <p:cNvSpPr txBox="1">
              <a:spLocks noChangeArrowheads="1"/>
            </p:cNvSpPr>
            <p:nvPr/>
          </p:nvSpPr>
          <p:spPr bwMode="auto">
            <a:xfrm>
              <a:off x="4374" y="1027"/>
              <a:ext cx="1276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P</a:t>
              </a:r>
              <a:r>
                <a:rPr lang="en-US" baseline="-25000"/>
                <a:t>He</a:t>
              </a:r>
              <a:r>
                <a:rPr lang="en-US"/>
                <a:t> = </a:t>
              </a:r>
              <a:r>
                <a:rPr lang="en-US" baseline="30000"/>
                <a:t>20</a:t>
              </a:r>
              <a:r>
                <a:rPr lang="en-US"/>
                <a:t>/</a:t>
              </a:r>
              <a:r>
                <a:rPr lang="en-US" baseline="-25000"/>
                <a:t>26</a:t>
              </a:r>
              <a:endParaRPr lang="en-US"/>
            </a:p>
            <a:p>
              <a:r>
                <a:rPr lang="en-US"/>
                <a:t>of total</a:t>
              </a:r>
            </a:p>
          </p:txBody>
        </p:sp>
        <p:sp>
          <p:nvSpPr>
            <p:cNvPr id="405539" name="Line 35"/>
            <p:cNvSpPr>
              <a:spLocks noChangeShapeType="1"/>
            </p:cNvSpPr>
            <p:nvPr/>
          </p:nvSpPr>
          <p:spPr bwMode="auto">
            <a:xfrm flipV="1">
              <a:off x="4041" y="1381"/>
              <a:ext cx="485" cy="46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5548" name="Group 44"/>
          <p:cNvGrpSpPr>
            <a:grpSpLocks/>
          </p:cNvGrpSpPr>
          <p:nvPr/>
        </p:nvGrpSpPr>
        <p:grpSpPr bwMode="auto">
          <a:xfrm>
            <a:off x="6516688" y="2851150"/>
            <a:ext cx="2506662" cy="685800"/>
            <a:chOff x="4105" y="1796"/>
            <a:chExt cx="1579" cy="432"/>
          </a:xfrm>
        </p:grpSpPr>
        <p:sp>
          <p:nvSpPr>
            <p:cNvPr id="405533" name="Text Box 29"/>
            <p:cNvSpPr txBox="1">
              <a:spLocks noChangeArrowheads="1"/>
            </p:cNvSpPr>
            <p:nvPr/>
          </p:nvSpPr>
          <p:spPr bwMode="auto">
            <a:xfrm>
              <a:off x="4403" y="1796"/>
              <a:ext cx="128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P</a:t>
              </a:r>
              <a:r>
                <a:rPr lang="en-US" baseline="-25000"/>
                <a:t>Ne</a:t>
              </a:r>
              <a:r>
                <a:rPr lang="en-US"/>
                <a:t> = </a:t>
              </a:r>
              <a:r>
                <a:rPr lang="en-US" baseline="30000"/>
                <a:t>4</a:t>
              </a:r>
              <a:r>
                <a:rPr lang="en-US"/>
                <a:t>/</a:t>
              </a:r>
              <a:r>
                <a:rPr lang="en-US" baseline="-25000"/>
                <a:t>26</a:t>
              </a:r>
              <a:endParaRPr lang="en-US"/>
            </a:p>
            <a:p>
              <a:r>
                <a:rPr lang="en-US"/>
                <a:t>of total</a:t>
              </a:r>
            </a:p>
          </p:txBody>
        </p:sp>
        <p:sp>
          <p:nvSpPr>
            <p:cNvPr id="405540" name="Line 36"/>
            <p:cNvSpPr>
              <a:spLocks noChangeShapeType="1"/>
            </p:cNvSpPr>
            <p:nvPr/>
          </p:nvSpPr>
          <p:spPr bwMode="auto">
            <a:xfrm flipV="1">
              <a:off x="4105" y="1993"/>
              <a:ext cx="412" cy="6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5549" name="Group 45"/>
          <p:cNvGrpSpPr>
            <a:grpSpLocks/>
          </p:cNvGrpSpPr>
          <p:nvPr/>
        </p:nvGrpSpPr>
        <p:grpSpPr bwMode="auto">
          <a:xfrm>
            <a:off x="6545263" y="3729038"/>
            <a:ext cx="2328862" cy="941387"/>
            <a:chOff x="4123" y="2349"/>
            <a:chExt cx="1467" cy="593"/>
          </a:xfrm>
        </p:grpSpPr>
        <p:sp>
          <p:nvSpPr>
            <p:cNvPr id="405534" name="Text Box 30"/>
            <p:cNvSpPr txBox="1">
              <a:spLocks noChangeArrowheads="1"/>
            </p:cNvSpPr>
            <p:nvPr/>
          </p:nvSpPr>
          <p:spPr bwMode="auto">
            <a:xfrm>
              <a:off x="4498" y="2510"/>
              <a:ext cx="109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P</a:t>
              </a:r>
              <a:r>
                <a:rPr lang="en-US" baseline="-25000"/>
                <a:t>Ar</a:t>
              </a:r>
              <a:r>
                <a:rPr lang="en-US"/>
                <a:t> = </a:t>
              </a:r>
              <a:r>
                <a:rPr lang="en-US" baseline="30000"/>
                <a:t>2</a:t>
              </a:r>
              <a:r>
                <a:rPr lang="en-US"/>
                <a:t>/</a:t>
              </a:r>
              <a:r>
                <a:rPr lang="en-US" baseline="-25000"/>
                <a:t>26</a:t>
              </a:r>
              <a:endParaRPr lang="en-US"/>
            </a:p>
            <a:p>
              <a:r>
                <a:rPr lang="en-US"/>
                <a:t>of total</a:t>
              </a:r>
            </a:p>
          </p:txBody>
        </p:sp>
        <p:sp>
          <p:nvSpPr>
            <p:cNvPr id="405541" name="Line 37"/>
            <p:cNvSpPr>
              <a:spLocks noChangeShapeType="1"/>
            </p:cNvSpPr>
            <p:nvPr/>
          </p:nvSpPr>
          <p:spPr bwMode="auto">
            <a:xfrm>
              <a:off x="4123" y="2349"/>
              <a:ext cx="412" cy="22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5544" name="Text Box 40"/>
          <p:cNvSpPr txBox="1">
            <a:spLocks noChangeArrowheads="1"/>
          </p:cNvSpPr>
          <p:nvPr/>
        </p:nvSpPr>
        <p:spPr bwMode="auto">
          <a:xfrm>
            <a:off x="4711700" y="5099050"/>
            <a:ext cx="29765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</a:t>
            </a:r>
            <a:r>
              <a:rPr lang="en-US" baseline="-25000"/>
              <a:t>He</a:t>
            </a:r>
            <a:r>
              <a:rPr lang="en-US"/>
              <a:t> = 600 mm Hg</a:t>
            </a:r>
          </a:p>
          <a:p>
            <a:pPr algn="l"/>
            <a:r>
              <a:rPr lang="en-US"/>
              <a:t>P</a:t>
            </a:r>
            <a:r>
              <a:rPr lang="en-US" baseline="-25000"/>
              <a:t>Ne</a:t>
            </a:r>
            <a:r>
              <a:rPr lang="en-US"/>
              <a:t> = 120 mm Hg</a:t>
            </a:r>
          </a:p>
          <a:p>
            <a:pPr algn="l"/>
            <a:r>
              <a:rPr lang="en-US"/>
              <a:t>P</a:t>
            </a:r>
            <a:r>
              <a:rPr lang="en-US" baseline="-25000"/>
              <a:t>Ar</a:t>
            </a:r>
            <a:r>
              <a:rPr lang="en-US"/>
              <a:t> </a:t>
            </a:r>
            <a:r>
              <a:rPr lang="en-US" sz="1400"/>
              <a:t> </a:t>
            </a:r>
            <a:r>
              <a:rPr lang="en-US"/>
              <a:t>= 60 mm Hg</a:t>
            </a:r>
          </a:p>
        </p:txBody>
      </p:sp>
      <p:sp>
        <p:nvSpPr>
          <p:cNvPr id="405545" name="Text Box 41"/>
          <p:cNvSpPr txBox="1">
            <a:spLocks noChangeArrowheads="1"/>
          </p:cNvSpPr>
          <p:nvPr/>
        </p:nvSpPr>
        <p:spPr bwMode="auto">
          <a:xfrm>
            <a:off x="1620838" y="5294313"/>
            <a:ext cx="2471737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Total pressure is 780 mm Hg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5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0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05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0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0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0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0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40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40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40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animBg="1"/>
      <p:bldP spid="405515" grpId="0"/>
      <p:bldP spid="405516" grpId="0"/>
      <p:bldP spid="405517" grpId="0" animBg="1"/>
      <p:bldP spid="405518" grpId="0" animBg="1"/>
      <p:bldP spid="405520" grpId="0"/>
      <p:bldP spid="405521" grpId="0"/>
      <p:bldP spid="405522" grpId="0" animBg="1"/>
      <p:bldP spid="405523" grpId="0" animBg="1"/>
      <p:bldP spid="405525" grpId="0"/>
      <p:bldP spid="405526" grpId="0"/>
      <p:bldP spid="405527" grpId="0" animBg="1"/>
      <p:bldP spid="405528" grpId="0" animBg="1"/>
      <p:bldP spid="405544" grpId="0"/>
      <p:bldP spid="4055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7124700" y="6105525"/>
            <a:ext cx="1466850" cy="5270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6536" name="Rectangle 8"/>
          <p:cNvSpPr>
            <a:spLocks noChangeArrowheads="1"/>
          </p:cNvSpPr>
          <p:nvPr/>
        </p:nvSpPr>
        <p:spPr bwMode="auto">
          <a:xfrm>
            <a:off x="333375" y="179388"/>
            <a:ext cx="8418513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Two 1.0 L containers, A and B, contain gases under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2.0 and 4.0 atm, respectively. Both gases are forced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into Container Z (</a:t>
            </a:r>
            <a:r>
              <a:rPr lang="en-US" baseline="30000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/vol. 2.0 L). Find total pres. of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mixture in Z. </a:t>
            </a:r>
          </a:p>
        </p:txBody>
      </p:sp>
      <p:grpSp>
        <p:nvGrpSpPr>
          <p:cNvPr id="406652" name="Group 124"/>
          <p:cNvGrpSpPr>
            <a:grpSpLocks/>
          </p:cNvGrpSpPr>
          <p:nvPr/>
        </p:nvGrpSpPr>
        <p:grpSpPr bwMode="auto">
          <a:xfrm>
            <a:off x="1987550" y="2106613"/>
            <a:ext cx="792163" cy="993775"/>
            <a:chOff x="1748" y="1269"/>
            <a:chExt cx="499" cy="626"/>
          </a:xfrm>
        </p:grpSpPr>
        <p:sp>
          <p:nvSpPr>
            <p:cNvPr id="406538" name="AutoShape 10"/>
            <p:cNvSpPr>
              <a:spLocks noChangeArrowheads="1"/>
            </p:cNvSpPr>
            <p:nvPr/>
          </p:nvSpPr>
          <p:spPr bwMode="auto">
            <a:xfrm>
              <a:off x="1748" y="1269"/>
              <a:ext cx="499" cy="602"/>
            </a:xfrm>
            <a:prstGeom prst="can">
              <a:avLst>
                <a:gd name="adj" fmla="val 30160"/>
              </a:avLst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Text Box 13"/>
            <p:cNvSpPr txBox="1">
              <a:spLocks noChangeArrowheads="1"/>
            </p:cNvSpPr>
            <p:nvPr/>
          </p:nvSpPr>
          <p:spPr bwMode="auto">
            <a:xfrm>
              <a:off x="1748" y="1470"/>
              <a:ext cx="499" cy="4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406653" name="Group 125"/>
          <p:cNvGrpSpPr>
            <a:grpSpLocks/>
          </p:cNvGrpSpPr>
          <p:nvPr/>
        </p:nvGrpSpPr>
        <p:grpSpPr bwMode="auto">
          <a:xfrm>
            <a:off x="3890963" y="2106613"/>
            <a:ext cx="792162" cy="993775"/>
            <a:chOff x="2947" y="1269"/>
            <a:chExt cx="499" cy="626"/>
          </a:xfrm>
        </p:grpSpPr>
        <p:sp>
          <p:nvSpPr>
            <p:cNvPr id="406539" name="AutoShape 11"/>
            <p:cNvSpPr>
              <a:spLocks noChangeArrowheads="1"/>
            </p:cNvSpPr>
            <p:nvPr/>
          </p:nvSpPr>
          <p:spPr bwMode="auto">
            <a:xfrm>
              <a:off x="2947" y="1269"/>
              <a:ext cx="499" cy="602"/>
            </a:xfrm>
            <a:prstGeom prst="can">
              <a:avLst>
                <a:gd name="adj" fmla="val 30160"/>
              </a:avLst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542" name="Text Box 14"/>
            <p:cNvSpPr txBox="1">
              <a:spLocks noChangeArrowheads="1"/>
            </p:cNvSpPr>
            <p:nvPr/>
          </p:nvSpPr>
          <p:spPr bwMode="auto">
            <a:xfrm>
              <a:off x="2947" y="1470"/>
              <a:ext cx="499" cy="4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406654" name="Group 126"/>
          <p:cNvGrpSpPr>
            <a:grpSpLocks/>
          </p:cNvGrpSpPr>
          <p:nvPr/>
        </p:nvGrpSpPr>
        <p:grpSpPr bwMode="auto">
          <a:xfrm>
            <a:off x="6269038" y="2106613"/>
            <a:ext cx="1109662" cy="993775"/>
            <a:chOff x="4445" y="1269"/>
            <a:chExt cx="699" cy="626"/>
          </a:xfrm>
        </p:grpSpPr>
        <p:sp>
          <p:nvSpPr>
            <p:cNvPr id="406540" name="AutoShape 12"/>
            <p:cNvSpPr>
              <a:spLocks noChangeArrowheads="1"/>
            </p:cNvSpPr>
            <p:nvPr/>
          </p:nvSpPr>
          <p:spPr bwMode="auto">
            <a:xfrm>
              <a:off x="4445" y="1269"/>
              <a:ext cx="699" cy="602"/>
            </a:xfrm>
            <a:prstGeom prst="can">
              <a:avLst>
                <a:gd name="adj" fmla="val 25000"/>
              </a:avLst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543" name="Text Box 15"/>
            <p:cNvSpPr txBox="1">
              <a:spLocks noChangeArrowheads="1"/>
            </p:cNvSpPr>
            <p:nvPr/>
          </p:nvSpPr>
          <p:spPr bwMode="auto">
            <a:xfrm>
              <a:off x="4545" y="1470"/>
              <a:ext cx="499" cy="4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</a:rPr>
                <a:t>Z</a:t>
              </a:r>
            </a:p>
          </p:txBody>
        </p:sp>
      </p:grpSp>
      <p:sp>
        <p:nvSpPr>
          <p:cNvPr id="406544" name="Freeform 16"/>
          <p:cNvSpPr>
            <a:spLocks/>
          </p:cNvSpPr>
          <p:nvPr/>
        </p:nvSpPr>
        <p:spPr bwMode="auto">
          <a:xfrm>
            <a:off x="4340225" y="2033588"/>
            <a:ext cx="1831975" cy="193675"/>
          </a:xfrm>
          <a:custGeom>
            <a:avLst/>
            <a:gdLst/>
            <a:ahLst/>
            <a:cxnLst>
              <a:cxn ang="0">
                <a:pos x="0" y="219"/>
              </a:cxn>
              <a:cxn ang="0">
                <a:pos x="689" y="31"/>
              </a:cxn>
              <a:cxn ang="0">
                <a:pos x="1328" y="31"/>
              </a:cxn>
              <a:cxn ang="0">
                <a:pos x="2079" y="144"/>
              </a:cxn>
            </a:cxnLst>
            <a:rect l="0" t="0" r="r" b="b"/>
            <a:pathLst>
              <a:path w="2079" h="219">
                <a:moveTo>
                  <a:pt x="0" y="219"/>
                </a:moveTo>
                <a:cubicBezTo>
                  <a:pt x="115" y="186"/>
                  <a:pt x="468" y="62"/>
                  <a:pt x="689" y="31"/>
                </a:cubicBezTo>
                <a:cubicBezTo>
                  <a:pt x="910" y="0"/>
                  <a:pt x="1096" y="12"/>
                  <a:pt x="1328" y="31"/>
                </a:cubicBezTo>
                <a:cubicBezTo>
                  <a:pt x="1560" y="50"/>
                  <a:pt x="1923" y="121"/>
                  <a:pt x="2079" y="144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06545" name="Freeform 17"/>
          <p:cNvSpPr>
            <a:spLocks/>
          </p:cNvSpPr>
          <p:nvPr/>
        </p:nvSpPr>
        <p:spPr bwMode="auto">
          <a:xfrm>
            <a:off x="2365375" y="1887538"/>
            <a:ext cx="3948113" cy="339725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488" y="171"/>
              </a:cxn>
              <a:cxn ang="0">
                <a:pos x="1765" y="21"/>
              </a:cxn>
              <a:cxn ang="0">
                <a:pos x="3744" y="46"/>
              </a:cxn>
              <a:cxn ang="0">
                <a:pos x="4483" y="209"/>
              </a:cxn>
            </a:cxnLst>
            <a:rect l="0" t="0" r="r" b="b"/>
            <a:pathLst>
              <a:path w="4483" h="384">
                <a:moveTo>
                  <a:pt x="0" y="384"/>
                </a:moveTo>
                <a:cubicBezTo>
                  <a:pt x="81" y="348"/>
                  <a:pt x="194" y="231"/>
                  <a:pt x="488" y="171"/>
                </a:cubicBezTo>
                <a:cubicBezTo>
                  <a:pt x="782" y="111"/>
                  <a:pt x="1222" y="42"/>
                  <a:pt x="1765" y="21"/>
                </a:cubicBezTo>
                <a:cubicBezTo>
                  <a:pt x="2308" y="0"/>
                  <a:pt x="3291" y="15"/>
                  <a:pt x="3744" y="46"/>
                </a:cubicBezTo>
                <a:cubicBezTo>
                  <a:pt x="4197" y="77"/>
                  <a:pt x="4329" y="175"/>
                  <a:pt x="4483" y="209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6645" name="Group 117"/>
          <p:cNvGraphicFramePr>
            <a:graphicFrameLocks noGrp="1"/>
          </p:cNvGraphicFramePr>
          <p:nvPr/>
        </p:nvGraphicFramePr>
        <p:xfrm>
          <a:off x="287338" y="4287838"/>
          <a:ext cx="8547100" cy="1728787"/>
        </p:xfrm>
        <a:graphic>
          <a:graphicData uri="http://schemas.openxmlformats.org/drawingml/2006/table">
            <a:tbl>
              <a:tblPr/>
              <a:tblGrid>
                <a:gridCol w="835025"/>
                <a:gridCol w="1885950"/>
                <a:gridCol w="1920875"/>
                <a:gridCol w="1952625"/>
                <a:gridCol w="19526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X,Z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1365250" y="489267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2.0 atm</a:t>
            </a:r>
          </a:p>
        </p:txBody>
      </p:sp>
      <p:sp>
        <p:nvSpPr>
          <p:cNvPr id="406646" name="Text Box 118"/>
          <p:cNvSpPr txBox="1">
            <a:spLocks noChangeArrowheads="1"/>
          </p:cNvSpPr>
          <p:nvPr/>
        </p:nvSpPr>
        <p:spPr bwMode="auto">
          <a:xfrm>
            <a:off x="1365250" y="545941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4.0 atm</a:t>
            </a:r>
          </a:p>
        </p:txBody>
      </p:sp>
      <p:sp>
        <p:nvSpPr>
          <p:cNvPr id="406647" name="Text Box 119"/>
          <p:cNvSpPr txBox="1">
            <a:spLocks noChangeArrowheads="1"/>
          </p:cNvSpPr>
          <p:nvPr/>
        </p:nvSpPr>
        <p:spPr bwMode="auto">
          <a:xfrm>
            <a:off x="3503613" y="4892675"/>
            <a:ext cx="976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1.0 L</a:t>
            </a:r>
          </a:p>
        </p:txBody>
      </p:sp>
      <p:sp>
        <p:nvSpPr>
          <p:cNvPr id="406648" name="Text Box 120"/>
          <p:cNvSpPr txBox="1">
            <a:spLocks noChangeArrowheads="1"/>
          </p:cNvSpPr>
          <p:nvPr/>
        </p:nvSpPr>
        <p:spPr bwMode="auto">
          <a:xfrm>
            <a:off x="3503613" y="5459413"/>
            <a:ext cx="976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1.0 L</a:t>
            </a:r>
          </a:p>
        </p:txBody>
      </p:sp>
      <p:sp>
        <p:nvSpPr>
          <p:cNvPr id="406649" name="Text Box 121"/>
          <p:cNvSpPr txBox="1">
            <a:spLocks noChangeArrowheads="1"/>
          </p:cNvSpPr>
          <p:nvPr/>
        </p:nvSpPr>
        <p:spPr bwMode="auto">
          <a:xfrm>
            <a:off x="5443538" y="5168900"/>
            <a:ext cx="976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2.0 L</a:t>
            </a:r>
          </a:p>
        </p:txBody>
      </p:sp>
      <p:sp>
        <p:nvSpPr>
          <p:cNvPr id="406650" name="Text Box 122"/>
          <p:cNvSpPr txBox="1">
            <a:spLocks noChangeArrowheads="1"/>
          </p:cNvSpPr>
          <p:nvPr/>
        </p:nvSpPr>
        <p:spPr bwMode="auto">
          <a:xfrm>
            <a:off x="7161213" y="489267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1.0 atm</a:t>
            </a:r>
          </a:p>
        </p:txBody>
      </p:sp>
      <p:sp>
        <p:nvSpPr>
          <p:cNvPr id="406651" name="Text Box 123"/>
          <p:cNvSpPr txBox="1">
            <a:spLocks noChangeArrowheads="1"/>
          </p:cNvSpPr>
          <p:nvPr/>
        </p:nvSpPr>
        <p:spPr bwMode="auto">
          <a:xfrm>
            <a:off x="7159625" y="54737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2.0 atm</a:t>
            </a:r>
          </a:p>
        </p:txBody>
      </p:sp>
      <p:sp>
        <p:nvSpPr>
          <p:cNvPr id="406656" name="Text Box 128"/>
          <p:cNvSpPr txBox="1">
            <a:spLocks noChangeArrowheads="1"/>
          </p:cNvSpPr>
          <p:nvPr/>
        </p:nvSpPr>
        <p:spPr bwMode="auto">
          <a:xfrm>
            <a:off x="4721225" y="4313238"/>
            <a:ext cx="39211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=</a:t>
            </a:r>
          </a:p>
        </p:txBody>
      </p:sp>
      <p:sp>
        <p:nvSpPr>
          <p:cNvPr id="406661" name="Text Box 133"/>
          <p:cNvSpPr txBox="1">
            <a:spLocks noChangeArrowheads="1"/>
          </p:cNvSpPr>
          <p:nvPr/>
        </p:nvSpPr>
        <p:spPr bwMode="auto">
          <a:xfrm>
            <a:off x="1298575" y="3208338"/>
            <a:ext cx="1563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PRESSURES</a:t>
            </a:r>
          </a:p>
          <a:p>
            <a:r>
              <a:rPr lang="en-US" sz="2000" b="1">
                <a:latin typeface="Arial Narrow" pitchFamily="34" charset="0"/>
              </a:rPr>
              <a:t>IN ORIG.</a:t>
            </a:r>
          </a:p>
          <a:p>
            <a:r>
              <a:rPr lang="en-US" sz="2000" b="1">
                <a:latin typeface="Arial Narrow" pitchFamily="34" charset="0"/>
              </a:rPr>
              <a:t>CONTAINERS</a:t>
            </a:r>
          </a:p>
        </p:txBody>
      </p:sp>
      <p:sp>
        <p:nvSpPr>
          <p:cNvPr id="406662" name="Text Box 134"/>
          <p:cNvSpPr txBox="1">
            <a:spLocks noChangeArrowheads="1"/>
          </p:cNvSpPr>
          <p:nvPr/>
        </p:nvSpPr>
        <p:spPr bwMode="auto">
          <a:xfrm>
            <a:off x="3240088" y="3208338"/>
            <a:ext cx="1563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VOLUMES</a:t>
            </a:r>
          </a:p>
          <a:p>
            <a:r>
              <a:rPr lang="en-US" sz="2000" b="1">
                <a:latin typeface="Arial Narrow" pitchFamily="34" charset="0"/>
              </a:rPr>
              <a:t>OF ORIG.</a:t>
            </a:r>
          </a:p>
          <a:p>
            <a:r>
              <a:rPr lang="en-US" sz="2000" b="1">
                <a:latin typeface="Arial Narrow" pitchFamily="34" charset="0"/>
              </a:rPr>
              <a:t>CONTAINERS</a:t>
            </a:r>
          </a:p>
        </p:txBody>
      </p:sp>
      <p:sp>
        <p:nvSpPr>
          <p:cNvPr id="406663" name="Text Box 135"/>
          <p:cNvSpPr txBox="1">
            <a:spLocks noChangeArrowheads="1"/>
          </p:cNvSpPr>
          <p:nvPr/>
        </p:nvSpPr>
        <p:spPr bwMode="auto">
          <a:xfrm>
            <a:off x="5237163" y="3208338"/>
            <a:ext cx="1423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VOLUME</a:t>
            </a:r>
          </a:p>
          <a:p>
            <a:r>
              <a:rPr lang="en-US" sz="2000" b="1">
                <a:latin typeface="Arial Narrow" pitchFamily="34" charset="0"/>
              </a:rPr>
              <a:t>OF FINAL</a:t>
            </a:r>
          </a:p>
          <a:p>
            <a:r>
              <a:rPr lang="en-US" sz="2000" b="1">
                <a:latin typeface="Arial Narrow" pitchFamily="34" charset="0"/>
              </a:rPr>
              <a:t>CONTAINER</a:t>
            </a:r>
          </a:p>
        </p:txBody>
      </p:sp>
      <p:sp>
        <p:nvSpPr>
          <p:cNvPr id="406664" name="Text Box 136"/>
          <p:cNvSpPr txBox="1">
            <a:spLocks noChangeArrowheads="1"/>
          </p:cNvSpPr>
          <p:nvPr/>
        </p:nvSpPr>
        <p:spPr bwMode="auto">
          <a:xfrm>
            <a:off x="6816725" y="3208338"/>
            <a:ext cx="2093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PARTIAL</a:t>
            </a:r>
          </a:p>
          <a:p>
            <a:r>
              <a:rPr lang="en-US" sz="2000" b="1">
                <a:latin typeface="Arial Narrow" pitchFamily="34" charset="0"/>
              </a:rPr>
              <a:t>PRESSURES IN</a:t>
            </a:r>
          </a:p>
          <a:p>
            <a:r>
              <a:rPr lang="en-US" sz="2000" b="1">
                <a:latin typeface="Arial Narrow" pitchFamily="34" charset="0"/>
              </a:rPr>
              <a:t>FINAL CONTAINER</a:t>
            </a:r>
          </a:p>
        </p:txBody>
      </p:sp>
      <p:grpSp>
        <p:nvGrpSpPr>
          <p:cNvPr id="406672" name="Group 144"/>
          <p:cNvGrpSpPr>
            <a:grpSpLocks/>
          </p:cNvGrpSpPr>
          <p:nvPr/>
        </p:nvGrpSpPr>
        <p:grpSpPr bwMode="auto">
          <a:xfrm>
            <a:off x="1754188" y="6213475"/>
            <a:ext cx="4878387" cy="396875"/>
            <a:chOff x="1105" y="3914"/>
            <a:chExt cx="3073" cy="250"/>
          </a:xfrm>
        </p:grpSpPr>
        <p:sp>
          <p:nvSpPr>
            <p:cNvPr id="406659" name="Text Box 131"/>
            <p:cNvSpPr txBox="1">
              <a:spLocks noChangeArrowheads="1"/>
            </p:cNvSpPr>
            <p:nvPr/>
          </p:nvSpPr>
          <p:spPr bwMode="auto">
            <a:xfrm>
              <a:off x="1105" y="3914"/>
              <a:ext cx="26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 Narrow" pitchFamily="34" charset="0"/>
                </a:rPr>
                <a:t>TOTAL PRESSURE IN LAST CONTAINER</a:t>
              </a:r>
            </a:p>
          </p:txBody>
        </p:sp>
        <p:sp>
          <p:nvSpPr>
            <p:cNvPr id="406665" name="Line 137"/>
            <p:cNvSpPr>
              <a:spLocks noChangeShapeType="1"/>
            </p:cNvSpPr>
            <p:nvPr/>
          </p:nvSpPr>
          <p:spPr bwMode="auto">
            <a:xfrm>
              <a:off x="3785" y="4032"/>
              <a:ext cx="39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6666" name="Text Box 138"/>
          <p:cNvSpPr txBox="1">
            <a:spLocks noChangeArrowheads="1"/>
          </p:cNvSpPr>
          <p:nvPr/>
        </p:nvSpPr>
        <p:spPr bwMode="auto">
          <a:xfrm>
            <a:off x="7159625" y="61261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3.0 atm</a:t>
            </a:r>
          </a:p>
        </p:txBody>
      </p:sp>
      <p:sp>
        <p:nvSpPr>
          <p:cNvPr id="406667" name="Text Box 139"/>
          <p:cNvSpPr txBox="1">
            <a:spLocks noChangeArrowheads="1"/>
          </p:cNvSpPr>
          <p:nvPr/>
        </p:nvSpPr>
        <p:spPr bwMode="auto">
          <a:xfrm>
            <a:off x="1169988" y="22780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1.0 L</a:t>
            </a:r>
          </a:p>
        </p:txBody>
      </p:sp>
      <p:sp>
        <p:nvSpPr>
          <p:cNvPr id="406668" name="Text Box 140"/>
          <p:cNvSpPr txBox="1">
            <a:spLocks noChangeArrowheads="1"/>
          </p:cNvSpPr>
          <p:nvPr/>
        </p:nvSpPr>
        <p:spPr bwMode="auto">
          <a:xfrm>
            <a:off x="1077913" y="26130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2.0 atm</a:t>
            </a:r>
          </a:p>
        </p:txBody>
      </p:sp>
      <p:sp>
        <p:nvSpPr>
          <p:cNvPr id="406669" name="Text Box 141"/>
          <p:cNvSpPr txBox="1">
            <a:spLocks noChangeArrowheads="1"/>
          </p:cNvSpPr>
          <p:nvPr/>
        </p:nvSpPr>
        <p:spPr bwMode="auto">
          <a:xfrm>
            <a:off x="3057525" y="22780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1.0 L</a:t>
            </a:r>
          </a:p>
        </p:txBody>
      </p:sp>
      <p:sp>
        <p:nvSpPr>
          <p:cNvPr id="406670" name="Text Box 142"/>
          <p:cNvSpPr txBox="1">
            <a:spLocks noChangeArrowheads="1"/>
          </p:cNvSpPr>
          <p:nvPr/>
        </p:nvSpPr>
        <p:spPr bwMode="auto">
          <a:xfrm>
            <a:off x="2965450" y="26130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4.0 atm</a:t>
            </a:r>
          </a:p>
        </p:txBody>
      </p:sp>
      <p:sp>
        <p:nvSpPr>
          <p:cNvPr id="406671" name="Text Box 143"/>
          <p:cNvSpPr txBox="1">
            <a:spLocks noChangeArrowheads="1"/>
          </p:cNvSpPr>
          <p:nvPr/>
        </p:nvSpPr>
        <p:spPr bwMode="auto">
          <a:xfrm>
            <a:off x="7454900" y="22780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2.0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6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0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06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06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06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0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4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4" grpId="0" animBg="1"/>
      <p:bldP spid="406544" grpId="0" animBg="1"/>
      <p:bldP spid="406545" grpId="0" animBg="1"/>
      <p:bldP spid="406530" grpId="0"/>
      <p:bldP spid="406646" grpId="0"/>
      <p:bldP spid="406647" grpId="0"/>
      <p:bldP spid="406648" grpId="0"/>
      <p:bldP spid="406649" grpId="0"/>
      <p:bldP spid="406650" grpId="0"/>
      <p:bldP spid="406651" grpId="0"/>
      <p:bldP spid="406656" grpId="0" animBg="1"/>
      <p:bldP spid="406661" grpId="0"/>
      <p:bldP spid="406662" grpId="0"/>
      <p:bldP spid="406663" grpId="0"/>
      <p:bldP spid="406664" grpId="0"/>
      <p:bldP spid="406666" grpId="0"/>
      <p:bldP spid="406667" grpId="0"/>
      <p:bldP spid="406668" grpId="0"/>
      <p:bldP spid="406669" grpId="0"/>
      <p:bldP spid="406670" grpId="0"/>
      <p:bldP spid="40667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7016750" y="5924550"/>
            <a:ext cx="1639888" cy="534988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269875" y="242888"/>
            <a:ext cx="57340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total pressure of mixture in Z.</a:t>
            </a:r>
          </a:p>
        </p:txBody>
      </p:sp>
      <p:graphicFrame>
        <p:nvGraphicFramePr>
          <p:cNvPr id="407694" name="Group 142"/>
          <p:cNvGraphicFramePr>
            <a:graphicFrameLocks noGrp="1"/>
          </p:cNvGraphicFramePr>
          <p:nvPr/>
        </p:nvGraphicFramePr>
        <p:xfrm>
          <a:off x="328613" y="3736975"/>
          <a:ext cx="8470900" cy="2098675"/>
        </p:xfrm>
        <a:graphic>
          <a:graphicData uri="http://schemas.openxmlformats.org/drawingml/2006/table">
            <a:tbl>
              <a:tblPr/>
              <a:tblGrid>
                <a:gridCol w="788987"/>
                <a:gridCol w="2165350"/>
                <a:gridCol w="1773238"/>
                <a:gridCol w="1773237"/>
                <a:gridCol w="1970088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X,Z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7697" name="Group 145"/>
          <p:cNvGrpSpPr>
            <a:grpSpLocks/>
          </p:cNvGrpSpPr>
          <p:nvPr/>
        </p:nvGrpSpPr>
        <p:grpSpPr bwMode="auto">
          <a:xfrm>
            <a:off x="1076325" y="942975"/>
            <a:ext cx="7091363" cy="2613025"/>
            <a:chOff x="723" y="657"/>
            <a:chExt cx="4467" cy="1646"/>
          </a:xfrm>
        </p:grpSpPr>
        <p:grpSp>
          <p:nvGrpSpPr>
            <p:cNvPr id="407573" name="Group 21"/>
            <p:cNvGrpSpPr>
              <a:grpSpLocks/>
            </p:cNvGrpSpPr>
            <p:nvPr/>
          </p:nvGrpSpPr>
          <p:grpSpPr bwMode="auto">
            <a:xfrm>
              <a:off x="838" y="657"/>
              <a:ext cx="4208" cy="1052"/>
              <a:chOff x="838" y="657"/>
              <a:chExt cx="4208" cy="1052"/>
            </a:xfrm>
          </p:grpSpPr>
          <p:sp>
            <p:nvSpPr>
              <p:cNvPr id="407562" name="AutoShape 10"/>
              <p:cNvSpPr>
                <a:spLocks noChangeArrowheads="1"/>
              </p:cNvSpPr>
              <p:nvPr/>
            </p:nvSpPr>
            <p:spPr bwMode="auto">
              <a:xfrm>
                <a:off x="838" y="1134"/>
                <a:ext cx="501" cy="575"/>
              </a:xfrm>
              <a:prstGeom prst="can">
                <a:avLst>
                  <a:gd name="adj" fmla="val 28693"/>
                </a:avLst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3" name="AutoShape 11"/>
              <p:cNvSpPr>
                <a:spLocks noChangeArrowheads="1"/>
              </p:cNvSpPr>
              <p:nvPr/>
            </p:nvSpPr>
            <p:spPr bwMode="auto">
              <a:xfrm>
                <a:off x="1940" y="1134"/>
                <a:ext cx="701" cy="575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4" name="Text Box 12"/>
              <p:cNvSpPr txBox="1">
                <a:spLocks noChangeArrowheads="1"/>
              </p:cNvSpPr>
              <p:nvPr/>
            </p:nvSpPr>
            <p:spPr bwMode="auto">
              <a:xfrm>
                <a:off x="838" y="1326"/>
                <a:ext cx="501" cy="2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407565" name="Text Box 13"/>
              <p:cNvSpPr txBox="1">
                <a:spLocks noChangeArrowheads="1"/>
              </p:cNvSpPr>
              <p:nvPr/>
            </p:nvSpPr>
            <p:spPr bwMode="auto">
              <a:xfrm>
                <a:off x="2040" y="1326"/>
                <a:ext cx="501" cy="2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407566" name="Text Box 14"/>
              <p:cNvSpPr txBox="1">
                <a:spLocks noChangeArrowheads="1"/>
              </p:cNvSpPr>
              <p:nvPr/>
            </p:nvSpPr>
            <p:spPr bwMode="auto">
              <a:xfrm>
                <a:off x="4445" y="1326"/>
                <a:ext cx="501" cy="2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 Z</a:t>
                </a:r>
              </a:p>
            </p:txBody>
          </p:sp>
          <p:sp>
            <p:nvSpPr>
              <p:cNvPr id="407567" name="AutoShape 15"/>
              <p:cNvSpPr>
                <a:spLocks noChangeArrowheads="1"/>
              </p:cNvSpPr>
              <p:nvPr/>
            </p:nvSpPr>
            <p:spPr bwMode="auto">
              <a:xfrm>
                <a:off x="3142" y="1134"/>
                <a:ext cx="902" cy="575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8" name="AutoShape 16"/>
              <p:cNvSpPr>
                <a:spLocks noChangeArrowheads="1"/>
              </p:cNvSpPr>
              <p:nvPr/>
            </p:nvSpPr>
            <p:spPr bwMode="auto">
              <a:xfrm>
                <a:off x="4445" y="1134"/>
                <a:ext cx="601" cy="575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9" name="Text Box 17"/>
              <p:cNvSpPr txBox="1">
                <a:spLocks noChangeArrowheads="1"/>
              </p:cNvSpPr>
              <p:nvPr/>
            </p:nvSpPr>
            <p:spPr bwMode="auto">
              <a:xfrm>
                <a:off x="3343" y="1326"/>
                <a:ext cx="501" cy="2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407570" name="Freeform 18"/>
              <p:cNvSpPr>
                <a:spLocks/>
              </p:cNvSpPr>
              <p:nvPr/>
            </p:nvSpPr>
            <p:spPr bwMode="auto">
              <a:xfrm>
                <a:off x="3567" y="984"/>
                <a:ext cx="961" cy="225"/>
              </a:xfrm>
              <a:custGeom>
                <a:avLst/>
                <a:gdLst/>
                <a:ahLst/>
                <a:cxnLst>
                  <a:cxn ang="0">
                    <a:pos x="0" y="423"/>
                  </a:cxn>
                  <a:cxn ang="0">
                    <a:pos x="138" y="282"/>
                  </a:cxn>
                  <a:cxn ang="0">
                    <a:pos x="676" y="35"/>
                  </a:cxn>
                  <a:cxn ang="0">
                    <a:pos x="1353" y="72"/>
                  </a:cxn>
                  <a:cxn ang="0">
                    <a:pos x="1728" y="223"/>
                  </a:cxn>
                </a:cxnLst>
                <a:rect l="0" t="0" r="r" b="b"/>
                <a:pathLst>
                  <a:path w="1728" h="423">
                    <a:moveTo>
                      <a:pt x="0" y="423"/>
                    </a:moveTo>
                    <a:cubicBezTo>
                      <a:pt x="21" y="400"/>
                      <a:pt x="25" y="347"/>
                      <a:pt x="138" y="282"/>
                    </a:cubicBezTo>
                    <a:cubicBezTo>
                      <a:pt x="251" y="217"/>
                      <a:pt x="474" y="70"/>
                      <a:pt x="676" y="35"/>
                    </a:cubicBezTo>
                    <a:cubicBezTo>
                      <a:pt x="878" y="0"/>
                      <a:pt x="1178" y="41"/>
                      <a:pt x="1353" y="72"/>
                    </a:cubicBezTo>
                    <a:cubicBezTo>
                      <a:pt x="1528" y="103"/>
                      <a:pt x="1650" y="192"/>
                      <a:pt x="1728" y="223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1" name="Freeform 19"/>
              <p:cNvSpPr>
                <a:spLocks/>
              </p:cNvSpPr>
              <p:nvPr/>
            </p:nvSpPr>
            <p:spPr bwMode="auto">
              <a:xfrm>
                <a:off x="2319" y="818"/>
                <a:ext cx="2328" cy="365"/>
              </a:xfrm>
              <a:custGeom>
                <a:avLst/>
                <a:gdLst/>
                <a:ahLst/>
                <a:cxnLst>
                  <a:cxn ang="0">
                    <a:pos x="0" y="685"/>
                  </a:cxn>
                  <a:cxn ang="0">
                    <a:pos x="914" y="171"/>
                  </a:cxn>
                  <a:cxn ang="0">
                    <a:pos x="1928" y="21"/>
                  </a:cxn>
                  <a:cxn ang="0">
                    <a:pos x="3068" y="46"/>
                  </a:cxn>
                  <a:cxn ang="0">
                    <a:pos x="3694" y="209"/>
                  </a:cxn>
                  <a:cxn ang="0">
                    <a:pos x="4182" y="484"/>
                  </a:cxn>
                </a:cxnLst>
                <a:rect l="0" t="0" r="r" b="b"/>
                <a:pathLst>
                  <a:path w="4182" h="685">
                    <a:moveTo>
                      <a:pt x="0" y="685"/>
                    </a:moveTo>
                    <a:cubicBezTo>
                      <a:pt x="150" y="599"/>
                      <a:pt x="593" y="282"/>
                      <a:pt x="914" y="171"/>
                    </a:cubicBezTo>
                    <a:cubicBezTo>
                      <a:pt x="1235" y="60"/>
                      <a:pt x="1569" y="42"/>
                      <a:pt x="1928" y="21"/>
                    </a:cubicBezTo>
                    <a:cubicBezTo>
                      <a:pt x="2287" y="0"/>
                      <a:pt x="2774" y="15"/>
                      <a:pt x="3068" y="46"/>
                    </a:cubicBezTo>
                    <a:cubicBezTo>
                      <a:pt x="3362" y="77"/>
                      <a:pt x="3508" y="136"/>
                      <a:pt x="3694" y="209"/>
                    </a:cubicBezTo>
                    <a:cubicBezTo>
                      <a:pt x="3880" y="282"/>
                      <a:pt x="4080" y="427"/>
                      <a:pt x="4182" y="48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2" name="Freeform 20"/>
              <p:cNvSpPr>
                <a:spLocks/>
              </p:cNvSpPr>
              <p:nvPr/>
            </p:nvSpPr>
            <p:spPr bwMode="auto">
              <a:xfrm>
                <a:off x="1139" y="657"/>
                <a:ext cx="3599" cy="573"/>
              </a:xfrm>
              <a:custGeom>
                <a:avLst/>
                <a:gdLst/>
                <a:ahLst/>
                <a:cxnLst>
                  <a:cxn ang="0">
                    <a:pos x="0" y="1077"/>
                  </a:cxn>
                  <a:cxn ang="0">
                    <a:pos x="1800" y="357"/>
                  </a:cxn>
                  <a:cxn ang="0">
                    <a:pos x="3949" y="24"/>
                  </a:cxn>
                  <a:cxn ang="0">
                    <a:pos x="5677" y="211"/>
                  </a:cxn>
                  <a:cxn ang="0">
                    <a:pos x="6466" y="762"/>
                  </a:cxn>
                </a:cxnLst>
                <a:rect l="0" t="0" r="r" b="b"/>
                <a:pathLst>
                  <a:path w="6466" h="1077">
                    <a:moveTo>
                      <a:pt x="0" y="1077"/>
                    </a:moveTo>
                    <a:cubicBezTo>
                      <a:pt x="570" y="792"/>
                      <a:pt x="1142" y="532"/>
                      <a:pt x="1800" y="357"/>
                    </a:cubicBezTo>
                    <a:cubicBezTo>
                      <a:pt x="2458" y="182"/>
                      <a:pt x="3303" y="48"/>
                      <a:pt x="3949" y="24"/>
                    </a:cubicBezTo>
                    <a:cubicBezTo>
                      <a:pt x="4595" y="0"/>
                      <a:pt x="5257" y="88"/>
                      <a:pt x="5677" y="211"/>
                    </a:cubicBezTo>
                    <a:cubicBezTo>
                      <a:pt x="6097" y="334"/>
                      <a:pt x="6302" y="647"/>
                      <a:pt x="6466" y="762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7696" name="Rectangle 144"/>
            <p:cNvSpPr>
              <a:spLocks noChangeArrowheads="1"/>
            </p:cNvSpPr>
            <p:nvPr/>
          </p:nvSpPr>
          <p:spPr bwMode="auto">
            <a:xfrm>
              <a:off x="723" y="1707"/>
              <a:ext cx="4467" cy="5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 1.3 L		  2.6 L	     3.8 L	     2.3 L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</a:rPr>
                <a:t>3.2 atm	1.4 atm	   2.7 atm	    X atm </a:t>
              </a:r>
            </a:p>
          </p:txBody>
        </p:sp>
      </p:grpSp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1477963" y="4292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3.2 atm</a:t>
            </a:r>
          </a:p>
        </p:txBody>
      </p:sp>
      <p:sp>
        <p:nvSpPr>
          <p:cNvPr id="407698" name="Text Box 146"/>
          <p:cNvSpPr txBox="1">
            <a:spLocks noChangeArrowheads="1"/>
          </p:cNvSpPr>
          <p:nvPr/>
        </p:nvSpPr>
        <p:spPr bwMode="auto">
          <a:xfrm>
            <a:off x="3651250" y="4292600"/>
            <a:ext cx="976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1.3 L</a:t>
            </a:r>
          </a:p>
        </p:txBody>
      </p:sp>
      <p:sp>
        <p:nvSpPr>
          <p:cNvPr id="407699" name="Text Box 147"/>
          <p:cNvSpPr txBox="1">
            <a:spLocks noChangeArrowheads="1"/>
          </p:cNvSpPr>
          <p:nvPr/>
        </p:nvSpPr>
        <p:spPr bwMode="auto">
          <a:xfrm>
            <a:off x="5435600" y="4784725"/>
            <a:ext cx="976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2.3 L</a:t>
            </a:r>
          </a:p>
        </p:txBody>
      </p:sp>
      <p:sp>
        <p:nvSpPr>
          <p:cNvPr id="407700" name="Text Box 148"/>
          <p:cNvSpPr txBox="1">
            <a:spLocks noChangeArrowheads="1"/>
          </p:cNvSpPr>
          <p:nvPr/>
        </p:nvSpPr>
        <p:spPr bwMode="auto">
          <a:xfrm>
            <a:off x="7011988" y="4292600"/>
            <a:ext cx="1570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1.81 atm</a:t>
            </a:r>
          </a:p>
        </p:txBody>
      </p:sp>
      <p:sp>
        <p:nvSpPr>
          <p:cNvPr id="407701" name="Text Box 149"/>
          <p:cNvSpPr txBox="1">
            <a:spLocks noChangeArrowheads="1"/>
          </p:cNvSpPr>
          <p:nvPr/>
        </p:nvSpPr>
        <p:spPr bwMode="auto">
          <a:xfrm>
            <a:off x="1477963" y="481488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1.4 atm</a:t>
            </a:r>
          </a:p>
        </p:txBody>
      </p:sp>
      <p:sp>
        <p:nvSpPr>
          <p:cNvPr id="407702" name="Text Box 150"/>
          <p:cNvSpPr txBox="1">
            <a:spLocks noChangeArrowheads="1"/>
          </p:cNvSpPr>
          <p:nvPr/>
        </p:nvSpPr>
        <p:spPr bwMode="auto">
          <a:xfrm>
            <a:off x="3651250" y="4814888"/>
            <a:ext cx="976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2.6 L</a:t>
            </a:r>
          </a:p>
        </p:txBody>
      </p:sp>
      <p:sp>
        <p:nvSpPr>
          <p:cNvPr id="407703" name="Text Box 151"/>
          <p:cNvSpPr txBox="1">
            <a:spLocks noChangeArrowheads="1"/>
          </p:cNvSpPr>
          <p:nvPr/>
        </p:nvSpPr>
        <p:spPr bwMode="auto">
          <a:xfrm>
            <a:off x="7013575" y="48148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1.58 atm</a:t>
            </a:r>
          </a:p>
        </p:txBody>
      </p:sp>
      <p:sp>
        <p:nvSpPr>
          <p:cNvPr id="407704" name="Text Box 152"/>
          <p:cNvSpPr txBox="1">
            <a:spLocks noChangeArrowheads="1"/>
          </p:cNvSpPr>
          <p:nvPr/>
        </p:nvSpPr>
        <p:spPr bwMode="auto">
          <a:xfrm>
            <a:off x="1477963" y="532288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2.7 atm</a:t>
            </a:r>
          </a:p>
        </p:txBody>
      </p:sp>
      <p:sp>
        <p:nvSpPr>
          <p:cNvPr id="407705" name="Text Box 153"/>
          <p:cNvSpPr txBox="1">
            <a:spLocks noChangeArrowheads="1"/>
          </p:cNvSpPr>
          <p:nvPr/>
        </p:nvSpPr>
        <p:spPr bwMode="auto">
          <a:xfrm>
            <a:off x="3651250" y="5322888"/>
            <a:ext cx="976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3.8 L</a:t>
            </a:r>
          </a:p>
        </p:txBody>
      </p:sp>
      <p:sp>
        <p:nvSpPr>
          <p:cNvPr id="407706" name="Text Box 154"/>
          <p:cNvSpPr txBox="1">
            <a:spLocks noChangeArrowheads="1"/>
          </p:cNvSpPr>
          <p:nvPr/>
        </p:nvSpPr>
        <p:spPr bwMode="auto">
          <a:xfrm>
            <a:off x="7013575" y="53228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4.46 atm</a:t>
            </a:r>
          </a:p>
        </p:txBody>
      </p:sp>
      <p:sp>
        <p:nvSpPr>
          <p:cNvPr id="407707" name="Text Box 155"/>
          <p:cNvSpPr txBox="1">
            <a:spLocks noChangeArrowheads="1"/>
          </p:cNvSpPr>
          <p:nvPr/>
        </p:nvSpPr>
        <p:spPr bwMode="auto">
          <a:xfrm>
            <a:off x="7015163" y="5932488"/>
            <a:ext cx="1570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7.85 atm</a:t>
            </a:r>
          </a:p>
        </p:txBody>
      </p:sp>
      <p:sp>
        <p:nvSpPr>
          <p:cNvPr id="407708" name="Text Box 156"/>
          <p:cNvSpPr txBox="1">
            <a:spLocks noChangeArrowheads="1"/>
          </p:cNvSpPr>
          <p:nvPr/>
        </p:nvSpPr>
        <p:spPr bwMode="auto">
          <a:xfrm>
            <a:off x="4852988" y="3748088"/>
            <a:ext cx="3921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7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8" grpId="0" animBg="1"/>
      <p:bldP spid="407554" grpId="0"/>
      <p:bldP spid="407698" grpId="0"/>
      <p:bldP spid="407699" grpId="0"/>
      <p:bldP spid="407700" grpId="0"/>
      <p:bldP spid="407701" grpId="0"/>
      <p:bldP spid="407702" grpId="0"/>
      <p:bldP spid="407703" grpId="0"/>
      <p:bldP spid="407704" grpId="0"/>
      <p:bldP spid="407705" grpId="0"/>
      <p:bldP spid="407706" grpId="0"/>
      <p:bldP spid="407707" grpId="0"/>
      <p:bldP spid="4077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4" name="Rectangle 8"/>
          <p:cNvSpPr>
            <a:spLocks noChangeArrowheads="1"/>
          </p:cNvSpPr>
          <p:nvPr/>
        </p:nvSpPr>
        <p:spPr bwMode="auto">
          <a:xfrm>
            <a:off x="3003550" y="280988"/>
            <a:ext cx="34274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Gas Stoichiometry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8585" name="Rectangle 9"/>
          <p:cNvSpPr>
            <a:spLocks noChangeArrowheads="1"/>
          </p:cNvSpPr>
          <p:nvPr/>
        </p:nvSpPr>
        <p:spPr bwMode="auto">
          <a:xfrm>
            <a:off x="292100" y="839788"/>
            <a:ext cx="8442325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vol. hydrogen gas made when 38.2 g zinc react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w/excess hydrochloric acid. Pres.=107.3 kPa;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temp.= 88</a:t>
            </a:r>
            <a:r>
              <a:rPr lang="en-US" baseline="30000">
                <a:solidFill>
                  <a:srgbClr val="FF0000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C. </a:t>
            </a:r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792163" y="2312988"/>
            <a:ext cx="73866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Zn (s)  +  2 HCl (aq) 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 </a:t>
            </a:r>
            <a:r>
              <a:rPr lang="en-US" b="1">
                <a:sym typeface="Wingdings" pitchFamily="2" charset="2"/>
              </a:rPr>
              <a:t>ZnCl</a:t>
            </a:r>
            <a:r>
              <a:rPr lang="en-US" b="1" baseline="-25000">
                <a:sym typeface="Wingdings" pitchFamily="2" charset="2"/>
              </a:rPr>
              <a:t>2</a:t>
            </a:r>
            <a:r>
              <a:rPr lang="en-US" b="1">
                <a:sym typeface="Wingdings" pitchFamily="2" charset="2"/>
              </a:rPr>
              <a:t> (aq)  +  H</a:t>
            </a:r>
            <a:r>
              <a:rPr lang="en-US" b="1" baseline="-25000">
                <a:sym typeface="Wingdings" pitchFamily="2" charset="2"/>
              </a:rPr>
              <a:t>2</a:t>
            </a:r>
            <a:r>
              <a:rPr lang="en-US" b="1">
                <a:sym typeface="Wingdings" pitchFamily="2" charset="2"/>
              </a:rPr>
              <a:t> (g)</a:t>
            </a:r>
          </a:p>
        </p:txBody>
      </p:sp>
      <p:sp>
        <p:nvSpPr>
          <p:cNvPr id="408587" name="Rectangle 11"/>
          <p:cNvSpPr>
            <a:spLocks noChangeArrowheads="1"/>
          </p:cNvSpPr>
          <p:nvPr/>
        </p:nvSpPr>
        <p:spPr bwMode="auto">
          <a:xfrm>
            <a:off x="750888" y="2879725"/>
            <a:ext cx="772953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38.2 g Zn    excess			   V = X L H</a:t>
            </a:r>
            <a:r>
              <a:rPr lang="en-US" baseline="-25000"/>
              <a:t>2</a:t>
            </a:r>
            <a:r>
              <a:rPr lang="en-US"/>
              <a:t> </a:t>
            </a:r>
          </a:p>
        </p:txBody>
      </p:sp>
      <p:grpSp>
        <p:nvGrpSpPr>
          <p:cNvPr id="408588" name="Group 12"/>
          <p:cNvGrpSpPr>
            <a:grpSpLocks/>
          </p:cNvGrpSpPr>
          <p:nvPr/>
        </p:nvGrpSpPr>
        <p:grpSpPr bwMode="auto">
          <a:xfrm>
            <a:off x="4252913" y="3027363"/>
            <a:ext cx="2089150" cy="666750"/>
            <a:chOff x="280" y="2834"/>
            <a:chExt cx="1316" cy="420"/>
          </a:xfrm>
        </p:grpSpPr>
        <p:sp>
          <p:nvSpPr>
            <p:cNvPr id="408589" name="Freeform 13"/>
            <p:cNvSpPr>
              <a:spLocks/>
            </p:cNvSpPr>
            <p:nvPr/>
          </p:nvSpPr>
          <p:spPr bwMode="auto">
            <a:xfrm>
              <a:off x="829" y="3047"/>
              <a:ext cx="21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7" y="0"/>
                </a:cxn>
              </a:cxnLst>
              <a:rect l="0" t="0" r="r" b="b"/>
              <a:pathLst>
                <a:path w="1777" h="1">
                  <a:moveTo>
                    <a:pt x="0" y="0"/>
                  </a:moveTo>
                  <a:lnTo>
                    <a:pt x="1777" y="0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0" name="Oval 14"/>
            <p:cNvSpPr>
              <a:spLocks noChangeArrowheads="1"/>
            </p:cNvSpPr>
            <p:nvPr/>
          </p:nvSpPr>
          <p:spPr bwMode="auto">
            <a:xfrm>
              <a:off x="338" y="2834"/>
              <a:ext cx="140" cy="140"/>
            </a:xfrm>
            <a:prstGeom prst="ellipse">
              <a:avLst/>
            </a:prstGeom>
            <a:solidFill>
              <a:srgbClr val="0099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1" name="Oval 15"/>
            <p:cNvSpPr>
              <a:spLocks noChangeArrowheads="1"/>
            </p:cNvSpPr>
            <p:nvPr/>
          </p:nvSpPr>
          <p:spPr bwMode="auto">
            <a:xfrm>
              <a:off x="346" y="3131"/>
              <a:ext cx="124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2" name="Oval 16"/>
            <p:cNvSpPr>
              <a:spLocks noChangeArrowheads="1"/>
            </p:cNvSpPr>
            <p:nvPr/>
          </p:nvSpPr>
          <p:spPr bwMode="auto">
            <a:xfrm>
              <a:off x="686" y="2976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3" name="Freeform 17"/>
            <p:cNvSpPr>
              <a:spLocks/>
            </p:cNvSpPr>
            <p:nvPr/>
          </p:nvSpPr>
          <p:spPr bwMode="auto">
            <a:xfrm>
              <a:off x="465" y="3079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4" name="Freeform 18"/>
            <p:cNvSpPr>
              <a:spLocks/>
            </p:cNvSpPr>
            <p:nvPr/>
          </p:nvSpPr>
          <p:spPr bwMode="auto">
            <a:xfrm>
              <a:off x="472" y="2932"/>
              <a:ext cx="221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5" name="Freeform 19"/>
            <p:cNvSpPr>
              <a:spLocks/>
            </p:cNvSpPr>
            <p:nvPr/>
          </p:nvSpPr>
          <p:spPr bwMode="auto">
            <a:xfrm>
              <a:off x="420" y="3049"/>
              <a:ext cx="2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6" name="Oval 20"/>
            <p:cNvSpPr>
              <a:spLocks noChangeArrowheads="1"/>
            </p:cNvSpPr>
            <p:nvPr/>
          </p:nvSpPr>
          <p:spPr bwMode="auto">
            <a:xfrm>
              <a:off x="280" y="2978"/>
              <a:ext cx="141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7" name="Oval 21"/>
            <p:cNvSpPr>
              <a:spLocks noChangeArrowheads="1"/>
            </p:cNvSpPr>
            <p:nvPr/>
          </p:nvSpPr>
          <p:spPr bwMode="auto">
            <a:xfrm flipH="1">
              <a:off x="1046" y="2978"/>
              <a:ext cx="140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8" name="Oval 22"/>
            <p:cNvSpPr>
              <a:spLocks noChangeArrowheads="1"/>
            </p:cNvSpPr>
            <p:nvPr/>
          </p:nvSpPr>
          <p:spPr bwMode="auto">
            <a:xfrm flipH="1">
              <a:off x="1389" y="2834"/>
              <a:ext cx="141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9" name="Oval 23"/>
            <p:cNvSpPr>
              <a:spLocks noChangeArrowheads="1"/>
            </p:cNvSpPr>
            <p:nvPr/>
          </p:nvSpPr>
          <p:spPr bwMode="auto">
            <a:xfrm flipH="1">
              <a:off x="1398" y="3131"/>
              <a:ext cx="123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00" name="Oval 24"/>
            <p:cNvSpPr>
              <a:spLocks noChangeArrowheads="1"/>
            </p:cNvSpPr>
            <p:nvPr/>
          </p:nvSpPr>
          <p:spPr bwMode="auto">
            <a:xfrm flipH="1">
              <a:off x="1452" y="2976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01" name="Freeform 25"/>
            <p:cNvSpPr>
              <a:spLocks/>
            </p:cNvSpPr>
            <p:nvPr/>
          </p:nvSpPr>
          <p:spPr bwMode="auto">
            <a:xfrm flipH="1">
              <a:off x="1178" y="3079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02" name="Freeform 26"/>
            <p:cNvSpPr>
              <a:spLocks/>
            </p:cNvSpPr>
            <p:nvPr/>
          </p:nvSpPr>
          <p:spPr bwMode="auto">
            <a:xfrm flipH="1">
              <a:off x="1178" y="2932"/>
              <a:ext cx="22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03" name="Freeform 27"/>
            <p:cNvSpPr>
              <a:spLocks/>
            </p:cNvSpPr>
            <p:nvPr/>
          </p:nvSpPr>
          <p:spPr bwMode="auto">
            <a:xfrm flipH="1">
              <a:off x="1185" y="3049"/>
              <a:ext cx="2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8620" name="Group 44"/>
          <p:cNvGrpSpPr>
            <a:grpSpLocks/>
          </p:cNvGrpSpPr>
          <p:nvPr/>
        </p:nvGrpSpPr>
        <p:grpSpPr bwMode="auto">
          <a:xfrm>
            <a:off x="4251325" y="3028950"/>
            <a:ext cx="2089150" cy="666750"/>
            <a:chOff x="4010" y="156"/>
            <a:chExt cx="1316" cy="420"/>
          </a:xfrm>
        </p:grpSpPr>
        <p:sp>
          <p:nvSpPr>
            <p:cNvPr id="408621" name="Freeform 45"/>
            <p:cNvSpPr>
              <a:spLocks/>
            </p:cNvSpPr>
            <p:nvPr/>
          </p:nvSpPr>
          <p:spPr bwMode="auto">
            <a:xfrm>
              <a:off x="4559" y="369"/>
              <a:ext cx="21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7" y="0"/>
                </a:cxn>
              </a:cxnLst>
              <a:rect l="0" t="0" r="r" b="b"/>
              <a:pathLst>
                <a:path w="1777" h="1">
                  <a:moveTo>
                    <a:pt x="0" y="0"/>
                  </a:moveTo>
                  <a:lnTo>
                    <a:pt x="1777" y="0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22" name="Oval 46"/>
            <p:cNvSpPr>
              <a:spLocks noChangeArrowheads="1"/>
            </p:cNvSpPr>
            <p:nvPr/>
          </p:nvSpPr>
          <p:spPr bwMode="auto">
            <a:xfrm>
              <a:off x="4068" y="156"/>
              <a:ext cx="140" cy="140"/>
            </a:xfrm>
            <a:prstGeom prst="ellipse">
              <a:avLst/>
            </a:prstGeom>
            <a:solidFill>
              <a:srgbClr val="0099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23" name="Oval 47"/>
            <p:cNvSpPr>
              <a:spLocks noChangeArrowheads="1"/>
            </p:cNvSpPr>
            <p:nvPr/>
          </p:nvSpPr>
          <p:spPr bwMode="auto">
            <a:xfrm>
              <a:off x="4076" y="453"/>
              <a:ext cx="124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24" name="Oval 48"/>
            <p:cNvSpPr>
              <a:spLocks noChangeArrowheads="1"/>
            </p:cNvSpPr>
            <p:nvPr/>
          </p:nvSpPr>
          <p:spPr bwMode="auto">
            <a:xfrm>
              <a:off x="4416" y="298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25" name="Freeform 49"/>
            <p:cNvSpPr>
              <a:spLocks/>
            </p:cNvSpPr>
            <p:nvPr/>
          </p:nvSpPr>
          <p:spPr bwMode="auto">
            <a:xfrm>
              <a:off x="4195" y="401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26" name="Freeform 50"/>
            <p:cNvSpPr>
              <a:spLocks/>
            </p:cNvSpPr>
            <p:nvPr/>
          </p:nvSpPr>
          <p:spPr bwMode="auto">
            <a:xfrm>
              <a:off x="4202" y="254"/>
              <a:ext cx="221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27" name="Freeform 51"/>
            <p:cNvSpPr>
              <a:spLocks/>
            </p:cNvSpPr>
            <p:nvPr/>
          </p:nvSpPr>
          <p:spPr bwMode="auto">
            <a:xfrm>
              <a:off x="4150" y="371"/>
              <a:ext cx="2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28" name="Oval 52"/>
            <p:cNvSpPr>
              <a:spLocks noChangeArrowheads="1"/>
            </p:cNvSpPr>
            <p:nvPr/>
          </p:nvSpPr>
          <p:spPr bwMode="auto">
            <a:xfrm>
              <a:off x="4010" y="300"/>
              <a:ext cx="141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29" name="Oval 53"/>
            <p:cNvSpPr>
              <a:spLocks noChangeArrowheads="1"/>
            </p:cNvSpPr>
            <p:nvPr/>
          </p:nvSpPr>
          <p:spPr bwMode="auto">
            <a:xfrm flipH="1">
              <a:off x="4776" y="300"/>
              <a:ext cx="140" cy="14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30" name="Oval 54"/>
            <p:cNvSpPr>
              <a:spLocks noChangeArrowheads="1"/>
            </p:cNvSpPr>
            <p:nvPr/>
          </p:nvSpPr>
          <p:spPr bwMode="auto">
            <a:xfrm flipH="1">
              <a:off x="5119" y="156"/>
              <a:ext cx="141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31" name="Oval 55"/>
            <p:cNvSpPr>
              <a:spLocks noChangeArrowheads="1"/>
            </p:cNvSpPr>
            <p:nvPr/>
          </p:nvSpPr>
          <p:spPr bwMode="auto">
            <a:xfrm flipH="1">
              <a:off x="5128" y="453"/>
              <a:ext cx="123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32" name="Oval 56"/>
            <p:cNvSpPr>
              <a:spLocks noChangeArrowheads="1"/>
            </p:cNvSpPr>
            <p:nvPr/>
          </p:nvSpPr>
          <p:spPr bwMode="auto">
            <a:xfrm flipH="1">
              <a:off x="5182" y="298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33" name="Freeform 57"/>
            <p:cNvSpPr>
              <a:spLocks/>
            </p:cNvSpPr>
            <p:nvPr/>
          </p:nvSpPr>
          <p:spPr bwMode="auto">
            <a:xfrm flipH="1">
              <a:off x="4908" y="401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34" name="Freeform 58"/>
            <p:cNvSpPr>
              <a:spLocks/>
            </p:cNvSpPr>
            <p:nvPr/>
          </p:nvSpPr>
          <p:spPr bwMode="auto">
            <a:xfrm flipH="1">
              <a:off x="4908" y="254"/>
              <a:ext cx="22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35" name="Freeform 59"/>
            <p:cNvSpPr>
              <a:spLocks/>
            </p:cNvSpPr>
            <p:nvPr/>
          </p:nvSpPr>
          <p:spPr bwMode="auto">
            <a:xfrm flipH="1">
              <a:off x="4915" y="371"/>
              <a:ext cx="2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8636" name="Group 60"/>
          <p:cNvGrpSpPr>
            <a:grpSpLocks/>
          </p:cNvGrpSpPr>
          <p:nvPr/>
        </p:nvGrpSpPr>
        <p:grpSpPr bwMode="auto">
          <a:xfrm>
            <a:off x="4251325" y="3028950"/>
            <a:ext cx="2089150" cy="666750"/>
            <a:chOff x="211" y="188"/>
            <a:chExt cx="1316" cy="420"/>
          </a:xfrm>
        </p:grpSpPr>
        <p:sp>
          <p:nvSpPr>
            <p:cNvPr id="408637" name="Freeform 61"/>
            <p:cNvSpPr>
              <a:spLocks/>
            </p:cNvSpPr>
            <p:nvPr/>
          </p:nvSpPr>
          <p:spPr bwMode="auto">
            <a:xfrm>
              <a:off x="760" y="401"/>
              <a:ext cx="21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7" y="0"/>
                </a:cxn>
              </a:cxnLst>
              <a:rect l="0" t="0" r="r" b="b"/>
              <a:pathLst>
                <a:path w="1777" h="1">
                  <a:moveTo>
                    <a:pt x="0" y="0"/>
                  </a:moveTo>
                  <a:lnTo>
                    <a:pt x="1777" y="0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38" name="Oval 62"/>
            <p:cNvSpPr>
              <a:spLocks noChangeArrowheads="1"/>
            </p:cNvSpPr>
            <p:nvPr/>
          </p:nvSpPr>
          <p:spPr bwMode="auto">
            <a:xfrm>
              <a:off x="269" y="188"/>
              <a:ext cx="140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39" name="Oval 63"/>
            <p:cNvSpPr>
              <a:spLocks noChangeArrowheads="1"/>
            </p:cNvSpPr>
            <p:nvPr/>
          </p:nvSpPr>
          <p:spPr bwMode="auto">
            <a:xfrm>
              <a:off x="277" y="485"/>
              <a:ext cx="124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0" name="Oval 64"/>
            <p:cNvSpPr>
              <a:spLocks noChangeArrowheads="1"/>
            </p:cNvSpPr>
            <p:nvPr/>
          </p:nvSpPr>
          <p:spPr bwMode="auto">
            <a:xfrm>
              <a:off x="617" y="330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1" name="Freeform 65"/>
            <p:cNvSpPr>
              <a:spLocks/>
            </p:cNvSpPr>
            <p:nvPr/>
          </p:nvSpPr>
          <p:spPr bwMode="auto">
            <a:xfrm>
              <a:off x="396" y="433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2" name="Freeform 66"/>
            <p:cNvSpPr>
              <a:spLocks/>
            </p:cNvSpPr>
            <p:nvPr/>
          </p:nvSpPr>
          <p:spPr bwMode="auto">
            <a:xfrm>
              <a:off x="403" y="286"/>
              <a:ext cx="221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3" name="Freeform 67"/>
            <p:cNvSpPr>
              <a:spLocks/>
            </p:cNvSpPr>
            <p:nvPr/>
          </p:nvSpPr>
          <p:spPr bwMode="auto">
            <a:xfrm>
              <a:off x="351" y="403"/>
              <a:ext cx="2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4" name="Oval 68"/>
            <p:cNvSpPr>
              <a:spLocks noChangeArrowheads="1"/>
            </p:cNvSpPr>
            <p:nvPr/>
          </p:nvSpPr>
          <p:spPr bwMode="auto">
            <a:xfrm>
              <a:off x="211" y="332"/>
              <a:ext cx="141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5" name="Oval 69"/>
            <p:cNvSpPr>
              <a:spLocks noChangeArrowheads="1"/>
            </p:cNvSpPr>
            <p:nvPr/>
          </p:nvSpPr>
          <p:spPr bwMode="auto">
            <a:xfrm flipH="1">
              <a:off x="977" y="332"/>
              <a:ext cx="140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6" name="Oval 70"/>
            <p:cNvSpPr>
              <a:spLocks noChangeArrowheads="1"/>
            </p:cNvSpPr>
            <p:nvPr/>
          </p:nvSpPr>
          <p:spPr bwMode="auto">
            <a:xfrm flipH="1">
              <a:off x="1320" y="188"/>
              <a:ext cx="141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7" name="Oval 71"/>
            <p:cNvSpPr>
              <a:spLocks noChangeArrowheads="1"/>
            </p:cNvSpPr>
            <p:nvPr/>
          </p:nvSpPr>
          <p:spPr bwMode="auto">
            <a:xfrm flipH="1">
              <a:off x="1329" y="485"/>
              <a:ext cx="123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8" name="Oval 72"/>
            <p:cNvSpPr>
              <a:spLocks noChangeArrowheads="1"/>
            </p:cNvSpPr>
            <p:nvPr/>
          </p:nvSpPr>
          <p:spPr bwMode="auto">
            <a:xfrm flipH="1">
              <a:off x="1383" y="330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9" name="Freeform 73"/>
            <p:cNvSpPr>
              <a:spLocks/>
            </p:cNvSpPr>
            <p:nvPr/>
          </p:nvSpPr>
          <p:spPr bwMode="auto">
            <a:xfrm flipH="1">
              <a:off x="1109" y="433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50" name="Freeform 74"/>
            <p:cNvSpPr>
              <a:spLocks/>
            </p:cNvSpPr>
            <p:nvPr/>
          </p:nvSpPr>
          <p:spPr bwMode="auto">
            <a:xfrm flipH="1">
              <a:off x="1109" y="286"/>
              <a:ext cx="22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51" name="Freeform 75"/>
            <p:cNvSpPr>
              <a:spLocks/>
            </p:cNvSpPr>
            <p:nvPr/>
          </p:nvSpPr>
          <p:spPr bwMode="auto">
            <a:xfrm flipH="1">
              <a:off x="1116" y="403"/>
              <a:ext cx="2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08652" name="Object 76"/>
          <p:cNvGraphicFramePr>
            <a:graphicFrameLocks noChangeAspect="1"/>
          </p:cNvGraphicFramePr>
          <p:nvPr/>
        </p:nvGraphicFramePr>
        <p:xfrm>
          <a:off x="2974975" y="4362450"/>
          <a:ext cx="1841500" cy="965200"/>
        </p:xfrm>
        <a:graphic>
          <a:graphicData uri="http://schemas.openxmlformats.org/presentationml/2006/ole">
            <p:oleObj spid="_x0000_s408652" name="Equation" r:id="rId3" imgW="1841400" imgH="965160" progId="Equation.3">
              <p:embed/>
            </p:oleObj>
          </a:graphicData>
        </a:graphic>
      </p:graphicFrame>
      <p:graphicFrame>
        <p:nvGraphicFramePr>
          <p:cNvPr id="408654" name="Object 78"/>
          <p:cNvGraphicFramePr>
            <a:graphicFrameLocks noChangeAspect="1"/>
          </p:cNvGraphicFramePr>
          <p:nvPr/>
        </p:nvGraphicFramePr>
        <p:xfrm>
          <a:off x="4803775" y="4373563"/>
          <a:ext cx="1638300" cy="914400"/>
        </p:xfrm>
        <a:graphic>
          <a:graphicData uri="http://schemas.openxmlformats.org/presentationml/2006/ole">
            <p:oleObj spid="_x0000_s408654" name="Equation" r:id="rId4" imgW="1638000" imgH="914400" progId="Equation.3">
              <p:embed/>
            </p:oleObj>
          </a:graphicData>
        </a:graphic>
      </p:graphicFrame>
      <p:sp>
        <p:nvSpPr>
          <p:cNvPr id="408655" name="Text Box 79"/>
          <p:cNvSpPr txBox="1">
            <a:spLocks noChangeArrowheads="1"/>
          </p:cNvSpPr>
          <p:nvPr/>
        </p:nvSpPr>
        <p:spPr bwMode="auto">
          <a:xfrm>
            <a:off x="1295400" y="4535488"/>
            <a:ext cx="168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38.2 g Zn</a:t>
            </a:r>
          </a:p>
        </p:txBody>
      </p:sp>
      <p:sp>
        <p:nvSpPr>
          <p:cNvPr id="408656" name="Text Box 80"/>
          <p:cNvSpPr txBox="1">
            <a:spLocks noChangeArrowheads="1"/>
          </p:cNvSpPr>
          <p:nvPr/>
        </p:nvSpPr>
        <p:spPr bwMode="auto">
          <a:xfrm>
            <a:off x="6461125" y="4584700"/>
            <a:ext cx="254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0.584 mol H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408657" name="Rectangle 81"/>
          <p:cNvSpPr>
            <a:spLocks noChangeArrowheads="1"/>
          </p:cNvSpPr>
          <p:nvPr/>
        </p:nvSpPr>
        <p:spPr bwMode="auto">
          <a:xfrm>
            <a:off x="6556375" y="3276600"/>
            <a:ext cx="24288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 = 107.3 kPa</a:t>
            </a:r>
          </a:p>
          <a:p>
            <a:pPr algn="l"/>
            <a:r>
              <a:rPr lang="en-US"/>
              <a:t>T = 88</a:t>
            </a:r>
            <a:r>
              <a:rPr lang="en-US" baseline="30000"/>
              <a:t>o</a:t>
            </a:r>
            <a:r>
              <a:rPr lang="en-US"/>
              <a:t>C </a:t>
            </a:r>
          </a:p>
        </p:txBody>
      </p:sp>
      <p:sp>
        <p:nvSpPr>
          <p:cNvPr id="408658" name="Text Box 82"/>
          <p:cNvSpPr txBox="1">
            <a:spLocks noChangeArrowheads="1"/>
          </p:cNvSpPr>
          <p:nvPr/>
        </p:nvSpPr>
        <p:spPr bwMode="auto">
          <a:xfrm>
            <a:off x="7192963" y="3705225"/>
            <a:ext cx="11144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361 K</a:t>
            </a:r>
          </a:p>
        </p:txBody>
      </p:sp>
      <p:grpSp>
        <p:nvGrpSpPr>
          <p:cNvPr id="408661" name="Group 85"/>
          <p:cNvGrpSpPr>
            <a:grpSpLocks/>
          </p:cNvGrpSpPr>
          <p:nvPr/>
        </p:nvGrpSpPr>
        <p:grpSpPr bwMode="auto">
          <a:xfrm>
            <a:off x="595313" y="3365500"/>
            <a:ext cx="3119437" cy="1292225"/>
            <a:chOff x="1427" y="3190"/>
            <a:chExt cx="1965" cy="814"/>
          </a:xfrm>
        </p:grpSpPr>
        <p:sp>
          <p:nvSpPr>
            <p:cNvPr id="408660" name="AutoShape 84"/>
            <p:cNvSpPr>
              <a:spLocks noChangeArrowheads="1"/>
            </p:cNvSpPr>
            <p:nvPr/>
          </p:nvSpPr>
          <p:spPr bwMode="auto">
            <a:xfrm>
              <a:off x="1427" y="3190"/>
              <a:ext cx="1965" cy="814"/>
            </a:xfrm>
            <a:prstGeom prst="irregularSeal2">
              <a:avLst/>
            </a:prstGeom>
            <a:solidFill>
              <a:srgbClr val="FF3300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8659" name="Text Box 83"/>
            <p:cNvSpPr txBox="1">
              <a:spLocks noChangeArrowheads="1"/>
            </p:cNvSpPr>
            <p:nvPr/>
          </p:nvSpPr>
          <p:spPr bwMode="auto">
            <a:xfrm rot="-608526">
              <a:off x="1743" y="3476"/>
              <a:ext cx="12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Not at STP!</a:t>
              </a:r>
            </a:p>
          </p:txBody>
        </p:sp>
      </p:grpSp>
      <p:sp>
        <p:nvSpPr>
          <p:cNvPr id="408662" name="Line 86"/>
          <p:cNvSpPr>
            <a:spLocks noChangeShapeType="1"/>
          </p:cNvSpPr>
          <p:nvPr/>
        </p:nvSpPr>
        <p:spPr bwMode="auto">
          <a:xfrm>
            <a:off x="2190750" y="4672013"/>
            <a:ext cx="668338" cy="3333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8663" name="Line 87"/>
          <p:cNvSpPr>
            <a:spLocks noChangeShapeType="1"/>
          </p:cNvSpPr>
          <p:nvPr/>
        </p:nvSpPr>
        <p:spPr bwMode="auto">
          <a:xfrm>
            <a:off x="3933825" y="4964113"/>
            <a:ext cx="668338" cy="3333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8664" name="Line 88"/>
          <p:cNvSpPr>
            <a:spLocks noChangeShapeType="1"/>
          </p:cNvSpPr>
          <p:nvPr/>
        </p:nvSpPr>
        <p:spPr bwMode="auto">
          <a:xfrm flipH="1">
            <a:off x="5413375" y="4891088"/>
            <a:ext cx="668338" cy="3333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8665" name="Line 89"/>
          <p:cNvSpPr>
            <a:spLocks noChangeShapeType="1"/>
          </p:cNvSpPr>
          <p:nvPr/>
        </p:nvSpPr>
        <p:spPr bwMode="auto">
          <a:xfrm flipH="1">
            <a:off x="3627438" y="4427538"/>
            <a:ext cx="668337" cy="3333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8666" name="Text Box 90"/>
          <p:cNvSpPr txBox="1">
            <a:spLocks noChangeArrowheads="1"/>
          </p:cNvSpPr>
          <p:nvPr/>
        </p:nvSpPr>
        <p:spPr bwMode="auto">
          <a:xfrm>
            <a:off x="1068388" y="5721350"/>
            <a:ext cx="2030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 V = n R T</a:t>
            </a:r>
          </a:p>
        </p:txBody>
      </p:sp>
      <p:sp>
        <p:nvSpPr>
          <p:cNvPr id="408667" name="Rectangle 91"/>
          <p:cNvSpPr>
            <a:spLocks noChangeArrowheads="1"/>
          </p:cNvSpPr>
          <p:nvPr/>
        </p:nvSpPr>
        <p:spPr bwMode="auto">
          <a:xfrm>
            <a:off x="6765925" y="5670550"/>
            <a:ext cx="1219200" cy="5651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8668" name="Text Box 92"/>
          <p:cNvSpPr txBox="1">
            <a:spLocks noChangeArrowheads="1"/>
          </p:cNvSpPr>
          <p:nvPr/>
        </p:nvSpPr>
        <p:spPr bwMode="auto">
          <a:xfrm>
            <a:off x="6375400" y="5732463"/>
            <a:ext cx="1579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16.3 L</a:t>
            </a:r>
          </a:p>
        </p:txBody>
      </p:sp>
      <p:graphicFrame>
        <p:nvGraphicFramePr>
          <p:cNvPr id="408669" name="Object 93"/>
          <p:cNvGraphicFramePr>
            <a:graphicFrameLocks noChangeAspect="1"/>
          </p:cNvGraphicFramePr>
          <p:nvPr/>
        </p:nvGraphicFramePr>
        <p:xfrm>
          <a:off x="3087688" y="5562600"/>
          <a:ext cx="3305175" cy="838200"/>
        </p:xfrm>
        <a:graphic>
          <a:graphicData uri="http://schemas.openxmlformats.org/presentationml/2006/ole">
            <p:oleObj spid="_x0000_s408669" name="Equation" r:id="rId5" imgW="3301920" imgH="838080" progId="Equation.3">
              <p:embed/>
            </p:oleObj>
          </a:graphicData>
        </a:graphic>
      </p:graphicFrame>
      <p:graphicFrame>
        <p:nvGraphicFramePr>
          <p:cNvPr id="408670" name="Object 94"/>
          <p:cNvGraphicFramePr>
            <a:graphicFrameLocks noChangeAspect="1"/>
          </p:cNvGraphicFramePr>
          <p:nvPr/>
        </p:nvGraphicFramePr>
        <p:xfrm>
          <a:off x="1473200" y="5559425"/>
          <a:ext cx="1474788" cy="838200"/>
        </p:xfrm>
        <a:graphic>
          <a:graphicData uri="http://schemas.openxmlformats.org/presentationml/2006/ole">
            <p:oleObj spid="_x0000_s408670" name="Equation" r:id="rId6" imgW="1473120" imgH="838080" progId="Equation.3">
              <p:embed/>
            </p:oleObj>
          </a:graphicData>
        </a:graphic>
      </p:graphicFrame>
      <p:sp>
        <p:nvSpPr>
          <p:cNvPr id="408671" name="Text Box 95"/>
          <p:cNvSpPr txBox="1">
            <a:spLocks noChangeArrowheads="1"/>
          </p:cNvSpPr>
          <p:nvPr/>
        </p:nvSpPr>
        <p:spPr bwMode="auto">
          <a:xfrm>
            <a:off x="4522788" y="3541713"/>
            <a:ext cx="60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Zn</a:t>
            </a:r>
            <a:endParaRPr lang="en-US" baseline="-25000"/>
          </a:p>
        </p:txBody>
      </p:sp>
      <p:sp>
        <p:nvSpPr>
          <p:cNvPr id="408672" name="Text Box 96"/>
          <p:cNvSpPr txBox="1">
            <a:spLocks noChangeArrowheads="1"/>
          </p:cNvSpPr>
          <p:nvPr/>
        </p:nvSpPr>
        <p:spPr bwMode="auto">
          <a:xfrm>
            <a:off x="5526088" y="3541713"/>
            <a:ext cx="57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86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86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8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8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0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0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08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08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0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0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0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08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0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0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0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08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08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0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0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0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08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0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0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40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08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08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0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0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408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0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40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40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0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6" grpId="0"/>
      <p:bldP spid="408587" grpId="0"/>
      <p:bldP spid="408655" grpId="0"/>
      <p:bldP spid="408656" grpId="0"/>
      <p:bldP spid="408657" grpId="0"/>
      <p:bldP spid="408658" grpId="0" animBg="1"/>
      <p:bldP spid="408662" grpId="0" animBg="1"/>
      <p:bldP spid="408663" grpId="0" animBg="1"/>
      <p:bldP spid="408664" grpId="0" animBg="1"/>
      <p:bldP spid="408665" grpId="0" animBg="1"/>
      <p:bldP spid="408666" grpId="0"/>
      <p:bldP spid="408666" grpId="1"/>
      <p:bldP spid="408667" grpId="0" animBg="1"/>
      <p:bldP spid="408668" grpId="0"/>
      <p:bldP spid="408671" grpId="0"/>
      <p:bldP spid="40867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7045325" y="5597525"/>
            <a:ext cx="1814513" cy="557213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14" name="Rectangle 14"/>
          <p:cNvSpPr>
            <a:spLocks noChangeArrowheads="1"/>
          </p:cNvSpPr>
          <p:nvPr/>
        </p:nvSpPr>
        <p:spPr bwMode="auto">
          <a:xfrm>
            <a:off x="142875" y="187325"/>
            <a:ext cx="8831263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What mass solid magnesium is req’d to react </a:t>
            </a:r>
            <a:r>
              <a:rPr lang="en-US" baseline="30000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/250 mL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carbon dioxide at 1.5 atm and 77</a:t>
            </a:r>
            <a:r>
              <a:rPr lang="en-US" baseline="30000">
                <a:solidFill>
                  <a:srgbClr val="FF0000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C to produce solid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magnesium oxide and solid carbon? </a:t>
            </a:r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336550" y="1689100"/>
            <a:ext cx="72120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2 Mg (s)  +  CO</a:t>
            </a:r>
            <a:r>
              <a:rPr lang="en-US" b="1" baseline="-25000"/>
              <a:t>2</a:t>
            </a:r>
            <a:r>
              <a:rPr lang="en-US" b="1"/>
              <a:t> (g) 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 </a:t>
            </a:r>
            <a:r>
              <a:rPr lang="en-US" b="1">
                <a:sym typeface="Wingdings" pitchFamily="2" charset="2"/>
              </a:rPr>
              <a:t>2 MgO (s)  +  C (s)</a:t>
            </a:r>
            <a:r>
              <a:rPr lang="en-US">
                <a:sym typeface="Wingdings" pitchFamily="2" charset="2"/>
              </a:rPr>
              <a:t> </a:t>
            </a:r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412750" y="2286000"/>
            <a:ext cx="37322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X g Mg     V = 250 mL </a:t>
            </a:r>
          </a:p>
        </p:txBody>
      </p:sp>
      <p:sp>
        <p:nvSpPr>
          <p:cNvPr id="409622" name="Rectangle 22"/>
          <p:cNvSpPr>
            <a:spLocks noChangeArrowheads="1"/>
          </p:cNvSpPr>
          <p:nvPr/>
        </p:nvSpPr>
        <p:spPr bwMode="auto">
          <a:xfrm>
            <a:off x="2017713" y="2735263"/>
            <a:ext cx="21113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 = 1.5 atm </a:t>
            </a:r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2033588" y="3200400"/>
            <a:ext cx="16938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T = 77</a:t>
            </a:r>
            <a:r>
              <a:rPr lang="en-US" baseline="30000"/>
              <a:t>o</a:t>
            </a:r>
            <a:r>
              <a:rPr lang="en-US"/>
              <a:t>C </a:t>
            </a:r>
          </a:p>
        </p:txBody>
      </p:sp>
      <p:graphicFrame>
        <p:nvGraphicFramePr>
          <p:cNvPr id="409624" name="Object 24"/>
          <p:cNvGraphicFramePr>
            <a:graphicFrameLocks noChangeAspect="1"/>
          </p:cNvGraphicFramePr>
          <p:nvPr/>
        </p:nvGraphicFramePr>
        <p:xfrm>
          <a:off x="1689100" y="4324350"/>
          <a:ext cx="1123950" cy="825500"/>
        </p:xfrm>
        <a:graphic>
          <a:graphicData uri="http://schemas.openxmlformats.org/presentationml/2006/ole">
            <p:oleObj spid="_x0000_s409624" name="Equation" r:id="rId3" imgW="1143000" imgH="838080" progId="Equation.3">
              <p:embed/>
            </p:oleObj>
          </a:graphicData>
        </a:graphic>
      </p:graphicFrame>
      <p:grpSp>
        <p:nvGrpSpPr>
          <p:cNvPr id="409626" name="Group 26"/>
          <p:cNvGrpSpPr>
            <a:grpSpLocks/>
          </p:cNvGrpSpPr>
          <p:nvPr/>
        </p:nvGrpSpPr>
        <p:grpSpPr bwMode="auto">
          <a:xfrm>
            <a:off x="5635625" y="2622550"/>
            <a:ext cx="2089150" cy="666750"/>
            <a:chOff x="243" y="768"/>
            <a:chExt cx="1316" cy="420"/>
          </a:xfrm>
        </p:grpSpPr>
        <p:sp>
          <p:nvSpPr>
            <p:cNvPr id="409627" name="Freeform 27"/>
            <p:cNvSpPr>
              <a:spLocks/>
            </p:cNvSpPr>
            <p:nvPr/>
          </p:nvSpPr>
          <p:spPr bwMode="auto">
            <a:xfrm>
              <a:off x="792" y="981"/>
              <a:ext cx="21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7" y="0"/>
                </a:cxn>
              </a:cxnLst>
              <a:rect l="0" t="0" r="r" b="b"/>
              <a:pathLst>
                <a:path w="1777" h="1">
                  <a:moveTo>
                    <a:pt x="0" y="0"/>
                  </a:moveTo>
                  <a:lnTo>
                    <a:pt x="1777" y="0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28" name="Oval 28"/>
            <p:cNvSpPr>
              <a:spLocks noChangeArrowheads="1"/>
            </p:cNvSpPr>
            <p:nvPr/>
          </p:nvSpPr>
          <p:spPr bwMode="auto">
            <a:xfrm>
              <a:off x="301" y="768"/>
              <a:ext cx="140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29" name="Oval 29"/>
            <p:cNvSpPr>
              <a:spLocks noChangeArrowheads="1"/>
            </p:cNvSpPr>
            <p:nvPr/>
          </p:nvSpPr>
          <p:spPr bwMode="auto">
            <a:xfrm>
              <a:off x="309" y="1065"/>
              <a:ext cx="124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0" name="Oval 30"/>
            <p:cNvSpPr>
              <a:spLocks noChangeArrowheads="1"/>
            </p:cNvSpPr>
            <p:nvPr/>
          </p:nvSpPr>
          <p:spPr bwMode="auto">
            <a:xfrm>
              <a:off x="649" y="910"/>
              <a:ext cx="144" cy="144"/>
            </a:xfrm>
            <a:prstGeom prst="ellipse">
              <a:avLst/>
            </a:prstGeom>
            <a:solidFill>
              <a:srgbClr val="0099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1" name="Freeform 31"/>
            <p:cNvSpPr>
              <a:spLocks/>
            </p:cNvSpPr>
            <p:nvPr/>
          </p:nvSpPr>
          <p:spPr bwMode="auto">
            <a:xfrm>
              <a:off x="428" y="1013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2" name="Freeform 32"/>
            <p:cNvSpPr>
              <a:spLocks/>
            </p:cNvSpPr>
            <p:nvPr/>
          </p:nvSpPr>
          <p:spPr bwMode="auto">
            <a:xfrm>
              <a:off x="435" y="866"/>
              <a:ext cx="221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3" name="Freeform 33"/>
            <p:cNvSpPr>
              <a:spLocks/>
            </p:cNvSpPr>
            <p:nvPr/>
          </p:nvSpPr>
          <p:spPr bwMode="auto">
            <a:xfrm>
              <a:off x="383" y="983"/>
              <a:ext cx="2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4" name="Oval 34"/>
            <p:cNvSpPr>
              <a:spLocks noChangeArrowheads="1"/>
            </p:cNvSpPr>
            <p:nvPr/>
          </p:nvSpPr>
          <p:spPr bwMode="auto">
            <a:xfrm>
              <a:off x="243" y="912"/>
              <a:ext cx="141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5" name="Oval 35"/>
            <p:cNvSpPr>
              <a:spLocks noChangeArrowheads="1"/>
            </p:cNvSpPr>
            <p:nvPr/>
          </p:nvSpPr>
          <p:spPr bwMode="auto">
            <a:xfrm flipH="1">
              <a:off x="1009" y="912"/>
              <a:ext cx="140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6" name="Oval 36"/>
            <p:cNvSpPr>
              <a:spLocks noChangeArrowheads="1"/>
            </p:cNvSpPr>
            <p:nvPr/>
          </p:nvSpPr>
          <p:spPr bwMode="auto">
            <a:xfrm flipH="1">
              <a:off x="1352" y="768"/>
              <a:ext cx="141" cy="14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7" name="Oval 37"/>
            <p:cNvSpPr>
              <a:spLocks noChangeArrowheads="1"/>
            </p:cNvSpPr>
            <p:nvPr/>
          </p:nvSpPr>
          <p:spPr bwMode="auto">
            <a:xfrm flipH="1">
              <a:off x="1361" y="1065"/>
              <a:ext cx="123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8" name="Oval 38"/>
            <p:cNvSpPr>
              <a:spLocks noChangeArrowheads="1"/>
            </p:cNvSpPr>
            <p:nvPr/>
          </p:nvSpPr>
          <p:spPr bwMode="auto">
            <a:xfrm flipH="1">
              <a:off x="1415" y="910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9" name="Freeform 39"/>
            <p:cNvSpPr>
              <a:spLocks/>
            </p:cNvSpPr>
            <p:nvPr/>
          </p:nvSpPr>
          <p:spPr bwMode="auto">
            <a:xfrm flipH="1">
              <a:off x="1141" y="1013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0" name="Freeform 40"/>
            <p:cNvSpPr>
              <a:spLocks/>
            </p:cNvSpPr>
            <p:nvPr/>
          </p:nvSpPr>
          <p:spPr bwMode="auto">
            <a:xfrm flipH="1">
              <a:off x="1141" y="866"/>
              <a:ext cx="22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1" name="Freeform 41"/>
            <p:cNvSpPr>
              <a:spLocks/>
            </p:cNvSpPr>
            <p:nvPr/>
          </p:nvSpPr>
          <p:spPr bwMode="auto">
            <a:xfrm flipH="1">
              <a:off x="1148" y="983"/>
              <a:ext cx="2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42" name="Group 42"/>
          <p:cNvGrpSpPr>
            <a:grpSpLocks/>
          </p:cNvGrpSpPr>
          <p:nvPr/>
        </p:nvGrpSpPr>
        <p:grpSpPr bwMode="auto">
          <a:xfrm>
            <a:off x="5634038" y="2624138"/>
            <a:ext cx="2089150" cy="666750"/>
            <a:chOff x="911" y="3758"/>
            <a:chExt cx="1316" cy="420"/>
          </a:xfrm>
        </p:grpSpPr>
        <p:sp>
          <p:nvSpPr>
            <p:cNvPr id="409643" name="Freeform 43"/>
            <p:cNvSpPr>
              <a:spLocks/>
            </p:cNvSpPr>
            <p:nvPr/>
          </p:nvSpPr>
          <p:spPr bwMode="auto">
            <a:xfrm>
              <a:off x="1460" y="3971"/>
              <a:ext cx="21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7" y="0"/>
                </a:cxn>
              </a:cxnLst>
              <a:rect l="0" t="0" r="r" b="b"/>
              <a:pathLst>
                <a:path w="1777" h="1">
                  <a:moveTo>
                    <a:pt x="0" y="0"/>
                  </a:moveTo>
                  <a:lnTo>
                    <a:pt x="1777" y="0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4" name="Oval 44"/>
            <p:cNvSpPr>
              <a:spLocks noChangeArrowheads="1"/>
            </p:cNvSpPr>
            <p:nvPr/>
          </p:nvSpPr>
          <p:spPr bwMode="auto">
            <a:xfrm>
              <a:off x="969" y="3758"/>
              <a:ext cx="140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5" name="Oval 45"/>
            <p:cNvSpPr>
              <a:spLocks noChangeArrowheads="1"/>
            </p:cNvSpPr>
            <p:nvPr/>
          </p:nvSpPr>
          <p:spPr bwMode="auto">
            <a:xfrm>
              <a:off x="977" y="4055"/>
              <a:ext cx="124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6" name="Oval 46"/>
            <p:cNvSpPr>
              <a:spLocks noChangeArrowheads="1"/>
            </p:cNvSpPr>
            <p:nvPr/>
          </p:nvSpPr>
          <p:spPr bwMode="auto">
            <a:xfrm>
              <a:off x="1317" y="3900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7" name="Freeform 47"/>
            <p:cNvSpPr>
              <a:spLocks/>
            </p:cNvSpPr>
            <p:nvPr/>
          </p:nvSpPr>
          <p:spPr bwMode="auto">
            <a:xfrm>
              <a:off x="1096" y="4003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8" name="Freeform 48"/>
            <p:cNvSpPr>
              <a:spLocks/>
            </p:cNvSpPr>
            <p:nvPr/>
          </p:nvSpPr>
          <p:spPr bwMode="auto">
            <a:xfrm>
              <a:off x="1103" y="3856"/>
              <a:ext cx="221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9" name="Freeform 49"/>
            <p:cNvSpPr>
              <a:spLocks/>
            </p:cNvSpPr>
            <p:nvPr/>
          </p:nvSpPr>
          <p:spPr bwMode="auto">
            <a:xfrm>
              <a:off x="1051" y="3973"/>
              <a:ext cx="2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0" name="Oval 50"/>
            <p:cNvSpPr>
              <a:spLocks noChangeArrowheads="1"/>
            </p:cNvSpPr>
            <p:nvPr/>
          </p:nvSpPr>
          <p:spPr bwMode="auto">
            <a:xfrm>
              <a:off x="911" y="3902"/>
              <a:ext cx="141" cy="140"/>
            </a:xfrm>
            <a:prstGeom prst="ellipse">
              <a:avLst/>
            </a:prstGeom>
            <a:solidFill>
              <a:srgbClr val="0099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1" name="Oval 51"/>
            <p:cNvSpPr>
              <a:spLocks noChangeArrowheads="1"/>
            </p:cNvSpPr>
            <p:nvPr/>
          </p:nvSpPr>
          <p:spPr bwMode="auto">
            <a:xfrm flipH="1">
              <a:off x="1677" y="3902"/>
              <a:ext cx="140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2" name="Oval 52"/>
            <p:cNvSpPr>
              <a:spLocks noChangeArrowheads="1"/>
            </p:cNvSpPr>
            <p:nvPr/>
          </p:nvSpPr>
          <p:spPr bwMode="auto">
            <a:xfrm flipH="1">
              <a:off x="2020" y="3758"/>
              <a:ext cx="141" cy="14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3" name="Oval 53"/>
            <p:cNvSpPr>
              <a:spLocks noChangeArrowheads="1"/>
            </p:cNvSpPr>
            <p:nvPr/>
          </p:nvSpPr>
          <p:spPr bwMode="auto">
            <a:xfrm flipH="1">
              <a:off x="2029" y="4055"/>
              <a:ext cx="123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4" name="Oval 54"/>
            <p:cNvSpPr>
              <a:spLocks noChangeArrowheads="1"/>
            </p:cNvSpPr>
            <p:nvPr/>
          </p:nvSpPr>
          <p:spPr bwMode="auto">
            <a:xfrm flipH="1">
              <a:off x="2083" y="3900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5" name="Freeform 55"/>
            <p:cNvSpPr>
              <a:spLocks/>
            </p:cNvSpPr>
            <p:nvPr/>
          </p:nvSpPr>
          <p:spPr bwMode="auto">
            <a:xfrm flipH="1">
              <a:off x="1809" y="4003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6" name="Freeform 56"/>
            <p:cNvSpPr>
              <a:spLocks/>
            </p:cNvSpPr>
            <p:nvPr/>
          </p:nvSpPr>
          <p:spPr bwMode="auto">
            <a:xfrm flipH="1">
              <a:off x="1809" y="3856"/>
              <a:ext cx="22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7" name="Freeform 57"/>
            <p:cNvSpPr>
              <a:spLocks/>
            </p:cNvSpPr>
            <p:nvPr/>
          </p:nvSpPr>
          <p:spPr bwMode="auto">
            <a:xfrm flipH="1">
              <a:off x="1816" y="3973"/>
              <a:ext cx="2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58" name="Group 58"/>
          <p:cNvGrpSpPr>
            <a:grpSpLocks/>
          </p:cNvGrpSpPr>
          <p:nvPr/>
        </p:nvGrpSpPr>
        <p:grpSpPr bwMode="auto">
          <a:xfrm>
            <a:off x="5635625" y="2622550"/>
            <a:ext cx="2089150" cy="666750"/>
            <a:chOff x="211" y="188"/>
            <a:chExt cx="1316" cy="420"/>
          </a:xfrm>
        </p:grpSpPr>
        <p:sp>
          <p:nvSpPr>
            <p:cNvPr id="409659" name="Freeform 59"/>
            <p:cNvSpPr>
              <a:spLocks/>
            </p:cNvSpPr>
            <p:nvPr/>
          </p:nvSpPr>
          <p:spPr bwMode="auto">
            <a:xfrm>
              <a:off x="760" y="401"/>
              <a:ext cx="21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7" y="0"/>
                </a:cxn>
              </a:cxnLst>
              <a:rect l="0" t="0" r="r" b="b"/>
              <a:pathLst>
                <a:path w="1777" h="1">
                  <a:moveTo>
                    <a:pt x="0" y="0"/>
                  </a:moveTo>
                  <a:lnTo>
                    <a:pt x="1777" y="0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0" name="Oval 60"/>
            <p:cNvSpPr>
              <a:spLocks noChangeArrowheads="1"/>
            </p:cNvSpPr>
            <p:nvPr/>
          </p:nvSpPr>
          <p:spPr bwMode="auto">
            <a:xfrm>
              <a:off x="269" y="188"/>
              <a:ext cx="140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1" name="Oval 61"/>
            <p:cNvSpPr>
              <a:spLocks noChangeArrowheads="1"/>
            </p:cNvSpPr>
            <p:nvPr/>
          </p:nvSpPr>
          <p:spPr bwMode="auto">
            <a:xfrm>
              <a:off x="277" y="485"/>
              <a:ext cx="124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2" name="Oval 62"/>
            <p:cNvSpPr>
              <a:spLocks noChangeArrowheads="1"/>
            </p:cNvSpPr>
            <p:nvPr/>
          </p:nvSpPr>
          <p:spPr bwMode="auto">
            <a:xfrm>
              <a:off x="617" y="330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3" name="Freeform 63"/>
            <p:cNvSpPr>
              <a:spLocks/>
            </p:cNvSpPr>
            <p:nvPr/>
          </p:nvSpPr>
          <p:spPr bwMode="auto">
            <a:xfrm>
              <a:off x="396" y="433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4" name="Freeform 64"/>
            <p:cNvSpPr>
              <a:spLocks/>
            </p:cNvSpPr>
            <p:nvPr/>
          </p:nvSpPr>
          <p:spPr bwMode="auto">
            <a:xfrm>
              <a:off x="403" y="286"/>
              <a:ext cx="221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5" name="Freeform 65"/>
            <p:cNvSpPr>
              <a:spLocks/>
            </p:cNvSpPr>
            <p:nvPr/>
          </p:nvSpPr>
          <p:spPr bwMode="auto">
            <a:xfrm>
              <a:off x="351" y="403"/>
              <a:ext cx="2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6" name="Oval 66"/>
            <p:cNvSpPr>
              <a:spLocks noChangeArrowheads="1"/>
            </p:cNvSpPr>
            <p:nvPr/>
          </p:nvSpPr>
          <p:spPr bwMode="auto">
            <a:xfrm>
              <a:off x="211" y="332"/>
              <a:ext cx="141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7" name="Oval 67"/>
            <p:cNvSpPr>
              <a:spLocks noChangeArrowheads="1"/>
            </p:cNvSpPr>
            <p:nvPr/>
          </p:nvSpPr>
          <p:spPr bwMode="auto">
            <a:xfrm flipH="1">
              <a:off x="977" y="332"/>
              <a:ext cx="140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8" name="Oval 68"/>
            <p:cNvSpPr>
              <a:spLocks noChangeArrowheads="1"/>
            </p:cNvSpPr>
            <p:nvPr/>
          </p:nvSpPr>
          <p:spPr bwMode="auto">
            <a:xfrm flipH="1">
              <a:off x="1320" y="188"/>
              <a:ext cx="141" cy="14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9" name="Oval 69"/>
            <p:cNvSpPr>
              <a:spLocks noChangeArrowheads="1"/>
            </p:cNvSpPr>
            <p:nvPr/>
          </p:nvSpPr>
          <p:spPr bwMode="auto">
            <a:xfrm flipH="1">
              <a:off x="1329" y="485"/>
              <a:ext cx="123" cy="12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0" name="Oval 70"/>
            <p:cNvSpPr>
              <a:spLocks noChangeArrowheads="1"/>
            </p:cNvSpPr>
            <p:nvPr/>
          </p:nvSpPr>
          <p:spPr bwMode="auto">
            <a:xfrm flipH="1">
              <a:off x="1383" y="330"/>
              <a:ext cx="144" cy="14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1" name="Freeform 71"/>
            <p:cNvSpPr>
              <a:spLocks/>
            </p:cNvSpPr>
            <p:nvPr/>
          </p:nvSpPr>
          <p:spPr bwMode="auto">
            <a:xfrm flipH="1">
              <a:off x="1109" y="433"/>
              <a:ext cx="226" cy="9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1853" y="0"/>
                </a:cxn>
              </a:cxnLst>
              <a:rect l="0" t="0" r="r" b="b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2" name="Freeform 72"/>
            <p:cNvSpPr>
              <a:spLocks/>
            </p:cNvSpPr>
            <p:nvPr/>
          </p:nvSpPr>
          <p:spPr bwMode="auto">
            <a:xfrm flipH="1">
              <a:off x="1109" y="286"/>
              <a:ext cx="22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4" y="739"/>
                </a:cxn>
              </a:cxnLst>
              <a:rect l="0" t="0" r="r" b="b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3" name="Freeform 73"/>
            <p:cNvSpPr>
              <a:spLocks/>
            </p:cNvSpPr>
            <p:nvPr/>
          </p:nvSpPr>
          <p:spPr bwMode="auto">
            <a:xfrm flipH="1">
              <a:off x="1116" y="403"/>
              <a:ext cx="2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4" y="1"/>
                </a:cxn>
              </a:cxnLst>
              <a:rect l="0" t="0" r="r" b="b"/>
              <a:pathLst>
                <a:path w="2194" h="1">
                  <a:moveTo>
                    <a:pt x="0" y="0"/>
                  </a:moveTo>
                  <a:lnTo>
                    <a:pt x="2194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74" name="Text Box 74"/>
          <p:cNvSpPr txBox="1">
            <a:spLocks noChangeArrowheads="1"/>
          </p:cNvSpPr>
          <p:nvPr/>
        </p:nvSpPr>
        <p:spPr bwMode="auto">
          <a:xfrm>
            <a:off x="276225" y="5597525"/>
            <a:ext cx="2516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0.013 mol CO</a:t>
            </a:r>
            <a:r>
              <a:rPr lang="en-US" baseline="-25000"/>
              <a:t>2</a:t>
            </a:r>
          </a:p>
        </p:txBody>
      </p:sp>
      <p:sp>
        <p:nvSpPr>
          <p:cNvPr id="409675" name="Text Box 75"/>
          <p:cNvSpPr txBox="1">
            <a:spLocks noChangeArrowheads="1"/>
          </p:cNvSpPr>
          <p:nvPr/>
        </p:nvSpPr>
        <p:spPr bwMode="auto">
          <a:xfrm>
            <a:off x="1666875" y="3719513"/>
            <a:ext cx="2030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 V = n R T</a:t>
            </a:r>
            <a:endParaRPr lang="en-US" baseline="-25000"/>
          </a:p>
        </p:txBody>
      </p:sp>
      <p:graphicFrame>
        <p:nvGraphicFramePr>
          <p:cNvPr id="409676" name="Object 76"/>
          <p:cNvGraphicFramePr>
            <a:graphicFrameLocks noChangeAspect="1"/>
          </p:cNvGraphicFramePr>
          <p:nvPr/>
        </p:nvGraphicFramePr>
        <p:xfrm>
          <a:off x="2935288" y="4332288"/>
          <a:ext cx="2347912" cy="900112"/>
        </p:xfrm>
        <a:graphic>
          <a:graphicData uri="http://schemas.openxmlformats.org/presentationml/2006/ole">
            <p:oleObj spid="_x0000_s409676" name="Equation" r:id="rId4" imgW="2387520" imgH="914400" progId="Equation.3">
              <p:embed/>
            </p:oleObj>
          </a:graphicData>
        </a:graphic>
      </p:graphicFrame>
      <p:graphicFrame>
        <p:nvGraphicFramePr>
          <p:cNvPr id="409677" name="Object 77"/>
          <p:cNvGraphicFramePr>
            <a:graphicFrameLocks noChangeAspect="1"/>
          </p:cNvGraphicFramePr>
          <p:nvPr/>
        </p:nvGraphicFramePr>
        <p:xfrm>
          <a:off x="2770188" y="5414963"/>
          <a:ext cx="1903412" cy="995362"/>
        </p:xfrm>
        <a:graphic>
          <a:graphicData uri="http://schemas.openxmlformats.org/presentationml/2006/ole">
            <p:oleObj spid="_x0000_s409677" name="Equation" r:id="rId5" imgW="1904760" imgH="990360" progId="Equation.3">
              <p:embed/>
            </p:oleObj>
          </a:graphicData>
        </a:graphic>
      </p:graphicFrame>
      <p:sp>
        <p:nvSpPr>
          <p:cNvPr id="409679" name="Text Box 79"/>
          <p:cNvSpPr txBox="1">
            <a:spLocks noChangeArrowheads="1"/>
          </p:cNvSpPr>
          <p:nvPr/>
        </p:nvSpPr>
        <p:spPr bwMode="auto">
          <a:xfrm>
            <a:off x="6643688" y="5643563"/>
            <a:ext cx="2173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0.63 g Mg</a:t>
            </a:r>
            <a:endParaRPr lang="en-US" baseline="-25000"/>
          </a:p>
        </p:txBody>
      </p:sp>
      <p:graphicFrame>
        <p:nvGraphicFramePr>
          <p:cNvPr id="409680" name="Object 80"/>
          <p:cNvGraphicFramePr>
            <a:graphicFrameLocks noChangeAspect="1"/>
          </p:cNvGraphicFramePr>
          <p:nvPr/>
        </p:nvGraphicFramePr>
        <p:xfrm>
          <a:off x="4705350" y="5410200"/>
          <a:ext cx="1890713" cy="969963"/>
        </p:xfrm>
        <a:graphic>
          <a:graphicData uri="http://schemas.openxmlformats.org/presentationml/2006/ole">
            <p:oleObj spid="_x0000_s409680" name="Equation" r:id="rId6" imgW="1892160" imgH="965160" progId="Equation.3">
              <p:embed/>
            </p:oleObj>
          </a:graphicData>
        </a:graphic>
      </p:graphicFrame>
      <p:sp>
        <p:nvSpPr>
          <p:cNvPr id="409681" name="Text Box 81"/>
          <p:cNvSpPr txBox="1">
            <a:spLocks noChangeArrowheads="1"/>
          </p:cNvSpPr>
          <p:nvPr/>
        </p:nvSpPr>
        <p:spPr bwMode="auto">
          <a:xfrm>
            <a:off x="5368925" y="4498975"/>
            <a:ext cx="282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0.013 mol CO</a:t>
            </a:r>
            <a:r>
              <a:rPr lang="en-US" baseline="-25000"/>
              <a:t>2</a:t>
            </a:r>
          </a:p>
        </p:txBody>
      </p:sp>
      <p:sp>
        <p:nvSpPr>
          <p:cNvPr id="409682" name="Line 82"/>
          <p:cNvSpPr>
            <a:spLocks noChangeShapeType="1"/>
          </p:cNvSpPr>
          <p:nvPr/>
        </p:nvSpPr>
        <p:spPr bwMode="auto">
          <a:xfrm>
            <a:off x="3424238" y="6005513"/>
            <a:ext cx="668337" cy="3333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83" name="Line 83"/>
          <p:cNvSpPr>
            <a:spLocks noChangeShapeType="1"/>
          </p:cNvSpPr>
          <p:nvPr/>
        </p:nvSpPr>
        <p:spPr bwMode="auto">
          <a:xfrm>
            <a:off x="1682750" y="5688013"/>
            <a:ext cx="668338" cy="3333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84" name="Line 84"/>
          <p:cNvSpPr>
            <a:spLocks noChangeShapeType="1"/>
          </p:cNvSpPr>
          <p:nvPr/>
        </p:nvSpPr>
        <p:spPr bwMode="auto">
          <a:xfrm flipH="1">
            <a:off x="5426075" y="5978525"/>
            <a:ext cx="668338" cy="3333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85" name="Line 85"/>
          <p:cNvSpPr>
            <a:spLocks noChangeShapeType="1"/>
          </p:cNvSpPr>
          <p:nvPr/>
        </p:nvSpPr>
        <p:spPr bwMode="auto">
          <a:xfrm flipH="1">
            <a:off x="3524250" y="5486400"/>
            <a:ext cx="668338" cy="333375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86" name="Rectangle 86"/>
          <p:cNvSpPr>
            <a:spLocks noChangeArrowheads="1"/>
          </p:cNvSpPr>
          <p:nvPr/>
        </p:nvSpPr>
        <p:spPr bwMode="auto">
          <a:xfrm>
            <a:off x="2713038" y="2286000"/>
            <a:ext cx="1577975" cy="519113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/>
              <a:t>0.25 L </a:t>
            </a:r>
          </a:p>
        </p:txBody>
      </p:sp>
      <p:sp>
        <p:nvSpPr>
          <p:cNvPr id="409687" name="Rectangle 87"/>
          <p:cNvSpPr>
            <a:spLocks noChangeArrowheads="1"/>
          </p:cNvSpPr>
          <p:nvPr/>
        </p:nvSpPr>
        <p:spPr bwMode="auto">
          <a:xfrm>
            <a:off x="2676525" y="2735263"/>
            <a:ext cx="1985963" cy="519112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151.95 kPa</a:t>
            </a:r>
          </a:p>
        </p:txBody>
      </p:sp>
      <p:sp>
        <p:nvSpPr>
          <p:cNvPr id="409688" name="Rectangle 88"/>
          <p:cNvSpPr>
            <a:spLocks noChangeArrowheads="1"/>
          </p:cNvSpPr>
          <p:nvPr/>
        </p:nvSpPr>
        <p:spPr bwMode="auto">
          <a:xfrm>
            <a:off x="2719388" y="3200400"/>
            <a:ext cx="1212850" cy="519113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350 K </a:t>
            </a:r>
          </a:p>
        </p:txBody>
      </p:sp>
      <p:sp>
        <p:nvSpPr>
          <p:cNvPr id="409689" name="Text Box 89"/>
          <p:cNvSpPr txBox="1">
            <a:spLocks noChangeArrowheads="1"/>
          </p:cNvSpPr>
          <p:nvPr/>
        </p:nvSpPr>
        <p:spPr bwMode="auto">
          <a:xfrm>
            <a:off x="5772150" y="3232150"/>
            <a:ext cx="852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409690" name="Text Box 90"/>
          <p:cNvSpPr txBox="1">
            <a:spLocks noChangeArrowheads="1"/>
          </p:cNvSpPr>
          <p:nvPr/>
        </p:nvSpPr>
        <p:spPr bwMode="auto">
          <a:xfrm>
            <a:off x="6861175" y="3232150"/>
            <a:ext cx="67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Mg</a:t>
            </a:r>
            <a:endParaRPr 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09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0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09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9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09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09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0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0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9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9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0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9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0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9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9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0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09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9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0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0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09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09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0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0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9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40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09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09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0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0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09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09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0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0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9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40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animBg="1"/>
      <p:bldP spid="409615" grpId="0"/>
      <p:bldP spid="409621" grpId="0"/>
      <p:bldP spid="409622" grpId="0"/>
      <p:bldP spid="409623" grpId="0"/>
      <p:bldP spid="409674" grpId="0"/>
      <p:bldP spid="409675" grpId="0"/>
      <p:bldP spid="409679" grpId="0"/>
      <p:bldP spid="409681" grpId="0"/>
      <p:bldP spid="409682" grpId="0" animBg="1"/>
      <p:bldP spid="409683" grpId="0" animBg="1"/>
      <p:bldP spid="409684" grpId="0" animBg="1"/>
      <p:bldP spid="409685" grpId="0" animBg="1"/>
      <p:bldP spid="409686" grpId="0" animBg="1"/>
      <p:bldP spid="409687" grpId="0" animBg="1"/>
      <p:bldP spid="409688" grpId="0" animBg="1"/>
      <p:bldP spid="409689" grpId="0"/>
      <p:bldP spid="4096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8" name="Rectangle 8"/>
          <p:cNvSpPr>
            <a:spLocks noChangeArrowheads="1"/>
          </p:cNvSpPr>
          <p:nvPr/>
        </p:nvSpPr>
        <p:spPr bwMode="auto">
          <a:xfrm>
            <a:off x="2168525" y="244475"/>
            <a:ext cx="49307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Why more CO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 in atmosphere</a:t>
            </a:r>
          </a:p>
          <a:p>
            <a:r>
              <a:rPr lang="en-US">
                <a:solidFill>
                  <a:srgbClr val="FF3300"/>
                </a:solidFill>
              </a:rPr>
              <a:t>now than 500 years ago?</a:t>
            </a:r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520700" y="1298575"/>
            <a:ext cx="73358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__________________	_____________</a:t>
            </a:r>
          </a:p>
        </p:txBody>
      </p:sp>
      <p:pic>
        <p:nvPicPr>
          <p:cNvPr id="4198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2206625"/>
            <a:ext cx="14128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0" y="2457450"/>
            <a:ext cx="1701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3" name="Rectangle 13"/>
          <p:cNvSpPr>
            <a:spLocks noChangeArrowheads="1"/>
          </p:cNvSpPr>
          <p:nvPr/>
        </p:nvSpPr>
        <p:spPr bwMode="auto">
          <a:xfrm>
            <a:off x="2071688" y="1884363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 </a:t>
            </a:r>
          </a:p>
        </p:txBody>
      </p:sp>
      <p:sp>
        <p:nvSpPr>
          <p:cNvPr id="419854" name="Rectangle 14"/>
          <p:cNvSpPr>
            <a:spLocks noChangeArrowheads="1"/>
          </p:cNvSpPr>
          <p:nvPr/>
        </p:nvSpPr>
        <p:spPr bwMode="auto">
          <a:xfrm>
            <a:off x="2071688" y="2552700"/>
            <a:ext cx="5207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 </a:t>
            </a:r>
          </a:p>
        </p:txBody>
      </p:sp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071688" y="3236913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 </a:t>
            </a:r>
          </a:p>
        </p:txBody>
      </p:sp>
      <p:sp>
        <p:nvSpPr>
          <p:cNvPr id="419856" name="Rectangle 16"/>
          <p:cNvSpPr>
            <a:spLocks noChangeArrowheads="1"/>
          </p:cNvSpPr>
          <p:nvPr/>
        </p:nvSpPr>
        <p:spPr bwMode="auto">
          <a:xfrm>
            <a:off x="2071688" y="3890963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 </a:t>
            </a:r>
          </a:p>
        </p:txBody>
      </p:sp>
      <p:sp>
        <p:nvSpPr>
          <p:cNvPr id="419857" name="Rectangle 17"/>
          <p:cNvSpPr>
            <a:spLocks noChangeArrowheads="1"/>
          </p:cNvSpPr>
          <p:nvPr/>
        </p:nvSpPr>
        <p:spPr bwMode="auto">
          <a:xfrm>
            <a:off x="5016500" y="1884363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 </a:t>
            </a:r>
          </a:p>
        </p:txBody>
      </p:sp>
      <p:sp>
        <p:nvSpPr>
          <p:cNvPr id="419858" name="Rectangle 18"/>
          <p:cNvSpPr>
            <a:spLocks noChangeArrowheads="1"/>
          </p:cNvSpPr>
          <p:nvPr/>
        </p:nvSpPr>
        <p:spPr bwMode="auto">
          <a:xfrm>
            <a:off x="5016500" y="2681288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 </a:t>
            </a:r>
          </a:p>
        </p:txBody>
      </p:sp>
      <p:sp>
        <p:nvSpPr>
          <p:cNvPr id="419859" name="Rectangle 19"/>
          <p:cNvSpPr>
            <a:spLocks noChangeArrowheads="1"/>
          </p:cNvSpPr>
          <p:nvPr/>
        </p:nvSpPr>
        <p:spPr bwMode="auto">
          <a:xfrm>
            <a:off x="5010150" y="3879850"/>
            <a:ext cx="5207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 </a:t>
            </a:r>
          </a:p>
        </p:txBody>
      </p:sp>
      <p:sp>
        <p:nvSpPr>
          <p:cNvPr id="419860" name="Text Box 20"/>
          <p:cNvSpPr txBox="1">
            <a:spLocks noChangeArrowheads="1"/>
          </p:cNvSpPr>
          <p:nvPr/>
        </p:nvSpPr>
        <p:spPr bwMode="auto">
          <a:xfrm>
            <a:off x="935038" y="1252538"/>
            <a:ext cx="353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burning of fossil fuels</a:t>
            </a:r>
          </a:p>
        </p:txBody>
      </p:sp>
      <p:sp>
        <p:nvSpPr>
          <p:cNvPr id="419861" name="Text Box 21"/>
          <p:cNvSpPr txBox="1">
            <a:spLocks noChangeArrowheads="1"/>
          </p:cNvSpPr>
          <p:nvPr/>
        </p:nvSpPr>
        <p:spPr bwMode="auto">
          <a:xfrm>
            <a:off x="5362575" y="1252538"/>
            <a:ext cx="224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deforestation</a:t>
            </a:r>
          </a:p>
        </p:txBody>
      </p:sp>
      <p:sp>
        <p:nvSpPr>
          <p:cNvPr id="419862" name="Rectangle 22"/>
          <p:cNvSpPr>
            <a:spLocks noChangeArrowheads="1"/>
          </p:cNvSpPr>
          <p:nvPr/>
        </p:nvSpPr>
        <p:spPr bwMode="auto">
          <a:xfrm>
            <a:off x="5319713" y="1898650"/>
            <a:ext cx="23241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urban sprawl </a:t>
            </a:r>
          </a:p>
        </p:txBody>
      </p:sp>
      <p:sp>
        <p:nvSpPr>
          <p:cNvPr id="419863" name="Rectangle 23"/>
          <p:cNvSpPr>
            <a:spLocks noChangeArrowheads="1"/>
          </p:cNvSpPr>
          <p:nvPr/>
        </p:nvSpPr>
        <p:spPr bwMode="auto">
          <a:xfrm>
            <a:off x="5319713" y="2711450"/>
            <a:ext cx="12541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wildlife</a:t>
            </a:r>
          </a:p>
          <a:p>
            <a:pPr algn="l"/>
            <a:r>
              <a:rPr lang="en-US"/>
              <a:t>areas </a:t>
            </a:r>
          </a:p>
        </p:txBody>
      </p:sp>
      <p:sp>
        <p:nvSpPr>
          <p:cNvPr id="419864" name="Rectangle 24"/>
          <p:cNvSpPr>
            <a:spLocks noChangeArrowheads="1"/>
          </p:cNvSpPr>
          <p:nvPr/>
        </p:nvSpPr>
        <p:spPr bwMode="auto">
          <a:xfrm>
            <a:off x="5313363" y="3921125"/>
            <a:ext cx="19462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rain forests</a:t>
            </a:r>
          </a:p>
        </p:txBody>
      </p:sp>
      <p:sp>
        <p:nvSpPr>
          <p:cNvPr id="419865" name="Rectangle 25"/>
          <p:cNvSpPr>
            <a:spLocks noChangeArrowheads="1"/>
          </p:cNvSpPr>
          <p:nvPr/>
        </p:nvSpPr>
        <p:spPr bwMode="auto">
          <a:xfrm>
            <a:off x="2432050" y="1898650"/>
            <a:ext cx="8382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coal</a:t>
            </a:r>
          </a:p>
        </p:txBody>
      </p:sp>
      <p:sp>
        <p:nvSpPr>
          <p:cNvPr id="419866" name="Rectangle 26"/>
          <p:cNvSpPr>
            <a:spLocks noChangeArrowheads="1"/>
          </p:cNvSpPr>
          <p:nvPr/>
        </p:nvSpPr>
        <p:spPr bwMode="auto">
          <a:xfrm>
            <a:off x="2432050" y="2581275"/>
            <a:ext cx="186848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petroleum </a:t>
            </a:r>
          </a:p>
        </p:txBody>
      </p:sp>
      <p:sp>
        <p:nvSpPr>
          <p:cNvPr id="419867" name="Rectangle 27"/>
          <p:cNvSpPr>
            <a:spLocks noChangeArrowheads="1"/>
          </p:cNvSpPr>
          <p:nvPr/>
        </p:nvSpPr>
        <p:spPr bwMode="auto">
          <a:xfrm>
            <a:off x="2432050" y="3278188"/>
            <a:ext cx="19478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natural gas</a:t>
            </a:r>
          </a:p>
        </p:txBody>
      </p:sp>
      <p:sp>
        <p:nvSpPr>
          <p:cNvPr id="419868" name="Rectangle 28"/>
          <p:cNvSpPr>
            <a:spLocks noChangeArrowheads="1"/>
          </p:cNvSpPr>
          <p:nvPr/>
        </p:nvSpPr>
        <p:spPr bwMode="auto">
          <a:xfrm>
            <a:off x="2432050" y="3916363"/>
            <a:ext cx="10366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wood</a:t>
            </a:r>
          </a:p>
        </p:txBody>
      </p:sp>
      <p:grpSp>
        <p:nvGrpSpPr>
          <p:cNvPr id="419872" name="Group 32"/>
          <p:cNvGrpSpPr>
            <a:grpSpLocks/>
          </p:cNvGrpSpPr>
          <p:nvPr/>
        </p:nvGrpSpPr>
        <p:grpSpPr bwMode="auto">
          <a:xfrm>
            <a:off x="146050" y="4525963"/>
            <a:ext cx="8613775" cy="1962150"/>
            <a:chOff x="92" y="2851"/>
            <a:chExt cx="5426" cy="1236"/>
          </a:xfrm>
        </p:grpSpPr>
        <p:sp>
          <p:nvSpPr>
            <p:cNvPr id="419852" name="Rectangle 12"/>
            <p:cNvSpPr>
              <a:spLocks noChangeArrowheads="1"/>
            </p:cNvSpPr>
            <p:nvPr/>
          </p:nvSpPr>
          <p:spPr bwMode="auto">
            <a:xfrm>
              <a:off x="92" y="3123"/>
              <a:ext cx="376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419869" name="Rectangle 29"/>
            <p:cNvSpPr>
              <a:spLocks noChangeArrowheads="1"/>
            </p:cNvSpPr>
            <p:nvPr/>
          </p:nvSpPr>
          <p:spPr bwMode="auto">
            <a:xfrm>
              <a:off x="494" y="3079"/>
              <a:ext cx="3134" cy="5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The burning of ethanol</a:t>
              </a:r>
            </a:p>
            <a:p>
              <a:pPr algn="l"/>
              <a:r>
                <a:rPr lang="en-US"/>
                <a:t>won’t slow greenhouse effect. </a:t>
              </a:r>
            </a:p>
          </p:txBody>
        </p:sp>
        <p:pic>
          <p:nvPicPr>
            <p:cNvPr id="419871" name="Picture 31" descr="Ethanol Plan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62" y="2851"/>
              <a:ext cx="1856" cy="12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1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3" grpId="0"/>
      <p:bldP spid="419854" grpId="0"/>
      <p:bldP spid="419855" grpId="0"/>
      <p:bldP spid="419856" grpId="0"/>
      <p:bldP spid="419857" grpId="0"/>
      <p:bldP spid="419858" grpId="0"/>
      <p:bldP spid="419859" grpId="0"/>
      <p:bldP spid="419860" grpId="0"/>
      <p:bldP spid="419861" grpId="0"/>
      <p:bldP spid="419862" grpId="0"/>
      <p:bldP spid="419863" grpId="0"/>
      <p:bldP spid="419864" grpId="0"/>
      <p:bldP spid="419865" grpId="0"/>
      <p:bldP spid="419866" grpId="0"/>
      <p:bldP spid="419867" grpId="0"/>
      <p:bldP spid="41986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3128963" y="454025"/>
            <a:ext cx="29130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Vapor Pressure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0633" name="Rectangle 9"/>
          <p:cNvSpPr>
            <a:spLocks noChangeArrowheads="1"/>
          </p:cNvSpPr>
          <p:nvPr/>
        </p:nvSpPr>
        <p:spPr bwMode="auto">
          <a:xfrm>
            <a:off x="736600" y="1223963"/>
            <a:ext cx="76104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a measure of the tendency for liquid particles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to enter gas phase at a given temp.</a:t>
            </a:r>
          </a:p>
        </p:txBody>
      </p:sp>
      <p:sp>
        <p:nvSpPr>
          <p:cNvPr id="410634" name="Rectangle 10"/>
          <p:cNvSpPr>
            <a:spLocks noChangeArrowheads="1"/>
          </p:cNvSpPr>
          <p:nvPr/>
        </p:nvSpPr>
        <p:spPr bwMode="auto">
          <a:xfrm>
            <a:off x="744538" y="2222500"/>
            <a:ext cx="723265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a measure of “stickiness” of liquid particles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to each other</a:t>
            </a:r>
          </a:p>
        </p:txBody>
      </p:sp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369888" y="3463925"/>
            <a:ext cx="1420812" cy="947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more</a:t>
            </a:r>
          </a:p>
          <a:p>
            <a:r>
              <a:rPr lang="en-US" sz="2400" b="1">
                <a:solidFill>
                  <a:srgbClr val="FF0000"/>
                </a:solidFill>
              </a:rPr>
              <a:t>“sticky”</a:t>
            </a: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3052763" y="3463925"/>
            <a:ext cx="2209800" cy="947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/>
              <a:t>less likely to</a:t>
            </a:r>
          </a:p>
          <a:p>
            <a:r>
              <a:rPr lang="en-US" sz="2400" b="1"/>
              <a:t>vaporize</a:t>
            </a:r>
          </a:p>
        </p:txBody>
      </p:sp>
      <p:sp>
        <p:nvSpPr>
          <p:cNvPr id="410638" name="Text Box 14"/>
          <p:cNvSpPr txBox="1">
            <a:spLocks noChangeArrowheads="1"/>
          </p:cNvSpPr>
          <p:nvPr/>
        </p:nvSpPr>
        <p:spPr bwMode="auto">
          <a:xfrm>
            <a:off x="6526213" y="3463925"/>
            <a:ext cx="2209800" cy="947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/>
              <a:t>In general:</a:t>
            </a:r>
          </a:p>
          <a:p>
            <a:r>
              <a:rPr lang="en-US" sz="2400" b="1"/>
              <a:t>LOW v.p.</a:t>
            </a:r>
          </a:p>
        </p:txBody>
      </p:sp>
      <p:sp>
        <p:nvSpPr>
          <p:cNvPr id="410639" name="AutoShape 15"/>
          <p:cNvSpPr>
            <a:spLocks noChangeArrowheads="1"/>
          </p:cNvSpPr>
          <p:nvPr/>
        </p:nvSpPr>
        <p:spPr bwMode="auto">
          <a:xfrm>
            <a:off x="2106613" y="3779838"/>
            <a:ext cx="631825" cy="31591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40" name="AutoShape 16"/>
          <p:cNvSpPr>
            <a:spLocks noChangeArrowheads="1"/>
          </p:cNvSpPr>
          <p:nvPr/>
        </p:nvSpPr>
        <p:spPr bwMode="auto">
          <a:xfrm>
            <a:off x="5578475" y="3779838"/>
            <a:ext cx="631825" cy="31591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41" name="Text Box 17"/>
          <p:cNvSpPr txBox="1">
            <a:spLocks noChangeArrowheads="1"/>
          </p:cNvSpPr>
          <p:nvPr/>
        </p:nvSpPr>
        <p:spPr bwMode="auto">
          <a:xfrm>
            <a:off x="369888" y="4725988"/>
            <a:ext cx="1420812" cy="947737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not very</a:t>
            </a:r>
          </a:p>
          <a:p>
            <a:r>
              <a:rPr lang="en-US" sz="2400" b="1">
                <a:solidFill>
                  <a:srgbClr val="FF0000"/>
                </a:solidFill>
              </a:rPr>
              <a:t>“sticky”</a:t>
            </a:r>
          </a:p>
        </p:txBody>
      </p:sp>
      <p:sp>
        <p:nvSpPr>
          <p:cNvPr id="410642" name="Text Box 18"/>
          <p:cNvSpPr txBox="1">
            <a:spLocks noChangeArrowheads="1"/>
          </p:cNvSpPr>
          <p:nvPr/>
        </p:nvSpPr>
        <p:spPr bwMode="auto">
          <a:xfrm>
            <a:off x="3052763" y="4725988"/>
            <a:ext cx="2209800" cy="947737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/>
              <a:t>more likely to</a:t>
            </a:r>
          </a:p>
          <a:p>
            <a:r>
              <a:rPr lang="en-US" sz="2400" b="1"/>
              <a:t>vaporize</a:t>
            </a:r>
          </a:p>
        </p:txBody>
      </p:sp>
      <p:sp>
        <p:nvSpPr>
          <p:cNvPr id="410643" name="Text Box 19"/>
          <p:cNvSpPr txBox="1">
            <a:spLocks noChangeArrowheads="1"/>
          </p:cNvSpPr>
          <p:nvPr/>
        </p:nvSpPr>
        <p:spPr bwMode="auto">
          <a:xfrm>
            <a:off x="6526213" y="4725988"/>
            <a:ext cx="2209800" cy="947737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/>
              <a:t>In general:</a:t>
            </a:r>
          </a:p>
          <a:p>
            <a:r>
              <a:rPr lang="en-US" sz="2400" b="1"/>
              <a:t>HIGH v.p.</a:t>
            </a:r>
          </a:p>
        </p:txBody>
      </p:sp>
      <p:sp>
        <p:nvSpPr>
          <p:cNvPr id="410644" name="AutoShape 20"/>
          <p:cNvSpPr>
            <a:spLocks noChangeArrowheads="1"/>
          </p:cNvSpPr>
          <p:nvPr/>
        </p:nvSpPr>
        <p:spPr bwMode="auto">
          <a:xfrm>
            <a:off x="2106613" y="5041900"/>
            <a:ext cx="631825" cy="315913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45" name="AutoShape 21"/>
          <p:cNvSpPr>
            <a:spLocks noChangeArrowheads="1"/>
          </p:cNvSpPr>
          <p:nvPr/>
        </p:nvSpPr>
        <p:spPr bwMode="auto">
          <a:xfrm>
            <a:off x="5578475" y="5041900"/>
            <a:ext cx="631825" cy="315913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46" name="Rectangle 22"/>
          <p:cNvSpPr>
            <a:spLocks noChangeArrowheads="1"/>
          </p:cNvSpPr>
          <p:nvPr/>
        </p:nvSpPr>
        <p:spPr bwMode="auto">
          <a:xfrm>
            <a:off x="3163888" y="3525838"/>
            <a:ext cx="1989137" cy="81915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647" name="Rectangle 23"/>
          <p:cNvSpPr>
            <a:spLocks noChangeArrowheads="1"/>
          </p:cNvSpPr>
          <p:nvPr/>
        </p:nvSpPr>
        <p:spPr bwMode="auto">
          <a:xfrm>
            <a:off x="3135313" y="4802188"/>
            <a:ext cx="2046287" cy="81915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648" name="Rectangle 24"/>
          <p:cNvSpPr>
            <a:spLocks noChangeArrowheads="1"/>
          </p:cNvSpPr>
          <p:nvPr/>
        </p:nvSpPr>
        <p:spPr bwMode="auto">
          <a:xfrm>
            <a:off x="6618288" y="3525838"/>
            <a:ext cx="1989137" cy="81915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649" name="Rectangle 25"/>
          <p:cNvSpPr>
            <a:spLocks noChangeArrowheads="1"/>
          </p:cNvSpPr>
          <p:nvPr/>
        </p:nvSpPr>
        <p:spPr bwMode="auto">
          <a:xfrm>
            <a:off x="6589713" y="4802188"/>
            <a:ext cx="2046287" cy="81915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10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10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10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410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4" grpId="0"/>
      <p:bldP spid="410636" grpId="0" animBg="1"/>
      <p:bldP spid="410637" grpId="0" animBg="1"/>
      <p:bldP spid="410638" grpId="0" animBg="1"/>
      <p:bldP spid="410639" grpId="0" animBg="1"/>
      <p:bldP spid="410640" grpId="0" animBg="1"/>
      <p:bldP spid="410641" grpId="0" animBg="1"/>
      <p:bldP spid="410642" grpId="0" animBg="1"/>
      <p:bldP spid="410643" grpId="0" animBg="1"/>
      <p:bldP spid="410644" grpId="0" animBg="1"/>
      <p:bldP spid="410645" grpId="0" animBg="1"/>
      <p:bldP spid="410646" grpId="0" animBg="1"/>
      <p:bldP spid="410646" grpId="1" animBg="1"/>
      <p:bldP spid="410647" grpId="0" animBg="1"/>
      <p:bldP spid="410647" grpId="1" animBg="1"/>
      <p:bldP spid="410648" grpId="0" animBg="1"/>
      <p:bldP spid="410648" grpId="1" animBg="1"/>
      <p:bldP spid="410649" grpId="0" animBg="1"/>
      <p:bldP spid="41064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77" name="Text Box 29"/>
          <p:cNvSpPr txBox="1">
            <a:spLocks noChangeArrowheads="1"/>
          </p:cNvSpPr>
          <p:nvPr/>
        </p:nvSpPr>
        <p:spPr bwMode="auto">
          <a:xfrm>
            <a:off x="1646238" y="3630613"/>
            <a:ext cx="5508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0</a:t>
            </a:r>
          </a:p>
        </p:txBody>
      </p:sp>
      <p:sp>
        <p:nvSpPr>
          <p:cNvPr id="411678" name="Text Box 30"/>
          <p:cNvSpPr txBox="1">
            <a:spLocks noChangeArrowheads="1"/>
          </p:cNvSpPr>
          <p:nvPr/>
        </p:nvSpPr>
        <p:spPr bwMode="auto">
          <a:xfrm>
            <a:off x="2473325" y="3630613"/>
            <a:ext cx="5508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20</a:t>
            </a:r>
          </a:p>
        </p:txBody>
      </p:sp>
      <p:sp>
        <p:nvSpPr>
          <p:cNvPr id="411679" name="Text Box 31"/>
          <p:cNvSpPr txBox="1">
            <a:spLocks noChangeArrowheads="1"/>
          </p:cNvSpPr>
          <p:nvPr/>
        </p:nvSpPr>
        <p:spPr bwMode="auto">
          <a:xfrm>
            <a:off x="3300413" y="3630613"/>
            <a:ext cx="552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40</a:t>
            </a:r>
          </a:p>
        </p:txBody>
      </p:sp>
      <p:sp>
        <p:nvSpPr>
          <p:cNvPr id="411680" name="Text Box 32"/>
          <p:cNvSpPr txBox="1">
            <a:spLocks noChangeArrowheads="1"/>
          </p:cNvSpPr>
          <p:nvPr/>
        </p:nvSpPr>
        <p:spPr bwMode="auto">
          <a:xfrm>
            <a:off x="4127500" y="3630613"/>
            <a:ext cx="552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60</a:t>
            </a:r>
          </a:p>
        </p:txBody>
      </p:sp>
      <p:sp>
        <p:nvSpPr>
          <p:cNvPr id="411681" name="Text Box 33"/>
          <p:cNvSpPr txBox="1">
            <a:spLocks noChangeArrowheads="1"/>
          </p:cNvSpPr>
          <p:nvPr/>
        </p:nvSpPr>
        <p:spPr bwMode="auto">
          <a:xfrm>
            <a:off x="4956175" y="3630613"/>
            <a:ext cx="5508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80</a:t>
            </a:r>
          </a:p>
        </p:txBody>
      </p:sp>
      <p:sp>
        <p:nvSpPr>
          <p:cNvPr id="411682" name="Text Box 34"/>
          <p:cNvSpPr txBox="1">
            <a:spLocks noChangeArrowheads="1"/>
          </p:cNvSpPr>
          <p:nvPr/>
        </p:nvSpPr>
        <p:spPr bwMode="auto">
          <a:xfrm>
            <a:off x="5645150" y="3630613"/>
            <a:ext cx="8270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100</a:t>
            </a:r>
          </a:p>
        </p:txBody>
      </p:sp>
      <p:sp>
        <p:nvSpPr>
          <p:cNvPr id="411683" name="Text Box 35"/>
          <p:cNvSpPr txBox="1">
            <a:spLocks noChangeArrowheads="1"/>
          </p:cNvSpPr>
          <p:nvPr/>
        </p:nvSpPr>
        <p:spPr bwMode="auto">
          <a:xfrm>
            <a:off x="1370013" y="3346450"/>
            <a:ext cx="5508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0</a:t>
            </a:r>
          </a:p>
        </p:txBody>
      </p: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1231900" y="2921000"/>
            <a:ext cx="6889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20</a:t>
            </a:r>
          </a:p>
        </p:txBody>
      </p:sp>
      <p:sp>
        <p:nvSpPr>
          <p:cNvPr id="411685" name="Text Box 37"/>
          <p:cNvSpPr txBox="1">
            <a:spLocks noChangeArrowheads="1"/>
          </p:cNvSpPr>
          <p:nvPr/>
        </p:nvSpPr>
        <p:spPr bwMode="auto">
          <a:xfrm>
            <a:off x="1231900" y="2495550"/>
            <a:ext cx="6889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40</a:t>
            </a:r>
          </a:p>
        </p:txBody>
      </p:sp>
      <p:sp>
        <p:nvSpPr>
          <p:cNvPr id="411686" name="Text Box 38"/>
          <p:cNvSpPr txBox="1">
            <a:spLocks noChangeArrowheads="1"/>
          </p:cNvSpPr>
          <p:nvPr/>
        </p:nvSpPr>
        <p:spPr bwMode="auto">
          <a:xfrm>
            <a:off x="1231900" y="2070100"/>
            <a:ext cx="6889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60</a:t>
            </a:r>
          </a:p>
        </p:txBody>
      </p:sp>
      <p:sp>
        <p:nvSpPr>
          <p:cNvPr id="411687" name="Text Box 39"/>
          <p:cNvSpPr txBox="1">
            <a:spLocks noChangeArrowheads="1"/>
          </p:cNvSpPr>
          <p:nvPr/>
        </p:nvSpPr>
        <p:spPr bwMode="auto">
          <a:xfrm>
            <a:off x="1231900" y="1644650"/>
            <a:ext cx="6889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80</a:t>
            </a:r>
          </a:p>
        </p:txBody>
      </p:sp>
      <p:sp>
        <p:nvSpPr>
          <p:cNvPr id="411688" name="Text Box 40"/>
          <p:cNvSpPr txBox="1">
            <a:spLocks noChangeArrowheads="1"/>
          </p:cNvSpPr>
          <p:nvPr/>
        </p:nvSpPr>
        <p:spPr bwMode="auto">
          <a:xfrm>
            <a:off x="1093788" y="1219200"/>
            <a:ext cx="8270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100</a:t>
            </a:r>
          </a:p>
        </p:txBody>
      </p:sp>
      <p:sp>
        <p:nvSpPr>
          <p:cNvPr id="411658" name="Rectangle 10"/>
          <p:cNvSpPr>
            <a:spLocks noChangeArrowheads="1"/>
          </p:cNvSpPr>
          <p:nvPr/>
        </p:nvSpPr>
        <p:spPr bwMode="auto">
          <a:xfrm>
            <a:off x="857250" y="396875"/>
            <a:ext cx="74660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NOT all liquids have same v.p. at same temp. </a:t>
            </a:r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>
            <a:off x="1920875" y="1077913"/>
            <a:ext cx="0" cy="255270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61" name="Line 13"/>
          <p:cNvSpPr>
            <a:spLocks noChangeShapeType="1"/>
          </p:cNvSpPr>
          <p:nvPr/>
        </p:nvSpPr>
        <p:spPr bwMode="auto">
          <a:xfrm>
            <a:off x="1920875" y="3630613"/>
            <a:ext cx="4414838" cy="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662" name="Line 14"/>
          <p:cNvSpPr>
            <a:spLocks noChangeShapeType="1"/>
          </p:cNvSpPr>
          <p:nvPr/>
        </p:nvSpPr>
        <p:spPr bwMode="auto">
          <a:xfrm>
            <a:off x="2335213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63" name="Line 15"/>
          <p:cNvSpPr>
            <a:spLocks noChangeShapeType="1"/>
          </p:cNvSpPr>
          <p:nvPr/>
        </p:nvSpPr>
        <p:spPr bwMode="auto">
          <a:xfrm>
            <a:off x="6059488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64" name="Line 16"/>
          <p:cNvSpPr>
            <a:spLocks noChangeShapeType="1"/>
          </p:cNvSpPr>
          <p:nvPr/>
        </p:nvSpPr>
        <p:spPr bwMode="auto">
          <a:xfrm>
            <a:off x="2749550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65" name="Line 17"/>
          <p:cNvSpPr>
            <a:spLocks noChangeShapeType="1"/>
          </p:cNvSpPr>
          <p:nvPr/>
        </p:nvSpPr>
        <p:spPr bwMode="auto">
          <a:xfrm>
            <a:off x="3162300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66" name="Line 18"/>
          <p:cNvSpPr>
            <a:spLocks noChangeShapeType="1"/>
          </p:cNvSpPr>
          <p:nvPr/>
        </p:nvSpPr>
        <p:spPr bwMode="auto">
          <a:xfrm>
            <a:off x="5645150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67" name="Line 19"/>
          <p:cNvSpPr>
            <a:spLocks noChangeShapeType="1"/>
          </p:cNvSpPr>
          <p:nvPr/>
        </p:nvSpPr>
        <p:spPr bwMode="auto">
          <a:xfrm>
            <a:off x="3576638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68" name="Line 20"/>
          <p:cNvSpPr>
            <a:spLocks noChangeShapeType="1"/>
          </p:cNvSpPr>
          <p:nvPr/>
        </p:nvSpPr>
        <p:spPr bwMode="auto">
          <a:xfrm>
            <a:off x="3990975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69" name="Line 21"/>
          <p:cNvSpPr>
            <a:spLocks noChangeShapeType="1"/>
          </p:cNvSpPr>
          <p:nvPr/>
        </p:nvSpPr>
        <p:spPr bwMode="auto">
          <a:xfrm>
            <a:off x="5232400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70" name="Line 22"/>
          <p:cNvSpPr>
            <a:spLocks noChangeShapeType="1"/>
          </p:cNvSpPr>
          <p:nvPr/>
        </p:nvSpPr>
        <p:spPr bwMode="auto">
          <a:xfrm>
            <a:off x="4403725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71" name="Line 23"/>
          <p:cNvSpPr>
            <a:spLocks noChangeShapeType="1"/>
          </p:cNvSpPr>
          <p:nvPr/>
        </p:nvSpPr>
        <p:spPr bwMode="auto">
          <a:xfrm>
            <a:off x="4818063" y="1362075"/>
            <a:ext cx="0" cy="22685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72" name="Line 24"/>
          <p:cNvSpPr>
            <a:spLocks noChangeShapeType="1"/>
          </p:cNvSpPr>
          <p:nvPr/>
        </p:nvSpPr>
        <p:spPr bwMode="auto">
          <a:xfrm>
            <a:off x="1920875" y="3205163"/>
            <a:ext cx="42767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73" name="Line 25"/>
          <p:cNvSpPr>
            <a:spLocks noChangeShapeType="1"/>
          </p:cNvSpPr>
          <p:nvPr/>
        </p:nvSpPr>
        <p:spPr bwMode="auto">
          <a:xfrm>
            <a:off x="1920875" y="2779713"/>
            <a:ext cx="42767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74" name="Line 26"/>
          <p:cNvSpPr>
            <a:spLocks noChangeShapeType="1"/>
          </p:cNvSpPr>
          <p:nvPr/>
        </p:nvSpPr>
        <p:spPr bwMode="auto">
          <a:xfrm>
            <a:off x="1920875" y="2354263"/>
            <a:ext cx="42767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75" name="Line 27"/>
          <p:cNvSpPr>
            <a:spLocks noChangeShapeType="1"/>
          </p:cNvSpPr>
          <p:nvPr/>
        </p:nvSpPr>
        <p:spPr bwMode="auto">
          <a:xfrm>
            <a:off x="1920875" y="1928813"/>
            <a:ext cx="42767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76" name="Line 28"/>
          <p:cNvSpPr>
            <a:spLocks noChangeShapeType="1"/>
          </p:cNvSpPr>
          <p:nvPr/>
        </p:nvSpPr>
        <p:spPr bwMode="auto">
          <a:xfrm>
            <a:off x="1920875" y="1503363"/>
            <a:ext cx="42767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89" name="Freeform 41"/>
          <p:cNvSpPr>
            <a:spLocks/>
          </p:cNvSpPr>
          <p:nvPr/>
        </p:nvSpPr>
        <p:spPr bwMode="auto">
          <a:xfrm>
            <a:off x="1920875" y="1439863"/>
            <a:ext cx="2519363" cy="1906587"/>
          </a:xfrm>
          <a:custGeom>
            <a:avLst/>
            <a:gdLst/>
            <a:ahLst/>
            <a:cxnLst>
              <a:cxn ang="0">
                <a:pos x="0" y="2421"/>
              </a:cxn>
              <a:cxn ang="0">
                <a:pos x="1080" y="2241"/>
              </a:cxn>
              <a:cxn ang="0">
                <a:pos x="2160" y="1521"/>
              </a:cxn>
              <a:cxn ang="0">
                <a:pos x="3287" y="0"/>
              </a:cxn>
            </a:cxnLst>
            <a:rect l="0" t="0" r="r" b="b"/>
            <a:pathLst>
              <a:path w="3287" h="2421">
                <a:moveTo>
                  <a:pt x="0" y="2421"/>
                </a:moveTo>
                <a:cubicBezTo>
                  <a:pt x="360" y="2406"/>
                  <a:pt x="720" y="2391"/>
                  <a:pt x="1080" y="2241"/>
                </a:cubicBezTo>
                <a:cubicBezTo>
                  <a:pt x="1440" y="2091"/>
                  <a:pt x="1792" y="1894"/>
                  <a:pt x="2160" y="1521"/>
                </a:cubicBezTo>
                <a:cubicBezTo>
                  <a:pt x="2528" y="1148"/>
                  <a:pt x="3052" y="317"/>
                  <a:pt x="3287" y="0"/>
                </a:cubicBezTo>
              </a:path>
            </a:pathLst>
          </a:cu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90" name="Freeform 42"/>
          <p:cNvSpPr>
            <a:spLocks/>
          </p:cNvSpPr>
          <p:nvPr/>
        </p:nvSpPr>
        <p:spPr bwMode="auto">
          <a:xfrm>
            <a:off x="1916113" y="1428750"/>
            <a:ext cx="3224212" cy="2027238"/>
          </a:xfrm>
          <a:custGeom>
            <a:avLst/>
            <a:gdLst/>
            <a:ahLst/>
            <a:cxnLst>
              <a:cxn ang="0">
                <a:pos x="0" y="2529"/>
              </a:cxn>
              <a:cxn ang="0">
                <a:pos x="1626" y="2434"/>
              </a:cxn>
              <a:cxn ang="0">
                <a:pos x="2980" y="1703"/>
              </a:cxn>
              <a:cxn ang="0">
                <a:pos x="4207" y="0"/>
              </a:cxn>
            </a:cxnLst>
            <a:rect l="0" t="0" r="r" b="b"/>
            <a:pathLst>
              <a:path w="4207" h="2572">
                <a:moveTo>
                  <a:pt x="0" y="2529"/>
                </a:moveTo>
                <a:cubicBezTo>
                  <a:pt x="273" y="2511"/>
                  <a:pt x="1129" y="2572"/>
                  <a:pt x="1626" y="2434"/>
                </a:cubicBezTo>
                <a:cubicBezTo>
                  <a:pt x="2123" y="2296"/>
                  <a:pt x="2550" y="2109"/>
                  <a:pt x="2980" y="1703"/>
                </a:cubicBezTo>
                <a:cubicBezTo>
                  <a:pt x="3410" y="1297"/>
                  <a:pt x="3952" y="355"/>
                  <a:pt x="4207" y="0"/>
                </a:cubicBezTo>
              </a:path>
            </a:pathLst>
          </a:custGeom>
          <a:noFill/>
          <a:ln w="44450" cap="flat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91" name="Freeform 43"/>
          <p:cNvSpPr>
            <a:spLocks/>
          </p:cNvSpPr>
          <p:nvPr/>
        </p:nvSpPr>
        <p:spPr bwMode="auto">
          <a:xfrm>
            <a:off x="1920875" y="1439863"/>
            <a:ext cx="4140200" cy="2074862"/>
          </a:xfrm>
          <a:custGeom>
            <a:avLst/>
            <a:gdLst/>
            <a:ahLst/>
            <a:cxnLst>
              <a:cxn ang="0">
                <a:pos x="0" y="2601"/>
              </a:cxn>
              <a:cxn ang="0">
                <a:pos x="1697" y="2604"/>
              </a:cxn>
              <a:cxn ang="0">
                <a:pos x="2700" y="2421"/>
              </a:cxn>
              <a:cxn ang="0">
                <a:pos x="3926" y="1828"/>
              </a:cxn>
              <a:cxn ang="0">
                <a:pos x="4860" y="801"/>
              </a:cxn>
              <a:cxn ang="0">
                <a:pos x="5403" y="0"/>
              </a:cxn>
            </a:cxnLst>
            <a:rect l="0" t="0" r="r" b="b"/>
            <a:pathLst>
              <a:path w="5403" h="2634">
                <a:moveTo>
                  <a:pt x="0" y="2601"/>
                </a:moveTo>
                <a:cubicBezTo>
                  <a:pt x="283" y="2601"/>
                  <a:pt x="1247" y="2634"/>
                  <a:pt x="1697" y="2604"/>
                </a:cubicBezTo>
                <a:cubicBezTo>
                  <a:pt x="2147" y="2574"/>
                  <a:pt x="2329" y="2550"/>
                  <a:pt x="2700" y="2421"/>
                </a:cubicBezTo>
                <a:cubicBezTo>
                  <a:pt x="3071" y="2292"/>
                  <a:pt x="3566" y="2098"/>
                  <a:pt x="3926" y="1828"/>
                </a:cubicBezTo>
                <a:cubicBezTo>
                  <a:pt x="4286" y="1558"/>
                  <a:pt x="4614" y="1106"/>
                  <a:pt x="4860" y="801"/>
                </a:cubicBezTo>
                <a:cubicBezTo>
                  <a:pt x="5106" y="496"/>
                  <a:pt x="5290" y="167"/>
                  <a:pt x="5403" y="0"/>
                </a:cubicBezTo>
              </a:path>
            </a:pathLst>
          </a:custGeom>
          <a:noFill/>
          <a:ln w="44450" cap="flat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92" name="Text Box 44"/>
          <p:cNvSpPr txBox="1">
            <a:spLocks noChangeArrowheads="1"/>
          </p:cNvSpPr>
          <p:nvPr/>
        </p:nvSpPr>
        <p:spPr bwMode="auto">
          <a:xfrm>
            <a:off x="2473325" y="4056063"/>
            <a:ext cx="35861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TEMPERATURE (</a:t>
            </a:r>
            <a:r>
              <a:rPr lang="en-US" sz="2000" baseline="30000"/>
              <a:t>o</a:t>
            </a:r>
            <a:r>
              <a:rPr lang="en-US" sz="2000"/>
              <a:t>C)</a:t>
            </a:r>
          </a:p>
        </p:txBody>
      </p:sp>
      <p:sp>
        <p:nvSpPr>
          <p:cNvPr id="411693" name="Text Box 45"/>
          <p:cNvSpPr txBox="1">
            <a:spLocks noChangeArrowheads="1"/>
          </p:cNvSpPr>
          <p:nvPr/>
        </p:nvSpPr>
        <p:spPr bwMode="auto">
          <a:xfrm rot="16200000">
            <a:off x="209550" y="2070100"/>
            <a:ext cx="165576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PRESSURE</a:t>
            </a:r>
          </a:p>
          <a:p>
            <a:r>
              <a:rPr lang="en-US" sz="2000"/>
              <a:t> (kPa)</a:t>
            </a:r>
          </a:p>
        </p:txBody>
      </p:sp>
      <p:sp>
        <p:nvSpPr>
          <p:cNvPr id="411694" name="Text Box 46"/>
          <p:cNvSpPr txBox="1">
            <a:spLocks noChangeArrowheads="1"/>
          </p:cNvSpPr>
          <p:nvPr/>
        </p:nvSpPr>
        <p:spPr bwMode="auto">
          <a:xfrm>
            <a:off x="6472238" y="1362075"/>
            <a:ext cx="2141537" cy="566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CHLOROFORM</a:t>
            </a:r>
          </a:p>
        </p:txBody>
      </p:sp>
      <p:sp>
        <p:nvSpPr>
          <p:cNvPr id="411695" name="Line 47"/>
          <p:cNvSpPr>
            <a:spLocks noChangeShapeType="1"/>
          </p:cNvSpPr>
          <p:nvPr/>
        </p:nvSpPr>
        <p:spPr bwMode="auto">
          <a:xfrm>
            <a:off x="6610350" y="1787525"/>
            <a:ext cx="1811338" cy="1588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96" name="Text Box 48"/>
          <p:cNvSpPr txBox="1">
            <a:spLocks noChangeArrowheads="1"/>
          </p:cNvSpPr>
          <p:nvPr/>
        </p:nvSpPr>
        <p:spPr bwMode="auto">
          <a:xfrm>
            <a:off x="6472238" y="2070100"/>
            <a:ext cx="2141537" cy="568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ETHANOL</a:t>
            </a:r>
          </a:p>
        </p:txBody>
      </p:sp>
      <p:sp>
        <p:nvSpPr>
          <p:cNvPr id="411697" name="Line 49"/>
          <p:cNvSpPr>
            <a:spLocks noChangeShapeType="1"/>
          </p:cNvSpPr>
          <p:nvPr/>
        </p:nvSpPr>
        <p:spPr bwMode="auto">
          <a:xfrm>
            <a:off x="6610350" y="2495550"/>
            <a:ext cx="1811338" cy="1588"/>
          </a:xfrm>
          <a:prstGeom prst="line">
            <a:avLst/>
          </a:prstGeom>
          <a:noFill/>
          <a:ln w="444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98" name="Text Box 50"/>
          <p:cNvSpPr txBox="1">
            <a:spLocks noChangeArrowheads="1"/>
          </p:cNvSpPr>
          <p:nvPr/>
        </p:nvSpPr>
        <p:spPr bwMode="auto">
          <a:xfrm>
            <a:off x="6472238" y="2779713"/>
            <a:ext cx="2141537" cy="566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WATER</a:t>
            </a:r>
          </a:p>
        </p:txBody>
      </p:sp>
      <p:sp>
        <p:nvSpPr>
          <p:cNvPr id="411699" name="Line 51"/>
          <p:cNvSpPr>
            <a:spLocks noChangeShapeType="1"/>
          </p:cNvSpPr>
          <p:nvPr/>
        </p:nvSpPr>
        <p:spPr bwMode="auto">
          <a:xfrm>
            <a:off x="6610350" y="3205163"/>
            <a:ext cx="1811338" cy="158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00" name="Rectangle 52"/>
          <p:cNvSpPr>
            <a:spLocks noChangeArrowheads="1"/>
          </p:cNvSpPr>
          <p:nvPr/>
        </p:nvSpPr>
        <p:spPr bwMode="auto">
          <a:xfrm>
            <a:off x="830263" y="4443413"/>
            <a:ext cx="71596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____________ </a:t>
            </a:r>
            <a:r>
              <a:rPr lang="en-US">
                <a:solidFill>
                  <a:srgbClr val="FF0000"/>
                </a:solidFill>
              </a:rPr>
              <a:t>substances evaporate easily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				(have high v.p.’s). </a:t>
            </a:r>
          </a:p>
        </p:txBody>
      </p:sp>
      <p:sp>
        <p:nvSpPr>
          <p:cNvPr id="411701" name="Rectangle 53"/>
          <p:cNvSpPr>
            <a:spLocks noChangeArrowheads="1"/>
          </p:cNvSpPr>
          <p:nvPr/>
        </p:nvSpPr>
        <p:spPr bwMode="auto">
          <a:xfrm>
            <a:off x="468313" y="5378450"/>
            <a:ext cx="226853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BOILING 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1702" name="Rectangle 54"/>
          <p:cNvSpPr>
            <a:spLocks noChangeArrowheads="1"/>
          </p:cNvSpPr>
          <p:nvPr/>
        </p:nvSpPr>
        <p:spPr bwMode="auto">
          <a:xfrm>
            <a:off x="1406525" y="4405313"/>
            <a:ext cx="15478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Volatile</a:t>
            </a:r>
            <a:r>
              <a:rPr lang="en-US"/>
              <a:t> </a:t>
            </a:r>
          </a:p>
        </p:txBody>
      </p:sp>
      <p:sp>
        <p:nvSpPr>
          <p:cNvPr id="411703" name="Rectangle 55"/>
          <p:cNvSpPr>
            <a:spLocks noChangeArrowheads="1"/>
          </p:cNvSpPr>
          <p:nvPr/>
        </p:nvSpPr>
        <p:spPr bwMode="auto">
          <a:xfrm>
            <a:off x="2733675" y="5378450"/>
            <a:ext cx="59785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vapor pressure = confining pressure </a:t>
            </a:r>
          </a:p>
        </p:txBody>
      </p:sp>
      <p:sp>
        <p:nvSpPr>
          <p:cNvPr id="411704" name="Rectangle 56"/>
          <p:cNvSpPr>
            <a:spLocks noChangeArrowheads="1"/>
          </p:cNvSpPr>
          <p:nvPr/>
        </p:nvSpPr>
        <p:spPr bwMode="auto">
          <a:xfrm>
            <a:off x="5937250" y="5775325"/>
            <a:ext cx="222408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(usually from</a:t>
            </a:r>
          </a:p>
          <a:p>
            <a:r>
              <a:rPr lang="en-US"/>
              <a:t>atmosphere)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0" name="Rectangle 8"/>
          <p:cNvSpPr>
            <a:spLocks noChangeArrowheads="1"/>
          </p:cNvSpPr>
          <p:nvPr/>
        </p:nvSpPr>
        <p:spPr bwMode="auto">
          <a:xfrm>
            <a:off x="2532063" y="236538"/>
            <a:ext cx="39608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At sea level and 20</a:t>
            </a:r>
            <a:r>
              <a:rPr lang="en-US" baseline="30000"/>
              <a:t>o</a:t>
            </a:r>
            <a:r>
              <a:rPr lang="en-US"/>
              <a:t>C…</a:t>
            </a:r>
          </a:p>
        </p:txBody>
      </p:sp>
      <p:grpSp>
        <p:nvGrpSpPr>
          <p:cNvPr id="412731" name="Group 59"/>
          <p:cNvGrpSpPr>
            <a:grpSpLocks/>
          </p:cNvGrpSpPr>
          <p:nvPr/>
        </p:nvGrpSpPr>
        <p:grpSpPr bwMode="auto">
          <a:xfrm>
            <a:off x="2436813" y="2289175"/>
            <a:ext cx="4086225" cy="4079875"/>
            <a:chOff x="1535" y="1442"/>
            <a:chExt cx="2574" cy="2570"/>
          </a:xfrm>
        </p:grpSpPr>
        <p:sp>
          <p:nvSpPr>
            <p:cNvPr id="412688" name="Line 16"/>
            <p:cNvSpPr>
              <a:spLocks noChangeShapeType="1"/>
            </p:cNvSpPr>
            <p:nvPr/>
          </p:nvSpPr>
          <p:spPr bwMode="auto">
            <a:xfrm>
              <a:off x="1538" y="1442"/>
              <a:ext cx="0" cy="14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89" name="Line 17"/>
            <p:cNvSpPr>
              <a:spLocks noChangeShapeType="1"/>
            </p:cNvSpPr>
            <p:nvPr/>
          </p:nvSpPr>
          <p:spPr bwMode="auto">
            <a:xfrm>
              <a:off x="2013" y="1442"/>
              <a:ext cx="0" cy="14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>
              <a:off x="3631" y="1442"/>
              <a:ext cx="0" cy="14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4106" y="1442"/>
              <a:ext cx="0" cy="14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92" name="Line 20"/>
            <p:cNvSpPr>
              <a:spLocks noChangeShapeType="1"/>
            </p:cNvSpPr>
            <p:nvPr/>
          </p:nvSpPr>
          <p:spPr bwMode="auto">
            <a:xfrm>
              <a:off x="1538" y="1442"/>
              <a:ext cx="4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93" name="Line 21"/>
            <p:cNvSpPr>
              <a:spLocks noChangeShapeType="1"/>
            </p:cNvSpPr>
            <p:nvPr/>
          </p:nvSpPr>
          <p:spPr bwMode="auto">
            <a:xfrm>
              <a:off x="3631" y="1442"/>
              <a:ext cx="4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94" name="Freeform 22"/>
            <p:cNvSpPr>
              <a:spLocks/>
            </p:cNvSpPr>
            <p:nvPr/>
          </p:nvSpPr>
          <p:spPr bwMode="auto">
            <a:xfrm>
              <a:off x="2002" y="2868"/>
              <a:ext cx="1634" cy="67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57" y="989"/>
                </a:cxn>
                <a:cxn ang="0">
                  <a:pos x="1566" y="1270"/>
                </a:cxn>
                <a:cxn ang="0">
                  <a:pos x="2838" y="989"/>
                </a:cxn>
                <a:cxn ang="0">
                  <a:pos x="3081" y="0"/>
                </a:cxn>
              </a:cxnLst>
              <a:rect l="0" t="0" r="r" b="b"/>
              <a:pathLst>
                <a:path w="3091" h="1270">
                  <a:moveTo>
                    <a:pt x="21" y="0"/>
                  </a:moveTo>
                  <a:cubicBezTo>
                    <a:pt x="60" y="165"/>
                    <a:pt x="0" y="777"/>
                    <a:pt x="257" y="989"/>
                  </a:cubicBezTo>
                  <a:cubicBezTo>
                    <a:pt x="514" y="1201"/>
                    <a:pt x="1136" y="1270"/>
                    <a:pt x="1566" y="1270"/>
                  </a:cubicBezTo>
                  <a:cubicBezTo>
                    <a:pt x="1996" y="1270"/>
                    <a:pt x="2585" y="1201"/>
                    <a:pt x="2838" y="989"/>
                  </a:cubicBezTo>
                  <a:cubicBezTo>
                    <a:pt x="3091" y="777"/>
                    <a:pt x="3031" y="206"/>
                    <a:pt x="3081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95" name="Freeform 23"/>
            <p:cNvSpPr>
              <a:spLocks/>
            </p:cNvSpPr>
            <p:nvPr/>
          </p:nvSpPr>
          <p:spPr bwMode="auto">
            <a:xfrm>
              <a:off x="1538" y="2868"/>
              <a:ext cx="2568" cy="1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4" y="1270"/>
                </a:cxn>
                <a:cxn ang="0">
                  <a:pos x="874" y="1906"/>
                </a:cxn>
                <a:cxn ang="0">
                  <a:pos x="2464" y="2167"/>
                </a:cxn>
                <a:cxn ang="0">
                  <a:pos x="3866" y="1906"/>
                </a:cxn>
                <a:cxn ang="0">
                  <a:pos x="4671" y="1176"/>
                </a:cxn>
                <a:cxn ang="0">
                  <a:pos x="4860" y="0"/>
                </a:cxn>
              </a:cxnLst>
              <a:rect l="0" t="0" r="r" b="b"/>
              <a:pathLst>
                <a:path w="4860" h="2167">
                  <a:moveTo>
                    <a:pt x="0" y="0"/>
                  </a:moveTo>
                  <a:cubicBezTo>
                    <a:pt x="27" y="212"/>
                    <a:pt x="18" y="952"/>
                    <a:pt x="164" y="1270"/>
                  </a:cubicBezTo>
                  <a:cubicBezTo>
                    <a:pt x="310" y="1588"/>
                    <a:pt x="491" y="1757"/>
                    <a:pt x="874" y="1906"/>
                  </a:cubicBezTo>
                  <a:cubicBezTo>
                    <a:pt x="1257" y="2055"/>
                    <a:pt x="1965" y="2167"/>
                    <a:pt x="2464" y="2167"/>
                  </a:cubicBezTo>
                  <a:cubicBezTo>
                    <a:pt x="2963" y="2167"/>
                    <a:pt x="3498" y="2071"/>
                    <a:pt x="3866" y="1906"/>
                  </a:cubicBezTo>
                  <a:cubicBezTo>
                    <a:pt x="4234" y="1741"/>
                    <a:pt x="4505" y="1494"/>
                    <a:pt x="4671" y="1176"/>
                  </a:cubicBezTo>
                  <a:cubicBezTo>
                    <a:pt x="4837" y="858"/>
                    <a:pt x="4821" y="245"/>
                    <a:pt x="486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96" name="Line 24"/>
            <p:cNvSpPr>
              <a:spLocks noChangeShapeType="1"/>
            </p:cNvSpPr>
            <p:nvPr/>
          </p:nvSpPr>
          <p:spPr bwMode="auto">
            <a:xfrm>
              <a:off x="1538" y="2202"/>
              <a:ext cx="4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97" name="Line 25"/>
            <p:cNvSpPr>
              <a:spLocks noChangeShapeType="1"/>
            </p:cNvSpPr>
            <p:nvPr/>
          </p:nvSpPr>
          <p:spPr bwMode="auto">
            <a:xfrm>
              <a:off x="3631" y="1917"/>
              <a:ext cx="4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0" name="Freeform 28"/>
            <p:cNvSpPr>
              <a:spLocks/>
            </p:cNvSpPr>
            <p:nvPr/>
          </p:nvSpPr>
          <p:spPr bwMode="auto">
            <a:xfrm>
              <a:off x="1620" y="3149"/>
              <a:ext cx="417" cy="38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790" y="0"/>
                </a:cxn>
              </a:cxnLst>
              <a:rect l="0" t="0" r="r" b="b"/>
              <a:pathLst>
                <a:path w="790" h="720">
                  <a:moveTo>
                    <a:pt x="0" y="720"/>
                  </a:moveTo>
                  <a:lnTo>
                    <a:pt x="79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1" name="Freeform 29"/>
            <p:cNvSpPr>
              <a:spLocks/>
            </p:cNvSpPr>
            <p:nvPr/>
          </p:nvSpPr>
          <p:spPr bwMode="auto">
            <a:xfrm>
              <a:off x="1577" y="2972"/>
              <a:ext cx="444" cy="401"/>
            </a:xfrm>
            <a:custGeom>
              <a:avLst/>
              <a:gdLst/>
              <a:ahLst/>
              <a:cxnLst>
                <a:cxn ang="0">
                  <a:pos x="0" y="760"/>
                </a:cxn>
                <a:cxn ang="0">
                  <a:pos x="840" y="0"/>
                </a:cxn>
              </a:cxnLst>
              <a:rect l="0" t="0" r="r" b="b"/>
              <a:pathLst>
                <a:path w="840" h="760">
                  <a:moveTo>
                    <a:pt x="0" y="760"/>
                  </a:moveTo>
                  <a:lnTo>
                    <a:pt x="84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2" name="Freeform 30"/>
            <p:cNvSpPr>
              <a:spLocks/>
            </p:cNvSpPr>
            <p:nvPr/>
          </p:nvSpPr>
          <p:spPr bwMode="auto">
            <a:xfrm>
              <a:off x="1559" y="2800"/>
              <a:ext cx="454" cy="415"/>
            </a:xfrm>
            <a:custGeom>
              <a:avLst/>
              <a:gdLst/>
              <a:ahLst/>
              <a:cxnLst>
                <a:cxn ang="0">
                  <a:pos x="0" y="785"/>
                </a:cxn>
                <a:cxn ang="0">
                  <a:pos x="860" y="0"/>
                </a:cxn>
              </a:cxnLst>
              <a:rect l="0" t="0" r="r" b="b"/>
              <a:pathLst>
                <a:path w="860" h="785">
                  <a:moveTo>
                    <a:pt x="0" y="785"/>
                  </a:moveTo>
                  <a:lnTo>
                    <a:pt x="86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3" name="Freeform 31"/>
            <p:cNvSpPr>
              <a:spLocks/>
            </p:cNvSpPr>
            <p:nvPr/>
          </p:nvSpPr>
          <p:spPr bwMode="auto">
            <a:xfrm>
              <a:off x="1688" y="3302"/>
              <a:ext cx="389" cy="351"/>
            </a:xfrm>
            <a:custGeom>
              <a:avLst/>
              <a:gdLst/>
              <a:ahLst/>
              <a:cxnLst>
                <a:cxn ang="0">
                  <a:pos x="0" y="665"/>
                </a:cxn>
                <a:cxn ang="0">
                  <a:pos x="735" y="0"/>
                </a:cxn>
              </a:cxnLst>
              <a:rect l="0" t="0" r="r" b="b"/>
              <a:pathLst>
                <a:path w="735" h="665">
                  <a:moveTo>
                    <a:pt x="0" y="665"/>
                  </a:moveTo>
                  <a:lnTo>
                    <a:pt x="73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4" name="Freeform 32"/>
            <p:cNvSpPr>
              <a:spLocks/>
            </p:cNvSpPr>
            <p:nvPr/>
          </p:nvSpPr>
          <p:spPr bwMode="auto">
            <a:xfrm>
              <a:off x="1773" y="3405"/>
              <a:ext cx="383" cy="343"/>
            </a:xfrm>
            <a:custGeom>
              <a:avLst/>
              <a:gdLst/>
              <a:ahLst/>
              <a:cxnLst>
                <a:cxn ang="0">
                  <a:pos x="0" y="650"/>
                </a:cxn>
                <a:cxn ang="0">
                  <a:pos x="725" y="0"/>
                </a:cxn>
              </a:cxnLst>
              <a:rect l="0" t="0" r="r" b="b"/>
              <a:pathLst>
                <a:path w="725" h="650">
                  <a:moveTo>
                    <a:pt x="0" y="650"/>
                  </a:moveTo>
                  <a:lnTo>
                    <a:pt x="72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5" name="Freeform 33"/>
            <p:cNvSpPr>
              <a:spLocks/>
            </p:cNvSpPr>
            <p:nvPr/>
          </p:nvSpPr>
          <p:spPr bwMode="auto">
            <a:xfrm>
              <a:off x="1546" y="2602"/>
              <a:ext cx="467" cy="423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885" y="0"/>
                </a:cxn>
              </a:cxnLst>
              <a:rect l="0" t="0" r="r" b="b"/>
              <a:pathLst>
                <a:path w="885" h="800">
                  <a:moveTo>
                    <a:pt x="0" y="800"/>
                  </a:moveTo>
                  <a:lnTo>
                    <a:pt x="88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6" name="Freeform 34"/>
            <p:cNvSpPr>
              <a:spLocks/>
            </p:cNvSpPr>
            <p:nvPr/>
          </p:nvSpPr>
          <p:spPr bwMode="auto">
            <a:xfrm>
              <a:off x="1535" y="2409"/>
              <a:ext cx="478" cy="431"/>
            </a:xfrm>
            <a:custGeom>
              <a:avLst/>
              <a:gdLst/>
              <a:ahLst/>
              <a:cxnLst>
                <a:cxn ang="0">
                  <a:pos x="0" y="815"/>
                </a:cxn>
                <a:cxn ang="0">
                  <a:pos x="905" y="0"/>
                </a:cxn>
              </a:cxnLst>
              <a:rect l="0" t="0" r="r" b="b"/>
              <a:pathLst>
                <a:path w="905" h="815">
                  <a:moveTo>
                    <a:pt x="0" y="815"/>
                  </a:moveTo>
                  <a:lnTo>
                    <a:pt x="90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7" name="Freeform 35"/>
            <p:cNvSpPr>
              <a:spLocks/>
            </p:cNvSpPr>
            <p:nvPr/>
          </p:nvSpPr>
          <p:spPr bwMode="auto">
            <a:xfrm>
              <a:off x="1538" y="2225"/>
              <a:ext cx="475" cy="427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900" y="0"/>
                </a:cxn>
              </a:cxnLst>
              <a:rect l="0" t="0" r="r" b="b"/>
              <a:pathLst>
                <a:path w="900" h="810">
                  <a:moveTo>
                    <a:pt x="0" y="810"/>
                  </a:moveTo>
                  <a:lnTo>
                    <a:pt x="90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8" name="Freeform 36"/>
            <p:cNvSpPr>
              <a:spLocks/>
            </p:cNvSpPr>
            <p:nvPr/>
          </p:nvSpPr>
          <p:spPr bwMode="auto">
            <a:xfrm>
              <a:off x="1538" y="2206"/>
              <a:ext cx="282" cy="25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535" y="0"/>
                </a:cxn>
              </a:cxnLst>
              <a:rect l="0" t="0" r="r" b="b"/>
              <a:pathLst>
                <a:path w="535" h="480">
                  <a:moveTo>
                    <a:pt x="0" y="480"/>
                  </a:moveTo>
                  <a:lnTo>
                    <a:pt x="53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9" name="Freeform 37"/>
            <p:cNvSpPr>
              <a:spLocks/>
            </p:cNvSpPr>
            <p:nvPr/>
          </p:nvSpPr>
          <p:spPr bwMode="auto">
            <a:xfrm>
              <a:off x="1538" y="2203"/>
              <a:ext cx="76" cy="66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145" y="0"/>
                </a:cxn>
              </a:cxnLst>
              <a:rect l="0" t="0" r="r" b="b"/>
              <a:pathLst>
                <a:path w="145" h="125">
                  <a:moveTo>
                    <a:pt x="0" y="125"/>
                  </a:moveTo>
                  <a:lnTo>
                    <a:pt x="14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0" name="Freeform 38"/>
            <p:cNvSpPr>
              <a:spLocks/>
            </p:cNvSpPr>
            <p:nvPr/>
          </p:nvSpPr>
          <p:spPr bwMode="auto">
            <a:xfrm>
              <a:off x="1881" y="3463"/>
              <a:ext cx="399" cy="362"/>
            </a:xfrm>
            <a:custGeom>
              <a:avLst/>
              <a:gdLst/>
              <a:ahLst/>
              <a:cxnLst>
                <a:cxn ang="0">
                  <a:pos x="0" y="685"/>
                </a:cxn>
                <a:cxn ang="0">
                  <a:pos x="755" y="0"/>
                </a:cxn>
              </a:cxnLst>
              <a:rect l="0" t="0" r="r" b="b"/>
              <a:pathLst>
                <a:path w="755" h="685">
                  <a:moveTo>
                    <a:pt x="0" y="685"/>
                  </a:moveTo>
                  <a:lnTo>
                    <a:pt x="75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1" name="Freeform 39"/>
            <p:cNvSpPr>
              <a:spLocks/>
            </p:cNvSpPr>
            <p:nvPr/>
          </p:nvSpPr>
          <p:spPr bwMode="auto">
            <a:xfrm>
              <a:off x="2013" y="3502"/>
              <a:ext cx="418" cy="378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790" y="0"/>
                </a:cxn>
              </a:cxnLst>
              <a:rect l="0" t="0" r="r" b="b"/>
              <a:pathLst>
                <a:path w="790" h="715">
                  <a:moveTo>
                    <a:pt x="0" y="715"/>
                  </a:moveTo>
                  <a:lnTo>
                    <a:pt x="79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2" name="Freeform 40"/>
            <p:cNvSpPr>
              <a:spLocks/>
            </p:cNvSpPr>
            <p:nvPr/>
          </p:nvSpPr>
          <p:spPr bwMode="auto">
            <a:xfrm>
              <a:off x="2159" y="3529"/>
              <a:ext cx="441" cy="396"/>
            </a:xfrm>
            <a:custGeom>
              <a:avLst/>
              <a:gdLst/>
              <a:ahLst/>
              <a:cxnLst>
                <a:cxn ang="0">
                  <a:pos x="0" y="750"/>
                </a:cxn>
                <a:cxn ang="0">
                  <a:pos x="835" y="0"/>
                </a:cxn>
              </a:cxnLst>
              <a:rect l="0" t="0" r="r" b="b"/>
              <a:pathLst>
                <a:path w="835" h="750">
                  <a:moveTo>
                    <a:pt x="0" y="750"/>
                  </a:moveTo>
                  <a:lnTo>
                    <a:pt x="83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3" name="Freeform 41"/>
            <p:cNvSpPr>
              <a:spLocks/>
            </p:cNvSpPr>
            <p:nvPr/>
          </p:nvSpPr>
          <p:spPr bwMode="auto">
            <a:xfrm>
              <a:off x="2330" y="3539"/>
              <a:ext cx="468" cy="423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885" y="0"/>
                </a:cxn>
              </a:cxnLst>
              <a:rect l="0" t="0" r="r" b="b"/>
              <a:pathLst>
                <a:path w="885" h="800">
                  <a:moveTo>
                    <a:pt x="0" y="800"/>
                  </a:moveTo>
                  <a:lnTo>
                    <a:pt x="88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4" name="Freeform 42"/>
            <p:cNvSpPr>
              <a:spLocks/>
            </p:cNvSpPr>
            <p:nvPr/>
          </p:nvSpPr>
          <p:spPr bwMode="auto">
            <a:xfrm>
              <a:off x="2497" y="3534"/>
              <a:ext cx="505" cy="454"/>
            </a:xfrm>
            <a:custGeom>
              <a:avLst/>
              <a:gdLst/>
              <a:ahLst/>
              <a:cxnLst>
                <a:cxn ang="0">
                  <a:pos x="0" y="860"/>
                </a:cxn>
                <a:cxn ang="0">
                  <a:pos x="955" y="0"/>
                </a:cxn>
              </a:cxnLst>
              <a:rect l="0" t="0" r="r" b="b"/>
              <a:pathLst>
                <a:path w="955" h="860">
                  <a:moveTo>
                    <a:pt x="0" y="860"/>
                  </a:moveTo>
                  <a:lnTo>
                    <a:pt x="95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5" name="Freeform 43"/>
            <p:cNvSpPr>
              <a:spLocks/>
            </p:cNvSpPr>
            <p:nvPr/>
          </p:nvSpPr>
          <p:spPr bwMode="auto">
            <a:xfrm>
              <a:off x="2661" y="3505"/>
              <a:ext cx="544" cy="502"/>
            </a:xfrm>
            <a:custGeom>
              <a:avLst/>
              <a:gdLst/>
              <a:ahLst/>
              <a:cxnLst>
                <a:cxn ang="0">
                  <a:pos x="0" y="950"/>
                </a:cxn>
                <a:cxn ang="0">
                  <a:pos x="1030" y="0"/>
                </a:cxn>
              </a:cxnLst>
              <a:rect l="0" t="0" r="r" b="b"/>
              <a:pathLst>
                <a:path w="1030" h="950">
                  <a:moveTo>
                    <a:pt x="0" y="950"/>
                  </a:moveTo>
                  <a:lnTo>
                    <a:pt x="103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6" name="Freeform 44"/>
            <p:cNvSpPr>
              <a:spLocks/>
            </p:cNvSpPr>
            <p:nvPr/>
          </p:nvSpPr>
          <p:spPr bwMode="auto">
            <a:xfrm>
              <a:off x="2843" y="2858"/>
              <a:ext cx="1263" cy="1154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2390" y="0"/>
                </a:cxn>
              </a:cxnLst>
              <a:rect l="0" t="0" r="r" b="b"/>
              <a:pathLst>
                <a:path w="2390" h="2185">
                  <a:moveTo>
                    <a:pt x="0" y="2185"/>
                  </a:moveTo>
                  <a:lnTo>
                    <a:pt x="239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7" name="Freeform 45"/>
            <p:cNvSpPr>
              <a:spLocks/>
            </p:cNvSpPr>
            <p:nvPr/>
          </p:nvSpPr>
          <p:spPr bwMode="auto">
            <a:xfrm>
              <a:off x="3039" y="3043"/>
              <a:ext cx="1052" cy="958"/>
            </a:xfrm>
            <a:custGeom>
              <a:avLst/>
              <a:gdLst/>
              <a:ahLst/>
              <a:cxnLst>
                <a:cxn ang="0">
                  <a:pos x="0" y="1815"/>
                </a:cxn>
                <a:cxn ang="0">
                  <a:pos x="1990" y="0"/>
                </a:cxn>
              </a:cxnLst>
              <a:rect l="0" t="0" r="r" b="b"/>
              <a:pathLst>
                <a:path w="1990" h="1815">
                  <a:moveTo>
                    <a:pt x="0" y="1815"/>
                  </a:moveTo>
                  <a:lnTo>
                    <a:pt x="199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8" name="Freeform 46"/>
            <p:cNvSpPr>
              <a:spLocks/>
            </p:cNvSpPr>
            <p:nvPr/>
          </p:nvSpPr>
          <p:spPr bwMode="auto">
            <a:xfrm>
              <a:off x="3261" y="3238"/>
              <a:ext cx="811" cy="732"/>
            </a:xfrm>
            <a:custGeom>
              <a:avLst/>
              <a:gdLst/>
              <a:ahLst/>
              <a:cxnLst>
                <a:cxn ang="0">
                  <a:pos x="0" y="1385"/>
                </a:cxn>
                <a:cxn ang="0">
                  <a:pos x="1535" y="0"/>
                </a:cxn>
              </a:cxnLst>
              <a:rect l="0" t="0" r="r" b="b"/>
              <a:pathLst>
                <a:path w="1535" h="1385">
                  <a:moveTo>
                    <a:pt x="0" y="1385"/>
                  </a:moveTo>
                  <a:lnTo>
                    <a:pt x="153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9" name="Freeform 47"/>
            <p:cNvSpPr>
              <a:spLocks/>
            </p:cNvSpPr>
            <p:nvPr/>
          </p:nvSpPr>
          <p:spPr bwMode="auto">
            <a:xfrm>
              <a:off x="3562" y="3460"/>
              <a:ext cx="457" cy="423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865" y="0"/>
                </a:cxn>
              </a:cxnLst>
              <a:rect l="0" t="0" r="r" b="b"/>
              <a:pathLst>
                <a:path w="865" h="800">
                  <a:moveTo>
                    <a:pt x="0" y="800"/>
                  </a:moveTo>
                  <a:lnTo>
                    <a:pt x="86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0" name="Freeform 48"/>
            <p:cNvSpPr>
              <a:spLocks/>
            </p:cNvSpPr>
            <p:nvPr/>
          </p:nvSpPr>
          <p:spPr bwMode="auto">
            <a:xfrm>
              <a:off x="3602" y="2695"/>
              <a:ext cx="504" cy="456"/>
            </a:xfrm>
            <a:custGeom>
              <a:avLst/>
              <a:gdLst/>
              <a:ahLst/>
              <a:cxnLst>
                <a:cxn ang="0">
                  <a:pos x="0" y="865"/>
                </a:cxn>
                <a:cxn ang="0">
                  <a:pos x="955" y="0"/>
                </a:cxn>
              </a:cxnLst>
              <a:rect l="0" t="0" r="r" b="b"/>
              <a:pathLst>
                <a:path w="955" h="865">
                  <a:moveTo>
                    <a:pt x="0" y="865"/>
                  </a:moveTo>
                  <a:lnTo>
                    <a:pt x="95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1" name="Freeform 49"/>
            <p:cNvSpPr>
              <a:spLocks/>
            </p:cNvSpPr>
            <p:nvPr/>
          </p:nvSpPr>
          <p:spPr bwMode="auto">
            <a:xfrm>
              <a:off x="3623" y="2507"/>
              <a:ext cx="483" cy="438"/>
            </a:xfrm>
            <a:custGeom>
              <a:avLst/>
              <a:gdLst/>
              <a:ahLst/>
              <a:cxnLst>
                <a:cxn ang="0">
                  <a:pos x="0" y="830"/>
                </a:cxn>
                <a:cxn ang="0">
                  <a:pos x="915" y="0"/>
                </a:cxn>
              </a:cxnLst>
              <a:rect l="0" t="0" r="r" b="b"/>
              <a:pathLst>
                <a:path w="915" h="830">
                  <a:moveTo>
                    <a:pt x="0" y="830"/>
                  </a:moveTo>
                  <a:lnTo>
                    <a:pt x="91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2" name="Freeform 50"/>
            <p:cNvSpPr>
              <a:spLocks/>
            </p:cNvSpPr>
            <p:nvPr/>
          </p:nvSpPr>
          <p:spPr bwMode="auto">
            <a:xfrm>
              <a:off x="3628" y="2320"/>
              <a:ext cx="481" cy="427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910" y="0"/>
                </a:cxn>
              </a:cxnLst>
              <a:rect l="0" t="0" r="r" b="b"/>
              <a:pathLst>
                <a:path w="910" h="810">
                  <a:moveTo>
                    <a:pt x="0" y="810"/>
                  </a:moveTo>
                  <a:lnTo>
                    <a:pt x="91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3" name="Freeform 51"/>
            <p:cNvSpPr>
              <a:spLocks/>
            </p:cNvSpPr>
            <p:nvPr/>
          </p:nvSpPr>
          <p:spPr bwMode="auto">
            <a:xfrm>
              <a:off x="3631" y="2143"/>
              <a:ext cx="475" cy="427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900" y="0"/>
                </a:cxn>
              </a:cxnLst>
              <a:rect l="0" t="0" r="r" b="b"/>
              <a:pathLst>
                <a:path w="900" h="810">
                  <a:moveTo>
                    <a:pt x="0" y="810"/>
                  </a:moveTo>
                  <a:lnTo>
                    <a:pt x="90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4" name="Freeform 52"/>
            <p:cNvSpPr>
              <a:spLocks/>
            </p:cNvSpPr>
            <p:nvPr/>
          </p:nvSpPr>
          <p:spPr bwMode="auto">
            <a:xfrm>
              <a:off x="3631" y="1945"/>
              <a:ext cx="475" cy="427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900" y="0"/>
                </a:cxn>
              </a:cxnLst>
              <a:rect l="0" t="0" r="r" b="b"/>
              <a:pathLst>
                <a:path w="900" h="810">
                  <a:moveTo>
                    <a:pt x="0" y="810"/>
                  </a:moveTo>
                  <a:lnTo>
                    <a:pt x="90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5" name="Freeform 53"/>
            <p:cNvSpPr>
              <a:spLocks/>
            </p:cNvSpPr>
            <p:nvPr/>
          </p:nvSpPr>
          <p:spPr bwMode="auto">
            <a:xfrm>
              <a:off x="3631" y="1918"/>
              <a:ext cx="280" cy="256"/>
            </a:xfrm>
            <a:custGeom>
              <a:avLst/>
              <a:gdLst/>
              <a:ahLst/>
              <a:cxnLst>
                <a:cxn ang="0">
                  <a:pos x="0" y="485"/>
                </a:cxn>
                <a:cxn ang="0">
                  <a:pos x="530" y="0"/>
                </a:cxn>
              </a:cxnLst>
              <a:rect l="0" t="0" r="r" b="b"/>
              <a:pathLst>
                <a:path w="530" h="485">
                  <a:moveTo>
                    <a:pt x="0" y="485"/>
                  </a:moveTo>
                  <a:lnTo>
                    <a:pt x="53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6" name="Freeform 54"/>
            <p:cNvSpPr>
              <a:spLocks/>
            </p:cNvSpPr>
            <p:nvPr/>
          </p:nvSpPr>
          <p:spPr bwMode="auto">
            <a:xfrm>
              <a:off x="3631" y="1921"/>
              <a:ext cx="79" cy="74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50" y="0"/>
                </a:cxn>
              </a:cxnLst>
              <a:rect l="0" t="0" r="r" b="b"/>
              <a:pathLst>
                <a:path w="150" h="140">
                  <a:moveTo>
                    <a:pt x="0" y="140"/>
                  </a:moveTo>
                  <a:lnTo>
                    <a:pt x="15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32" name="Group 60"/>
          <p:cNvGrpSpPr>
            <a:grpSpLocks/>
          </p:cNvGrpSpPr>
          <p:nvPr/>
        </p:nvGrpSpPr>
        <p:grpSpPr bwMode="auto">
          <a:xfrm>
            <a:off x="25400" y="4333875"/>
            <a:ext cx="2852738" cy="822325"/>
            <a:chOff x="16" y="2730"/>
            <a:chExt cx="1797" cy="518"/>
          </a:xfrm>
        </p:grpSpPr>
        <p:sp>
          <p:nvSpPr>
            <p:cNvPr id="412683" name="Text Box 11"/>
            <p:cNvSpPr txBox="1">
              <a:spLocks noChangeArrowheads="1"/>
            </p:cNvSpPr>
            <p:nvPr/>
          </p:nvSpPr>
          <p:spPr bwMode="auto">
            <a:xfrm>
              <a:off x="16" y="2730"/>
              <a:ext cx="1332" cy="3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WATER</a:t>
              </a:r>
            </a:p>
          </p:txBody>
        </p:sp>
        <p:sp>
          <p:nvSpPr>
            <p:cNvPr id="412727" name="Freeform 55"/>
            <p:cNvSpPr>
              <a:spLocks/>
            </p:cNvSpPr>
            <p:nvPr/>
          </p:nvSpPr>
          <p:spPr bwMode="auto">
            <a:xfrm>
              <a:off x="1039" y="2898"/>
              <a:ext cx="774" cy="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5" y="663"/>
                </a:cxn>
              </a:cxnLst>
              <a:rect l="0" t="0" r="r" b="b"/>
              <a:pathLst>
                <a:path w="1465" h="663">
                  <a:moveTo>
                    <a:pt x="0" y="0"/>
                  </a:moveTo>
                  <a:lnTo>
                    <a:pt x="1465" y="66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35" name="Group 63"/>
          <p:cNvGrpSpPr>
            <a:grpSpLocks/>
          </p:cNvGrpSpPr>
          <p:nvPr/>
        </p:nvGrpSpPr>
        <p:grpSpPr bwMode="auto">
          <a:xfrm>
            <a:off x="2441575" y="1165225"/>
            <a:ext cx="4078288" cy="904875"/>
            <a:chOff x="1538" y="734"/>
            <a:chExt cx="2569" cy="570"/>
          </a:xfrm>
        </p:grpSpPr>
        <p:sp>
          <p:nvSpPr>
            <p:cNvPr id="412684" name="AutoShape 12"/>
            <p:cNvSpPr>
              <a:spLocks noChangeArrowheads="1"/>
            </p:cNvSpPr>
            <p:nvPr/>
          </p:nvSpPr>
          <p:spPr bwMode="auto">
            <a:xfrm>
              <a:off x="3631" y="829"/>
              <a:ext cx="476" cy="4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85" name="AutoShape 13"/>
            <p:cNvSpPr>
              <a:spLocks noChangeArrowheads="1"/>
            </p:cNvSpPr>
            <p:nvPr/>
          </p:nvSpPr>
          <p:spPr bwMode="auto">
            <a:xfrm>
              <a:off x="1538" y="829"/>
              <a:ext cx="476" cy="4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86" name="Text Box 14"/>
            <p:cNvSpPr txBox="1">
              <a:spLocks noChangeArrowheads="1"/>
            </p:cNvSpPr>
            <p:nvPr/>
          </p:nvSpPr>
          <p:spPr bwMode="auto">
            <a:xfrm>
              <a:off x="2014" y="734"/>
              <a:ext cx="1522" cy="4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AIR PRESSURE</a:t>
              </a:r>
            </a:p>
            <a:p>
              <a:r>
                <a:rPr lang="en-US" sz="2000"/>
                <a:t>(~100 kPa)</a:t>
              </a:r>
            </a:p>
          </p:txBody>
        </p:sp>
      </p:grpSp>
      <p:grpSp>
        <p:nvGrpSpPr>
          <p:cNvPr id="412733" name="Group 61"/>
          <p:cNvGrpSpPr>
            <a:grpSpLocks/>
          </p:cNvGrpSpPr>
          <p:nvPr/>
        </p:nvGrpSpPr>
        <p:grpSpPr bwMode="auto">
          <a:xfrm>
            <a:off x="6197600" y="3540125"/>
            <a:ext cx="2889250" cy="793750"/>
            <a:chOff x="3904" y="2230"/>
            <a:chExt cx="1820" cy="500"/>
          </a:xfrm>
        </p:grpSpPr>
        <p:sp>
          <p:nvSpPr>
            <p:cNvPr id="412682" name="Text Box 10"/>
            <p:cNvSpPr txBox="1">
              <a:spLocks noChangeArrowheads="1"/>
            </p:cNvSpPr>
            <p:nvPr/>
          </p:nvSpPr>
          <p:spPr bwMode="auto">
            <a:xfrm>
              <a:off x="4392" y="2350"/>
              <a:ext cx="1332" cy="3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ETHANOL</a:t>
              </a:r>
            </a:p>
          </p:txBody>
        </p:sp>
        <p:sp>
          <p:nvSpPr>
            <p:cNvPr id="412728" name="Freeform 56"/>
            <p:cNvSpPr>
              <a:spLocks/>
            </p:cNvSpPr>
            <p:nvPr/>
          </p:nvSpPr>
          <p:spPr bwMode="auto">
            <a:xfrm>
              <a:off x="3904" y="2230"/>
              <a:ext cx="715" cy="238"/>
            </a:xfrm>
            <a:custGeom>
              <a:avLst/>
              <a:gdLst/>
              <a:ahLst/>
              <a:cxnLst>
                <a:cxn ang="0">
                  <a:pos x="1352" y="451"/>
                </a:cxn>
                <a:cxn ang="0">
                  <a:pos x="0" y="0"/>
                </a:cxn>
              </a:cxnLst>
              <a:rect l="0" t="0" r="r" b="b"/>
              <a:pathLst>
                <a:path w="1352" h="451">
                  <a:moveTo>
                    <a:pt x="1352" y="451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36" name="Group 64"/>
          <p:cNvGrpSpPr>
            <a:grpSpLocks/>
          </p:cNvGrpSpPr>
          <p:nvPr/>
        </p:nvGrpSpPr>
        <p:grpSpPr bwMode="auto">
          <a:xfrm>
            <a:off x="2667000" y="2651125"/>
            <a:ext cx="1779588" cy="1025525"/>
            <a:chOff x="1680" y="1670"/>
            <a:chExt cx="1121" cy="646"/>
          </a:xfrm>
        </p:grpSpPr>
        <p:sp>
          <p:nvSpPr>
            <p:cNvPr id="412699" name="AutoShape 27"/>
            <p:cNvSpPr>
              <a:spLocks noChangeArrowheads="1"/>
            </p:cNvSpPr>
            <p:nvPr/>
          </p:nvSpPr>
          <p:spPr bwMode="auto">
            <a:xfrm>
              <a:off x="1680" y="1779"/>
              <a:ext cx="191" cy="381"/>
            </a:xfrm>
            <a:prstGeom prst="upArrow">
              <a:avLst>
                <a:gd name="adj1" fmla="val 50000"/>
                <a:gd name="adj2" fmla="val 49869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9" name="Text Box 57"/>
            <p:cNvSpPr txBox="1">
              <a:spLocks noChangeArrowheads="1"/>
            </p:cNvSpPr>
            <p:nvPr/>
          </p:nvSpPr>
          <p:spPr bwMode="auto">
            <a:xfrm>
              <a:off x="1993" y="1670"/>
              <a:ext cx="808" cy="6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VAPOR</a:t>
              </a:r>
            </a:p>
            <a:p>
              <a:r>
                <a:rPr lang="en-US" sz="2000"/>
                <a:t>PRES.</a:t>
              </a:r>
            </a:p>
            <a:p>
              <a:r>
                <a:rPr lang="en-US" sz="2000"/>
                <a:t>(~5 kPa)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4429125" y="2371725"/>
            <a:ext cx="1938338" cy="744538"/>
            <a:chOff x="2790" y="1494"/>
            <a:chExt cx="1221" cy="469"/>
          </a:xfrm>
        </p:grpSpPr>
        <p:sp>
          <p:nvSpPr>
            <p:cNvPr id="412698" name="AutoShape 26"/>
            <p:cNvSpPr>
              <a:spLocks noChangeArrowheads="1"/>
            </p:cNvSpPr>
            <p:nvPr/>
          </p:nvSpPr>
          <p:spPr bwMode="auto">
            <a:xfrm>
              <a:off x="3726" y="1494"/>
              <a:ext cx="285" cy="380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0" name="Text Box 58"/>
            <p:cNvSpPr txBox="1">
              <a:spLocks noChangeArrowheads="1"/>
            </p:cNvSpPr>
            <p:nvPr/>
          </p:nvSpPr>
          <p:spPr bwMode="auto">
            <a:xfrm>
              <a:off x="2790" y="1500"/>
              <a:ext cx="898" cy="4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V. P.</a:t>
              </a:r>
            </a:p>
            <a:p>
              <a:r>
                <a:rPr lang="en-US" sz="2000"/>
                <a:t>(~10 kPa)</a:t>
              </a:r>
            </a:p>
          </p:txBody>
        </p:sp>
      </p:grpSp>
      <p:grpSp>
        <p:nvGrpSpPr>
          <p:cNvPr id="412744" name="Group 72"/>
          <p:cNvGrpSpPr>
            <a:grpSpLocks/>
          </p:cNvGrpSpPr>
          <p:nvPr/>
        </p:nvGrpSpPr>
        <p:grpSpPr bwMode="auto">
          <a:xfrm>
            <a:off x="727075" y="668338"/>
            <a:ext cx="2065338" cy="1924050"/>
            <a:chOff x="125" y="817"/>
            <a:chExt cx="1301" cy="1120"/>
          </a:xfrm>
        </p:grpSpPr>
        <p:sp>
          <p:nvSpPr>
            <p:cNvPr id="412740" name="AutoShape 68"/>
            <p:cNvSpPr>
              <a:spLocks noChangeArrowheads="1"/>
            </p:cNvSpPr>
            <p:nvPr/>
          </p:nvSpPr>
          <p:spPr bwMode="auto">
            <a:xfrm>
              <a:off x="534" y="1467"/>
              <a:ext cx="470" cy="4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41" name="Text Box 69"/>
            <p:cNvSpPr txBox="1">
              <a:spLocks noChangeArrowheads="1"/>
            </p:cNvSpPr>
            <p:nvPr/>
          </p:nvSpPr>
          <p:spPr bwMode="auto">
            <a:xfrm>
              <a:off x="125" y="817"/>
              <a:ext cx="130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u="sng"/>
                <a:t>NET</a:t>
              </a:r>
              <a:endParaRPr lang="en-US" sz="2000"/>
            </a:p>
            <a:p>
              <a:r>
                <a:rPr lang="en-US" sz="2000"/>
                <a:t>PRESSURE</a:t>
              </a:r>
            </a:p>
            <a:p>
              <a:r>
                <a:rPr lang="en-US" sz="2000"/>
                <a:t>(~95 kPa)</a:t>
              </a:r>
            </a:p>
          </p:txBody>
        </p:sp>
      </p:grpSp>
      <p:grpSp>
        <p:nvGrpSpPr>
          <p:cNvPr id="412743" name="Group 71"/>
          <p:cNvGrpSpPr>
            <a:grpSpLocks/>
          </p:cNvGrpSpPr>
          <p:nvPr/>
        </p:nvGrpSpPr>
        <p:grpSpPr bwMode="auto">
          <a:xfrm>
            <a:off x="6267450" y="731838"/>
            <a:ext cx="2065338" cy="1689100"/>
            <a:chOff x="4289" y="671"/>
            <a:chExt cx="1301" cy="1064"/>
          </a:xfrm>
        </p:grpSpPr>
        <p:sp>
          <p:nvSpPr>
            <p:cNvPr id="412739" name="AutoShape 67"/>
            <p:cNvSpPr>
              <a:spLocks noChangeArrowheads="1"/>
            </p:cNvSpPr>
            <p:nvPr/>
          </p:nvSpPr>
          <p:spPr bwMode="auto">
            <a:xfrm>
              <a:off x="4665" y="1371"/>
              <a:ext cx="516" cy="36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42" name="Text Box 70"/>
            <p:cNvSpPr txBox="1">
              <a:spLocks noChangeArrowheads="1"/>
            </p:cNvSpPr>
            <p:nvPr/>
          </p:nvSpPr>
          <p:spPr bwMode="auto">
            <a:xfrm>
              <a:off x="4289" y="671"/>
              <a:ext cx="130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u="sng"/>
                <a:t>NET</a:t>
              </a:r>
              <a:endParaRPr lang="en-US" sz="2000"/>
            </a:p>
            <a:p>
              <a:r>
                <a:rPr lang="en-US" sz="2000"/>
                <a:t>PRESSURE</a:t>
              </a:r>
            </a:p>
            <a:p>
              <a:r>
                <a:rPr lang="en-US" sz="2000"/>
                <a:t>(~90 kPa)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2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2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2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12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12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12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358775" y="59817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</a:t>
            </a:r>
          </a:p>
        </p:txBody>
      </p:sp>
      <p:sp>
        <p:nvSpPr>
          <p:cNvPr id="450563" name="Line 3"/>
          <p:cNvSpPr>
            <a:spLocks noChangeShapeType="1"/>
          </p:cNvSpPr>
          <p:nvPr/>
        </p:nvSpPr>
        <p:spPr bwMode="auto">
          <a:xfrm>
            <a:off x="1320800" y="6357938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564" name="Line 4"/>
          <p:cNvSpPr>
            <a:spLocks noChangeShapeType="1"/>
          </p:cNvSpPr>
          <p:nvPr/>
        </p:nvSpPr>
        <p:spPr bwMode="auto">
          <a:xfrm flipV="1">
            <a:off x="246063" y="406400"/>
            <a:ext cx="0" cy="605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565" name="Rectangle 5"/>
          <p:cNvSpPr>
            <a:spLocks noChangeArrowheads="1"/>
          </p:cNvSpPr>
          <p:nvPr/>
        </p:nvSpPr>
        <p:spPr bwMode="auto">
          <a:xfrm>
            <a:off x="855663" y="5951538"/>
            <a:ext cx="261937" cy="695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1312863" y="5988050"/>
            <a:ext cx="261937" cy="6953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567" name="Text Box 7"/>
          <p:cNvSpPr txBox="1">
            <a:spLocks noChangeArrowheads="1"/>
          </p:cNvSpPr>
          <p:nvPr/>
        </p:nvSpPr>
        <p:spPr bwMode="auto">
          <a:xfrm>
            <a:off x="330200" y="53721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450568" name="Rectangle 8"/>
          <p:cNvSpPr>
            <a:spLocks noChangeArrowheads="1"/>
          </p:cNvSpPr>
          <p:nvPr/>
        </p:nvSpPr>
        <p:spPr bwMode="auto">
          <a:xfrm>
            <a:off x="973138" y="1074738"/>
            <a:ext cx="7300912" cy="477837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569" name="Oval 9"/>
          <p:cNvSpPr>
            <a:spLocks noChangeArrowheads="1"/>
          </p:cNvSpPr>
          <p:nvPr/>
        </p:nvSpPr>
        <p:spPr bwMode="auto">
          <a:xfrm>
            <a:off x="4457700" y="3078163"/>
            <a:ext cx="142875" cy="142875"/>
          </a:xfrm>
          <a:prstGeom prst="ellipse">
            <a:avLst/>
          </a:prstGeom>
          <a:solidFill>
            <a:schemeClr val="tx2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570" name="Text Box 10"/>
          <p:cNvSpPr txBox="1">
            <a:spLocks noChangeArrowheads="1"/>
          </p:cNvSpPr>
          <p:nvPr/>
        </p:nvSpPr>
        <p:spPr bwMode="auto">
          <a:xfrm>
            <a:off x="4454525" y="16271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962025" y="162718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7813675" y="162718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358775" y="59817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</a:t>
            </a:r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>
            <a:off x="1320800" y="6357938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 flipV="1">
            <a:off x="246063" y="406400"/>
            <a:ext cx="0" cy="605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855663" y="5951538"/>
            <a:ext cx="261937" cy="695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5750" name="Rectangle 6"/>
          <p:cNvSpPr>
            <a:spLocks noChangeArrowheads="1"/>
          </p:cNvSpPr>
          <p:nvPr/>
        </p:nvSpPr>
        <p:spPr bwMode="auto">
          <a:xfrm>
            <a:off x="1312863" y="5988050"/>
            <a:ext cx="261937" cy="6953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330200" y="53721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2927350" y="168275"/>
            <a:ext cx="30908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rgbClr val="FF3300"/>
                </a:solidFill>
              </a:rPr>
              <a:t>What can we do?</a:t>
            </a:r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138113" y="793750"/>
            <a:ext cx="61817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  <a:ea typeface="Times New Roman" pitchFamily="18" charset="0"/>
                <a:cs typeface="Arial" charset="0"/>
              </a:rPr>
              <a:t>1. Reduce consumption of fossil fuels.</a:t>
            </a:r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812800" y="1504950"/>
            <a:ext cx="17065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3300"/>
                </a:solidFill>
              </a:rPr>
              <a:t>At home</a:t>
            </a:r>
            <a:r>
              <a:rPr lang="en-US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420877" name="Rectangle 13"/>
          <p:cNvSpPr>
            <a:spLocks noChangeArrowheads="1"/>
          </p:cNvSpPr>
          <p:nvPr/>
        </p:nvSpPr>
        <p:spPr bwMode="auto">
          <a:xfrm>
            <a:off x="2636838" y="2884488"/>
            <a:ext cx="22621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3300"/>
                </a:solidFill>
              </a:rPr>
              <a:t>On the road</a:t>
            </a:r>
            <a:r>
              <a:rPr lang="en-US">
                <a:solidFill>
                  <a:srgbClr val="FF3300"/>
                </a:solidFill>
              </a:rPr>
              <a:t>: </a:t>
            </a:r>
          </a:p>
        </p:txBody>
      </p:sp>
      <p:grpSp>
        <p:nvGrpSpPr>
          <p:cNvPr id="420906" name="Group 42"/>
          <p:cNvGrpSpPr>
            <a:grpSpLocks/>
          </p:cNvGrpSpPr>
          <p:nvPr/>
        </p:nvGrpSpPr>
        <p:grpSpPr bwMode="auto">
          <a:xfrm>
            <a:off x="153988" y="3906838"/>
            <a:ext cx="8212137" cy="1028700"/>
            <a:chOff x="97" y="2461"/>
            <a:chExt cx="5173" cy="648"/>
          </a:xfrm>
        </p:grpSpPr>
        <p:sp>
          <p:nvSpPr>
            <p:cNvPr id="420879" name="Rectangle 15"/>
            <p:cNvSpPr>
              <a:spLocks noChangeArrowheads="1"/>
            </p:cNvSpPr>
            <p:nvPr/>
          </p:nvSpPr>
          <p:spPr bwMode="auto">
            <a:xfrm>
              <a:off x="97" y="2493"/>
              <a:ext cx="408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3300"/>
                  </a:solidFill>
                </a:rPr>
                <a:t>2. Support environmental organizations.</a:t>
              </a:r>
            </a:p>
          </p:txBody>
        </p:sp>
        <p:grpSp>
          <p:nvGrpSpPr>
            <p:cNvPr id="420880" name="Group 16"/>
            <p:cNvGrpSpPr>
              <a:grpSpLocks/>
            </p:cNvGrpSpPr>
            <p:nvPr/>
          </p:nvGrpSpPr>
          <p:grpSpPr bwMode="auto">
            <a:xfrm>
              <a:off x="4316" y="2461"/>
              <a:ext cx="954" cy="648"/>
              <a:chOff x="9068" y="11936"/>
              <a:chExt cx="1611" cy="941"/>
            </a:xfrm>
          </p:grpSpPr>
          <p:sp>
            <p:nvSpPr>
              <p:cNvPr id="420881" name="Freeform 17"/>
              <p:cNvSpPr>
                <a:spLocks/>
              </p:cNvSpPr>
              <p:nvPr/>
            </p:nvSpPr>
            <p:spPr bwMode="auto">
              <a:xfrm>
                <a:off x="9314" y="12036"/>
                <a:ext cx="1119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51" y="126"/>
                  </a:cxn>
                  <a:cxn ang="0">
                    <a:pos x="107" y="126"/>
                  </a:cxn>
                  <a:cxn ang="0">
                    <a:pos x="172" y="126"/>
                  </a:cxn>
                  <a:cxn ang="0">
                    <a:pos x="243" y="126"/>
                  </a:cxn>
                  <a:cxn ang="0">
                    <a:pos x="318" y="126"/>
                  </a:cxn>
                  <a:cxn ang="0">
                    <a:pos x="395" y="126"/>
                  </a:cxn>
                  <a:cxn ang="0">
                    <a:pos x="476" y="126"/>
                  </a:cxn>
                  <a:cxn ang="0">
                    <a:pos x="558" y="126"/>
                  </a:cxn>
                  <a:cxn ang="0">
                    <a:pos x="641" y="126"/>
                  </a:cxn>
                  <a:cxn ang="0">
                    <a:pos x="720" y="126"/>
                  </a:cxn>
                  <a:cxn ang="0">
                    <a:pos x="800" y="126"/>
                  </a:cxn>
                  <a:cxn ang="0">
                    <a:pos x="875" y="126"/>
                  </a:cxn>
                  <a:cxn ang="0">
                    <a:pos x="946" y="126"/>
                  </a:cxn>
                  <a:cxn ang="0">
                    <a:pos x="1010" y="126"/>
                  </a:cxn>
                  <a:cxn ang="0">
                    <a:pos x="1069" y="126"/>
                  </a:cxn>
                  <a:cxn ang="0">
                    <a:pos x="1119" y="126"/>
                  </a:cxn>
                  <a:cxn ang="0">
                    <a:pos x="1119" y="0"/>
                  </a:cxn>
                  <a:cxn ang="0">
                    <a:pos x="1083" y="0"/>
                  </a:cxn>
                  <a:cxn ang="0">
                    <a:pos x="1035" y="0"/>
                  </a:cxn>
                  <a:cxn ang="0">
                    <a:pos x="975" y="0"/>
                  </a:cxn>
                  <a:cxn ang="0">
                    <a:pos x="902" y="0"/>
                  </a:cxn>
                  <a:cxn ang="0">
                    <a:pos x="823" y="0"/>
                  </a:cxn>
                  <a:cxn ang="0">
                    <a:pos x="737" y="0"/>
                  </a:cxn>
                  <a:cxn ang="0">
                    <a:pos x="647" y="0"/>
                  </a:cxn>
                  <a:cxn ang="0">
                    <a:pos x="555" y="0"/>
                  </a:cxn>
                  <a:cxn ang="0">
                    <a:pos x="464" y="0"/>
                  </a:cxn>
                  <a:cxn ang="0">
                    <a:pos x="374" y="0"/>
                  </a:cxn>
                  <a:cxn ang="0">
                    <a:pos x="290" y="0"/>
                  </a:cxn>
                  <a:cxn ang="0">
                    <a:pos x="211" y="0"/>
                  </a:cxn>
                  <a:cxn ang="0">
                    <a:pos x="140" y="0"/>
                  </a:cxn>
                  <a:cxn ang="0">
                    <a:pos x="80" y="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0" y="126"/>
                  </a:cxn>
                </a:cxnLst>
                <a:rect l="0" t="0" r="r" b="b"/>
                <a:pathLst>
                  <a:path w="1119" h="126">
                    <a:moveTo>
                      <a:pt x="0" y="126"/>
                    </a:moveTo>
                    <a:lnTo>
                      <a:pt x="51" y="126"/>
                    </a:lnTo>
                    <a:lnTo>
                      <a:pt x="107" y="126"/>
                    </a:lnTo>
                    <a:lnTo>
                      <a:pt x="172" y="126"/>
                    </a:lnTo>
                    <a:lnTo>
                      <a:pt x="243" y="126"/>
                    </a:lnTo>
                    <a:lnTo>
                      <a:pt x="318" y="126"/>
                    </a:lnTo>
                    <a:lnTo>
                      <a:pt x="395" y="126"/>
                    </a:lnTo>
                    <a:lnTo>
                      <a:pt x="476" y="126"/>
                    </a:lnTo>
                    <a:lnTo>
                      <a:pt x="558" y="126"/>
                    </a:lnTo>
                    <a:lnTo>
                      <a:pt x="641" y="126"/>
                    </a:lnTo>
                    <a:lnTo>
                      <a:pt x="720" y="126"/>
                    </a:lnTo>
                    <a:lnTo>
                      <a:pt x="800" y="126"/>
                    </a:lnTo>
                    <a:lnTo>
                      <a:pt x="875" y="126"/>
                    </a:lnTo>
                    <a:lnTo>
                      <a:pt x="946" y="126"/>
                    </a:lnTo>
                    <a:lnTo>
                      <a:pt x="1010" y="126"/>
                    </a:lnTo>
                    <a:lnTo>
                      <a:pt x="1069" y="126"/>
                    </a:lnTo>
                    <a:lnTo>
                      <a:pt x="1119" y="126"/>
                    </a:lnTo>
                    <a:lnTo>
                      <a:pt x="1119" y="0"/>
                    </a:lnTo>
                    <a:lnTo>
                      <a:pt x="1083" y="0"/>
                    </a:lnTo>
                    <a:lnTo>
                      <a:pt x="1035" y="0"/>
                    </a:lnTo>
                    <a:lnTo>
                      <a:pt x="975" y="0"/>
                    </a:lnTo>
                    <a:lnTo>
                      <a:pt x="902" y="0"/>
                    </a:lnTo>
                    <a:lnTo>
                      <a:pt x="823" y="0"/>
                    </a:lnTo>
                    <a:lnTo>
                      <a:pt x="737" y="0"/>
                    </a:lnTo>
                    <a:lnTo>
                      <a:pt x="647" y="0"/>
                    </a:lnTo>
                    <a:lnTo>
                      <a:pt x="555" y="0"/>
                    </a:lnTo>
                    <a:lnTo>
                      <a:pt x="464" y="0"/>
                    </a:lnTo>
                    <a:lnTo>
                      <a:pt x="374" y="0"/>
                    </a:lnTo>
                    <a:lnTo>
                      <a:pt x="290" y="0"/>
                    </a:lnTo>
                    <a:lnTo>
                      <a:pt x="211" y="0"/>
                    </a:lnTo>
                    <a:lnTo>
                      <a:pt x="140" y="0"/>
                    </a:lnTo>
                    <a:lnTo>
                      <a:pt x="80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2" name="Freeform 18"/>
              <p:cNvSpPr>
                <a:spLocks/>
              </p:cNvSpPr>
              <p:nvPr/>
            </p:nvSpPr>
            <p:spPr bwMode="auto">
              <a:xfrm>
                <a:off x="9198" y="12319"/>
                <a:ext cx="1354" cy="510"/>
              </a:xfrm>
              <a:custGeom>
                <a:avLst/>
                <a:gdLst/>
                <a:ahLst/>
                <a:cxnLst>
                  <a:cxn ang="0">
                    <a:pos x="1247" y="460"/>
                  </a:cxn>
                  <a:cxn ang="0">
                    <a:pos x="1245" y="465"/>
                  </a:cxn>
                  <a:cxn ang="0">
                    <a:pos x="1241" y="468"/>
                  </a:cxn>
                  <a:cxn ang="0">
                    <a:pos x="1237" y="470"/>
                  </a:cxn>
                  <a:cxn ang="0">
                    <a:pos x="1233" y="472"/>
                  </a:cxn>
                  <a:cxn ang="0">
                    <a:pos x="1057" y="472"/>
                  </a:cxn>
                  <a:cxn ang="0">
                    <a:pos x="1051" y="470"/>
                  </a:cxn>
                  <a:cxn ang="0">
                    <a:pos x="1047" y="468"/>
                  </a:cxn>
                  <a:cxn ang="0">
                    <a:pos x="1045" y="465"/>
                  </a:cxn>
                  <a:cxn ang="0">
                    <a:pos x="1043" y="460"/>
                  </a:cxn>
                  <a:cxn ang="0">
                    <a:pos x="987" y="0"/>
                  </a:cxn>
                  <a:cxn ang="0">
                    <a:pos x="365" y="0"/>
                  </a:cxn>
                  <a:cxn ang="0">
                    <a:pos x="308" y="460"/>
                  </a:cxn>
                  <a:cxn ang="0">
                    <a:pos x="306" y="465"/>
                  </a:cxn>
                  <a:cxn ang="0">
                    <a:pos x="304" y="468"/>
                  </a:cxn>
                  <a:cxn ang="0">
                    <a:pos x="300" y="470"/>
                  </a:cxn>
                  <a:cxn ang="0">
                    <a:pos x="296" y="472"/>
                  </a:cxn>
                  <a:cxn ang="0">
                    <a:pos x="121" y="472"/>
                  </a:cxn>
                  <a:cxn ang="0">
                    <a:pos x="114" y="470"/>
                  </a:cxn>
                  <a:cxn ang="0">
                    <a:pos x="110" y="468"/>
                  </a:cxn>
                  <a:cxn ang="0">
                    <a:pos x="108" y="465"/>
                  </a:cxn>
                  <a:cxn ang="0">
                    <a:pos x="106" y="460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14" y="118"/>
                  </a:cxn>
                  <a:cxn ang="0">
                    <a:pos x="33" y="280"/>
                  </a:cxn>
                  <a:cxn ang="0">
                    <a:pos x="50" y="430"/>
                  </a:cxn>
                  <a:cxn ang="0">
                    <a:pos x="60" y="510"/>
                  </a:cxn>
                  <a:cxn ang="0">
                    <a:pos x="81" y="510"/>
                  </a:cxn>
                  <a:cxn ang="0">
                    <a:pos x="125" y="510"/>
                  </a:cxn>
                  <a:cxn ang="0">
                    <a:pos x="187" y="510"/>
                  </a:cxn>
                  <a:cxn ang="0">
                    <a:pos x="267" y="510"/>
                  </a:cxn>
                  <a:cxn ang="0">
                    <a:pos x="359" y="510"/>
                  </a:cxn>
                  <a:cxn ang="0">
                    <a:pos x="459" y="510"/>
                  </a:cxn>
                  <a:cxn ang="0">
                    <a:pos x="565" y="510"/>
                  </a:cxn>
                  <a:cxn ang="0">
                    <a:pos x="676" y="510"/>
                  </a:cxn>
                  <a:cxn ang="0">
                    <a:pos x="786" y="510"/>
                  </a:cxn>
                  <a:cxn ang="0">
                    <a:pos x="893" y="510"/>
                  </a:cxn>
                  <a:cxn ang="0">
                    <a:pos x="993" y="510"/>
                  </a:cxn>
                  <a:cxn ang="0">
                    <a:pos x="1085" y="510"/>
                  </a:cxn>
                  <a:cxn ang="0">
                    <a:pos x="1164" y="510"/>
                  </a:cxn>
                  <a:cxn ang="0">
                    <a:pos x="1226" y="510"/>
                  </a:cxn>
                  <a:cxn ang="0">
                    <a:pos x="1270" y="510"/>
                  </a:cxn>
                  <a:cxn ang="0">
                    <a:pos x="1291" y="510"/>
                  </a:cxn>
                  <a:cxn ang="0">
                    <a:pos x="1295" y="482"/>
                  </a:cxn>
                  <a:cxn ang="0">
                    <a:pos x="1302" y="430"/>
                  </a:cxn>
                  <a:cxn ang="0">
                    <a:pos x="1310" y="360"/>
                  </a:cxn>
                  <a:cxn ang="0">
                    <a:pos x="1320" y="280"/>
                  </a:cxn>
                  <a:cxn ang="0">
                    <a:pos x="1329" y="197"/>
                  </a:cxn>
                  <a:cxn ang="0">
                    <a:pos x="1339" y="118"/>
                  </a:cxn>
                  <a:cxn ang="0">
                    <a:pos x="1347" y="51"/>
                  </a:cxn>
                  <a:cxn ang="0">
                    <a:pos x="1354" y="0"/>
                  </a:cxn>
                  <a:cxn ang="0">
                    <a:pos x="1302" y="0"/>
                  </a:cxn>
                  <a:cxn ang="0">
                    <a:pos x="1247" y="460"/>
                  </a:cxn>
                </a:cxnLst>
                <a:rect l="0" t="0" r="r" b="b"/>
                <a:pathLst>
                  <a:path w="1354" h="510">
                    <a:moveTo>
                      <a:pt x="1247" y="460"/>
                    </a:moveTo>
                    <a:lnTo>
                      <a:pt x="1245" y="465"/>
                    </a:lnTo>
                    <a:lnTo>
                      <a:pt x="1241" y="468"/>
                    </a:lnTo>
                    <a:lnTo>
                      <a:pt x="1237" y="470"/>
                    </a:lnTo>
                    <a:lnTo>
                      <a:pt x="1233" y="472"/>
                    </a:lnTo>
                    <a:lnTo>
                      <a:pt x="1057" y="472"/>
                    </a:lnTo>
                    <a:lnTo>
                      <a:pt x="1051" y="470"/>
                    </a:lnTo>
                    <a:lnTo>
                      <a:pt x="1047" y="468"/>
                    </a:lnTo>
                    <a:lnTo>
                      <a:pt x="1045" y="465"/>
                    </a:lnTo>
                    <a:lnTo>
                      <a:pt x="1043" y="460"/>
                    </a:lnTo>
                    <a:lnTo>
                      <a:pt x="987" y="0"/>
                    </a:lnTo>
                    <a:lnTo>
                      <a:pt x="365" y="0"/>
                    </a:lnTo>
                    <a:lnTo>
                      <a:pt x="308" y="460"/>
                    </a:lnTo>
                    <a:lnTo>
                      <a:pt x="306" y="465"/>
                    </a:lnTo>
                    <a:lnTo>
                      <a:pt x="304" y="468"/>
                    </a:lnTo>
                    <a:lnTo>
                      <a:pt x="300" y="470"/>
                    </a:lnTo>
                    <a:lnTo>
                      <a:pt x="296" y="472"/>
                    </a:lnTo>
                    <a:lnTo>
                      <a:pt x="121" y="472"/>
                    </a:lnTo>
                    <a:lnTo>
                      <a:pt x="114" y="470"/>
                    </a:lnTo>
                    <a:lnTo>
                      <a:pt x="110" y="468"/>
                    </a:lnTo>
                    <a:lnTo>
                      <a:pt x="108" y="465"/>
                    </a:lnTo>
                    <a:lnTo>
                      <a:pt x="106" y="460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14" y="118"/>
                    </a:lnTo>
                    <a:lnTo>
                      <a:pt x="33" y="280"/>
                    </a:lnTo>
                    <a:lnTo>
                      <a:pt x="50" y="430"/>
                    </a:lnTo>
                    <a:lnTo>
                      <a:pt x="60" y="510"/>
                    </a:lnTo>
                    <a:lnTo>
                      <a:pt x="81" y="510"/>
                    </a:lnTo>
                    <a:lnTo>
                      <a:pt x="125" y="510"/>
                    </a:lnTo>
                    <a:lnTo>
                      <a:pt x="187" y="510"/>
                    </a:lnTo>
                    <a:lnTo>
                      <a:pt x="267" y="510"/>
                    </a:lnTo>
                    <a:lnTo>
                      <a:pt x="359" y="510"/>
                    </a:lnTo>
                    <a:lnTo>
                      <a:pt x="459" y="510"/>
                    </a:lnTo>
                    <a:lnTo>
                      <a:pt x="565" y="510"/>
                    </a:lnTo>
                    <a:lnTo>
                      <a:pt x="676" y="510"/>
                    </a:lnTo>
                    <a:lnTo>
                      <a:pt x="786" y="510"/>
                    </a:lnTo>
                    <a:lnTo>
                      <a:pt x="893" y="510"/>
                    </a:lnTo>
                    <a:lnTo>
                      <a:pt x="993" y="510"/>
                    </a:lnTo>
                    <a:lnTo>
                      <a:pt x="1085" y="510"/>
                    </a:lnTo>
                    <a:lnTo>
                      <a:pt x="1164" y="510"/>
                    </a:lnTo>
                    <a:lnTo>
                      <a:pt x="1226" y="510"/>
                    </a:lnTo>
                    <a:lnTo>
                      <a:pt x="1270" y="510"/>
                    </a:lnTo>
                    <a:lnTo>
                      <a:pt x="1291" y="510"/>
                    </a:lnTo>
                    <a:lnTo>
                      <a:pt x="1295" y="482"/>
                    </a:lnTo>
                    <a:lnTo>
                      <a:pt x="1302" y="430"/>
                    </a:lnTo>
                    <a:lnTo>
                      <a:pt x="1310" y="360"/>
                    </a:lnTo>
                    <a:lnTo>
                      <a:pt x="1320" y="280"/>
                    </a:lnTo>
                    <a:lnTo>
                      <a:pt x="1329" y="197"/>
                    </a:lnTo>
                    <a:lnTo>
                      <a:pt x="1339" y="118"/>
                    </a:lnTo>
                    <a:lnTo>
                      <a:pt x="1347" y="51"/>
                    </a:lnTo>
                    <a:lnTo>
                      <a:pt x="1354" y="0"/>
                    </a:lnTo>
                    <a:lnTo>
                      <a:pt x="1302" y="0"/>
                    </a:lnTo>
                    <a:lnTo>
                      <a:pt x="1247" y="46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3" name="Freeform 19"/>
              <p:cNvSpPr>
                <a:spLocks/>
              </p:cNvSpPr>
              <p:nvPr/>
            </p:nvSpPr>
            <p:spPr bwMode="auto">
              <a:xfrm>
                <a:off x="9223" y="12057"/>
                <a:ext cx="62" cy="105"/>
              </a:xfrm>
              <a:custGeom>
                <a:avLst/>
                <a:gdLst/>
                <a:ahLst/>
                <a:cxnLst>
                  <a:cxn ang="0">
                    <a:pos x="62" y="105"/>
                  </a:cxn>
                  <a:cxn ang="0">
                    <a:pos x="62" y="0"/>
                  </a:cxn>
                  <a:cxn ang="0">
                    <a:pos x="54" y="12"/>
                  </a:cxn>
                  <a:cxn ang="0">
                    <a:pos x="46" y="26"/>
                  </a:cxn>
                  <a:cxn ang="0">
                    <a:pos x="37" y="41"/>
                  </a:cxn>
                  <a:cxn ang="0">
                    <a:pos x="29" y="57"/>
                  </a:cxn>
                  <a:cxn ang="0">
                    <a:pos x="18" y="71"/>
                  </a:cxn>
                  <a:cxn ang="0">
                    <a:pos x="12" y="85"/>
                  </a:cxn>
                  <a:cxn ang="0">
                    <a:pos x="4" y="97"/>
                  </a:cxn>
                  <a:cxn ang="0">
                    <a:pos x="0" y="105"/>
                  </a:cxn>
                  <a:cxn ang="0">
                    <a:pos x="2" y="105"/>
                  </a:cxn>
                  <a:cxn ang="0">
                    <a:pos x="6" y="105"/>
                  </a:cxn>
                  <a:cxn ang="0">
                    <a:pos x="12" y="105"/>
                  </a:cxn>
                  <a:cxn ang="0">
                    <a:pos x="18" y="105"/>
                  </a:cxn>
                  <a:cxn ang="0">
                    <a:pos x="29" y="105"/>
                  </a:cxn>
                  <a:cxn ang="0">
                    <a:pos x="37" y="105"/>
                  </a:cxn>
                  <a:cxn ang="0">
                    <a:pos x="50" y="105"/>
                  </a:cxn>
                  <a:cxn ang="0">
                    <a:pos x="62" y="105"/>
                  </a:cxn>
                </a:cxnLst>
                <a:rect l="0" t="0" r="r" b="b"/>
                <a:pathLst>
                  <a:path w="62" h="105">
                    <a:moveTo>
                      <a:pt x="62" y="105"/>
                    </a:moveTo>
                    <a:lnTo>
                      <a:pt x="62" y="0"/>
                    </a:lnTo>
                    <a:lnTo>
                      <a:pt x="54" y="12"/>
                    </a:lnTo>
                    <a:lnTo>
                      <a:pt x="46" y="26"/>
                    </a:lnTo>
                    <a:lnTo>
                      <a:pt x="37" y="41"/>
                    </a:lnTo>
                    <a:lnTo>
                      <a:pt x="29" y="57"/>
                    </a:lnTo>
                    <a:lnTo>
                      <a:pt x="18" y="71"/>
                    </a:lnTo>
                    <a:lnTo>
                      <a:pt x="12" y="85"/>
                    </a:lnTo>
                    <a:lnTo>
                      <a:pt x="4" y="97"/>
                    </a:lnTo>
                    <a:lnTo>
                      <a:pt x="0" y="105"/>
                    </a:lnTo>
                    <a:lnTo>
                      <a:pt x="2" y="105"/>
                    </a:lnTo>
                    <a:lnTo>
                      <a:pt x="6" y="105"/>
                    </a:lnTo>
                    <a:lnTo>
                      <a:pt x="12" y="105"/>
                    </a:lnTo>
                    <a:lnTo>
                      <a:pt x="18" y="105"/>
                    </a:lnTo>
                    <a:lnTo>
                      <a:pt x="29" y="105"/>
                    </a:lnTo>
                    <a:lnTo>
                      <a:pt x="37" y="105"/>
                    </a:lnTo>
                    <a:lnTo>
                      <a:pt x="50" y="105"/>
                    </a:lnTo>
                    <a:lnTo>
                      <a:pt x="62" y="105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4" name="Freeform 20"/>
              <p:cNvSpPr>
                <a:spLocks noEditPoints="1"/>
              </p:cNvSpPr>
              <p:nvPr/>
            </p:nvSpPr>
            <p:spPr bwMode="auto">
              <a:xfrm>
                <a:off x="9127" y="11983"/>
                <a:ext cx="1494" cy="288"/>
              </a:xfrm>
              <a:custGeom>
                <a:avLst/>
                <a:gdLst/>
                <a:ahLst/>
                <a:cxnLst>
                  <a:cxn ang="0">
                    <a:pos x="114" y="15"/>
                  </a:cxn>
                  <a:cxn ang="0">
                    <a:pos x="79" y="72"/>
                  </a:cxn>
                  <a:cxn ang="0">
                    <a:pos x="37" y="143"/>
                  </a:cxn>
                  <a:cxn ang="0">
                    <a:pos x="6" y="195"/>
                  </a:cxn>
                  <a:cxn ang="0">
                    <a:pos x="0" y="217"/>
                  </a:cxn>
                  <a:cxn ang="0">
                    <a:pos x="0" y="264"/>
                  </a:cxn>
                  <a:cxn ang="0">
                    <a:pos x="8" y="288"/>
                  </a:cxn>
                  <a:cxn ang="0">
                    <a:pos x="48" y="288"/>
                  </a:cxn>
                  <a:cxn ang="0">
                    <a:pos x="112" y="288"/>
                  </a:cxn>
                  <a:cxn ang="0">
                    <a:pos x="198" y="288"/>
                  </a:cxn>
                  <a:cxn ang="0">
                    <a:pos x="302" y="288"/>
                  </a:cxn>
                  <a:cxn ang="0">
                    <a:pos x="419" y="288"/>
                  </a:cxn>
                  <a:cxn ang="0">
                    <a:pos x="546" y="288"/>
                  </a:cxn>
                  <a:cxn ang="0">
                    <a:pos x="680" y="288"/>
                  </a:cxn>
                  <a:cxn ang="0">
                    <a:pos x="813" y="288"/>
                  </a:cxn>
                  <a:cxn ang="0">
                    <a:pos x="947" y="288"/>
                  </a:cxn>
                  <a:cxn ang="0">
                    <a:pos x="1074" y="288"/>
                  </a:cxn>
                  <a:cxn ang="0">
                    <a:pos x="1191" y="288"/>
                  </a:cxn>
                  <a:cxn ang="0">
                    <a:pos x="1295" y="288"/>
                  </a:cxn>
                  <a:cxn ang="0">
                    <a:pos x="1381" y="288"/>
                  </a:cxn>
                  <a:cxn ang="0">
                    <a:pos x="1446" y="288"/>
                  </a:cxn>
                  <a:cxn ang="0">
                    <a:pos x="1485" y="288"/>
                  </a:cxn>
                  <a:cxn ang="0">
                    <a:pos x="1494" y="264"/>
                  </a:cxn>
                  <a:cxn ang="0">
                    <a:pos x="1494" y="217"/>
                  </a:cxn>
                  <a:cxn ang="0">
                    <a:pos x="1487" y="195"/>
                  </a:cxn>
                  <a:cxn ang="0">
                    <a:pos x="1456" y="143"/>
                  </a:cxn>
                  <a:cxn ang="0">
                    <a:pos x="1414" y="72"/>
                  </a:cxn>
                  <a:cxn ang="0">
                    <a:pos x="1379" y="15"/>
                  </a:cxn>
                  <a:cxn ang="0">
                    <a:pos x="1352" y="0"/>
                  </a:cxn>
                  <a:cxn ang="0">
                    <a:pos x="1245" y="0"/>
                  </a:cxn>
                  <a:cxn ang="0">
                    <a:pos x="1074" y="0"/>
                  </a:cxn>
                  <a:cxn ang="0">
                    <a:pos x="861" y="0"/>
                  </a:cxn>
                  <a:cxn ang="0">
                    <a:pos x="634" y="0"/>
                  </a:cxn>
                  <a:cxn ang="0">
                    <a:pos x="421" y="0"/>
                  </a:cxn>
                  <a:cxn ang="0">
                    <a:pos x="248" y="0"/>
                  </a:cxn>
                  <a:cxn ang="0">
                    <a:pos x="142" y="0"/>
                  </a:cxn>
                  <a:cxn ang="0">
                    <a:pos x="1439" y="197"/>
                  </a:cxn>
                  <a:cxn ang="0">
                    <a:pos x="1433" y="202"/>
                  </a:cxn>
                  <a:cxn ang="0">
                    <a:pos x="1427" y="204"/>
                  </a:cxn>
                  <a:cxn ang="0">
                    <a:pos x="69" y="204"/>
                  </a:cxn>
                  <a:cxn ang="0">
                    <a:pos x="62" y="198"/>
                  </a:cxn>
                  <a:cxn ang="0">
                    <a:pos x="58" y="193"/>
                  </a:cxn>
                  <a:cxn ang="0">
                    <a:pos x="56" y="188"/>
                  </a:cxn>
                  <a:cxn ang="0">
                    <a:pos x="150" y="36"/>
                  </a:cxn>
                  <a:cxn ang="0">
                    <a:pos x="154" y="31"/>
                  </a:cxn>
                  <a:cxn ang="0">
                    <a:pos x="162" y="29"/>
                  </a:cxn>
                  <a:cxn ang="0">
                    <a:pos x="1339" y="29"/>
                  </a:cxn>
                  <a:cxn ang="0">
                    <a:pos x="1345" y="34"/>
                  </a:cxn>
                  <a:cxn ang="0">
                    <a:pos x="1439" y="185"/>
                  </a:cxn>
                  <a:cxn ang="0">
                    <a:pos x="1441" y="191"/>
                  </a:cxn>
                  <a:cxn ang="0">
                    <a:pos x="1439" y="197"/>
                  </a:cxn>
                </a:cxnLst>
                <a:rect l="0" t="0" r="r" b="b"/>
                <a:pathLst>
                  <a:path w="1494" h="288">
                    <a:moveTo>
                      <a:pt x="123" y="0"/>
                    </a:moveTo>
                    <a:lnTo>
                      <a:pt x="114" y="15"/>
                    </a:lnTo>
                    <a:lnTo>
                      <a:pt x="100" y="41"/>
                    </a:lnTo>
                    <a:lnTo>
                      <a:pt x="79" y="72"/>
                    </a:lnTo>
                    <a:lnTo>
                      <a:pt x="58" y="109"/>
                    </a:lnTo>
                    <a:lnTo>
                      <a:pt x="37" y="143"/>
                    </a:lnTo>
                    <a:lnTo>
                      <a:pt x="21" y="172"/>
                    </a:lnTo>
                    <a:lnTo>
                      <a:pt x="6" y="195"/>
                    </a:lnTo>
                    <a:lnTo>
                      <a:pt x="0" y="205"/>
                    </a:lnTo>
                    <a:lnTo>
                      <a:pt x="0" y="217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0" y="288"/>
                    </a:lnTo>
                    <a:lnTo>
                      <a:pt x="8" y="288"/>
                    </a:lnTo>
                    <a:lnTo>
                      <a:pt x="25" y="288"/>
                    </a:lnTo>
                    <a:lnTo>
                      <a:pt x="48" y="288"/>
                    </a:lnTo>
                    <a:lnTo>
                      <a:pt x="77" y="288"/>
                    </a:lnTo>
                    <a:lnTo>
                      <a:pt x="112" y="288"/>
                    </a:lnTo>
                    <a:lnTo>
                      <a:pt x="154" y="288"/>
                    </a:lnTo>
                    <a:lnTo>
                      <a:pt x="198" y="288"/>
                    </a:lnTo>
                    <a:lnTo>
                      <a:pt x="248" y="288"/>
                    </a:lnTo>
                    <a:lnTo>
                      <a:pt x="302" y="288"/>
                    </a:lnTo>
                    <a:lnTo>
                      <a:pt x="359" y="288"/>
                    </a:lnTo>
                    <a:lnTo>
                      <a:pt x="419" y="288"/>
                    </a:lnTo>
                    <a:lnTo>
                      <a:pt x="482" y="288"/>
                    </a:lnTo>
                    <a:lnTo>
                      <a:pt x="546" y="288"/>
                    </a:lnTo>
                    <a:lnTo>
                      <a:pt x="613" y="288"/>
                    </a:lnTo>
                    <a:lnTo>
                      <a:pt x="680" y="288"/>
                    </a:lnTo>
                    <a:lnTo>
                      <a:pt x="747" y="288"/>
                    </a:lnTo>
                    <a:lnTo>
                      <a:pt x="813" y="288"/>
                    </a:lnTo>
                    <a:lnTo>
                      <a:pt x="880" y="288"/>
                    </a:lnTo>
                    <a:lnTo>
                      <a:pt x="947" y="288"/>
                    </a:lnTo>
                    <a:lnTo>
                      <a:pt x="1012" y="288"/>
                    </a:lnTo>
                    <a:lnTo>
                      <a:pt x="1074" y="288"/>
                    </a:lnTo>
                    <a:lnTo>
                      <a:pt x="1135" y="288"/>
                    </a:lnTo>
                    <a:lnTo>
                      <a:pt x="1191" y="288"/>
                    </a:lnTo>
                    <a:lnTo>
                      <a:pt x="1245" y="288"/>
                    </a:lnTo>
                    <a:lnTo>
                      <a:pt x="1295" y="288"/>
                    </a:lnTo>
                    <a:lnTo>
                      <a:pt x="1339" y="288"/>
                    </a:lnTo>
                    <a:lnTo>
                      <a:pt x="1381" y="288"/>
                    </a:lnTo>
                    <a:lnTo>
                      <a:pt x="1416" y="288"/>
                    </a:lnTo>
                    <a:lnTo>
                      <a:pt x="1446" y="288"/>
                    </a:lnTo>
                    <a:lnTo>
                      <a:pt x="1469" y="288"/>
                    </a:lnTo>
                    <a:lnTo>
                      <a:pt x="1485" y="288"/>
                    </a:lnTo>
                    <a:lnTo>
                      <a:pt x="1494" y="288"/>
                    </a:lnTo>
                    <a:lnTo>
                      <a:pt x="1494" y="264"/>
                    </a:lnTo>
                    <a:lnTo>
                      <a:pt x="1494" y="240"/>
                    </a:lnTo>
                    <a:lnTo>
                      <a:pt x="1494" y="217"/>
                    </a:lnTo>
                    <a:lnTo>
                      <a:pt x="1494" y="205"/>
                    </a:lnTo>
                    <a:lnTo>
                      <a:pt x="1487" y="195"/>
                    </a:lnTo>
                    <a:lnTo>
                      <a:pt x="1475" y="172"/>
                    </a:lnTo>
                    <a:lnTo>
                      <a:pt x="1456" y="143"/>
                    </a:lnTo>
                    <a:lnTo>
                      <a:pt x="1435" y="109"/>
                    </a:lnTo>
                    <a:lnTo>
                      <a:pt x="1414" y="72"/>
                    </a:lnTo>
                    <a:lnTo>
                      <a:pt x="1396" y="41"/>
                    </a:lnTo>
                    <a:lnTo>
                      <a:pt x="1379" y="15"/>
                    </a:lnTo>
                    <a:lnTo>
                      <a:pt x="1370" y="0"/>
                    </a:lnTo>
                    <a:lnTo>
                      <a:pt x="1352" y="0"/>
                    </a:lnTo>
                    <a:lnTo>
                      <a:pt x="1308" y="0"/>
                    </a:lnTo>
                    <a:lnTo>
                      <a:pt x="1245" y="0"/>
                    </a:lnTo>
                    <a:lnTo>
                      <a:pt x="1166" y="0"/>
                    </a:lnTo>
                    <a:lnTo>
                      <a:pt x="1074" y="0"/>
                    </a:lnTo>
                    <a:lnTo>
                      <a:pt x="970" y="0"/>
                    </a:lnTo>
                    <a:lnTo>
                      <a:pt x="861" y="0"/>
                    </a:lnTo>
                    <a:lnTo>
                      <a:pt x="747" y="0"/>
                    </a:lnTo>
                    <a:lnTo>
                      <a:pt x="634" y="0"/>
                    </a:lnTo>
                    <a:lnTo>
                      <a:pt x="523" y="0"/>
                    </a:lnTo>
                    <a:lnTo>
                      <a:pt x="421" y="0"/>
                    </a:lnTo>
                    <a:lnTo>
                      <a:pt x="327" y="0"/>
                    </a:lnTo>
                    <a:lnTo>
                      <a:pt x="248" y="0"/>
                    </a:lnTo>
                    <a:lnTo>
                      <a:pt x="185" y="0"/>
                    </a:lnTo>
                    <a:lnTo>
                      <a:pt x="142" y="0"/>
                    </a:lnTo>
                    <a:lnTo>
                      <a:pt x="123" y="0"/>
                    </a:lnTo>
                    <a:close/>
                    <a:moveTo>
                      <a:pt x="1439" y="197"/>
                    </a:moveTo>
                    <a:lnTo>
                      <a:pt x="1437" y="198"/>
                    </a:lnTo>
                    <a:lnTo>
                      <a:pt x="1433" y="202"/>
                    </a:lnTo>
                    <a:lnTo>
                      <a:pt x="1431" y="204"/>
                    </a:lnTo>
                    <a:lnTo>
                      <a:pt x="1427" y="204"/>
                    </a:lnTo>
                    <a:lnTo>
                      <a:pt x="73" y="204"/>
                    </a:lnTo>
                    <a:lnTo>
                      <a:pt x="69" y="204"/>
                    </a:lnTo>
                    <a:lnTo>
                      <a:pt x="64" y="202"/>
                    </a:lnTo>
                    <a:lnTo>
                      <a:pt x="62" y="198"/>
                    </a:lnTo>
                    <a:lnTo>
                      <a:pt x="60" y="197"/>
                    </a:lnTo>
                    <a:lnTo>
                      <a:pt x="58" y="193"/>
                    </a:lnTo>
                    <a:lnTo>
                      <a:pt x="56" y="191"/>
                    </a:lnTo>
                    <a:lnTo>
                      <a:pt x="56" y="188"/>
                    </a:lnTo>
                    <a:lnTo>
                      <a:pt x="58" y="185"/>
                    </a:lnTo>
                    <a:lnTo>
                      <a:pt x="150" y="36"/>
                    </a:lnTo>
                    <a:lnTo>
                      <a:pt x="152" y="34"/>
                    </a:lnTo>
                    <a:lnTo>
                      <a:pt x="154" y="31"/>
                    </a:lnTo>
                    <a:lnTo>
                      <a:pt x="158" y="29"/>
                    </a:lnTo>
                    <a:lnTo>
                      <a:pt x="162" y="29"/>
                    </a:lnTo>
                    <a:lnTo>
                      <a:pt x="1335" y="29"/>
                    </a:lnTo>
                    <a:lnTo>
                      <a:pt x="1339" y="29"/>
                    </a:lnTo>
                    <a:lnTo>
                      <a:pt x="1343" y="31"/>
                    </a:lnTo>
                    <a:lnTo>
                      <a:pt x="1345" y="34"/>
                    </a:lnTo>
                    <a:lnTo>
                      <a:pt x="1350" y="36"/>
                    </a:lnTo>
                    <a:lnTo>
                      <a:pt x="1439" y="185"/>
                    </a:lnTo>
                    <a:lnTo>
                      <a:pt x="1441" y="188"/>
                    </a:lnTo>
                    <a:lnTo>
                      <a:pt x="1441" y="191"/>
                    </a:lnTo>
                    <a:lnTo>
                      <a:pt x="1441" y="193"/>
                    </a:lnTo>
                    <a:lnTo>
                      <a:pt x="1439" y="19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5" name="Freeform 21"/>
              <p:cNvSpPr>
                <a:spLocks/>
              </p:cNvSpPr>
              <p:nvPr/>
            </p:nvSpPr>
            <p:spPr bwMode="auto">
              <a:xfrm>
                <a:off x="10462" y="12050"/>
                <a:ext cx="69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3" y="112"/>
                  </a:cxn>
                  <a:cxn ang="0">
                    <a:pos x="25" y="112"/>
                  </a:cxn>
                  <a:cxn ang="0">
                    <a:pos x="38" y="112"/>
                  </a:cxn>
                  <a:cxn ang="0">
                    <a:pos x="46" y="112"/>
                  </a:cxn>
                  <a:cxn ang="0">
                    <a:pos x="54" y="112"/>
                  </a:cxn>
                  <a:cxn ang="0">
                    <a:pos x="61" y="112"/>
                  </a:cxn>
                  <a:cxn ang="0">
                    <a:pos x="65" y="112"/>
                  </a:cxn>
                  <a:cxn ang="0">
                    <a:pos x="69" y="112"/>
                  </a:cxn>
                  <a:cxn ang="0">
                    <a:pos x="63" y="102"/>
                  </a:cxn>
                  <a:cxn ang="0">
                    <a:pos x="54" y="90"/>
                  </a:cxn>
                  <a:cxn ang="0">
                    <a:pos x="46" y="76"/>
                  </a:cxn>
                  <a:cxn ang="0">
                    <a:pos x="35" y="59"/>
                  </a:cxn>
                  <a:cxn ang="0">
                    <a:pos x="25" y="43"/>
                  </a:cxn>
                  <a:cxn ang="0">
                    <a:pos x="17" y="28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0" y="112"/>
                  </a:cxn>
                </a:cxnLst>
                <a:rect l="0" t="0" r="r" b="b"/>
                <a:pathLst>
                  <a:path w="69" h="112">
                    <a:moveTo>
                      <a:pt x="0" y="112"/>
                    </a:moveTo>
                    <a:lnTo>
                      <a:pt x="13" y="112"/>
                    </a:lnTo>
                    <a:lnTo>
                      <a:pt x="25" y="112"/>
                    </a:lnTo>
                    <a:lnTo>
                      <a:pt x="38" y="112"/>
                    </a:lnTo>
                    <a:lnTo>
                      <a:pt x="46" y="112"/>
                    </a:lnTo>
                    <a:lnTo>
                      <a:pt x="54" y="112"/>
                    </a:lnTo>
                    <a:lnTo>
                      <a:pt x="61" y="112"/>
                    </a:lnTo>
                    <a:lnTo>
                      <a:pt x="65" y="112"/>
                    </a:lnTo>
                    <a:lnTo>
                      <a:pt x="69" y="112"/>
                    </a:lnTo>
                    <a:lnTo>
                      <a:pt x="63" y="102"/>
                    </a:lnTo>
                    <a:lnTo>
                      <a:pt x="54" y="90"/>
                    </a:lnTo>
                    <a:lnTo>
                      <a:pt x="46" y="76"/>
                    </a:lnTo>
                    <a:lnTo>
                      <a:pt x="35" y="59"/>
                    </a:lnTo>
                    <a:lnTo>
                      <a:pt x="25" y="43"/>
                    </a:lnTo>
                    <a:lnTo>
                      <a:pt x="17" y="2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6" name="Freeform 22"/>
              <p:cNvSpPr>
                <a:spLocks noEditPoints="1"/>
              </p:cNvSpPr>
              <p:nvPr/>
            </p:nvSpPr>
            <p:spPr bwMode="auto">
              <a:xfrm>
                <a:off x="9183" y="12012"/>
                <a:ext cx="1385" cy="17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4" y="7"/>
                  </a:cxn>
                  <a:cxn ang="0">
                    <a:pos x="0" y="159"/>
                  </a:cxn>
                  <a:cxn ang="0">
                    <a:pos x="2" y="164"/>
                  </a:cxn>
                  <a:cxn ang="0">
                    <a:pos x="6" y="169"/>
                  </a:cxn>
                  <a:cxn ang="0">
                    <a:pos x="13" y="175"/>
                  </a:cxn>
                  <a:cxn ang="0">
                    <a:pos x="1371" y="175"/>
                  </a:cxn>
                  <a:cxn ang="0">
                    <a:pos x="1377" y="173"/>
                  </a:cxn>
                  <a:cxn ang="0">
                    <a:pos x="1383" y="168"/>
                  </a:cxn>
                  <a:cxn ang="0">
                    <a:pos x="1385" y="162"/>
                  </a:cxn>
                  <a:cxn ang="0">
                    <a:pos x="1383" y="156"/>
                  </a:cxn>
                  <a:cxn ang="0">
                    <a:pos x="1289" y="5"/>
                  </a:cxn>
                  <a:cxn ang="0">
                    <a:pos x="1283" y="0"/>
                  </a:cxn>
                  <a:cxn ang="0">
                    <a:pos x="102" y="150"/>
                  </a:cxn>
                  <a:cxn ang="0">
                    <a:pos x="77" y="150"/>
                  </a:cxn>
                  <a:cxn ang="0">
                    <a:pos x="58" y="150"/>
                  </a:cxn>
                  <a:cxn ang="0">
                    <a:pos x="46" y="150"/>
                  </a:cxn>
                  <a:cxn ang="0">
                    <a:pos x="40" y="150"/>
                  </a:cxn>
                  <a:cxn ang="0">
                    <a:pos x="52" y="130"/>
                  </a:cxn>
                  <a:cxn ang="0">
                    <a:pos x="69" y="102"/>
                  </a:cxn>
                  <a:cxn ang="0">
                    <a:pos x="86" y="71"/>
                  </a:cxn>
                  <a:cxn ang="0">
                    <a:pos x="102" y="45"/>
                  </a:cxn>
                  <a:cxn ang="0">
                    <a:pos x="1250" y="150"/>
                  </a:cxn>
                  <a:cxn ang="0">
                    <a:pos x="1141" y="150"/>
                  </a:cxn>
                  <a:cxn ang="0">
                    <a:pos x="1006" y="150"/>
                  </a:cxn>
                  <a:cxn ang="0">
                    <a:pos x="851" y="150"/>
                  </a:cxn>
                  <a:cxn ang="0">
                    <a:pos x="689" y="150"/>
                  </a:cxn>
                  <a:cxn ang="0">
                    <a:pos x="526" y="150"/>
                  </a:cxn>
                  <a:cxn ang="0">
                    <a:pos x="374" y="150"/>
                  </a:cxn>
                  <a:cxn ang="0">
                    <a:pos x="238" y="150"/>
                  </a:cxn>
                  <a:cxn ang="0">
                    <a:pos x="131" y="150"/>
                  </a:cxn>
                  <a:cxn ang="0">
                    <a:pos x="165" y="24"/>
                  </a:cxn>
                  <a:cxn ang="0">
                    <a:pos x="271" y="24"/>
                  </a:cxn>
                  <a:cxn ang="0">
                    <a:pos x="421" y="24"/>
                  </a:cxn>
                  <a:cxn ang="0">
                    <a:pos x="595" y="24"/>
                  </a:cxn>
                  <a:cxn ang="0">
                    <a:pos x="778" y="24"/>
                  </a:cxn>
                  <a:cxn ang="0">
                    <a:pos x="954" y="24"/>
                  </a:cxn>
                  <a:cxn ang="0">
                    <a:pos x="1106" y="24"/>
                  </a:cxn>
                  <a:cxn ang="0">
                    <a:pos x="1214" y="24"/>
                  </a:cxn>
                  <a:cxn ang="0">
                    <a:pos x="1250" y="150"/>
                  </a:cxn>
                  <a:cxn ang="0">
                    <a:pos x="1279" y="38"/>
                  </a:cxn>
                  <a:cxn ang="0">
                    <a:pos x="1296" y="66"/>
                  </a:cxn>
                  <a:cxn ang="0">
                    <a:pos x="1314" y="97"/>
                  </a:cxn>
                  <a:cxn ang="0">
                    <a:pos x="1333" y="128"/>
                  </a:cxn>
                  <a:cxn ang="0">
                    <a:pos x="1348" y="150"/>
                  </a:cxn>
                  <a:cxn ang="0">
                    <a:pos x="1340" y="150"/>
                  </a:cxn>
                  <a:cxn ang="0">
                    <a:pos x="1325" y="150"/>
                  </a:cxn>
                  <a:cxn ang="0">
                    <a:pos x="1304" y="150"/>
                  </a:cxn>
                  <a:cxn ang="0">
                    <a:pos x="1279" y="150"/>
                  </a:cxn>
                </a:cxnLst>
                <a:rect l="0" t="0" r="r" b="b"/>
                <a:pathLst>
                  <a:path w="1385" h="175">
                    <a:moveTo>
                      <a:pt x="1279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6" y="5"/>
                    </a:lnTo>
                    <a:lnTo>
                      <a:pt x="94" y="7"/>
                    </a:lnTo>
                    <a:lnTo>
                      <a:pt x="2" y="156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2" y="164"/>
                    </a:lnTo>
                    <a:lnTo>
                      <a:pt x="4" y="168"/>
                    </a:lnTo>
                    <a:lnTo>
                      <a:pt x="6" y="169"/>
                    </a:lnTo>
                    <a:lnTo>
                      <a:pt x="8" y="173"/>
                    </a:lnTo>
                    <a:lnTo>
                      <a:pt x="13" y="175"/>
                    </a:lnTo>
                    <a:lnTo>
                      <a:pt x="17" y="175"/>
                    </a:lnTo>
                    <a:lnTo>
                      <a:pt x="1371" y="175"/>
                    </a:lnTo>
                    <a:lnTo>
                      <a:pt x="1375" y="175"/>
                    </a:lnTo>
                    <a:lnTo>
                      <a:pt x="1377" y="173"/>
                    </a:lnTo>
                    <a:lnTo>
                      <a:pt x="1381" y="169"/>
                    </a:lnTo>
                    <a:lnTo>
                      <a:pt x="1383" y="168"/>
                    </a:lnTo>
                    <a:lnTo>
                      <a:pt x="1385" y="164"/>
                    </a:lnTo>
                    <a:lnTo>
                      <a:pt x="1385" y="162"/>
                    </a:lnTo>
                    <a:lnTo>
                      <a:pt x="1385" y="159"/>
                    </a:lnTo>
                    <a:lnTo>
                      <a:pt x="1383" y="156"/>
                    </a:lnTo>
                    <a:lnTo>
                      <a:pt x="1294" y="7"/>
                    </a:lnTo>
                    <a:lnTo>
                      <a:pt x="1289" y="5"/>
                    </a:lnTo>
                    <a:lnTo>
                      <a:pt x="1287" y="2"/>
                    </a:lnTo>
                    <a:lnTo>
                      <a:pt x="1283" y="0"/>
                    </a:lnTo>
                    <a:lnTo>
                      <a:pt x="1279" y="0"/>
                    </a:lnTo>
                    <a:close/>
                    <a:moveTo>
                      <a:pt x="102" y="150"/>
                    </a:moveTo>
                    <a:lnTo>
                      <a:pt x="90" y="150"/>
                    </a:lnTo>
                    <a:lnTo>
                      <a:pt x="77" y="150"/>
                    </a:lnTo>
                    <a:lnTo>
                      <a:pt x="69" y="150"/>
                    </a:lnTo>
                    <a:lnTo>
                      <a:pt x="58" y="150"/>
                    </a:lnTo>
                    <a:lnTo>
                      <a:pt x="52" y="150"/>
                    </a:lnTo>
                    <a:lnTo>
                      <a:pt x="46" y="150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4" y="142"/>
                    </a:lnTo>
                    <a:lnTo>
                      <a:pt x="52" y="130"/>
                    </a:lnTo>
                    <a:lnTo>
                      <a:pt x="58" y="116"/>
                    </a:lnTo>
                    <a:lnTo>
                      <a:pt x="69" y="102"/>
                    </a:lnTo>
                    <a:lnTo>
                      <a:pt x="77" y="86"/>
                    </a:lnTo>
                    <a:lnTo>
                      <a:pt x="86" y="71"/>
                    </a:lnTo>
                    <a:lnTo>
                      <a:pt x="94" y="57"/>
                    </a:lnTo>
                    <a:lnTo>
                      <a:pt x="102" y="45"/>
                    </a:lnTo>
                    <a:lnTo>
                      <a:pt x="102" y="150"/>
                    </a:lnTo>
                    <a:close/>
                    <a:moveTo>
                      <a:pt x="1250" y="150"/>
                    </a:moveTo>
                    <a:lnTo>
                      <a:pt x="1200" y="150"/>
                    </a:lnTo>
                    <a:lnTo>
                      <a:pt x="1141" y="150"/>
                    </a:lnTo>
                    <a:lnTo>
                      <a:pt x="1077" y="150"/>
                    </a:lnTo>
                    <a:lnTo>
                      <a:pt x="1006" y="150"/>
                    </a:lnTo>
                    <a:lnTo>
                      <a:pt x="931" y="150"/>
                    </a:lnTo>
                    <a:lnTo>
                      <a:pt x="851" y="150"/>
                    </a:lnTo>
                    <a:lnTo>
                      <a:pt x="772" y="150"/>
                    </a:lnTo>
                    <a:lnTo>
                      <a:pt x="689" y="150"/>
                    </a:lnTo>
                    <a:lnTo>
                      <a:pt x="607" y="150"/>
                    </a:lnTo>
                    <a:lnTo>
                      <a:pt x="526" y="150"/>
                    </a:lnTo>
                    <a:lnTo>
                      <a:pt x="449" y="150"/>
                    </a:lnTo>
                    <a:lnTo>
                      <a:pt x="374" y="150"/>
                    </a:lnTo>
                    <a:lnTo>
                      <a:pt x="303" y="150"/>
                    </a:lnTo>
                    <a:lnTo>
                      <a:pt x="238" y="150"/>
                    </a:lnTo>
                    <a:lnTo>
                      <a:pt x="182" y="150"/>
                    </a:lnTo>
                    <a:lnTo>
                      <a:pt x="131" y="150"/>
                    </a:lnTo>
                    <a:lnTo>
                      <a:pt x="131" y="24"/>
                    </a:lnTo>
                    <a:lnTo>
                      <a:pt x="165" y="24"/>
                    </a:lnTo>
                    <a:lnTo>
                      <a:pt x="211" y="24"/>
                    </a:lnTo>
                    <a:lnTo>
                      <a:pt x="271" y="24"/>
                    </a:lnTo>
                    <a:lnTo>
                      <a:pt x="342" y="24"/>
                    </a:lnTo>
                    <a:lnTo>
                      <a:pt x="421" y="24"/>
                    </a:lnTo>
                    <a:lnTo>
                      <a:pt x="505" y="24"/>
                    </a:lnTo>
                    <a:lnTo>
                      <a:pt x="595" y="24"/>
                    </a:lnTo>
                    <a:lnTo>
                      <a:pt x="686" y="24"/>
                    </a:lnTo>
                    <a:lnTo>
                      <a:pt x="778" y="24"/>
                    </a:lnTo>
                    <a:lnTo>
                      <a:pt x="868" y="24"/>
                    </a:lnTo>
                    <a:lnTo>
                      <a:pt x="954" y="24"/>
                    </a:lnTo>
                    <a:lnTo>
                      <a:pt x="1033" y="24"/>
                    </a:lnTo>
                    <a:lnTo>
                      <a:pt x="1106" y="24"/>
                    </a:lnTo>
                    <a:lnTo>
                      <a:pt x="1166" y="24"/>
                    </a:lnTo>
                    <a:lnTo>
                      <a:pt x="1214" y="24"/>
                    </a:lnTo>
                    <a:lnTo>
                      <a:pt x="1250" y="24"/>
                    </a:lnTo>
                    <a:lnTo>
                      <a:pt x="1250" y="150"/>
                    </a:lnTo>
                    <a:close/>
                    <a:moveTo>
                      <a:pt x="1279" y="150"/>
                    </a:moveTo>
                    <a:lnTo>
                      <a:pt x="1279" y="38"/>
                    </a:lnTo>
                    <a:lnTo>
                      <a:pt x="1285" y="50"/>
                    </a:lnTo>
                    <a:lnTo>
                      <a:pt x="1296" y="66"/>
                    </a:lnTo>
                    <a:lnTo>
                      <a:pt x="1304" y="81"/>
                    </a:lnTo>
                    <a:lnTo>
                      <a:pt x="1314" y="97"/>
                    </a:lnTo>
                    <a:lnTo>
                      <a:pt x="1325" y="114"/>
                    </a:lnTo>
                    <a:lnTo>
                      <a:pt x="1333" y="128"/>
                    </a:lnTo>
                    <a:lnTo>
                      <a:pt x="1342" y="140"/>
                    </a:lnTo>
                    <a:lnTo>
                      <a:pt x="1348" y="150"/>
                    </a:lnTo>
                    <a:lnTo>
                      <a:pt x="1344" y="150"/>
                    </a:lnTo>
                    <a:lnTo>
                      <a:pt x="1340" y="150"/>
                    </a:lnTo>
                    <a:lnTo>
                      <a:pt x="1333" y="150"/>
                    </a:lnTo>
                    <a:lnTo>
                      <a:pt x="1325" y="150"/>
                    </a:lnTo>
                    <a:lnTo>
                      <a:pt x="1317" y="150"/>
                    </a:lnTo>
                    <a:lnTo>
                      <a:pt x="1304" y="150"/>
                    </a:lnTo>
                    <a:lnTo>
                      <a:pt x="1292" y="150"/>
                    </a:lnTo>
                    <a:lnTo>
                      <a:pt x="1279" y="15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7" name="Freeform 23"/>
              <p:cNvSpPr>
                <a:spLocks/>
              </p:cNvSpPr>
              <p:nvPr/>
            </p:nvSpPr>
            <p:spPr bwMode="auto">
              <a:xfrm>
                <a:off x="9648" y="12523"/>
                <a:ext cx="146" cy="15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07" y="11"/>
                  </a:cxn>
                  <a:cxn ang="0">
                    <a:pos x="121" y="31"/>
                  </a:cxn>
                  <a:cxn ang="0">
                    <a:pos x="136" y="54"/>
                  </a:cxn>
                  <a:cxn ang="0">
                    <a:pos x="146" y="69"/>
                  </a:cxn>
                  <a:cxn ang="0">
                    <a:pos x="138" y="64"/>
                  </a:cxn>
                  <a:cxn ang="0">
                    <a:pos x="130" y="61"/>
                  </a:cxn>
                  <a:cxn ang="0">
                    <a:pos x="121" y="57"/>
                  </a:cxn>
                  <a:cxn ang="0">
                    <a:pos x="119" y="55"/>
                  </a:cxn>
                  <a:cxn ang="0">
                    <a:pos x="63" y="138"/>
                  </a:cxn>
                  <a:cxn ang="0">
                    <a:pos x="61" y="142"/>
                  </a:cxn>
                  <a:cxn ang="0">
                    <a:pos x="57" y="147"/>
                  </a:cxn>
                  <a:cxn ang="0">
                    <a:pos x="55" y="150"/>
                  </a:cxn>
                  <a:cxn ang="0">
                    <a:pos x="55" y="154"/>
                  </a:cxn>
                  <a:cxn ang="0">
                    <a:pos x="44" y="140"/>
                  </a:cxn>
                  <a:cxn ang="0">
                    <a:pos x="30" y="118"/>
                  </a:cxn>
                  <a:cxn ang="0">
                    <a:pos x="15" y="97"/>
                  </a:cxn>
                  <a:cxn ang="0">
                    <a:pos x="9" y="88"/>
                  </a:cxn>
                  <a:cxn ang="0">
                    <a:pos x="7" y="83"/>
                  </a:cxn>
                  <a:cxn ang="0">
                    <a:pos x="2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0" y="61"/>
                  </a:cxn>
                  <a:cxn ang="0">
                    <a:pos x="2" y="55"/>
                  </a:cxn>
                  <a:cxn ang="0">
                    <a:pos x="4" y="52"/>
                  </a:cxn>
                  <a:cxn ang="0">
                    <a:pos x="7" y="49"/>
                  </a:cxn>
                  <a:cxn ang="0">
                    <a:pos x="32" y="12"/>
                  </a:cxn>
                  <a:cxn ang="0">
                    <a:pos x="30" y="11"/>
                  </a:cxn>
                  <a:cxn ang="0">
                    <a:pos x="21" y="9"/>
                  </a:cxn>
                  <a:cxn ang="0">
                    <a:pos x="13" y="4"/>
                  </a:cxn>
                  <a:cxn ang="0">
                    <a:pos x="4" y="0"/>
                  </a:cxn>
                  <a:cxn ang="0">
                    <a:pos x="13" y="0"/>
                  </a:cxn>
                  <a:cxn ang="0">
                    <a:pos x="27" y="0"/>
                  </a:cxn>
                  <a:cxn ang="0">
                    <a:pos x="42" y="0"/>
                  </a:cxn>
                  <a:cxn ang="0">
                    <a:pos x="59" y="0"/>
                  </a:cxn>
                  <a:cxn ang="0">
                    <a:pos x="73" y="0"/>
                  </a:cxn>
                  <a:cxn ang="0">
                    <a:pos x="86" y="0"/>
                  </a:cxn>
                  <a:cxn ang="0">
                    <a:pos x="96" y="0"/>
                  </a:cxn>
                  <a:cxn ang="0">
                    <a:pos x="100" y="0"/>
                  </a:cxn>
                </a:cxnLst>
                <a:rect l="0" t="0" r="r" b="b"/>
                <a:pathLst>
                  <a:path w="146" h="154">
                    <a:moveTo>
                      <a:pt x="100" y="0"/>
                    </a:moveTo>
                    <a:lnTo>
                      <a:pt x="107" y="11"/>
                    </a:lnTo>
                    <a:lnTo>
                      <a:pt x="121" y="31"/>
                    </a:lnTo>
                    <a:lnTo>
                      <a:pt x="136" y="54"/>
                    </a:lnTo>
                    <a:lnTo>
                      <a:pt x="146" y="69"/>
                    </a:lnTo>
                    <a:lnTo>
                      <a:pt x="138" y="64"/>
                    </a:lnTo>
                    <a:lnTo>
                      <a:pt x="130" y="61"/>
                    </a:lnTo>
                    <a:lnTo>
                      <a:pt x="121" y="57"/>
                    </a:lnTo>
                    <a:lnTo>
                      <a:pt x="119" y="55"/>
                    </a:lnTo>
                    <a:lnTo>
                      <a:pt x="63" y="138"/>
                    </a:lnTo>
                    <a:lnTo>
                      <a:pt x="61" y="142"/>
                    </a:lnTo>
                    <a:lnTo>
                      <a:pt x="57" y="147"/>
                    </a:lnTo>
                    <a:lnTo>
                      <a:pt x="55" y="150"/>
                    </a:lnTo>
                    <a:lnTo>
                      <a:pt x="55" y="154"/>
                    </a:lnTo>
                    <a:lnTo>
                      <a:pt x="44" y="140"/>
                    </a:lnTo>
                    <a:lnTo>
                      <a:pt x="30" y="118"/>
                    </a:lnTo>
                    <a:lnTo>
                      <a:pt x="15" y="97"/>
                    </a:lnTo>
                    <a:lnTo>
                      <a:pt x="9" y="88"/>
                    </a:lnTo>
                    <a:lnTo>
                      <a:pt x="7" y="83"/>
                    </a:lnTo>
                    <a:lnTo>
                      <a:pt x="2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4" y="52"/>
                    </a:lnTo>
                    <a:lnTo>
                      <a:pt x="7" y="49"/>
                    </a:lnTo>
                    <a:lnTo>
                      <a:pt x="32" y="12"/>
                    </a:lnTo>
                    <a:lnTo>
                      <a:pt x="30" y="11"/>
                    </a:lnTo>
                    <a:lnTo>
                      <a:pt x="21" y="9"/>
                    </a:lnTo>
                    <a:lnTo>
                      <a:pt x="13" y="4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96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8" name="Freeform 24"/>
              <p:cNvSpPr>
                <a:spLocks/>
              </p:cNvSpPr>
              <p:nvPr/>
            </p:nvSpPr>
            <p:spPr bwMode="auto">
              <a:xfrm>
                <a:off x="9719" y="12644"/>
                <a:ext cx="125" cy="85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25" y="14"/>
                  </a:cxn>
                  <a:cxn ang="0">
                    <a:pos x="125" y="41"/>
                  </a:cxn>
                  <a:cxn ang="0">
                    <a:pos x="125" y="69"/>
                  </a:cxn>
                  <a:cxn ang="0">
                    <a:pos x="125" y="85"/>
                  </a:cxn>
                  <a:cxn ang="0">
                    <a:pos x="121" y="85"/>
                  </a:cxn>
                  <a:cxn ang="0">
                    <a:pos x="111" y="85"/>
                  </a:cxn>
                  <a:cxn ang="0">
                    <a:pos x="98" y="85"/>
                  </a:cxn>
                  <a:cxn ang="0">
                    <a:pos x="84" y="85"/>
                  </a:cxn>
                  <a:cxn ang="0">
                    <a:pos x="71" y="85"/>
                  </a:cxn>
                  <a:cxn ang="0">
                    <a:pos x="59" y="85"/>
                  </a:cxn>
                  <a:cxn ang="0">
                    <a:pos x="50" y="85"/>
                  </a:cxn>
                  <a:cxn ang="0">
                    <a:pos x="48" y="85"/>
                  </a:cxn>
                  <a:cxn ang="0">
                    <a:pos x="40" y="85"/>
                  </a:cxn>
                  <a:cxn ang="0">
                    <a:pos x="29" y="81"/>
                  </a:cxn>
                  <a:cxn ang="0">
                    <a:pos x="15" y="74"/>
                  </a:cxn>
                  <a:cxn ang="0">
                    <a:pos x="4" y="62"/>
                  </a:cxn>
                  <a:cxn ang="0">
                    <a:pos x="2" y="59"/>
                  </a:cxn>
                  <a:cxn ang="0">
                    <a:pos x="2" y="55"/>
                  </a:cxn>
                  <a:cxn ang="0">
                    <a:pos x="0" y="50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2" y="35"/>
                  </a:cxn>
                  <a:cxn ang="0">
                    <a:pos x="4" y="29"/>
                  </a:cxn>
                  <a:cxn ang="0">
                    <a:pos x="7" y="24"/>
                  </a:cxn>
                  <a:cxn ang="0">
                    <a:pos x="9" y="21"/>
                  </a:cxn>
                  <a:cxn ang="0">
                    <a:pos x="15" y="14"/>
                  </a:cxn>
                  <a:cxn ang="0">
                    <a:pos x="19" y="5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57" y="0"/>
                  </a:cxn>
                  <a:cxn ang="0">
                    <a:pos x="73" y="0"/>
                  </a:cxn>
                  <a:cxn ang="0">
                    <a:pos x="92" y="0"/>
                  </a:cxn>
                  <a:cxn ang="0">
                    <a:pos x="107" y="0"/>
                  </a:cxn>
                  <a:cxn ang="0">
                    <a:pos x="119" y="0"/>
                  </a:cxn>
                  <a:cxn ang="0">
                    <a:pos x="125" y="0"/>
                  </a:cxn>
                </a:cxnLst>
                <a:rect l="0" t="0" r="r" b="b"/>
                <a:pathLst>
                  <a:path w="125" h="85">
                    <a:moveTo>
                      <a:pt x="125" y="0"/>
                    </a:moveTo>
                    <a:lnTo>
                      <a:pt x="125" y="14"/>
                    </a:lnTo>
                    <a:lnTo>
                      <a:pt x="125" y="41"/>
                    </a:lnTo>
                    <a:lnTo>
                      <a:pt x="125" y="69"/>
                    </a:lnTo>
                    <a:lnTo>
                      <a:pt x="125" y="85"/>
                    </a:lnTo>
                    <a:lnTo>
                      <a:pt x="121" y="85"/>
                    </a:lnTo>
                    <a:lnTo>
                      <a:pt x="111" y="85"/>
                    </a:lnTo>
                    <a:lnTo>
                      <a:pt x="98" y="85"/>
                    </a:lnTo>
                    <a:lnTo>
                      <a:pt x="84" y="85"/>
                    </a:lnTo>
                    <a:lnTo>
                      <a:pt x="71" y="85"/>
                    </a:lnTo>
                    <a:lnTo>
                      <a:pt x="59" y="85"/>
                    </a:lnTo>
                    <a:lnTo>
                      <a:pt x="50" y="85"/>
                    </a:lnTo>
                    <a:lnTo>
                      <a:pt x="48" y="85"/>
                    </a:lnTo>
                    <a:lnTo>
                      <a:pt x="40" y="85"/>
                    </a:lnTo>
                    <a:lnTo>
                      <a:pt x="29" y="81"/>
                    </a:lnTo>
                    <a:lnTo>
                      <a:pt x="15" y="74"/>
                    </a:lnTo>
                    <a:lnTo>
                      <a:pt x="4" y="62"/>
                    </a:lnTo>
                    <a:lnTo>
                      <a:pt x="2" y="59"/>
                    </a:lnTo>
                    <a:lnTo>
                      <a:pt x="2" y="55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4" y="29"/>
                    </a:lnTo>
                    <a:lnTo>
                      <a:pt x="7" y="24"/>
                    </a:lnTo>
                    <a:lnTo>
                      <a:pt x="9" y="21"/>
                    </a:lnTo>
                    <a:lnTo>
                      <a:pt x="15" y="14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7" y="0"/>
                    </a:lnTo>
                    <a:lnTo>
                      <a:pt x="73" y="0"/>
                    </a:lnTo>
                    <a:lnTo>
                      <a:pt x="92" y="0"/>
                    </a:lnTo>
                    <a:lnTo>
                      <a:pt x="107" y="0"/>
                    </a:lnTo>
                    <a:lnTo>
                      <a:pt x="119" y="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9" name="Freeform 25"/>
              <p:cNvSpPr>
                <a:spLocks noEditPoints="1"/>
              </p:cNvSpPr>
              <p:nvPr/>
            </p:nvSpPr>
            <p:spPr bwMode="auto">
              <a:xfrm>
                <a:off x="9726" y="12395"/>
                <a:ext cx="175" cy="118"/>
              </a:xfrm>
              <a:custGeom>
                <a:avLst/>
                <a:gdLst/>
                <a:ahLst/>
                <a:cxnLst>
                  <a:cxn ang="0">
                    <a:pos x="39" y="19"/>
                  </a:cxn>
                  <a:cxn ang="0">
                    <a:pos x="47" y="9"/>
                  </a:cxn>
                  <a:cxn ang="0">
                    <a:pos x="60" y="4"/>
                  </a:cxn>
                  <a:cxn ang="0">
                    <a:pos x="70" y="0"/>
                  </a:cxn>
                  <a:cxn ang="0">
                    <a:pos x="81" y="0"/>
                  </a:cxn>
                  <a:cxn ang="0">
                    <a:pos x="85" y="0"/>
                  </a:cxn>
                  <a:cxn ang="0">
                    <a:pos x="93" y="0"/>
                  </a:cxn>
                  <a:cxn ang="0">
                    <a:pos x="106" y="0"/>
                  </a:cxn>
                  <a:cxn ang="0">
                    <a:pos x="123" y="0"/>
                  </a:cxn>
                  <a:cxn ang="0">
                    <a:pos x="137" y="0"/>
                  </a:cxn>
                  <a:cxn ang="0">
                    <a:pos x="154" y="0"/>
                  </a:cxn>
                  <a:cxn ang="0">
                    <a:pos x="166" y="0"/>
                  </a:cxn>
                  <a:cxn ang="0">
                    <a:pos x="175" y="0"/>
                  </a:cxn>
                  <a:cxn ang="0">
                    <a:pos x="173" y="2"/>
                  </a:cxn>
                  <a:cxn ang="0">
                    <a:pos x="168" y="6"/>
                  </a:cxn>
                  <a:cxn ang="0">
                    <a:pos x="166" y="9"/>
                  </a:cxn>
                  <a:cxn ang="0">
                    <a:pos x="162" y="14"/>
                  </a:cxn>
                  <a:cxn ang="0">
                    <a:pos x="160" y="18"/>
                  </a:cxn>
                  <a:cxn ang="0">
                    <a:pos x="152" y="30"/>
                  </a:cxn>
                  <a:cxn ang="0">
                    <a:pos x="139" y="45"/>
                  </a:cxn>
                  <a:cxn ang="0">
                    <a:pos x="127" y="64"/>
                  </a:cxn>
                  <a:cxn ang="0">
                    <a:pos x="112" y="83"/>
                  </a:cxn>
                  <a:cxn ang="0">
                    <a:pos x="100" y="99"/>
                  </a:cxn>
                  <a:cxn ang="0">
                    <a:pos x="91" y="113"/>
                  </a:cxn>
                  <a:cxn ang="0">
                    <a:pos x="87" y="118"/>
                  </a:cxn>
                  <a:cxn ang="0">
                    <a:pos x="83" y="116"/>
                  </a:cxn>
                  <a:cxn ang="0">
                    <a:pos x="73" y="111"/>
                  </a:cxn>
                  <a:cxn ang="0">
                    <a:pos x="60" y="104"/>
                  </a:cxn>
                  <a:cxn ang="0">
                    <a:pos x="43" y="97"/>
                  </a:cxn>
                  <a:cxn ang="0">
                    <a:pos x="29" y="90"/>
                  </a:cxn>
                  <a:cxn ang="0">
                    <a:pos x="16" y="83"/>
                  </a:cxn>
                  <a:cxn ang="0">
                    <a:pos x="6" y="78"/>
                  </a:cxn>
                  <a:cxn ang="0">
                    <a:pos x="0" y="76"/>
                  </a:cxn>
                  <a:cxn ang="0">
                    <a:pos x="8" y="66"/>
                  </a:cxn>
                  <a:cxn ang="0">
                    <a:pos x="20" y="45"/>
                  </a:cxn>
                  <a:cxn ang="0">
                    <a:pos x="33" y="28"/>
                  </a:cxn>
                  <a:cxn ang="0">
                    <a:pos x="39" y="19"/>
                  </a:cxn>
                  <a:cxn ang="0">
                    <a:pos x="162" y="14"/>
                  </a:cxn>
                  <a:cxn ang="0">
                    <a:pos x="162" y="14"/>
                  </a:cxn>
                  <a:cxn ang="0">
                    <a:pos x="162" y="14"/>
                  </a:cxn>
                </a:cxnLst>
                <a:rect l="0" t="0" r="r" b="b"/>
                <a:pathLst>
                  <a:path w="175" h="118">
                    <a:moveTo>
                      <a:pt x="39" y="19"/>
                    </a:moveTo>
                    <a:lnTo>
                      <a:pt x="47" y="9"/>
                    </a:lnTo>
                    <a:lnTo>
                      <a:pt x="60" y="4"/>
                    </a:lnTo>
                    <a:lnTo>
                      <a:pt x="70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68" y="6"/>
                    </a:lnTo>
                    <a:lnTo>
                      <a:pt x="166" y="9"/>
                    </a:lnTo>
                    <a:lnTo>
                      <a:pt x="162" y="14"/>
                    </a:lnTo>
                    <a:lnTo>
                      <a:pt x="160" y="18"/>
                    </a:lnTo>
                    <a:lnTo>
                      <a:pt x="152" y="30"/>
                    </a:lnTo>
                    <a:lnTo>
                      <a:pt x="139" y="45"/>
                    </a:lnTo>
                    <a:lnTo>
                      <a:pt x="127" y="64"/>
                    </a:lnTo>
                    <a:lnTo>
                      <a:pt x="112" y="83"/>
                    </a:lnTo>
                    <a:lnTo>
                      <a:pt x="100" y="99"/>
                    </a:lnTo>
                    <a:lnTo>
                      <a:pt x="91" y="113"/>
                    </a:lnTo>
                    <a:lnTo>
                      <a:pt x="87" y="118"/>
                    </a:lnTo>
                    <a:lnTo>
                      <a:pt x="83" y="116"/>
                    </a:lnTo>
                    <a:lnTo>
                      <a:pt x="73" y="111"/>
                    </a:lnTo>
                    <a:lnTo>
                      <a:pt x="60" y="104"/>
                    </a:lnTo>
                    <a:lnTo>
                      <a:pt x="43" y="97"/>
                    </a:lnTo>
                    <a:lnTo>
                      <a:pt x="29" y="90"/>
                    </a:lnTo>
                    <a:lnTo>
                      <a:pt x="16" y="83"/>
                    </a:lnTo>
                    <a:lnTo>
                      <a:pt x="6" y="78"/>
                    </a:lnTo>
                    <a:lnTo>
                      <a:pt x="0" y="76"/>
                    </a:lnTo>
                    <a:lnTo>
                      <a:pt x="8" y="66"/>
                    </a:lnTo>
                    <a:lnTo>
                      <a:pt x="20" y="45"/>
                    </a:lnTo>
                    <a:lnTo>
                      <a:pt x="33" y="28"/>
                    </a:lnTo>
                    <a:lnTo>
                      <a:pt x="39" y="19"/>
                    </a:lnTo>
                    <a:close/>
                    <a:moveTo>
                      <a:pt x="162" y="14"/>
                    </a:moveTo>
                    <a:lnTo>
                      <a:pt x="162" y="14"/>
                    </a:lnTo>
                    <a:lnTo>
                      <a:pt x="162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0" name="Freeform 26"/>
              <p:cNvSpPr>
                <a:spLocks/>
              </p:cNvSpPr>
              <p:nvPr/>
            </p:nvSpPr>
            <p:spPr bwMode="auto">
              <a:xfrm>
                <a:off x="9886" y="12395"/>
                <a:ext cx="148" cy="109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23" y="11"/>
                  </a:cxn>
                  <a:cxn ang="0">
                    <a:pos x="36" y="6"/>
                  </a:cxn>
                  <a:cxn ang="0">
                    <a:pos x="46" y="2"/>
                  </a:cxn>
                  <a:cxn ang="0">
                    <a:pos x="56" y="0"/>
                  </a:cxn>
                  <a:cxn ang="0">
                    <a:pos x="67" y="0"/>
                  </a:cxn>
                  <a:cxn ang="0">
                    <a:pos x="79" y="4"/>
                  </a:cxn>
                  <a:cxn ang="0">
                    <a:pos x="90" y="9"/>
                  </a:cxn>
                  <a:cxn ang="0">
                    <a:pos x="100" y="19"/>
                  </a:cxn>
                  <a:cxn ang="0">
                    <a:pos x="104" y="25"/>
                  </a:cxn>
                  <a:cxn ang="0">
                    <a:pos x="111" y="35"/>
                  </a:cxn>
                  <a:cxn ang="0">
                    <a:pos x="117" y="45"/>
                  </a:cxn>
                  <a:cxn ang="0">
                    <a:pos x="121" y="50"/>
                  </a:cxn>
                  <a:cxn ang="0">
                    <a:pos x="123" y="52"/>
                  </a:cxn>
                  <a:cxn ang="0">
                    <a:pos x="125" y="50"/>
                  </a:cxn>
                  <a:cxn ang="0">
                    <a:pos x="134" y="49"/>
                  </a:cxn>
                  <a:cxn ang="0">
                    <a:pos x="140" y="44"/>
                  </a:cxn>
                  <a:cxn ang="0">
                    <a:pos x="148" y="40"/>
                  </a:cxn>
                  <a:cxn ang="0">
                    <a:pos x="138" y="56"/>
                  </a:cxn>
                  <a:cxn ang="0">
                    <a:pos x="123" y="78"/>
                  </a:cxn>
                  <a:cxn ang="0">
                    <a:pos x="109" y="99"/>
                  </a:cxn>
                  <a:cxn ang="0">
                    <a:pos x="102" y="109"/>
                  </a:cxn>
                  <a:cxn ang="0">
                    <a:pos x="98" y="109"/>
                  </a:cxn>
                  <a:cxn ang="0">
                    <a:pos x="88" y="109"/>
                  </a:cxn>
                  <a:cxn ang="0">
                    <a:pos x="75" y="109"/>
                  </a:cxn>
                  <a:cxn ang="0">
                    <a:pos x="61" y="109"/>
                  </a:cxn>
                  <a:cxn ang="0">
                    <a:pos x="44" y="109"/>
                  </a:cxn>
                  <a:cxn ang="0">
                    <a:pos x="29" y="109"/>
                  </a:cxn>
                  <a:cxn ang="0">
                    <a:pos x="15" y="109"/>
                  </a:cxn>
                  <a:cxn ang="0">
                    <a:pos x="6" y="109"/>
                  </a:cxn>
                  <a:cxn ang="0">
                    <a:pos x="15" y="104"/>
                  </a:cxn>
                  <a:cxn ang="0">
                    <a:pos x="25" y="101"/>
                  </a:cxn>
                  <a:cxn ang="0">
                    <a:pos x="34" y="97"/>
                  </a:cxn>
                  <a:cxn ang="0">
                    <a:pos x="36" y="95"/>
                  </a:cxn>
                  <a:cxn ang="0">
                    <a:pos x="29" y="88"/>
                  </a:cxn>
                  <a:cxn ang="0">
                    <a:pos x="19" y="71"/>
                  </a:cxn>
                  <a:cxn ang="0">
                    <a:pos x="6" y="54"/>
                  </a:cxn>
                  <a:cxn ang="0">
                    <a:pos x="0" y="44"/>
                  </a:cxn>
                  <a:cxn ang="0">
                    <a:pos x="4" y="38"/>
                  </a:cxn>
                  <a:cxn ang="0">
                    <a:pos x="8" y="31"/>
                  </a:cxn>
                  <a:cxn ang="0">
                    <a:pos x="13" y="23"/>
                  </a:cxn>
                  <a:cxn ang="0">
                    <a:pos x="15" y="19"/>
                  </a:cxn>
                </a:cxnLst>
                <a:rect l="0" t="0" r="r" b="b"/>
                <a:pathLst>
                  <a:path w="148" h="109">
                    <a:moveTo>
                      <a:pt x="15" y="19"/>
                    </a:moveTo>
                    <a:lnTo>
                      <a:pt x="23" y="11"/>
                    </a:lnTo>
                    <a:lnTo>
                      <a:pt x="36" y="6"/>
                    </a:lnTo>
                    <a:lnTo>
                      <a:pt x="46" y="2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9" y="4"/>
                    </a:lnTo>
                    <a:lnTo>
                      <a:pt x="90" y="9"/>
                    </a:lnTo>
                    <a:lnTo>
                      <a:pt x="100" y="19"/>
                    </a:lnTo>
                    <a:lnTo>
                      <a:pt x="104" y="25"/>
                    </a:lnTo>
                    <a:lnTo>
                      <a:pt x="111" y="35"/>
                    </a:lnTo>
                    <a:lnTo>
                      <a:pt x="117" y="45"/>
                    </a:lnTo>
                    <a:lnTo>
                      <a:pt x="121" y="50"/>
                    </a:lnTo>
                    <a:lnTo>
                      <a:pt x="123" y="52"/>
                    </a:lnTo>
                    <a:lnTo>
                      <a:pt x="125" y="50"/>
                    </a:lnTo>
                    <a:lnTo>
                      <a:pt x="134" y="49"/>
                    </a:lnTo>
                    <a:lnTo>
                      <a:pt x="140" y="44"/>
                    </a:lnTo>
                    <a:lnTo>
                      <a:pt x="148" y="40"/>
                    </a:lnTo>
                    <a:lnTo>
                      <a:pt x="138" y="56"/>
                    </a:lnTo>
                    <a:lnTo>
                      <a:pt x="123" y="78"/>
                    </a:lnTo>
                    <a:lnTo>
                      <a:pt x="109" y="99"/>
                    </a:lnTo>
                    <a:lnTo>
                      <a:pt x="102" y="109"/>
                    </a:lnTo>
                    <a:lnTo>
                      <a:pt x="98" y="109"/>
                    </a:lnTo>
                    <a:lnTo>
                      <a:pt x="88" y="109"/>
                    </a:lnTo>
                    <a:lnTo>
                      <a:pt x="75" y="109"/>
                    </a:lnTo>
                    <a:lnTo>
                      <a:pt x="61" y="109"/>
                    </a:lnTo>
                    <a:lnTo>
                      <a:pt x="44" y="109"/>
                    </a:lnTo>
                    <a:lnTo>
                      <a:pt x="29" y="109"/>
                    </a:lnTo>
                    <a:lnTo>
                      <a:pt x="15" y="109"/>
                    </a:lnTo>
                    <a:lnTo>
                      <a:pt x="6" y="109"/>
                    </a:lnTo>
                    <a:lnTo>
                      <a:pt x="15" y="104"/>
                    </a:lnTo>
                    <a:lnTo>
                      <a:pt x="25" y="101"/>
                    </a:lnTo>
                    <a:lnTo>
                      <a:pt x="34" y="97"/>
                    </a:lnTo>
                    <a:lnTo>
                      <a:pt x="36" y="95"/>
                    </a:lnTo>
                    <a:lnTo>
                      <a:pt x="29" y="88"/>
                    </a:lnTo>
                    <a:lnTo>
                      <a:pt x="19" y="71"/>
                    </a:lnTo>
                    <a:lnTo>
                      <a:pt x="6" y="54"/>
                    </a:lnTo>
                    <a:lnTo>
                      <a:pt x="0" y="44"/>
                    </a:lnTo>
                    <a:lnTo>
                      <a:pt x="4" y="38"/>
                    </a:lnTo>
                    <a:lnTo>
                      <a:pt x="8" y="31"/>
                    </a:lnTo>
                    <a:lnTo>
                      <a:pt x="13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1" name="Freeform 27"/>
              <p:cNvSpPr>
                <a:spLocks/>
              </p:cNvSpPr>
              <p:nvPr/>
            </p:nvSpPr>
            <p:spPr bwMode="auto">
              <a:xfrm>
                <a:off x="9888" y="12618"/>
                <a:ext cx="184" cy="13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7"/>
                  </a:cxn>
                  <a:cxn ang="0">
                    <a:pos x="48" y="16"/>
                  </a:cxn>
                  <a:cxn ang="0">
                    <a:pos x="48" y="23"/>
                  </a:cxn>
                  <a:cxn ang="0">
                    <a:pos x="48" y="26"/>
                  </a:cxn>
                  <a:cxn ang="0">
                    <a:pos x="163" y="26"/>
                  </a:cxn>
                  <a:cxn ang="0">
                    <a:pos x="169" y="26"/>
                  </a:cxn>
                  <a:cxn ang="0">
                    <a:pos x="175" y="24"/>
                  </a:cxn>
                  <a:cxn ang="0">
                    <a:pos x="180" y="24"/>
                  </a:cxn>
                  <a:cxn ang="0">
                    <a:pos x="184" y="23"/>
                  </a:cxn>
                  <a:cxn ang="0">
                    <a:pos x="173" y="38"/>
                  </a:cxn>
                  <a:cxn ang="0">
                    <a:pos x="159" y="61"/>
                  </a:cxn>
                  <a:cxn ang="0">
                    <a:pos x="144" y="81"/>
                  </a:cxn>
                  <a:cxn ang="0">
                    <a:pos x="138" y="90"/>
                  </a:cxn>
                  <a:cxn ang="0">
                    <a:pos x="138" y="90"/>
                  </a:cxn>
                  <a:cxn ang="0">
                    <a:pos x="130" y="99"/>
                  </a:cxn>
                  <a:cxn ang="0">
                    <a:pos x="121" y="105"/>
                  </a:cxn>
                  <a:cxn ang="0">
                    <a:pos x="109" y="109"/>
                  </a:cxn>
                  <a:cxn ang="0">
                    <a:pos x="96" y="111"/>
                  </a:cxn>
                  <a:cxn ang="0">
                    <a:pos x="48" y="111"/>
                  </a:cxn>
                  <a:cxn ang="0">
                    <a:pos x="48" y="112"/>
                  </a:cxn>
                  <a:cxn ang="0">
                    <a:pos x="48" y="119"/>
                  </a:cxn>
                  <a:cxn ang="0">
                    <a:pos x="48" y="128"/>
                  </a:cxn>
                  <a:cxn ang="0">
                    <a:pos x="48" y="137"/>
                  </a:cxn>
                  <a:cxn ang="0">
                    <a:pos x="38" y="121"/>
                  </a:cxn>
                  <a:cxn ang="0">
                    <a:pos x="21" y="99"/>
                  </a:cxn>
                  <a:cxn ang="0">
                    <a:pos x="6" y="78"/>
                  </a:cxn>
                  <a:cxn ang="0">
                    <a:pos x="0" y="67"/>
                  </a:cxn>
                  <a:cxn ang="0">
                    <a:pos x="6" y="59"/>
                  </a:cxn>
                  <a:cxn ang="0">
                    <a:pos x="21" y="38"/>
                  </a:cxn>
                  <a:cxn ang="0">
                    <a:pos x="38" y="16"/>
                  </a:cxn>
                  <a:cxn ang="0">
                    <a:pos x="48" y="0"/>
                  </a:cxn>
                </a:cxnLst>
                <a:rect l="0" t="0" r="r" b="b"/>
                <a:pathLst>
                  <a:path w="184" h="137">
                    <a:moveTo>
                      <a:pt x="48" y="0"/>
                    </a:moveTo>
                    <a:lnTo>
                      <a:pt x="48" y="7"/>
                    </a:lnTo>
                    <a:lnTo>
                      <a:pt x="48" y="16"/>
                    </a:lnTo>
                    <a:lnTo>
                      <a:pt x="48" y="23"/>
                    </a:lnTo>
                    <a:lnTo>
                      <a:pt x="48" y="26"/>
                    </a:lnTo>
                    <a:lnTo>
                      <a:pt x="163" y="26"/>
                    </a:lnTo>
                    <a:lnTo>
                      <a:pt x="169" y="26"/>
                    </a:lnTo>
                    <a:lnTo>
                      <a:pt x="175" y="24"/>
                    </a:lnTo>
                    <a:lnTo>
                      <a:pt x="180" y="24"/>
                    </a:lnTo>
                    <a:lnTo>
                      <a:pt x="184" y="23"/>
                    </a:lnTo>
                    <a:lnTo>
                      <a:pt x="173" y="38"/>
                    </a:lnTo>
                    <a:lnTo>
                      <a:pt x="159" y="61"/>
                    </a:lnTo>
                    <a:lnTo>
                      <a:pt x="144" y="81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0" y="99"/>
                    </a:lnTo>
                    <a:lnTo>
                      <a:pt x="121" y="105"/>
                    </a:lnTo>
                    <a:lnTo>
                      <a:pt x="109" y="109"/>
                    </a:lnTo>
                    <a:lnTo>
                      <a:pt x="96" y="111"/>
                    </a:lnTo>
                    <a:lnTo>
                      <a:pt x="48" y="111"/>
                    </a:lnTo>
                    <a:lnTo>
                      <a:pt x="48" y="112"/>
                    </a:lnTo>
                    <a:lnTo>
                      <a:pt x="48" y="119"/>
                    </a:lnTo>
                    <a:lnTo>
                      <a:pt x="48" y="128"/>
                    </a:lnTo>
                    <a:lnTo>
                      <a:pt x="48" y="137"/>
                    </a:lnTo>
                    <a:lnTo>
                      <a:pt x="38" y="121"/>
                    </a:lnTo>
                    <a:lnTo>
                      <a:pt x="21" y="99"/>
                    </a:lnTo>
                    <a:lnTo>
                      <a:pt x="6" y="78"/>
                    </a:lnTo>
                    <a:lnTo>
                      <a:pt x="0" y="67"/>
                    </a:lnTo>
                    <a:lnTo>
                      <a:pt x="6" y="59"/>
                    </a:lnTo>
                    <a:lnTo>
                      <a:pt x="21" y="38"/>
                    </a:lnTo>
                    <a:lnTo>
                      <a:pt x="38" y="1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2" name="Freeform 28"/>
              <p:cNvSpPr>
                <a:spLocks/>
              </p:cNvSpPr>
              <p:nvPr/>
            </p:nvSpPr>
            <p:spPr bwMode="auto">
              <a:xfrm>
                <a:off x="9965" y="12513"/>
                <a:ext cx="134" cy="117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96" y="10"/>
                  </a:cxn>
                  <a:cxn ang="0">
                    <a:pos x="109" y="31"/>
                  </a:cxn>
                  <a:cxn ang="0">
                    <a:pos x="121" y="48"/>
                  </a:cxn>
                  <a:cxn ang="0">
                    <a:pos x="128" y="57"/>
                  </a:cxn>
                  <a:cxn ang="0">
                    <a:pos x="130" y="59"/>
                  </a:cxn>
                  <a:cxn ang="0">
                    <a:pos x="132" y="64"/>
                  </a:cxn>
                  <a:cxn ang="0">
                    <a:pos x="134" y="69"/>
                  </a:cxn>
                  <a:cxn ang="0">
                    <a:pos x="134" y="77"/>
                  </a:cxn>
                  <a:cxn ang="0">
                    <a:pos x="134" y="83"/>
                  </a:cxn>
                  <a:cxn ang="0">
                    <a:pos x="134" y="88"/>
                  </a:cxn>
                  <a:cxn ang="0">
                    <a:pos x="132" y="93"/>
                  </a:cxn>
                  <a:cxn ang="0">
                    <a:pos x="128" y="98"/>
                  </a:cxn>
                  <a:cxn ang="0">
                    <a:pos x="121" y="105"/>
                  </a:cxn>
                  <a:cxn ang="0">
                    <a:pos x="111" y="110"/>
                  </a:cxn>
                  <a:cxn ang="0">
                    <a:pos x="101" y="115"/>
                  </a:cxn>
                  <a:cxn ang="0">
                    <a:pos x="86" y="117"/>
                  </a:cxn>
                  <a:cxn ang="0">
                    <a:pos x="82" y="117"/>
                  </a:cxn>
                  <a:cxn ang="0">
                    <a:pos x="71" y="117"/>
                  </a:cxn>
                  <a:cxn ang="0">
                    <a:pos x="59" y="117"/>
                  </a:cxn>
                  <a:cxn ang="0">
                    <a:pos x="53" y="117"/>
                  </a:cxn>
                  <a:cxn ang="0">
                    <a:pos x="44" y="105"/>
                  </a:cxn>
                  <a:cxn ang="0">
                    <a:pos x="28" y="79"/>
                  </a:cxn>
                  <a:cxn ang="0">
                    <a:pos x="11" y="55"/>
                  </a:cxn>
                  <a:cxn ang="0">
                    <a:pos x="0" y="43"/>
                  </a:cxn>
                  <a:cxn ang="0">
                    <a:pos x="7" y="40"/>
                  </a:cxn>
                  <a:cxn ang="0">
                    <a:pos x="17" y="36"/>
                  </a:cxn>
                  <a:cxn ang="0">
                    <a:pos x="30" y="29"/>
                  </a:cxn>
                  <a:cxn ang="0">
                    <a:pos x="44" y="21"/>
                  </a:cxn>
                  <a:cxn ang="0">
                    <a:pos x="61" y="14"/>
                  </a:cxn>
                  <a:cxn ang="0">
                    <a:pos x="73" y="7"/>
                  </a:cxn>
                  <a:cxn ang="0">
                    <a:pos x="84" y="3"/>
                  </a:cxn>
                  <a:cxn ang="0">
                    <a:pos x="88" y="0"/>
                  </a:cxn>
                </a:cxnLst>
                <a:rect l="0" t="0" r="r" b="b"/>
                <a:pathLst>
                  <a:path w="134" h="117">
                    <a:moveTo>
                      <a:pt x="88" y="0"/>
                    </a:moveTo>
                    <a:lnTo>
                      <a:pt x="96" y="10"/>
                    </a:lnTo>
                    <a:lnTo>
                      <a:pt x="109" y="31"/>
                    </a:lnTo>
                    <a:lnTo>
                      <a:pt x="121" y="48"/>
                    </a:lnTo>
                    <a:lnTo>
                      <a:pt x="128" y="57"/>
                    </a:lnTo>
                    <a:lnTo>
                      <a:pt x="130" y="59"/>
                    </a:lnTo>
                    <a:lnTo>
                      <a:pt x="132" y="64"/>
                    </a:lnTo>
                    <a:lnTo>
                      <a:pt x="134" y="69"/>
                    </a:lnTo>
                    <a:lnTo>
                      <a:pt x="134" y="77"/>
                    </a:lnTo>
                    <a:lnTo>
                      <a:pt x="134" y="83"/>
                    </a:lnTo>
                    <a:lnTo>
                      <a:pt x="134" y="88"/>
                    </a:lnTo>
                    <a:lnTo>
                      <a:pt x="132" y="93"/>
                    </a:lnTo>
                    <a:lnTo>
                      <a:pt x="128" y="98"/>
                    </a:lnTo>
                    <a:lnTo>
                      <a:pt x="121" y="105"/>
                    </a:lnTo>
                    <a:lnTo>
                      <a:pt x="111" y="110"/>
                    </a:lnTo>
                    <a:lnTo>
                      <a:pt x="101" y="115"/>
                    </a:lnTo>
                    <a:lnTo>
                      <a:pt x="86" y="117"/>
                    </a:lnTo>
                    <a:lnTo>
                      <a:pt x="82" y="117"/>
                    </a:lnTo>
                    <a:lnTo>
                      <a:pt x="71" y="117"/>
                    </a:lnTo>
                    <a:lnTo>
                      <a:pt x="59" y="117"/>
                    </a:lnTo>
                    <a:lnTo>
                      <a:pt x="53" y="117"/>
                    </a:lnTo>
                    <a:lnTo>
                      <a:pt x="44" y="105"/>
                    </a:lnTo>
                    <a:lnTo>
                      <a:pt x="28" y="79"/>
                    </a:lnTo>
                    <a:lnTo>
                      <a:pt x="11" y="55"/>
                    </a:lnTo>
                    <a:lnTo>
                      <a:pt x="0" y="43"/>
                    </a:lnTo>
                    <a:lnTo>
                      <a:pt x="7" y="40"/>
                    </a:lnTo>
                    <a:lnTo>
                      <a:pt x="17" y="36"/>
                    </a:lnTo>
                    <a:lnTo>
                      <a:pt x="30" y="29"/>
                    </a:lnTo>
                    <a:lnTo>
                      <a:pt x="44" y="21"/>
                    </a:lnTo>
                    <a:lnTo>
                      <a:pt x="61" y="14"/>
                    </a:lnTo>
                    <a:lnTo>
                      <a:pt x="73" y="7"/>
                    </a:lnTo>
                    <a:lnTo>
                      <a:pt x="84" y="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3" name="Freeform 29"/>
              <p:cNvSpPr>
                <a:spLocks noEditPoints="1"/>
              </p:cNvSpPr>
              <p:nvPr/>
            </p:nvSpPr>
            <p:spPr bwMode="auto">
              <a:xfrm>
                <a:off x="9183" y="12012"/>
                <a:ext cx="1385" cy="17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4" y="7"/>
                  </a:cxn>
                  <a:cxn ang="0">
                    <a:pos x="0" y="159"/>
                  </a:cxn>
                  <a:cxn ang="0">
                    <a:pos x="2" y="164"/>
                  </a:cxn>
                  <a:cxn ang="0">
                    <a:pos x="6" y="169"/>
                  </a:cxn>
                  <a:cxn ang="0">
                    <a:pos x="13" y="175"/>
                  </a:cxn>
                  <a:cxn ang="0">
                    <a:pos x="1371" y="175"/>
                  </a:cxn>
                  <a:cxn ang="0">
                    <a:pos x="1377" y="173"/>
                  </a:cxn>
                  <a:cxn ang="0">
                    <a:pos x="1383" y="168"/>
                  </a:cxn>
                  <a:cxn ang="0">
                    <a:pos x="1385" y="162"/>
                  </a:cxn>
                  <a:cxn ang="0">
                    <a:pos x="1383" y="156"/>
                  </a:cxn>
                  <a:cxn ang="0">
                    <a:pos x="1289" y="5"/>
                  </a:cxn>
                  <a:cxn ang="0">
                    <a:pos x="1283" y="0"/>
                  </a:cxn>
                  <a:cxn ang="0">
                    <a:pos x="102" y="150"/>
                  </a:cxn>
                  <a:cxn ang="0">
                    <a:pos x="77" y="150"/>
                  </a:cxn>
                  <a:cxn ang="0">
                    <a:pos x="58" y="150"/>
                  </a:cxn>
                  <a:cxn ang="0">
                    <a:pos x="46" y="150"/>
                  </a:cxn>
                  <a:cxn ang="0">
                    <a:pos x="40" y="150"/>
                  </a:cxn>
                  <a:cxn ang="0">
                    <a:pos x="52" y="130"/>
                  </a:cxn>
                  <a:cxn ang="0">
                    <a:pos x="69" y="102"/>
                  </a:cxn>
                  <a:cxn ang="0">
                    <a:pos x="86" y="71"/>
                  </a:cxn>
                  <a:cxn ang="0">
                    <a:pos x="102" y="45"/>
                  </a:cxn>
                  <a:cxn ang="0">
                    <a:pos x="1250" y="150"/>
                  </a:cxn>
                  <a:cxn ang="0">
                    <a:pos x="1141" y="150"/>
                  </a:cxn>
                  <a:cxn ang="0">
                    <a:pos x="1006" y="150"/>
                  </a:cxn>
                  <a:cxn ang="0">
                    <a:pos x="851" y="150"/>
                  </a:cxn>
                  <a:cxn ang="0">
                    <a:pos x="689" y="150"/>
                  </a:cxn>
                  <a:cxn ang="0">
                    <a:pos x="526" y="150"/>
                  </a:cxn>
                  <a:cxn ang="0">
                    <a:pos x="374" y="150"/>
                  </a:cxn>
                  <a:cxn ang="0">
                    <a:pos x="238" y="150"/>
                  </a:cxn>
                  <a:cxn ang="0">
                    <a:pos x="131" y="150"/>
                  </a:cxn>
                  <a:cxn ang="0">
                    <a:pos x="165" y="24"/>
                  </a:cxn>
                  <a:cxn ang="0">
                    <a:pos x="271" y="24"/>
                  </a:cxn>
                  <a:cxn ang="0">
                    <a:pos x="421" y="24"/>
                  </a:cxn>
                  <a:cxn ang="0">
                    <a:pos x="595" y="24"/>
                  </a:cxn>
                  <a:cxn ang="0">
                    <a:pos x="778" y="24"/>
                  </a:cxn>
                  <a:cxn ang="0">
                    <a:pos x="954" y="24"/>
                  </a:cxn>
                  <a:cxn ang="0">
                    <a:pos x="1106" y="24"/>
                  </a:cxn>
                  <a:cxn ang="0">
                    <a:pos x="1214" y="24"/>
                  </a:cxn>
                  <a:cxn ang="0">
                    <a:pos x="1250" y="150"/>
                  </a:cxn>
                  <a:cxn ang="0">
                    <a:pos x="1279" y="38"/>
                  </a:cxn>
                  <a:cxn ang="0">
                    <a:pos x="1296" y="66"/>
                  </a:cxn>
                  <a:cxn ang="0">
                    <a:pos x="1314" y="97"/>
                  </a:cxn>
                  <a:cxn ang="0">
                    <a:pos x="1333" y="128"/>
                  </a:cxn>
                  <a:cxn ang="0">
                    <a:pos x="1348" y="150"/>
                  </a:cxn>
                  <a:cxn ang="0">
                    <a:pos x="1340" y="150"/>
                  </a:cxn>
                  <a:cxn ang="0">
                    <a:pos x="1325" y="150"/>
                  </a:cxn>
                  <a:cxn ang="0">
                    <a:pos x="1304" y="150"/>
                  </a:cxn>
                  <a:cxn ang="0">
                    <a:pos x="1279" y="150"/>
                  </a:cxn>
                </a:cxnLst>
                <a:rect l="0" t="0" r="r" b="b"/>
                <a:pathLst>
                  <a:path w="1385" h="175">
                    <a:moveTo>
                      <a:pt x="1279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6" y="5"/>
                    </a:lnTo>
                    <a:lnTo>
                      <a:pt x="94" y="7"/>
                    </a:lnTo>
                    <a:lnTo>
                      <a:pt x="2" y="156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2" y="164"/>
                    </a:lnTo>
                    <a:lnTo>
                      <a:pt x="4" y="168"/>
                    </a:lnTo>
                    <a:lnTo>
                      <a:pt x="6" y="169"/>
                    </a:lnTo>
                    <a:lnTo>
                      <a:pt x="8" y="173"/>
                    </a:lnTo>
                    <a:lnTo>
                      <a:pt x="13" y="175"/>
                    </a:lnTo>
                    <a:lnTo>
                      <a:pt x="17" y="175"/>
                    </a:lnTo>
                    <a:lnTo>
                      <a:pt x="1371" y="175"/>
                    </a:lnTo>
                    <a:lnTo>
                      <a:pt x="1375" y="175"/>
                    </a:lnTo>
                    <a:lnTo>
                      <a:pt x="1377" y="173"/>
                    </a:lnTo>
                    <a:lnTo>
                      <a:pt x="1381" y="169"/>
                    </a:lnTo>
                    <a:lnTo>
                      <a:pt x="1383" y="168"/>
                    </a:lnTo>
                    <a:lnTo>
                      <a:pt x="1385" y="164"/>
                    </a:lnTo>
                    <a:lnTo>
                      <a:pt x="1385" y="162"/>
                    </a:lnTo>
                    <a:lnTo>
                      <a:pt x="1385" y="159"/>
                    </a:lnTo>
                    <a:lnTo>
                      <a:pt x="1383" y="156"/>
                    </a:lnTo>
                    <a:lnTo>
                      <a:pt x="1294" y="7"/>
                    </a:lnTo>
                    <a:lnTo>
                      <a:pt x="1289" y="5"/>
                    </a:lnTo>
                    <a:lnTo>
                      <a:pt x="1287" y="2"/>
                    </a:lnTo>
                    <a:lnTo>
                      <a:pt x="1283" y="0"/>
                    </a:lnTo>
                    <a:lnTo>
                      <a:pt x="1279" y="0"/>
                    </a:lnTo>
                    <a:close/>
                    <a:moveTo>
                      <a:pt x="102" y="150"/>
                    </a:moveTo>
                    <a:lnTo>
                      <a:pt x="90" y="150"/>
                    </a:lnTo>
                    <a:lnTo>
                      <a:pt x="77" y="150"/>
                    </a:lnTo>
                    <a:lnTo>
                      <a:pt x="69" y="150"/>
                    </a:lnTo>
                    <a:lnTo>
                      <a:pt x="58" y="150"/>
                    </a:lnTo>
                    <a:lnTo>
                      <a:pt x="52" y="150"/>
                    </a:lnTo>
                    <a:lnTo>
                      <a:pt x="46" y="150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4" y="142"/>
                    </a:lnTo>
                    <a:lnTo>
                      <a:pt x="52" y="130"/>
                    </a:lnTo>
                    <a:lnTo>
                      <a:pt x="58" y="116"/>
                    </a:lnTo>
                    <a:lnTo>
                      <a:pt x="69" y="102"/>
                    </a:lnTo>
                    <a:lnTo>
                      <a:pt x="77" y="86"/>
                    </a:lnTo>
                    <a:lnTo>
                      <a:pt x="86" y="71"/>
                    </a:lnTo>
                    <a:lnTo>
                      <a:pt x="94" y="57"/>
                    </a:lnTo>
                    <a:lnTo>
                      <a:pt x="102" y="45"/>
                    </a:lnTo>
                    <a:lnTo>
                      <a:pt x="102" y="150"/>
                    </a:lnTo>
                    <a:close/>
                    <a:moveTo>
                      <a:pt x="1250" y="150"/>
                    </a:moveTo>
                    <a:lnTo>
                      <a:pt x="1200" y="150"/>
                    </a:lnTo>
                    <a:lnTo>
                      <a:pt x="1141" y="150"/>
                    </a:lnTo>
                    <a:lnTo>
                      <a:pt x="1077" y="150"/>
                    </a:lnTo>
                    <a:lnTo>
                      <a:pt x="1006" y="150"/>
                    </a:lnTo>
                    <a:lnTo>
                      <a:pt x="931" y="150"/>
                    </a:lnTo>
                    <a:lnTo>
                      <a:pt x="851" y="150"/>
                    </a:lnTo>
                    <a:lnTo>
                      <a:pt x="772" y="150"/>
                    </a:lnTo>
                    <a:lnTo>
                      <a:pt x="689" y="150"/>
                    </a:lnTo>
                    <a:lnTo>
                      <a:pt x="607" y="150"/>
                    </a:lnTo>
                    <a:lnTo>
                      <a:pt x="526" y="150"/>
                    </a:lnTo>
                    <a:lnTo>
                      <a:pt x="449" y="150"/>
                    </a:lnTo>
                    <a:lnTo>
                      <a:pt x="374" y="150"/>
                    </a:lnTo>
                    <a:lnTo>
                      <a:pt x="303" y="150"/>
                    </a:lnTo>
                    <a:lnTo>
                      <a:pt x="238" y="150"/>
                    </a:lnTo>
                    <a:lnTo>
                      <a:pt x="182" y="150"/>
                    </a:lnTo>
                    <a:lnTo>
                      <a:pt x="131" y="150"/>
                    </a:lnTo>
                    <a:lnTo>
                      <a:pt x="131" y="24"/>
                    </a:lnTo>
                    <a:lnTo>
                      <a:pt x="165" y="24"/>
                    </a:lnTo>
                    <a:lnTo>
                      <a:pt x="211" y="24"/>
                    </a:lnTo>
                    <a:lnTo>
                      <a:pt x="271" y="24"/>
                    </a:lnTo>
                    <a:lnTo>
                      <a:pt x="342" y="24"/>
                    </a:lnTo>
                    <a:lnTo>
                      <a:pt x="421" y="24"/>
                    </a:lnTo>
                    <a:lnTo>
                      <a:pt x="505" y="24"/>
                    </a:lnTo>
                    <a:lnTo>
                      <a:pt x="595" y="24"/>
                    </a:lnTo>
                    <a:lnTo>
                      <a:pt x="686" y="24"/>
                    </a:lnTo>
                    <a:lnTo>
                      <a:pt x="778" y="24"/>
                    </a:lnTo>
                    <a:lnTo>
                      <a:pt x="868" y="24"/>
                    </a:lnTo>
                    <a:lnTo>
                      <a:pt x="954" y="24"/>
                    </a:lnTo>
                    <a:lnTo>
                      <a:pt x="1033" y="24"/>
                    </a:lnTo>
                    <a:lnTo>
                      <a:pt x="1106" y="24"/>
                    </a:lnTo>
                    <a:lnTo>
                      <a:pt x="1166" y="24"/>
                    </a:lnTo>
                    <a:lnTo>
                      <a:pt x="1214" y="24"/>
                    </a:lnTo>
                    <a:lnTo>
                      <a:pt x="1250" y="24"/>
                    </a:lnTo>
                    <a:lnTo>
                      <a:pt x="1250" y="150"/>
                    </a:lnTo>
                    <a:close/>
                    <a:moveTo>
                      <a:pt x="1279" y="150"/>
                    </a:moveTo>
                    <a:lnTo>
                      <a:pt x="1279" y="38"/>
                    </a:lnTo>
                    <a:lnTo>
                      <a:pt x="1285" y="50"/>
                    </a:lnTo>
                    <a:lnTo>
                      <a:pt x="1296" y="66"/>
                    </a:lnTo>
                    <a:lnTo>
                      <a:pt x="1304" y="81"/>
                    </a:lnTo>
                    <a:lnTo>
                      <a:pt x="1314" y="97"/>
                    </a:lnTo>
                    <a:lnTo>
                      <a:pt x="1325" y="114"/>
                    </a:lnTo>
                    <a:lnTo>
                      <a:pt x="1333" y="128"/>
                    </a:lnTo>
                    <a:lnTo>
                      <a:pt x="1342" y="140"/>
                    </a:lnTo>
                    <a:lnTo>
                      <a:pt x="1348" y="150"/>
                    </a:lnTo>
                    <a:lnTo>
                      <a:pt x="1344" y="150"/>
                    </a:lnTo>
                    <a:lnTo>
                      <a:pt x="1340" y="150"/>
                    </a:lnTo>
                    <a:lnTo>
                      <a:pt x="1333" y="150"/>
                    </a:lnTo>
                    <a:lnTo>
                      <a:pt x="1325" y="150"/>
                    </a:lnTo>
                    <a:lnTo>
                      <a:pt x="1317" y="150"/>
                    </a:lnTo>
                    <a:lnTo>
                      <a:pt x="1304" y="150"/>
                    </a:lnTo>
                    <a:lnTo>
                      <a:pt x="1292" y="150"/>
                    </a:lnTo>
                    <a:lnTo>
                      <a:pt x="1279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4" name="Freeform 30"/>
              <p:cNvSpPr>
                <a:spLocks noEditPoints="1"/>
              </p:cNvSpPr>
              <p:nvPr/>
            </p:nvSpPr>
            <p:spPr bwMode="auto">
              <a:xfrm>
                <a:off x="9068" y="11936"/>
                <a:ext cx="1611" cy="941"/>
              </a:xfrm>
              <a:custGeom>
                <a:avLst/>
                <a:gdLst/>
                <a:ahLst/>
                <a:cxnLst>
                  <a:cxn ang="0">
                    <a:pos x="1463" y="4"/>
                  </a:cxn>
                  <a:cxn ang="0">
                    <a:pos x="157" y="2"/>
                  </a:cxn>
                  <a:cxn ang="0">
                    <a:pos x="4" y="237"/>
                  </a:cxn>
                  <a:cxn ang="0">
                    <a:pos x="0" y="247"/>
                  </a:cxn>
                  <a:cxn ang="0">
                    <a:pos x="17" y="382"/>
                  </a:cxn>
                  <a:cxn ang="0">
                    <a:pos x="140" y="929"/>
                  </a:cxn>
                  <a:cxn ang="0">
                    <a:pos x="1448" y="941"/>
                  </a:cxn>
                  <a:cxn ang="0">
                    <a:pos x="1475" y="920"/>
                  </a:cxn>
                  <a:cxn ang="0">
                    <a:pos x="1603" y="377"/>
                  </a:cxn>
                  <a:cxn ang="0">
                    <a:pos x="1611" y="244"/>
                  </a:cxn>
                  <a:cxn ang="0">
                    <a:pos x="1421" y="893"/>
                  </a:cxn>
                  <a:cxn ang="0">
                    <a:pos x="1215" y="893"/>
                  </a:cxn>
                  <a:cxn ang="0">
                    <a:pos x="806" y="893"/>
                  </a:cxn>
                  <a:cxn ang="0">
                    <a:pos x="397" y="893"/>
                  </a:cxn>
                  <a:cxn ang="0">
                    <a:pos x="190" y="893"/>
                  </a:cxn>
                  <a:cxn ang="0">
                    <a:pos x="130" y="383"/>
                  </a:cxn>
                  <a:cxn ang="0">
                    <a:pos x="240" y="851"/>
                  </a:cxn>
                  <a:cxn ang="0">
                    <a:pos x="430" y="853"/>
                  </a:cxn>
                  <a:cxn ang="0">
                    <a:pos x="495" y="383"/>
                  </a:cxn>
                  <a:cxn ang="0">
                    <a:pos x="1177" y="851"/>
                  </a:cxn>
                  <a:cxn ang="0">
                    <a:pos x="1367" y="853"/>
                  </a:cxn>
                  <a:cxn ang="0">
                    <a:pos x="1432" y="383"/>
                  </a:cxn>
                  <a:cxn ang="0">
                    <a:pos x="1459" y="580"/>
                  </a:cxn>
                  <a:cxn ang="0">
                    <a:pos x="1425" y="865"/>
                  </a:cxn>
                  <a:cxn ang="0">
                    <a:pos x="453" y="490"/>
                  </a:cxn>
                  <a:cxn ang="0">
                    <a:pos x="399" y="831"/>
                  </a:cxn>
                  <a:cxn ang="0">
                    <a:pos x="313" y="831"/>
                  </a:cxn>
                  <a:cxn ang="0">
                    <a:pos x="255" y="767"/>
                  </a:cxn>
                  <a:cxn ang="0">
                    <a:pos x="1146" y="383"/>
                  </a:cxn>
                  <a:cxn ang="0">
                    <a:pos x="1359" y="767"/>
                  </a:cxn>
                  <a:cxn ang="0">
                    <a:pos x="1298" y="831"/>
                  </a:cxn>
                  <a:cxn ang="0">
                    <a:pos x="1212" y="831"/>
                  </a:cxn>
                  <a:cxn ang="0">
                    <a:pos x="1158" y="490"/>
                  </a:cxn>
                  <a:cxn ang="0">
                    <a:pos x="1528" y="335"/>
                  </a:cxn>
                  <a:cxn ang="0">
                    <a:pos x="1398" y="335"/>
                  </a:cxn>
                  <a:cxn ang="0">
                    <a:pos x="1194" y="335"/>
                  </a:cxn>
                  <a:cxn ang="0">
                    <a:pos x="939" y="335"/>
                  </a:cxn>
                  <a:cxn ang="0">
                    <a:pos x="672" y="335"/>
                  </a:cxn>
                  <a:cxn ang="0">
                    <a:pos x="418" y="335"/>
                  </a:cxn>
                  <a:cxn ang="0">
                    <a:pos x="213" y="335"/>
                  </a:cxn>
                  <a:cxn ang="0">
                    <a:pos x="84" y="335"/>
                  </a:cxn>
                  <a:cxn ang="0">
                    <a:pos x="59" y="287"/>
                  </a:cxn>
                  <a:cxn ang="0">
                    <a:pos x="80" y="219"/>
                  </a:cxn>
                  <a:cxn ang="0">
                    <a:pos x="159" y="88"/>
                  </a:cxn>
                  <a:cxn ang="0">
                    <a:pos x="244" y="47"/>
                  </a:cxn>
                  <a:cxn ang="0">
                    <a:pos x="582" y="47"/>
                  </a:cxn>
                  <a:cxn ang="0">
                    <a:pos x="1029" y="47"/>
                  </a:cxn>
                  <a:cxn ang="0">
                    <a:pos x="1367" y="47"/>
                  </a:cxn>
                  <a:cxn ang="0">
                    <a:pos x="1455" y="88"/>
                  </a:cxn>
                  <a:cxn ang="0">
                    <a:pos x="1534" y="219"/>
                  </a:cxn>
                  <a:cxn ang="0">
                    <a:pos x="1553" y="287"/>
                  </a:cxn>
                </a:cxnLst>
                <a:rect l="0" t="0" r="r" b="b"/>
                <a:pathLst>
                  <a:path w="1611" h="941">
                    <a:moveTo>
                      <a:pt x="1609" y="237"/>
                    </a:moveTo>
                    <a:lnTo>
                      <a:pt x="1473" y="12"/>
                    </a:lnTo>
                    <a:lnTo>
                      <a:pt x="1469" y="7"/>
                    </a:lnTo>
                    <a:lnTo>
                      <a:pt x="1463" y="4"/>
                    </a:lnTo>
                    <a:lnTo>
                      <a:pt x="1457" y="2"/>
                    </a:lnTo>
                    <a:lnTo>
                      <a:pt x="1448" y="0"/>
                    </a:lnTo>
                    <a:lnTo>
                      <a:pt x="165" y="0"/>
                    </a:lnTo>
                    <a:lnTo>
                      <a:pt x="157" y="2"/>
                    </a:lnTo>
                    <a:lnTo>
                      <a:pt x="151" y="4"/>
                    </a:lnTo>
                    <a:lnTo>
                      <a:pt x="144" y="7"/>
                    </a:lnTo>
                    <a:lnTo>
                      <a:pt x="138" y="12"/>
                    </a:lnTo>
                    <a:lnTo>
                      <a:pt x="4" y="237"/>
                    </a:lnTo>
                    <a:lnTo>
                      <a:pt x="2" y="238"/>
                    </a:lnTo>
                    <a:lnTo>
                      <a:pt x="2" y="242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359"/>
                    </a:lnTo>
                    <a:lnTo>
                      <a:pt x="2" y="368"/>
                    </a:lnTo>
                    <a:lnTo>
                      <a:pt x="9" y="377"/>
                    </a:lnTo>
                    <a:lnTo>
                      <a:pt x="17" y="382"/>
                    </a:lnTo>
                    <a:lnTo>
                      <a:pt x="29" y="383"/>
                    </a:lnTo>
                    <a:lnTo>
                      <a:pt x="71" y="383"/>
                    </a:lnTo>
                    <a:lnTo>
                      <a:pt x="136" y="920"/>
                    </a:lnTo>
                    <a:lnTo>
                      <a:pt x="140" y="929"/>
                    </a:lnTo>
                    <a:lnTo>
                      <a:pt x="146" y="936"/>
                    </a:lnTo>
                    <a:lnTo>
                      <a:pt x="155" y="939"/>
                    </a:lnTo>
                    <a:lnTo>
                      <a:pt x="165" y="941"/>
                    </a:lnTo>
                    <a:lnTo>
                      <a:pt x="1448" y="941"/>
                    </a:lnTo>
                    <a:lnTo>
                      <a:pt x="1459" y="939"/>
                    </a:lnTo>
                    <a:lnTo>
                      <a:pt x="1467" y="936"/>
                    </a:lnTo>
                    <a:lnTo>
                      <a:pt x="1473" y="929"/>
                    </a:lnTo>
                    <a:lnTo>
                      <a:pt x="1475" y="920"/>
                    </a:lnTo>
                    <a:lnTo>
                      <a:pt x="1540" y="383"/>
                    </a:lnTo>
                    <a:lnTo>
                      <a:pt x="1582" y="383"/>
                    </a:lnTo>
                    <a:lnTo>
                      <a:pt x="1594" y="382"/>
                    </a:lnTo>
                    <a:lnTo>
                      <a:pt x="1603" y="377"/>
                    </a:lnTo>
                    <a:lnTo>
                      <a:pt x="1609" y="368"/>
                    </a:lnTo>
                    <a:lnTo>
                      <a:pt x="1611" y="359"/>
                    </a:lnTo>
                    <a:lnTo>
                      <a:pt x="1611" y="247"/>
                    </a:lnTo>
                    <a:lnTo>
                      <a:pt x="1611" y="244"/>
                    </a:lnTo>
                    <a:lnTo>
                      <a:pt x="1611" y="242"/>
                    </a:lnTo>
                    <a:lnTo>
                      <a:pt x="1611" y="238"/>
                    </a:lnTo>
                    <a:lnTo>
                      <a:pt x="1609" y="237"/>
                    </a:lnTo>
                    <a:close/>
                    <a:moveTo>
                      <a:pt x="1421" y="893"/>
                    </a:moveTo>
                    <a:lnTo>
                      <a:pt x="1400" y="893"/>
                    </a:lnTo>
                    <a:lnTo>
                      <a:pt x="1356" y="893"/>
                    </a:lnTo>
                    <a:lnTo>
                      <a:pt x="1294" y="893"/>
                    </a:lnTo>
                    <a:lnTo>
                      <a:pt x="1215" y="893"/>
                    </a:lnTo>
                    <a:lnTo>
                      <a:pt x="1123" y="893"/>
                    </a:lnTo>
                    <a:lnTo>
                      <a:pt x="1023" y="893"/>
                    </a:lnTo>
                    <a:lnTo>
                      <a:pt x="916" y="893"/>
                    </a:lnTo>
                    <a:lnTo>
                      <a:pt x="806" y="893"/>
                    </a:lnTo>
                    <a:lnTo>
                      <a:pt x="695" y="893"/>
                    </a:lnTo>
                    <a:lnTo>
                      <a:pt x="589" y="893"/>
                    </a:lnTo>
                    <a:lnTo>
                      <a:pt x="489" y="893"/>
                    </a:lnTo>
                    <a:lnTo>
                      <a:pt x="397" y="893"/>
                    </a:lnTo>
                    <a:lnTo>
                      <a:pt x="317" y="893"/>
                    </a:lnTo>
                    <a:lnTo>
                      <a:pt x="255" y="893"/>
                    </a:lnTo>
                    <a:lnTo>
                      <a:pt x="211" y="893"/>
                    </a:lnTo>
                    <a:lnTo>
                      <a:pt x="190" y="893"/>
                    </a:lnTo>
                    <a:lnTo>
                      <a:pt x="180" y="813"/>
                    </a:lnTo>
                    <a:lnTo>
                      <a:pt x="163" y="663"/>
                    </a:lnTo>
                    <a:lnTo>
                      <a:pt x="144" y="501"/>
                    </a:lnTo>
                    <a:lnTo>
                      <a:pt x="130" y="383"/>
                    </a:lnTo>
                    <a:lnTo>
                      <a:pt x="180" y="383"/>
                    </a:lnTo>
                    <a:lnTo>
                      <a:pt x="236" y="843"/>
                    </a:lnTo>
                    <a:lnTo>
                      <a:pt x="238" y="848"/>
                    </a:lnTo>
                    <a:lnTo>
                      <a:pt x="240" y="851"/>
                    </a:lnTo>
                    <a:lnTo>
                      <a:pt x="244" y="853"/>
                    </a:lnTo>
                    <a:lnTo>
                      <a:pt x="251" y="855"/>
                    </a:lnTo>
                    <a:lnTo>
                      <a:pt x="426" y="855"/>
                    </a:lnTo>
                    <a:lnTo>
                      <a:pt x="430" y="853"/>
                    </a:lnTo>
                    <a:lnTo>
                      <a:pt x="434" y="851"/>
                    </a:lnTo>
                    <a:lnTo>
                      <a:pt x="436" y="848"/>
                    </a:lnTo>
                    <a:lnTo>
                      <a:pt x="438" y="843"/>
                    </a:lnTo>
                    <a:lnTo>
                      <a:pt x="495" y="383"/>
                    </a:lnTo>
                    <a:lnTo>
                      <a:pt x="1117" y="383"/>
                    </a:lnTo>
                    <a:lnTo>
                      <a:pt x="1173" y="843"/>
                    </a:lnTo>
                    <a:lnTo>
                      <a:pt x="1175" y="848"/>
                    </a:lnTo>
                    <a:lnTo>
                      <a:pt x="1177" y="851"/>
                    </a:lnTo>
                    <a:lnTo>
                      <a:pt x="1181" y="853"/>
                    </a:lnTo>
                    <a:lnTo>
                      <a:pt x="1187" y="855"/>
                    </a:lnTo>
                    <a:lnTo>
                      <a:pt x="1363" y="855"/>
                    </a:lnTo>
                    <a:lnTo>
                      <a:pt x="1367" y="853"/>
                    </a:lnTo>
                    <a:lnTo>
                      <a:pt x="1371" y="851"/>
                    </a:lnTo>
                    <a:lnTo>
                      <a:pt x="1375" y="848"/>
                    </a:lnTo>
                    <a:lnTo>
                      <a:pt x="1377" y="843"/>
                    </a:lnTo>
                    <a:lnTo>
                      <a:pt x="1432" y="383"/>
                    </a:lnTo>
                    <a:lnTo>
                      <a:pt x="1484" y="383"/>
                    </a:lnTo>
                    <a:lnTo>
                      <a:pt x="1477" y="434"/>
                    </a:lnTo>
                    <a:lnTo>
                      <a:pt x="1469" y="501"/>
                    </a:lnTo>
                    <a:lnTo>
                      <a:pt x="1459" y="580"/>
                    </a:lnTo>
                    <a:lnTo>
                      <a:pt x="1450" y="663"/>
                    </a:lnTo>
                    <a:lnTo>
                      <a:pt x="1440" y="743"/>
                    </a:lnTo>
                    <a:lnTo>
                      <a:pt x="1432" y="813"/>
                    </a:lnTo>
                    <a:lnTo>
                      <a:pt x="1425" y="865"/>
                    </a:lnTo>
                    <a:lnTo>
                      <a:pt x="1421" y="893"/>
                    </a:lnTo>
                    <a:close/>
                    <a:moveTo>
                      <a:pt x="209" y="383"/>
                    </a:moveTo>
                    <a:lnTo>
                      <a:pt x="466" y="383"/>
                    </a:lnTo>
                    <a:lnTo>
                      <a:pt x="453" y="490"/>
                    </a:lnTo>
                    <a:lnTo>
                      <a:pt x="436" y="636"/>
                    </a:lnTo>
                    <a:lnTo>
                      <a:pt x="420" y="767"/>
                    </a:lnTo>
                    <a:lnTo>
                      <a:pt x="411" y="831"/>
                    </a:lnTo>
                    <a:lnTo>
                      <a:pt x="399" y="831"/>
                    </a:lnTo>
                    <a:lnTo>
                      <a:pt x="382" y="831"/>
                    </a:lnTo>
                    <a:lnTo>
                      <a:pt x="361" y="831"/>
                    </a:lnTo>
                    <a:lnTo>
                      <a:pt x="338" y="831"/>
                    </a:lnTo>
                    <a:lnTo>
                      <a:pt x="313" y="831"/>
                    </a:lnTo>
                    <a:lnTo>
                      <a:pt x="292" y="831"/>
                    </a:lnTo>
                    <a:lnTo>
                      <a:pt x="276" y="831"/>
                    </a:lnTo>
                    <a:lnTo>
                      <a:pt x="263" y="831"/>
                    </a:lnTo>
                    <a:lnTo>
                      <a:pt x="255" y="767"/>
                    </a:lnTo>
                    <a:lnTo>
                      <a:pt x="240" y="636"/>
                    </a:lnTo>
                    <a:lnTo>
                      <a:pt x="221" y="490"/>
                    </a:lnTo>
                    <a:lnTo>
                      <a:pt x="209" y="383"/>
                    </a:lnTo>
                    <a:close/>
                    <a:moveTo>
                      <a:pt x="1146" y="383"/>
                    </a:moveTo>
                    <a:lnTo>
                      <a:pt x="1402" y="383"/>
                    </a:lnTo>
                    <a:lnTo>
                      <a:pt x="1390" y="490"/>
                    </a:lnTo>
                    <a:lnTo>
                      <a:pt x="1373" y="636"/>
                    </a:lnTo>
                    <a:lnTo>
                      <a:pt x="1359" y="767"/>
                    </a:lnTo>
                    <a:lnTo>
                      <a:pt x="1350" y="831"/>
                    </a:lnTo>
                    <a:lnTo>
                      <a:pt x="1338" y="831"/>
                    </a:lnTo>
                    <a:lnTo>
                      <a:pt x="1321" y="831"/>
                    </a:lnTo>
                    <a:lnTo>
                      <a:pt x="1298" y="831"/>
                    </a:lnTo>
                    <a:lnTo>
                      <a:pt x="1275" y="831"/>
                    </a:lnTo>
                    <a:lnTo>
                      <a:pt x="1252" y="831"/>
                    </a:lnTo>
                    <a:lnTo>
                      <a:pt x="1229" y="831"/>
                    </a:lnTo>
                    <a:lnTo>
                      <a:pt x="1212" y="831"/>
                    </a:lnTo>
                    <a:lnTo>
                      <a:pt x="1200" y="831"/>
                    </a:lnTo>
                    <a:lnTo>
                      <a:pt x="1192" y="767"/>
                    </a:lnTo>
                    <a:lnTo>
                      <a:pt x="1177" y="636"/>
                    </a:lnTo>
                    <a:lnTo>
                      <a:pt x="1158" y="490"/>
                    </a:lnTo>
                    <a:lnTo>
                      <a:pt x="1146" y="383"/>
                    </a:lnTo>
                    <a:close/>
                    <a:moveTo>
                      <a:pt x="1553" y="335"/>
                    </a:moveTo>
                    <a:lnTo>
                      <a:pt x="1544" y="335"/>
                    </a:lnTo>
                    <a:lnTo>
                      <a:pt x="1528" y="335"/>
                    </a:lnTo>
                    <a:lnTo>
                      <a:pt x="1505" y="335"/>
                    </a:lnTo>
                    <a:lnTo>
                      <a:pt x="1475" y="335"/>
                    </a:lnTo>
                    <a:lnTo>
                      <a:pt x="1440" y="335"/>
                    </a:lnTo>
                    <a:lnTo>
                      <a:pt x="1398" y="335"/>
                    </a:lnTo>
                    <a:lnTo>
                      <a:pt x="1354" y="335"/>
                    </a:lnTo>
                    <a:lnTo>
                      <a:pt x="1304" y="335"/>
                    </a:lnTo>
                    <a:lnTo>
                      <a:pt x="1250" y="335"/>
                    </a:lnTo>
                    <a:lnTo>
                      <a:pt x="1194" y="335"/>
                    </a:lnTo>
                    <a:lnTo>
                      <a:pt x="1133" y="335"/>
                    </a:lnTo>
                    <a:lnTo>
                      <a:pt x="1071" y="335"/>
                    </a:lnTo>
                    <a:lnTo>
                      <a:pt x="1006" y="335"/>
                    </a:lnTo>
                    <a:lnTo>
                      <a:pt x="939" y="335"/>
                    </a:lnTo>
                    <a:lnTo>
                      <a:pt x="872" y="335"/>
                    </a:lnTo>
                    <a:lnTo>
                      <a:pt x="806" y="335"/>
                    </a:lnTo>
                    <a:lnTo>
                      <a:pt x="739" y="335"/>
                    </a:lnTo>
                    <a:lnTo>
                      <a:pt x="672" y="335"/>
                    </a:lnTo>
                    <a:lnTo>
                      <a:pt x="605" y="335"/>
                    </a:lnTo>
                    <a:lnTo>
                      <a:pt x="541" y="335"/>
                    </a:lnTo>
                    <a:lnTo>
                      <a:pt x="478" y="335"/>
                    </a:lnTo>
                    <a:lnTo>
                      <a:pt x="418" y="335"/>
                    </a:lnTo>
                    <a:lnTo>
                      <a:pt x="361" y="335"/>
                    </a:lnTo>
                    <a:lnTo>
                      <a:pt x="307" y="335"/>
                    </a:lnTo>
                    <a:lnTo>
                      <a:pt x="257" y="335"/>
                    </a:lnTo>
                    <a:lnTo>
                      <a:pt x="213" y="335"/>
                    </a:lnTo>
                    <a:lnTo>
                      <a:pt x="171" y="335"/>
                    </a:lnTo>
                    <a:lnTo>
                      <a:pt x="136" y="335"/>
                    </a:lnTo>
                    <a:lnTo>
                      <a:pt x="107" y="335"/>
                    </a:lnTo>
                    <a:lnTo>
                      <a:pt x="84" y="335"/>
                    </a:lnTo>
                    <a:lnTo>
                      <a:pt x="67" y="335"/>
                    </a:lnTo>
                    <a:lnTo>
                      <a:pt x="59" y="335"/>
                    </a:lnTo>
                    <a:lnTo>
                      <a:pt x="59" y="311"/>
                    </a:lnTo>
                    <a:lnTo>
                      <a:pt x="59" y="287"/>
                    </a:lnTo>
                    <a:lnTo>
                      <a:pt x="59" y="264"/>
                    </a:lnTo>
                    <a:lnTo>
                      <a:pt x="59" y="252"/>
                    </a:lnTo>
                    <a:lnTo>
                      <a:pt x="65" y="242"/>
                    </a:lnTo>
                    <a:lnTo>
                      <a:pt x="80" y="219"/>
                    </a:lnTo>
                    <a:lnTo>
                      <a:pt x="96" y="190"/>
                    </a:lnTo>
                    <a:lnTo>
                      <a:pt x="117" y="156"/>
                    </a:lnTo>
                    <a:lnTo>
                      <a:pt x="138" y="119"/>
                    </a:lnTo>
                    <a:lnTo>
                      <a:pt x="159" y="88"/>
                    </a:lnTo>
                    <a:lnTo>
                      <a:pt x="173" y="62"/>
                    </a:lnTo>
                    <a:lnTo>
                      <a:pt x="182" y="47"/>
                    </a:lnTo>
                    <a:lnTo>
                      <a:pt x="201" y="47"/>
                    </a:lnTo>
                    <a:lnTo>
                      <a:pt x="244" y="47"/>
                    </a:lnTo>
                    <a:lnTo>
                      <a:pt x="307" y="47"/>
                    </a:lnTo>
                    <a:lnTo>
                      <a:pt x="386" y="47"/>
                    </a:lnTo>
                    <a:lnTo>
                      <a:pt x="480" y="47"/>
                    </a:lnTo>
                    <a:lnTo>
                      <a:pt x="582" y="47"/>
                    </a:lnTo>
                    <a:lnTo>
                      <a:pt x="693" y="47"/>
                    </a:lnTo>
                    <a:lnTo>
                      <a:pt x="806" y="47"/>
                    </a:lnTo>
                    <a:lnTo>
                      <a:pt x="920" y="47"/>
                    </a:lnTo>
                    <a:lnTo>
                      <a:pt x="1029" y="47"/>
                    </a:lnTo>
                    <a:lnTo>
                      <a:pt x="1133" y="47"/>
                    </a:lnTo>
                    <a:lnTo>
                      <a:pt x="1225" y="47"/>
                    </a:lnTo>
                    <a:lnTo>
                      <a:pt x="1304" y="47"/>
                    </a:lnTo>
                    <a:lnTo>
                      <a:pt x="1367" y="47"/>
                    </a:lnTo>
                    <a:lnTo>
                      <a:pt x="1411" y="47"/>
                    </a:lnTo>
                    <a:lnTo>
                      <a:pt x="1429" y="47"/>
                    </a:lnTo>
                    <a:lnTo>
                      <a:pt x="1438" y="62"/>
                    </a:lnTo>
                    <a:lnTo>
                      <a:pt x="1455" y="88"/>
                    </a:lnTo>
                    <a:lnTo>
                      <a:pt x="1473" y="119"/>
                    </a:lnTo>
                    <a:lnTo>
                      <a:pt x="1494" y="156"/>
                    </a:lnTo>
                    <a:lnTo>
                      <a:pt x="1515" y="190"/>
                    </a:lnTo>
                    <a:lnTo>
                      <a:pt x="1534" y="219"/>
                    </a:lnTo>
                    <a:lnTo>
                      <a:pt x="1546" y="242"/>
                    </a:lnTo>
                    <a:lnTo>
                      <a:pt x="1553" y="252"/>
                    </a:lnTo>
                    <a:lnTo>
                      <a:pt x="1553" y="264"/>
                    </a:lnTo>
                    <a:lnTo>
                      <a:pt x="1553" y="287"/>
                    </a:lnTo>
                    <a:lnTo>
                      <a:pt x="1553" y="311"/>
                    </a:lnTo>
                    <a:lnTo>
                      <a:pt x="1553" y="3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5" name="Freeform 31"/>
              <p:cNvSpPr>
                <a:spLocks/>
              </p:cNvSpPr>
              <p:nvPr/>
            </p:nvSpPr>
            <p:spPr bwMode="auto">
              <a:xfrm>
                <a:off x="10266" y="12319"/>
                <a:ext cx="204" cy="448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158" y="114"/>
                  </a:cxn>
                  <a:cxn ang="0">
                    <a:pos x="142" y="249"/>
                  </a:cxn>
                  <a:cxn ang="0">
                    <a:pos x="129" y="366"/>
                  </a:cxn>
                  <a:cxn ang="0">
                    <a:pos x="123" y="423"/>
                  </a:cxn>
                  <a:cxn ang="0">
                    <a:pos x="115" y="423"/>
                  </a:cxn>
                  <a:cxn ang="0">
                    <a:pos x="102" y="423"/>
                  </a:cxn>
                  <a:cxn ang="0">
                    <a:pos x="88" y="423"/>
                  </a:cxn>
                  <a:cxn ang="0">
                    <a:pos x="71" y="423"/>
                  </a:cxn>
                  <a:cxn ang="0">
                    <a:pos x="52" y="423"/>
                  </a:cxn>
                  <a:cxn ang="0">
                    <a:pos x="33" y="423"/>
                  </a:cxn>
                  <a:cxn ang="0">
                    <a:pos x="17" y="423"/>
                  </a:cxn>
                  <a:cxn ang="0">
                    <a:pos x="0" y="423"/>
                  </a:cxn>
                  <a:cxn ang="0">
                    <a:pos x="0" y="432"/>
                  </a:cxn>
                  <a:cxn ang="0">
                    <a:pos x="2" y="439"/>
                  </a:cxn>
                  <a:cxn ang="0">
                    <a:pos x="2" y="444"/>
                  </a:cxn>
                  <a:cxn ang="0">
                    <a:pos x="2" y="448"/>
                  </a:cxn>
                  <a:cxn ang="0">
                    <a:pos x="14" y="448"/>
                  </a:cxn>
                  <a:cxn ang="0">
                    <a:pos x="31" y="448"/>
                  </a:cxn>
                  <a:cxn ang="0">
                    <a:pos x="54" y="448"/>
                  </a:cxn>
                  <a:cxn ang="0">
                    <a:pos x="77" y="448"/>
                  </a:cxn>
                  <a:cxn ang="0">
                    <a:pos x="100" y="448"/>
                  </a:cxn>
                  <a:cxn ang="0">
                    <a:pos x="123" y="448"/>
                  </a:cxn>
                  <a:cxn ang="0">
                    <a:pos x="140" y="448"/>
                  </a:cxn>
                  <a:cxn ang="0">
                    <a:pos x="152" y="448"/>
                  </a:cxn>
                  <a:cxn ang="0">
                    <a:pos x="161" y="384"/>
                  </a:cxn>
                  <a:cxn ang="0">
                    <a:pos x="175" y="253"/>
                  </a:cxn>
                  <a:cxn ang="0">
                    <a:pos x="192" y="107"/>
                  </a:cxn>
                  <a:cxn ang="0">
                    <a:pos x="204" y="0"/>
                  </a:cxn>
                  <a:cxn ang="0">
                    <a:pos x="173" y="0"/>
                  </a:cxn>
                </a:cxnLst>
                <a:rect l="0" t="0" r="r" b="b"/>
                <a:pathLst>
                  <a:path w="204" h="448">
                    <a:moveTo>
                      <a:pt x="173" y="0"/>
                    </a:moveTo>
                    <a:lnTo>
                      <a:pt x="158" y="114"/>
                    </a:lnTo>
                    <a:lnTo>
                      <a:pt x="142" y="249"/>
                    </a:lnTo>
                    <a:lnTo>
                      <a:pt x="129" y="366"/>
                    </a:lnTo>
                    <a:lnTo>
                      <a:pt x="123" y="423"/>
                    </a:lnTo>
                    <a:lnTo>
                      <a:pt x="115" y="423"/>
                    </a:lnTo>
                    <a:lnTo>
                      <a:pt x="102" y="423"/>
                    </a:lnTo>
                    <a:lnTo>
                      <a:pt x="88" y="423"/>
                    </a:lnTo>
                    <a:lnTo>
                      <a:pt x="71" y="423"/>
                    </a:lnTo>
                    <a:lnTo>
                      <a:pt x="52" y="423"/>
                    </a:lnTo>
                    <a:lnTo>
                      <a:pt x="33" y="423"/>
                    </a:lnTo>
                    <a:lnTo>
                      <a:pt x="17" y="423"/>
                    </a:lnTo>
                    <a:lnTo>
                      <a:pt x="0" y="423"/>
                    </a:lnTo>
                    <a:lnTo>
                      <a:pt x="0" y="432"/>
                    </a:lnTo>
                    <a:lnTo>
                      <a:pt x="2" y="439"/>
                    </a:lnTo>
                    <a:lnTo>
                      <a:pt x="2" y="444"/>
                    </a:lnTo>
                    <a:lnTo>
                      <a:pt x="2" y="448"/>
                    </a:lnTo>
                    <a:lnTo>
                      <a:pt x="14" y="448"/>
                    </a:lnTo>
                    <a:lnTo>
                      <a:pt x="31" y="448"/>
                    </a:lnTo>
                    <a:lnTo>
                      <a:pt x="54" y="448"/>
                    </a:lnTo>
                    <a:lnTo>
                      <a:pt x="77" y="448"/>
                    </a:lnTo>
                    <a:lnTo>
                      <a:pt x="100" y="448"/>
                    </a:lnTo>
                    <a:lnTo>
                      <a:pt x="123" y="448"/>
                    </a:lnTo>
                    <a:lnTo>
                      <a:pt x="140" y="448"/>
                    </a:lnTo>
                    <a:lnTo>
                      <a:pt x="152" y="448"/>
                    </a:lnTo>
                    <a:lnTo>
                      <a:pt x="161" y="384"/>
                    </a:lnTo>
                    <a:lnTo>
                      <a:pt x="175" y="253"/>
                    </a:lnTo>
                    <a:lnTo>
                      <a:pt x="192" y="107"/>
                    </a:lnTo>
                    <a:lnTo>
                      <a:pt x="204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6" name="Freeform 32"/>
              <p:cNvSpPr>
                <a:spLocks/>
              </p:cNvSpPr>
              <p:nvPr/>
            </p:nvSpPr>
            <p:spPr bwMode="auto">
              <a:xfrm>
                <a:off x="10214" y="12319"/>
                <a:ext cx="225" cy="423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0" y="0"/>
                  </a:cxn>
                  <a:cxn ang="0">
                    <a:pos x="10" y="88"/>
                  </a:cxn>
                  <a:cxn ang="0">
                    <a:pos x="27" y="211"/>
                  </a:cxn>
                  <a:cxn ang="0">
                    <a:pos x="41" y="334"/>
                  </a:cxn>
                  <a:cxn ang="0">
                    <a:pos x="52" y="423"/>
                  </a:cxn>
                  <a:cxn ang="0">
                    <a:pos x="69" y="423"/>
                  </a:cxn>
                  <a:cxn ang="0">
                    <a:pos x="85" y="423"/>
                  </a:cxn>
                  <a:cxn ang="0">
                    <a:pos x="104" y="423"/>
                  </a:cxn>
                  <a:cxn ang="0">
                    <a:pos x="123" y="423"/>
                  </a:cxn>
                  <a:cxn ang="0">
                    <a:pos x="140" y="423"/>
                  </a:cxn>
                  <a:cxn ang="0">
                    <a:pos x="154" y="423"/>
                  </a:cxn>
                  <a:cxn ang="0">
                    <a:pos x="167" y="423"/>
                  </a:cxn>
                  <a:cxn ang="0">
                    <a:pos x="175" y="423"/>
                  </a:cxn>
                  <a:cxn ang="0">
                    <a:pos x="181" y="366"/>
                  </a:cxn>
                  <a:cxn ang="0">
                    <a:pos x="194" y="249"/>
                  </a:cxn>
                  <a:cxn ang="0">
                    <a:pos x="210" y="114"/>
                  </a:cxn>
                  <a:cxn ang="0">
                    <a:pos x="225" y="0"/>
                  </a:cxn>
                </a:cxnLst>
                <a:rect l="0" t="0" r="r" b="b"/>
                <a:pathLst>
                  <a:path w="225" h="423">
                    <a:moveTo>
                      <a:pt x="225" y="0"/>
                    </a:moveTo>
                    <a:lnTo>
                      <a:pt x="0" y="0"/>
                    </a:lnTo>
                    <a:lnTo>
                      <a:pt x="10" y="88"/>
                    </a:lnTo>
                    <a:lnTo>
                      <a:pt x="27" y="211"/>
                    </a:lnTo>
                    <a:lnTo>
                      <a:pt x="41" y="334"/>
                    </a:lnTo>
                    <a:lnTo>
                      <a:pt x="52" y="423"/>
                    </a:lnTo>
                    <a:lnTo>
                      <a:pt x="69" y="423"/>
                    </a:lnTo>
                    <a:lnTo>
                      <a:pt x="85" y="423"/>
                    </a:lnTo>
                    <a:lnTo>
                      <a:pt x="104" y="423"/>
                    </a:lnTo>
                    <a:lnTo>
                      <a:pt x="123" y="423"/>
                    </a:lnTo>
                    <a:lnTo>
                      <a:pt x="140" y="423"/>
                    </a:lnTo>
                    <a:lnTo>
                      <a:pt x="154" y="423"/>
                    </a:lnTo>
                    <a:lnTo>
                      <a:pt x="167" y="423"/>
                    </a:lnTo>
                    <a:lnTo>
                      <a:pt x="175" y="423"/>
                    </a:lnTo>
                    <a:lnTo>
                      <a:pt x="181" y="366"/>
                    </a:lnTo>
                    <a:lnTo>
                      <a:pt x="194" y="249"/>
                    </a:lnTo>
                    <a:lnTo>
                      <a:pt x="210" y="114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7" name="Freeform 33"/>
              <p:cNvSpPr>
                <a:spLocks/>
              </p:cNvSpPr>
              <p:nvPr/>
            </p:nvSpPr>
            <p:spPr bwMode="auto">
              <a:xfrm>
                <a:off x="9277" y="12319"/>
                <a:ext cx="206" cy="44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0"/>
                  </a:cxn>
                  <a:cxn ang="0">
                    <a:pos x="12" y="107"/>
                  </a:cxn>
                  <a:cxn ang="0">
                    <a:pos x="31" y="253"/>
                  </a:cxn>
                  <a:cxn ang="0">
                    <a:pos x="46" y="384"/>
                  </a:cxn>
                  <a:cxn ang="0">
                    <a:pos x="54" y="448"/>
                  </a:cxn>
                  <a:cxn ang="0">
                    <a:pos x="67" y="448"/>
                  </a:cxn>
                  <a:cxn ang="0">
                    <a:pos x="83" y="448"/>
                  </a:cxn>
                  <a:cxn ang="0">
                    <a:pos x="104" y="448"/>
                  </a:cxn>
                  <a:cxn ang="0">
                    <a:pos x="129" y="448"/>
                  </a:cxn>
                  <a:cxn ang="0">
                    <a:pos x="152" y="448"/>
                  </a:cxn>
                  <a:cxn ang="0">
                    <a:pos x="173" y="448"/>
                  </a:cxn>
                  <a:cxn ang="0">
                    <a:pos x="190" y="448"/>
                  </a:cxn>
                  <a:cxn ang="0">
                    <a:pos x="202" y="448"/>
                  </a:cxn>
                  <a:cxn ang="0">
                    <a:pos x="202" y="444"/>
                  </a:cxn>
                  <a:cxn ang="0">
                    <a:pos x="204" y="439"/>
                  </a:cxn>
                  <a:cxn ang="0">
                    <a:pos x="204" y="432"/>
                  </a:cxn>
                  <a:cxn ang="0">
                    <a:pos x="206" y="423"/>
                  </a:cxn>
                  <a:cxn ang="0">
                    <a:pos x="190" y="423"/>
                  </a:cxn>
                  <a:cxn ang="0">
                    <a:pos x="173" y="423"/>
                  </a:cxn>
                  <a:cxn ang="0">
                    <a:pos x="154" y="423"/>
                  </a:cxn>
                  <a:cxn ang="0">
                    <a:pos x="136" y="423"/>
                  </a:cxn>
                  <a:cxn ang="0">
                    <a:pos x="119" y="423"/>
                  </a:cxn>
                  <a:cxn ang="0">
                    <a:pos x="104" y="423"/>
                  </a:cxn>
                  <a:cxn ang="0">
                    <a:pos x="92" y="423"/>
                  </a:cxn>
                  <a:cxn ang="0">
                    <a:pos x="83" y="423"/>
                  </a:cxn>
                  <a:cxn ang="0">
                    <a:pos x="77" y="366"/>
                  </a:cxn>
                  <a:cxn ang="0">
                    <a:pos x="63" y="249"/>
                  </a:cxn>
                  <a:cxn ang="0">
                    <a:pos x="46" y="114"/>
                  </a:cxn>
                  <a:cxn ang="0">
                    <a:pos x="31" y="0"/>
                  </a:cxn>
                </a:cxnLst>
                <a:rect l="0" t="0" r="r" b="b"/>
                <a:pathLst>
                  <a:path w="206" h="448">
                    <a:moveTo>
                      <a:pt x="31" y="0"/>
                    </a:moveTo>
                    <a:lnTo>
                      <a:pt x="0" y="0"/>
                    </a:lnTo>
                    <a:lnTo>
                      <a:pt x="12" y="107"/>
                    </a:lnTo>
                    <a:lnTo>
                      <a:pt x="31" y="253"/>
                    </a:lnTo>
                    <a:lnTo>
                      <a:pt x="46" y="384"/>
                    </a:lnTo>
                    <a:lnTo>
                      <a:pt x="54" y="448"/>
                    </a:lnTo>
                    <a:lnTo>
                      <a:pt x="67" y="448"/>
                    </a:lnTo>
                    <a:lnTo>
                      <a:pt x="83" y="448"/>
                    </a:lnTo>
                    <a:lnTo>
                      <a:pt x="104" y="448"/>
                    </a:lnTo>
                    <a:lnTo>
                      <a:pt x="129" y="448"/>
                    </a:lnTo>
                    <a:lnTo>
                      <a:pt x="152" y="448"/>
                    </a:lnTo>
                    <a:lnTo>
                      <a:pt x="173" y="448"/>
                    </a:lnTo>
                    <a:lnTo>
                      <a:pt x="190" y="448"/>
                    </a:lnTo>
                    <a:lnTo>
                      <a:pt x="202" y="448"/>
                    </a:lnTo>
                    <a:lnTo>
                      <a:pt x="202" y="444"/>
                    </a:lnTo>
                    <a:lnTo>
                      <a:pt x="204" y="439"/>
                    </a:lnTo>
                    <a:lnTo>
                      <a:pt x="204" y="432"/>
                    </a:lnTo>
                    <a:lnTo>
                      <a:pt x="206" y="423"/>
                    </a:lnTo>
                    <a:lnTo>
                      <a:pt x="190" y="423"/>
                    </a:lnTo>
                    <a:lnTo>
                      <a:pt x="173" y="423"/>
                    </a:lnTo>
                    <a:lnTo>
                      <a:pt x="154" y="423"/>
                    </a:lnTo>
                    <a:lnTo>
                      <a:pt x="136" y="423"/>
                    </a:lnTo>
                    <a:lnTo>
                      <a:pt x="119" y="423"/>
                    </a:lnTo>
                    <a:lnTo>
                      <a:pt x="104" y="423"/>
                    </a:lnTo>
                    <a:lnTo>
                      <a:pt x="92" y="423"/>
                    </a:lnTo>
                    <a:lnTo>
                      <a:pt x="83" y="423"/>
                    </a:lnTo>
                    <a:lnTo>
                      <a:pt x="77" y="366"/>
                    </a:lnTo>
                    <a:lnTo>
                      <a:pt x="63" y="249"/>
                    </a:lnTo>
                    <a:lnTo>
                      <a:pt x="46" y="11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8" name="Freeform 34"/>
              <p:cNvSpPr>
                <a:spLocks/>
              </p:cNvSpPr>
              <p:nvPr/>
            </p:nvSpPr>
            <p:spPr bwMode="auto">
              <a:xfrm>
                <a:off x="9308" y="12319"/>
                <a:ext cx="226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14"/>
                  </a:cxn>
                  <a:cxn ang="0">
                    <a:pos x="32" y="249"/>
                  </a:cxn>
                  <a:cxn ang="0">
                    <a:pos x="46" y="366"/>
                  </a:cxn>
                  <a:cxn ang="0">
                    <a:pos x="52" y="423"/>
                  </a:cxn>
                  <a:cxn ang="0">
                    <a:pos x="61" y="423"/>
                  </a:cxn>
                  <a:cxn ang="0">
                    <a:pos x="73" y="423"/>
                  </a:cxn>
                  <a:cxn ang="0">
                    <a:pos x="88" y="423"/>
                  </a:cxn>
                  <a:cxn ang="0">
                    <a:pos x="105" y="423"/>
                  </a:cxn>
                  <a:cxn ang="0">
                    <a:pos x="123" y="423"/>
                  </a:cxn>
                  <a:cxn ang="0">
                    <a:pos x="142" y="423"/>
                  </a:cxn>
                  <a:cxn ang="0">
                    <a:pos x="159" y="423"/>
                  </a:cxn>
                  <a:cxn ang="0">
                    <a:pos x="175" y="423"/>
                  </a:cxn>
                  <a:cxn ang="0">
                    <a:pos x="186" y="334"/>
                  </a:cxn>
                  <a:cxn ang="0">
                    <a:pos x="201" y="211"/>
                  </a:cxn>
                  <a:cxn ang="0">
                    <a:pos x="215" y="88"/>
                  </a:cxn>
                  <a:cxn ang="0">
                    <a:pos x="226" y="0"/>
                  </a:cxn>
                  <a:cxn ang="0">
                    <a:pos x="0" y="0"/>
                  </a:cxn>
                </a:cxnLst>
                <a:rect l="0" t="0" r="r" b="b"/>
                <a:pathLst>
                  <a:path w="226" h="423">
                    <a:moveTo>
                      <a:pt x="0" y="0"/>
                    </a:moveTo>
                    <a:lnTo>
                      <a:pt x="15" y="114"/>
                    </a:lnTo>
                    <a:lnTo>
                      <a:pt x="32" y="249"/>
                    </a:lnTo>
                    <a:lnTo>
                      <a:pt x="46" y="366"/>
                    </a:lnTo>
                    <a:lnTo>
                      <a:pt x="52" y="423"/>
                    </a:lnTo>
                    <a:lnTo>
                      <a:pt x="61" y="423"/>
                    </a:lnTo>
                    <a:lnTo>
                      <a:pt x="73" y="423"/>
                    </a:lnTo>
                    <a:lnTo>
                      <a:pt x="88" y="423"/>
                    </a:lnTo>
                    <a:lnTo>
                      <a:pt x="105" y="423"/>
                    </a:lnTo>
                    <a:lnTo>
                      <a:pt x="123" y="423"/>
                    </a:lnTo>
                    <a:lnTo>
                      <a:pt x="142" y="423"/>
                    </a:lnTo>
                    <a:lnTo>
                      <a:pt x="159" y="423"/>
                    </a:lnTo>
                    <a:lnTo>
                      <a:pt x="175" y="423"/>
                    </a:lnTo>
                    <a:lnTo>
                      <a:pt x="186" y="334"/>
                    </a:lnTo>
                    <a:lnTo>
                      <a:pt x="201" y="211"/>
                    </a:lnTo>
                    <a:lnTo>
                      <a:pt x="215" y="88"/>
                    </a:lnTo>
                    <a:lnTo>
                      <a:pt x="2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0899" name="Rectangle 35"/>
          <p:cNvSpPr>
            <a:spLocks noChangeArrowheads="1"/>
          </p:cNvSpPr>
          <p:nvPr/>
        </p:nvSpPr>
        <p:spPr bwMode="auto">
          <a:xfrm>
            <a:off x="150813" y="4840288"/>
            <a:ext cx="60055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3. Rely on alternate energy sources. </a:t>
            </a:r>
          </a:p>
        </p:txBody>
      </p:sp>
      <p:grpSp>
        <p:nvGrpSpPr>
          <p:cNvPr id="420907" name="Group 43"/>
          <p:cNvGrpSpPr>
            <a:grpSpLocks/>
          </p:cNvGrpSpPr>
          <p:nvPr/>
        </p:nvGrpSpPr>
        <p:grpSpPr bwMode="auto">
          <a:xfrm>
            <a:off x="2473325" y="171450"/>
            <a:ext cx="6238875" cy="2698750"/>
            <a:chOff x="1558" y="108"/>
            <a:chExt cx="3930" cy="1700"/>
          </a:xfrm>
        </p:grpSpPr>
        <p:pic>
          <p:nvPicPr>
            <p:cNvPr id="420873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8" y="108"/>
              <a:ext cx="1078" cy="804"/>
            </a:xfrm>
            <a:prstGeom prst="rect">
              <a:avLst/>
            </a:prstGeom>
            <a:noFill/>
          </p:spPr>
        </p:pic>
        <p:sp>
          <p:nvSpPr>
            <p:cNvPr id="420902" name="Rectangle 38"/>
            <p:cNvSpPr>
              <a:spLocks noChangeArrowheads="1"/>
            </p:cNvSpPr>
            <p:nvPr/>
          </p:nvSpPr>
          <p:spPr bwMode="auto">
            <a:xfrm>
              <a:off x="1558" y="943"/>
              <a:ext cx="3930" cy="86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indent="274638" algn="l"/>
              <a:r>
                <a:rPr lang="en-US"/>
                <a:t>insulate home; run dishwasher full;</a:t>
              </a:r>
            </a:p>
            <a:p>
              <a:pPr indent="274638" algn="l"/>
              <a:r>
                <a:rPr lang="en-US"/>
                <a:t>avoid temp. extremes (A/C &amp; furnace);</a:t>
              </a:r>
            </a:p>
            <a:p>
              <a:pPr indent="274638" algn="l"/>
              <a:r>
                <a:rPr lang="en-US"/>
                <a:t>wash clothes on “warm,” not “hot” </a:t>
              </a:r>
            </a:p>
          </p:txBody>
        </p:sp>
      </p:grpSp>
      <p:grpSp>
        <p:nvGrpSpPr>
          <p:cNvPr id="420908" name="Group 44"/>
          <p:cNvGrpSpPr>
            <a:grpSpLocks/>
          </p:cNvGrpSpPr>
          <p:nvPr/>
        </p:nvGrpSpPr>
        <p:grpSpPr bwMode="auto">
          <a:xfrm>
            <a:off x="534988" y="2265363"/>
            <a:ext cx="7907337" cy="1581150"/>
            <a:chOff x="337" y="1427"/>
            <a:chExt cx="4981" cy="996"/>
          </a:xfrm>
        </p:grpSpPr>
        <p:pic>
          <p:nvPicPr>
            <p:cNvPr id="420878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" y="1427"/>
              <a:ext cx="1218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903" name="Rectangle 39"/>
            <p:cNvSpPr>
              <a:spLocks noChangeArrowheads="1"/>
            </p:cNvSpPr>
            <p:nvPr/>
          </p:nvSpPr>
          <p:spPr bwMode="auto">
            <a:xfrm>
              <a:off x="1871" y="1827"/>
              <a:ext cx="3447" cy="5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		bike instead of drive;</a:t>
              </a:r>
            </a:p>
            <a:p>
              <a:pPr algn="l"/>
              <a:r>
                <a:rPr lang="en-US"/>
                <a:t>carpool; energy-efficient vehicles </a:t>
              </a:r>
            </a:p>
          </p:txBody>
        </p:sp>
      </p:grpSp>
      <p:grpSp>
        <p:nvGrpSpPr>
          <p:cNvPr id="420909" name="Group 45"/>
          <p:cNvGrpSpPr>
            <a:grpSpLocks/>
          </p:cNvGrpSpPr>
          <p:nvPr/>
        </p:nvGrpSpPr>
        <p:grpSpPr bwMode="auto">
          <a:xfrm>
            <a:off x="1282700" y="5084763"/>
            <a:ext cx="6921500" cy="1581150"/>
            <a:chOff x="808" y="3203"/>
            <a:chExt cx="4360" cy="996"/>
          </a:xfrm>
        </p:grpSpPr>
        <p:sp>
          <p:nvSpPr>
            <p:cNvPr id="420900" name="Rectangle 36"/>
            <p:cNvSpPr>
              <a:spLocks noChangeArrowheads="1"/>
            </p:cNvSpPr>
            <p:nvPr/>
          </p:nvSpPr>
          <p:spPr bwMode="auto">
            <a:xfrm>
              <a:off x="2108" y="3453"/>
              <a:ext cx="2125" cy="5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solar, wind energy,</a:t>
              </a:r>
            </a:p>
            <a:p>
              <a:r>
                <a:rPr lang="en-US">
                  <a:solidFill>
                    <a:srgbClr val="FF3300"/>
                  </a:solidFill>
                </a:rPr>
                <a:t>hydroelectric power </a:t>
              </a:r>
            </a:p>
          </p:txBody>
        </p:sp>
        <p:pic>
          <p:nvPicPr>
            <p:cNvPr id="420901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" y="3203"/>
              <a:ext cx="768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904" name="Picture 40" descr="j0297991[2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8" y="3442"/>
              <a:ext cx="1126" cy="7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9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9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2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5" grpId="0"/>
      <p:bldP spid="420876" grpId="0"/>
      <p:bldP spid="420877" grpId="0"/>
      <p:bldP spid="4208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6" name="Rectangle 8"/>
          <p:cNvSpPr>
            <a:spLocks noChangeArrowheads="1"/>
          </p:cNvSpPr>
          <p:nvPr/>
        </p:nvSpPr>
        <p:spPr bwMode="auto">
          <a:xfrm>
            <a:off x="1408113" y="153988"/>
            <a:ext cx="63563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The Kinetic Molecular Theory (KMT)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1446213" y="633413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 </a:t>
            </a:r>
          </a:p>
        </p:txBody>
      </p:sp>
      <p:sp>
        <p:nvSpPr>
          <p:cNvPr id="421898" name="Rectangle 10"/>
          <p:cNvSpPr>
            <a:spLocks noChangeArrowheads="1"/>
          </p:cNvSpPr>
          <p:nvPr/>
        </p:nvSpPr>
        <p:spPr bwMode="auto">
          <a:xfrm>
            <a:off x="1155700" y="1157288"/>
            <a:ext cx="55483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-- deals w/“ideal” gas particles…</a:t>
            </a:r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292100" y="1701800"/>
            <a:ext cx="61468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1.  …are so small that they are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	   assumed to have zero volume</a:t>
            </a:r>
          </a:p>
        </p:txBody>
      </p:sp>
      <p:sp>
        <p:nvSpPr>
          <p:cNvPr id="421900" name="Rectangle 12"/>
          <p:cNvSpPr>
            <a:spLocks noChangeArrowheads="1"/>
          </p:cNvSpPr>
          <p:nvPr/>
        </p:nvSpPr>
        <p:spPr bwMode="auto">
          <a:xfrm>
            <a:off x="588963" y="2636838"/>
            <a:ext cx="66770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2.  …are in constant, straight-line motion </a:t>
            </a:r>
          </a:p>
        </p:txBody>
      </p:sp>
      <p:sp>
        <p:nvSpPr>
          <p:cNvPr id="421901" name="Rectangle 13"/>
          <p:cNvSpPr>
            <a:spLocks noChangeArrowheads="1"/>
          </p:cNvSpPr>
          <p:nvPr/>
        </p:nvSpPr>
        <p:spPr bwMode="auto">
          <a:xfrm>
            <a:off x="577850" y="3236913"/>
            <a:ext cx="68167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3.  …experience </a:t>
            </a:r>
            <a:r>
              <a:rPr lang="en-US" u="sng">
                <a:solidFill>
                  <a:srgbClr val="FF3300"/>
                </a:solidFill>
              </a:rPr>
              <a:t>elastic collisions</a:t>
            </a:r>
            <a:r>
              <a:rPr lang="en-US">
                <a:solidFill>
                  <a:srgbClr val="FF3300"/>
                </a:solidFill>
              </a:rPr>
              <a:t> in which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	no energy is lost </a:t>
            </a:r>
          </a:p>
        </p:txBody>
      </p:sp>
      <p:sp>
        <p:nvSpPr>
          <p:cNvPr id="421902" name="Rectangle 14"/>
          <p:cNvSpPr>
            <a:spLocks noChangeArrowheads="1"/>
          </p:cNvSpPr>
          <p:nvPr/>
        </p:nvSpPr>
        <p:spPr bwMode="auto">
          <a:xfrm>
            <a:off x="584200" y="4191000"/>
            <a:ext cx="80232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4.  …have no attractive or repulsive forces toward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	each other </a:t>
            </a:r>
          </a:p>
        </p:txBody>
      </p:sp>
      <p:sp>
        <p:nvSpPr>
          <p:cNvPr id="421903" name="Rectangle 15"/>
          <p:cNvSpPr>
            <a:spLocks noChangeArrowheads="1"/>
          </p:cNvSpPr>
          <p:nvPr/>
        </p:nvSpPr>
        <p:spPr bwMode="auto">
          <a:xfrm>
            <a:off x="565150" y="5173663"/>
            <a:ext cx="7693025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l">
              <a:buFontTx/>
              <a:buAutoNum type="arabicPeriod" startAt="5"/>
            </a:pPr>
            <a:r>
              <a:rPr lang="en-US">
                <a:solidFill>
                  <a:srgbClr val="FF3300"/>
                </a:solidFill>
              </a:rPr>
              <a:t>…have an average kinetic energy (KE) that is</a:t>
            </a:r>
          </a:p>
          <a:p>
            <a:pPr marL="342900" indent="-342900" algn="l"/>
            <a:r>
              <a:rPr lang="en-US">
                <a:solidFill>
                  <a:srgbClr val="FF3300"/>
                </a:solidFill>
              </a:rPr>
              <a:t>		proportional to the </a:t>
            </a:r>
            <a:r>
              <a:rPr lang="en-US" u="sng">
                <a:solidFill>
                  <a:srgbClr val="FF3300"/>
                </a:solidFill>
              </a:rPr>
              <a:t>absolute temp</a:t>
            </a:r>
            <a:r>
              <a:rPr lang="en-US">
                <a:solidFill>
                  <a:srgbClr val="FF3300"/>
                </a:solidFill>
              </a:rPr>
              <a:t>. of gas</a:t>
            </a:r>
          </a:p>
          <a:p>
            <a:pPr marL="342900" indent="-342900" algn="l"/>
            <a:r>
              <a:rPr lang="en-US">
                <a:solidFill>
                  <a:srgbClr val="FF3300"/>
                </a:solidFill>
              </a:rPr>
              <a:t>		(i.e., Kelvin temp.) </a:t>
            </a:r>
          </a:p>
        </p:txBody>
      </p:sp>
      <p:sp>
        <p:nvSpPr>
          <p:cNvPr id="421904" name="Rectangle 16"/>
          <p:cNvSpPr>
            <a:spLocks noChangeArrowheads="1"/>
          </p:cNvSpPr>
          <p:nvPr/>
        </p:nvSpPr>
        <p:spPr bwMode="auto">
          <a:xfrm>
            <a:off x="1768475" y="663575"/>
            <a:ext cx="63817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explains why gases behave as they do </a:t>
            </a:r>
          </a:p>
        </p:txBody>
      </p:sp>
      <p:grpSp>
        <p:nvGrpSpPr>
          <p:cNvPr id="421916" name="Group 28"/>
          <p:cNvGrpSpPr>
            <a:grpSpLocks/>
          </p:cNvGrpSpPr>
          <p:nvPr/>
        </p:nvGrpSpPr>
        <p:grpSpPr bwMode="auto">
          <a:xfrm>
            <a:off x="6743700" y="1289050"/>
            <a:ext cx="2012950" cy="1549400"/>
            <a:chOff x="4824" y="472"/>
            <a:chExt cx="936" cy="720"/>
          </a:xfrm>
        </p:grpSpPr>
        <p:sp>
          <p:nvSpPr>
            <p:cNvPr id="421905" name="Line 17"/>
            <p:cNvSpPr>
              <a:spLocks noChangeShapeType="1"/>
            </p:cNvSpPr>
            <p:nvPr/>
          </p:nvSpPr>
          <p:spPr bwMode="auto">
            <a:xfrm>
              <a:off x="5040" y="760"/>
              <a:ext cx="288" cy="14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06" name="Line 18"/>
            <p:cNvSpPr>
              <a:spLocks noChangeShapeType="1"/>
            </p:cNvSpPr>
            <p:nvPr/>
          </p:nvSpPr>
          <p:spPr bwMode="auto">
            <a:xfrm flipV="1">
              <a:off x="5616" y="472"/>
              <a:ext cx="0" cy="504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07" name="Line 19"/>
            <p:cNvSpPr>
              <a:spLocks noChangeShapeType="1"/>
            </p:cNvSpPr>
            <p:nvPr/>
          </p:nvSpPr>
          <p:spPr bwMode="auto">
            <a:xfrm>
              <a:off x="5328" y="616"/>
              <a:ext cx="432" cy="144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08" name="Line 20"/>
            <p:cNvSpPr>
              <a:spLocks noChangeShapeType="1"/>
            </p:cNvSpPr>
            <p:nvPr/>
          </p:nvSpPr>
          <p:spPr bwMode="auto">
            <a:xfrm flipV="1">
              <a:off x="5472" y="904"/>
              <a:ext cx="0" cy="144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09" name="Line 21"/>
            <p:cNvSpPr>
              <a:spLocks noChangeShapeType="1"/>
            </p:cNvSpPr>
            <p:nvPr/>
          </p:nvSpPr>
          <p:spPr bwMode="auto">
            <a:xfrm flipH="1">
              <a:off x="4824" y="760"/>
              <a:ext cx="432" cy="28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10" name="Line 22"/>
            <p:cNvSpPr>
              <a:spLocks noChangeShapeType="1"/>
            </p:cNvSpPr>
            <p:nvPr/>
          </p:nvSpPr>
          <p:spPr bwMode="auto">
            <a:xfrm flipH="1" flipV="1">
              <a:off x="4896" y="544"/>
              <a:ext cx="288" cy="64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913" name="Rectangle 2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1917" name="Group 29"/>
          <p:cNvGrpSpPr>
            <a:grpSpLocks/>
          </p:cNvGrpSpPr>
          <p:nvPr/>
        </p:nvGrpSpPr>
        <p:grpSpPr bwMode="auto">
          <a:xfrm>
            <a:off x="4843463" y="6046788"/>
            <a:ext cx="2943225" cy="519112"/>
            <a:chOff x="2889" y="3809"/>
            <a:chExt cx="1854" cy="327"/>
          </a:xfrm>
        </p:grpSpPr>
        <p:sp>
          <p:nvSpPr>
            <p:cNvPr id="421911" name="Line 23"/>
            <p:cNvSpPr>
              <a:spLocks noChangeShapeType="1"/>
            </p:cNvSpPr>
            <p:nvPr/>
          </p:nvSpPr>
          <p:spPr bwMode="auto">
            <a:xfrm flipV="1">
              <a:off x="4005" y="3838"/>
              <a:ext cx="0" cy="2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12" name="Line 24"/>
            <p:cNvSpPr>
              <a:spLocks noChangeShapeType="1"/>
            </p:cNvSpPr>
            <p:nvPr/>
          </p:nvSpPr>
          <p:spPr bwMode="auto">
            <a:xfrm flipV="1">
              <a:off x="4743" y="3838"/>
              <a:ext cx="0" cy="2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14" name="Rectangle 26"/>
            <p:cNvSpPr>
              <a:spLocks noChangeArrowheads="1"/>
            </p:cNvSpPr>
            <p:nvPr/>
          </p:nvSpPr>
          <p:spPr bwMode="auto">
            <a:xfrm>
              <a:off x="2889" y="3809"/>
              <a:ext cx="1783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ea typeface="Times New Roman" pitchFamily="18" charset="0"/>
                  <a:cs typeface="Arial" charset="0"/>
                </a:rPr>
                <a:t>as Temp.    , KE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1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8" grpId="0"/>
      <p:bldP spid="421899" grpId="0"/>
      <p:bldP spid="421900" grpId="0"/>
      <p:bldP spid="421901" grpId="0"/>
      <p:bldP spid="421902" grpId="0"/>
      <p:bldP spid="421903" grpId="0"/>
      <p:bldP spid="4219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69" name="Rectangle 57"/>
          <p:cNvSpPr>
            <a:spLocks noChangeArrowheads="1"/>
          </p:cNvSpPr>
          <p:nvPr/>
        </p:nvSpPr>
        <p:spPr bwMode="auto">
          <a:xfrm>
            <a:off x="7054850" y="6026150"/>
            <a:ext cx="1838325" cy="247650"/>
          </a:xfrm>
          <a:prstGeom prst="rect">
            <a:avLst/>
          </a:prstGeom>
          <a:solidFill>
            <a:srgbClr val="FF3300"/>
          </a:solidFill>
          <a:ln w="222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70" name="Rectangle 58"/>
          <p:cNvSpPr>
            <a:spLocks noChangeArrowheads="1"/>
          </p:cNvSpPr>
          <p:nvPr/>
        </p:nvSpPr>
        <p:spPr bwMode="auto">
          <a:xfrm>
            <a:off x="6005513" y="6026150"/>
            <a:ext cx="1050925" cy="247650"/>
          </a:xfrm>
          <a:prstGeom prst="rect">
            <a:avLst/>
          </a:prstGeom>
          <a:solidFill>
            <a:srgbClr val="FF3300"/>
          </a:solidFill>
          <a:ln w="222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71" name="Rectangle 59"/>
          <p:cNvSpPr>
            <a:spLocks noChangeArrowheads="1"/>
          </p:cNvSpPr>
          <p:nvPr/>
        </p:nvSpPr>
        <p:spPr bwMode="auto">
          <a:xfrm>
            <a:off x="298450" y="6026150"/>
            <a:ext cx="5699125" cy="247650"/>
          </a:xfrm>
          <a:prstGeom prst="rect">
            <a:avLst/>
          </a:prstGeom>
          <a:solidFill>
            <a:srgbClr val="FF3300"/>
          </a:solidFill>
          <a:ln w="222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72" name="Rectangle 60"/>
          <p:cNvSpPr>
            <a:spLocks noChangeArrowheads="1"/>
          </p:cNvSpPr>
          <p:nvPr/>
        </p:nvSpPr>
        <p:spPr bwMode="auto">
          <a:xfrm>
            <a:off x="228600" y="6026150"/>
            <a:ext cx="69850" cy="247650"/>
          </a:xfrm>
          <a:prstGeom prst="rect">
            <a:avLst/>
          </a:prstGeom>
          <a:solidFill>
            <a:srgbClr val="FF3300"/>
          </a:solidFill>
          <a:ln w="222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425450" y="107950"/>
            <a:ext cx="51149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Theory “works,” except at</a:t>
            </a:r>
          </a:p>
          <a:p>
            <a:r>
              <a:rPr lang="en-US">
                <a:solidFill>
                  <a:srgbClr val="FF3300"/>
                </a:solidFill>
              </a:rPr>
              <a:t>high pressures and low temps. </a:t>
            </a:r>
          </a:p>
        </p:txBody>
      </p:sp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5440363" y="114300"/>
            <a:ext cx="3254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(attractive forces</a:t>
            </a:r>
          </a:p>
          <a:p>
            <a:r>
              <a:rPr lang="en-US"/>
              <a:t>become significant)</a:t>
            </a:r>
          </a:p>
        </p:txBody>
      </p:sp>
      <p:grpSp>
        <p:nvGrpSpPr>
          <p:cNvPr id="422973" name="Group 61"/>
          <p:cNvGrpSpPr>
            <a:grpSpLocks/>
          </p:cNvGrpSpPr>
          <p:nvPr/>
        </p:nvGrpSpPr>
        <p:grpSpPr bwMode="auto">
          <a:xfrm>
            <a:off x="322263" y="1081088"/>
            <a:ext cx="4079875" cy="3611562"/>
            <a:chOff x="203" y="681"/>
            <a:chExt cx="2570" cy="2275"/>
          </a:xfrm>
        </p:grpSpPr>
        <p:grpSp>
          <p:nvGrpSpPr>
            <p:cNvPr id="422929" name="Group 17"/>
            <p:cNvGrpSpPr>
              <a:grpSpLocks/>
            </p:cNvGrpSpPr>
            <p:nvPr/>
          </p:nvGrpSpPr>
          <p:grpSpPr bwMode="auto">
            <a:xfrm>
              <a:off x="203" y="1030"/>
              <a:ext cx="2570" cy="1926"/>
              <a:chOff x="347" y="2105"/>
              <a:chExt cx="2570" cy="1616"/>
            </a:xfrm>
          </p:grpSpPr>
          <p:pic>
            <p:nvPicPr>
              <p:cNvPr id="422926" name="Picture 14" descr="nitrocoupo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5" y="2105"/>
                <a:ext cx="2438" cy="1354"/>
              </a:xfrm>
              <a:prstGeom prst="rect">
                <a:avLst/>
              </a:prstGeom>
              <a:noFill/>
            </p:spPr>
          </p:pic>
          <p:sp>
            <p:nvSpPr>
              <p:cNvPr id="422927" name="Rectangle 15"/>
              <p:cNvSpPr>
                <a:spLocks noChangeArrowheads="1"/>
              </p:cNvSpPr>
              <p:nvPr/>
            </p:nvSpPr>
            <p:spPr bwMode="auto">
              <a:xfrm>
                <a:off x="347" y="3154"/>
                <a:ext cx="2570" cy="567"/>
              </a:xfrm>
              <a:prstGeom prst="rect">
                <a:avLst/>
              </a:prstGeom>
              <a:solidFill>
                <a:srgbClr val="FFFFFF"/>
              </a:solidFill>
              <a:ln w="222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2928" name="Rectangle 16"/>
              <p:cNvSpPr>
                <a:spLocks noChangeArrowheads="1"/>
              </p:cNvSpPr>
              <p:nvPr/>
            </p:nvSpPr>
            <p:spPr bwMode="auto">
              <a:xfrm flipV="1">
                <a:off x="1184" y="3037"/>
                <a:ext cx="942" cy="208"/>
              </a:xfrm>
              <a:prstGeom prst="rect">
                <a:avLst/>
              </a:prstGeom>
              <a:solidFill>
                <a:srgbClr val="FFFFFF"/>
              </a:solidFill>
              <a:ln w="222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22930" name="Text Box 18"/>
            <p:cNvSpPr txBox="1">
              <a:spLocks noChangeArrowheads="1"/>
            </p:cNvSpPr>
            <p:nvPr/>
          </p:nvSpPr>
          <p:spPr bwMode="auto">
            <a:xfrm>
              <a:off x="348" y="2271"/>
              <a:ext cx="242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</a:rPr>
                <a:t>N</a:t>
              </a:r>
              <a:r>
                <a:rPr lang="en-US" baseline="-25000">
                  <a:solidFill>
                    <a:srgbClr val="3333FF"/>
                  </a:solidFill>
                </a:rPr>
                <a:t>2</a:t>
              </a:r>
              <a:r>
                <a:rPr lang="en-US">
                  <a:solidFill>
                    <a:srgbClr val="3333FF"/>
                  </a:solidFill>
                </a:rPr>
                <a:t> can be pumped into</a:t>
              </a:r>
            </a:p>
            <a:p>
              <a:r>
                <a:rPr lang="en-US">
                  <a:solidFill>
                    <a:srgbClr val="3333FF"/>
                  </a:solidFill>
                </a:rPr>
                <a:t>tires to increase tire life</a:t>
              </a:r>
            </a:p>
          </p:txBody>
        </p:sp>
        <p:sp>
          <p:nvSpPr>
            <p:cNvPr id="422932" name="Text Box 20"/>
            <p:cNvSpPr txBox="1">
              <a:spLocks noChangeArrowheads="1"/>
            </p:cNvSpPr>
            <p:nvPr/>
          </p:nvSpPr>
          <p:spPr bwMode="auto">
            <a:xfrm>
              <a:off x="840" y="681"/>
              <a:ext cx="13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</a:rPr>
                <a:t>KMT “works”</a:t>
              </a:r>
            </a:p>
          </p:txBody>
        </p:sp>
      </p:grpSp>
      <p:grpSp>
        <p:nvGrpSpPr>
          <p:cNvPr id="422974" name="Group 62"/>
          <p:cNvGrpSpPr>
            <a:grpSpLocks/>
          </p:cNvGrpSpPr>
          <p:nvPr/>
        </p:nvGrpSpPr>
        <p:grpSpPr bwMode="auto">
          <a:xfrm>
            <a:off x="4473575" y="1081088"/>
            <a:ext cx="4240213" cy="3897312"/>
            <a:chOff x="2818" y="681"/>
            <a:chExt cx="2671" cy="2455"/>
          </a:xfrm>
        </p:grpSpPr>
        <p:pic>
          <p:nvPicPr>
            <p:cNvPr id="422924" name="Picture 12" descr="2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0" y="1029"/>
              <a:ext cx="2352" cy="1243"/>
            </a:xfrm>
            <a:prstGeom prst="rect">
              <a:avLst/>
            </a:prstGeom>
            <a:noFill/>
          </p:spPr>
        </p:pic>
        <p:sp>
          <p:nvSpPr>
            <p:cNvPr id="422931" name="Text Box 19"/>
            <p:cNvSpPr txBox="1">
              <a:spLocks noChangeArrowheads="1"/>
            </p:cNvSpPr>
            <p:nvPr/>
          </p:nvSpPr>
          <p:spPr bwMode="auto">
            <a:xfrm>
              <a:off x="2922" y="2271"/>
              <a:ext cx="242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</a:rPr>
                <a:t>liquid nitrogen (N</a:t>
              </a:r>
              <a:r>
                <a:rPr lang="en-US" baseline="-25000">
                  <a:solidFill>
                    <a:srgbClr val="3333FF"/>
                  </a:solidFill>
                </a:rPr>
                <a:t>2</a:t>
              </a:r>
              <a:r>
                <a:rPr lang="en-US">
                  <a:solidFill>
                    <a:srgbClr val="3333FF"/>
                  </a:solidFill>
                </a:rPr>
                <a:t>);</a:t>
              </a:r>
            </a:p>
            <a:p>
              <a:r>
                <a:rPr lang="en-US">
                  <a:solidFill>
                    <a:srgbClr val="3333FF"/>
                  </a:solidFill>
                </a:rPr>
                <a:t>the gas condenses into</a:t>
              </a:r>
            </a:p>
            <a:p>
              <a:r>
                <a:rPr lang="en-US">
                  <a:solidFill>
                    <a:srgbClr val="3333FF"/>
                  </a:solidFill>
                </a:rPr>
                <a:t>a liquid at –196</a:t>
              </a:r>
              <a:r>
                <a:rPr lang="en-US" baseline="30000">
                  <a:solidFill>
                    <a:srgbClr val="3333FF"/>
                  </a:solidFill>
                </a:rPr>
                <a:t>o</a:t>
              </a:r>
              <a:r>
                <a:rPr lang="en-US">
                  <a:solidFill>
                    <a:srgbClr val="3333FF"/>
                  </a:solidFill>
                </a:rPr>
                <a:t>C</a:t>
              </a:r>
            </a:p>
          </p:txBody>
        </p:sp>
        <p:sp>
          <p:nvSpPr>
            <p:cNvPr id="422933" name="Text Box 21"/>
            <p:cNvSpPr txBox="1">
              <a:spLocks noChangeArrowheads="1"/>
            </p:cNvSpPr>
            <p:nvPr/>
          </p:nvSpPr>
          <p:spPr bwMode="auto">
            <a:xfrm>
              <a:off x="2818" y="681"/>
              <a:ext cx="26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</a:rPr>
                <a:t>KMT starts to break down</a:t>
              </a:r>
            </a:p>
          </p:txBody>
        </p:sp>
      </p:grpSp>
      <p:sp>
        <p:nvSpPr>
          <p:cNvPr id="422937" name="Rectangle 25"/>
          <p:cNvSpPr>
            <a:spLocks noChangeArrowheads="1"/>
          </p:cNvSpPr>
          <p:nvPr/>
        </p:nvSpPr>
        <p:spPr bwMode="auto">
          <a:xfrm>
            <a:off x="23336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38" name="Rectangle 26"/>
          <p:cNvSpPr>
            <a:spLocks noChangeArrowheads="1"/>
          </p:cNvSpPr>
          <p:nvPr/>
        </p:nvSpPr>
        <p:spPr bwMode="auto">
          <a:xfrm>
            <a:off x="81121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39" name="Rectangle 27"/>
          <p:cNvSpPr>
            <a:spLocks noChangeArrowheads="1"/>
          </p:cNvSpPr>
          <p:nvPr/>
        </p:nvSpPr>
        <p:spPr bwMode="auto">
          <a:xfrm>
            <a:off x="138906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40" name="Rectangle 28"/>
          <p:cNvSpPr>
            <a:spLocks noChangeArrowheads="1"/>
          </p:cNvSpPr>
          <p:nvPr/>
        </p:nvSpPr>
        <p:spPr bwMode="auto">
          <a:xfrm>
            <a:off x="196691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43" name="Rectangle 31"/>
          <p:cNvSpPr>
            <a:spLocks noChangeArrowheads="1"/>
          </p:cNvSpPr>
          <p:nvPr/>
        </p:nvSpPr>
        <p:spPr bwMode="auto">
          <a:xfrm>
            <a:off x="254476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44" name="Rectangle 32"/>
          <p:cNvSpPr>
            <a:spLocks noChangeArrowheads="1"/>
          </p:cNvSpPr>
          <p:nvPr/>
        </p:nvSpPr>
        <p:spPr bwMode="auto">
          <a:xfrm>
            <a:off x="312261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45" name="Rectangle 33"/>
          <p:cNvSpPr>
            <a:spLocks noChangeArrowheads="1"/>
          </p:cNvSpPr>
          <p:nvPr/>
        </p:nvSpPr>
        <p:spPr bwMode="auto">
          <a:xfrm>
            <a:off x="369411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46" name="Rectangle 34"/>
          <p:cNvSpPr>
            <a:spLocks noChangeArrowheads="1"/>
          </p:cNvSpPr>
          <p:nvPr/>
        </p:nvSpPr>
        <p:spPr bwMode="auto">
          <a:xfrm>
            <a:off x="427196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47" name="Rectangle 35"/>
          <p:cNvSpPr>
            <a:spLocks noChangeArrowheads="1"/>
          </p:cNvSpPr>
          <p:nvPr/>
        </p:nvSpPr>
        <p:spPr bwMode="auto">
          <a:xfrm>
            <a:off x="484981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48" name="Rectangle 36"/>
          <p:cNvSpPr>
            <a:spLocks noChangeArrowheads="1"/>
          </p:cNvSpPr>
          <p:nvPr/>
        </p:nvSpPr>
        <p:spPr bwMode="auto">
          <a:xfrm>
            <a:off x="542766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49" name="Rectangle 37"/>
          <p:cNvSpPr>
            <a:spLocks noChangeArrowheads="1"/>
          </p:cNvSpPr>
          <p:nvPr/>
        </p:nvSpPr>
        <p:spPr bwMode="auto">
          <a:xfrm>
            <a:off x="600551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50" name="Rectangle 38"/>
          <p:cNvSpPr>
            <a:spLocks noChangeArrowheads="1"/>
          </p:cNvSpPr>
          <p:nvPr/>
        </p:nvSpPr>
        <p:spPr bwMode="auto">
          <a:xfrm>
            <a:off x="6583363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51" name="Rectangle 39"/>
          <p:cNvSpPr>
            <a:spLocks noChangeArrowheads="1"/>
          </p:cNvSpPr>
          <p:nvPr/>
        </p:nvSpPr>
        <p:spPr bwMode="auto">
          <a:xfrm>
            <a:off x="7162800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52" name="Rectangle 40"/>
          <p:cNvSpPr>
            <a:spLocks noChangeArrowheads="1"/>
          </p:cNvSpPr>
          <p:nvPr/>
        </p:nvSpPr>
        <p:spPr bwMode="auto">
          <a:xfrm>
            <a:off x="7740650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53" name="Rectangle 41"/>
          <p:cNvSpPr>
            <a:spLocks noChangeArrowheads="1"/>
          </p:cNvSpPr>
          <p:nvPr/>
        </p:nvSpPr>
        <p:spPr bwMode="auto">
          <a:xfrm>
            <a:off x="8318500" y="6026150"/>
            <a:ext cx="581025" cy="24765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2954" name="Line 42"/>
          <p:cNvSpPr>
            <a:spLocks noChangeShapeType="1"/>
          </p:cNvSpPr>
          <p:nvPr/>
        </p:nvSpPr>
        <p:spPr bwMode="auto">
          <a:xfrm flipV="1">
            <a:off x="8896350" y="5665788"/>
            <a:ext cx="0" cy="317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55" name="Line 43"/>
          <p:cNvSpPr>
            <a:spLocks noChangeShapeType="1"/>
          </p:cNvSpPr>
          <p:nvPr/>
        </p:nvSpPr>
        <p:spPr bwMode="auto">
          <a:xfrm flipV="1">
            <a:off x="7058025" y="5661025"/>
            <a:ext cx="0" cy="3159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56" name="Line 44"/>
          <p:cNvSpPr>
            <a:spLocks noChangeShapeType="1"/>
          </p:cNvSpPr>
          <p:nvPr/>
        </p:nvSpPr>
        <p:spPr bwMode="auto">
          <a:xfrm flipV="1">
            <a:off x="6003925" y="5654675"/>
            <a:ext cx="0" cy="322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57" name="Line 45"/>
          <p:cNvSpPr>
            <a:spLocks noChangeShapeType="1"/>
          </p:cNvSpPr>
          <p:nvPr/>
        </p:nvSpPr>
        <p:spPr bwMode="auto">
          <a:xfrm flipV="1">
            <a:off x="298450" y="5654675"/>
            <a:ext cx="0" cy="3127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58" name="Text Box 46"/>
          <p:cNvSpPr txBox="1">
            <a:spLocks noChangeArrowheads="1"/>
          </p:cNvSpPr>
          <p:nvPr/>
        </p:nvSpPr>
        <p:spPr bwMode="auto">
          <a:xfrm>
            <a:off x="42863" y="625475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–196</a:t>
            </a:r>
            <a:r>
              <a:rPr lang="en-US" sz="2400" baseline="30000"/>
              <a:t>o</a:t>
            </a:r>
            <a:r>
              <a:rPr lang="en-US" sz="2400"/>
              <a:t>C</a:t>
            </a:r>
          </a:p>
        </p:txBody>
      </p:sp>
      <p:sp>
        <p:nvSpPr>
          <p:cNvPr id="422959" name="Text Box 47"/>
          <p:cNvSpPr txBox="1">
            <a:spLocks noChangeArrowheads="1"/>
          </p:cNvSpPr>
          <p:nvPr/>
        </p:nvSpPr>
        <p:spPr bwMode="auto">
          <a:xfrm>
            <a:off x="5440363" y="4891088"/>
            <a:ext cx="1184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r>
              <a:rPr lang="en-US" sz="2400"/>
              <a:t>freezes</a:t>
            </a:r>
          </a:p>
        </p:txBody>
      </p:sp>
      <p:sp>
        <p:nvSpPr>
          <p:cNvPr id="422960" name="Text Box 48"/>
          <p:cNvSpPr txBox="1">
            <a:spLocks noChangeArrowheads="1"/>
          </p:cNvSpPr>
          <p:nvPr/>
        </p:nvSpPr>
        <p:spPr bwMode="auto">
          <a:xfrm>
            <a:off x="6773863" y="6254750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37</a:t>
            </a:r>
            <a:r>
              <a:rPr lang="en-US" sz="2400" baseline="30000"/>
              <a:t>o</a:t>
            </a:r>
            <a:r>
              <a:rPr lang="en-US" sz="2400"/>
              <a:t>C</a:t>
            </a:r>
          </a:p>
        </p:txBody>
      </p:sp>
      <p:sp>
        <p:nvSpPr>
          <p:cNvPr id="422961" name="Text Box 49"/>
          <p:cNvSpPr txBox="1">
            <a:spLocks noChangeArrowheads="1"/>
          </p:cNvSpPr>
          <p:nvPr/>
        </p:nvSpPr>
        <p:spPr bwMode="auto">
          <a:xfrm>
            <a:off x="8101013" y="6254750"/>
            <a:ext cx="102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100</a:t>
            </a:r>
            <a:r>
              <a:rPr lang="en-US" sz="2400" baseline="30000"/>
              <a:t>o</a:t>
            </a:r>
            <a:r>
              <a:rPr lang="en-US" sz="2400"/>
              <a:t>C</a:t>
            </a:r>
          </a:p>
        </p:txBody>
      </p:sp>
      <p:sp>
        <p:nvSpPr>
          <p:cNvPr id="422964" name="Text Box 52"/>
          <p:cNvSpPr txBox="1">
            <a:spLocks noChangeArrowheads="1"/>
          </p:cNvSpPr>
          <p:nvPr/>
        </p:nvSpPr>
        <p:spPr bwMode="auto">
          <a:xfrm>
            <a:off x="5656263" y="6254750"/>
            <a:ext cx="68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0</a:t>
            </a:r>
            <a:r>
              <a:rPr lang="en-US" sz="2400" baseline="30000"/>
              <a:t>o</a:t>
            </a:r>
            <a:r>
              <a:rPr lang="en-US" sz="2400"/>
              <a:t>C</a:t>
            </a:r>
          </a:p>
        </p:txBody>
      </p:sp>
      <p:sp>
        <p:nvSpPr>
          <p:cNvPr id="422965" name="Text Box 53"/>
          <p:cNvSpPr txBox="1">
            <a:spLocks noChangeArrowheads="1"/>
          </p:cNvSpPr>
          <p:nvPr/>
        </p:nvSpPr>
        <p:spPr bwMode="auto">
          <a:xfrm>
            <a:off x="8234363" y="4891088"/>
            <a:ext cx="81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r>
              <a:rPr lang="en-US" sz="2400"/>
              <a:t>boils</a:t>
            </a:r>
          </a:p>
        </p:txBody>
      </p:sp>
      <p:sp>
        <p:nvSpPr>
          <p:cNvPr id="422966" name="Text Box 54"/>
          <p:cNvSpPr txBox="1">
            <a:spLocks noChangeArrowheads="1"/>
          </p:cNvSpPr>
          <p:nvPr/>
        </p:nvSpPr>
        <p:spPr bwMode="auto">
          <a:xfrm>
            <a:off x="6688138" y="4891088"/>
            <a:ext cx="94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body</a:t>
            </a:r>
          </a:p>
          <a:p>
            <a:pPr algn="l"/>
            <a:r>
              <a:rPr lang="en-US" sz="2400"/>
              <a:t>temp.</a:t>
            </a:r>
          </a:p>
        </p:txBody>
      </p:sp>
      <p:sp>
        <p:nvSpPr>
          <p:cNvPr id="422967" name="Text Box 55"/>
          <p:cNvSpPr txBox="1">
            <a:spLocks noChangeArrowheads="1"/>
          </p:cNvSpPr>
          <p:nvPr/>
        </p:nvSpPr>
        <p:spPr bwMode="auto">
          <a:xfrm>
            <a:off x="100013" y="4891088"/>
            <a:ext cx="898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liquid</a:t>
            </a:r>
          </a:p>
          <a:p>
            <a:pPr algn="l"/>
            <a:r>
              <a:rPr lang="en-US" sz="2400"/>
              <a:t>N</a:t>
            </a:r>
            <a:r>
              <a:rPr lang="en-US" sz="2400" baseline="-25000"/>
              <a:t>2</a:t>
            </a:r>
          </a:p>
        </p:txBody>
      </p:sp>
      <p:pic>
        <p:nvPicPr>
          <p:cNvPr id="422968" name="Picture 56" descr="j042983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688" y="4552950"/>
            <a:ext cx="1574800" cy="13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2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2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29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29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2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2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2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2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2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2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2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2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2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0"/>
                                        <p:tgtEl>
                                          <p:spTgt spid="422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22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5" dur="5000"/>
                                        <p:tgtEl>
                                          <p:spTgt spid="422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2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5000"/>
                                        <p:tgtEl>
                                          <p:spTgt spid="422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2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2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42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0" fill="hold"/>
                                        <p:tgtEl>
                                          <p:spTgt spid="42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0" fill="hold"/>
                                        <p:tgtEl>
                                          <p:spTgt spid="42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69" grpId="0" animBg="1"/>
      <p:bldP spid="422969" grpId="1" animBg="1"/>
      <p:bldP spid="422970" grpId="0" animBg="1"/>
      <p:bldP spid="422970" grpId="1" animBg="1"/>
      <p:bldP spid="422971" grpId="0" animBg="1"/>
      <p:bldP spid="422971" grpId="1" animBg="1"/>
      <p:bldP spid="422972" grpId="0" animBg="1"/>
      <p:bldP spid="422922" grpId="0"/>
      <p:bldP spid="422937" grpId="0" animBg="1"/>
      <p:bldP spid="422938" grpId="0" animBg="1"/>
      <p:bldP spid="422939" grpId="0" animBg="1"/>
      <p:bldP spid="422940" grpId="0" animBg="1"/>
      <p:bldP spid="422943" grpId="0" animBg="1"/>
      <p:bldP spid="422944" grpId="0" animBg="1"/>
      <p:bldP spid="422945" grpId="0" animBg="1"/>
      <p:bldP spid="422946" grpId="0" animBg="1"/>
      <p:bldP spid="422947" grpId="0" animBg="1"/>
      <p:bldP spid="422948" grpId="0" animBg="1"/>
      <p:bldP spid="422949" grpId="0" animBg="1"/>
      <p:bldP spid="422950" grpId="0" animBg="1"/>
      <p:bldP spid="422951" grpId="0" animBg="1"/>
      <p:bldP spid="422952" grpId="0" animBg="1"/>
      <p:bldP spid="422953" grpId="0" animBg="1"/>
      <p:bldP spid="422954" grpId="0" animBg="1"/>
      <p:bldP spid="422955" grpId="0" animBg="1"/>
      <p:bldP spid="422956" grpId="0" animBg="1"/>
      <p:bldP spid="422957" grpId="0" animBg="1"/>
      <p:bldP spid="422958" grpId="0"/>
      <p:bldP spid="422959" grpId="0"/>
      <p:bldP spid="422960" grpId="0"/>
      <p:bldP spid="422961" grpId="0"/>
      <p:bldP spid="422964" grpId="0"/>
      <p:bldP spid="422965" grpId="0"/>
      <p:bldP spid="422966" grpId="0"/>
      <p:bldP spid="4229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315913" y="311150"/>
            <a:ext cx="5588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** </a:t>
            </a:r>
          </a:p>
        </p:txBody>
      </p:sp>
      <p:sp>
        <p:nvSpPr>
          <p:cNvPr id="423945" name="Rectangle 9"/>
          <p:cNvSpPr>
            <a:spLocks noChangeArrowheads="1"/>
          </p:cNvSpPr>
          <p:nvPr/>
        </p:nvSpPr>
        <p:spPr bwMode="auto">
          <a:xfrm>
            <a:off x="787400" y="271463"/>
            <a:ext cx="808513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Two gases w/same # of particles and at same</a:t>
            </a:r>
          </a:p>
          <a:p>
            <a:pPr algn="l"/>
            <a:r>
              <a:rPr lang="en-US">
                <a:solidFill>
                  <a:srgbClr val="FF3300"/>
                </a:solidFill>
              </a:rPr>
              <a:t>temp. and pressure have the same kinetic energy.</a:t>
            </a:r>
          </a:p>
        </p:txBody>
      </p:sp>
      <p:sp>
        <p:nvSpPr>
          <p:cNvPr id="423946" name="Rectangle 10"/>
          <p:cNvSpPr>
            <a:spLocks noChangeArrowheads="1"/>
          </p:cNvSpPr>
          <p:nvPr/>
        </p:nvSpPr>
        <p:spPr bwMode="auto">
          <a:xfrm>
            <a:off x="604838" y="1371600"/>
            <a:ext cx="80406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KE is related to mass and velocity (KE = ½ m v</a:t>
            </a:r>
            <a:r>
              <a:rPr lang="en-US" baseline="30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). </a:t>
            </a:r>
          </a:p>
        </p:txBody>
      </p:sp>
      <p:sp>
        <p:nvSpPr>
          <p:cNvPr id="423948" name="Rectangle 12"/>
          <p:cNvSpPr>
            <a:spLocks noChangeArrowheads="1"/>
          </p:cNvSpPr>
          <p:nvPr/>
        </p:nvSpPr>
        <p:spPr bwMode="auto">
          <a:xfrm>
            <a:off x="2398713" y="4672013"/>
            <a:ext cx="4500562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More massive gas particles</a:t>
            </a:r>
          </a:p>
          <a:p>
            <a:r>
              <a:rPr lang="en-US">
                <a:solidFill>
                  <a:srgbClr val="FF3300"/>
                </a:solidFill>
              </a:rPr>
              <a:t>are _______ than</a:t>
            </a:r>
          </a:p>
          <a:p>
            <a:r>
              <a:rPr lang="en-US">
                <a:solidFill>
                  <a:srgbClr val="FF3300"/>
                </a:solidFill>
              </a:rPr>
              <a:t>less massive gas</a:t>
            </a:r>
          </a:p>
          <a:p>
            <a:r>
              <a:rPr lang="en-US">
                <a:solidFill>
                  <a:srgbClr val="FF3300"/>
                </a:solidFill>
              </a:rPr>
              <a:t>particles (on average). </a:t>
            </a:r>
          </a:p>
        </p:txBody>
      </p:sp>
      <p:pic>
        <p:nvPicPr>
          <p:cNvPr id="423949" name="Picture 13" descr="j039853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3538" y="4905375"/>
            <a:ext cx="1827212" cy="1568450"/>
          </a:xfrm>
          <a:prstGeom prst="rect">
            <a:avLst/>
          </a:prstGeom>
          <a:noFill/>
        </p:spPr>
      </p:pic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4427538" y="2084388"/>
            <a:ext cx="9842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= ½ </a:t>
            </a:r>
          </a:p>
        </p:txBody>
      </p:sp>
      <p:sp>
        <p:nvSpPr>
          <p:cNvPr id="423951" name="Rectangle 15"/>
          <p:cNvSpPr>
            <a:spLocks noChangeArrowheads="1"/>
          </p:cNvSpPr>
          <p:nvPr/>
        </p:nvSpPr>
        <p:spPr bwMode="auto">
          <a:xfrm>
            <a:off x="4427538" y="2722563"/>
            <a:ext cx="9842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= ½ </a:t>
            </a:r>
          </a:p>
        </p:txBody>
      </p:sp>
      <p:sp>
        <p:nvSpPr>
          <p:cNvPr id="423952" name="Rectangle 16"/>
          <p:cNvSpPr>
            <a:spLocks noChangeArrowheads="1"/>
          </p:cNvSpPr>
          <p:nvPr/>
        </p:nvSpPr>
        <p:spPr bwMode="auto">
          <a:xfrm>
            <a:off x="5348288" y="2084388"/>
            <a:ext cx="6159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1</a:t>
            </a:r>
          </a:p>
        </p:txBody>
      </p:sp>
      <p:sp>
        <p:nvSpPr>
          <p:cNvPr id="423953" name="Rectangle 17"/>
          <p:cNvSpPr>
            <a:spLocks noChangeArrowheads="1"/>
          </p:cNvSpPr>
          <p:nvPr/>
        </p:nvSpPr>
        <p:spPr bwMode="auto">
          <a:xfrm>
            <a:off x="5348288" y="2722563"/>
            <a:ext cx="6159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2</a:t>
            </a:r>
          </a:p>
        </p:txBody>
      </p:sp>
      <p:sp>
        <p:nvSpPr>
          <p:cNvPr id="423954" name="Rectangle 18"/>
          <p:cNvSpPr>
            <a:spLocks noChangeArrowheads="1"/>
          </p:cNvSpPr>
          <p:nvPr/>
        </p:nvSpPr>
        <p:spPr bwMode="auto">
          <a:xfrm>
            <a:off x="5992813" y="2084388"/>
            <a:ext cx="4968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1</a:t>
            </a:r>
            <a:endParaRPr lang="en-US" baseline="30000"/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5992813" y="2722563"/>
            <a:ext cx="4968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2</a:t>
            </a:r>
            <a:endParaRPr lang="en-US" baseline="30000"/>
          </a:p>
        </p:txBody>
      </p:sp>
      <p:sp>
        <p:nvSpPr>
          <p:cNvPr id="423956" name="Rectangle 20"/>
          <p:cNvSpPr>
            <a:spLocks noChangeArrowheads="1"/>
          </p:cNvSpPr>
          <p:nvPr/>
        </p:nvSpPr>
        <p:spPr bwMode="auto">
          <a:xfrm>
            <a:off x="3779838" y="2084388"/>
            <a:ext cx="7921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KE</a:t>
            </a:r>
            <a:r>
              <a:rPr lang="en-US" baseline="-25000"/>
              <a:t>1</a:t>
            </a:r>
          </a:p>
        </p:txBody>
      </p:sp>
      <p:sp>
        <p:nvSpPr>
          <p:cNvPr id="423957" name="Rectangle 21"/>
          <p:cNvSpPr>
            <a:spLocks noChangeArrowheads="1"/>
          </p:cNvSpPr>
          <p:nvPr/>
        </p:nvSpPr>
        <p:spPr bwMode="auto">
          <a:xfrm>
            <a:off x="3773488" y="2722563"/>
            <a:ext cx="8905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KE</a:t>
            </a:r>
            <a:r>
              <a:rPr lang="en-US" baseline="-25000"/>
              <a:t>2</a:t>
            </a:r>
            <a:r>
              <a:rPr lang="en-US"/>
              <a:t> </a:t>
            </a:r>
          </a:p>
        </p:txBody>
      </p:sp>
      <p:sp>
        <p:nvSpPr>
          <p:cNvPr id="423958" name="Rectangle 22"/>
          <p:cNvSpPr>
            <a:spLocks noChangeArrowheads="1"/>
          </p:cNvSpPr>
          <p:nvPr/>
        </p:nvSpPr>
        <p:spPr bwMode="auto">
          <a:xfrm>
            <a:off x="6459538" y="2195513"/>
            <a:ext cx="319087" cy="3810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30000"/>
              <a:t>2</a:t>
            </a:r>
          </a:p>
        </p:txBody>
      </p:sp>
      <p:sp>
        <p:nvSpPr>
          <p:cNvPr id="423959" name="Rectangle 23"/>
          <p:cNvSpPr>
            <a:spLocks noChangeArrowheads="1"/>
          </p:cNvSpPr>
          <p:nvPr/>
        </p:nvSpPr>
        <p:spPr bwMode="auto">
          <a:xfrm>
            <a:off x="6459538" y="2833688"/>
            <a:ext cx="319087" cy="3810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30000"/>
              <a:t>2</a:t>
            </a:r>
          </a:p>
        </p:txBody>
      </p:sp>
      <p:sp>
        <p:nvSpPr>
          <p:cNvPr id="423960" name="AutoShape 24"/>
          <p:cNvSpPr>
            <a:spLocks/>
          </p:cNvSpPr>
          <p:nvPr/>
        </p:nvSpPr>
        <p:spPr bwMode="auto">
          <a:xfrm>
            <a:off x="3397250" y="2060575"/>
            <a:ext cx="261938" cy="1233488"/>
          </a:xfrm>
          <a:prstGeom prst="leftBrace">
            <a:avLst>
              <a:gd name="adj1" fmla="val 39242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3961" name="Rectangle 25"/>
          <p:cNvSpPr>
            <a:spLocks noChangeArrowheads="1"/>
          </p:cNvSpPr>
          <p:nvPr/>
        </p:nvSpPr>
        <p:spPr bwMode="auto">
          <a:xfrm>
            <a:off x="2254250" y="2185988"/>
            <a:ext cx="107473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same</a:t>
            </a:r>
          </a:p>
          <a:p>
            <a:r>
              <a:rPr lang="en-US"/>
              <a:t>temp.</a:t>
            </a:r>
            <a:endParaRPr lang="en-US" baseline="-25000"/>
          </a:p>
        </p:txBody>
      </p:sp>
      <p:pic>
        <p:nvPicPr>
          <p:cNvPr id="423962" name="Picture 26" descr="j032094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50" y="5265738"/>
            <a:ext cx="1819275" cy="706437"/>
          </a:xfrm>
          <a:prstGeom prst="rect">
            <a:avLst/>
          </a:prstGeom>
          <a:noFill/>
        </p:spPr>
      </p:pic>
      <p:grpSp>
        <p:nvGrpSpPr>
          <p:cNvPr id="423965" name="Group 29"/>
          <p:cNvGrpSpPr>
            <a:grpSpLocks/>
          </p:cNvGrpSpPr>
          <p:nvPr/>
        </p:nvGrpSpPr>
        <p:grpSpPr bwMode="auto">
          <a:xfrm>
            <a:off x="1782763" y="3460750"/>
            <a:ext cx="5521325" cy="946150"/>
            <a:chOff x="1123" y="2180"/>
            <a:chExt cx="3478" cy="596"/>
          </a:xfrm>
        </p:grpSpPr>
        <p:sp>
          <p:nvSpPr>
            <p:cNvPr id="423947" name="Rectangle 11"/>
            <p:cNvSpPr>
              <a:spLocks noChangeArrowheads="1"/>
            </p:cNvSpPr>
            <p:nvPr/>
          </p:nvSpPr>
          <p:spPr bwMode="auto">
            <a:xfrm>
              <a:off x="1123" y="2180"/>
              <a:ext cx="3478" cy="5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To keep same KE, as m   , v must</a:t>
              </a:r>
            </a:p>
            <a:p>
              <a:r>
                <a:rPr lang="en-US">
                  <a:solidFill>
                    <a:srgbClr val="FF3300"/>
                  </a:solidFill>
                </a:rPr>
                <a:t>OR as m   , v must     .</a:t>
              </a:r>
            </a:p>
          </p:txBody>
        </p:sp>
        <p:sp>
          <p:nvSpPr>
            <p:cNvPr id="423963" name="Line 27"/>
            <p:cNvSpPr>
              <a:spLocks noChangeShapeType="1"/>
            </p:cNvSpPr>
            <p:nvPr/>
          </p:nvSpPr>
          <p:spPr bwMode="auto">
            <a:xfrm flipV="1">
              <a:off x="3685" y="2185"/>
              <a:ext cx="0" cy="27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64" name="Line 28"/>
            <p:cNvSpPr>
              <a:spLocks noChangeShapeType="1"/>
            </p:cNvSpPr>
            <p:nvPr/>
          </p:nvSpPr>
          <p:spPr bwMode="auto">
            <a:xfrm>
              <a:off x="2733" y="2468"/>
              <a:ext cx="0" cy="27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3966" name="AutoShape 30"/>
          <p:cNvSpPr>
            <a:spLocks noChangeArrowheads="1"/>
          </p:cNvSpPr>
          <p:nvPr/>
        </p:nvSpPr>
        <p:spPr bwMode="auto">
          <a:xfrm>
            <a:off x="5878513" y="3962400"/>
            <a:ext cx="230187" cy="406400"/>
          </a:xfrm>
          <a:prstGeom prst="upArrow">
            <a:avLst>
              <a:gd name="adj1" fmla="val 50000"/>
              <a:gd name="adj2" fmla="val 44138"/>
            </a:avLst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3967" name="AutoShape 31"/>
          <p:cNvSpPr>
            <a:spLocks noChangeArrowheads="1"/>
          </p:cNvSpPr>
          <p:nvPr/>
        </p:nvSpPr>
        <p:spPr bwMode="auto">
          <a:xfrm flipV="1">
            <a:off x="7329488" y="3498850"/>
            <a:ext cx="230187" cy="406400"/>
          </a:xfrm>
          <a:prstGeom prst="upArrow">
            <a:avLst>
              <a:gd name="adj1" fmla="val 50000"/>
              <a:gd name="adj2" fmla="val 44138"/>
            </a:avLst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3968" name="Text Box 32"/>
          <p:cNvSpPr txBox="1">
            <a:spLocks noChangeArrowheads="1"/>
          </p:cNvSpPr>
          <p:nvPr/>
        </p:nvSpPr>
        <p:spPr bwMode="auto">
          <a:xfrm>
            <a:off x="3925888" y="5081588"/>
            <a:ext cx="1214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slower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2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2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2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2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239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239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239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2395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23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23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23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23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23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23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23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23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2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3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6" grpId="0"/>
      <p:bldP spid="423948" grpId="0"/>
      <p:bldP spid="423950" grpId="0"/>
      <p:bldP spid="423951" grpId="0"/>
      <p:bldP spid="423952" grpId="0"/>
      <p:bldP spid="423952" grpId="1"/>
      <p:bldP spid="423953" grpId="0"/>
      <p:bldP spid="423953" grpId="1"/>
      <p:bldP spid="423954" grpId="0"/>
      <p:bldP spid="423954" grpId="1"/>
      <p:bldP spid="423955" grpId="0"/>
      <p:bldP spid="423955" grpId="1"/>
      <p:bldP spid="423956" grpId="0"/>
      <p:bldP spid="423957" grpId="0"/>
      <p:bldP spid="423958" grpId="0"/>
      <p:bldP spid="423959" grpId="0"/>
      <p:bldP spid="423960" grpId="0" animBg="1"/>
      <p:bldP spid="423961" grpId="0"/>
      <p:bldP spid="423966" grpId="0" animBg="1"/>
      <p:bldP spid="423967" grpId="0" animBg="1"/>
      <p:bldP spid="42396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15572</TotalTime>
  <Words>2980</Words>
  <Application>Microsoft Office PowerPoint</Application>
  <PresentationFormat>On-screen Show (4:3)</PresentationFormat>
  <Paragraphs>806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Wingdings</vt:lpstr>
      <vt:lpstr>Times New Roman</vt:lpstr>
      <vt:lpstr>Symbol</vt:lpstr>
      <vt:lpstr>Arial Narrow</vt:lpstr>
      <vt:lpstr>Default Design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McLean County Unit 5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Physics</dc:title>
  <dc:creator>UNIT55</dc:creator>
  <cp:lastModifiedBy>UNIT55</cp:lastModifiedBy>
  <cp:revision>242</cp:revision>
  <dcterms:created xsi:type="dcterms:W3CDTF">2006-05-08T14:15:08Z</dcterms:created>
  <dcterms:modified xsi:type="dcterms:W3CDTF">2009-07-06T19:02:48Z</dcterms:modified>
</cp:coreProperties>
</file>