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  <p:sldId id="352" r:id="rId3"/>
    <p:sldId id="353" r:id="rId4"/>
    <p:sldId id="354" r:id="rId5"/>
    <p:sldId id="355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82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3" r:id="rId24"/>
    <p:sldId id="374" r:id="rId25"/>
    <p:sldId id="375" r:id="rId26"/>
    <p:sldId id="377" r:id="rId27"/>
    <p:sldId id="378" r:id="rId28"/>
    <p:sldId id="379" r:id="rId29"/>
    <p:sldId id="380" r:id="rId30"/>
    <p:sldId id="381" r:id="rId31"/>
    <p:sldId id="383" r:id="rId32"/>
    <p:sldId id="384" r:id="rId33"/>
    <p:sldId id="385" r:id="rId34"/>
    <p:sldId id="386" r:id="rId35"/>
    <p:sldId id="356" r:id="rId36"/>
    <p:sldId id="391" r:id="rId3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009900"/>
    <a:srgbClr val="CCCC00"/>
    <a:srgbClr val="0000FF"/>
    <a:srgbClr val="FF0000"/>
    <a:srgbClr val="3399FF"/>
    <a:srgbClr val="0066FF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 snapToGrid="0">
      <p:cViewPr>
        <p:scale>
          <a:sx n="66" d="100"/>
          <a:sy n="66" d="100"/>
        </p:scale>
        <p:origin x="-1272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C9CD2-DAE7-4756-8329-9055265F9D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6F473-7619-4003-A83D-9BF349E68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2FDB1-B1B5-4276-A864-BC9993A0A6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AB5FB-0C73-4962-84E7-6FCACB40BA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9211-6342-4067-82C5-6B934E73DC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DEB4C-7DF9-4FF9-832E-F8EDA15981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828A5-6AA2-4DA6-95AF-F78BF765D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8751C-A0E2-4AF3-B79B-F01A6778F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304BB-5F1D-42AD-8398-7448D4CCD5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596BE-915E-485D-B3DA-C128A5BAC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487B2-0047-43FD-8CB6-EE5A693E7E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1273FA-70F8-43F9-BEEF-729D407788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2495550" y="398463"/>
            <a:ext cx="3862388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rgbClr val="FF0000"/>
                </a:solidFill>
              </a:rPr>
              <a:t>Unit 8: Stoichiometry </a:t>
            </a:r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827088" y="1460500"/>
            <a:ext cx="4238625" cy="1373188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-- involves finding amts.</a:t>
            </a:r>
          </a:p>
          <a:p>
            <a:pPr algn="l"/>
            <a:r>
              <a:rPr lang="en-US">
                <a:solidFill>
                  <a:srgbClr val="FF0000"/>
                </a:solidFill>
              </a:rPr>
              <a:t>    of reactants &amp; products</a:t>
            </a:r>
          </a:p>
          <a:p>
            <a:pPr algn="l"/>
            <a:r>
              <a:rPr lang="en-US">
                <a:solidFill>
                  <a:srgbClr val="FF0000"/>
                </a:solidFill>
              </a:rPr>
              <a:t>    in a reaction</a:t>
            </a:r>
          </a:p>
        </p:txBody>
      </p:sp>
      <p:pic>
        <p:nvPicPr>
          <p:cNvPr id="11060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3881438"/>
            <a:ext cx="3130550" cy="22987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</p:pic>
      <p:pic>
        <p:nvPicPr>
          <p:cNvPr id="110607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1713" y="3890963"/>
            <a:ext cx="3498850" cy="23304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</p:pic>
      <p:pic>
        <p:nvPicPr>
          <p:cNvPr id="110609" name="Picture 17" descr="in00556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8150" y="1500188"/>
            <a:ext cx="2397125" cy="170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411163" y="377825"/>
            <a:ext cx="5656262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At STP, how many m’cules oxygen react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with 632 dm</a:t>
            </a:r>
            <a:r>
              <a:rPr lang="en-US" sz="2400" baseline="30000">
                <a:solidFill>
                  <a:srgbClr val="FF0000"/>
                </a:solidFill>
              </a:rPr>
              <a:t>3</a:t>
            </a:r>
            <a:r>
              <a:rPr lang="en-US" sz="2400">
                <a:solidFill>
                  <a:srgbClr val="FF0000"/>
                </a:solidFill>
              </a:rPr>
              <a:t> butane (C</a:t>
            </a:r>
            <a:r>
              <a:rPr lang="en-US" sz="2400" baseline="-25000">
                <a:solidFill>
                  <a:srgbClr val="FF0000"/>
                </a:solidFill>
              </a:rPr>
              <a:t>4</a:t>
            </a:r>
            <a:r>
              <a:rPr lang="en-US" sz="2400">
                <a:solidFill>
                  <a:srgbClr val="FF0000"/>
                </a:solidFill>
              </a:rPr>
              <a:t>H</a:t>
            </a:r>
            <a:r>
              <a:rPr lang="en-US" sz="2400" baseline="-25000">
                <a:solidFill>
                  <a:srgbClr val="FF0000"/>
                </a:solidFill>
              </a:rPr>
              <a:t>10</a:t>
            </a:r>
            <a:r>
              <a:rPr lang="en-US" sz="2400">
                <a:solidFill>
                  <a:srgbClr val="FF0000"/>
                </a:solidFill>
              </a:rPr>
              <a:t>)? </a:t>
            </a:r>
          </a:p>
        </p:txBody>
      </p:sp>
      <p:grpSp>
        <p:nvGrpSpPr>
          <p:cNvPr id="120840" name="Group 8"/>
          <p:cNvGrpSpPr>
            <a:grpSpLocks/>
          </p:cNvGrpSpPr>
          <p:nvPr/>
        </p:nvGrpSpPr>
        <p:grpSpPr bwMode="auto">
          <a:xfrm>
            <a:off x="6343650" y="533400"/>
            <a:ext cx="2089150" cy="666750"/>
            <a:chOff x="4106" y="3325"/>
            <a:chExt cx="1316" cy="420"/>
          </a:xfrm>
        </p:grpSpPr>
        <p:sp>
          <p:nvSpPr>
            <p:cNvPr id="120841" name="Freeform 9"/>
            <p:cNvSpPr>
              <a:spLocks/>
            </p:cNvSpPr>
            <p:nvPr/>
          </p:nvSpPr>
          <p:spPr bwMode="auto">
            <a:xfrm>
              <a:off x="4655" y="3538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42" name="Oval 10"/>
            <p:cNvSpPr>
              <a:spLocks noChangeArrowheads="1"/>
            </p:cNvSpPr>
            <p:nvPr/>
          </p:nvSpPr>
          <p:spPr bwMode="auto">
            <a:xfrm>
              <a:off x="4164" y="3325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43" name="Oval 11"/>
            <p:cNvSpPr>
              <a:spLocks noChangeArrowheads="1"/>
            </p:cNvSpPr>
            <p:nvPr/>
          </p:nvSpPr>
          <p:spPr bwMode="auto">
            <a:xfrm>
              <a:off x="4172" y="3622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44" name="Oval 12"/>
            <p:cNvSpPr>
              <a:spLocks noChangeArrowheads="1"/>
            </p:cNvSpPr>
            <p:nvPr/>
          </p:nvSpPr>
          <p:spPr bwMode="auto">
            <a:xfrm>
              <a:off x="4512" y="3467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45" name="Freeform 13"/>
            <p:cNvSpPr>
              <a:spLocks/>
            </p:cNvSpPr>
            <p:nvPr/>
          </p:nvSpPr>
          <p:spPr bwMode="auto">
            <a:xfrm>
              <a:off x="4291" y="3570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46" name="Freeform 14"/>
            <p:cNvSpPr>
              <a:spLocks/>
            </p:cNvSpPr>
            <p:nvPr/>
          </p:nvSpPr>
          <p:spPr bwMode="auto">
            <a:xfrm>
              <a:off x="4298" y="3423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47" name="Freeform 15"/>
            <p:cNvSpPr>
              <a:spLocks/>
            </p:cNvSpPr>
            <p:nvPr/>
          </p:nvSpPr>
          <p:spPr bwMode="auto">
            <a:xfrm>
              <a:off x="4246" y="3540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48" name="Oval 16"/>
            <p:cNvSpPr>
              <a:spLocks noChangeArrowheads="1"/>
            </p:cNvSpPr>
            <p:nvPr/>
          </p:nvSpPr>
          <p:spPr bwMode="auto">
            <a:xfrm>
              <a:off x="4106" y="3469"/>
              <a:ext cx="141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49" name="Oval 17"/>
            <p:cNvSpPr>
              <a:spLocks noChangeArrowheads="1"/>
            </p:cNvSpPr>
            <p:nvPr/>
          </p:nvSpPr>
          <p:spPr bwMode="auto">
            <a:xfrm flipH="1">
              <a:off x="4872" y="3469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50" name="Oval 18"/>
            <p:cNvSpPr>
              <a:spLocks noChangeArrowheads="1"/>
            </p:cNvSpPr>
            <p:nvPr/>
          </p:nvSpPr>
          <p:spPr bwMode="auto">
            <a:xfrm flipH="1">
              <a:off x="5215" y="3325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51" name="Oval 19"/>
            <p:cNvSpPr>
              <a:spLocks noChangeArrowheads="1"/>
            </p:cNvSpPr>
            <p:nvPr/>
          </p:nvSpPr>
          <p:spPr bwMode="auto">
            <a:xfrm flipH="1">
              <a:off x="5224" y="3622"/>
              <a:ext cx="123" cy="12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52" name="Oval 20"/>
            <p:cNvSpPr>
              <a:spLocks noChangeArrowheads="1"/>
            </p:cNvSpPr>
            <p:nvPr/>
          </p:nvSpPr>
          <p:spPr bwMode="auto">
            <a:xfrm flipH="1">
              <a:off x="5278" y="3467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53" name="Freeform 21"/>
            <p:cNvSpPr>
              <a:spLocks/>
            </p:cNvSpPr>
            <p:nvPr/>
          </p:nvSpPr>
          <p:spPr bwMode="auto">
            <a:xfrm flipH="1">
              <a:off x="5004" y="3570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54" name="Freeform 22"/>
            <p:cNvSpPr>
              <a:spLocks/>
            </p:cNvSpPr>
            <p:nvPr/>
          </p:nvSpPr>
          <p:spPr bwMode="auto">
            <a:xfrm flipH="1">
              <a:off x="5004" y="3423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55" name="Freeform 23"/>
            <p:cNvSpPr>
              <a:spLocks/>
            </p:cNvSpPr>
            <p:nvPr/>
          </p:nvSpPr>
          <p:spPr bwMode="auto">
            <a:xfrm flipH="1">
              <a:off x="5011" y="3540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856" name="Group 24"/>
          <p:cNvGrpSpPr>
            <a:grpSpLocks/>
          </p:cNvGrpSpPr>
          <p:nvPr/>
        </p:nvGrpSpPr>
        <p:grpSpPr bwMode="auto">
          <a:xfrm>
            <a:off x="6343650" y="531813"/>
            <a:ext cx="2089150" cy="666750"/>
            <a:chOff x="211" y="188"/>
            <a:chExt cx="1316" cy="420"/>
          </a:xfrm>
        </p:grpSpPr>
        <p:sp>
          <p:nvSpPr>
            <p:cNvPr id="120857" name="Freeform 25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58" name="Oval 26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59" name="Oval 27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60" name="Oval 28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61" name="Freeform 29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62" name="Freeform 30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63" name="Freeform 31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64" name="Oval 32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65" name="Oval 33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66" name="Oval 34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67" name="Oval 35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68" name="Oval 36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69" name="Freeform 37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70" name="Freeform 38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71" name="Freeform 39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0872" name="Rectangle 40"/>
          <p:cNvSpPr>
            <a:spLocks noChangeArrowheads="1"/>
          </p:cNvSpPr>
          <p:nvPr/>
        </p:nvSpPr>
        <p:spPr bwMode="auto">
          <a:xfrm>
            <a:off x="6415088" y="1200150"/>
            <a:ext cx="963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C</a:t>
            </a:r>
            <a:r>
              <a:rPr lang="en-US" sz="2400" baseline="-25000"/>
              <a:t>4</a:t>
            </a:r>
            <a:r>
              <a:rPr lang="en-US" sz="2400"/>
              <a:t>H</a:t>
            </a:r>
            <a:r>
              <a:rPr lang="en-US" sz="2400" baseline="-25000"/>
              <a:t>10</a:t>
            </a:r>
          </a:p>
        </p:txBody>
      </p:sp>
      <p:sp>
        <p:nvSpPr>
          <p:cNvPr id="120873" name="Rectangle 41"/>
          <p:cNvSpPr>
            <a:spLocks noChangeArrowheads="1"/>
          </p:cNvSpPr>
          <p:nvPr/>
        </p:nvSpPr>
        <p:spPr bwMode="auto">
          <a:xfrm>
            <a:off x="7750175" y="120015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O</a:t>
            </a:r>
            <a:r>
              <a:rPr lang="en-US" sz="2400" baseline="-25000"/>
              <a:t>2</a:t>
            </a:r>
          </a:p>
        </p:txBody>
      </p:sp>
      <p:sp>
        <p:nvSpPr>
          <p:cNvPr id="120874" name="Rectangle 42"/>
          <p:cNvSpPr>
            <a:spLocks noChangeArrowheads="1"/>
          </p:cNvSpPr>
          <p:nvPr/>
        </p:nvSpPr>
        <p:spPr bwMode="auto">
          <a:xfrm>
            <a:off x="5454650" y="4011613"/>
            <a:ext cx="2716213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0879" name="Rectangle 47"/>
          <p:cNvSpPr>
            <a:spLocks noChangeArrowheads="1"/>
          </p:cNvSpPr>
          <p:nvPr/>
        </p:nvSpPr>
        <p:spPr bwMode="auto">
          <a:xfrm>
            <a:off x="5054600" y="404653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  1.10 x 10</a:t>
            </a:r>
            <a:r>
              <a:rPr lang="en-US" sz="2400" baseline="30000"/>
              <a:t>26</a:t>
            </a:r>
            <a:r>
              <a:rPr lang="en-US" sz="2400"/>
              <a:t> m’c O</a:t>
            </a:r>
            <a:r>
              <a:rPr lang="en-US" sz="2400" baseline="-25000"/>
              <a:t>2</a:t>
            </a:r>
          </a:p>
        </p:txBody>
      </p:sp>
      <p:sp>
        <p:nvSpPr>
          <p:cNvPr id="120880" name="Line 48"/>
          <p:cNvSpPr>
            <a:spLocks noChangeShapeType="1"/>
          </p:cNvSpPr>
          <p:nvPr/>
        </p:nvSpPr>
        <p:spPr bwMode="auto">
          <a:xfrm flipH="1">
            <a:off x="941388" y="3092450"/>
            <a:ext cx="1366837" cy="2095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0881" name="Line 49"/>
          <p:cNvSpPr>
            <a:spLocks noChangeShapeType="1"/>
          </p:cNvSpPr>
          <p:nvPr/>
        </p:nvSpPr>
        <p:spPr bwMode="auto">
          <a:xfrm flipH="1">
            <a:off x="3190875" y="3479800"/>
            <a:ext cx="1466850" cy="2047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0882" name="Rectangle 50"/>
          <p:cNvSpPr>
            <a:spLocks noChangeArrowheads="1"/>
          </p:cNvSpPr>
          <p:nvPr/>
        </p:nvSpPr>
        <p:spPr bwMode="auto">
          <a:xfrm>
            <a:off x="7170738" y="3348038"/>
            <a:ext cx="1363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 mol O</a:t>
            </a:r>
            <a:r>
              <a:rPr lang="en-US" sz="2400" baseline="-25000"/>
              <a:t>2</a:t>
            </a:r>
          </a:p>
        </p:txBody>
      </p:sp>
      <p:sp>
        <p:nvSpPr>
          <p:cNvPr id="120884" name="Line 52"/>
          <p:cNvSpPr>
            <a:spLocks noChangeShapeType="1"/>
          </p:cNvSpPr>
          <p:nvPr/>
        </p:nvSpPr>
        <p:spPr bwMode="auto">
          <a:xfrm flipH="1" flipV="1">
            <a:off x="3168650" y="3030538"/>
            <a:ext cx="1204913" cy="260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0885" name="Line 53"/>
          <p:cNvSpPr>
            <a:spLocks noChangeShapeType="1"/>
          </p:cNvSpPr>
          <p:nvPr/>
        </p:nvSpPr>
        <p:spPr bwMode="auto">
          <a:xfrm flipH="1" flipV="1">
            <a:off x="5375275" y="3500438"/>
            <a:ext cx="1204913" cy="260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20886" name="Group 54"/>
          <p:cNvGrpSpPr>
            <a:grpSpLocks/>
          </p:cNvGrpSpPr>
          <p:nvPr/>
        </p:nvGrpSpPr>
        <p:grpSpPr bwMode="auto">
          <a:xfrm>
            <a:off x="4697413" y="2733675"/>
            <a:ext cx="2217737" cy="1098550"/>
            <a:chOff x="3265" y="1407"/>
            <a:chExt cx="1397" cy="692"/>
          </a:xfrm>
        </p:grpSpPr>
        <p:sp>
          <p:nvSpPr>
            <p:cNvPr id="120887" name="Rectangle 55"/>
            <p:cNvSpPr>
              <a:spLocks noChangeArrowheads="1"/>
            </p:cNvSpPr>
            <p:nvPr/>
          </p:nvSpPr>
          <p:spPr bwMode="auto">
            <a:xfrm>
              <a:off x="3265" y="1407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0888" name="Rectangle 56"/>
            <p:cNvSpPr>
              <a:spLocks noChangeArrowheads="1"/>
            </p:cNvSpPr>
            <p:nvPr/>
          </p:nvSpPr>
          <p:spPr bwMode="auto">
            <a:xfrm>
              <a:off x="4370" y="1407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0889" name="Line 57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20890" name="Rectangle 58"/>
          <p:cNvSpPr>
            <a:spLocks noChangeArrowheads="1"/>
          </p:cNvSpPr>
          <p:nvPr/>
        </p:nvSpPr>
        <p:spPr bwMode="auto">
          <a:xfrm>
            <a:off x="4921250" y="3367088"/>
            <a:ext cx="179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2 mol C</a:t>
            </a:r>
            <a:r>
              <a:rPr lang="en-US" sz="2400" baseline="-25000"/>
              <a:t>4</a:t>
            </a:r>
            <a:r>
              <a:rPr lang="en-US" sz="2400"/>
              <a:t>H</a:t>
            </a:r>
            <a:r>
              <a:rPr lang="en-US" sz="2400" baseline="-25000"/>
              <a:t>10</a:t>
            </a:r>
          </a:p>
        </p:txBody>
      </p:sp>
      <p:sp>
        <p:nvSpPr>
          <p:cNvPr id="120891" name="Rectangle 59"/>
          <p:cNvSpPr>
            <a:spLocks noChangeArrowheads="1"/>
          </p:cNvSpPr>
          <p:nvPr/>
        </p:nvSpPr>
        <p:spPr bwMode="auto">
          <a:xfrm>
            <a:off x="5121275" y="2946400"/>
            <a:ext cx="1533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13 mol O</a:t>
            </a:r>
            <a:r>
              <a:rPr lang="en-US" sz="2400" baseline="-25000"/>
              <a:t>2</a:t>
            </a:r>
          </a:p>
        </p:txBody>
      </p:sp>
      <p:grpSp>
        <p:nvGrpSpPr>
          <p:cNvPr id="120892" name="Group 60"/>
          <p:cNvGrpSpPr>
            <a:grpSpLocks/>
          </p:cNvGrpSpPr>
          <p:nvPr/>
        </p:nvGrpSpPr>
        <p:grpSpPr bwMode="auto">
          <a:xfrm>
            <a:off x="2206625" y="2728913"/>
            <a:ext cx="2746375" cy="1098550"/>
            <a:chOff x="1327" y="1404"/>
            <a:chExt cx="1730" cy="692"/>
          </a:xfrm>
        </p:grpSpPr>
        <p:sp>
          <p:nvSpPr>
            <p:cNvPr id="120893" name="Rectangle 61"/>
            <p:cNvSpPr>
              <a:spLocks noChangeArrowheads="1"/>
            </p:cNvSpPr>
            <p:nvPr/>
          </p:nvSpPr>
          <p:spPr bwMode="auto">
            <a:xfrm>
              <a:off x="1327" y="1404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0894" name="Rectangle 62"/>
            <p:cNvSpPr>
              <a:spLocks noChangeArrowheads="1"/>
            </p:cNvSpPr>
            <p:nvPr/>
          </p:nvSpPr>
          <p:spPr bwMode="auto">
            <a:xfrm>
              <a:off x="2765" y="1404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0895" name="Line 63"/>
            <p:cNvSpPr>
              <a:spLocks noChangeShapeType="1"/>
            </p:cNvSpPr>
            <p:nvPr/>
          </p:nvSpPr>
          <p:spPr bwMode="auto">
            <a:xfrm>
              <a:off x="1557" y="1822"/>
              <a:ext cx="129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20896" name="Rectangle 64"/>
          <p:cNvSpPr>
            <a:spLocks noChangeArrowheads="1"/>
          </p:cNvSpPr>
          <p:nvPr/>
        </p:nvSpPr>
        <p:spPr bwMode="auto">
          <a:xfrm>
            <a:off x="2760663" y="2940050"/>
            <a:ext cx="179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 mol C</a:t>
            </a:r>
            <a:r>
              <a:rPr lang="en-US" sz="2400" baseline="-25000"/>
              <a:t>4</a:t>
            </a:r>
            <a:r>
              <a:rPr lang="en-US" sz="2400"/>
              <a:t>H</a:t>
            </a:r>
            <a:r>
              <a:rPr lang="en-US" sz="2400" baseline="-25000"/>
              <a:t>10</a:t>
            </a:r>
          </a:p>
        </p:txBody>
      </p:sp>
      <p:grpSp>
        <p:nvGrpSpPr>
          <p:cNvPr id="120898" name="Group 66"/>
          <p:cNvGrpSpPr>
            <a:grpSpLocks/>
          </p:cNvGrpSpPr>
          <p:nvPr/>
        </p:nvGrpSpPr>
        <p:grpSpPr bwMode="auto">
          <a:xfrm>
            <a:off x="7504113" y="3465513"/>
            <a:ext cx="958850" cy="276225"/>
            <a:chOff x="1646" y="3190"/>
            <a:chExt cx="604" cy="174"/>
          </a:xfrm>
        </p:grpSpPr>
        <p:sp>
          <p:nvSpPr>
            <p:cNvPr id="120899" name="Line 67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20900" name="Line 68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0901" name="Group 69"/>
          <p:cNvGrpSpPr>
            <a:grpSpLocks/>
          </p:cNvGrpSpPr>
          <p:nvPr/>
        </p:nvGrpSpPr>
        <p:grpSpPr bwMode="auto">
          <a:xfrm>
            <a:off x="5603875" y="3043238"/>
            <a:ext cx="958850" cy="276225"/>
            <a:chOff x="1646" y="3190"/>
            <a:chExt cx="604" cy="174"/>
          </a:xfrm>
        </p:grpSpPr>
        <p:sp>
          <p:nvSpPr>
            <p:cNvPr id="120902" name="Line 70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20903" name="Line 71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20904" name="Rectangle 72"/>
          <p:cNvSpPr>
            <a:spLocks noChangeArrowheads="1"/>
          </p:cNvSpPr>
          <p:nvPr/>
        </p:nvSpPr>
        <p:spPr bwMode="auto">
          <a:xfrm>
            <a:off x="241300" y="2967038"/>
            <a:ext cx="2178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632 dm</a:t>
            </a:r>
            <a:r>
              <a:rPr lang="en-US" sz="2400" baseline="30000"/>
              <a:t>3</a:t>
            </a:r>
            <a:r>
              <a:rPr lang="en-US" sz="2400"/>
              <a:t> C</a:t>
            </a:r>
            <a:r>
              <a:rPr lang="en-US" sz="2400" baseline="-25000"/>
              <a:t>4</a:t>
            </a:r>
            <a:r>
              <a:rPr lang="en-US" sz="2400"/>
              <a:t>H</a:t>
            </a:r>
            <a:r>
              <a:rPr lang="en-US" sz="2400" baseline="-25000"/>
              <a:t>10</a:t>
            </a:r>
          </a:p>
        </p:txBody>
      </p:sp>
      <p:sp>
        <p:nvSpPr>
          <p:cNvPr id="120905" name="Rectangle 73"/>
          <p:cNvSpPr>
            <a:spLocks noChangeArrowheads="1"/>
          </p:cNvSpPr>
          <p:nvPr/>
        </p:nvSpPr>
        <p:spPr bwMode="auto">
          <a:xfrm>
            <a:off x="2446338" y="3346450"/>
            <a:ext cx="2262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22.4 dm</a:t>
            </a:r>
            <a:r>
              <a:rPr lang="en-US" sz="2400" baseline="30000"/>
              <a:t>3</a:t>
            </a:r>
            <a:r>
              <a:rPr lang="en-US" sz="2400"/>
              <a:t> C</a:t>
            </a:r>
            <a:r>
              <a:rPr lang="en-US" sz="2400" baseline="-25000"/>
              <a:t>4</a:t>
            </a:r>
            <a:r>
              <a:rPr lang="en-US" sz="2400"/>
              <a:t>H</a:t>
            </a:r>
            <a:r>
              <a:rPr lang="en-US" sz="2400" baseline="-25000"/>
              <a:t>10</a:t>
            </a:r>
          </a:p>
        </p:txBody>
      </p:sp>
      <p:sp>
        <p:nvSpPr>
          <p:cNvPr id="120907" name="Rectangle 75"/>
          <p:cNvSpPr>
            <a:spLocks noChangeArrowheads="1"/>
          </p:cNvSpPr>
          <p:nvPr/>
        </p:nvSpPr>
        <p:spPr bwMode="auto">
          <a:xfrm>
            <a:off x="1169988" y="2165350"/>
            <a:ext cx="2909887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__ C</a:t>
            </a:r>
            <a:r>
              <a:rPr lang="en-US" baseline="-25000"/>
              <a:t>4</a:t>
            </a:r>
            <a:r>
              <a:rPr lang="en-US"/>
              <a:t>H</a:t>
            </a:r>
            <a:r>
              <a:rPr lang="en-US" baseline="-25000"/>
              <a:t>10</a:t>
            </a:r>
            <a:r>
              <a:rPr lang="en-US"/>
              <a:t> + __ O</a:t>
            </a:r>
            <a:r>
              <a:rPr lang="en-US" baseline="-25000"/>
              <a:t>2</a:t>
            </a:r>
            <a:endParaRPr lang="en-US">
              <a:sym typeface="Wingdings" pitchFamily="2" charset="2"/>
            </a:endParaRPr>
          </a:p>
        </p:txBody>
      </p:sp>
      <p:sp>
        <p:nvSpPr>
          <p:cNvPr id="120908" name="Line 76"/>
          <p:cNvSpPr>
            <a:spLocks noChangeShapeType="1"/>
          </p:cNvSpPr>
          <p:nvPr/>
        </p:nvSpPr>
        <p:spPr bwMode="auto">
          <a:xfrm>
            <a:off x="4208463" y="2433638"/>
            <a:ext cx="56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0909" name="Rectangle 77"/>
          <p:cNvSpPr>
            <a:spLocks noChangeArrowheads="1"/>
          </p:cNvSpPr>
          <p:nvPr/>
        </p:nvSpPr>
        <p:spPr bwMode="auto">
          <a:xfrm>
            <a:off x="4884738" y="2155825"/>
            <a:ext cx="3014662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__ CO</a:t>
            </a:r>
            <a:r>
              <a:rPr lang="en-US" baseline="-25000"/>
              <a:t>2</a:t>
            </a:r>
            <a:r>
              <a:rPr lang="en-US">
                <a:sym typeface="Wingdings" pitchFamily="2" charset="2"/>
              </a:rPr>
              <a:t> + __ H</a:t>
            </a:r>
            <a:r>
              <a:rPr lang="en-US" baseline="-25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O </a:t>
            </a:r>
          </a:p>
        </p:txBody>
      </p:sp>
      <p:sp>
        <p:nvSpPr>
          <p:cNvPr id="120910" name="Rectangle 78"/>
          <p:cNvSpPr>
            <a:spLocks noChangeArrowheads="1"/>
          </p:cNvSpPr>
          <p:nvPr/>
        </p:nvSpPr>
        <p:spPr bwMode="auto">
          <a:xfrm>
            <a:off x="1265238" y="2128838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120911" name="Rectangle 79"/>
          <p:cNvSpPr>
            <a:spLocks noChangeArrowheads="1"/>
          </p:cNvSpPr>
          <p:nvPr/>
        </p:nvSpPr>
        <p:spPr bwMode="auto">
          <a:xfrm>
            <a:off x="4994275" y="212883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4</a:t>
            </a:r>
          </a:p>
        </p:txBody>
      </p:sp>
      <p:sp>
        <p:nvSpPr>
          <p:cNvPr id="120912" name="Rectangle 80"/>
          <p:cNvSpPr>
            <a:spLocks noChangeArrowheads="1"/>
          </p:cNvSpPr>
          <p:nvPr/>
        </p:nvSpPr>
        <p:spPr bwMode="auto">
          <a:xfrm>
            <a:off x="6561138" y="2128838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5</a:t>
            </a:r>
          </a:p>
        </p:txBody>
      </p:sp>
      <p:sp>
        <p:nvSpPr>
          <p:cNvPr id="120914" name="Rectangle 82"/>
          <p:cNvSpPr>
            <a:spLocks noChangeArrowheads="1"/>
          </p:cNvSpPr>
          <p:nvPr/>
        </p:nvSpPr>
        <p:spPr bwMode="auto">
          <a:xfrm>
            <a:off x="1265238" y="2135188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2</a:t>
            </a:r>
          </a:p>
        </p:txBody>
      </p:sp>
      <p:sp>
        <p:nvSpPr>
          <p:cNvPr id="120915" name="Rectangle 83"/>
          <p:cNvSpPr>
            <a:spLocks noChangeArrowheads="1"/>
          </p:cNvSpPr>
          <p:nvPr/>
        </p:nvSpPr>
        <p:spPr bwMode="auto">
          <a:xfrm>
            <a:off x="4994275" y="21351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8</a:t>
            </a:r>
          </a:p>
        </p:txBody>
      </p:sp>
      <p:sp>
        <p:nvSpPr>
          <p:cNvPr id="120916" name="Rectangle 84"/>
          <p:cNvSpPr>
            <a:spLocks noChangeArrowheads="1"/>
          </p:cNvSpPr>
          <p:nvPr/>
        </p:nvSpPr>
        <p:spPr bwMode="auto">
          <a:xfrm>
            <a:off x="6462713" y="2135188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10</a:t>
            </a:r>
          </a:p>
        </p:txBody>
      </p:sp>
      <p:sp>
        <p:nvSpPr>
          <p:cNvPr id="120917" name="Rectangle 85"/>
          <p:cNvSpPr>
            <a:spLocks noChangeArrowheads="1"/>
          </p:cNvSpPr>
          <p:nvPr/>
        </p:nvSpPr>
        <p:spPr bwMode="auto">
          <a:xfrm>
            <a:off x="2982913" y="2135188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13</a:t>
            </a:r>
          </a:p>
        </p:txBody>
      </p:sp>
      <p:sp>
        <p:nvSpPr>
          <p:cNvPr id="120918" name="Rectangle 86"/>
          <p:cNvSpPr>
            <a:spLocks noChangeArrowheads="1"/>
          </p:cNvSpPr>
          <p:nvPr/>
        </p:nvSpPr>
        <p:spPr bwMode="auto">
          <a:xfrm>
            <a:off x="6915150" y="2992438"/>
            <a:ext cx="2100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latin typeface="Arial Narrow" pitchFamily="34" charset="0"/>
              </a:rPr>
              <a:t>6.02 x 10</a:t>
            </a:r>
            <a:r>
              <a:rPr lang="en-US" sz="2000" b="1" baseline="30000">
                <a:latin typeface="Arial Narrow" pitchFamily="34" charset="0"/>
              </a:rPr>
              <a:t>23</a:t>
            </a:r>
            <a:r>
              <a:rPr lang="en-US" sz="2000" b="1">
                <a:latin typeface="Arial Narrow" pitchFamily="34" charset="0"/>
              </a:rPr>
              <a:t> m’c O</a:t>
            </a:r>
            <a:r>
              <a:rPr lang="en-US" sz="2000" b="1" baseline="-25000">
                <a:latin typeface="Arial Narrow" pitchFamily="34" charset="0"/>
              </a:rPr>
              <a:t>2</a:t>
            </a:r>
          </a:p>
        </p:txBody>
      </p:sp>
      <p:grpSp>
        <p:nvGrpSpPr>
          <p:cNvPr id="120923" name="Group 91"/>
          <p:cNvGrpSpPr>
            <a:grpSpLocks/>
          </p:cNvGrpSpPr>
          <p:nvPr/>
        </p:nvGrpSpPr>
        <p:grpSpPr bwMode="auto">
          <a:xfrm>
            <a:off x="6683375" y="2728913"/>
            <a:ext cx="2346325" cy="1098550"/>
            <a:chOff x="4219" y="2160"/>
            <a:chExt cx="1478" cy="692"/>
          </a:xfrm>
        </p:grpSpPr>
        <p:sp>
          <p:nvSpPr>
            <p:cNvPr id="120920" name="Rectangle 88"/>
            <p:cNvSpPr>
              <a:spLocks noChangeArrowheads="1"/>
            </p:cNvSpPr>
            <p:nvPr/>
          </p:nvSpPr>
          <p:spPr bwMode="auto">
            <a:xfrm>
              <a:off x="4219" y="2160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0921" name="Rectangle 89"/>
            <p:cNvSpPr>
              <a:spLocks noChangeArrowheads="1"/>
            </p:cNvSpPr>
            <p:nvPr/>
          </p:nvSpPr>
          <p:spPr bwMode="auto">
            <a:xfrm>
              <a:off x="5405" y="2160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0922" name="Line 90"/>
            <p:cNvSpPr>
              <a:spLocks noChangeShapeType="1"/>
            </p:cNvSpPr>
            <p:nvPr/>
          </p:nvSpPr>
          <p:spPr bwMode="auto">
            <a:xfrm>
              <a:off x="4449" y="2578"/>
              <a:ext cx="105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pic>
        <p:nvPicPr>
          <p:cNvPr id="120924" name="Picture 92" descr="j042385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5113" y="1277938"/>
            <a:ext cx="955675" cy="901700"/>
          </a:xfrm>
          <a:prstGeom prst="rect">
            <a:avLst/>
          </a:prstGeom>
          <a:noFill/>
        </p:spPr>
      </p:pic>
      <p:pic>
        <p:nvPicPr>
          <p:cNvPr id="120925" name="Picture 93" descr="j0423842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8450" y="1190625"/>
            <a:ext cx="917575" cy="993775"/>
          </a:xfrm>
          <a:prstGeom prst="rect">
            <a:avLst/>
          </a:prstGeom>
          <a:noFill/>
        </p:spPr>
      </p:pic>
      <p:sp>
        <p:nvSpPr>
          <p:cNvPr id="120926" name="Rectangle 94"/>
          <p:cNvSpPr>
            <a:spLocks noChangeArrowheads="1"/>
          </p:cNvSpPr>
          <p:nvPr/>
        </p:nvSpPr>
        <p:spPr bwMode="auto">
          <a:xfrm>
            <a:off x="285750" y="4830763"/>
            <a:ext cx="841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0066FF"/>
                </a:solidFill>
              </a:rPr>
              <a:t>Suppose the question had been “how many ATOMS of O</a:t>
            </a:r>
            <a:r>
              <a:rPr lang="en-US" sz="2400" baseline="-25000">
                <a:solidFill>
                  <a:srgbClr val="0066FF"/>
                </a:solidFill>
              </a:rPr>
              <a:t>2</a:t>
            </a:r>
            <a:r>
              <a:rPr lang="en-US" sz="2400">
                <a:solidFill>
                  <a:srgbClr val="0066FF"/>
                </a:solidFill>
              </a:rPr>
              <a:t>…”</a:t>
            </a:r>
            <a:endParaRPr lang="en-US" sz="2400" baseline="-25000">
              <a:solidFill>
                <a:srgbClr val="0066FF"/>
              </a:solidFill>
            </a:endParaRPr>
          </a:p>
        </p:txBody>
      </p:sp>
      <p:sp>
        <p:nvSpPr>
          <p:cNvPr id="120927" name="Rectangle 95"/>
          <p:cNvSpPr>
            <a:spLocks noChangeArrowheads="1"/>
          </p:cNvSpPr>
          <p:nvPr/>
        </p:nvSpPr>
        <p:spPr bwMode="auto">
          <a:xfrm>
            <a:off x="1106488" y="5613400"/>
            <a:ext cx="265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1.10 x 10</a:t>
            </a:r>
            <a:r>
              <a:rPr lang="en-US" sz="2400" baseline="30000"/>
              <a:t>26</a:t>
            </a:r>
            <a:r>
              <a:rPr lang="en-US" sz="2400"/>
              <a:t> m’c O</a:t>
            </a:r>
            <a:r>
              <a:rPr lang="en-US" sz="2400" baseline="-25000"/>
              <a:t>2</a:t>
            </a:r>
          </a:p>
        </p:txBody>
      </p:sp>
      <p:sp>
        <p:nvSpPr>
          <p:cNvPr id="120928" name="Line 96"/>
          <p:cNvSpPr>
            <a:spLocks noChangeShapeType="1"/>
          </p:cNvSpPr>
          <p:nvPr/>
        </p:nvSpPr>
        <p:spPr bwMode="auto">
          <a:xfrm flipH="1" flipV="1">
            <a:off x="4386263" y="6162675"/>
            <a:ext cx="930275" cy="1889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20939" name="Group 107"/>
          <p:cNvGrpSpPr>
            <a:grpSpLocks/>
          </p:cNvGrpSpPr>
          <p:nvPr/>
        </p:nvGrpSpPr>
        <p:grpSpPr bwMode="auto">
          <a:xfrm>
            <a:off x="3640138" y="5403850"/>
            <a:ext cx="2217737" cy="1098550"/>
            <a:chOff x="2959" y="3404"/>
            <a:chExt cx="1397" cy="692"/>
          </a:xfrm>
        </p:grpSpPr>
        <p:sp>
          <p:nvSpPr>
            <p:cNvPr id="120930" name="Rectangle 98"/>
            <p:cNvSpPr>
              <a:spLocks noChangeArrowheads="1"/>
            </p:cNvSpPr>
            <p:nvPr/>
          </p:nvSpPr>
          <p:spPr bwMode="auto">
            <a:xfrm>
              <a:off x="2959" y="3404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0931" name="Rectangle 99"/>
            <p:cNvSpPr>
              <a:spLocks noChangeArrowheads="1"/>
            </p:cNvSpPr>
            <p:nvPr/>
          </p:nvSpPr>
          <p:spPr bwMode="auto">
            <a:xfrm>
              <a:off x="4064" y="3404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0932" name="Line 100"/>
            <p:cNvSpPr>
              <a:spLocks noChangeShapeType="1"/>
            </p:cNvSpPr>
            <p:nvPr/>
          </p:nvSpPr>
          <p:spPr bwMode="auto">
            <a:xfrm>
              <a:off x="3135" y="3822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20933" name="Rectangle 101"/>
            <p:cNvSpPr>
              <a:spLocks noChangeArrowheads="1"/>
            </p:cNvSpPr>
            <p:nvPr/>
          </p:nvSpPr>
          <p:spPr bwMode="auto">
            <a:xfrm>
              <a:off x="3235" y="3803"/>
              <a:ext cx="8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1 m’c O</a:t>
              </a:r>
              <a:r>
                <a:rPr lang="en-US" sz="2400" baseline="-25000"/>
                <a:t>2</a:t>
              </a:r>
            </a:p>
          </p:txBody>
        </p:sp>
        <p:sp>
          <p:nvSpPr>
            <p:cNvPr id="120934" name="Rectangle 102"/>
            <p:cNvSpPr>
              <a:spLocks noChangeArrowheads="1"/>
            </p:cNvSpPr>
            <p:nvPr/>
          </p:nvSpPr>
          <p:spPr bwMode="auto">
            <a:xfrm>
              <a:off x="3154" y="3538"/>
              <a:ext cx="10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2 atoms O</a:t>
              </a:r>
              <a:endParaRPr lang="en-US" sz="2400" baseline="-25000"/>
            </a:p>
          </p:txBody>
        </p:sp>
      </p:grpSp>
      <p:sp>
        <p:nvSpPr>
          <p:cNvPr id="120938" name="Line 106"/>
          <p:cNvSpPr>
            <a:spLocks noChangeShapeType="1"/>
          </p:cNvSpPr>
          <p:nvPr/>
        </p:nvSpPr>
        <p:spPr bwMode="auto">
          <a:xfrm flipH="1" flipV="1">
            <a:off x="2755900" y="5743575"/>
            <a:ext cx="1001713" cy="1889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0940" name="Rectangle 108"/>
          <p:cNvSpPr>
            <a:spLocks noChangeArrowheads="1"/>
          </p:cNvSpPr>
          <p:nvPr/>
        </p:nvSpPr>
        <p:spPr bwMode="auto">
          <a:xfrm>
            <a:off x="6151563" y="5737225"/>
            <a:ext cx="2498725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0941" name="Rectangle 109"/>
          <p:cNvSpPr>
            <a:spLocks noChangeArrowheads="1"/>
          </p:cNvSpPr>
          <p:nvPr/>
        </p:nvSpPr>
        <p:spPr bwMode="auto">
          <a:xfrm>
            <a:off x="5751513" y="5772150"/>
            <a:ext cx="2836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  2.20 x 10</a:t>
            </a:r>
            <a:r>
              <a:rPr lang="en-US" sz="2400" baseline="30000"/>
              <a:t>26</a:t>
            </a:r>
            <a:r>
              <a:rPr lang="en-US" sz="2400"/>
              <a:t> at. O</a:t>
            </a:r>
            <a:endParaRPr lang="en-US" sz="2400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0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0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2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09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0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0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09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0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0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09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0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0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120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120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0"/>
                                        <p:tgtEl>
                                          <p:spTgt spid="120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20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20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0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0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20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20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0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0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20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20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0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0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09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0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0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120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20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0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0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0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208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20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20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1208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9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20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20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20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20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20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20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20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20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20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20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20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20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1208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1208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120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20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1208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1208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000" fill="hold"/>
                                        <p:tgtEl>
                                          <p:spTgt spid="120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20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208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20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20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120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20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20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1208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2000" fill="hold"/>
                                        <p:tgtEl>
                                          <p:spTgt spid="1208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2000" fill="hold"/>
                                        <p:tgtEl>
                                          <p:spTgt spid="120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000" fill="hold"/>
                                        <p:tgtEl>
                                          <p:spTgt spid="120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1208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1208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120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120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1209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20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20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120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20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20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2000"/>
                                        <p:tgtEl>
                                          <p:spTgt spid="1209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2000" fill="hold"/>
                                        <p:tgtEl>
                                          <p:spTgt spid="1209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2000" fill="hold"/>
                                        <p:tgtEl>
                                          <p:spTgt spid="120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000" fill="hold"/>
                                        <p:tgtEl>
                                          <p:spTgt spid="120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2000"/>
                                        <p:tgtEl>
                                          <p:spTgt spid="120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2000" fill="hold"/>
                                        <p:tgtEl>
                                          <p:spTgt spid="1208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2000" fill="hold"/>
                                        <p:tgtEl>
                                          <p:spTgt spid="120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000" fill="hold"/>
                                        <p:tgtEl>
                                          <p:spTgt spid="120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1208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20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20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" dur="500"/>
                                        <p:tgtEl>
                                          <p:spTgt spid="120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09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09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0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120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120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120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20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20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9" dur="1000"/>
                                        <p:tgtEl>
                                          <p:spTgt spid="120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2000"/>
                                        <p:tgtEl>
                                          <p:spTgt spid="1209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2000" fill="hold"/>
                                        <p:tgtEl>
                                          <p:spTgt spid="1209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2000" fill="hold"/>
                                        <p:tgtEl>
                                          <p:spTgt spid="120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2000" fill="hold"/>
                                        <p:tgtEl>
                                          <p:spTgt spid="120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2000"/>
                                        <p:tgtEl>
                                          <p:spTgt spid="120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2000" fill="hold"/>
                                        <p:tgtEl>
                                          <p:spTgt spid="120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2000" fill="hold"/>
                                        <p:tgtEl>
                                          <p:spTgt spid="120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2000" fill="hold"/>
                                        <p:tgtEl>
                                          <p:spTgt spid="120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20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20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0" dur="1000"/>
                                        <p:tgtEl>
                                          <p:spTgt spid="120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000"/>
                            </p:stCondLst>
                            <p:childTnLst>
                              <p:par>
                                <p:cTn id="3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4" dur="500"/>
                                        <p:tgtEl>
                                          <p:spTgt spid="12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72" grpId="0"/>
      <p:bldP spid="120873" grpId="0"/>
      <p:bldP spid="120874" grpId="0" animBg="1"/>
      <p:bldP spid="120879" grpId="1"/>
      <p:bldP spid="120880" grpId="0" animBg="1"/>
      <p:bldP spid="120881" grpId="0" animBg="1"/>
      <p:bldP spid="120882" grpId="0"/>
      <p:bldP spid="120884" grpId="0" animBg="1"/>
      <p:bldP spid="120885" grpId="0" animBg="1"/>
      <p:bldP spid="120890" grpId="0"/>
      <p:bldP spid="120891" grpId="0"/>
      <p:bldP spid="120896" grpId="0"/>
      <p:bldP spid="120904" grpId="0"/>
      <p:bldP spid="120905" grpId="0"/>
      <p:bldP spid="120907" grpId="0"/>
      <p:bldP spid="120908" grpId="0" animBg="1"/>
      <p:bldP spid="120909" grpId="0"/>
      <p:bldP spid="120910" grpId="0"/>
      <p:bldP spid="120910" grpId="1"/>
      <p:bldP spid="120911" grpId="0"/>
      <p:bldP spid="120911" grpId="1"/>
      <p:bldP spid="120912" grpId="0"/>
      <p:bldP spid="120912" grpId="1"/>
      <p:bldP spid="120914" grpId="0"/>
      <p:bldP spid="120915" grpId="0"/>
      <p:bldP spid="120916" grpId="0"/>
      <p:bldP spid="120917" grpId="0"/>
      <p:bldP spid="120918" grpId="0"/>
      <p:bldP spid="120926" grpId="0"/>
      <p:bldP spid="120928" grpId="0" animBg="1"/>
      <p:bldP spid="120938" grpId="0" animBg="1"/>
      <p:bldP spid="120940" grpId="0" animBg="1"/>
      <p:bldP spid="12094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86" name="Rectangle 30"/>
          <p:cNvSpPr>
            <a:spLocks noChangeArrowheads="1"/>
          </p:cNvSpPr>
          <p:nvPr/>
        </p:nvSpPr>
        <p:spPr bwMode="auto">
          <a:xfrm>
            <a:off x="2732088" y="5254625"/>
            <a:ext cx="156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 mol CH</a:t>
            </a:r>
            <a:r>
              <a:rPr lang="en-US" sz="2400" baseline="-25000"/>
              <a:t>4</a:t>
            </a: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377825" y="1990725"/>
            <a:ext cx="7985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A balanced eq. gives the ratios of moles-to-moles</a:t>
            </a:r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2211388" y="381000"/>
            <a:ext cx="4692650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rgbClr val="FF0000"/>
                </a:solidFill>
              </a:rPr>
              <a:t>Energy and Stoichiometry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121866" name="Group 10"/>
          <p:cNvGrpSpPr>
            <a:grpSpLocks/>
          </p:cNvGrpSpPr>
          <p:nvPr/>
        </p:nvGrpSpPr>
        <p:grpSpPr bwMode="auto">
          <a:xfrm>
            <a:off x="268288" y="1206500"/>
            <a:ext cx="8562975" cy="519113"/>
            <a:chOff x="169" y="607"/>
            <a:chExt cx="5394" cy="327"/>
          </a:xfrm>
        </p:grpSpPr>
        <p:sp>
          <p:nvSpPr>
            <p:cNvPr id="121864" name="Rectangle 8"/>
            <p:cNvSpPr>
              <a:spLocks noChangeArrowheads="1"/>
            </p:cNvSpPr>
            <p:nvPr/>
          </p:nvSpPr>
          <p:spPr bwMode="auto">
            <a:xfrm>
              <a:off x="169" y="607"/>
              <a:ext cx="5394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0000"/>
                  </a:solidFill>
                </a:rPr>
                <a:t>CH</a:t>
              </a:r>
              <a:r>
                <a:rPr lang="en-US" baseline="-25000">
                  <a:solidFill>
                    <a:srgbClr val="FF0000"/>
                  </a:solidFill>
                </a:rPr>
                <a:t>4</a:t>
              </a:r>
              <a:r>
                <a:rPr lang="en-US">
                  <a:solidFill>
                    <a:srgbClr val="FF0000"/>
                  </a:solidFill>
                </a:rPr>
                <a:t>(g)  +  2 O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(g)       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CO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(g)  +  2 H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O(g)  +  891 kJ </a:t>
              </a:r>
            </a:p>
          </p:txBody>
        </p:sp>
        <p:sp>
          <p:nvSpPr>
            <p:cNvPr id="121865" name="Line 9"/>
            <p:cNvSpPr>
              <a:spLocks noChangeShapeType="1"/>
            </p:cNvSpPr>
            <p:nvPr/>
          </p:nvSpPr>
          <p:spPr bwMode="auto">
            <a:xfrm>
              <a:off x="2103" y="778"/>
              <a:ext cx="23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21867" name="Rectangle 11"/>
          <p:cNvSpPr>
            <a:spLocks noChangeArrowheads="1"/>
          </p:cNvSpPr>
          <p:nvPr/>
        </p:nvSpPr>
        <p:spPr bwMode="auto">
          <a:xfrm>
            <a:off x="271463" y="4160838"/>
            <a:ext cx="5151437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How many kJ of energy are released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when 54 g methane are burned? </a:t>
            </a:r>
          </a:p>
        </p:txBody>
      </p:sp>
      <p:sp>
        <p:nvSpPr>
          <p:cNvPr id="121868" name="Rectangle 12"/>
          <p:cNvSpPr>
            <a:spLocks noChangeArrowheads="1"/>
          </p:cNvSpPr>
          <p:nvPr/>
        </p:nvSpPr>
        <p:spPr bwMode="auto">
          <a:xfrm>
            <a:off x="2876550" y="2498725"/>
            <a:ext cx="370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AND moles-to-energy.</a:t>
            </a:r>
          </a:p>
        </p:txBody>
      </p:sp>
      <p:sp>
        <p:nvSpPr>
          <p:cNvPr id="121869" name="Rectangle 13"/>
          <p:cNvSpPr>
            <a:spLocks noChangeArrowheads="1"/>
          </p:cNvSpPr>
          <p:nvPr/>
        </p:nvSpPr>
        <p:spPr bwMode="auto">
          <a:xfrm>
            <a:off x="6888163" y="5438775"/>
            <a:ext cx="1352550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1870" name="Rectangle 14"/>
          <p:cNvSpPr>
            <a:spLocks noChangeArrowheads="1"/>
          </p:cNvSpPr>
          <p:nvPr/>
        </p:nvSpPr>
        <p:spPr bwMode="auto">
          <a:xfrm>
            <a:off x="6488113" y="5473700"/>
            <a:ext cx="168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  3007 kJ</a:t>
            </a:r>
            <a:endParaRPr lang="en-US" sz="2400" baseline="-25000"/>
          </a:p>
        </p:txBody>
      </p:sp>
      <p:sp>
        <p:nvSpPr>
          <p:cNvPr id="121871" name="Line 15"/>
          <p:cNvSpPr>
            <a:spLocks noChangeShapeType="1"/>
          </p:cNvSpPr>
          <p:nvPr/>
        </p:nvSpPr>
        <p:spPr bwMode="auto">
          <a:xfrm flipH="1">
            <a:off x="1612900" y="5378450"/>
            <a:ext cx="828675" cy="2381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1874" name="Line 18"/>
          <p:cNvSpPr>
            <a:spLocks noChangeShapeType="1"/>
          </p:cNvSpPr>
          <p:nvPr/>
        </p:nvSpPr>
        <p:spPr bwMode="auto">
          <a:xfrm flipH="1" flipV="1">
            <a:off x="3040063" y="5359400"/>
            <a:ext cx="1204912" cy="260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1875" name="Line 19"/>
          <p:cNvSpPr>
            <a:spLocks noChangeShapeType="1"/>
          </p:cNvSpPr>
          <p:nvPr/>
        </p:nvSpPr>
        <p:spPr bwMode="auto">
          <a:xfrm flipH="1" flipV="1">
            <a:off x="5046663" y="5815013"/>
            <a:ext cx="1204912" cy="260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21904" name="Group 48"/>
          <p:cNvGrpSpPr>
            <a:grpSpLocks/>
          </p:cNvGrpSpPr>
          <p:nvPr/>
        </p:nvGrpSpPr>
        <p:grpSpPr bwMode="auto">
          <a:xfrm>
            <a:off x="4368800" y="5048250"/>
            <a:ext cx="2217738" cy="1098550"/>
            <a:chOff x="2932" y="2145"/>
            <a:chExt cx="1397" cy="692"/>
          </a:xfrm>
        </p:grpSpPr>
        <p:sp>
          <p:nvSpPr>
            <p:cNvPr id="121877" name="Rectangle 21"/>
            <p:cNvSpPr>
              <a:spLocks noChangeArrowheads="1"/>
            </p:cNvSpPr>
            <p:nvPr/>
          </p:nvSpPr>
          <p:spPr bwMode="auto">
            <a:xfrm>
              <a:off x="2932" y="2145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1878" name="Rectangle 22"/>
            <p:cNvSpPr>
              <a:spLocks noChangeArrowheads="1"/>
            </p:cNvSpPr>
            <p:nvPr/>
          </p:nvSpPr>
          <p:spPr bwMode="auto">
            <a:xfrm>
              <a:off x="4037" y="2145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1879" name="Line 23"/>
            <p:cNvSpPr>
              <a:spLocks noChangeShapeType="1"/>
            </p:cNvSpPr>
            <p:nvPr/>
          </p:nvSpPr>
          <p:spPr bwMode="auto">
            <a:xfrm>
              <a:off x="3117" y="2563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21880" name="Rectangle 24"/>
          <p:cNvSpPr>
            <a:spLocks noChangeArrowheads="1"/>
          </p:cNvSpPr>
          <p:nvPr/>
        </p:nvSpPr>
        <p:spPr bwMode="auto">
          <a:xfrm>
            <a:off x="4664075" y="5681663"/>
            <a:ext cx="156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 mol CH</a:t>
            </a:r>
            <a:r>
              <a:rPr lang="en-US" sz="2400" baseline="-25000"/>
              <a:t>4</a:t>
            </a:r>
          </a:p>
        </p:txBody>
      </p:sp>
      <p:sp>
        <p:nvSpPr>
          <p:cNvPr id="121881" name="Rectangle 25"/>
          <p:cNvSpPr>
            <a:spLocks noChangeArrowheads="1"/>
          </p:cNvSpPr>
          <p:nvPr/>
        </p:nvSpPr>
        <p:spPr bwMode="auto">
          <a:xfrm>
            <a:off x="4921250" y="5260975"/>
            <a:ext cx="108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891 kJ</a:t>
            </a:r>
            <a:endParaRPr lang="en-US" sz="2400" baseline="-25000"/>
          </a:p>
        </p:txBody>
      </p:sp>
      <p:sp>
        <p:nvSpPr>
          <p:cNvPr id="121893" name="Rectangle 37"/>
          <p:cNvSpPr>
            <a:spLocks noChangeArrowheads="1"/>
          </p:cNvSpPr>
          <p:nvPr/>
        </p:nvSpPr>
        <p:spPr bwMode="auto">
          <a:xfrm>
            <a:off x="1141413" y="5281613"/>
            <a:ext cx="141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54 g CH</a:t>
            </a:r>
            <a:r>
              <a:rPr lang="en-US" sz="2400" baseline="-25000"/>
              <a:t>4</a:t>
            </a:r>
          </a:p>
        </p:txBody>
      </p:sp>
      <p:sp>
        <p:nvSpPr>
          <p:cNvPr id="121894" name="Rectangle 38"/>
          <p:cNvSpPr>
            <a:spLocks noChangeArrowheads="1"/>
          </p:cNvSpPr>
          <p:nvPr/>
        </p:nvSpPr>
        <p:spPr bwMode="auto">
          <a:xfrm>
            <a:off x="2789238" y="5661025"/>
            <a:ext cx="141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16 g CH</a:t>
            </a:r>
            <a:r>
              <a:rPr lang="en-US" sz="2400" baseline="-25000"/>
              <a:t>4</a:t>
            </a:r>
          </a:p>
        </p:txBody>
      </p:sp>
      <p:grpSp>
        <p:nvGrpSpPr>
          <p:cNvPr id="121900" name="Group 44"/>
          <p:cNvGrpSpPr>
            <a:grpSpLocks/>
          </p:cNvGrpSpPr>
          <p:nvPr/>
        </p:nvGrpSpPr>
        <p:grpSpPr bwMode="auto">
          <a:xfrm>
            <a:off x="2417763" y="5048250"/>
            <a:ext cx="2217737" cy="1098550"/>
            <a:chOff x="3265" y="1407"/>
            <a:chExt cx="1397" cy="692"/>
          </a:xfrm>
        </p:grpSpPr>
        <p:sp>
          <p:nvSpPr>
            <p:cNvPr id="121901" name="Rectangle 45"/>
            <p:cNvSpPr>
              <a:spLocks noChangeArrowheads="1"/>
            </p:cNvSpPr>
            <p:nvPr/>
          </p:nvSpPr>
          <p:spPr bwMode="auto">
            <a:xfrm>
              <a:off x="3265" y="1407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1902" name="Rectangle 46"/>
            <p:cNvSpPr>
              <a:spLocks noChangeArrowheads="1"/>
            </p:cNvSpPr>
            <p:nvPr/>
          </p:nvSpPr>
          <p:spPr bwMode="auto">
            <a:xfrm>
              <a:off x="4370" y="1407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1903" name="Line 47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21905" name="Line 49"/>
          <p:cNvSpPr>
            <a:spLocks noChangeShapeType="1"/>
          </p:cNvSpPr>
          <p:nvPr/>
        </p:nvSpPr>
        <p:spPr bwMode="auto">
          <a:xfrm flipH="1">
            <a:off x="3289300" y="5780088"/>
            <a:ext cx="828675" cy="2381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21927" name="Group 71"/>
          <p:cNvGrpSpPr>
            <a:grpSpLocks/>
          </p:cNvGrpSpPr>
          <p:nvPr/>
        </p:nvGrpSpPr>
        <p:grpSpPr bwMode="auto">
          <a:xfrm>
            <a:off x="1601788" y="3082925"/>
            <a:ext cx="2089150" cy="915988"/>
            <a:chOff x="1135" y="1870"/>
            <a:chExt cx="1316" cy="577"/>
          </a:xfrm>
        </p:grpSpPr>
        <p:sp>
          <p:nvSpPr>
            <p:cNvPr id="121908" name="Freeform 52"/>
            <p:cNvSpPr>
              <a:spLocks/>
            </p:cNvSpPr>
            <p:nvPr/>
          </p:nvSpPr>
          <p:spPr bwMode="auto">
            <a:xfrm>
              <a:off x="1684" y="2083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09" name="Oval 53"/>
            <p:cNvSpPr>
              <a:spLocks noChangeArrowheads="1"/>
            </p:cNvSpPr>
            <p:nvPr/>
          </p:nvSpPr>
          <p:spPr bwMode="auto">
            <a:xfrm>
              <a:off x="1193" y="1870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10" name="Oval 54"/>
            <p:cNvSpPr>
              <a:spLocks noChangeArrowheads="1"/>
            </p:cNvSpPr>
            <p:nvPr/>
          </p:nvSpPr>
          <p:spPr bwMode="auto">
            <a:xfrm>
              <a:off x="1201" y="2167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11" name="Oval 55"/>
            <p:cNvSpPr>
              <a:spLocks noChangeArrowheads="1"/>
            </p:cNvSpPr>
            <p:nvPr/>
          </p:nvSpPr>
          <p:spPr bwMode="auto">
            <a:xfrm>
              <a:off x="1541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12" name="Freeform 56"/>
            <p:cNvSpPr>
              <a:spLocks/>
            </p:cNvSpPr>
            <p:nvPr/>
          </p:nvSpPr>
          <p:spPr bwMode="auto">
            <a:xfrm>
              <a:off x="1320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13" name="Freeform 57"/>
            <p:cNvSpPr>
              <a:spLocks/>
            </p:cNvSpPr>
            <p:nvPr/>
          </p:nvSpPr>
          <p:spPr bwMode="auto">
            <a:xfrm>
              <a:off x="1327" y="1968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14" name="Freeform 58"/>
            <p:cNvSpPr>
              <a:spLocks/>
            </p:cNvSpPr>
            <p:nvPr/>
          </p:nvSpPr>
          <p:spPr bwMode="auto">
            <a:xfrm>
              <a:off x="1275" y="2085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15" name="Oval 59"/>
            <p:cNvSpPr>
              <a:spLocks noChangeArrowheads="1"/>
            </p:cNvSpPr>
            <p:nvPr/>
          </p:nvSpPr>
          <p:spPr bwMode="auto">
            <a:xfrm>
              <a:off x="1135" y="2014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16" name="Oval 60"/>
            <p:cNvSpPr>
              <a:spLocks noChangeArrowheads="1"/>
            </p:cNvSpPr>
            <p:nvPr/>
          </p:nvSpPr>
          <p:spPr bwMode="auto">
            <a:xfrm flipH="1">
              <a:off x="1901" y="2014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17" name="Oval 61"/>
            <p:cNvSpPr>
              <a:spLocks noChangeArrowheads="1"/>
            </p:cNvSpPr>
            <p:nvPr/>
          </p:nvSpPr>
          <p:spPr bwMode="auto">
            <a:xfrm flipH="1">
              <a:off x="2244" y="1870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18" name="Oval 62"/>
            <p:cNvSpPr>
              <a:spLocks noChangeArrowheads="1"/>
            </p:cNvSpPr>
            <p:nvPr/>
          </p:nvSpPr>
          <p:spPr bwMode="auto">
            <a:xfrm flipH="1">
              <a:off x="2253" y="2167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19" name="Oval 63"/>
            <p:cNvSpPr>
              <a:spLocks noChangeArrowheads="1"/>
            </p:cNvSpPr>
            <p:nvPr/>
          </p:nvSpPr>
          <p:spPr bwMode="auto">
            <a:xfrm flipH="1">
              <a:off x="2307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20" name="Freeform 64"/>
            <p:cNvSpPr>
              <a:spLocks/>
            </p:cNvSpPr>
            <p:nvPr/>
          </p:nvSpPr>
          <p:spPr bwMode="auto">
            <a:xfrm flipH="1">
              <a:off x="2033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21" name="Freeform 65"/>
            <p:cNvSpPr>
              <a:spLocks/>
            </p:cNvSpPr>
            <p:nvPr/>
          </p:nvSpPr>
          <p:spPr bwMode="auto">
            <a:xfrm flipH="1">
              <a:off x="2033" y="1968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22" name="Freeform 66"/>
            <p:cNvSpPr>
              <a:spLocks/>
            </p:cNvSpPr>
            <p:nvPr/>
          </p:nvSpPr>
          <p:spPr bwMode="auto">
            <a:xfrm flipH="1">
              <a:off x="2040" y="2085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23" name="Oval 67"/>
            <p:cNvSpPr>
              <a:spLocks noChangeArrowheads="1"/>
            </p:cNvSpPr>
            <p:nvPr/>
          </p:nvSpPr>
          <p:spPr bwMode="auto">
            <a:xfrm flipH="1">
              <a:off x="1683" y="2204"/>
              <a:ext cx="220" cy="22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24" name="Freeform 68"/>
            <p:cNvSpPr>
              <a:spLocks/>
            </p:cNvSpPr>
            <p:nvPr/>
          </p:nvSpPr>
          <p:spPr bwMode="auto">
            <a:xfrm>
              <a:off x="1652" y="2142"/>
              <a:ext cx="72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90"/>
                </a:cxn>
              </a:cxnLst>
              <a:rect l="0" t="0" r="r" b="b"/>
              <a:pathLst>
                <a:path w="72" h="90">
                  <a:moveTo>
                    <a:pt x="0" y="0"/>
                  </a:moveTo>
                  <a:lnTo>
                    <a:pt x="72" y="9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25" name="Freeform 69"/>
            <p:cNvSpPr>
              <a:spLocks/>
            </p:cNvSpPr>
            <p:nvPr/>
          </p:nvSpPr>
          <p:spPr bwMode="auto">
            <a:xfrm>
              <a:off x="1866" y="2144"/>
              <a:ext cx="66" cy="84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84"/>
                </a:cxn>
              </a:cxnLst>
              <a:rect l="0" t="0" r="r" b="b"/>
              <a:pathLst>
                <a:path w="66" h="84">
                  <a:moveTo>
                    <a:pt x="66" y="0"/>
                  </a:moveTo>
                  <a:lnTo>
                    <a:pt x="0" y="84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26" name="Rectangle 70"/>
            <p:cNvSpPr>
              <a:spLocks noChangeArrowheads="1"/>
            </p:cNvSpPr>
            <p:nvPr/>
          </p:nvSpPr>
          <p:spPr bwMode="auto">
            <a:xfrm>
              <a:off x="1683" y="2197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/>
                <a:t>E</a:t>
              </a:r>
            </a:p>
          </p:txBody>
        </p:sp>
      </p:grpSp>
      <p:grpSp>
        <p:nvGrpSpPr>
          <p:cNvPr id="121928" name="Group 72"/>
          <p:cNvGrpSpPr>
            <a:grpSpLocks/>
          </p:cNvGrpSpPr>
          <p:nvPr/>
        </p:nvGrpSpPr>
        <p:grpSpPr bwMode="auto">
          <a:xfrm>
            <a:off x="1601788" y="3082925"/>
            <a:ext cx="2089150" cy="915988"/>
            <a:chOff x="1135" y="1870"/>
            <a:chExt cx="1316" cy="577"/>
          </a:xfrm>
        </p:grpSpPr>
        <p:sp>
          <p:nvSpPr>
            <p:cNvPr id="121929" name="Freeform 73"/>
            <p:cNvSpPr>
              <a:spLocks/>
            </p:cNvSpPr>
            <p:nvPr/>
          </p:nvSpPr>
          <p:spPr bwMode="auto">
            <a:xfrm>
              <a:off x="1684" y="2083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30" name="Oval 74"/>
            <p:cNvSpPr>
              <a:spLocks noChangeArrowheads="1"/>
            </p:cNvSpPr>
            <p:nvPr/>
          </p:nvSpPr>
          <p:spPr bwMode="auto">
            <a:xfrm>
              <a:off x="1193" y="1870"/>
              <a:ext cx="140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31" name="Oval 75"/>
            <p:cNvSpPr>
              <a:spLocks noChangeArrowheads="1"/>
            </p:cNvSpPr>
            <p:nvPr/>
          </p:nvSpPr>
          <p:spPr bwMode="auto">
            <a:xfrm>
              <a:off x="1201" y="2167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32" name="Oval 76"/>
            <p:cNvSpPr>
              <a:spLocks noChangeArrowheads="1"/>
            </p:cNvSpPr>
            <p:nvPr/>
          </p:nvSpPr>
          <p:spPr bwMode="auto">
            <a:xfrm>
              <a:off x="1541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33" name="Freeform 77"/>
            <p:cNvSpPr>
              <a:spLocks/>
            </p:cNvSpPr>
            <p:nvPr/>
          </p:nvSpPr>
          <p:spPr bwMode="auto">
            <a:xfrm>
              <a:off x="1320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34" name="Freeform 78"/>
            <p:cNvSpPr>
              <a:spLocks/>
            </p:cNvSpPr>
            <p:nvPr/>
          </p:nvSpPr>
          <p:spPr bwMode="auto">
            <a:xfrm>
              <a:off x="1327" y="1968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35" name="Freeform 79"/>
            <p:cNvSpPr>
              <a:spLocks/>
            </p:cNvSpPr>
            <p:nvPr/>
          </p:nvSpPr>
          <p:spPr bwMode="auto">
            <a:xfrm>
              <a:off x="1275" y="2085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36" name="Oval 80"/>
            <p:cNvSpPr>
              <a:spLocks noChangeArrowheads="1"/>
            </p:cNvSpPr>
            <p:nvPr/>
          </p:nvSpPr>
          <p:spPr bwMode="auto">
            <a:xfrm>
              <a:off x="1135" y="2014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37" name="Oval 81"/>
            <p:cNvSpPr>
              <a:spLocks noChangeArrowheads="1"/>
            </p:cNvSpPr>
            <p:nvPr/>
          </p:nvSpPr>
          <p:spPr bwMode="auto">
            <a:xfrm flipH="1">
              <a:off x="1901" y="2014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38" name="Oval 82"/>
            <p:cNvSpPr>
              <a:spLocks noChangeArrowheads="1"/>
            </p:cNvSpPr>
            <p:nvPr/>
          </p:nvSpPr>
          <p:spPr bwMode="auto">
            <a:xfrm flipH="1">
              <a:off x="2244" y="1870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39" name="Oval 83"/>
            <p:cNvSpPr>
              <a:spLocks noChangeArrowheads="1"/>
            </p:cNvSpPr>
            <p:nvPr/>
          </p:nvSpPr>
          <p:spPr bwMode="auto">
            <a:xfrm flipH="1">
              <a:off x="2253" y="2167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40" name="Oval 84"/>
            <p:cNvSpPr>
              <a:spLocks noChangeArrowheads="1"/>
            </p:cNvSpPr>
            <p:nvPr/>
          </p:nvSpPr>
          <p:spPr bwMode="auto">
            <a:xfrm flipH="1">
              <a:off x="2307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41" name="Freeform 85"/>
            <p:cNvSpPr>
              <a:spLocks/>
            </p:cNvSpPr>
            <p:nvPr/>
          </p:nvSpPr>
          <p:spPr bwMode="auto">
            <a:xfrm flipH="1">
              <a:off x="2033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42" name="Freeform 86"/>
            <p:cNvSpPr>
              <a:spLocks/>
            </p:cNvSpPr>
            <p:nvPr/>
          </p:nvSpPr>
          <p:spPr bwMode="auto">
            <a:xfrm flipH="1">
              <a:off x="2033" y="1968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43" name="Freeform 87"/>
            <p:cNvSpPr>
              <a:spLocks/>
            </p:cNvSpPr>
            <p:nvPr/>
          </p:nvSpPr>
          <p:spPr bwMode="auto">
            <a:xfrm flipH="1">
              <a:off x="2040" y="2085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44" name="Oval 88"/>
            <p:cNvSpPr>
              <a:spLocks noChangeArrowheads="1"/>
            </p:cNvSpPr>
            <p:nvPr/>
          </p:nvSpPr>
          <p:spPr bwMode="auto">
            <a:xfrm flipH="1">
              <a:off x="1683" y="2204"/>
              <a:ext cx="220" cy="22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45" name="Freeform 89"/>
            <p:cNvSpPr>
              <a:spLocks/>
            </p:cNvSpPr>
            <p:nvPr/>
          </p:nvSpPr>
          <p:spPr bwMode="auto">
            <a:xfrm>
              <a:off x="1652" y="2142"/>
              <a:ext cx="72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90"/>
                </a:cxn>
              </a:cxnLst>
              <a:rect l="0" t="0" r="r" b="b"/>
              <a:pathLst>
                <a:path w="72" h="90">
                  <a:moveTo>
                    <a:pt x="0" y="0"/>
                  </a:moveTo>
                  <a:lnTo>
                    <a:pt x="72" y="9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46" name="Freeform 90"/>
            <p:cNvSpPr>
              <a:spLocks/>
            </p:cNvSpPr>
            <p:nvPr/>
          </p:nvSpPr>
          <p:spPr bwMode="auto">
            <a:xfrm>
              <a:off x="1866" y="2144"/>
              <a:ext cx="66" cy="84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84"/>
                </a:cxn>
              </a:cxnLst>
              <a:rect l="0" t="0" r="r" b="b"/>
              <a:pathLst>
                <a:path w="66" h="84">
                  <a:moveTo>
                    <a:pt x="66" y="0"/>
                  </a:moveTo>
                  <a:lnTo>
                    <a:pt x="0" y="84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47" name="Rectangle 91"/>
            <p:cNvSpPr>
              <a:spLocks noChangeArrowheads="1"/>
            </p:cNvSpPr>
            <p:nvPr/>
          </p:nvSpPr>
          <p:spPr bwMode="auto">
            <a:xfrm>
              <a:off x="1683" y="2197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/>
                <a:t>E</a:t>
              </a:r>
            </a:p>
          </p:txBody>
        </p:sp>
      </p:grpSp>
      <p:sp>
        <p:nvSpPr>
          <p:cNvPr id="121948" name="Rectangle 92"/>
          <p:cNvSpPr>
            <a:spLocks noChangeArrowheads="1"/>
          </p:cNvSpPr>
          <p:nvPr/>
        </p:nvSpPr>
        <p:spPr bwMode="auto">
          <a:xfrm>
            <a:off x="1511300" y="3735388"/>
            <a:ext cx="738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CH</a:t>
            </a:r>
            <a:r>
              <a:rPr lang="en-US" sz="2400" baseline="-25000"/>
              <a:t>4</a:t>
            </a:r>
          </a:p>
        </p:txBody>
      </p:sp>
      <p:pic>
        <p:nvPicPr>
          <p:cNvPr id="121949" name="Picture 93" descr="j042807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2900" y="2840038"/>
            <a:ext cx="1857375" cy="2019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1218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219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21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1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1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1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1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1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1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1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218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1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1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21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21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219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21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21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218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1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1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218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1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1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218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21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12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86" grpId="0"/>
      <p:bldP spid="121860" grpId="0"/>
      <p:bldP spid="121867" grpId="0"/>
      <p:bldP spid="121868" grpId="0"/>
      <p:bldP spid="121869" grpId="0" animBg="1"/>
      <p:bldP spid="121870" grpId="0"/>
      <p:bldP spid="121871" grpId="0" animBg="1"/>
      <p:bldP spid="121874" grpId="0" animBg="1"/>
      <p:bldP spid="121875" grpId="0" animBg="1"/>
      <p:bldP spid="121880" grpId="0"/>
      <p:bldP spid="121881" grpId="0"/>
      <p:bldP spid="121893" grpId="0"/>
      <p:bldP spid="121894" grpId="0"/>
      <p:bldP spid="121905" grpId="0" animBg="1"/>
      <p:bldP spid="1219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701675" y="3778250"/>
            <a:ext cx="4265613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What mass of water is made if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10,540 kJ are released?</a:t>
            </a:r>
          </a:p>
        </p:txBody>
      </p:sp>
      <p:grpSp>
        <p:nvGrpSpPr>
          <p:cNvPr id="122889" name="Group 9"/>
          <p:cNvGrpSpPr>
            <a:grpSpLocks/>
          </p:cNvGrpSpPr>
          <p:nvPr/>
        </p:nvGrpSpPr>
        <p:grpSpPr bwMode="auto">
          <a:xfrm>
            <a:off x="182563" y="349250"/>
            <a:ext cx="8562975" cy="519113"/>
            <a:chOff x="169" y="607"/>
            <a:chExt cx="5394" cy="327"/>
          </a:xfrm>
        </p:grpSpPr>
        <p:sp>
          <p:nvSpPr>
            <p:cNvPr id="122890" name="Rectangle 10"/>
            <p:cNvSpPr>
              <a:spLocks noChangeArrowheads="1"/>
            </p:cNvSpPr>
            <p:nvPr/>
          </p:nvSpPr>
          <p:spPr bwMode="auto">
            <a:xfrm>
              <a:off x="169" y="607"/>
              <a:ext cx="5394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0000"/>
                  </a:solidFill>
                </a:rPr>
                <a:t>CH</a:t>
              </a:r>
              <a:r>
                <a:rPr lang="en-US" baseline="-25000">
                  <a:solidFill>
                    <a:srgbClr val="FF0000"/>
                  </a:solidFill>
                </a:rPr>
                <a:t>4</a:t>
              </a:r>
              <a:r>
                <a:rPr lang="en-US">
                  <a:solidFill>
                    <a:srgbClr val="FF0000"/>
                  </a:solidFill>
                </a:rPr>
                <a:t>(g)  +  2 O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(g)       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CO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(g)  +  2 H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O(g)  +  891 kJ </a:t>
              </a:r>
            </a:p>
          </p:txBody>
        </p:sp>
        <p:sp>
          <p:nvSpPr>
            <p:cNvPr id="122891" name="Line 11"/>
            <p:cNvSpPr>
              <a:spLocks noChangeShapeType="1"/>
            </p:cNvSpPr>
            <p:nvPr/>
          </p:nvSpPr>
          <p:spPr bwMode="auto">
            <a:xfrm>
              <a:off x="2103" y="778"/>
              <a:ext cx="23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22892" name="Rectangle 12"/>
          <p:cNvSpPr>
            <a:spLocks noChangeArrowheads="1"/>
          </p:cNvSpPr>
          <p:nvPr/>
        </p:nvSpPr>
        <p:spPr bwMode="auto">
          <a:xfrm>
            <a:off x="701675" y="1214438"/>
            <a:ext cx="5894388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At STP, what volume oxygen is consumed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in producing 5430 kJ of energy? </a:t>
            </a:r>
          </a:p>
        </p:txBody>
      </p:sp>
      <p:sp>
        <p:nvSpPr>
          <p:cNvPr id="122893" name="Rectangle 13"/>
          <p:cNvSpPr>
            <a:spLocks noChangeArrowheads="1"/>
          </p:cNvSpPr>
          <p:nvPr/>
        </p:nvSpPr>
        <p:spPr bwMode="auto">
          <a:xfrm>
            <a:off x="2759075" y="2325688"/>
            <a:ext cx="1363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2 mol O</a:t>
            </a:r>
            <a:r>
              <a:rPr lang="en-US" sz="2400" baseline="-25000"/>
              <a:t>2</a:t>
            </a:r>
          </a:p>
        </p:txBody>
      </p:sp>
      <p:sp>
        <p:nvSpPr>
          <p:cNvPr id="122894" name="Rectangle 14"/>
          <p:cNvSpPr>
            <a:spLocks noChangeArrowheads="1"/>
          </p:cNvSpPr>
          <p:nvPr/>
        </p:nvSpPr>
        <p:spPr bwMode="auto">
          <a:xfrm>
            <a:off x="6800850" y="2509838"/>
            <a:ext cx="1457325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895" name="Rectangle 15"/>
          <p:cNvSpPr>
            <a:spLocks noChangeArrowheads="1"/>
          </p:cNvSpPr>
          <p:nvPr/>
        </p:nvSpPr>
        <p:spPr bwMode="auto">
          <a:xfrm>
            <a:off x="6400800" y="2544763"/>
            <a:ext cx="181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  273 L O</a:t>
            </a:r>
            <a:r>
              <a:rPr lang="en-US" sz="2400" baseline="-25000"/>
              <a:t>2</a:t>
            </a:r>
          </a:p>
        </p:txBody>
      </p:sp>
      <p:sp>
        <p:nvSpPr>
          <p:cNvPr id="122896" name="Line 16"/>
          <p:cNvSpPr>
            <a:spLocks noChangeShapeType="1"/>
          </p:cNvSpPr>
          <p:nvPr/>
        </p:nvSpPr>
        <p:spPr bwMode="auto">
          <a:xfrm flipH="1">
            <a:off x="1858963" y="2406650"/>
            <a:ext cx="422275" cy="3381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897" name="Line 17"/>
          <p:cNvSpPr>
            <a:spLocks noChangeShapeType="1"/>
          </p:cNvSpPr>
          <p:nvPr/>
        </p:nvSpPr>
        <p:spPr bwMode="auto">
          <a:xfrm flipH="1" flipV="1">
            <a:off x="3125788" y="2473325"/>
            <a:ext cx="874712" cy="1889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898" name="Line 18"/>
          <p:cNvSpPr>
            <a:spLocks noChangeShapeType="1"/>
          </p:cNvSpPr>
          <p:nvPr/>
        </p:nvSpPr>
        <p:spPr bwMode="auto">
          <a:xfrm flipH="1" flipV="1">
            <a:off x="5002213" y="2914650"/>
            <a:ext cx="874712" cy="1889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22899" name="Group 19"/>
          <p:cNvGrpSpPr>
            <a:grpSpLocks/>
          </p:cNvGrpSpPr>
          <p:nvPr/>
        </p:nvGrpSpPr>
        <p:grpSpPr bwMode="auto">
          <a:xfrm>
            <a:off x="4281488" y="2119313"/>
            <a:ext cx="2217737" cy="1098550"/>
            <a:chOff x="2932" y="2145"/>
            <a:chExt cx="1397" cy="692"/>
          </a:xfrm>
        </p:grpSpPr>
        <p:sp>
          <p:nvSpPr>
            <p:cNvPr id="122900" name="Rectangle 20"/>
            <p:cNvSpPr>
              <a:spLocks noChangeArrowheads="1"/>
            </p:cNvSpPr>
            <p:nvPr/>
          </p:nvSpPr>
          <p:spPr bwMode="auto">
            <a:xfrm>
              <a:off x="2932" y="2145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2901" name="Rectangle 21"/>
            <p:cNvSpPr>
              <a:spLocks noChangeArrowheads="1"/>
            </p:cNvSpPr>
            <p:nvPr/>
          </p:nvSpPr>
          <p:spPr bwMode="auto">
            <a:xfrm>
              <a:off x="4037" y="2145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2902" name="Line 22"/>
            <p:cNvSpPr>
              <a:spLocks noChangeShapeType="1"/>
            </p:cNvSpPr>
            <p:nvPr/>
          </p:nvSpPr>
          <p:spPr bwMode="auto">
            <a:xfrm>
              <a:off x="3117" y="2563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22903" name="Rectangle 23"/>
          <p:cNvSpPr>
            <a:spLocks noChangeArrowheads="1"/>
          </p:cNvSpPr>
          <p:nvPr/>
        </p:nvSpPr>
        <p:spPr bwMode="auto">
          <a:xfrm>
            <a:off x="4619625" y="2752725"/>
            <a:ext cx="1363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 mol O</a:t>
            </a:r>
            <a:r>
              <a:rPr lang="en-US" sz="2400" baseline="-25000"/>
              <a:t>2</a:t>
            </a:r>
          </a:p>
        </p:txBody>
      </p:sp>
      <p:sp>
        <p:nvSpPr>
          <p:cNvPr id="122904" name="Rectangle 24"/>
          <p:cNvSpPr>
            <a:spLocks noChangeArrowheads="1"/>
          </p:cNvSpPr>
          <p:nvPr/>
        </p:nvSpPr>
        <p:spPr bwMode="auto">
          <a:xfrm>
            <a:off x="4662488" y="2332038"/>
            <a:ext cx="1465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22.4 L O</a:t>
            </a:r>
            <a:r>
              <a:rPr lang="en-US" sz="2400" baseline="-25000"/>
              <a:t>2</a:t>
            </a:r>
          </a:p>
        </p:txBody>
      </p:sp>
      <p:sp>
        <p:nvSpPr>
          <p:cNvPr id="122905" name="Rectangle 25"/>
          <p:cNvSpPr>
            <a:spLocks noChangeArrowheads="1"/>
          </p:cNvSpPr>
          <p:nvPr/>
        </p:nvSpPr>
        <p:spPr bwMode="auto">
          <a:xfrm>
            <a:off x="1054100" y="2352675"/>
            <a:ext cx="1252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5430 kJ</a:t>
            </a:r>
            <a:endParaRPr lang="en-US" sz="2400" baseline="-25000"/>
          </a:p>
        </p:txBody>
      </p:sp>
      <p:sp>
        <p:nvSpPr>
          <p:cNvPr id="122906" name="Rectangle 26"/>
          <p:cNvSpPr>
            <a:spLocks noChangeArrowheads="1"/>
          </p:cNvSpPr>
          <p:nvPr/>
        </p:nvSpPr>
        <p:spPr bwMode="auto">
          <a:xfrm>
            <a:off x="2901950" y="2732088"/>
            <a:ext cx="108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891 kJ</a:t>
            </a:r>
            <a:endParaRPr lang="en-US" sz="2400" baseline="-25000"/>
          </a:p>
        </p:txBody>
      </p:sp>
      <p:grpSp>
        <p:nvGrpSpPr>
          <p:cNvPr id="122970" name="Group 90"/>
          <p:cNvGrpSpPr>
            <a:grpSpLocks/>
          </p:cNvGrpSpPr>
          <p:nvPr/>
        </p:nvGrpSpPr>
        <p:grpSpPr bwMode="auto">
          <a:xfrm>
            <a:off x="2330450" y="2119313"/>
            <a:ext cx="2217738" cy="1098550"/>
            <a:chOff x="1468" y="1713"/>
            <a:chExt cx="1397" cy="692"/>
          </a:xfrm>
        </p:grpSpPr>
        <p:sp>
          <p:nvSpPr>
            <p:cNvPr id="122908" name="Rectangle 28"/>
            <p:cNvSpPr>
              <a:spLocks noChangeArrowheads="1"/>
            </p:cNvSpPr>
            <p:nvPr/>
          </p:nvSpPr>
          <p:spPr bwMode="auto">
            <a:xfrm>
              <a:off x="1468" y="1713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2909" name="Rectangle 29"/>
            <p:cNvSpPr>
              <a:spLocks noChangeArrowheads="1"/>
            </p:cNvSpPr>
            <p:nvPr/>
          </p:nvSpPr>
          <p:spPr bwMode="auto">
            <a:xfrm>
              <a:off x="2573" y="1713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2910" name="Line 30"/>
            <p:cNvSpPr>
              <a:spLocks noChangeShapeType="1"/>
            </p:cNvSpPr>
            <p:nvPr/>
          </p:nvSpPr>
          <p:spPr bwMode="auto">
            <a:xfrm>
              <a:off x="1658" y="2131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22911" name="Line 31"/>
          <p:cNvSpPr>
            <a:spLocks noChangeShapeType="1"/>
          </p:cNvSpPr>
          <p:nvPr/>
        </p:nvSpPr>
        <p:spPr bwMode="auto">
          <a:xfrm flipH="1">
            <a:off x="3521075" y="2794000"/>
            <a:ext cx="438150" cy="3540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22931" name="Group 51"/>
          <p:cNvGrpSpPr>
            <a:grpSpLocks/>
          </p:cNvGrpSpPr>
          <p:nvPr/>
        </p:nvGrpSpPr>
        <p:grpSpPr bwMode="auto">
          <a:xfrm>
            <a:off x="6738938" y="1230313"/>
            <a:ext cx="2089150" cy="915987"/>
            <a:chOff x="1135" y="1870"/>
            <a:chExt cx="1316" cy="577"/>
          </a:xfrm>
        </p:grpSpPr>
        <p:sp>
          <p:nvSpPr>
            <p:cNvPr id="122932" name="Freeform 52"/>
            <p:cNvSpPr>
              <a:spLocks/>
            </p:cNvSpPr>
            <p:nvPr/>
          </p:nvSpPr>
          <p:spPr bwMode="auto">
            <a:xfrm>
              <a:off x="1684" y="2083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33" name="Oval 53"/>
            <p:cNvSpPr>
              <a:spLocks noChangeArrowheads="1"/>
            </p:cNvSpPr>
            <p:nvPr/>
          </p:nvSpPr>
          <p:spPr bwMode="auto">
            <a:xfrm>
              <a:off x="1193" y="1870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34" name="Oval 54"/>
            <p:cNvSpPr>
              <a:spLocks noChangeArrowheads="1"/>
            </p:cNvSpPr>
            <p:nvPr/>
          </p:nvSpPr>
          <p:spPr bwMode="auto">
            <a:xfrm>
              <a:off x="1201" y="2167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35" name="Oval 55"/>
            <p:cNvSpPr>
              <a:spLocks noChangeArrowheads="1"/>
            </p:cNvSpPr>
            <p:nvPr/>
          </p:nvSpPr>
          <p:spPr bwMode="auto">
            <a:xfrm>
              <a:off x="1541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36" name="Freeform 56"/>
            <p:cNvSpPr>
              <a:spLocks/>
            </p:cNvSpPr>
            <p:nvPr/>
          </p:nvSpPr>
          <p:spPr bwMode="auto">
            <a:xfrm>
              <a:off x="1320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37" name="Freeform 57"/>
            <p:cNvSpPr>
              <a:spLocks/>
            </p:cNvSpPr>
            <p:nvPr/>
          </p:nvSpPr>
          <p:spPr bwMode="auto">
            <a:xfrm>
              <a:off x="1327" y="1968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38" name="Freeform 58"/>
            <p:cNvSpPr>
              <a:spLocks/>
            </p:cNvSpPr>
            <p:nvPr/>
          </p:nvSpPr>
          <p:spPr bwMode="auto">
            <a:xfrm>
              <a:off x="1275" y="2085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39" name="Oval 59"/>
            <p:cNvSpPr>
              <a:spLocks noChangeArrowheads="1"/>
            </p:cNvSpPr>
            <p:nvPr/>
          </p:nvSpPr>
          <p:spPr bwMode="auto">
            <a:xfrm>
              <a:off x="1135" y="2014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40" name="Oval 60"/>
            <p:cNvSpPr>
              <a:spLocks noChangeArrowheads="1"/>
            </p:cNvSpPr>
            <p:nvPr/>
          </p:nvSpPr>
          <p:spPr bwMode="auto">
            <a:xfrm flipH="1">
              <a:off x="1901" y="2014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41" name="Oval 61"/>
            <p:cNvSpPr>
              <a:spLocks noChangeArrowheads="1"/>
            </p:cNvSpPr>
            <p:nvPr/>
          </p:nvSpPr>
          <p:spPr bwMode="auto">
            <a:xfrm flipH="1">
              <a:off x="2244" y="1870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42" name="Oval 62"/>
            <p:cNvSpPr>
              <a:spLocks noChangeArrowheads="1"/>
            </p:cNvSpPr>
            <p:nvPr/>
          </p:nvSpPr>
          <p:spPr bwMode="auto">
            <a:xfrm flipH="1">
              <a:off x="2253" y="2167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43" name="Oval 63"/>
            <p:cNvSpPr>
              <a:spLocks noChangeArrowheads="1"/>
            </p:cNvSpPr>
            <p:nvPr/>
          </p:nvSpPr>
          <p:spPr bwMode="auto">
            <a:xfrm flipH="1">
              <a:off x="2307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44" name="Freeform 64"/>
            <p:cNvSpPr>
              <a:spLocks/>
            </p:cNvSpPr>
            <p:nvPr/>
          </p:nvSpPr>
          <p:spPr bwMode="auto">
            <a:xfrm flipH="1">
              <a:off x="2033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45" name="Freeform 65"/>
            <p:cNvSpPr>
              <a:spLocks/>
            </p:cNvSpPr>
            <p:nvPr/>
          </p:nvSpPr>
          <p:spPr bwMode="auto">
            <a:xfrm flipH="1">
              <a:off x="2033" y="1968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46" name="Freeform 66"/>
            <p:cNvSpPr>
              <a:spLocks/>
            </p:cNvSpPr>
            <p:nvPr/>
          </p:nvSpPr>
          <p:spPr bwMode="auto">
            <a:xfrm flipH="1">
              <a:off x="2040" y="2085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47" name="Oval 67"/>
            <p:cNvSpPr>
              <a:spLocks noChangeArrowheads="1"/>
            </p:cNvSpPr>
            <p:nvPr/>
          </p:nvSpPr>
          <p:spPr bwMode="auto">
            <a:xfrm flipH="1">
              <a:off x="1683" y="2204"/>
              <a:ext cx="220" cy="22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48" name="Freeform 68"/>
            <p:cNvSpPr>
              <a:spLocks/>
            </p:cNvSpPr>
            <p:nvPr/>
          </p:nvSpPr>
          <p:spPr bwMode="auto">
            <a:xfrm>
              <a:off x="1652" y="2142"/>
              <a:ext cx="72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90"/>
                </a:cxn>
              </a:cxnLst>
              <a:rect l="0" t="0" r="r" b="b"/>
              <a:pathLst>
                <a:path w="72" h="90">
                  <a:moveTo>
                    <a:pt x="0" y="0"/>
                  </a:moveTo>
                  <a:lnTo>
                    <a:pt x="72" y="9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49" name="Freeform 69"/>
            <p:cNvSpPr>
              <a:spLocks/>
            </p:cNvSpPr>
            <p:nvPr/>
          </p:nvSpPr>
          <p:spPr bwMode="auto">
            <a:xfrm>
              <a:off x="1866" y="2144"/>
              <a:ext cx="66" cy="84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84"/>
                </a:cxn>
              </a:cxnLst>
              <a:rect l="0" t="0" r="r" b="b"/>
              <a:pathLst>
                <a:path w="66" h="84">
                  <a:moveTo>
                    <a:pt x="66" y="0"/>
                  </a:moveTo>
                  <a:lnTo>
                    <a:pt x="0" y="84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50" name="Rectangle 70"/>
            <p:cNvSpPr>
              <a:spLocks noChangeArrowheads="1"/>
            </p:cNvSpPr>
            <p:nvPr/>
          </p:nvSpPr>
          <p:spPr bwMode="auto">
            <a:xfrm>
              <a:off x="1683" y="2197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/>
                <a:t>E</a:t>
              </a:r>
            </a:p>
          </p:txBody>
        </p:sp>
      </p:grpSp>
      <p:sp>
        <p:nvSpPr>
          <p:cNvPr id="122951" name="Rectangle 71"/>
          <p:cNvSpPr>
            <a:spLocks noChangeArrowheads="1"/>
          </p:cNvSpPr>
          <p:nvPr/>
        </p:nvSpPr>
        <p:spPr bwMode="auto">
          <a:xfrm>
            <a:off x="2630488" y="5146675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2 mol H</a:t>
            </a:r>
            <a:r>
              <a:rPr lang="en-US" sz="2400" baseline="-25000"/>
              <a:t>2</a:t>
            </a:r>
            <a:r>
              <a:rPr lang="en-US" sz="2400"/>
              <a:t>O</a:t>
            </a:r>
            <a:endParaRPr lang="en-US" sz="2400" baseline="-25000"/>
          </a:p>
        </p:txBody>
      </p:sp>
      <p:sp>
        <p:nvSpPr>
          <p:cNvPr id="122952" name="Rectangle 72"/>
          <p:cNvSpPr>
            <a:spLocks noChangeArrowheads="1"/>
          </p:cNvSpPr>
          <p:nvPr/>
        </p:nvSpPr>
        <p:spPr bwMode="auto">
          <a:xfrm>
            <a:off x="6800850" y="5330825"/>
            <a:ext cx="1660525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953" name="Rectangle 73"/>
          <p:cNvSpPr>
            <a:spLocks noChangeArrowheads="1"/>
          </p:cNvSpPr>
          <p:nvPr/>
        </p:nvSpPr>
        <p:spPr bwMode="auto">
          <a:xfrm>
            <a:off x="6400800" y="5365750"/>
            <a:ext cx="203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  426 g H</a:t>
            </a:r>
            <a:r>
              <a:rPr lang="en-US" sz="2400" baseline="-25000"/>
              <a:t>2</a:t>
            </a:r>
            <a:r>
              <a:rPr lang="en-US" sz="2400"/>
              <a:t>O</a:t>
            </a:r>
            <a:endParaRPr lang="en-US" sz="2400" baseline="-25000"/>
          </a:p>
        </p:txBody>
      </p:sp>
      <p:sp>
        <p:nvSpPr>
          <p:cNvPr id="122954" name="Line 74"/>
          <p:cNvSpPr>
            <a:spLocks noChangeShapeType="1"/>
          </p:cNvSpPr>
          <p:nvPr/>
        </p:nvSpPr>
        <p:spPr bwMode="auto">
          <a:xfrm flipH="1">
            <a:off x="1858963" y="5227638"/>
            <a:ext cx="422275" cy="3381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55" name="Line 75"/>
          <p:cNvSpPr>
            <a:spLocks noChangeShapeType="1"/>
          </p:cNvSpPr>
          <p:nvPr/>
        </p:nvSpPr>
        <p:spPr bwMode="auto">
          <a:xfrm flipH="1" flipV="1">
            <a:off x="3125788" y="5294313"/>
            <a:ext cx="874712" cy="1889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56" name="Line 76"/>
          <p:cNvSpPr>
            <a:spLocks noChangeShapeType="1"/>
          </p:cNvSpPr>
          <p:nvPr/>
        </p:nvSpPr>
        <p:spPr bwMode="auto">
          <a:xfrm flipH="1" flipV="1">
            <a:off x="5002213" y="5735638"/>
            <a:ext cx="874712" cy="1889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22957" name="Group 77"/>
          <p:cNvGrpSpPr>
            <a:grpSpLocks/>
          </p:cNvGrpSpPr>
          <p:nvPr/>
        </p:nvGrpSpPr>
        <p:grpSpPr bwMode="auto">
          <a:xfrm>
            <a:off x="4281488" y="4940300"/>
            <a:ext cx="2217737" cy="1098550"/>
            <a:chOff x="2932" y="2145"/>
            <a:chExt cx="1397" cy="692"/>
          </a:xfrm>
        </p:grpSpPr>
        <p:sp>
          <p:nvSpPr>
            <p:cNvPr id="122958" name="Rectangle 78"/>
            <p:cNvSpPr>
              <a:spLocks noChangeArrowheads="1"/>
            </p:cNvSpPr>
            <p:nvPr/>
          </p:nvSpPr>
          <p:spPr bwMode="auto">
            <a:xfrm>
              <a:off x="2932" y="2145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2959" name="Rectangle 79"/>
            <p:cNvSpPr>
              <a:spLocks noChangeArrowheads="1"/>
            </p:cNvSpPr>
            <p:nvPr/>
          </p:nvSpPr>
          <p:spPr bwMode="auto">
            <a:xfrm>
              <a:off x="4037" y="2145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2960" name="Line 80"/>
            <p:cNvSpPr>
              <a:spLocks noChangeShapeType="1"/>
            </p:cNvSpPr>
            <p:nvPr/>
          </p:nvSpPr>
          <p:spPr bwMode="auto">
            <a:xfrm>
              <a:off x="3117" y="2563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22961" name="Rectangle 81"/>
          <p:cNvSpPr>
            <a:spLocks noChangeArrowheads="1"/>
          </p:cNvSpPr>
          <p:nvPr/>
        </p:nvSpPr>
        <p:spPr bwMode="auto">
          <a:xfrm>
            <a:off x="4576763" y="5573713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 mol H</a:t>
            </a:r>
            <a:r>
              <a:rPr lang="en-US" sz="2400" baseline="-25000"/>
              <a:t>2</a:t>
            </a:r>
            <a:r>
              <a:rPr lang="en-US" sz="2400"/>
              <a:t>O</a:t>
            </a:r>
            <a:endParaRPr lang="en-US" sz="2400" baseline="-25000"/>
          </a:p>
        </p:txBody>
      </p:sp>
      <p:sp>
        <p:nvSpPr>
          <p:cNvPr id="122962" name="Rectangle 82"/>
          <p:cNvSpPr>
            <a:spLocks noChangeArrowheads="1"/>
          </p:cNvSpPr>
          <p:nvPr/>
        </p:nvSpPr>
        <p:spPr bwMode="auto">
          <a:xfrm>
            <a:off x="4662488" y="5153025"/>
            <a:ext cx="1431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18 g H</a:t>
            </a:r>
            <a:r>
              <a:rPr lang="en-US" sz="2400" baseline="-25000"/>
              <a:t>2</a:t>
            </a:r>
            <a:r>
              <a:rPr lang="en-US" sz="2400"/>
              <a:t>O</a:t>
            </a:r>
            <a:endParaRPr lang="en-US" sz="2400" baseline="-25000"/>
          </a:p>
        </p:txBody>
      </p:sp>
      <p:sp>
        <p:nvSpPr>
          <p:cNvPr id="122963" name="Rectangle 83"/>
          <p:cNvSpPr>
            <a:spLocks noChangeArrowheads="1"/>
          </p:cNvSpPr>
          <p:nvPr/>
        </p:nvSpPr>
        <p:spPr bwMode="auto">
          <a:xfrm>
            <a:off x="811213" y="5173663"/>
            <a:ext cx="1506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10,540 kJ</a:t>
            </a:r>
            <a:endParaRPr lang="en-US" sz="2400" baseline="-25000"/>
          </a:p>
        </p:txBody>
      </p:sp>
      <p:sp>
        <p:nvSpPr>
          <p:cNvPr id="122964" name="Rectangle 84"/>
          <p:cNvSpPr>
            <a:spLocks noChangeArrowheads="1"/>
          </p:cNvSpPr>
          <p:nvPr/>
        </p:nvSpPr>
        <p:spPr bwMode="auto">
          <a:xfrm>
            <a:off x="2901950" y="5553075"/>
            <a:ext cx="108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891 kJ</a:t>
            </a:r>
            <a:endParaRPr lang="en-US" sz="2400" baseline="-25000"/>
          </a:p>
        </p:txBody>
      </p:sp>
      <p:grpSp>
        <p:nvGrpSpPr>
          <p:cNvPr id="122971" name="Group 91"/>
          <p:cNvGrpSpPr>
            <a:grpSpLocks/>
          </p:cNvGrpSpPr>
          <p:nvPr/>
        </p:nvGrpSpPr>
        <p:grpSpPr bwMode="auto">
          <a:xfrm>
            <a:off x="2330450" y="4940300"/>
            <a:ext cx="2217738" cy="1098550"/>
            <a:chOff x="1468" y="3103"/>
            <a:chExt cx="1397" cy="692"/>
          </a:xfrm>
        </p:grpSpPr>
        <p:sp>
          <p:nvSpPr>
            <p:cNvPr id="122966" name="Rectangle 86"/>
            <p:cNvSpPr>
              <a:spLocks noChangeArrowheads="1"/>
            </p:cNvSpPr>
            <p:nvPr/>
          </p:nvSpPr>
          <p:spPr bwMode="auto">
            <a:xfrm>
              <a:off x="1468" y="3103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2967" name="Rectangle 87"/>
            <p:cNvSpPr>
              <a:spLocks noChangeArrowheads="1"/>
            </p:cNvSpPr>
            <p:nvPr/>
          </p:nvSpPr>
          <p:spPr bwMode="auto">
            <a:xfrm>
              <a:off x="2573" y="3103"/>
              <a:ext cx="29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2968" name="Line 88"/>
            <p:cNvSpPr>
              <a:spLocks noChangeShapeType="1"/>
            </p:cNvSpPr>
            <p:nvPr/>
          </p:nvSpPr>
          <p:spPr bwMode="auto">
            <a:xfrm>
              <a:off x="1656" y="3521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22969" name="Line 89"/>
          <p:cNvSpPr>
            <a:spLocks noChangeShapeType="1"/>
          </p:cNvSpPr>
          <p:nvPr/>
        </p:nvSpPr>
        <p:spPr bwMode="auto">
          <a:xfrm flipH="1">
            <a:off x="3521075" y="5614988"/>
            <a:ext cx="438150" cy="3540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22993" name="Group 113"/>
          <p:cNvGrpSpPr>
            <a:grpSpLocks/>
          </p:cNvGrpSpPr>
          <p:nvPr/>
        </p:nvGrpSpPr>
        <p:grpSpPr bwMode="auto">
          <a:xfrm>
            <a:off x="6737350" y="1231900"/>
            <a:ext cx="2089150" cy="1065213"/>
            <a:chOff x="4245" y="2018"/>
            <a:chExt cx="1316" cy="671"/>
          </a:xfrm>
        </p:grpSpPr>
        <p:grpSp>
          <p:nvGrpSpPr>
            <p:cNvPr id="122972" name="Group 92"/>
            <p:cNvGrpSpPr>
              <a:grpSpLocks/>
            </p:cNvGrpSpPr>
            <p:nvPr/>
          </p:nvGrpSpPr>
          <p:grpSpPr bwMode="auto">
            <a:xfrm>
              <a:off x="4245" y="2018"/>
              <a:ext cx="1316" cy="577"/>
              <a:chOff x="1135" y="1870"/>
              <a:chExt cx="1316" cy="577"/>
            </a:xfrm>
          </p:grpSpPr>
          <p:sp>
            <p:nvSpPr>
              <p:cNvPr id="122973" name="Freeform 93"/>
              <p:cNvSpPr>
                <a:spLocks/>
              </p:cNvSpPr>
              <p:nvPr/>
            </p:nvSpPr>
            <p:spPr bwMode="auto">
              <a:xfrm>
                <a:off x="1684" y="2083"/>
                <a:ext cx="21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77" y="0"/>
                  </a:cxn>
                </a:cxnLst>
                <a:rect l="0" t="0" r="r" b="b"/>
                <a:pathLst>
                  <a:path w="1777" h="1">
                    <a:moveTo>
                      <a:pt x="0" y="0"/>
                    </a:moveTo>
                    <a:lnTo>
                      <a:pt x="1777" y="0"/>
                    </a:lnTo>
                  </a:path>
                </a:pathLst>
              </a:custGeom>
              <a:noFill/>
              <a:ln w="44450">
                <a:solidFill>
                  <a:srgbClr val="0000FF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74" name="Oval 94"/>
              <p:cNvSpPr>
                <a:spLocks noChangeArrowheads="1"/>
              </p:cNvSpPr>
              <p:nvPr/>
            </p:nvSpPr>
            <p:spPr bwMode="auto">
              <a:xfrm>
                <a:off x="1193" y="1870"/>
                <a:ext cx="140" cy="140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75" name="Oval 95"/>
              <p:cNvSpPr>
                <a:spLocks noChangeArrowheads="1"/>
              </p:cNvSpPr>
              <p:nvPr/>
            </p:nvSpPr>
            <p:spPr bwMode="auto">
              <a:xfrm>
                <a:off x="1201" y="2167"/>
                <a:ext cx="124" cy="123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76" name="Oval 96"/>
              <p:cNvSpPr>
                <a:spLocks noChangeArrowheads="1"/>
              </p:cNvSpPr>
              <p:nvPr/>
            </p:nvSpPr>
            <p:spPr bwMode="auto">
              <a:xfrm>
                <a:off x="1541" y="2012"/>
                <a:ext cx="144" cy="144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77" name="Freeform 97"/>
              <p:cNvSpPr>
                <a:spLocks/>
              </p:cNvSpPr>
              <p:nvPr/>
            </p:nvSpPr>
            <p:spPr bwMode="auto">
              <a:xfrm>
                <a:off x="1320" y="2115"/>
                <a:ext cx="226" cy="91"/>
              </a:xfrm>
              <a:custGeom>
                <a:avLst/>
                <a:gdLst/>
                <a:ahLst/>
                <a:cxnLst>
                  <a:cxn ang="0">
                    <a:pos x="0" y="751"/>
                  </a:cxn>
                  <a:cxn ang="0">
                    <a:pos x="1853" y="0"/>
                  </a:cxn>
                </a:cxnLst>
                <a:rect l="0" t="0" r="r" b="b"/>
                <a:pathLst>
                  <a:path w="1853" h="751">
                    <a:moveTo>
                      <a:pt x="0" y="751"/>
                    </a:moveTo>
                    <a:lnTo>
                      <a:pt x="1853" y="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78" name="Freeform 98"/>
              <p:cNvSpPr>
                <a:spLocks/>
              </p:cNvSpPr>
              <p:nvPr/>
            </p:nvSpPr>
            <p:spPr bwMode="auto">
              <a:xfrm>
                <a:off x="1327" y="1968"/>
                <a:ext cx="221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04" y="739"/>
                  </a:cxn>
                </a:cxnLst>
                <a:rect l="0" t="0" r="r" b="b"/>
                <a:pathLst>
                  <a:path w="1804" h="739">
                    <a:moveTo>
                      <a:pt x="0" y="0"/>
                    </a:moveTo>
                    <a:lnTo>
                      <a:pt x="1804" y="73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79" name="Freeform 99"/>
              <p:cNvSpPr>
                <a:spLocks/>
              </p:cNvSpPr>
              <p:nvPr/>
            </p:nvSpPr>
            <p:spPr bwMode="auto">
              <a:xfrm>
                <a:off x="1275" y="2085"/>
                <a:ext cx="26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94" y="1"/>
                  </a:cxn>
                </a:cxnLst>
                <a:rect l="0" t="0" r="r" b="b"/>
                <a:pathLst>
                  <a:path w="2194" h="1">
                    <a:moveTo>
                      <a:pt x="0" y="0"/>
                    </a:moveTo>
                    <a:lnTo>
                      <a:pt x="2194" y="1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0" name="Oval 100"/>
              <p:cNvSpPr>
                <a:spLocks noChangeArrowheads="1"/>
              </p:cNvSpPr>
              <p:nvPr/>
            </p:nvSpPr>
            <p:spPr bwMode="auto">
              <a:xfrm>
                <a:off x="1135" y="2014"/>
                <a:ext cx="141" cy="140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1" name="Oval 101"/>
              <p:cNvSpPr>
                <a:spLocks noChangeArrowheads="1"/>
              </p:cNvSpPr>
              <p:nvPr/>
            </p:nvSpPr>
            <p:spPr bwMode="auto">
              <a:xfrm flipH="1">
                <a:off x="1901" y="2014"/>
                <a:ext cx="140" cy="140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2" name="Oval 102"/>
              <p:cNvSpPr>
                <a:spLocks noChangeArrowheads="1"/>
              </p:cNvSpPr>
              <p:nvPr/>
            </p:nvSpPr>
            <p:spPr bwMode="auto">
              <a:xfrm flipH="1">
                <a:off x="2244" y="1870"/>
                <a:ext cx="141" cy="140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3" name="Oval 103"/>
              <p:cNvSpPr>
                <a:spLocks noChangeArrowheads="1"/>
              </p:cNvSpPr>
              <p:nvPr/>
            </p:nvSpPr>
            <p:spPr bwMode="auto">
              <a:xfrm flipH="1">
                <a:off x="2253" y="2167"/>
                <a:ext cx="123" cy="123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4" name="Oval 104"/>
              <p:cNvSpPr>
                <a:spLocks noChangeArrowheads="1"/>
              </p:cNvSpPr>
              <p:nvPr/>
            </p:nvSpPr>
            <p:spPr bwMode="auto">
              <a:xfrm flipH="1">
                <a:off x="2307" y="2012"/>
                <a:ext cx="144" cy="144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5" name="Freeform 105"/>
              <p:cNvSpPr>
                <a:spLocks/>
              </p:cNvSpPr>
              <p:nvPr/>
            </p:nvSpPr>
            <p:spPr bwMode="auto">
              <a:xfrm flipH="1">
                <a:off x="2033" y="2115"/>
                <a:ext cx="226" cy="91"/>
              </a:xfrm>
              <a:custGeom>
                <a:avLst/>
                <a:gdLst/>
                <a:ahLst/>
                <a:cxnLst>
                  <a:cxn ang="0">
                    <a:pos x="0" y="751"/>
                  </a:cxn>
                  <a:cxn ang="0">
                    <a:pos x="1853" y="0"/>
                  </a:cxn>
                </a:cxnLst>
                <a:rect l="0" t="0" r="r" b="b"/>
                <a:pathLst>
                  <a:path w="1853" h="751">
                    <a:moveTo>
                      <a:pt x="0" y="751"/>
                    </a:moveTo>
                    <a:lnTo>
                      <a:pt x="1853" y="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6" name="Freeform 106"/>
              <p:cNvSpPr>
                <a:spLocks/>
              </p:cNvSpPr>
              <p:nvPr/>
            </p:nvSpPr>
            <p:spPr bwMode="auto">
              <a:xfrm flipH="1">
                <a:off x="2033" y="1968"/>
                <a:ext cx="2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04" y="739"/>
                  </a:cxn>
                </a:cxnLst>
                <a:rect l="0" t="0" r="r" b="b"/>
                <a:pathLst>
                  <a:path w="1804" h="739">
                    <a:moveTo>
                      <a:pt x="0" y="0"/>
                    </a:moveTo>
                    <a:lnTo>
                      <a:pt x="1804" y="73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7" name="Freeform 107"/>
              <p:cNvSpPr>
                <a:spLocks/>
              </p:cNvSpPr>
              <p:nvPr/>
            </p:nvSpPr>
            <p:spPr bwMode="auto">
              <a:xfrm flipH="1">
                <a:off x="2040" y="2085"/>
                <a:ext cx="26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94" y="1"/>
                  </a:cxn>
                </a:cxnLst>
                <a:rect l="0" t="0" r="r" b="b"/>
                <a:pathLst>
                  <a:path w="2194" h="1">
                    <a:moveTo>
                      <a:pt x="0" y="0"/>
                    </a:moveTo>
                    <a:lnTo>
                      <a:pt x="2194" y="1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8" name="Oval 108"/>
              <p:cNvSpPr>
                <a:spLocks noChangeArrowheads="1"/>
              </p:cNvSpPr>
              <p:nvPr/>
            </p:nvSpPr>
            <p:spPr bwMode="auto">
              <a:xfrm flipH="1">
                <a:off x="1683" y="2204"/>
                <a:ext cx="220" cy="220"/>
              </a:xfrm>
              <a:prstGeom prst="ellipse">
                <a:avLst/>
              </a:prstGeom>
              <a:solidFill>
                <a:srgbClr val="009900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9" name="Freeform 109"/>
              <p:cNvSpPr>
                <a:spLocks/>
              </p:cNvSpPr>
              <p:nvPr/>
            </p:nvSpPr>
            <p:spPr bwMode="auto">
              <a:xfrm>
                <a:off x="1652" y="2142"/>
                <a:ext cx="72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90"/>
                  </a:cxn>
                </a:cxnLst>
                <a:rect l="0" t="0" r="r" b="b"/>
                <a:pathLst>
                  <a:path w="72" h="90">
                    <a:moveTo>
                      <a:pt x="0" y="0"/>
                    </a:moveTo>
                    <a:lnTo>
                      <a:pt x="72" y="9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90" name="Freeform 110"/>
              <p:cNvSpPr>
                <a:spLocks/>
              </p:cNvSpPr>
              <p:nvPr/>
            </p:nvSpPr>
            <p:spPr bwMode="auto">
              <a:xfrm>
                <a:off x="1866" y="2144"/>
                <a:ext cx="66" cy="84"/>
              </a:xfrm>
              <a:custGeom>
                <a:avLst/>
                <a:gdLst/>
                <a:ahLst/>
                <a:cxnLst>
                  <a:cxn ang="0">
                    <a:pos x="66" y="0"/>
                  </a:cxn>
                  <a:cxn ang="0">
                    <a:pos x="0" y="84"/>
                  </a:cxn>
                </a:cxnLst>
                <a:rect l="0" t="0" r="r" b="b"/>
                <a:pathLst>
                  <a:path w="66" h="84">
                    <a:moveTo>
                      <a:pt x="66" y="0"/>
                    </a:moveTo>
                    <a:lnTo>
                      <a:pt x="0" y="84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91" name="Rectangle 111"/>
              <p:cNvSpPr>
                <a:spLocks noChangeArrowheads="1"/>
              </p:cNvSpPr>
              <p:nvPr/>
            </p:nvSpPr>
            <p:spPr bwMode="auto">
              <a:xfrm>
                <a:off x="1683" y="2197"/>
                <a:ext cx="22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000"/>
                  <a:t>E</a:t>
                </a:r>
              </a:p>
            </p:txBody>
          </p:sp>
        </p:grpSp>
        <p:sp>
          <p:nvSpPr>
            <p:cNvPr id="122992" name="Rectangle 112"/>
            <p:cNvSpPr>
              <a:spLocks noChangeArrowheads="1"/>
            </p:cNvSpPr>
            <p:nvPr/>
          </p:nvSpPr>
          <p:spPr bwMode="auto">
            <a:xfrm>
              <a:off x="5174" y="2401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O</a:t>
              </a:r>
              <a:r>
                <a:rPr lang="en-US" sz="2400" baseline="-25000"/>
                <a:t>2</a:t>
              </a:r>
            </a:p>
          </p:txBody>
        </p:sp>
      </p:grpSp>
      <p:grpSp>
        <p:nvGrpSpPr>
          <p:cNvPr id="122994" name="Group 114"/>
          <p:cNvGrpSpPr>
            <a:grpSpLocks/>
          </p:cNvGrpSpPr>
          <p:nvPr/>
        </p:nvGrpSpPr>
        <p:grpSpPr bwMode="auto">
          <a:xfrm>
            <a:off x="5853113" y="3783013"/>
            <a:ext cx="2089150" cy="915987"/>
            <a:chOff x="1135" y="1870"/>
            <a:chExt cx="1316" cy="577"/>
          </a:xfrm>
        </p:grpSpPr>
        <p:sp>
          <p:nvSpPr>
            <p:cNvPr id="122995" name="Freeform 115"/>
            <p:cNvSpPr>
              <a:spLocks/>
            </p:cNvSpPr>
            <p:nvPr/>
          </p:nvSpPr>
          <p:spPr bwMode="auto">
            <a:xfrm>
              <a:off x="1684" y="2083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96" name="Oval 116"/>
            <p:cNvSpPr>
              <a:spLocks noChangeArrowheads="1"/>
            </p:cNvSpPr>
            <p:nvPr/>
          </p:nvSpPr>
          <p:spPr bwMode="auto">
            <a:xfrm>
              <a:off x="1193" y="1870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97" name="Oval 117"/>
            <p:cNvSpPr>
              <a:spLocks noChangeArrowheads="1"/>
            </p:cNvSpPr>
            <p:nvPr/>
          </p:nvSpPr>
          <p:spPr bwMode="auto">
            <a:xfrm>
              <a:off x="1201" y="2167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98" name="Oval 118"/>
            <p:cNvSpPr>
              <a:spLocks noChangeArrowheads="1"/>
            </p:cNvSpPr>
            <p:nvPr/>
          </p:nvSpPr>
          <p:spPr bwMode="auto">
            <a:xfrm>
              <a:off x="1541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99" name="Freeform 119"/>
            <p:cNvSpPr>
              <a:spLocks/>
            </p:cNvSpPr>
            <p:nvPr/>
          </p:nvSpPr>
          <p:spPr bwMode="auto">
            <a:xfrm>
              <a:off x="1320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0" name="Freeform 120"/>
            <p:cNvSpPr>
              <a:spLocks/>
            </p:cNvSpPr>
            <p:nvPr/>
          </p:nvSpPr>
          <p:spPr bwMode="auto">
            <a:xfrm>
              <a:off x="1327" y="1968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1" name="Freeform 121"/>
            <p:cNvSpPr>
              <a:spLocks/>
            </p:cNvSpPr>
            <p:nvPr/>
          </p:nvSpPr>
          <p:spPr bwMode="auto">
            <a:xfrm>
              <a:off x="1275" y="2085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2" name="Oval 122"/>
            <p:cNvSpPr>
              <a:spLocks noChangeArrowheads="1"/>
            </p:cNvSpPr>
            <p:nvPr/>
          </p:nvSpPr>
          <p:spPr bwMode="auto">
            <a:xfrm>
              <a:off x="1135" y="2014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3" name="Oval 123"/>
            <p:cNvSpPr>
              <a:spLocks noChangeArrowheads="1"/>
            </p:cNvSpPr>
            <p:nvPr/>
          </p:nvSpPr>
          <p:spPr bwMode="auto">
            <a:xfrm flipH="1">
              <a:off x="1901" y="2014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4" name="Oval 124"/>
            <p:cNvSpPr>
              <a:spLocks noChangeArrowheads="1"/>
            </p:cNvSpPr>
            <p:nvPr/>
          </p:nvSpPr>
          <p:spPr bwMode="auto">
            <a:xfrm flipH="1">
              <a:off x="2244" y="1870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5" name="Oval 125"/>
            <p:cNvSpPr>
              <a:spLocks noChangeArrowheads="1"/>
            </p:cNvSpPr>
            <p:nvPr/>
          </p:nvSpPr>
          <p:spPr bwMode="auto">
            <a:xfrm flipH="1">
              <a:off x="2253" y="2167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6" name="Oval 126"/>
            <p:cNvSpPr>
              <a:spLocks noChangeArrowheads="1"/>
            </p:cNvSpPr>
            <p:nvPr/>
          </p:nvSpPr>
          <p:spPr bwMode="auto">
            <a:xfrm flipH="1">
              <a:off x="2307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7" name="Freeform 127"/>
            <p:cNvSpPr>
              <a:spLocks/>
            </p:cNvSpPr>
            <p:nvPr/>
          </p:nvSpPr>
          <p:spPr bwMode="auto">
            <a:xfrm flipH="1">
              <a:off x="2033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8" name="Freeform 128"/>
            <p:cNvSpPr>
              <a:spLocks/>
            </p:cNvSpPr>
            <p:nvPr/>
          </p:nvSpPr>
          <p:spPr bwMode="auto">
            <a:xfrm flipH="1">
              <a:off x="2033" y="1968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9" name="Freeform 129"/>
            <p:cNvSpPr>
              <a:spLocks/>
            </p:cNvSpPr>
            <p:nvPr/>
          </p:nvSpPr>
          <p:spPr bwMode="auto">
            <a:xfrm flipH="1">
              <a:off x="2040" y="2085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10" name="Oval 130"/>
            <p:cNvSpPr>
              <a:spLocks noChangeArrowheads="1"/>
            </p:cNvSpPr>
            <p:nvPr/>
          </p:nvSpPr>
          <p:spPr bwMode="auto">
            <a:xfrm flipH="1">
              <a:off x="1683" y="2204"/>
              <a:ext cx="220" cy="22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11" name="Freeform 131"/>
            <p:cNvSpPr>
              <a:spLocks/>
            </p:cNvSpPr>
            <p:nvPr/>
          </p:nvSpPr>
          <p:spPr bwMode="auto">
            <a:xfrm>
              <a:off x="1652" y="2142"/>
              <a:ext cx="72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90"/>
                </a:cxn>
              </a:cxnLst>
              <a:rect l="0" t="0" r="r" b="b"/>
              <a:pathLst>
                <a:path w="72" h="90">
                  <a:moveTo>
                    <a:pt x="0" y="0"/>
                  </a:moveTo>
                  <a:lnTo>
                    <a:pt x="72" y="9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12" name="Freeform 132"/>
            <p:cNvSpPr>
              <a:spLocks/>
            </p:cNvSpPr>
            <p:nvPr/>
          </p:nvSpPr>
          <p:spPr bwMode="auto">
            <a:xfrm>
              <a:off x="1866" y="2144"/>
              <a:ext cx="66" cy="84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84"/>
                </a:cxn>
              </a:cxnLst>
              <a:rect l="0" t="0" r="r" b="b"/>
              <a:pathLst>
                <a:path w="66" h="84">
                  <a:moveTo>
                    <a:pt x="66" y="0"/>
                  </a:moveTo>
                  <a:lnTo>
                    <a:pt x="0" y="84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13" name="Rectangle 133"/>
            <p:cNvSpPr>
              <a:spLocks noChangeArrowheads="1"/>
            </p:cNvSpPr>
            <p:nvPr/>
          </p:nvSpPr>
          <p:spPr bwMode="auto">
            <a:xfrm>
              <a:off x="1683" y="2197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/>
                <a:t>E</a:t>
              </a:r>
            </a:p>
          </p:txBody>
        </p:sp>
      </p:grpSp>
      <p:grpSp>
        <p:nvGrpSpPr>
          <p:cNvPr id="123014" name="Group 134"/>
          <p:cNvGrpSpPr>
            <a:grpSpLocks/>
          </p:cNvGrpSpPr>
          <p:nvPr/>
        </p:nvGrpSpPr>
        <p:grpSpPr bwMode="auto">
          <a:xfrm>
            <a:off x="5851525" y="3781425"/>
            <a:ext cx="2228850" cy="1065213"/>
            <a:chOff x="4245" y="2018"/>
            <a:chExt cx="1404" cy="671"/>
          </a:xfrm>
        </p:grpSpPr>
        <p:grpSp>
          <p:nvGrpSpPr>
            <p:cNvPr id="123015" name="Group 135"/>
            <p:cNvGrpSpPr>
              <a:grpSpLocks/>
            </p:cNvGrpSpPr>
            <p:nvPr/>
          </p:nvGrpSpPr>
          <p:grpSpPr bwMode="auto">
            <a:xfrm>
              <a:off x="4245" y="2018"/>
              <a:ext cx="1316" cy="577"/>
              <a:chOff x="1135" y="1870"/>
              <a:chExt cx="1316" cy="577"/>
            </a:xfrm>
          </p:grpSpPr>
          <p:sp>
            <p:nvSpPr>
              <p:cNvPr id="123016" name="Freeform 136"/>
              <p:cNvSpPr>
                <a:spLocks/>
              </p:cNvSpPr>
              <p:nvPr/>
            </p:nvSpPr>
            <p:spPr bwMode="auto">
              <a:xfrm>
                <a:off x="1684" y="2083"/>
                <a:ext cx="218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77" y="0"/>
                  </a:cxn>
                </a:cxnLst>
                <a:rect l="0" t="0" r="r" b="b"/>
                <a:pathLst>
                  <a:path w="1777" h="1">
                    <a:moveTo>
                      <a:pt x="0" y="0"/>
                    </a:moveTo>
                    <a:lnTo>
                      <a:pt x="1777" y="0"/>
                    </a:lnTo>
                  </a:path>
                </a:pathLst>
              </a:custGeom>
              <a:noFill/>
              <a:ln w="44450">
                <a:solidFill>
                  <a:srgbClr val="0000FF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17" name="Oval 137"/>
              <p:cNvSpPr>
                <a:spLocks noChangeArrowheads="1"/>
              </p:cNvSpPr>
              <p:nvPr/>
            </p:nvSpPr>
            <p:spPr bwMode="auto">
              <a:xfrm>
                <a:off x="1193" y="1870"/>
                <a:ext cx="140" cy="140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18" name="Oval 138"/>
              <p:cNvSpPr>
                <a:spLocks noChangeArrowheads="1"/>
              </p:cNvSpPr>
              <p:nvPr/>
            </p:nvSpPr>
            <p:spPr bwMode="auto">
              <a:xfrm>
                <a:off x="1201" y="2167"/>
                <a:ext cx="124" cy="123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19" name="Oval 139"/>
              <p:cNvSpPr>
                <a:spLocks noChangeArrowheads="1"/>
              </p:cNvSpPr>
              <p:nvPr/>
            </p:nvSpPr>
            <p:spPr bwMode="auto">
              <a:xfrm>
                <a:off x="1541" y="2012"/>
                <a:ext cx="144" cy="144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20" name="Freeform 140"/>
              <p:cNvSpPr>
                <a:spLocks/>
              </p:cNvSpPr>
              <p:nvPr/>
            </p:nvSpPr>
            <p:spPr bwMode="auto">
              <a:xfrm>
                <a:off x="1320" y="2115"/>
                <a:ext cx="226" cy="91"/>
              </a:xfrm>
              <a:custGeom>
                <a:avLst/>
                <a:gdLst/>
                <a:ahLst/>
                <a:cxnLst>
                  <a:cxn ang="0">
                    <a:pos x="0" y="751"/>
                  </a:cxn>
                  <a:cxn ang="0">
                    <a:pos x="1853" y="0"/>
                  </a:cxn>
                </a:cxnLst>
                <a:rect l="0" t="0" r="r" b="b"/>
                <a:pathLst>
                  <a:path w="1853" h="751">
                    <a:moveTo>
                      <a:pt x="0" y="751"/>
                    </a:moveTo>
                    <a:lnTo>
                      <a:pt x="1853" y="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21" name="Freeform 141"/>
              <p:cNvSpPr>
                <a:spLocks/>
              </p:cNvSpPr>
              <p:nvPr/>
            </p:nvSpPr>
            <p:spPr bwMode="auto">
              <a:xfrm>
                <a:off x="1327" y="1968"/>
                <a:ext cx="221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04" y="739"/>
                  </a:cxn>
                </a:cxnLst>
                <a:rect l="0" t="0" r="r" b="b"/>
                <a:pathLst>
                  <a:path w="1804" h="739">
                    <a:moveTo>
                      <a:pt x="0" y="0"/>
                    </a:moveTo>
                    <a:lnTo>
                      <a:pt x="1804" y="73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22" name="Freeform 142"/>
              <p:cNvSpPr>
                <a:spLocks/>
              </p:cNvSpPr>
              <p:nvPr/>
            </p:nvSpPr>
            <p:spPr bwMode="auto">
              <a:xfrm>
                <a:off x="1275" y="2085"/>
                <a:ext cx="26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94" y="1"/>
                  </a:cxn>
                </a:cxnLst>
                <a:rect l="0" t="0" r="r" b="b"/>
                <a:pathLst>
                  <a:path w="2194" h="1">
                    <a:moveTo>
                      <a:pt x="0" y="0"/>
                    </a:moveTo>
                    <a:lnTo>
                      <a:pt x="2194" y="1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23" name="Oval 143"/>
              <p:cNvSpPr>
                <a:spLocks noChangeArrowheads="1"/>
              </p:cNvSpPr>
              <p:nvPr/>
            </p:nvSpPr>
            <p:spPr bwMode="auto">
              <a:xfrm>
                <a:off x="1135" y="2014"/>
                <a:ext cx="141" cy="140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24" name="Oval 144"/>
              <p:cNvSpPr>
                <a:spLocks noChangeArrowheads="1"/>
              </p:cNvSpPr>
              <p:nvPr/>
            </p:nvSpPr>
            <p:spPr bwMode="auto">
              <a:xfrm flipH="1">
                <a:off x="1901" y="2014"/>
                <a:ext cx="140" cy="140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25" name="Oval 145"/>
              <p:cNvSpPr>
                <a:spLocks noChangeArrowheads="1"/>
              </p:cNvSpPr>
              <p:nvPr/>
            </p:nvSpPr>
            <p:spPr bwMode="auto">
              <a:xfrm flipH="1">
                <a:off x="2244" y="1870"/>
                <a:ext cx="141" cy="140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26" name="Oval 146"/>
              <p:cNvSpPr>
                <a:spLocks noChangeArrowheads="1"/>
              </p:cNvSpPr>
              <p:nvPr/>
            </p:nvSpPr>
            <p:spPr bwMode="auto">
              <a:xfrm flipH="1">
                <a:off x="2253" y="2167"/>
                <a:ext cx="123" cy="123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27" name="Oval 147"/>
              <p:cNvSpPr>
                <a:spLocks noChangeArrowheads="1"/>
              </p:cNvSpPr>
              <p:nvPr/>
            </p:nvSpPr>
            <p:spPr bwMode="auto">
              <a:xfrm flipH="1">
                <a:off x="2307" y="2012"/>
                <a:ext cx="144" cy="144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28" name="Freeform 148"/>
              <p:cNvSpPr>
                <a:spLocks/>
              </p:cNvSpPr>
              <p:nvPr/>
            </p:nvSpPr>
            <p:spPr bwMode="auto">
              <a:xfrm flipH="1">
                <a:off x="2033" y="2115"/>
                <a:ext cx="226" cy="91"/>
              </a:xfrm>
              <a:custGeom>
                <a:avLst/>
                <a:gdLst/>
                <a:ahLst/>
                <a:cxnLst>
                  <a:cxn ang="0">
                    <a:pos x="0" y="751"/>
                  </a:cxn>
                  <a:cxn ang="0">
                    <a:pos x="1853" y="0"/>
                  </a:cxn>
                </a:cxnLst>
                <a:rect l="0" t="0" r="r" b="b"/>
                <a:pathLst>
                  <a:path w="1853" h="751">
                    <a:moveTo>
                      <a:pt x="0" y="751"/>
                    </a:moveTo>
                    <a:lnTo>
                      <a:pt x="1853" y="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29" name="Freeform 149"/>
              <p:cNvSpPr>
                <a:spLocks/>
              </p:cNvSpPr>
              <p:nvPr/>
            </p:nvSpPr>
            <p:spPr bwMode="auto">
              <a:xfrm flipH="1">
                <a:off x="2033" y="1968"/>
                <a:ext cx="2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04" y="739"/>
                  </a:cxn>
                </a:cxnLst>
                <a:rect l="0" t="0" r="r" b="b"/>
                <a:pathLst>
                  <a:path w="1804" h="739">
                    <a:moveTo>
                      <a:pt x="0" y="0"/>
                    </a:moveTo>
                    <a:lnTo>
                      <a:pt x="1804" y="739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30" name="Freeform 150"/>
              <p:cNvSpPr>
                <a:spLocks/>
              </p:cNvSpPr>
              <p:nvPr/>
            </p:nvSpPr>
            <p:spPr bwMode="auto">
              <a:xfrm flipH="1">
                <a:off x="2040" y="2085"/>
                <a:ext cx="269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94" y="1"/>
                  </a:cxn>
                </a:cxnLst>
                <a:rect l="0" t="0" r="r" b="b"/>
                <a:pathLst>
                  <a:path w="2194" h="1">
                    <a:moveTo>
                      <a:pt x="0" y="0"/>
                    </a:moveTo>
                    <a:lnTo>
                      <a:pt x="2194" y="1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31" name="Oval 151"/>
              <p:cNvSpPr>
                <a:spLocks noChangeArrowheads="1"/>
              </p:cNvSpPr>
              <p:nvPr/>
            </p:nvSpPr>
            <p:spPr bwMode="auto">
              <a:xfrm flipH="1">
                <a:off x="1683" y="2204"/>
                <a:ext cx="220" cy="220"/>
              </a:xfrm>
              <a:prstGeom prst="ellipse">
                <a:avLst/>
              </a:prstGeom>
              <a:solidFill>
                <a:srgbClr val="009900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32" name="Freeform 152"/>
              <p:cNvSpPr>
                <a:spLocks/>
              </p:cNvSpPr>
              <p:nvPr/>
            </p:nvSpPr>
            <p:spPr bwMode="auto">
              <a:xfrm>
                <a:off x="1652" y="2142"/>
                <a:ext cx="72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90"/>
                  </a:cxn>
                </a:cxnLst>
                <a:rect l="0" t="0" r="r" b="b"/>
                <a:pathLst>
                  <a:path w="72" h="90">
                    <a:moveTo>
                      <a:pt x="0" y="0"/>
                    </a:moveTo>
                    <a:lnTo>
                      <a:pt x="72" y="9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33" name="Freeform 153"/>
              <p:cNvSpPr>
                <a:spLocks/>
              </p:cNvSpPr>
              <p:nvPr/>
            </p:nvSpPr>
            <p:spPr bwMode="auto">
              <a:xfrm>
                <a:off x="1866" y="2144"/>
                <a:ext cx="66" cy="84"/>
              </a:xfrm>
              <a:custGeom>
                <a:avLst/>
                <a:gdLst/>
                <a:ahLst/>
                <a:cxnLst>
                  <a:cxn ang="0">
                    <a:pos x="66" y="0"/>
                  </a:cxn>
                  <a:cxn ang="0">
                    <a:pos x="0" y="84"/>
                  </a:cxn>
                </a:cxnLst>
                <a:rect l="0" t="0" r="r" b="b"/>
                <a:pathLst>
                  <a:path w="66" h="84">
                    <a:moveTo>
                      <a:pt x="66" y="0"/>
                    </a:moveTo>
                    <a:lnTo>
                      <a:pt x="0" y="84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34" name="Rectangle 154"/>
              <p:cNvSpPr>
                <a:spLocks noChangeArrowheads="1"/>
              </p:cNvSpPr>
              <p:nvPr/>
            </p:nvSpPr>
            <p:spPr bwMode="auto">
              <a:xfrm>
                <a:off x="1683" y="2197"/>
                <a:ext cx="22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000"/>
                  <a:t>E</a:t>
                </a:r>
              </a:p>
            </p:txBody>
          </p:sp>
        </p:grpSp>
        <p:sp>
          <p:nvSpPr>
            <p:cNvPr id="123035" name="Rectangle 155"/>
            <p:cNvSpPr>
              <a:spLocks noChangeArrowheads="1"/>
            </p:cNvSpPr>
            <p:nvPr/>
          </p:nvSpPr>
          <p:spPr bwMode="auto">
            <a:xfrm>
              <a:off x="5174" y="2401"/>
              <a:ext cx="47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H</a:t>
              </a:r>
              <a:r>
                <a:rPr lang="en-US" sz="2400" baseline="-25000"/>
                <a:t>2</a:t>
              </a:r>
              <a:r>
                <a:rPr lang="en-US" sz="2400"/>
                <a:t>O</a:t>
              </a:r>
              <a:endParaRPr lang="en-US" sz="2400" baseline="-25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229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2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2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2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2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2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22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229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29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2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2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29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22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22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12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2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122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2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22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22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22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22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22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22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22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229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22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22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122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1229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122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122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1229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1229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122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122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22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22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22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1229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22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22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2000"/>
                                        <p:tgtEl>
                                          <p:spTgt spid="1229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1229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122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122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2000"/>
                                        <p:tgtEl>
                                          <p:spTgt spid="1229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1229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2000" fill="hold"/>
                                        <p:tgtEl>
                                          <p:spTgt spid="122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2000" fill="hold"/>
                                        <p:tgtEl>
                                          <p:spTgt spid="122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22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22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0" dur="1000"/>
                                        <p:tgtEl>
                                          <p:spTgt spid="12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12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8" grpId="0"/>
      <p:bldP spid="122893" grpId="0"/>
      <p:bldP spid="122894" grpId="0" animBg="1"/>
      <p:bldP spid="122895" grpId="0"/>
      <p:bldP spid="122896" grpId="0" animBg="1"/>
      <p:bldP spid="122897" grpId="0" animBg="1"/>
      <p:bldP spid="122898" grpId="0" animBg="1"/>
      <p:bldP spid="122903" grpId="0"/>
      <p:bldP spid="122904" grpId="0"/>
      <p:bldP spid="122905" grpId="0"/>
      <p:bldP spid="122906" grpId="0"/>
      <p:bldP spid="122911" grpId="0" animBg="1"/>
      <p:bldP spid="122951" grpId="0"/>
      <p:bldP spid="122952" grpId="0" animBg="1"/>
      <p:bldP spid="122953" grpId="0"/>
      <p:bldP spid="122954" grpId="0" animBg="1"/>
      <p:bldP spid="122955" grpId="0" animBg="1"/>
      <p:bldP spid="122956" grpId="0" animBg="1"/>
      <p:bldP spid="122961" grpId="0"/>
      <p:bldP spid="122962" grpId="0"/>
      <p:bldP spid="122963" grpId="0"/>
      <p:bldP spid="122964" grpId="0"/>
      <p:bldP spid="12296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11" name="Rectangle 7"/>
          <p:cNvSpPr>
            <a:spLocks noChangeArrowheads="1"/>
          </p:cNvSpPr>
          <p:nvPr/>
        </p:nvSpPr>
        <p:spPr bwMode="auto">
          <a:xfrm>
            <a:off x="2319338" y="241300"/>
            <a:ext cx="4100512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rgbClr val="FF0000"/>
                </a:solidFill>
              </a:rPr>
              <a:t>The Limiting Reactant</a:t>
            </a:r>
            <a:r>
              <a:rPr lang="en-US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123912" name="Rectangle 8"/>
          <p:cNvSpPr>
            <a:spLocks noChangeArrowheads="1"/>
          </p:cNvSpPr>
          <p:nvPr/>
        </p:nvSpPr>
        <p:spPr bwMode="auto">
          <a:xfrm>
            <a:off x="781050" y="912813"/>
            <a:ext cx="5195888" cy="9461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 balanced equation for making</a:t>
            </a:r>
          </a:p>
          <a:p>
            <a:r>
              <a:rPr lang="en-US">
                <a:solidFill>
                  <a:srgbClr val="FF0000"/>
                </a:solidFill>
              </a:rPr>
              <a:t>a Big Mac® might be:</a:t>
            </a:r>
            <a:endParaRPr lang="en-US">
              <a:solidFill>
                <a:srgbClr val="FF0000"/>
              </a:solidFill>
              <a:sym typeface="Wingdings" pitchFamily="2" charset="2"/>
            </a:endParaRPr>
          </a:p>
        </p:txBody>
      </p:sp>
      <p:grpSp>
        <p:nvGrpSpPr>
          <p:cNvPr id="124075" name="Group 171"/>
          <p:cNvGrpSpPr>
            <a:grpSpLocks/>
          </p:cNvGrpSpPr>
          <p:nvPr/>
        </p:nvGrpSpPr>
        <p:grpSpPr bwMode="auto">
          <a:xfrm>
            <a:off x="706438" y="1951038"/>
            <a:ext cx="5346700" cy="519112"/>
            <a:chOff x="445" y="1229"/>
            <a:chExt cx="3368" cy="327"/>
          </a:xfrm>
        </p:grpSpPr>
        <p:sp>
          <p:nvSpPr>
            <p:cNvPr id="123913" name="Line 9"/>
            <p:cNvSpPr>
              <a:spLocks noChangeShapeType="1"/>
            </p:cNvSpPr>
            <p:nvPr/>
          </p:nvSpPr>
          <p:spPr bwMode="auto">
            <a:xfrm>
              <a:off x="2444" y="1381"/>
              <a:ext cx="36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914" name="Rectangle 10"/>
            <p:cNvSpPr>
              <a:spLocks noChangeArrowheads="1"/>
            </p:cNvSpPr>
            <p:nvPr/>
          </p:nvSpPr>
          <p:spPr bwMode="auto">
            <a:xfrm>
              <a:off x="445" y="1229"/>
              <a:ext cx="3368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3 B  +  2 M  +  EE           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B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3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M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EE</a:t>
              </a:r>
            </a:p>
          </p:txBody>
        </p:sp>
      </p:grpSp>
      <p:sp>
        <p:nvSpPr>
          <p:cNvPr id="123939" name="Rectangle 35"/>
          <p:cNvSpPr>
            <a:spLocks noChangeArrowheads="1"/>
          </p:cNvSpPr>
          <p:nvPr/>
        </p:nvSpPr>
        <p:spPr bwMode="auto">
          <a:xfrm>
            <a:off x="5918200" y="5507038"/>
            <a:ext cx="2690813" cy="83026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pPr algn="l">
              <a:spcBef>
                <a:spcPct val="20000"/>
              </a:spcBef>
            </a:pPr>
            <a:endParaRPr lang="en-US"/>
          </a:p>
        </p:txBody>
      </p:sp>
      <p:sp>
        <p:nvSpPr>
          <p:cNvPr id="123938" name="Rectangle 34"/>
          <p:cNvSpPr>
            <a:spLocks noChangeArrowheads="1"/>
          </p:cNvSpPr>
          <p:nvPr/>
        </p:nvSpPr>
        <p:spPr bwMode="auto">
          <a:xfrm>
            <a:off x="2736850" y="5507038"/>
            <a:ext cx="3181350" cy="83026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30 B and excess EE</a:t>
            </a:r>
          </a:p>
        </p:txBody>
      </p:sp>
      <p:sp>
        <p:nvSpPr>
          <p:cNvPr id="123937" name="Rectangle 33"/>
          <p:cNvSpPr>
            <a:spLocks noChangeArrowheads="1"/>
          </p:cNvSpPr>
          <p:nvPr/>
        </p:nvSpPr>
        <p:spPr bwMode="auto">
          <a:xfrm>
            <a:off x="534988" y="5507038"/>
            <a:ext cx="2201862" cy="83026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30 M</a:t>
            </a:r>
          </a:p>
        </p:txBody>
      </p:sp>
      <p:sp>
        <p:nvSpPr>
          <p:cNvPr id="123936" name="Rectangle 32"/>
          <p:cNvSpPr>
            <a:spLocks noChangeArrowheads="1"/>
          </p:cNvSpPr>
          <p:nvPr/>
        </p:nvSpPr>
        <p:spPr bwMode="auto">
          <a:xfrm>
            <a:off x="5918200" y="4675188"/>
            <a:ext cx="2690813" cy="8318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pPr algn="l">
              <a:spcBef>
                <a:spcPct val="20000"/>
              </a:spcBef>
            </a:pPr>
            <a:endParaRPr lang="en-US"/>
          </a:p>
        </p:txBody>
      </p:sp>
      <p:sp>
        <p:nvSpPr>
          <p:cNvPr id="123935" name="Rectangle 31"/>
          <p:cNvSpPr>
            <a:spLocks noChangeArrowheads="1"/>
          </p:cNvSpPr>
          <p:nvPr/>
        </p:nvSpPr>
        <p:spPr bwMode="auto">
          <a:xfrm>
            <a:off x="2736850" y="4675188"/>
            <a:ext cx="3181350" cy="8318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excess M and excess EE</a:t>
            </a:r>
          </a:p>
        </p:txBody>
      </p:sp>
      <p:sp>
        <p:nvSpPr>
          <p:cNvPr id="123934" name="Rectangle 30"/>
          <p:cNvSpPr>
            <a:spLocks noChangeArrowheads="1"/>
          </p:cNvSpPr>
          <p:nvPr/>
        </p:nvSpPr>
        <p:spPr bwMode="auto">
          <a:xfrm>
            <a:off x="534988" y="4675188"/>
            <a:ext cx="2201862" cy="8318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cs typeface="Arial" charset="0"/>
              </a:rPr>
              <a:t>30 B</a:t>
            </a:r>
            <a:endParaRPr lang="en-US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23933" name="Rectangle 29"/>
          <p:cNvSpPr>
            <a:spLocks noChangeArrowheads="1"/>
          </p:cNvSpPr>
          <p:nvPr/>
        </p:nvSpPr>
        <p:spPr bwMode="auto">
          <a:xfrm>
            <a:off x="5918200" y="3844925"/>
            <a:ext cx="2690813" cy="83026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pPr algn="l">
              <a:spcBef>
                <a:spcPct val="20000"/>
              </a:spcBef>
            </a:pPr>
            <a:endParaRPr lang="en-US"/>
          </a:p>
        </p:txBody>
      </p:sp>
      <p:sp>
        <p:nvSpPr>
          <p:cNvPr id="123932" name="Rectangle 28"/>
          <p:cNvSpPr>
            <a:spLocks noChangeArrowheads="1"/>
          </p:cNvSpPr>
          <p:nvPr/>
        </p:nvSpPr>
        <p:spPr bwMode="auto">
          <a:xfrm>
            <a:off x="2736850" y="3844925"/>
            <a:ext cx="3181350" cy="83026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excess B and excess EE</a:t>
            </a:r>
          </a:p>
        </p:txBody>
      </p:sp>
      <p:sp>
        <p:nvSpPr>
          <p:cNvPr id="123931" name="Rectangle 27"/>
          <p:cNvSpPr>
            <a:spLocks noChangeArrowheads="1"/>
          </p:cNvSpPr>
          <p:nvPr/>
        </p:nvSpPr>
        <p:spPr bwMode="auto">
          <a:xfrm>
            <a:off x="534988" y="3844925"/>
            <a:ext cx="2201862" cy="83026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30 M</a:t>
            </a:r>
          </a:p>
        </p:txBody>
      </p:sp>
      <p:sp>
        <p:nvSpPr>
          <p:cNvPr id="123930" name="Rectangle 26"/>
          <p:cNvSpPr>
            <a:spLocks noChangeArrowheads="1"/>
          </p:cNvSpPr>
          <p:nvPr/>
        </p:nvSpPr>
        <p:spPr bwMode="auto">
          <a:xfrm>
            <a:off x="5918200" y="2840038"/>
            <a:ext cx="2690813" cy="1004887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 b="1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…one can                        make…</a:t>
            </a:r>
            <a:endParaRPr lang="en-US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23929" name="Rectangle 25"/>
          <p:cNvSpPr>
            <a:spLocks noChangeArrowheads="1"/>
          </p:cNvSpPr>
          <p:nvPr/>
        </p:nvSpPr>
        <p:spPr bwMode="auto">
          <a:xfrm>
            <a:off x="2736850" y="2840038"/>
            <a:ext cx="3181350" cy="1004887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 b="1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…and…</a:t>
            </a:r>
            <a:endParaRPr lang="en-US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23928" name="Rectangle 24"/>
          <p:cNvSpPr>
            <a:spLocks noChangeArrowheads="1"/>
          </p:cNvSpPr>
          <p:nvPr/>
        </p:nvSpPr>
        <p:spPr bwMode="auto">
          <a:xfrm>
            <a:off x="534988" y="2840038"/>
            <a:ext cx="2201862" cy="1004887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 b="1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With…</a:t>
            </a:r>
            <a:endParaRPr lang="en-US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23940" name="Line 36"/>
          <p:cNvSpPr>
            <a:spLocks noChangeShapeType="1"/>
          </p:cNvSpPr>
          <p:nvPr/>
        </p:nvSpPr>
        <p:spPr bwMode="auto">
          <a:xfrm>
            <a:off x="534988" y="2819400"/>
            <a:ext cx="8074025" cy="317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941" name="Line 37"/>
          <p:cNvSpPr>
            <a:spLocks noChangeShapeType="1"/>
          </p:cNvSpPr>
          <p:nvPr/>
        </p:nvSpPr>
        <p:spPr bwMode="auto">
          <a:xfrm>
            <a:off x="534988" y="6337300"/>
            <a:ext cx="8074025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942" name="Line 38"/>
          <p:cNvSpPr>
            <a:spLocks noChangeShapeType="1"/>
          </p:cNvSpPr>
          <p:nvPr/>
        </p:nvSpPr>
        <p:spPr bwMode="auto">
          <a:xfrm>
            <a:off x="534988" y="2816225"/>
            <a:ext cx="1587" cy="352107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943" name="Line 39"/>
          <p:cNvSpPr>
            <a:spLocks noChangeShapeType="1"/>
          </p:cNvSpPr>
          <p:nvPr/>
        </p:nvSpPr>
        <p:spPr bwMode="auto">
          <a:xfrm>
            <a:off x="8609013" y="2827338"/>
            <a:ext cx="1587" cy="3509962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946" name="Line 42"/>
          <p:cNvSpPr>
            <a:spLocks noChangeShapeType="1"/>
          </p:cNvSpPr>
          <p:nvPr/>
        </p:nvSpPr>
        <p:spPr bwMode="auto">
          <a:xfrm>
            <a:off x="534988" y="3844925"/>
            <a:ext cx="8074025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948" name="Line 44"/>
          <p:cNvSpPr>
            <a:spLocks noChangeShapeType="1"/>
          </p:cNvSpPr>
          <p:nvPr/>
        </p:nvSpPr>
        <p:spPr bwMode="auto">
          <a:xfrm>
            <a:off x="2736850" y="2820988"/>
            <a:ext cx="1588" cy="3516312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951" name="Line 47"/>
          <p:cNvSpPr>
            <a:spLocks noChangeShapeType="1"/>
          </p:cNvSpPr>
          <p:nvPr/>
        </p:nvSpPr>
        <p:spPr bwMode="auto">
          <a:xfrm>
            <a:off x="5918200" y="2817813"/>
            <a:ext cx="1588" cy="3519487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955" name="Line 51"/>
          <p:cNvSpPr>
            <a:spLocks noChangeShapeType="1"/>
          </p:cNvSpPr>
          <p:nvPr/>
        </p:nvSpPr>
        <p:spPr bwMode="auto">
          <a:xfrm>
            <a:off x="534988" y="4675188"/>
            <a:ext cx="8074025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968" name="Line 64"/>
          <p:cNvSpPr>
            <a:spLocks noChangeShapeType="1"/>
          </p:cNvSpPr>
          <p:nvPr/>
        </p:nvSpPr>
        <p:spPr bwMode="auto">
          <a:xfrm>
            <a:off x="534988" y="5507038"/>
            <a:ext cx="8074025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6246813" y="4006850"/>
            <a:ext cx="195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15 B</a:t>
            </a:r>
            <a:r>
              <a:rPr lang="en-US" baseline="-25000"/>
              <a:t>3</a:t>
            </a:r>
            <a:r>
              <a:rPr lang="en-US"/>
              <a:t>M</a:t>
            </a:r>
            <a:r>
              <a:rPr lang="en-US" baseline="-25000"/>
              <a:t>2</a:t>
            </a:r>
            <a:r>
              <a:rPr lang="en-US"/>
              <a:t>EE</a:t>
            </a:r>
          </a:p>
        </p:txBody>
      </p:sp>
      <p:sp>
        <p:nvSpPr>
          <p:cNvPr id="124073" name="Rectangle 169"/>
          <p:cNvSpPr>
            <a:spLocks noChangeArrowheads="1"/>
          </p:cNvSpPr>
          <p:nvPr/>
        </p:nvSpPr>
        <p:spPr bwMode="auto">
          <a:xfrm>
            <a:off x="6246813" y="4819650"/>
            <a:ext cx="195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 B</a:t>
            </a:r>
            <a:r>
              <a:rPr lang="en-US" baseline="-25000"/>
              <a:t>3</a:t>
            </a:r>
            <a:r>
              <a:rPr lang="en-US"/>
              <a:t>M</a:t>
            </a:r>
            <a:r>
              <a:rPr lang="en-US" baseline="-25000"/>
              <a:t>2</a:t>
            </a:r>
            <a:r>
              <a:rPr lang="en-US"/>
              <a:t>EE</a:t>
            </a:r>
          </a:p>
        </p:txBody>
      </p:sp>
      <p:sp>
        <p:nvSpPr>
          <p:cNvPr id="124074" name="Rectangle 170"/>
          <p:cNvSpPr>
            <a:spLocks noChangeArrowheads="1"/>
          </p:cNvSpPr>
          <p:nvPr/>
        </p:nvSpPr>
        <p:spPr bwMode="auto">
          <a:xfrm>
            <a:off x="6246813" y="5646738"/>
            <a:ext cx="195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 B</a:t>
            </a:r>
            <a:r>
              <a:rPr lang="en-US" baseline="-25000"/>
              <a:t>3</a:t>
            </a:r>
            <a:r>
              <a:rPr lang="en-US"/>
              <a:t>M</a:t>
            </a:r>
            <a:r>
              <a:rPr lang="en-US" baseline="-25000"/>
              <a:t>2</a:t>
            </a:r>
            <a:r>
              <a:rPr lang="en-US"/>
              <a:t>EE</a:t>
            </a:r>
          </a:p>
        </p:txBody>
      </p:sp>
      <p:pic>
        <p:nvPicPr>
          <p:cNvPr id="124079" name="Picture 175" descr="ap_big_mac_070824_m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38" y="906463"/>
            <a:ext cx="2232025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/>
      <p:bldP spid="124073" grpId="0"/>
      <p:bldP spid="1240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76" name="Picture 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2763" y="114300"/>
            <a:ext cx="2857500" cy="17684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</p:pic>
      <p:sp>
        <p:nvSpPr>
          <p:cNvPr id="142345" name="Rectangle 9"/>
          <p:cNvSpPr>
            <a:spLocks noChangeArrowheads="1"/>
          </p:cNvSpPr>
          <p:nvPr/>
        </p:nvSpPr>
        <p:spPr bwMode="auto">
          <a:xfrm>
            <a:off x="534988" y="5354638"/>
            <a:ext cx="2201862" cy="11652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50 P</a:t>
            </a:r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795338" y="341313"/>
            <a:ext cx="5195887" cy="9461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 balanced equation for making</a:t>
            </a:r>
          </a:p>
          <a:p>
            <a:r>
              <a:rPr lang="en-US">
                <a:solidFill>
                  <a:srgbClr val="FF0000"/>
                </a:solidFill>
              </a:rPr>
              <a:t>a tricycle might be:</a:t>
            </a:r>
            <a:endParaRPr lang="en-US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142352" name="Rectangle 16"/>
          <p:cNvSpPr>
            <a:spLocks noChangeArrowheads="1"/>
          </p:cNvSpPr>
          <p:nvPr/>
        </p:nvSpPr>
        <p:spPr bwMode="auto">
          <a:xfrm>
            <a:off x="5918200" y="2151063"/>
            <a:ext cx="2690813" cy="84296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 b="1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…one can                        make…</a:t>
            </a:r>
            <a:endParaRPr lang="en-US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42353" name="Rectangle 17"/>
          <p:cNvSpPr>
            <a:spLocks noChangeArrowheads="1"/>
          </p:cNvSpPr>
          <p:nvPr/>
        </p:nvSpPr>
        <p:spPr bwMode="auto">
          <a:xfrm>
            <a:off x="2736850" y="2093913"/>
            <a:ext cx="3181350" cy="9588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 b="1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…and…</a:t>
            </a:r>
            <a:endParaRPr lang="en-US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534988" y="2108200"/>
            <a:ext cx="2201862" cy="9588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 b="1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With…</a:t>
            </a:r>
            <a:endParaRPr lang="en-US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42355" name="Line 19"/>
          <p:cNvSpPr>
            <a:spLocks noChangeShapeType="1"/>
          </p:cNvSpPr>
          <p:nvPr/>
        </p:nvSpPr>
        <p:spPr bwMode="auto">
          <a:xfrm>
            <a:off x="534988" y="2159000"/>
            <a:ext cx="8074025" cy="317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2357" name="Line 21"/>
          <p:cNvSpPr>
            <a:spLocks noChangeShapeType="1"/>
          </p:cNvSpPr>
          <p:nvPr/>
        </p:nvSpPr>
        <p:spPr bwMode="auto">
          <a:xfrm>
            <a:off x="534988" y="2170113"/>
            <a:ext cx="1587" cy="434657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2358" name="Line 22"/>
          <p:cNvSpPr>
            <a:spLocks noChangeShapeType="1"/>
          </p:cNvSpPr>
          <p:nvPr/>
        </p:nvSpPr>
        <p:spPr bwMode="auto">
          <a:xfrm>
            <a:off x="8609013" y="2165350"/>
            <a:ext cx="1587" cy="4351338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2360" name="Line 24"/>
          <p:cNvSpPr>
            <a:spLocks noChangeShapeType="1"/>
          </p:cNvSpPr>
          <p:nvPr/>
        </p:nvSpPr>
        <p:spPr bwMode="auto">
          <a:xfrm>
            <a:off x="2736850" y="2165350"/>
            <a:ext cx="1588" cy="4348163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2361" name="Line 25"/>
          <p:cNvSpPr>
            <a:spLocks noChangeShapeType="1"/>
          </p:cNvSpPr>
          <p:nvPr/>
        </p:nvSpPr>
        <p:spPr bwMode="auto">
          <a:xfrm>
            <a:off x="5918200" y="2163763"/>
            <a:ext cx="1588" cy="435610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2343" name="Rectangle 7"/>
          <p:cNvSpPr>
            <a:spLocks noChangeArrowheads="1"/>
          </p:cNvSpPr>
          <p:nvPr/>
        </p:nvSpPr>
        <p:spPr bwMode="auto">
          <a:xfrm>
            <a:off x="5918200" y="5354638"/>
            <a:ext cx="2690813" cy="11652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pPr algn="l">
              <a:spcBef>
                <a:spcPct val="20000"/>
              </a:spcBef>
            </a:pPr>
            <a:endParaRPr lang="en-US"/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2736850" y="5354638"/>
            <a:ext cx="3181350" cy="11652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50 S + excess of all other reactants</a:t>
            </a:r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5918200" y="4186238"/>
            <a:ext cx="2690813" cy="11684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pPr algn="l">
              <a:spcBef>
                <a:spcPct val="20000"/>
              </a:spcBef>
            </a:pPr>
            <a:endParaRPr lang="en-US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2736850" y="4186238"/>
            <a:ext cx="3181350" cy="11684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excess of all other reactants</a:t>
            </a:r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534988" y="4186238"/>
            <a:ext cx="2201862" cy="11684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cs typeface="Arial" charset="0"/>
              </a:rPr>
              <a:t>50 S</a:t>
            </a:r>
            <a:endParaRPr lang="en-US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5918200" y="3021013"/>
            <a:ext cx="2690813" cy="11652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pPr algn="l">
              <a:spcBef>
                <a:spcPct val="20000"/>
              </a:spcBef>
            </a:pPr>
            <a:endParaRPr lang="en-US"/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2736850" y="3021013"/>
            <a:ext cx="3181350" cy="11652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excess of all other reactants</a:t>
            </a:r>
          </a:p>
        </p:txBody>
      </p:sp>
      <p:sp>
        <p:nvSpPr>
          <p:cNvPr id="142351" name="Rectangle 15"/>
          <p:cNvSpPr>
            <a:spLocks noChangeArrowheads="1"/>
          </p:cNvSpPr>
          <p:nvPr/>
        </p:nvSpPr>
        <p:spPr bwMode="auto">
          <a:xfrm>
            <a:off x="534988" y="3021013"/>
            <a:ext cx="2201862" cy="11652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50 P</a:t>
            </a:r>
          </a:p>
        </p:txBody>
      </p:sp>
      <p:sp>
        <p:nvSpPr>
          <p:cNvPr id="142356" name="Line 20"/>
          <p:cNvSpPr>
            <a:spLocks noChangeShapeType="1"/>
          </p:cNvSpPr>
          <p:nvPr/>
        </p:nvSpPr>
        <p:spPr bwMode="auto">
          <a:xfrm>
            <a:off x="534988" y="6519863"/>
            <a:ext cx="8074025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2359" name="Line 23"/>
          <p:cNvSpPr>
            <a:spLocks noChangeShapeType="1"/>
          </p:cNvSpPr>
          <p:nvPr/>
        </p:nvSpPr>
        <p:spPr bwMode="auto">
          <a:xfrm>
            <a:off x="534988" y="3021013"/>
            <a:ext cx="8074025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2362" name="Line 26"/>
          <p:cNvSpPr>
            <a:spLocks noChangeShapeType="1"/>
          </p:cNvSpPr>
          <p:nvPr/>
        </p:nvSpPr>
        <p:spPr bwMode="auto">
          <a:xfrm>
            <a:off x="534988" y="4186238"/>
            <a:ext cx="8074025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2363" name="Line 27"/>
          <p:cNvSpPr>
            <a:spLocks noChangeShapeType="1"/>
          </p:cNvSpPr>
          <p:nvPr/>
        </p:nvSpPr>
        <p:spPr bwMode="auto">
          <a:xfrm>
            <a:off x="534988" y="5354638"/>
            <a:ext cx="8074025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2364" name="Rectangle 28"/>
          <p:cNvSpPr>
            <a:spLocks noChangeArrowheads="1"/>
          </p:cNvSpPr>
          <p:nvPr/>
        </p:nvSpPr>
        <p:spPr bwMode="auto">
          <a:xfrm>
            <a:off x="6122988" y="3328988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25 W</a:t>
            </a:r>
            <a:r>
              <a:rPr lang="en-US" baseline="-25000"/>
              <a:t>3</a:t>
            </a:r>
            <a:r>
              <a:rPr lang="en-US"/>
              <a:t>P</a:t>
            </a:r>
            <a:r>
              <a:rPr lang="en-US" baseline="-25000"/>
              <a:t>2</a:t>
            </a:r>
            <a:r>
              <a:rPr lang="en-US"/>
              <a:t>SHF</a:t>
            </a:r>
          </a:p>
        </p:txBody>
      </p:sp>
      <p:grpSp>
        <p:nvGrpSpPr>
          <p:cNvPr id="142369" name="Group 33"/>
          <p:cNvGrpSpPr>
            <a:grpSpLocks/>
          </p:cNvGrpSpPr>
          <p:nvPr/>
        </p:nvGrpSpPr>
        <p:grpSpPr bwMode="auto">
          <a:xfrm>
            <a:off x="238125" y="1470025"/>
            <a:ext cx="6216650" cy="519113"/>
            <a:chOff x="141" y="1214"/>
            <a:chExt cx="3916" cy="327"/>
          </a:xfrm>
        </p:grpSpPr>
        <p:sp>
          <p:nvSpPr>
            <p:cNvPr id="142341" name="Line 5"/>
            <p:cNvSpPr>
              <a:spLocks noChangeShapeType="1"/>
            </p:cNvSpPr>
            <p:nvPr/>
          </p:nvSpPr>
          <p:spPr bwMode="auto">
            <a:xfrm>
              <a:off x="2507" y="1381"/>
              <a:ext cx="36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2368" name="Rectangle 32"/>
            <p:cNvSpPr>
              <a:spLocks noChangeArrowheads="1"/>
            </p:cNvSpPr>
            <p:nvPr/>
          </p:nvSpPr>
          <p:spPr bwMode="auto">
            <a:xfrm>
              <a:off x="141" y="1214"/>
              <a:ext cx="3916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0000"/>
                  </a:solidFill>
                </a:rPr>
                <a:t>3 W + 2 P + S + H + F         W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3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P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SHF </a:t>
              </a:r>
            </a:p>
          </p:txBody>
        </p:sp>
      </p:grpSp>
      <p:sp>
        <p:nvSpPr>
          <p:cNvPr id="142374" name="Rectangle 38"/>
          <p:cNvSpPr>
            <a:spLocks noChangeArrowheads="1"/>
          </p:cNvSpPr>
          <p:nvPr/>
        </p:nvSpPr>
        <p:spPr bwMode="auto">
          <a:xfrm>
            <a:off x="6122988" y="4519613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50 W</a:t>
            </a:r>
            <a:r>
              <a:rPr lang="en-US" baseline="-25000"/>
              <a:t>3</a:t>
            </a:r>
            <a:r>
              <a:rPr lang="en-US"/>
              <a:t>P</a:t>
            </a:r>
            <a:r>
              <a:rPr lang="en-US" baseline="-25000"/>
              <a:t>2</a:t>
            </a:r>
            <a:r>
              <a:rPr lang="en-US"/>
              <a:t>SHF</a:t>
            </a:r>
          </a:p>
        </p:txBody>
      </p: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6122988" y="5665788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25 W</a:t>
            </a:r>
            <a:r>
              <a:rPr lang="en-US" baseline="-25000"/>
              <a:t>3</a:t>
            </a:r>
            <a:r>
              <a:rPr lang="en-US"/>
              <a:t>P</a:t>
            </a:r>
            <a:r>
              <a:rPr lang="en-US" baseline="-25000"/>
              <a:t>2</a:t>
            </a:r>
            <a:r>
              <a:rPr lang="en-US"/>
              <a:t>SHF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64" grpId="0"/>
      <p:bldP spid="1423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958850" y="146050"/>
            <a:ext cx="6985000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Solid aluminum reacts w/chlorine gas to yield solid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aluminum chloride. </a:t>
            </a:r>
          </a:p>
        </p:txBody>
      </p:sp>
      <p:grpSp>
        <p:nvGrpSpPr>
          <p:cNvPr id="124938" name="Group 10"/>
          <p:cNvGrpSpPr>
            <a:grpSpLocks/>
          </p:cNvGrpSpPr>
          <p:nvPr/>
        </p:nvGrpSpPr>
        <p:grpSpPr bwMode="auto">
          <a:xfrm>
            <a:off x="1371600" y="957263"/>
            <a:ext cx="6192838" cy="519112"/>
            <a:chOff x="864" y="918"/>
            <a:chExt cx="3901" cy="327"/>
          </a:xfrm>
        </p:grpSpPr>
        <p:sp>
          <p:nvSpPr>
            <p:cNvPr id="124936" name="Rectangle 8"/>
            <p:cNvSpPr>
              <a:spLocks noChangeArrowheads="1"/>
            </p:cNvSpPr>
            <p:nvPr/>
          </p:nvSpPr>
          <p:spPr bwMode="auto">
            <a:xfrm>
              <a:off x="864" y="918"/>
              <a:ext cx="3901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b="1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  Al(s)  +    </a:t>
              </a:r>
              <a:r>
                <a:rPr lang="en-US" b="1">
                  <a:solidFill>
                    <a:srgbClr val="FF0000"/>
                  </a:solidFill>
                </a:rPr>
                <a:t>3</a:t>
              </a:r>
              <a:r>
                <a:rPr lang="en-US">
                  <a:solidFill>
                    <a:srgbClr val="FF0000"/>
                  </a:solidFill>
                </a:rPr>
                <a:t>  Cl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(g)           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  AlCl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3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(s) </a:t>
              </a:r>
            </a:p>
          </p:txBody>
        </p:sp>
        <p:sp>
          <p:nvSpPr>
            <p:cNvPr id="124937" name="Line 9"/>
            <p:cNvSpPr>
              <a:spLocks noChangeShapeType="1"/>
            </p:cNvSpPr>
            <p:nvPr/>
          </p:nvSpPr>
          <p:spPr bwMode="auto">
            <a:xfrm>
              <a:off x="3072" y="1088"/>
              <a:ext cx="4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24939" name="Rectangle 11"/>
          <p:cNvSpPr>
            <a:spLocks noChangeArrowheads="1"/>
          </p:cNvSpPr>
          <p:nvPr/>
        </p:nvSpPr>
        <p:spPr bwMode="auto">
          <a:xfrm>
            <a:off x="279400" y="1520825"/>
            <a:ext cx="5946775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If 125 g aluminum react w/excess chlorine,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how many g aluminum chloride are made?</a:t>
            </a:r>
          </a:p>
        </p:txBody>
      </p:sp>
      <p:sp>
        <p:nvSpPr>
          <p:cNvPr id="124941" name="Rectangle 13"/>
          <p:cNvSpPr>
            <a:spLocks noChangeArrowheads="1"/>
          </p:cNvSpPr>
          <p:nvPr/>
        </p:nvSpPr>
        <p:spPr bwMode="auto">
          <a:xfrm>
            <a:off x="6280150" y="3605213"/>
            <a:ext cx="1773238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4946" name="Rectangle 18"/>
          <p:cNvSpPr>
            <a:spLocks noChangeArrowheads="1"/>
          </p:cNvSpPr>
          <p:nvPr/>
        </p:nvSpPr>
        <p:spPr bwMode="auto">
          <a:xfrm>
            <a:off x="5867400" y="3640138"/>
            <a:ext cx="2211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618 g AlCl</a:t>
            </a:r>
            <a:r>
              <a:rPr lang="en-US" sz="2400" baseline="-25000"/>
              <a:t>3</a:t>
            </a:r>
          </a:p>
        </p:txBody>
      </p:sp>
      <p:grpSp>
        <p:nvGrpSpPr>
          <p:cNvPr id="124949" name="Group 21"/>
          <p:cNvGrpSpPr>
            <a:grpSpLocks/>
          </p:cNvGrpSpPr>
          <p:nvPr/>
        </p:nvGrpSpPr>
        <p:grpSpPr bwMode="auto">
          <a:xfrm>
            <a:off x="3649663" y="2476500"/>
            <a:ext cx="2135187" cy="1098550"/>
            <a:chOff x="3291" y="1407"/>
            <a:chExt cx="1345" cy="692"/>
          </a:xfrm>
        </p:grpSpPr>
        <p:sp>
          <p:nvSpPr>
            <p:cNvPr id="124950" name="Rectangle 22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4951" name="Rectangle 23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4952" name="Line 24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953" name="Rectangle 25"/>
          <p:cNvSpPr>
            <a:spLocks noChangeArrowheads="1"/>
          </p:cNvSpPr>
          <p:nvPr/>
        </p:nvSpPr>
        <p:spPr bwMode="auto">
          <a:xfrm>
            <a:off x="4089400" y="3109913"/>
            <a:ext cx="137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Al</a:t>
            </a:r>
            <a:endParaRPr lang="en-US" sz="2400" baseline="-25000"/>
          </a:p>
        </p:txBody>
      </p:sp>
      <p:sp>
        <p:nvSpPr>
          <p:cNvPr id="124954" name="Rectangle 26"/>
          <p:cNvSpPr>
            <a:spLocks noChangeArrowheads="1"/>
          </p:cNvSpPr>
          <p:nvPr/>
        </p:nvSpPr>
        <p:spPr bwMode="auto">
          <a:xfrm>
            <a:off x="6097588" y="3095625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AlCl</a:t>
            </a:r>
            <a:r>
              <a:rPr lang="en-US" sz="2400" baseline="-25000"/>
              <a:t>3</a:t>
            </a:r>
          </a:p>
        </p:txBody>
      </p:sp>
      <p:grpSp>
        <p:nvGrpSpPr>
          <p:cNvPr id="124955" name="Group 27"/>
          <p:cNvGrpSpPr>
            <a:grpSpLocks/>
          </p:cNvGrpSpPr>
          <p:nvPr/>
        </p:nvGrpSpPr>
        <p:grpSpPr bwMode="auto">
          <a:xfrm>
            <a:off x="5637213" y="2471738"/>
            <a:ext cx="2492375" cy="1098550"/>
            <a:chOff x="1425" y="3014"/>
            <a:chExt cx="1570" cy="692"/>
          </a:xfrm>
        </p:grpSpPr>
        <p:sp>
          <p:nvSpPr>
            <p:cNvPr id="124956" name="Rectangle 28"/>
            <p:cNvSpPr>
              <a:spLocks noChangeArrowheads="1"/>
            </p:cNvSpPr>
            <p:nvPr/>
          </p:nvSpPr>
          <p:spPr bwMode="auto">
            <a:xfrm>
              <a:off x="142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4957" name="Rectangle 29"/>
            <p:cNvSpPr>
              <a:spLocks noChangeArrowheads="1"/>
            </p:cNvSpPr>
            <p:nvPr/>
          </p:nvSpPr>
          <p:spPr bwMode="auto">
            <a:xfrm>
              <a:off x="275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4958" name="Line 30"/>
            <p:cNvSpPr>
              <a:spLocks noChangeShapeType="1"/>
            </p:cNvSpPr>
            <p:nvPr/>
          </p:nvSpPr>
          <p:spPr bwMode="auto">
            <a:xfrm>
              <a:off x="1629" y="3432"/>
              <a:ext cx="122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959" name="Rectangle 31"/>
          <p:cNvSpPr>
            <a:spLocks noChangeArrowheads="1"/>
          </p:cNvSpPr>
          <p:nvPr/>
        </p:nvSpPr>
        <p:spPr bwMode="auto">
          <a:xfrm>
            <a:off x="2200275" y="2682875"/>
            <a:ext cx="141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Al</a:t>
            </a:r>
            <a:endParaRPr lang="en-US" sz="2400" baseline="-25000"/>
          </a:p>
        </p:txBody>
      </p:sp>
      <p:sp>
        <p:nvSpPr>
          <p:cNvPr id="124960" name="Rectangle 32"/>
          <p:cNvSpPr>
            <a:spLocks noChangeArrowheads="1"/>
          </p:cNvSpPr>
          <p:nvPr/>
        </p:nvSpPr>
        <p:spPr bwMode="auto">
          <a:xfrm>
            <a:off x="2297113" y="3090863"/>
            <a:ext cx="1198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27 g Al</a:t>
            </a:r>
            <a:endParaRPr lang="en-US" sz="2400" baseline="-25000"/>
          </a:p>
        </p:txBody>
      </p:sp>
      <p:sp>
        <p:nvSpPr>
          <p:cNvPr id="124961" name="Rectangle 33"/>
          <p:cNvSpPr>
            <a:spLocks noChangeArrowheads="1"/>
          </p:cNvSpPr>
          <p:nvPr/>
        </p:nvSpPr>
        <p:spPr bwMode="auto">
          <a:xfrm>
            <a:off x="752475" y="2709863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125 g Al</a:t>
            </a:r>
            <a:endParaRPr lang="en-US" sz="2400" baseline="-25000"/>
          </a:p>
        </p:txBody>
      </p:sp>
      <p:grpSp>
        <p:nvGrpSpPr>
          <p:cNvPr id="124962" name="Group 34"/>
          <p:cNvGrpSpPr>
            <a:grpSpLocks/>
          </p:cNvGrpSpPr>
          <p:nvPr/>
        </p:nvGrpSpPr>
        <p:grpSpPr bwMode="auto">
          <a:xfrm>
            <a:off x="6624638" y="1651000"/>
            <a:ext cx="2089150" cy="666750"/>
            <a:chOff x="270" y="2369"/>
            <a:chExt cx="1316" cy="420"/>
          </a:xfrm>
        </p:grpSpPr>
        <p:sp>
          <p:nvSpPr>
            <p:cNvPr id="124963" name="Freeform 35"/>
            <p:cNvSpPr>
              <a:spLocks/>
            </p:cNvSpPr>
            <p:nvPr/>
          </p:nvSpPr>
          <p:spPr bwMode="auto">
            <a:xfrm>
              <a:off x="819" y="2582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64" name="Oval 36"/>
            <p:cNvSpPr>
              <a:spLocks noChangeArrowheads="1"/>
            </p:cNvSpPr>
            <p:nvPr/>
          </p:nvSpPr>
          <p:spPr bwMode="auto">
            <a:xfrm>
              <a:off x="328" y="2369"/>
              <a:ext cx="140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65" name="Oval 37"/>
            <p:cNvSpPr>
              <a:spLocks noChangeArrowheads="1"/>
            </p:cNvSpPr>
            <p:nvPr/>
          </p:nvSpPr>
          <p:spPr bwMode="auto">
            <a:xfrm>
              <a:off x="336" y="2666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66" name="Oval 38"/>
            <p:cNvSpPr>
              <a:spLocks noChangeArrowheads="1"/>
            </p:cNvSpPr>
            <p:nvPr/>
          </p:nvSpPr>
          <p:spPr bwMode="auto">
            <a:xfrm>
              <a:off x="676" y="2511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67" name="Freeform 39"/>
            <p:cNvSpPr>
              <a:spLocks/>
            </p:cNvSpPr>
            <p:nvPr/>
          </p:nvSpPr>
          <p:spPr bwMode="auto">
            <a:xfrm>
              <a:off x="455" y="2614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68" name="Freeform 40"/>
            <p:cNvSpPr>
              <a:spLocks/>
            </p:cNvSpPr>
            <p:nvPr/>
          </p:nvSpPr>
          <p:spPr bwMode="auto">
            <a:xfrm>
              <a:off x="462" y="2467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69" name="Freeform 41"/>
            <p:cNvSpPr>
              <a:spLocks/>
            </p:cNvSpPr>
            <p:nvPr/>
          </p:nvSpPr>
          <p:spPr bwMode="auto">
            <a:xfrm>
              <a:off x="410" y="2584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0" name="Oval 42"/>
            <p:cNvSpPr>
              <a:spLocks noChangeArrowheads="1"/>
            </p:cNvSpPr>
            <p:nvPr/>
          </p:nvSpPr>
          <p:spPr bwMode="auto">
            <a:xfrm>
              <a:off x="270" y="2513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1" name="Oval 43"/>
            <p:cNvSpPr>
              <a:spLocks noChangeArrowheads="1"/>
            </p:cNvSpPr>
            <p:nvPr/>
          </p:nvSpPr>
          <p:spPr bwMode="auto">
            <a:xfrm flipH="1">
              <a:off x="1036" y="2513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2" name="Oval 44"/>
            <p:cNvSpPr>
              <a:spLocks noChangeArrowheads="1"/>
            </p:cNvSpPr>
            <p:nvPr/>
          </p:nvSpPr>
          <p:spPr bwMode="auto">
            <a:xfrm flipH="1">
              <a:off x="1379" y="2369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3" name="Oval 45"/>
            <p:cNvSpPr>
              <a:spLocks noChangeArrowheads="1"/>
            </p:cNvSpPr>
            <p:nvPr/>
          </p:nvSpPr>
          <p:spPr bwMode="auto">
            <a:xfrm flipH="1">
              <a:off x="1388" y="2666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4" name="Oval 46"/>
            <p:cNvSpPr>
              <a:spLocks noChangeArrowheads="1"/>
            </p:cNvSpPr>
            <p:nvPr/>
          </p:nvSpPr>
          <p:spPr bwMode="auto">
            <a:xfrm flipH="1">
              <a:off x="1442" y="2511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5" name="Freeform 47"/>
            <p:cNvSpPr>
              <a:spLocks/>
            </p:cNvSpPr>
            <p:nvPr/>
          </p:nvSpPr>
          <p:spPr bwMode="auto">
            <a:xfrm flipH="1">
              <a:off x="1168" y="2614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6" name="Freeform 48"/>
            <p:cNvSpPr>
              <a:spLocks/>
            </p:cNvSpPr>
            <p:nvPr/>
          </p:nvSpPr>
          <p:spPr bwMode="auto">
            <a:xfrm flipH="1">
              <a:off x="1168" y="2467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77" name="Freeform 49"/>
            <p:cNvSpPr>
              <a:spLocks/>
            </p:cNvSpPr>
            <p:nvPr/>
          </p:nvSpPr>
          <p:spPr bwMode="auto">
            <a:xfrm flipH="1">
              <a:off x="1175" y="2584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978" name="Group 50"/>
          <p:cNvGrpSpPr>
            <a:grpSpLocks/>
          </p:cNvGrpSpPr>
          <p:nvPr/>
        </p:nvGrpSpPr>
        <p:grpSpPr bwMode="auto">
          <a:xfrm>
            <a:off x="6626225" y="1651000"/>
            <a:ext cx="2089150" cy="666750"/>
            <a:chOff x="211" y="188"/>
            <a:chExt cx="1316" cy="420"/>
          </a:xfrm>
        </p:grpSpPr>
        <p:sp>
          <p:nvSpPr>
            <p:cNvPr id="124979" name="Freeform 51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0" name="Oval 52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1" name="Oval 53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2" name="Oval 54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3" name="Freeform 55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4" name="Freeform 56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5" name="Freeform 57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6" name="Oval 58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7" name="Oval 59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8" name="Oval 60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89" name="Oval 61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90" name="Oval 62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91" name="Freeform 63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92" name="Freeform 64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993" name="Freeform 65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994" name="Rectangle 66"/>
          <p:cNvSpPr>
            <a:spLocks noChangeArrowheads="1"/>
          </p:cNvSpPr>
          <p:nvPr/>
        </p:nvSpPr>
        <p:spPr bwMode="auto">
          <a:xfrm>
            <a:off x="6884988" y="2257425"/>
            <a:ext cx="45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Al</a:t>
            </a:r>
            <a:endParaRPr lang="en-US" sz="2400" baseline="-25000"/>
          </a:p>
        </p:txBody>
      </p:sp>
      <p:sp>
        <p:nvSpPr>
          <p:cNvPr id="124995" name="Rectangle 67"/>
          <p:cNvSpPr>
            <a:spLocks noChangeArrowheads="1"/>
          </p:cNvSpPr>
          <p:nvPr/>
        </p:nvSpPr>
        <p:spPr bwMode="auto">
          <a:xfrm>
            <a:off x="7662863" y="2257425"/>
            <a:ext cx="857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AlCl</a:t>
            </a:r>
            <a:r>
              <a:rPr lang="en-US" sz="2400" baseline="-25000"/>
              <a:t>3</a:t>
            </a:r>
          </a:p>
        </p:txBody>
      </p:sp>
      <p:sp>
        <p:nvSpPr>
          <p:cNvPr id="124996" name="Line 68"/>
          <p:cNvSpPr>
            <a:spLocks noChangeShapeType="1"/>
          </p:cNvSpPr>
          <p:nvPr/>
        </p:nvSpPr>
        <p:spPr bwMode="auto">
          <a:xfrm flipH="1">
            <a:off x="1414463" y="2895600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997" name="Line 69"/>
          <p:cNvSpPr>
            <a:spLocks noChangeShapeType="1"/>
          </p:cNvSpPr>
          <p:nvPr/>
        </p:nvSpPr>
        <p:spPr bwMode="auto">
          <a:xfrm flipH="1">
            <a:off x="2792413" y="3249613"/>
            <a:ext cx="611187" cy="1762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998" name="Line 70"/>
          <p:cNvSpPr>
            <a:spLocks noChangeShapeType="1"/>
          </p:cNvSpPr>
          <p:nvPr/>
        </p:nvSpPr>
        <p:spPr bwMode="auto">
          <a:xfrm flipH="1" flipV="1">
            <a:off x="2508250" y="2825750"/>
            <a:ext cx="874713" cy="1889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999" name="Line 71"/>
          <p:cNvSpPr>
            <a:spLocks noChangeShapeType="1"/>
          </p:cNvSpPr>
          <p:nvPr/>
        </p:nvSpPr>
        <p:spPr bwMode="auto">
          <a:xfrm flipH="1" flipV="1">
            <a:off x="4449763" y="3282950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5000" name="Group 72"/>
          <p:cNvGrpSpPr>
            <a:grpSpLocks/>
          </p:cNvGrpSpPr>
          <p:nvPr/>
        </p:nvGrpSpPr>
        <p:grpSpPr bwMode="auto">
          <a:xfrm>
            <a:off x="6548438" y="3217863"/>
            <a:ext cx="958850" cy="276225"/>
            <a:chOff x="1646" y="3190"/>
            <a:chExt cx="604" cy="174"/>
          </a:xfrm>
        </p:grpSpPr>
        <p:sp>
          <p:nvSpPr>
            <p:cNvPr id="125001" name="Line 73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02" name="Line 74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5003" name="Group 75"/>
          <p:cNvGrpSpPr>
            <a:grpSpLocks/>
          </p:cNvGrpSpPr>
          <p:nvPr/>
        </p:nvGrpSpPr>
        <p:grpSpPr bwMode="auto">
          <a:xfrm>
            <a:off x="4362450" y="2795588"/>
            <a:ext cx="958850" cy="276225"/>
            <a:chOff x="1646" y="3190"/>
            <a:chExt cx="604" cy="174"/>
          </a:xfrm>
        </p:grpSpPr>
        <p:sp>
          <p:nvSpPr>
            <p:cNvPr id="125004" name="Line 76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05" name="Line 77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5006" name="Group 78"/>
          <p:cNvGrpSpPr>
            <a:grpSpLocks/>
          </p:cNvGrpSpPr>
          <p:nvPr/>
        </p:nvGrpSpPr>
        <p:grpSpPr bwMode="auto">
          <a:xfrm>
            <a:off x="1835150" y="2489200"/>
            <a:ext cx="1963738" cy="1098550"/>
            <a:chOff x="4223" y="3016"/>
            <a:chExt cx="1237" cy="692"/>
          </a:xfrm>
        </p:grpSpPr>
        <p:sp>
          <p:nvSpPr>
            <p:cNvPr id="125007" name="Rectangle 79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5008" name="Rectangle 80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5009" name="Line 81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5010" name="Rectangle 82"/>
          <p:cNvSpPr>
            <a:spLocks noChangeArrowheads="1"/>
          </p:cNvSpPr>
          <p:nvPr/>
        </p:nvSpPr>
        <p:spPr bwMode="auto">
          <a:xfrm>
            <a:off x="5937250" y="2689225"/>
            <a:ext cx="197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133.5 g AlCl</a:t>
            </a:r>
            <a:r>
              <a:rPr lang="en-US" sz="2400" baseline="-25000"/>
              <a:t>3</a:t>
            </a:r>
          </a:p>
        </p:txBody>
      </p:sp>
      <p:sp>
        <p:nvSpPr>
          <p:cNvPr id="125011" name="Rectangle 83"/>
          <p:cNvSpPr>
            <a:spLocks noChangeArrowheads="1"/>
          </p:cNvSpPr>
          <p:nvPr/>
        </p:nvSpPr>
        <p:spPr bwMode="auto">
          <a:xfrm>
            <a:off x="3929063" y="2687638"/>
            <a:ext cx="177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AlCl</a:t>
            </a:r>
            <a:r>
              <a:rPr lang="en-US" sz="2400" baseline="-25000"/>
              <a:t>3</a:t>
            </a:r>
          </a:p>
        </p:txBody>
      </p:sp>
      <p:sp>
        <p:nvSpPr>
          <p:cNvPr id="125012" name="Rectangle 84"/>
          <p:cNvSpPr>
            <a:spLocks noChangeArrowheads="1"/>
          </p:cNvSpPr>
          <p:nvPr/>
        </p:nvSpPr>
        <p:spPr bwMode="auto">
          <a:xfrm>
            <a:off x="279400" y="4086225"/>
            <a:ext cx="5946775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If 125 g chlorine react w/excess aluminum,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how many g aluminum chloride are made?</a:t>
            </a:r>
          </a:p>
        </p:txBody>
      </p:sp>
      <p:sp>
        <p:nvSpPr>
          <p:cNvPr id="125013" name="Rectangle 85"/>
          <p:cNvSpPr>
            <a:spLocks noChangeArrowheads="1"/>
          </p:cNvSpPr>
          <p:nvPr/>
        </p:nvSpPr>
        <p:spPr bwMode="auto">
          <a:xfrm>
            <a:off x="6280150" y="6170613"/>
            <a:ext cx="1773238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5014" name="Rectangle 86"/>
          <p:cNvSpPr>
            <a:spLocks noChangeArrowheads="1"/>
          </p:cNvSpPr>
          <p:nvPr/>
        </p:nvSpPr>
        <p:spPr bwMode="auto">
          <a:xfrm>
            <a:off x="5867400" y="6205538"/>
            <a:ext cx="2211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157 g AlCl</a:t>
            </a:r>
            <a:r>
              <a:rPr lang="en-US" sz="2400" baseline="-25000"/>
              <a:t>3</a:t>
            </a:r>
          </a:p>
        </p:txBody>
      </p:sp>
      <p:grpSp>
        <p:nvGrpSpPr>
          <p:cNvPr id="125015" name="Group 87"/>
          <p:cNvGrpSpPr>
            <a:grpSpLocks/>
          </p:cNvGrpSpPr>
          <p:nvPr/>
        </p:nvGrpSpPr>
        <p:grpSpPr bwMode="auto">
          <a:xfrm>
            <a:off x="3649663" y="5041900"/>
            <a:ext cx="2135187" cy="1098550"/>
            <a:chOff x="3291" y="1407"/>
            <a:chExt cx="1345" cy="692"/>
          </a:xfrm>
        </p:grpSpPr>
        <p:sp>
          <p:nvSpPr>
            <p:cNvPr id="125016" name="Rectangle 88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5017" name="Rectangle 89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5018" name="Line 90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5019" name="Rectangle 91"/>
          <p:cNvSpPr>
            <a:spLocks noChangeArrowheads="1"/>
          </p:cNvSpPr>
          <p:nvPr/>
        </p:nvSpPr>
        <p:spPr bwMode="auto">
          <a:xfrm>
            <a:off x="3957638" y="5675313"/>
            <a:ext cx="1501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 mol Cl</a:t>
            </a:r>
            <a:r>
              <a:rPr lang="en-US" sz="2400" baseline="-25000"/>
              <a:t>2</a:t>
            </a:r>
          </a:p>
        </p:txBody>
      </p:sp>
      <p:sp>
        <p:nvSpPr>
          <p:cNvPr id="125020" name="Rectangle 92"/>
          <p:cNvSpPr>
            <a:spLocks noChangeArrowheads="1"/>
          </p:cNvSpPr>
          <p:nvPr/>
        </p:nvSpPr>
        <p:spPr bwMode="auto">
          <a:xfrm>
            <a:off x="6097588" y="5661025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AlCl</a:t>
            </a:r>
            <a:r>
              <a:rPr lang="en-US" sz="2400" baseline="-25000"/>
              <a:t>3</a:t>
            </a:r>
          </a:p>
        </p:txBody>
      </p:sp>
      <p:grpSp>
        <p:nvGrpSpPr>
          <p:cNvPr id="125021" name="Group 93"/>
          <p:cNvGrpSpPr>
            <a:grpSpLocks/>
          </p:cNvGrpSpPr>
          <p:nvPr/>
        </p:nvGrpSpPr>
        <p:grpSpPr bwMode="auto">
          <a:xfrm>
            <a:off x="5637213" y="5037138"/>
            <a:ext cx="2492375" cy="1098550"/>
            <a:chOff x="1425" y="3014"/>
            <a:chExt cx="1570" cy="692"/>
          </a:xfrm>
        </p:grpSpPr>
        <p:sp>
          <p:nvSpPr>
            <p:cNvPr id="125022" name="Rectangle 94"/>
            <p:cNvSpPr>
              <a:spLocks noChangeArrowheads="1"/>
            </p:cNvSpPr>
            <p:nvPr/>
          </p:nvSpPr>
          <p:spPr bwMode="auto">
            <a:xfrm>
              <a:off x="142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5023" name="Rectangle 95"/>
            <p:cNvSpPr>
              <a:spLocks noChangeArrowheads="1"/>
            </p:cNvSpPr>
            <p:nvPr/>
          </p:nvSpPr>
          <p:spPr bwMode="auto">
            <a:xfrm>
              <a:off x="275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5024" name="Line 96"/>
            <p:cNvSpPr>
              <a:spLocks noChangeShapeType="1"/>
            </p:cNvSpPr>
            <p:nvPr/>
          </p:nvSpPr>
          <p:spPr bwMode="auto">
            <a:xfrm>
              <a:off x="1629" y="3432"/>
              <a:ext cx="122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5025" name="Rectangle 97"/>
          <p:cNvSpPr>
            <a:spLocks noChangeArrowheads="1"/>
          </p:cNvSpPr>
          <p:nvPr/>
        </p:nvSpPr>
        <p:spPr bwMode="auto">
          <a:xfrm>
            <a:off x="2143125" y="5248275"/>
            <a:ext cx="1500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Cl</a:t>
            </a:r>
            <a:r>
              <a:rPr lang="en-US" sz="2400" baseline="-25000"/>
              <a:t>2</a:t>
            </a:r>
          </a:p>
        </p:txBody>
      </p:sp>
      <p:sp>
        <p:nvSpPr>
          <p:cNvPr id="125026" name="Rectangle 98"/>
          <p:cNvSpPr>
            <a:spLocks noChangeArrowheads="1"/>
          </p:cNvSpPr>
          <p:nvPr/>
        </p:nvSpPr>
        <p:spPr bwMode="auto">
          <a:xfrm>
            <a:off x="2239963" y="5656263"/>
            <a:ext cx="1343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71 g Cl</a:t>
            </a:r>
            <a:r>
              <a:rPr lang="en-US" sz="2400" baseline="-25000"/>
              <a:t>2</a:t>
            </a:r>
          </a:p>
        </p:txBody>
      </p:sp>
      <p:sp>
        <p:nvSpPr>
          <p:cNvPr id="125027" name="Rectangle 99"/>
          <p:cNvSpPr>
            <a:spLocks noChangeArrowheads="1"/>
          </p:cNvSpPr>
          <p:nvPr/>
        </p:nvSpPr>
        <p:spPr bwMode="auto">
          <a:xfrm>
            <a:off x="566738" y="5275263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125 g Cl</a:t>
            </a:r>
            <a:r>
              <a:rPr lang="en-US" sz="2400" baseline="-25000"/>
              <a:t>2</a:t>
            </a:r>
          </a:p>
        </p:txBody>
      </p:sp>
      <p:grpSp>
        <p:nvGrpSpPr>
          <p:cNvPr id="125028" name="Group 100"/>
          <p:cNvGrpSpPr>
            <a:grpSpLocks/>
          </p:cNvGrpSpPr>
          <p:nvPr/>
        </p:nvGrpSpPr>
        <p:grpSpPr bwMode="auto">
          <a:xfrm>
            <a:off x="6624638" y="4216400"/>
            <a:ext cx="2089150" cy="666750"/>
            <a:chOff x="270" y="2369"/>
            <a:chExt cx="1316" cy="420"/>
          </a:xfrm>
        </p:grpSpPr>
        <p:sp>
          <p:nvSpPr>
            <p:cNvPr id="125029" name="Freeform 101"/>
            <p:cNvSpPr>
              <a:spLocks/>
            </p:cNvSpPr>
            <p:nvPr/>
          </p:nvSpPr>
          <p:spPr bwMode="auto">
            <a:xfrm>
              <a:off x="819" y="2582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30" name="Oval 102"/>
            <p:cNvSpPr>
              <a:spLocks noChangeArrowheads="1"/>
            </p:cNvSpPr>
            <p:nvPr/>
          </p:nvSpPr>
          <p:spPr bwMode="auto">
            <a:xfrm>
              <a:off x="328" y="2369"/>
              <a:ext cx="140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31" name="Oval 103"/>
            <p:cNvSpPr>
              <a:spLocks noChangeArrowheads="1"/>
            </p:cNvSpPr>
            <p:nvPr/>
          </p:nvSpPr>
          <p:spPr bwMode="auto">
            <a:xfrm>
              <a:off x="336" y="2666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32" name="Oval 104"/>
            <p:cNvSpPr>
              <a:spLocks noChangeArrowheads="1"/>
            </p:cNvSpPr>
            <p:nvPr/>
          </p:nvSpPr>
          <p:spPr bwMode="auto">
            <a:xfrm>
              <a:off x="676" y="2511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33" name="Freeform 105"/>
            <p:cNvSpPr>
              <a:spLocks/>
            </p:cNvSpPr>
            <p:nvPr/>
          </p:nvSpPr>
          <p:spPr bwMode="auto">
            <a:xfrm>
              <a:off x="455" y="2614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34" name="Freeform 106"/>
            <p:cNvSpPr>
              <a:spLocks/>
            </p:cNvSpPr>
            <p:nvPr/>
          </p:nvSpPr>
          <p:spPr bwMode="auto">
            <a:xfrm>
              <a:off x="462" y="2467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35" name="Freeform 107"/>
            <p:cNvSpPr>
              <a:spLocks/>
            </p:cNvSpPr>
            <p:nvPr/>
          </p:nvSpPr>
          <p:spPr bwMode="auto">
            <a:xfrm>
              <a:off x="410" y="2584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36" name="Oval 108"/>
            <p:cNvSpPr>
              <a:spLocks noChangeArrowheads="1"/>
            </p:cNvSpPr>
            <p:nvPr/>
          </p:nvSpPr>
          <p:spPr bwMode="auto">
            <a:xfrm>
              <a:off x="270" y="2513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37" name="Oval 109"/>
            <p:cNvSpPr>
              <a:spLocks noChangeArrowheads="1"/>
            </p:cNvSpPr>
            <p:nvPr/>
          </p:nvSpPr>
          <p:spPr bwMode="auto">
            <a:xfrm flipH="1">
              <a:off x="1036" y="2513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38" name="Oval 110"/>
            <p:cNvSpPr>
              <a:spLocks noChangeArrowheads="1"/>
            </p:cNvSpPr>
            <p:nvPr/>
          </p:nvSpPr>
          <p:spPr bwMode="auto">
            <a:xfrm flipH="1">
              <a:off x="1379" y="2369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39" name="Oval 111"/>
            <p:cNvSpPr>
              <a:spLocks noChangeArrowheads="1"/>
            </p:cNvSpPr>
            <p:nvPr/>
          </p:nvSpPr>
          <p:spPr bwMode="auto">
            <a:xfrm flipH="1">
              <a:off x="1388" y="2666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40" name="Oval 112"/>
            <p:cNvSpPr>
              <a:spLocks noChangeArrowheads="1"/>
            </p:cNvSpPr>
            <p:nvPr/>
          </p:nvSpPr>
          <p:spPr bwMode="auto">
            <a:xfrm flipH="1">
              <a:off x="1442" y="2511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41" name="Freeform 113"/>
            <p:cNvSpPr>
              <a:spLocks/>
            </p:cNvSpPr>
            <p:nvPr/>
          </p:nvSpPr>
          <p:spPr bwMode="auto">
            <a:xfrm flipH="1">
              <a:off x="1168" y="2614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42" name="Freeform 114"/>
            <p:cNvSpPr>
              <a:spLocks/>
            </p:cNvSpPr>
            <p:nvPr/>
          </p:nvSpPr>
          <p:spPr bwMode="auto">
            <a:xfrm flipH="1">
              <a:off x="1168" y="2467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43" name="Freeform 115"/>
            <p:cNvSpPr>
              <a:spLocks/>
            </p:cNvSpPr>
            <p:nvPr/>
          </p:nvSpPr>
          <p:spPr bwMode="auto">
            <a:xfrm flipH="1">
              <a:off x="1175" y="2584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5044" name="Group 116"/>
          <p:cNvGrpSpPr>
            <a:grpSpLocks/>
          </p:cNvGrpSpPr>
          <p:nvPr/>
        </p:nvGrpSpPr>
        <p:grpSpPr bwMode="auto">
          <a:xfrm>
            <a:off x="6626225" y="4216400"/>
            <a:ext cx="2089150" cy="666750"/>
            <a:chOff x="211" y="188"/>
            <a:chExt cx="1316" cy="420"/>
          </a:xfrm>
        </p:grpSpPr>
        <p:sp>
          <p:nvSpPr>
            <p:cNvPr id="125045" name="Freeform 117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46" name="Oval 118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47" name="Oval 119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48" name="Oval 120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49" name="Freeform 121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50" name="Freeform 122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51" name="Freeform 123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52" name="Oval 124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53" name="Oval 125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54" name="Oval 126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55" name="Oval 127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56" name="Oval 128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57" name="Freeform 129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58" name="Freeform 130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059" name="Freeform 131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5060" name="Rectangle 132"/>
          <p:cNvSpPr>
            <a:spLocks noChangeArrowheads="1"/>
          </p:cNvSpPr>
          <p:nvPr/>
        </p:nvSpPr>
        <p:spPr bwMode="auto">
          <a:xfrm>
            <a:off x="6884988" y="4822825"/>
            <a:ext cx="585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Cl</a:t>
            </a:r>
            <a:r>
              <a:rPr lang="en-US" sz="2400" baseline="-25000"/>
              <a:t>2</a:t>
            </a:r>
          </a:p>
        </p:txBody>
      </p:sp>
      <p:sp>
        <p:nvSpPr>
          <p:cNvPr id="125061" name="Rectangle 133"/>
          <p:cNvSpPr>
            <a:spLocks noChangeArrowheads="1"/>
          </p:cNvSpPr>
          <p:nvPr/>
        </p:nvSpPr>
        <p:spPr bwMode="auto">
          <a:xfrm>
            <a:off x="7662863" y="4822825"/>
            <a:ext cx="857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AlCl</a:t>
            </a:r>
            <a:r>
              <a:rPr lang="en-US" sz="2400" baseline="-25000"/>
              <a:t>3</a:t>
            </a:r>
          </a:p>
        </p:txBody>
      </p:sp>
      <p:sp>
        <p:nvSpPr>
          <p:cNvPr id="125062" name="Line 134"/>
          <p:cNvSpPr>
            <a:spLocks noChangeShapeType="1"/>
          </p:cNvSpPr>
          <p:nvPr/>
        </p:nvSpPr>
        <p:spPr bwMode="auto">
          <a:xfrm flipH="1">
            <a:off x="1271588" y="5461000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063" name="Line 135"/>
          <p:cNvSpPr>
            <a:spLocks noChangeShapeType="1"/>
          </p:cNvSpPr>
          <p:nvPr/>
        </p:nvSpPr>
        <p:spPr bwMode="auto">
          <a:xfrm flipH="1">
            <a:off x="2792413" y="5815013"/>
            <a:ext cx="611187" cy="1762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064" name="Line 136"/>
          <p:cNvSpPr>
            <a:spLocks noChangeShapeType="1"/>
          </p:cNvSpPr>
          <p:nvPr/>
        </p:nvSpPr>
        <p:spPr bwMode="auto">
          <a:xfrm flipH="1" flipV="1">
            <a:off x="2508250" y="5391150"/>
            <a:ext cx="874713" cy="1889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065" name="Line 137"/>
          <p:cNvSpPr>
            <a:spLocks noChangeShapeType="1"/>
          </p:cNvSpPr>
          <p:nvPr/>
        </p:nvSpPr>
        <p:spPr bwMode="auto">
          <a:xfrm flipH="1" flipV="1">
            <a:off x="4449763" y="5848350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5066" name="Group 138"/>
          <p:cNvGrpSpPr>
            <a:grpSpLocks/>
          </p:cNvGrpSpPr>
          <p:nvPr/>
        </p:nvGrpSpPr>
        <p:grpSpPr bwMode="auto">
          <a:xfrm>
            <a:off x="6548438" y="5783263"/>
            <a:ext cx="958850" cy="276225"/>
            <a:chOff x="1646" y="3190"/>
            <a:chExt cx="604" cy="174"/>
          </a:xfrm>
        </p:grpSpPr>
        <p:sp>
          <p:nvSpPr>
            <p:cNvPr id="125067" name="Line 139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68" name="Line 140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5069" name="Group 141"/>
          <p:cNvGrpSpPr>
            <a:grpSpLocks/>
          </p:cNvGrpSpPr>
          <p:nvPr/>
        </p:nvGrpSpPr>
        <p:grpSpPr bwMode="auto">
          <a:xfrm>
            <a:off x="4362450" y="5360988"/>
            <a:ext cx="958850" cy="276225"/>
            <a:chOff x="1646" y="3190"/>
            <a:chExt cx="604" cy="174"/>
          </a:xfrm>
        </p:grpSpPr>
        <p:sp>
          <p:nvSpPr>
            <p:cNvPr id="125070" name="Line 142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71" name="Line 143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5072" name="Group 144"/>
          <p:cNvGrpSpPr>
            <a:grpSpLocks/>
          </p:cNvGrpSpPr>
          <p:nvPr/>
        </p:nvGrpSpPr>
        <p:grpSpPr bwMode="auto">
          <a:xfrm>
            <a:off x="1835150" y="5054600"/>
            <a:ext cx="1963738" cy="1098550"/>
            <a:chOff x="4223" y="3016"/>
            <a:chExt cx="1237" cy="692"/>
          </a:xfrm>
        </p:grpSpPr>
        <p:sp>
          <p:nvSpPr>
            <p:cNvPr id="125073" name="Rectangle 145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5074" name="Rectangle 146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5075" name="Line 147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5076" name="Rectangle 148"/>
          <p:cNvSpPr>
            <a:spLocks noChangeArrowheads="1"/>
          </p:cNvSpPr>
          <p:nvPr/>
        </p:nvSpPr>
        <p:spPr bwMode="auto">
          <a:xfrm>
            <a:off x="5937250" y="5254625"/>
            <a:ext cx="197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133.5 g AlCl</a:t>
            </a:r>
            <a:r>
              <a:rPr lang="en-US" sz="2400" baseline="-25000"/>
              <a:t>3</a:t>
            </a:r>
          </a:p>
        </p:txBody>
      </p:sp>
      <p:sp>
        <p:nvSpPr>
          <p:cNvPr id="125077" name="Rectangle 149"/>
          <p:cNvSpPr>
            <a:spLocks noChangeArrowheads="1"/>
          </p:cNvSpPr>
          <p:nvPr/>
        </p:nvSpPr>
        <p:spPr bwMode="auto">
          <a:xfrm>
            <a:off x="3929063" y="5253038"/>
            <a:ext cx="177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AlCl</a:t>
            </a:r>
            <a:r>
              <a:rPr lang="en-US" sz="2400" baseline="-250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50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50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5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50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50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5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4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4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249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4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5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5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4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4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249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4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4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49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4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4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24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249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24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24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24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249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24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24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250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5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5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249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4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4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249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249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24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24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249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249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124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124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25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25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5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24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24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24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1250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1250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125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25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1250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1250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125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25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24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25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2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2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25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2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2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2000"/>
                                        <p:tgtEl>
                                          <p:spTgt spid="125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12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2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2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25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25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25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25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125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25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25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125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25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25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2000"/>
                                        <p:tgtEl>
                                          <p:spTgt spid="125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2000" fill="hold"/>
                                        <p:tgtEl>
                                          <p:spTgt spid="125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000" fill="hold"/>
                                        <p:tgtEl>
                                          <p:spTgt spid="12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12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125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2000" fill="hold"/>
                                        <p:tgtEl>
                                          <p:spTgt spid="1250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000" fill="hold"/>
                                        <p:tgtEl>
                                          <p:spTgt spid="12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000" fill="hold"/>
                                        <p:tgtEl>
                                          <p:spTgt spid="12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125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2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2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1250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125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25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2000"/>
                                        <p:tgtEl>
                                          <p:spTgt spid="1250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2000" fill="hold"/>
                                        <p:tgtEl>
                                          <p:spTgt spid="12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2000" fill="hold"/>
                                        <p:tgtEl>
                                          <p:spTgt spid="125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2000" fill="hold"/>
                                        <p:tgtEl>
                                          <p:spTgt spid="125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2000"/>
                                        <p:tgtEl>
                                          <p:spTgt spid="1250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2000" fill="hold"/>
                                        <p:tgtEl>
                                          <p:spTgt spid="12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2000" fill="hold"/>
                                        <p:tgtEl>
                                          <p:spTgt spid="125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125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125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2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2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1250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25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125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2000"/>
                                        <p:tgtEl>
                                          <p:spTgt spid="1250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2000" fill="hold"/>
                                        <p:tgtEl>
                                          <p:spTgt spid="1250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2000" fill="hold"/>
                                        <p:tgtEl>
                                          <p:spTgt spid="125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2000" fill="hold"/>
                                        <p:tgtEl>
                                          <p:spTgt spid="125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2000"/>
                                        <p:tgtEl>
                                          <p:spTgt spid="125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2000" fill="hold"/>
                                        <p:tgtEl>
                                          <p:spTgt spid="125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2000" fill="hold"/>
                                        <p:tgtEl>
                                          <p:spTgt spid="125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2000" fill="hold"/>
                                        <p:tgtEl>
                                          <p:spTgt spid="125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1250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25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25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1000"/>
                            </p:stCondLst>
                            <p:childTnLst>
                              <p:par>
                                <p:cTn id="3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0" dur="500"/>
                                        <p:tgtEl>
                                          <p:spTgt spid="125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9" grpId="0"/>
      <p:bldP spid="124941" grpId="0" animBg="1"/>
      <p:bldP spid="124946" grpId="0"/>
      <p:bldP spid="124953" grpId="0"/>
      <p:bldP spid="124954" grpId="0"/>
      <p:bldP spid="124959" grpId="0"/>
      <p:bldP spid="124960" grpId="0"/>
      <p:bldP spid="124961" grpId="0"/>
      <p:bldP spid="124994" grpId="0"/>
      <p:bldP spid="124995" grpId="0"/>
      <p:bldP spid="124996" grpId="0" animBg="1"/>
      <p:bldP spid="124997" grpId="0" animBg="1"/>
      <p:bldP spid="124998" grpId="0" animBg="1"/>
      <p:bldP spid="124999" grpId="0" animBg="1"/>
      <p:bldP spid="125010" grpId="0"/>
      <p:bldP spid="125011" grpId="0"/>
      <p:bldP spid="125012" grpId="0"/>
      <p:bldP spid="125013" grpId="0" animBg="1"/>
      <p:bldP spid="125014" grpId="0"/>
      <p:bldP spid="125019" grpId="0"/>
      <p:bldP spid="125020" grpId="0"/>
      <p:bldP spid="125025" grpId="0"/>
      <p:bldP spid="125026" grpId="0"/>
      <p:bldP spid="125027" grpId="0"/>
      <p:bldP spid="125060" grpId="0"/>
      <p:bldP spid="125061" grpId="0"/>
      <p:bldP spid="125062" grpId="0" animBg="1"/>
      <p:bldP spid="125063" grpId="0" animBg="1"/>
      <p:bldP spid="125064" grpId="0" animBg="1"/>
      <p:bldP spid="125065" grpId="0" animBg="1"/>
      <p:bldP spid="125076" grpId="0"/>
      <p:bldP spid="1250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72" name="Picture 20" descr="h-395x298-flo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9088" y="3394075"/>
            <a:ext cx="3762375" cy="2838450"/>
          </a:xfrm>
          <a:prstGeom prst="rect">
            <a:avLst/>
          </a:prstGeom>
          <a:noFill/>
        </p:spPr>
      </p:pic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2254250" y="2078038"/>
            <a:ext cx="1785938" cy="5000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25959" name="Group 7"/>
          <p:cNvGrpSpPr>
            <a:grpSpLocks/>
          </p:cNvGrpSpPr>
          <p:nvPr/>
        </p:nvGrpSpPr>
        <p:grpSpPr bwMode="auto">
          <a:xfrm>
            <a:off x="1371600" y="457200"/>
            <a:ext cx="6192838" cy="519113"/>
            <a:chOff x="864" y="918"/>
            <a:chExt cx="3901" cy="327"/>
          </a:xfrm>
        </p:grpSpPr>
        <p:sp>
          <p:nvSpPr>
            <p:cNvPr id="125960" name="Rectangle 8"/>
            <p:cNvSpPr>
              <a:spLocks noChangeArrowheads="1"/>
            </p:cNvSpPr>
            <p:nvPr/>
          </p:nvSpPr>
          <p:spPr bwMode="auto">
            <a:xfrm>
              <a:off x="864" y="918"/>
              <a:ext cx="3901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b="1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  Al(s)  +    </a:t>
              </a:r>
              <a:r>
                <a:rPr lang="en-US" b="1">
                  <a:solidFill>
                    <a:srgbClr val="FF0000"/>
                  </a:solidFill>
                </a:rPr>
                <a:t>3</a:t>
              </a:r>
              <a:r>
                <a:rPr lang="en-US">
                  <a:solidFill>
                    <a:srgbClr val="FF0000"/>
                  </a:solidFill>
                </a:rPr>
                <a:t>  Cl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(g)           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  AlCl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3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(s) </a:t>
              </a:r>
            </a:p>
          </p:txBody>
        </p:sp>
        <p:sp>
          <p:nvSpPr>
            <p:cNvPr id="125961" name="Line 9"/>
            <p:cNvSpPr>
              <a:spLocks noChangeShapeType="1"/>
            </p:cNvSpPr>
            <p:nvPr/>
          </p:nvSpPr>
          <p:spPr bwMode="auto">
            <a:xfrm>
              <a:off x="3072" y="1088"/>
              <a:ext cx="4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1412875" y="1073150"/>
            <a:ext cx="5934075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If 125 g aluminum react w/125 g chlorine,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how many g aluminum chloride are made?</a:t>
            </a: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2289175" y="2111375"/>
            <a:ext cx="1789113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157 g AlCl</a:t>
            </a:r>
            <a:r>
              <a:rPr lang="en-US" sz="2400" baseline="-25000"/>
              <a:t>3</a:t>
            </a:r>
            <a:r>
              <a:rPr lang="en-US" sz="2400"/>
              <a:t> </a:t>
            </a:r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4978400" y="2109788"/>
            <a:ext cx="2684463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(We’re out of Cl</a:t>
            </a:r>
            <a:r>
              <a:rPr lang="en-US" sz="2400" baseline="-25000"/>
              <a:t>2</a:t>
            </a:r>
            <a:r>
              <a:rPr lang="en-US" sz="2400"/>
              <a:t>.) </a:t>
            </a:r>
          </a:p>
        </p:txBody>
      </p:sp>
      <p:sp>
        <p:nvSpPr>
          <p:cNvPr id="125965" name="Rectangle 13"/>
          <p:cNvSpPr>
            <a:spLocks noChangeArrowheads="1"/>
          </p:cNvSpPr>
          <p:nvPr/>
        </p:nvSpPr>
        <p:spPr bwMode="auto">
          <a:xfrm>
            <a:off x="941388" y="2770188"/>
            <a:ext cx="721360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 u="sng">
                <a:solidFill>
                  <a:srgbClr val="FF0000"/>
                </a:solidFill>
              </a:rPr>
              <a:t>limiting reactant</a:t>
            </a:r>
            <a:r>
              <a:rPr lang="en-US" sz="2400">
                <a:solidFill>
                  <a:srgbClr val="FF0000"/>
                </a:solidFill>
              </a:rPr>
              <a:t> (LR): the reactant that runs out first </a:t>
            </a:r>
          </a:p>
        </p:txBody>
      </p:sp>
      <p:sp>
        <p:nvSpPr>
          <p:cNvPr id="125966" name="Rectangle 14"/>
          <p:cNvSpPr>
            <a:spLocks noChangeArrowheads="1"/>
          </p:cNvSpPr>
          <p:nvPr/>
        </p:nvSpPr>
        <p:spPr bwMode="auto">
          <a:xfrm>
            <a:off x="962025" y="3319463"/>
            <a:ext cx="520700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-- </a:t>
            </a:r>
          </a:p>
        </p:txBody>
      </p:sp>
      <p:sp>
        <p:nvSpPr>
          <p:cNvPr id="125967" name="Rectangle 15"/>
          <p:cNvSpPr>
            <a:spLocks noChangeArrowheads="1"/>
          </p:cNvSpPr>
          <p:nvPr/>
        </p:nvSpPr>
        <p:spPr bwMode="auto">
          <a:xfrm>
            <a:off x="954088" y="4064000"/>
            <a:ext cx="4265612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Any reactant you don’t run out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of is an </a:t>
            </a:r>
            <a:r>
              <a:rPr lang="en-US" sz="2400" u="sng">
                <a:solidFill>
                  <a:srgbClr val="FF0000"/>
                </a:solidFill>
              </a:rPr>
              <a:t>excess reactant</a:t>
            </a:r>
            <a:r>
              <a:rPr lang="en-US" sz="2400">
                <a:solidFill>
                  <a:srgbClr val="FF0000"/>
                </a:solidFill>
              </a:rPr>
              <a:t> (ER). </a:t>
            </a:r>
          </a:p>
        </p:txBody>
      </p:sp>
      <p:sp>
        <p:nvSpPr>
          <p:cNvPr id="125968" name="Rectangle 16"/>
          <p:cNvSpPr>
            <a:spLocks noChangeArrowheads="1"/>
          </p:cNvSpPr>
          <p:nvPr/>
        </p:nvSpPr>
        <p:spPr bwMode="auto">
          <a:xfrm>
            <a:off x="1290638" y="3360738"/>
            <a:ext cx="48450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amount of product is based on LR </a:t>
            </a:r>
          </a:p>
        </p:txBody>
      </p:sp>
      <p:sp>
        <p:nvSpPr>
          <p:cNvPr id="125973" name="Rectangle 21"/>
          <p:cNvSpPr>
            <a:spLocks noChangeArrowheads="1"/>
          </p:cNvSpPr>
          <p:nvPr/>
        </p:nvSpPr>
        <p:spPr bwMode="auto">
          <a:xfrm>
            <a:off x="1417638" y="5084763"/>
            <a:ext cx="3724275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r>
              <a:rPr lang="en-US" sz="2400">
                <a:solidFill>
                  <a:srgbClr val="0066FF"/>
                </a:solidFill>
              </a:rPr>
              <a:t>In a root beer float, the LR</a:t>
            </a:r>
          </a:p>
          <a:p>
            <a:r>
              <a:rPr lang="en-US" sz="2400">
                <a:solidFill>
                  <a:srgbClr val="0066FF"/>
                </a:solidFill>
              </a:rPr>
              <a:t>is usually the ice cream.</a:t>
            </a:r>
          </a:p>
        </p:txBody>
      </p:sp>
      <p:sp>
        <p:nvSpPr>
          <p:cNvPr id="125974" name="Rectangle 22"/>
          <p:cNvSpPr>
            <a:spLocks noChangeArrowheads="1"/>
          </p:cNvSpPr>
          <p:nvPr/>
        </p:nvSpPr>
        <p:spPr bwMode="auto">
          <a:xfrm>
            <a:off x="3722688" y="6032500"/>
            <a:ext cx="2587625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66FF"/>
                </a:solidFill>
              </a:rPr>
              <a:t>Your enjoyment!</a:t>
            </a:r>
          </a:p>
        </p:txBody>
      </p:sp>
      <p:sp>
        <p:nvSpPr>
          <p:cNvPr id="125975" name="Rectangle 23"/>
          <p:cNvSpPr>
            <a:spLocks noChangeArrowheads="1"/>
          </p:cNvSpPr>
          <p:nvPr/>
        </p:nvSpPr>
        <p:spPr bwMode="auto">
          <a:xfrm>
            <a:off x="374650" y="6029325"/>
            <a:ext cx="3182938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r>
              <a:rPr lang="en-US" sz="2400">
                <a:solidFill>
                  <a:srgbClr val="0066FF"/>
                </a:solidFill>
              </a:rPr>
              <a:t>(What’s the product?)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1259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2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2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animBg="1"/>
      <p:bldP spid="125963" grpId="0"/>
      <p:bldP spid="125964" grpId="0"/>
      <p:bldP spid="125965" grpId="0"/>
      <p:bldP spid="125966" grpId="0"/>
      <p:bldP spid="125967" grpId="0"/>
      <p:bldP spid="125968" grpId="0"/>
      <p:bldP spid="125973" grpId="0"/>
      <p:bldP spid="125974" grpId="0"/>
      <p:bldP spid="12597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061" name="Group 85"/>
          <p:cNvGrpSpPr>
            <a:grpSpLocks/>
          </p:cNvGrpSpPr>
          <p:nvPr/>
        </p:nvGrpSpPr>
        <p:grpSpPr bwMode="auto">
          <a:xfrm>
            <a:off x="304800" y="3481388"/>
            <a:ext cx="8509000" cy="3111500"/>
            <a:chOff x="550" y="1308"/>
            <a:chExt cx="4660" cy="1704"/>
          </a:xfrm>
        </p:grpSpPr>
        <p:sp>
          <p:nvSpPr>
            <p:cNvPr id="127007" name="Rectangle 31"/>
            <p:cNvSpPr>
              <a:spLocks noChangeArrowheads="1"/>
            </p:cNvSpPr>
            <p:nvPr/>
          </p:nvSpPr>
          <p:spPr bwMode="auto">
            <a:xfrm>
              <a:off x="3463" y="2573"/>
              <a:ext cx="1747" cy="43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pPr algn="l">
                <a:spcBef>
                  <a:spcPct val="20000"/>
                </a:spcBef>
              </a:pPr>
              <a:endParaRPr lang="en-US" sz="2400">
                <a:solidFill>
                  <a:srgbClr val="FF0000"/>
                </a:solidFill>
              </a:endParaRPr>
            </a:p>
          </p:txBody>
        </p:sp>
        <p:sp>
          <p:nvSpPr>
            <p:cNvPr id="127006" name="Rectangle 30"/>
            <p:cNvSpPr>
              <a:spLocks noChangeArrowheads="1"/>
            </p:cNvSpPr>
            <p:nvPr/>
          </p:nvSpPr>
          <p:spPr bwMode="auto">
            <a:xfrm>
              <a:off x="1909" y="2573"/>
              <a:ext cx="1554" cy="43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pPr algn="l">
                <a:spcBef>
                  <a:spcPct val="20000"/>
                </a:spcBef>
              </a:pPr>
              <a:endParaRPr lang="en-US" sz="2400">
                <a:solidFill>
                  <a:srgbClr val="FF0000"/>
                </a:solidFill>
              </a:endParaRPr>
            </a:p>
          </p:txBody>
        </p:sp>
        <p:sp>
          <p:nvSpPr>
            <p:cNvPr id="127005" name="Rectangle 29"/>
            <p:cNvSpPr>
              <a:spLocks noChangeArrowheads="1"/>
            </p:cNvSpPr>
            <p:nvPr/>
          </p:nvSpPr>
          <p:spPr bwMode="auto">
            <a:xfrm>
              <a:off x="550" y="2573"/>
              <a:ext cx="1359" cy="43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r>
                <a:rPr lang="en-US" sz="2400" b="1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Al / Cl</a:t>
              </a:r>
              <a:r>
                <a:rPr lang="en-US" sz="2400" b="1" baseline="-30000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2</a:t>
              </a:r>
              <a:r>
                <a:rPr lang="en-US" sz="2400" b="1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 / AlCl</a:t>
              </a:r>
              <a:r>
                <a:rPr lang="en-US" sz="2400" b="1" baseline="-30000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3</a:t>
              </a:r>
              <a:endParaRPr lang="en-US" sz="2400">
                <a:solidFill>
                  <a:srgbClr val="FF0000"/>
                </a:solidFill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27004" name="Rectangle 28"/>
            <p:cNvSpPr>
              <a:spLocks noChangeArrowheads="1"/>
            </p:cNvSpPr>
            <p:nvPr/>
          </p:nvSpPr>
          <p:spPr bwMode="auto">
            <a:xfrm>
              <a:off x="3463" y="2134"/>
              <a:ext cx="1747" cy="43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pPr algn="l">
                <a:spcBef>
                  <a:spcPct val="20000"/>
                </a:spcBef>
              </a:pPr>
              <a:endParaRPr lang="en-US" sz="2400">
                <a:solidFill>
                  <a:srgbClr val="FF0000"/>
                </a:solidFill>
              </a:endParaRPr>
            </a:p>
          </p:txBody>
        </p:sp>
        <p:sp>
          <p:nvSpPr>
            <p:cNvPr id="127003" name="Rectangle 27"/>
            <p:cNvSpPr>
              <a:spLocks noChangeArrowheads="1"/>
            </p:cNvSpPr>
            <p:nvPr/>
          </p:nvSpPr>
          <p:spPr bwMode="auto">
            <a:xfrm>
              <a:off x="1909" y="2134"/>
              <a:ext cx="1554" cy="43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pPr algn="l">
                <a:spcBef>
                  <a:spcPct val="20000"/>
                </a:spcBef>
              </a:pPr>
              <a:endParaRPr lang="en-US" sz="2400">
                <a:solidFill>
                  <a:srgbClr val="FF0000"/>
                </a:solidFill>
              </a:endParaRPr>
            </a:p>
          </p:txBody>
        </p:sp>
        <p:sp>
          <p:nvSpPr>
            <p:cNvPr id="127002" name="Rectangle 26"/>
            <p:cNvSpPr>
              <a:spLocks noChangeArrowheads="1"/>
            </p:cNvSpPr>
            <p:nvPr/>
          </p:nvSpPr>
          <p:spPr bwMode="auto">
            <a:xfrm>
              <a:off x="550" y="2134"/>
              <a:ext cx="1359" cy="43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r>
                <a:rPr lang="en-US" sz="2400" b="1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tricycles</a:t>
              </a:r>
              <a:endParaRPr lang="en-US" sz="2400">
                <a:solidFill>
                  <a:srgbClr val="FF0000"/>
                </a:solidFill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27001" name="Rectangle 25"/>
            <p:cNvSpPr>
              <a:spLocks noChangeArrowheads="1"/>
            </p:cNvSpPr>
            <p:nvPr/>
          </p:nvSpPr>
          <p:spPr bwMode="auto">
            <a:xfrm>
              <a:off x="3463" y="1695"/>
              <a:ext cx="1747" cy="43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pPr algn="l">
                <a:spcBef>
                  <a:spcPct val="20000"/>
                </a:spcBef>
              </a:pPr>
              <a:endParaRPr lang="en-US" sz="2400">
                <a:solidFill>
                  <a:srgbClr val="FF0000"/>
                </a:solidFill>
              </a:endParaRPr>
            </a:p>
          </p:txBody>
        </p:sp>
        <p:sp>
          <p:nvSpPr>
            <p:cNvPr id="127000" name="Rectangle 24"/>
            <p:cNvSpPr>
              <a:spLocks noChangeArrowheads="1"/>
            </p:cNvSpPr>
            <p:nvPr/>
          </p:nvSpPr>
          <p:spPr bwMode="auto">
            <a:xfrm>
              <a:off x="1909" y="1695"/>
              <a:ext cx="1554" cy="43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pPr algn="l">
                <a:spcBef>
                  <a:spcPct val="20000"/>
                </a:spcBef>
              </a:pPr>
              <a:endParaRPr lang="en-US" sz="2400">
                <a:solidFill>
                  <a:srgbClr val="FF0000"/>
                </a:solidFill>
              </a:endParaRPr>
            </a:p>
          </p:txBody>
        </p:sp>
        <p:sp>
          <p:nvSpPr>
            <p:cNvPr id="126999" name="Rectangle 23"/>
            <p:cNvSpPr>
              <a:spLocks noChangeArrowheads="1"/>
            </p:cNvSpPr>
            <p:nvPr/>
          </p:nvSpPr>
          <p:spPr bwMode="auto">
            <a:xfrm>
              <a:off x="550" y="1695"/>
              <a:ext cx="1359" cy="43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r>
                <a:rPr lang="en-US" sz="2400" b="1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Big Macs</a:t>
              </a:r>
              <a:endParaRPr lang="en-US" sz="2400">
                <a:solidFill>
                  <a:srgbClr val="FF0000"/>
                </a:solidFill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26998" name="Rectangle 22"/>
            <p:cNvSpPr>
              <a:spLocks noChangeArrowheads="1"/>
            </p:cNvSpPr>
            <p:nvPr/>
          </p:nvSpPr>
          <p:spPr bwMode="auto">
            <a:xfrm>
              <a:off x="3463" y="1308"/>
              <a:ext cx="1747" cy="38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r>
                <a:rPr lang="en-US" sz="2400" b="1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Excess Reactant(s)</a:t>
              </a:r>
              <a:endParaRPr lang="en-US" sz="2400">
                <a:solidFill>
                  <a:srgbClr val="FF0000"/>
                </a:solidFill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26997" name="Rectangle 21"/>
            <p:cNvSpPr>
              <a:spLocks noChangeArrowheads="1"/>
            </p:cNvSpPr>
            <p:nvPr/>
          </p:nvSpPr>
          <p:spPr bwMode="auto">
            <a:xfrm>
              <a:off x="1909" y="1308"/>
              <a:ext cx="1554" cy="38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r>
                <a:rPr lang="en-US" sz="2400" b="1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Limiting Reactant</a:t>
              </a:r>
              <a:endParaRPr lang="en-US" sz="2400">
                <a:solidFill>
                  <a:srgbClr val="FF0000"/>
                </a:solidFill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26996" name="Rectangle 20"/>
            <p:cNvSpPr>
              <a:spLocks noChangeArrowheads="1"/>
            </p:cNvSpPr>
            <p:nvPr/>
          </p:nvSpPr>
          <p:spPr bwMode="auto">
            <a:xfrm>
              <a:off x="550" y="1308"/>
              <a:ext cx="1359" cy="38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r>
                <a:rPr lang="en-US" sz="2400" b="1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From Examples Above…</a:t>
              </a:r>
              <a:endParaRPr lang="en-US" sz="2400">
                <a:solidFill>
                  <a:srgbClr val="FF0000"/>
                </a:solidFill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27008" name="Line 32"/>
            <p:cNvSpPr>
              <a:spLocks noChangeShapeType="1"/>
            </p:cNvSpPr>
            <p:nvPr/>
          </p:nvSpPr>
          <p:spPr bwMode="auto">
            <a:xfrm>
              <a:off x="550" y="1308"/>
              <a:ext cx="4660" cy="0"/>
            </a:xfrm>
            <a:prstGeom prst="line">
              <a:avLst/>
            </a:prstGeom>
            <a:noFill/>
            <a:ln w="25400" cap="rnd">
              <a:solidFill>
                <a:srgbClr val="FF0000"/>
              </a:solidFill>
              <a:round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7009" name="Line 33"/>
            <p:cNvSpPr>
              <a:spLocks noChangeShapeType="1"/>
            </p:cNvSpPr>
            <p:nvPr/>
          </p:nvSpPr>
          <p:spPr bwMode="auto">
            <a:xfrm>
              <a:off x="550" y="3012"/>
              <a:ext cx="4660" cy="0"/>
            </a:xfrm>
            <a:prstGeom prst="line">
              <a:avLst/>
            </a:prstGeom>
            <a:noFill/>
            <a:ln w="25400" cap="rnd">
              <a:solidFill>
                <a:srgbClr val="FF0000"/>
              </a:solidFill>
              <a:round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7010" name="Line 34"/>
            <p:cNvSpPr>
              <a:spLocks noChangeShapeType="1"/>
            </p:cNvSpPr>
            <p:nvPr/>
          </p:nvSpPr>
          <p:spPr bwMode="auto">
            <a:xfrm>
              <a:off x="550" y="1308"/>
              <a:ext cx="0" cy="1704"/>
            </a:xfrm>
            <a:prstGeom prst="line">
              <a:avLst/>
            </a:prstGeom>
            <a:noFill/>
            <a:ln w="25400" cap="rnd">
              <a:solidFill>
                <a:srgbClr val="FF0000"/>
              </a:solidFill>
              <a:round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7011" name="Line 35"/>
            <p:cNvSpPr>
              <a:spLocks noChangeShapeType="1"/>
            </p:cNvSpPr>
            <p:nvPr/>
          </p:nvSpPr>
          <p:spPr bwMode="auto">
            <a:xfrm>
              <a:off x="5210" y="1308"/>
              <a:ext cx="0" cy="1704"/>
            </a:xfrm>
            <a:prstGeom prst="line">
              <a:avLst/>
            </a:prstGeom>
            <a:noFill/>
            <a:ln w="25400" cap="rnd">
              <a:solidFill>
                <a:srgbClr val="FF0000"/>
              </a:solidFill>
              <a:round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7014" name="Line 38"/>
            <p:cNvSpPr>
              <a:spLocks noChangeShapeType="1"/>
            </p:cNvSpPr>
            <p:nvPr/>
          </p:nvSpPr>
          <p:spPr bwMode="auto">
            <a:xfrm>
              <a:off x="550" y="1695"/>
              <a:ext cx="4660" cy="0"/>
            </a:xfrm>
            <a:prstGeom prst="line">
              <a:avLst/>
            </a:prstGeom>
            <a:noFill/>
            <a:ln w="25400" cap="rnd">
              <a:solidFill>
                <a:srgbClr val="FF0000"/>
              </a:solidFill>
              <a:round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7016" name="Line 40"/>
            <p:cNvSpPr>
              <a:spLocks noChangeShapeType="1"/>
            </p:cNvSpPr>
            <p:nvPr/>
          </p:nvSpPr>
          <p:spPr bwMode="auto">
            <a:xfrm>
              <a:off x="1909" y="1308"/>
              <a:ext cx="0" cy="1704"/>
            </a:xfrm>
            <a:prstGeom prst="line">
              <a:avLst/>
            </a:prstGeom>
            <a:noFill/>
            <a:ln w="25400" cap="rnd">
              <a:solidFill>
                <a:srgbClr val="FF0000"/>
              </a:solidFill>
              <a:round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7019" name="Line 43"/>
            <p:cNvSpPr>
              <a:spLocks noChangeShapeType="1"/>
            </p:cNvSpPr>
            <p:nvPr/>
          </p:nvSpPr>
          <p:spPr bwMode="auto">
            <a:xfrm>
              <a:off x="3463" y="1308"/>
              <a:ext cx="0" cy="1704"/>
            </a:xfrm>
            <a:prstGeom prst="line">
              <a:avLst/>
            </a:prstGeom>
            <a:noFill/>
            <a:ln w="25400" cap="rnd">
              <a:solidFill>
                <a:srgbClr val="FF0000"/>
              </a:solidFill>
              <a:round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7023" name="Line 47"/>
            <p:cNvSpPr>
              <a:spLocks noChangeShapeType="1"/>
            </p:cNvSpPr>
            <p:nvPr/>
          </p:nvSpPr>
          <p:spPr bwMode="auto">
            <a:xfrm>
              <a:off x="550" y="2134"/>
              <a:ext cx="4660" cy="0"/>
            </a:xfrm>
            <a:prstGeom prst="line">
              <a:avLst/>
            </a:prstGeom>
            <a:noFill/>
            <a:ln w="25400" cap="rnd">
              <a:solidFill>
                <a:srgbClr val="FF0000"/>
              </a:solidFill>
              <a:round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7036" name="Line 60"/>
            <p:cNvSpPr>
              <a:spLocks noChangeShapeType="1"/>
            </p:cNvSpPr>
            <p:nvPr/>
          </p:nvSpPr>
          <p:spPr bwMode="auto">
            <a:xfrm>
              <a:off x="550" y="2573"/>
              <a:ext cx="4660" cy="0"/>
            </a:xfrm>
            <a:prstGeom prst="line">
              <a:avLst/>
            </a:prstGeom>
            <a:noFill/>
            <a:ln w="25400" cap="rnd">
              <a:solidFill>
                <a:srgbClr val="FF0000"/>
              </a:solidFill>
              <a:round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27063" name="Rectangle 87"/>
          <p:cNvSpPr>
            <a:spLocks noChangeArrowheads="1"/>
          </p:cNvSpPr>
          <p:nvPr/>
        </p:nvSpPr>
        <p:spPr bwMode="auto">
          <a:xfrm>
            <a:off x="5624513" y="2525713"/>
            <a:ext cx="3189287" cy="801687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3399FF"/>
                </a:solidFill>
              </a:rPr>
              <a:t>157 g AlCl</a:t>
            </a:r>
            <a:r>
              <a:rPr lang="en-US" sz="2400" baseline="-25000">
                <a:solidFill>
                  <a:srgbClr val="3399FF"/>
                </a:solidFill>
              </a:rPr>
              <a:t>3</a:t>
            </a:r>
          </a:p>
        </p:txBody>
      </p:sp>
      <p:sp>
        <p:nvSpPr>
          <p:cNvPr id="127064" name="Rectangle 88"/>
          <p:cNvSpPr>
            <a:spLocks noChangeArrowheads="1"/>
          </p:cNvSpPr>
          <p:nvPr/>
        </p:nvSpPr>
        <p:spPr bwMode="auto">
          <a:xfrm>
            <a:off x="2786063" y="2525713"/>
            <a:ext cx="2838450" cy="801687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3399FF"/>
                </a:solidFill>
              </a:rPr>
              <a:t>125 g Cl</a:t>
            </a:r>
            <a:r>
              <a:rPr lang="en-US" sz="2400" baseline="-25000">
                <a:solidFill>
                  <a:srgbClr val="3399FF"/>
                </a:solidFill>
              </a:rPr>
              <a:t>2</a:t>
            </a:r>
          </a:p>
        </p:txBody>
      </p:sp>
      <p:sp>
        <p:nvSpPr>
          <p:cNvPr id="127065" name="Rectangle 89"/>
          <p:cNvSpPr>
            <a:spLocks noChangeArrowheads="1"/>
          </p:cNvSpPr>
          <p:nvPr/>
        </p:nvSpPr>
        <p:spPr bwMode="auto">
          <a:xfrm>
            <a:off x="304800" y="2525713"/>
            <a:ext cx="2481263" cy="801687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 sz="2400">
                <a:solidFill>
                  <a:srgbClr val="3399FF"/>
                </a:solidFill>
              </a:rPr>
              <a:t>125 g Al</a:t>
            </a:r>
          </a:p>
        </p:txBody>
      </p:sp>
      <p:sp>
        <p:nvSpPr>
          <p:cNvPr id="127066" name="Rectangle 90"/>
          <p:cNvSpPr>
            <a:spLocks noChangeArrowheads="1"/>
          </p:cNvSpPr>
          <p:nvPr/>
        </p:nvSpPr>
        <p:spPr bwMode="auto">
          <a:xfrm>
            <a:off x="5624513" y="1724025"/>
            <a:ext cx="3189287" cy="801688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66FF"/>
                </a:solidFill>
              </a:rPr>
              <a:t>25 W</a:t>
            </a:r>
            <a:r>
              <a:rPr lang="en-US" sz="2400" baseline="-25000">
                <a:solidFill>
                  <a:srgbClr val="0066FF"/>
                </a:solidFill>
              </a:rPr>
              <a:t>3</a:t>
            </a:r>
            <a:r>
              <a:rPr lang="en-US" sz="2400">
                <a:solidFill>
                  <a:srgbClr val="0066FF"/>
                </a:solidFill>
              </a:rPr>
              <a:t>P</a:t>
            </a:r>
            <a:r>
              <a:rPr lang="en-US" sz="2400" baseline="-25000">
                <a:solidFill>
                  <a:srgbClr val="0066FF"/>
                </a:solidFill>
              </a:rPr>
              <a:t>2</a:t>
            </a:r>
            <a:r>
              <a:rPr lang="en-US" sz="2400">
                <a:solidFill>
                  <a:srgbClr val="0066FF"/>
                </a:solidFill>
              </a:rPr>
              <a:t>SHF</a:t>
            </a:r>
          </a:p>
        </p:txBody>
      </p:sp>
      <p:sp>
        <p:nvSpPr>
          <p:cNvPr id="127067" name="Rectangle 91"/>
          <p:cNvSpPr>
            <a:spLocks noChangeArrowheads="1"/>
          </p:cNvSpPr>
          <p:nvPr/>
        </p:nvSpPr>
        <p:spPr bwMode="auto">
          <a:xfrm>
            <a:off x="2786063" y="1724025"/>
            <a:ext cx="2838450" cy="801688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66FF"/>
                </a:solidFill>
              </a:rPr>
              <a:t>50 S + excess of all other reactants</a:t>
            </a:r>
          </a:p>
        </p:txBody>
      </p:sp>
      <p:sp>
        <p:nvSpPr>
          <p:cNvPr id="127068" name="Rectangle 92"/>
          <p:cNvSpPr>
            <a:spLocks noChangeArrowheads="1"/>
          </p:cNvSpPr>
          <p:nvPr/>
        </p:nvSpPr>
        <p:spPr bwMode="auto">
          <a:xfrm>
            <a:off x="304800" y="1724025"/>
            <a:ext cx="2481263" cy="801688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 sz="2400">
                <a:solidFill>
                  <a:srgbClr val="0066FF"/>
                </a:solidFill>
              </a:rPr>
              <a:t>50 P</a:t>
            </a:r>
          </a:p>
        </p:txBody>
      </p:sp>
      <p:sp>
        <p:nvSpPr>
          <p:cNvPr id="127069" name="Rectangle 93"/>
          <p:cNvSpPr>
            <a:spLocks noChangeArrowheads="1"/>
          </p:cNvSpPr>
          <p:nvPr/>
        </p:nvSpPr>
        <p:spPr bwMode="auto">
          <a:xfrm>
            <a:off x="5624513" y="922338"/>
            <a:ext cx="3189287" cy="801687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</a:rPr>
              <a:t>10 B</a:t>
            </a:r>
            <a:r>
              <a:rPr lang="en-US" sz="2400" baseline="-25000">
                <a:solidFill>
                  <a:srgbClr val="0000FF"/>
                </a:solidFill>
              </a:rPr>
              <a:t>3</a:t>
            </a:r>
            <a:r>
              <a:rPr lang="en-US" sz="2400">
                <a:solidFill>
                  <a:srgbClr val="0000FF"/>
                </a:solidFill>
              </a:rPr>
              <a:t>M</a:t>
            </a:r>
            <a:r>
              <a:rPr lang="en-US" sz="2400" baseline="-25000">
                <a:solidFill>
                  <a:srgbClr val="0000FF"/>
                </a:solidFill>
              </a:rPr>
              <a:t>2</a:t>
            </a:r>
            <a:r>
              <a:rPr lang="en-US" sz="2400">
                <a:solidFill>
                  <a:srgbClr val="0000FF"/>
                </a:solidFill>
              </a:rPr>
              <a:t>EE</a:t>
            </a:r>
          </a:p>
        </p:txBody>
      </p:sp>
      <p:sp>
        <p:nvSpPr>
          <p:cNvPr id="127071" name="Rectangle 95"/>
          <p:cNvSpPr>
            <a:spLocks noChangeArrowheads="1"/>
          </p:cNvSpPr>
          <p:nvPr/>
        </p:nvSpPr>
        <p:spPr bwMode="auto">
          <a:xfrm>
            <a:off x="304800" y="922338"/>
            <a:ext cx="2481263" cy="801687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 sz="2400">
                <a:solidFill>
                  <a:srgbClr val="0000FF"/>
                </a:solidFill>
              </a:rPr>
              <a:t>30 M</a:t>
            </a:r>
          </a:p>
        </p:txBody>
      </p:sp>
      <p:sp>
        <p:nvSpPr>
          <p:cNvPr id="127072" name="Rectangle 96"/>
          <p:cNvSpPr>
            <a:spLocks noChangeArrowheads="1"/>
          </p:cNvSpPr>
          <p:nvPr/>
        </p:nvSpPr>
        <p:spPr bwMode="auto">
          <a:xfrm>
            <a:off x="5624513" y="215900"/>
            <a:ext cx="3189287" cy="706438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 sz="2400" b="1">
                <a:solidFill>
                  <a:srgbClr val="0000CC"/>
                </a:solidFill>
              </a:rPr>
              <a:t>…one can make…</a:t>
            </a:r>
          </a:p>
        </p:txBody>
      </p:sp>
      <p:sp>
        <p:nvSpPr>
          <p:cNvPr id="127073" name="Rectangle 97"/>
          <p:cNvSpPr>
            <a:spLocks noChangeArrowheads="1"/>
          </p:cNvSpPr>
          <p:nvPr/>
        </p:nvSpPr>
        <p:spPr bwMode="auto">
          <a:xfrm>
            <a:off x="2786063" y="215900"/>
            <a:ext cx="2838450" cy="706438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 sz="2400" b="1">
                <a:solidFill>
                  <a:srgbClr val="0000CC"/>
                </a:solidFill>
                <a:ea typeface="Times New Roman" pitchFamily="18" charset="0"/>
                <a:cs typeface="Arial" charset="0"/>
              </a:rPr>
              <a:t>…and…</a:t>
            </a:r>
            <a:endParaRPr lang="en-US" sz="2400">
              <a:solidFill>
                <a:srgbClr val="0000CC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27074" name="Rectangle 98"/>
          <p:cNvSpPr>
            <a:spLocks noChangeArrowheads="1"/>
          </p:cNvSpPr>
          <p:nvPr/>
        </p:nvSpPr>
        <p:spPr bwMode="auto">
          <a:xfrm>
            <a:off x="304800" y="215900"/>
            <a:ext cx="2481263" cy="706438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 sz="2400" b="1">
                <a:solidFill>
                  <a:srgbClr val="0000CC"/>
                </a:solidFill>
                <a:ea typeface="Times New Roman" pitchFamily="18" charset="0"/>
                <a:cs typeface="Arial" charset="0"/>
              </a:rPr>
              <a:t>With…</a:t>
            </a:r>
            <a:endParaRPr lang="en-US" sz="2400">
              <a:solidFill>
                <a:srgbClr val="0000CC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27075" name="Line 99"/>
          <p:cNvSpPr>
            <a:spLocks noChangeShapeType="1"/>
          </p:cNvSpPr>
          <p:nvPr/>
        </p:nvSpPr>
        <p:spPr bwMode="auto">
          <a:xfrm>
            <a:off x="304800" y="215900"/>
            <a:ext cx="8509000" cy="0"/>
          </a:xfrm>
          <a:prstGeom prst="line">
            <a:avLst/>
          </a:prstGeom>
          <a:noFill/>
          <a:ln w="25400" cap="rnd">
            <a:solidFill>
              <a:schemeClr val="bg2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7076" name="Line 100"/>
          <p:cNvSpPr>
            <a:spLocks noChangeShapeType="1"/>
          </p:cNvSpPr>
          <p:nvPr/>
        </p:nvSpPr>
        <p:spPr bwMode="auto">
          <a:xfrm>
            <a:off x="304800" y="3327400"/>
            <a:ext cx="8509000" cy="0"/>
          </a:xfrm>
          <a:prstGeom prst="line">
            <a:avLst/>
          </a:prstGeom>
          <a:noFill/>
          <a:ln w="25400" cap="rnd">
            <a:solidFill>
              <a:schemeClr val="bg2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7077" name="Line 101"/>
          <p:cNvSpPr>
            <a:spLocks noChangeShapeType="1"/>
          </p:cNvSpPr>
          <p:nvPr/>
        </p:nvSpPr>
        <p:spPr bwMode="auto">
          <a:xfrm>
            <a:off x="304800" y="215900"/>
            <a:ext cx="0" cy="3111500"/>
          </a:xfrm>
          <a:prstGeom prst="line">
            <a:avLst/>
          </a:prstGeom>
          <a:noFill/>
          <a:ln w="25400" cap="rnd">
            <a:solidFill>
              <a:schemeClr val="bg2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7078" name="Line 102"/>
          <p:cNvSpPr>
            <a:spLocks noChangeShapeType="1"/>
          </p:cNvSpPr>
          <p:nvPr/>
        </p:nvSpPr>
        <p:spPr bwMode="auto">
          <a:xfrm>
            <a:off x="8813800" y="215900"/>
            <a:ext cx="0" cy="3111500"/>
          </a:xfrm>
          <a:prstGeom prst="line">
            <a:avLst/>
          </a:prstGeom>
          <a:noFill/>
          <a:ln w="25400" cap="rnd">
            <a:solidFill>
              <a:schemeClr val="bg2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7079" name="Line 103"/>
          <p:cNvSpPr>
            <a:spLocks noChangeShapeType="1"/>
          </p:cNvSpPr>
          <p:nvPr/>
        </p:nvSpPr>
        <p:spPr bwMode="auto">
          <a:xfrm>
            <a:off x="304800" y="922338"/>
            <a:ext cx="8509000" cy="0"/>
          </a:xfrm>
          <a:prstGeom prst="line">
            <a:avLst/>
          </a:prstGeom>
          <a:noFill/>
          <a:ln w="25400" cap="rnd">
            <a:solidFill>
              <a:schemeClr val="bg2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7080" name="Line 104"/>
          <p:cNvSpPr>
            <a:spLocks noChangeShapeType="1"/>
          </p:cNvSpPr>
          <p:nvPr/>
        </p:nvSpPr>
        <p:spPr bwMode="auto">
          <a:xfrm>
            <a:off x="2786063" y="215900"/>
            <a:ext cx="0" cy="3111500"/>
          </a:xfrm>
          <a:prstGeom prst="line">
            <a:avLst/>
          </a:prstGeom>
          <a:noFill/>
          <a:ln w="25400" cap="rnd">
            <a:solidFill>
              <a:schemeClr val="bg2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7081" name="Line 105"/>
          <p:cNvSpPr>
            <a:spLocks noChangeShapeType="1"/>
          </p:cNvSpPr>
          <p:nvPr/>
        </p:nvSpPr>
        <p:spPr bwMode="auto">
          <a:xfrm>
            <a:off x="5624513" y="215900"/>
            <a:ext cx="0" cy="3111500"/>
          </a:xfrm>
          <a:prstGeom prst="line">
            <a:avLst/>
          </a:prstGeom>
          <a:noFill/>
          <a:ln w="25400" cap="rnd">
            <a:solidFill>
              <a:schemeClr val="bg2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7082" name="Line 106"/>
          <p:cNvSpPr>
            <a:spLocks noChangeShapeType="1"/>
          </p:cNvSpPr>
          <p:nvPr/>
        </p:nvSpPr>
        <p:spPr bwMode="auto">
          <a:xfrm>
            <a:off x="304800" y="1724025"/>
            <a:ext cx="8509000" cy="0"/>
          </a:xfrm>
          <a:prstGeom prst="line">
            <a:avLst/>
          </a:prstGeom>
          <a:noFill/>
          <a:ln w="25400" cap="rnd">
            <a:solidFill>
              <a:schemeClr val="bg2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7083" name="Line 107"/>
          <p:cNvSpPr>
            <a:spLocks noChangeShapeType="1"/>
          </p:cNvSpPr>
          <p:nvPr/>
        </p:nvSpPr>
        <p:spPr bwMode="auto">
          <a:xfrm>
            <a:off x="304800" y="2525713"/>
            <a:ext cx="8509000" cy="0"/>
          </a:xfrm>
          <a:prstGeom prst="line">
            <a:avLst/>
          </a:prstGeom>
          <a:noFill/>
          <a:ln w="25400" cap="rnd">
            <a:solidFill>
              <a:schemeClr val="bg2"/>
            </a:solidFill>
            <a:round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7070" name="Rectangle 94"/>
          <p:cNvSpPr>
            <a:spLocks noChangeArrowheads="1"/>
          </p:cNvSpPr>
          <p:nvPr/>
        </p:nvSpPr>
        <p:spPr bwMode="auto">
          <a:xfrm>
            <a:off x="2786063" y="922338"/>
            <a:ext cx="2838450" cy="801687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pPr algn="l">
              <a:spcBef>
                <a:spcPct val="20000"/>
              </a:spcBef>
            </a:pPr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127084" name="Rectangle 108"/>
          <p:cNvSpPr>
            <a:spLocks noChangeArrowheads="1"/>
          </p:cNvSpPr>
          <p:nvPr/>
        </p:nvSpPr>
        <p:spPr bwMode="auto">
          <a:xfrm>
            <a:off x="2974975" y="922338"/>
            <a:ext cx="2481263" cy="801687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 sz="2400">
                <a:solidFill>
                  <a:srgbClr val="0000FF"/>
                </a:solidFill>
              </a:rPr>
              <a:t>30 B and excess EE</a:t>
            </a:r>
          </a:p>
        </p:txBody>
      </p:sp>
      <p:sp>
        <p:nvSpPr>
          <p:cNvPr id="127085" name="Rectangle 109"/>
          <p:cNvSpPr>
            <a:spLocks noChangeArrowheads="1"/>
          </p:cNvSpPr>
          <p:nvPr/>
        </p:nvSpPr>
        <p:spPr bwMode="auto">
          <a:xfrm>
            <a:off x="3924300" y="430212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B</a:t>
            </a:r>
          </a:p>
        </p:txBody>
      </p:sp>
      <p:sp>
        <p:nvSpPr>
          <p:cNvPr id="127086" name="Rectangle 110"/>
          <p:cNvSpPr>
            <a:spLocks noChangeArrowheads="1"/>
          </p:cNvSpPr>
          <p:nvPr/>
        </p:nvSpPr>
        <p:spPr bwMode="auto">
          <a:xfrm>
            <a:off x="3924300" y="5086350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P</a:t>
            </a:r>
          </a:p>
        </p:txBody>
      </p:sp>
      <p:sp>
        <p:nvSpPr>
          <p:cNvPr id="127087" name="Rectangle 111"/>
          <p:cNvSpPr>
            <a:spLocks noChangeArrowheads="1"/>
          </p:cNvSpPr>
          <p:nvPr/>
        </p:nvSpPr>
        <p:spPr bwMode="auto">
          <a:xfrm>
            <a:off x="3794125" y="5870575"/>
            <a:ext cx="715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Cl</a:t>
            </a:r>
            <a:r>
              <a:rPr lang="en-US" sz="3200" baseline="-25000"/>
              <a:t>2</a:t>
            </a:r>
          </a:p>
        </p:txBody>
      </p:sp>
      <p:sp>
        <p:nvSpPr>
          <p:cNvPr id="127088" name="Rectangle 112"/>
          <p:cNvSpPr>
            <a:spLocks noChangeArrowheads="1"/>
          </p:cNvSpPr>
          <p:nvPr/>
        </p:nvSpPr>
        <p:spPr bwMode="auto">
          <a:xfrm>
            <a:off x="6527800" y="4302125"/>
            <a:ext cx="12906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M, EE</a:t>
            </a:r>
          </a:p>
        </p:txBody>
      </p:sp>
      <p:sp>
        <p:nvSpPr>
          <p:cNvPr id="127089" name="Rectangle 113"/>
          <p:cNvSpPr>
            <a:spLocks noChangeArrowheads="1"/>
          </p:cNvSpPr>
          <p:nvPr/>
        </p:nvSpPr>
        <p:spPr bwMode="auto">
          <a:xfrm>
            <a:off x="6088063" y="5086350"/>
            <a:ext cx="21701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W, S, H, F </a:t>
            </a:r>
          </a:p>
        </p:txBody>
      </p:sp>
      <p:sp>
        <p:nvSpPr>
          <p:cNvPr id="127090" name="Rectangle 114"/>
          <p:cNvSpPr>
            <a:spLocks noChangeArrowheads="1"/>
          </p:cNvSpPr>
          <p:nvPr/>
        </p:nvSpPr>
        <p:spPr bwMode="auto">
          <a:xfrm>
            <a:off x="6899275" y="5870575"/>
            <a:ext cx="546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Al</a:t>
            </a:r>
            <a:endParaRPr lang="en-US" sz="3200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7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7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7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7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7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7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7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7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7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7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7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7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70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7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7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70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7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7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7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7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7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7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7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7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7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7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7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7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7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7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70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7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7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70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7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7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7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7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7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7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7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7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7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27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7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7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7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7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70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7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7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70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7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7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63" grpId="0"/>
      <p:bldP spid="127064" grpId="0"/>
      <p:bldP spid="127065" grpId="0"/>
      <p:bldP spid="127066" grpId="0"/>
      <p:bldP spid="127067" grpId="0"/>
      <p:bldP spid="127068" grpId="0"/>
      <p:bldP spid="127069" grpId="0"/>
      <p:bldP spid="127071" grpId="0"/>
      <p:bldP spid="127084" grpId="0"/>
      <p:bldP spid="127085" grpId="0"/>
      <p:bldP spid="127086" grpId="0"/>
      <p:bldP spid="127087" grpId="0"/>
      <p:bldP spid="127088" grpId="0"/>
      <p:bldP spid="127089" grpId="0"/>
      <p:bldP spid="12709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1646238" y="280988"/>
            <a:ext cx="5938837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rgbClr val="FF0000"/>
                </a:solidFill>
              </a:rPr>
              <a:t>How to Find the Limiting Reactant</a:t>
            </a:r>
          </a:p>
        </p:txBody>
      </p:sp>
      <p:grpSp>
        <p:nvGrpSpPr>
          <p:cNvPr id="128014" name="Group 14"/>
          <p:cNvGrpSpPr>
            <a:grpSpLocks/>
          </p:cNvGrpSpPr>
          <p:nvPr/>
        </p:nvGrpSpPr>
        <p:grpSpPr bwMode="auto">
          <a:xfrm>
            <a:off x="969963" y="993775"/>
            <a:ext cx="4183062" cy="2654300"/>
            <a:chOff x="611" y="626"/>
            <a:chExt cx="2635" cy="1672"/>
          </a:xfrm>
        </p:grpSpPr>
        <p:sp>
          <p:nvSpPr>
            <p:cNvPr id="128008" name="Rectangle 8"/>
            <p:cNvSpPr>
              <a:spLocks noChangeArrowheads="1"/>
            </p:cNvSpPr>
            <p:nvPr/>
          </p:nvSpPr>
          <p:spPr bwMode="auto">
            <a:xfrm>
              <a:off x="611" y="626"/>
              <a:ext cx="2635" cy="167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For the generic reaction</a:t>
              </a:r>
            </a:p>
            <a:p>
              <a:r>
                <a:rPr lang="en-US">
                  <a:solidFill>
                    <a:srgbClr val="FF0000"/>
                  </a:solidFill>
                </a:rPr>
                <a:t>     R</a:t>
              </a:r>
              <a:r>
                <a:rPr lang="en-US" baseline="-25000">
                  <a:solidFill>
                    <a:srgbClr val="FF0000"/>
                  </a:solidFill>
                </a:rPr>
                <a:t>A</a:t>
              </a:r>
              <a:r>
                <a:rPr lang="en-US">
                  <a:solidFill>
                    <a:srgbClr val="FF0000"/>
                  </a:solidFill>
                </a:rPr>
                <a:t> + R</a:t>
              </a:r>
              <a:r>
                <a:rPr lang="en-US" baseline="-25000">
                  <a:solidFill>
                    <a:srgbClr val="FF0000"/>
                  </a:solidFill>
                </a:rPr>
                <a:t>B</a:t>
              </a:r>
              <a:r>
                <a:rPr lang="en-US">
                  <a:solidFill>
                    <a:srgbClr val="FF0000"/>
                  </a:solidFill>
                </a:rPr>
                <a:t>         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P,</a:t>
              </a:r>
            </a:p>
            <a:p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assume that the amounts</a:t>
              </a:r>
            </a:p>
            <a:p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of R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A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 and R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B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 are given.</a:t>
              </a:r>
            </a:p>
            <a:p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Should you use R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A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 or R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B</a:t>
              </a:r>
            </a:p>
            <a:p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in your calculations? </a:t>
              </a:r>
            </a:p>
          </p:txBody>
        </p:sp>
        <p:sp>
          <p:nvSpPr>
            <p:cNvPr id="128009" name="Line 9"/>
            <p:cNvSpPr>
              <a:spLocks noChangeShapeType="1"/>
            </p:cNvSpPr>
            <p:nvPr/>
          </p:nvSpPr>
          <p:spPr bwMode="auto">
            <a:xfrm>
              <a:off x="2186" y="1057"/>
              <a:ext cx="3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28011" name="Rectangle 11"/>
          <p:cNvSpPr>
            <a:spLocks noChangeArrowheads="1"/>
          </p:cNvSpPr>
          <p:nvPr/>
        </p:nvSpPr>
        <p:spPr bwMode="auto">
          <a:xfrm>
            <a:off x="484188" y="3867150"/>
            <a:ext cx="6519862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009900"/>
                </a:solidFill>
              </a:rPr>
              <a:t>1. Calc. # of mol of R</a:t>
            </a:r>
            <a:r>
              <a:rPr lang="en-US" baseline="-25000">
                <a:solidFill>
                  <a:srgbClr val="009900"/>
                </a:solidFill>
              </a:rPr>
              <a:t>A</a:t>
            </a:r>
            <a:r>
              <a:rPr lang="en-US">
                <a:solidFill>
                  <a:srgbClr val="009900"/>
                </a:solidFill>
              </a:rPr>
              <a:t> and R</a:t>
            </a:r>
            <a:r>
              <a:rPr lang="en-US" baseline="-25000">
                <a:solidFill>
                  <a:srgbClr val="009900"/>
                </a:solidFill>
              </a:rPr>
              <a:t>B</a:t>
            </a:r>
            <a:r>
              <a:rPr lang="en-US">
                <a:solidFill>
                  <a:srgbClr val="009900"/>
                </a:solidFill>
              </a:rPr>
              <a:t> you have.</a:t>
            </a:r>
          </a:p>
        </p:txBody>
      </p:sp>
      <p:sp>
        <p:nvSpPr>
          <p:cNvPr id="128012" name="Rectangle 12"/>
          <p:cNvSpPr>
            <a:spLocks noChangeArrowheads="1"/>
          </p:cNvSpPr>
          <p:nvPr/>
        </p:nvSpPr>
        <p:spPr bwMode="auto">
          <a:xfrm>
            <a:off x="471488" y="4483100"/>
            <a:ext cx="6616700" cy="9461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009900"/>
                </a:solidFill>
              </a:rPr>
              <a:t>2. Divide by the </a:t>
            </a:r>
            <a:r>
              <a:rPr lang="en-US" u="sng">
                <a:solidFill>
                  <a:srgbClr val="009900"/>
                </a:solidFill>
              </a:rPr>
              <a:t>respective</a:t>
            </a:r>
            <a:r>
              <a:rPr lang="en-US">
                <a:solidFill>
                  <a:srgbClr val="009900"/>
                </a:solidFill>
              </a:rPr>
              <a:t> coefficients in</a:t>
            </a:r>
          </a:p>
          <a:p>
            <a:pPr algn="l"/>
            <a:r>
              <a:rPr lang="en-US">
                <a:solidFill>
                  <a:srgbClr val="009900"/>
                </a:solidFill>
              </a:rPr>
              <a:t>    balanced equation. </a:t>
            </a:r>
          </a:p>
        </p:txBody>
      </p:sp>
      <p:sp>
        <p:nvSpPr>
          <p:cNvPr id="128013" name="Rectangle 13"/>
          <p:cNvSpPr>
            <a:spLocks noChangeArrowheads="1"/>
          </p:cNvSpPr>
          <p:nvPr/>
        </p:nvSpPr>
        <p:spPr bwMode="auto">
          <a:xfrm>
            <a:off x="482600" y="5424488"/>
            <a:ext cx="4995863" cy="9461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009900"/>
                </a:solidFill>
              </a:rPr>
              <a:t>3. Reactant having the smaller</a:t>
            </a:r>
          </a:p>
          <a:p>
            <a:pPr algn="l"/>
            <a:r>
              <a:rPr lang="en-US">
                <a:solidFill>
                  <a:srgbClr val="009900"/>
                </a:solidFill>
              </a:rPr>
              <a:t>    result is the LR. </a:t>
            </a:r>
          </a:p>
        </p:txBody>
      </p:sp>
      <p:pic>
        <p:nvPicPr>
          <p:cNvPr id="128019" name="Picture 19" descr="j0397776[1]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 flipH="1">
            <a:off x="5799138" y="1243013"/>
            <a:ext cx="2730500" cy="2241550"/>
          </a:xfrm>
          <a:prstGeom prst="rect">
            <a:avLst/>
          </a:prstGeom>
          <a:noFill/>
        </p:spPr>
      </p:pic>
      <p:pic>
        <p:nvPicPr>
          <p:cNvPr id="128020" name="Picture 20" descr="j0428065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7250" y="5035550"/>
            <a:ext cx="2390775" cy="1457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8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8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8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8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8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8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8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8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2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11" grpId="0"/>
      <p:bldP spid="1280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86" name="Rectangle 62"/>
          <p:cNvSpPr>
            <a:spLocks noChangeArrowheads="1"/>
          </p:cNvSpPr>
          <p:nvPr/>
        </p:nvSpPr>
        <p:spPr bwMode="auto">
          <a:xfrm>
            <a:off x="3990975" y="4684713"/>
            <a:ext cx="928688" cy="468312"/>
          </a:xfrm>
          <a:prstGeom prst="rect">
            <a:avLst/>
          </a:prstGeom>
          <a:solidFill>
            <a:srgbClr val="FFFF00"/>
          </a:solidFill>
          <a:ln w="254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9084" name="Rectangle 60"/>
          <p:cNvSpPr>
            <a:spLocks noChangeArrowheads="1"/>
          </p:cNvSpPr>
          <p:nvPr/>
        </p:nvSpPr>
        <p:spPr bwMode="auto">
          <a:xfrm>
            <a:off x="4049713" y="2771775"/>
            <a:ext cx="1755775" cy="812800"/>
          </a:xfrm>
          <a:prstGeom prst="rect">
            <a:avLst/>
          </a:prstGeom>
          <a:solidFill>
            <a:srgbClr val="FFFF00"/>
          </a:solidFill>
          <a:ln w="254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6234113" y="16621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2</a:t>
            </a:r>
          </a:p>
        </p:txBody>
      </p:sp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346075" y="284163"/>
            <a:ext cx="4491038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For the Al / Cl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 / AlCl</a:t>
            </a:r>
            <a:r>
              <a:rPr lang="en-US" sz="2400" baseline="-25000">
                <a:solidFill>
                  <a:srgbClr val="FF0000"/>
                </a:solidFill>
              </a:rPr>
              <a:t>3</a:t>
            </a:r>
            <a:r>
              <a:rPr lang="en-US" sz="2400">
                <a:solidFill>
                  <a:srgbClr val="FF0000"/>
                </a:solidFill>
              </a:rPr>
              <a:t> example: </a:t>
            </a:r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2119313" y="1627188"/>
            <a:ext cx="141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Al</a:t>
            </a:r>
            <a:endParaRPr lang="en-US" sz="2400" baseline="-25000"/>
          </a:p>
        </p:txBody>
      </p:sp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2216150" y="2035175"/>
            <a:ext cx="1198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27 g Al</a:t>
            </a:r>
            <a:endParaRPr lang="en-US" sz="2400" baseline="-25000"/>
          </a:p>
        </p:txBody>
      </p:sp>
      <p:sp>
        <p:nvSpPr>
          <p:cNvPr id="129034" name="Rectangle 10"/>
          <p:cNvSpPr>
            <a:spLocks noChangeArrowheads="1"/>
          </p:cNvSpPr>
          <p:nvPr/>
        </p:nvSpPr>
        <p:spPr bwMode="auto">
          <a:xfrm>
            <a:off x="671513" y="1654175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125 g Al</a:t>
            </a:r>
            <a:endParaRPr lang="en-US" sz="2400" baseline="-25000"/>
          </a:p>
        </p:txBody>
      </p:sp>
      <p:sp>
        <p:nvSpPr>
          <p:cNvPr id="129035" name="Line 11"/>
          <p:cNvSpPr>
            <a:spLocks noChangeShapeType="1"/>
          </p:cNvSpPr>
          <p:nvPr/>
        </p:nvSpPr>
        <p:spPr bwMode="auto">
          <a:xfrm flipH="1">
            <a:off x="1333500" y="1839913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36" name="Line 12"/>
          <p:cNvSpPr>
            <a:spLocks noChangeShapeType="1"/>
          </p:cNvSpPr>
          <p:nvPr/>
        </p:nvSpPr>
        <p:spPr bwMode="auto">
          <a:xfrm flipH="1">
            <a:off x="2711450" y="2193925"/>
            <a:ext cx="611188" cy="1762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9038" name="Group 14"/>
          <p:cNvGrpSpPr>
            <a:grpSpLocks/>
          </p:cNvGrpSpPr>
          <p:nvPr/>
        </p:nvGrpSpPr>
        <p:grpSpPr bwMode="auto">
          <a:xfrm>
            <a:off x="1754188" y="1433513"/>
            <a:ext cx="1963737" cy="1098550"/>
            <a:chOff x="4223" y="3016"/>
            <a:chExt cx="1237" cy="692"/>
          </a:xfrm>
        </p:grpSpPr>
        <p:sp>
          <p:nvSpPr>
            <p:cNvPr id="129039" name="Rectangle 15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9040" name="Rectangle 16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9041" name="Line 17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9042" name="Rectangle 18"/>
          <p:cNvSpPr>
            <a:spLocks noChangeArrowheads="1"/>
          </p:cNvSpPr>
          <p:nvPr/>
        </p:nvSpPr>
        <p:spPr bwMode="auto">
          <a:xfrm>
            <a:off x="3733800" y="1654175"/>
            <a:ext cx="2128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4.63 mol Al</a:t>
            </a:r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sp>
        <p:nvSpPr>
          <p:cNvPr id="129043" name="Rectangle 19"/>
          <p:cNvSpPr>
            <a:spLocks noChangeArrowheads="1"/>
          </p:cNvSpPr>
          <p:nvPr/>
        </p:nvSpPr>
        <p:spPr bwMode="auto">
          <a:xfrm>
            <a:off x="2079625" y="2643188"/>
            <a:ext cx="1500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Cl</a:t>
            </a:r>
            <a:r>
              <a:rPr lang="en-US" sz="2400" baseline="-25000"/>
              <a:t>2</a:t>
            </a:r>
          </a:p>
        </p:txBody>
      </p:sp>
      <p:sp>
        <p:nvSpPr>
          <p:cNvPr id="129044" name="Rectangle 20"/>
          <p:cNvSpPr>
            <a:spLocks noChangeArrowheads="1"/>
          </p:cNvSpPr>
          <p:nvPr/>
        </p:nvSpPr>
        <p:spPr bwMode="auto">
          <a:xfrm>
            <a:off x="2176463" y="3051175"/>
            <a:ext cx="1343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71 g Cl</a:t>
            </a:r>
            <a:r>
              <a:rPr lang="en-US" sz="2400" baseline="-25000"/>
              <a:t>2</a:t>
            </a:r>
          </a:p>
        </p:txBody>
      </p:sp>
      <p:sp>
        <p:nvSpPr>
          <p:cNvPr id="129045" name="Rectangle 21"/>
          <p:cNvSpPr>
            <a:spLocks noChangeArrowheads="1"/>
          </p:cNvSpPr>
          <p:nvPr/>
        </p:nvSpPr>
        <p:spPr bwMode="auto">
          <a:xfrm>
            <a:off x="503238" y="2670175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125 g Cl</a:t>
            </a:r>
            <a:r>
              <a:rPr lang="en-US" sz="2400" baseline="-25000"/>
              <a:t>2</a:t>
            </a:r>
          </a:p>
        </p:txBody>
      </p:sp>
      <p:sp>
        <p:nvSpPr>
          <p:cNvPr id="129046" name="Line 22"/>
          <p:cNvSpPr>
            <a:spLocks noChangeShapeType="1"/>
          </p:cNvSpPr>
          <p:nvPr/>
        </p:nvSpPr>
        <p:spPr bwMode="auto">
          <a:xfrm flipH="1">
            <a:off x="1208088" y="2855913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47" name="Line 23"/>
          <p:cNvSpPr>
            <a:spLocks noChangeShapeType="1"/>
          </p:cNvSpPr>
          <p:nvPr/>
        </p:nvSpPr>
        <p:spPr bwMode="auto">
          <a:xfrm flipH="1">
            <a:off x="2728913" y="3209925"/>
            <a:ext cx="611187" cy="1762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9049" name="Group 25"/>
          <p:cNvGrpSpPr>
            <a:grpSpLocks/>
          </p:cNvGrpSpPr>
          <p:nvPr/>
        </p:nvGrpSpPr>
        <p:grpSpPr bwMode="auto">
          <a:xfrm>
            <a:off x="1771650" y="2449513"/>
            <a:ext cx="1963738" cy="1098550"/>
            <a:chOff x="4223" y="3016"/>
            <a:chExt cx="1237" cy="692"/>
          </a:xfrm>
        </p:grpSpPr>
        <p:sp>
          <p:nvSpPr>
            <p:cNvPr id="129050" name="Rectangle 26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29051" name="Rectangle 27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29052" name="Line 28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9053" name="Rectangle 29"/>
          <p:cNvSpPr>
            <a:spLocks noChangeArrowheads="1"/>
          </p:cNvSpPr>
          <p:nvPr/>
        </p:nvSpPr>
        <p:spPr bwMode="auto">
          <a:xfrm>
            <a:off x="3733800" y="2770188"/>
            <a:ext cx="2128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1.76 mol Cl</a:t>
            </a:r>
            <a:r>
              <a:rPr lang="en-US" sz="2400" baseline="-25000"/>
              <a:t>2</a:t>
            </a:r>
            <a:endParaRPr lang="en-US" sz="2400"/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grpSp>
        <p:nvGrpSpPr>
          <p:cNvPr id="129079" name="Group 55"/>
          <p:cNvGrpSpPr>
            <a:grpSpLocks/>
          </p:cNvGrpSpPr>
          <p:nvPr/>
        </p:nvGrpSpPr>
        <p:grpSpPr bwMode="auto">
          <a:xfrm>
            <a:off x="622300" y="3552825"/>
            <a:ext cx="5008563" cy="935038"/>
            <a:chOff x="392" y="2238"/>
            <a:chExt cx="3155" cy="589"/>
          </a:xfrm>
        </p:grpSpPr>
        <p:sp>
          <p:nvSpPr>
            <p:cNvPr id="129054" name="AutoShape 30"/>
            <p:cNvSpPr>
              <a:spLocks/>
            </p:cNvSpPr>
            <p:nvPr/>
          </p:nvSpPr>
          <p:spPr bwMode="auto">
            <a:xfrm rot="-5400000">
              <a:off x="1819" y="811"/>
              <a:ext cx="302" cy="3155"/>
            </a:xfrm>
            <a:prstGeom prst="leftBrace">
              <a:avLst>
                <a:gd name="adj1" fmla="val 87058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9055" name="Rectangle 31"/>
            <p:cNvSpPr>
              <a:spLocks noChangeArrowheads="1"/>
            </p:cNvSpPr>
            <p:nvPr/>
          </p:nvSpPr>
          <p:spPr bwMode="auto">
            <a:xfrm>
              <a:off x="1585" y="2539"/>
              <a:ext cx="7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Step #1</a:t>
              </a:r>
            </a:p>
          </p:txBody>
        </p:sp>
      </p:grpSp>
      <p:grpSp>
        <p:nvGrpSpPr>
          <p:cNvPr id="129059" name="Group 35"/>
          <p:cNvGrpSpPr>
            <a:grpSpLocks/>
          </p:cNvGrpSpPr>
          <p:nvPr/>
        </p:nvGrpSpPr>
        <p:grpSpPr bwMode="auto">
          <a:xfrm>
            <a:off x="5853113" y="1447800"/>
            <a:ext cx="382587" cy="706438"/>
            <a:chOff x="3996" y="2535"/>
            <a:chExt cx="241" cy="445"/>
          </a:xfrm>
        </p:grpSpPr>
        <p:sp>
          <p:nvSpPr>
            <p:cNvPr id="129056" name="Rectangle 32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29057" name="Rectangle 33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29058" name="Rectangle 34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grpSp>
        <p:nvGrpSpPr>
          <p:cNvPr id="129060" name="Group 36"/>
          <p:cNvGrpSpPr>
            <a:grpSpLocks/>
          </p:cNvGrpSpPr>
          <p:nvPr/>
        </p:nvGrpSpPr>
        <p:grpSpPr bwMode="auto">
          <a:xfrm>
            <a:off x="5853113" y="2536825"/>
            <a:ext cx="382587" cy="706438"/>
            <a:chOff x="3996" y="2535"/>
            <a:chExt cx="241" cy="445"/>
          </a:xfrm>
        </p:grpSpPr>
        <p:sp>
          <p:nvSpPr>
            <p:cNvPr id="129061" name="Rectangle 37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29062" name="Rectangle 38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29063" name="Rectangle 39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sp>
        <p:nvSpPr>
          <p:cNvPr id="129064" name="Rectangle 40"/>
          <p:cNvSpPr>
            <a:spLocks noChangeArrowheads="1"/>
          </p:cNvSpPr>
          <p:nvPr/>
        </p:nvSpPr>
        <p:spPr bwMode="auto">
          <a:xfrm>
            <a:off x="6219825" y="27654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3</a:t>
            </a:r>
          </a:p>
        </p:txBody>
      </p:sp>
      <p:sp>
        <p:nvSpPr>
          <p:cNvPr id="129065" name="Rectangle 41"/>
          <p:cNvSpPr>
            <a:spLocks noChangeArrowheads="1"/>
          </p:cNvSpPr>
          <p:nvPr/>
        </p:nvSpPr>
        <p:spPr bwMode="auto">
          <a:xfrm>
            <a:off x="6559550" y="2765425"/>
            <a:ext cx="103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0.58</a:t>
            </a:r>
          </a:p>
        </p:txBody>
      </p:sp>
      <p:sp>
        <p:nvSpPr>
          <p:cNvPr id="129066" name="Rectangle 42"/>
          <p:cNvSpPr>
            <a:spLocks noChangeArrowheads="1"/>
          </p:cNvSpPr>
          <p:nvPr/>
        </p:nvSpPr>
        <p:spPr bwMode="auto">
          <a:xfrm>
            <a:off x="6559550" y="1647825"/>
            <a:ext cx="103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2.31</a:t>
            </a:r>
          </a:p>
        </p:txBody>
      </p:sp>
      <p:grpSp>
        <p:nvGrpSpPr>
          <p:cNvPr id="129080" name="Group 56"/>
          <p:cNvGrpSpPr>
            <a:grpSpLocks/>
          </p:cNvGrpSpPr>
          <p:nvPr/>
        </p:nvGrpSpPr>
        <p:grpSpPr bwMode="auto">
          <a:xfrm>
            <a:off x="5903913" y="3267075"/>
            <a:ext cx="1671637" cy="863600"/>
            <a:chOff x="3719" y="2058"/>
            <a:chExt cx="1053" cy="544"/>
          </a:xfrm>
        </p:grpSpPr>
        <p:sp>
          <p:nvSpPr>
            <p:cNvPr id="129067" name="AutoShape 43"/>
            <p:cNvSpPr>
              <a:spLocks/>
            </p:cNvSpPr>
            <p:nvPr/>
          </p:nvSpPr>
          <p:spPr bwMode="auto">
            <a:xfrm rot="-5400000">
              <a:off x="4140" y="1637"/>
              <a:ext cx="211" cy="1053"/>
            </a:xfrm>
            <a:prstGeom prst="leftBrace">
              <a:avLst>
                <a:gd name="adj1" fmla="val 41588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9068" name="Rectangle 44"/>
            <p:cNvSpPr>
              <a:spLocks noChangeArrowheads="1"/>
            </p:cNvSpPr>
            <p:nvPr/>
          </p:nvSpPr>
          <p:spPr bwMode="auto">
            <a:xfrm>
              <a:off x="3851" y="2314"/>
              <a:ext cx="7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Step #2</a:t>
              </a:r>
            </a:p>
          </p:txBody>
        </p:sp>
      </p:grpSp>
      <p:sp>
        <p:nvSpPr>
          <p:cNvPr id="129070" name="Rectangle 46"/>
          <p:cNvSpPr>
            <a:spLocks noChangeArrowheads="1"/>
          </p:cNvSpPr>
          <p:nvPr/>
        </p:nvSpPr>
        <p:spPr bwMode="auto">
          <a:xfrm>
            <a:off x="7761288" y="2665413"/>
            <a:ext cx="76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600"/>
              <a:t>LR</a:t>
            </a:r>
          </a:p>
        </p:txBody>
      </p:sp>
      <p:grpSp>
        <p:nvGrpSpPr>
          <p:cNvPr id="129081" name="Group 57"/>
          <p:cNvGrpSpPr>
            <a:grpSpLocks/>
          </p:cNvGrpSpPr>
          <p:nvPr/>
        </p:nvGrpSpPr>
        <p:grpSpPr bwMode="auto">
          <a:xfrm>
            <a:off x="7480300" y="3297238"/>
            <a:ext cx="1235075" cy="1162050"/>
            <a:chOff x="4712" y="2077"/>
            <a:chExt cx="778" cy="732"/>
          </a:xfrm>
        </p:grpSpPr>
        <p:sp>
          <p:nvSpPr>
            <p:cNvPr id="129069" name="Rectangle 45"/>
            <p:cNvSpPr>
              <a:spLocks noChangeArrowheads="1"/>
            </p:cNvSpPr>
            <p:nvPr/>
          </p:nvSpPr>
          <p:spPr bwMode="auto">
            <a:xfrm>
              <a:off x="4712" y="2521"/>
              <a:ext cx="7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Step #3</a:t>
              </a:r>
            </a:p>
          </p:txBody>
        </p:sp>
        <p:sp>
          <p:nvSpPr>
            <p:cNvPr id="129071" name="AutoShape 47"/>
            <p:cNvSpPr>
              <a:spLocks noChangeArrowheads="1"/>
            </p:cNvSpPr>
            <p:nvPr/>
          </p:nvSpPr>
          <p:spPr bwMode="auto">
            <a:xfrm>
              <a:off x="5022" y="2077"/>
              <a:ext cx="201" cy="466"/>
            </a:xfrm>
            <a:prstGeom prst="upArrow">
              <a:avLst>
                <a:gd name="adj1" fmla="val 50000"/>
                <a:gd name="adj2" fmla="val 57960"/>
              </a:avLst>
            </a:prstGeom>
            <a:noFill/>
            <a:ln w="254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29072" name="Rectangle 48"/>
          <p:cNvSpPr>
            <a:spLocks noChangeArrowheads="1"/>
          </p:cNvSpPr>
          <p:nvPr/>
        </p:nvSpPr>
        <p:spPr bwMode="auto">
          <a:xfrm>
            <a:off x="2581275" y="4702175"/>
            <a:ext cx="265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66FF"/>
                </a:solidFill>
              </a:rPr>
              <a:t>“Oh, bee- HAVE !”</a:t>
            </a:r>
          </a:p>
        </p:txBody>
      </p:sp>
      <p:sp>
        <p:nvSpPr>
          <p:cNvPr id="129077" name="Rectangle 53"/>
          <p:cNvSpPr>
            <a:spLocks noChangeArrowheads="1"/>
          </p:cNvSpPr>
          <p:nvPr/>
        </p:nvSpPr>
        <p:spPr bwMode="auto">
          <a:xfrm>
            <a:off x="1414463" y="828675"/>
            <a:ext cx="6370637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rgbClr val="FF0000"/>
                </a:solidFill>
              </a:rPr>
              <a:t>2  Al(s)  +    3  Cl</a:t>
            </a:r>
            <a:r>
              <a:rPr lang="en-US" b="1" baseline="-25000">
                <a:solidFill>
                  <a:srgbClr val="FF0000"/>
                </a:solidFill>
              </a:rPr>
              <a:t>2</a:t>
            </a:r>
            <a:r>
              <a:rPr lang="en-US" b="1">
                <a:solidFill>
                  <a:srgbClr val="FF0000"/>
                </a:solidFill>
              </a:rPr>
              <a:t>(g)           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2  AlCl</a:t>
            </a:r>
            <a:r>
              <a:rPr lang="en-US" b="1" baseline="-2500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(s) </a:t>
            </a:r>
          </a:p>
        </p:txBody>
      </p:sp>
      <p:sp>
        <p:nvSpPr>
          <p:cNvPr id="129078" name="Line 54"/>
          <p:cNvSpPr>
            <a:spLocks noChangeShapeType="1"/>
          </p:cNvSpPr>
          <p:nvPr/>
        </p:nvSpPr>
        <p:spPr bwMode="auto">
          <a:xfrm>
            <a:off x="5005388" y="1098550"/>
            <a:ext cx="7842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29083" name="Picture 59" descr="austin%20powers%20400x4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725" y="4327525"/>
            <a:ext cx="1914525" cy="2260600"/>
          </a:xfrm>
          <a:prstGeom prst="rect">
            <a:avLst/>
          </a:prstGeom>
          <a:noFill/>
        </p:spPr>
      </p:pic>
      <p:sp>
        <p:nvSpPr>
          <p:cNvPr id="129085" name="Rectangle 61"/>
          <p:cNvSpPr>
            <a:spLocks noChangeArrowheads="1"/>
          </p:cNvSpPr>
          <p:nvPr/>
        </p:nvSpPr>
        <p:spPr bwMode="auto">
          <a:xfrm>
            <a:off x="3346450" y="5249863"/>
            <a:ext cx="484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66FF"/>
                </a:solidFill>
              </a:rPr>
              <a:t>(And start every calc. with the LR.)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2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29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29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29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129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2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2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290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290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9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9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29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29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9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29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12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29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29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8" dur="1000"/>
                                        <p:tgtEl>
                                          <p:spTgt spid="129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29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29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12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29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29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1000"/>
                                        <p:tgtEl>
                                          <p:spTgt spid="129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7" dur="1000"/>
                                        <p:tgtEl>
                                          <p:spTgt spid="129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29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29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29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770" decel="100000"/>
                                        <p:tgtEl>
                                          <p:spTgt spid="1290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0" dur="770" decel="100000"/>
                                        <p:tgtEl>
                                          <p:spTgt spid="1290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90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2" dur="770" fill="hold"/>
                                        <p:tgtEl>
                                          <p:spTgt spid="129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9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4" dur="770" fill="hold"/>
                                        <p:tgtEl>
                                          <p:spTgt spid="129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9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29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29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29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12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129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000"/>
                                        <p:tgtEl>
                                          <p:spTgt spid="129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000"/>
                            </p:stCondLst>
                            <p:childTnLst>
                              <p:par>
                                <p:cTn id="1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000"/>
                                        <p:tgtEl>
                                          <p:spTgt spid="129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129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86" grpId="0" animBg="1"/>
      <p:bldP spid="129084" grpId="0" animBg="1"/>
      <p:bldP spid="129028" grpId="0"/>
      <p:bldP spid="129032" grpId="0"/>
      <p:bldP spid="129033" grpId="0"/>
      <p:bldP spid="129034" grpId="0"/>
      <p:bldP spid="129035" grpId="0" animBg="1"/>
      <p:bldP spid="129036" grpId="0" animBg="1"/>
      <p:bldP spid="129042" grpId="0"/>
      <p:bldP spid="129043" grpId="0"/>
      <p:bldP spid="129044" grpId="0"/>
      <p:bldP spid="129045" grpId="0"/>
      <p:bldP spid="129046" grpId="0" animBg="1"/>
      <p:bldP spid="129047" grpId="0" animBg="1"/>
      <p:bldP spid="129053" grpId="0"/>
      <p:bldP spid="129064" grpId="0"/>
      <p:bldP spid="129065" grpId="0"/>
      <p:bldP spid="129066" grpId="0"/>
      <p:bldP spid="129070" grpId="0"/>
      <p:bldP spid="129072" grpId="0"/>
      <p:bldP spid="1290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39" name="Rectangle 23"/>
          <p:cNvSpPr>
            <a:spLocks noChangeArrowheads="1"/>
          </p:cNvSpPr>
          <p:nvPr/>
        </p:nvSpPr>
        <p:spPr bwMode="auto">
          <a:xfrm>
            <a:off x="4700588" y="5237163"/>
            <a:ext cx="2717800" cy="116046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amount of R</a:t>
            </a:r>
            <a:r>
              <a:rPr lang="en-US" baseline="-3000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</a:t>
            </a:r>
            <a:endParaRPr lang="en-US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and/or R</a:t>
            </a:r>
            <a:r>
              <a:rPr lang="en-US" baseline="-3000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B</a:t>
            </a:r>
            <a:endParaRPr lang="en-US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you must use</a:t>
            </a:r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1012825" y="5213350"/>
            <a:ext cx="2925763" cy="116046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amount of P</a:t>
            </a:r>
            <a:r>
              <a:rPr lang="en-US" baseline="-3000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1</a:t>
            </a:r>
          </a:p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or P</a:t>
            </a:r>
            <a:r>
              <a:rPr lang="en-US" baseline="-3000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2</a:t>
            </a:r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you need</a:t>
            </a:r>
          </a:p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to produce</a:t>
            </a:r>
          </a:p>
        </p:txBody>
      </p:sp>
      <p:sp>
        <p:nvSpPr>
          <p:cNvPr id="111637" name="Rectangle 21"/>
          <p:cNvSpPr>
            <a:spLocks noChangeArrowheads="1"/>
          </p:cNvSpPr>
          <p:nvPr/>
        </p:nvSpPr>
        <p:spPr bwMode="auto">
          <a:xfrm>
            <a:off x="4627563" y="3902075"/>
            <a:ext cx="2820987" cy="116046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amount of P</a:t>
            </a:r>
            <a:r>
              <a:rPr lang="en-US" baseline="-3000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1</a:t>
            </a:r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or</a:t>
            </a:r>
          </a:p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P</a:t>
            </a:r>
            <a:r>
              <a:rPr lang="en-US" baseline="-3000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2</a:t>
            </a:r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that will be produced</a:t>
            </a:r>
          </a:p>
        </p:txBody>
      </p:sp>
      <p:sp>
        <p:nvSpPr>
          <p:cNvPr id="111636" name="Rectangle 20"/>
          <p:cNvSpPr>
            <a:spLocks noChangeArrowheads="1"/>
          </p:cNvSpPr>
          <p:nvPr/>
        </p:nvSpPr>
        <p:spPr bwMode="auto">
          <a:xfrm>
            <a:off x="1343025" y="3922713"/>
            <a:ext cx="2316163" cy="116046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amount of R</a:t>
            </a:r>
            <a:r>
              <a:rPr lang="en-US" baseline="-3000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</a:t>
            </a:r>
            <a:endParaRPr lang="en-US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or R</a:t>
            </a:r>
            <a:r>
              <a:rPr lang="en-US" baseline="-3000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B</a:t>
            </a:r>
            <a:endParaRPr lang="en-US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11635" name="Rectangle 19"/>
          <p:cNvSpPr>
            <a:spLocks noChangeArrowheads="1"/>
          </p:cNvSpPr>
          <p:nvPr/>
        </p:nvSpPr>
        <p:spPr bwMode="auto">
          <a:xfrm>
            <a:off x="4270375" y="2589213"/>
            <a:ext cx="3662363" cy="1189037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amount of R</a:t>
            </a:r>
            <a:r>
              <a:rPr lang="en-US" baseline="-3000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B</a:t>
            </a:r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(or R</a:t>
            </a:r>
            <a:r>
              <a:rPr lang="en-US" baseline="-3000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</a:t>
            </a:r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) that is needed to react with it</a:t>
            </a:r>
          </a:p>
        </p:txBody>
      </p:sp>
      <p:sp>
        <p:nvSpPr>
          <p:cNvPr id="111634" name="Rectangle 18"/>
          <p:cNvSpPr>
            <a:spLocks noChangeArrowheads="1"/>
          </p:cNvSpPr>
          <p:nvPr/>
        </p:nvSpPr>
        <p:spPr bwMode="auto">
          <a:xfrm>
            <a:off x="1287463" y="2651125"/>
            <a:ext cx="2476500" cy="10144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/>
          <a:lstStyle/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amount of R</a:t>
            </a:r>
            <a:r>
              <a:rPr lang="en-US" baseline="-3000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</a:t>
            </a:r>
          </a:p>
          <a:p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(or R</a:t>
            </a:r>
            <a:r>
              <a:rPr lang="en-US" baseline="-3000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B</a:t>
            </a:r>
            <a:r>
              <a:rPr lang="en-US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)</a:t>
            </a:r>
          </a:p>
        </p:txBody>
      </p:sp>
      <p:grpSp>
        <p:nvGrpSpPr>
          <p:cNvPr id="111688" name="Group 72"/>
          <p:cNvGrpSpPr>
            <a:grpSpLocks/>
          </p:cNvGrpSpPr>
          <p:nvPr/>
        </p:nvGrpSpPr>
        <p:grpSpPr bwMode="auto">
          <a:xfrm>
            <a:off x="993775" y="1890713"/>
            <a:ext cx="7156450" cy="4592637"/>
            <a:chOff x="626" y="1191"/>
            <a:chExt cx="4508" cy="2893"/>
          </a:xfrm>
        </p:grpSpPr>
        <p:sp>
          <p:nvSpPr>
            <p:cNvPr id="111633" name="Rectangle 17"/>
            <p:cNvSpPr>
              <a:spLocks noChangeArrowheads="1"/>
            </p:cNvSpPr>
            <p:nvPr/>
          </p:nvSpPr>
          <p:spPr bwMode="auto">
            <a:xfrm>
              <a:off x="2681" y="1191"/>
              <a:ext cx="2307" cy="44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r>
                <a:rPr lang="en-US" b="1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…one can find the…</a:t>
              </a:r>
            </a:p>
          </p:txBody>
        </p:sp>
        <p:sp>
          <p:nvSpPr>
            <p:cNvPr id="111632" name="Rectangle 16"/>
            <p:cNvSpPr>
              <a:spLocks noChangeArrowheads="1"/>
            </p:cNvSpPr>
            <p:nvPr/>
          </p:nvSpPr>
          <p:spPr bwMode="auto">
            <a:xfrm>
              <a:off x="838" y="1257"/>
              <a:ext cx="1641" cy="33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/>
            <a:lstStyle/>
            <a:p>
              <a:r>
                <a:rPr lang="en-US" b="1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Given the…</a:t>
              </a:r>
            </a:p>
          </p:txBody>
        </p:sp>
        <p:grpSp>
          <p:nvGrpSpPr>
            <p:cNvPr id="111683" name="Group 67"/>
            <p:cNvGrpSpPr>
              <a:grpSpLocks/>
            </p:cNvGrpSpPr>
            <p:nvPr/>
          </p:nvGrpSpPr>
          <p:grpSpPr bwMode="auto">
            <a:xfrm>
              <a:off x="626" y="1230"/>
              <a:ext cx="4508" cy="2854"/>
              <a:chOff x="626" y="1230"/>
              <a:chExt cx="4508" cy="2854"/>
            </a:xfrm>
          </p:grpSpPr>
          <p:sp>
            <p:nvSpPr>
              <p:cNvPr id="111621" name="Line 5"/>
              <p:cNvSpPr>
                <a:spLocks noChangeShapeType="1"/>
              </p:cNvSpPr>
              <p:nvPr/>
            </p:nvSpPr>
            <p:spPr bwMode="auto">
              <a:xfrm>
                <a:off x="628" y="4084"/>
                <a:ext cx="4503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622" name="Line 6"/>
              <p:cNvSpPr>
                <a:spLocks noChangeShapeType="1"/>
              </p:cNvSpPr>
              <p:nvPr/>
            </p:nvSpPr>
            <p:spPr bwMode="auto">
              <a:xfrm flipV="1">
                <a:off x="2538" y="1233"/>
                <a:ext cx="0" cy="284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677" name="Line 61"/>
              <p:cNvSpPr>
                <a:spLocks noChangeShapeType="1"/>
              </p:cNvSpPr>
              <p:nvPr/>
            </p:nvSpPr>
            <p:spPr bwMode="auto">
              <a:xfrm>
                <a:off x="628" y="3242"/>
                <a:ext cx="4503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678" name="Line 62"/>
              <p:cNvSpPr>
                <a:spLocks noChangeShapeType="1"/>
              </p:cNvSpPr>
              <p:nvPr/>
            </p:nvSpPr>
            <p:spPr bwMode="auto">
              <a:xfrm>
                <a:off x="628" y="2430"/>
                <a:ext cx="4505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679" name="Line 63"/>
              <p:cNvSpPr>
                <a:spLocks noChangeShapeType="1"/>
              </p:cNvSpPr>
              <p:nvPr/>
            </p:nvSpPr>
            <p:spPr bwMode="auto">
              <a:xfrm>
                <a:off x="628" y="1573"/>
                <a:ext cx="450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680" name="Line 64"/>
              <p:cNvSpPr>
                <a:spLocks noChangeShapeType="1"/>
              </p:cNvSpPr>
              <p:nvPr/>
            </p:nvSpPr>
            <p:spPr bwMode="auto">
              <a:xfrm>
                <a:off x="628" y="1233"/>
                <a:ext cx="4505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681" name="Line 65"/>
              <p:cNvSpPr>
                <a:spLocks noChangeShapeType="1"/>
              </p:cNvSpPr>
              <p:nvPr/>
            </p:nvSpPr>
            <p:spPr bwMode="auto">
              <a:xfrm flipV="1">
                <a:off x="626" y="1233"/>
                <a:ext cx="0" cy="285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682" name="Line 66"/>
              <p:cNvSpPr>
                <a:spLocks noChangeShapeType="1"/>
              </p:cNvSpPr>
              <p:nvPr/>
            </p:nvSpPr>
            <p:spPr bwMode="auto">
              <a:xfrm flipV="1">
                <a:off x="5134" y="1230"/>
                <a:ext cx="0" cy="285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1684" name="Rectangle 68"/>
          <p:cNvSpPr>
            <a:spLocks noChangeArrowheads="1"/>
          </p:cNvSpPr>
          <p:nvPr/>
        </p:nvSpPr>
        <p:spPr bwMode="auto">
          <a:xfrm>
            <a:off x="436563" y="368300"/>
            <a:ext cx="5864225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i="1">
                <a:solidFill>
                  <a:srgbClr val="FF0000"/>
                </a:solidFill>
              </a:rPr>
              <a:t>What can we do with stoichiometry?</a:t>
            </a:r>
          </a:p>
        </p:txBody>
      </p:sp>
      <p:grpSp>
        <p:nvGrpSpPr>
          <p:cNvPr id="111687" name="Group 71"/>
          <p:cNvGrpSpPr>
            <a:grpSpLocks/>
          </p:cNvGrpSpPr>
          <p:nvPr/>
        </p:nvGrpSpPr>
        <p:grpSpPr bwMode="auto">
          <a:xfrm>
            <a:off x="479425" y="1109663"/>
            <a:ext cx="7929563" cy="519112"/>
            <a:chOff x="302" y="699"/>
            <a:chExt cx="4995" cy="327"/>
          </a:xfrm>
        </p:grpSpPr>
        <p:sp>
          <p:nvSpPr>
            <p:cNvPr id="111685" name="Rectangle 69"/>
            <p:cNvSpPr>
              <a:spLocks noChangeArrowheads="1"/>
            </p:cNvSpPr>
            <p:nvPr/>
          </p:nvSpPr>
          <p:spPr bwMode="auto">
            <a:xfrm>
              <a:off x="302" y="699"/>
              <a:ext cx="4995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0000"/>
                  </a:solidFill>
                </a:rPr>
                <a:t>For generic equation:     R</a:t>
              </a:r>
              <a:r>
                <a:rPr lang="en-US" baseline="-25000">
                  <a:solidFill>
                    <a:srgbClr val="FF0000"/>
                  </a:solidFill>
                </a:rPr>
                <a:t>A</a:t>
              </a:r>
              <a:r>
                <a:rPr lang="en-US">
                  <a:solidFill>
                    <a:srgbClr val="FF0000"/>
                  </a:solidFill>
                </a:rPr>
                <a:t>  +  R</a:t>
              </a:r>
              <a:r>
                <a:rPr lang="en-US" baseline="-25000">
                  <a:solidFill>
                    <a:srgbClr val="FF0000"/>
                  </a:solidFill>
                </a:rPr>
                <a:t>B</a:t>
              </a:r>
              <a:r>
                <a:rPr lang="en-US">
                  <a:solidFill>
                    <a:srgbClr val="FF0000"/>
                  </a:solidFill>
                </a:rPr>
                <a:t> 	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P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1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  +  P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</a:p>
          </p:txBody>
        </p:sp>
        <p:sp>
          <p:nvSpPr>
            <p:cNvPr id="111686" name="Line 70"/>
            <p:cNvSpPr>
              <a:spLocks noChangeShapeType="1"/>
            </p:cNvSpPr>
            <p:nvPr/>
          </p:nvSpPr>
          <p:spPr bwMode="auto">
            <a:xfrm>
              <a:off x="3941" y="859"/>
              <a:ext cx="39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1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1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1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1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1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16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9" grpId="0"/>
      <p:bldP spid="111638" grpId="0"/>
      <p:bldP spid="111637" grpId="0"/>
      <p:bldP spid="111636" grpId="0"/>
      <p:bldP spid="111635" grpId="0"/>
      <p:bldP spid="11163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174" name="Group 126"/>
          <p:cNvGrpSpPr>
            <a:grpSpLocks/>
          </p:cNvGrpSpPr>
          <p:nvPr/>
        </p:nvGrpSpPr>
        <p:grpSpPr bwMode="auto">
          <a:xfrm>
            <a:off x="4151313" y="2147888"/>
            <a:ext cx="2360612" cy="2693987"/>
            <a:chOff x="2615" y="1353"/>
            <a:chExt cx="1487" cy="1697"/>
          </a:xfrm>
        </p:grpSpPr>
        <p:sp>
          <p:nvSpPr>
            <p:cNvPr id="130173" name="Rectangle 125"/>
            <p:cNvSpPr>
              <a:spLocks noChangeArrowheads="1"/>
            </p:cNvSpPr>
            <p:nvPr/>
          </p:nvSpPr>
          <p:spPr bwMode="auto">
            <a:xfrm>
              <a:off x="2615" y="1353"/>
              <a:ext cx="996" cy="622"/>
            </a:xfrm>
            <a:prstGeom prst="rect">
              <a:avLst/>
            </a:prstGeom>
            <a:solidFill>
              <a:srgbClr val="FFFF00"/>
            </a:solidFill>
            <a:ln w="254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0171" name="AutoShape 123"/>
            <p:cNvSpPr>
              <a:spLocks noChangeArrowheads="1"/>
            </p:cNvSpPr>
            <p:nvPr/>
          </p:nvSpPr>
          <p:spPr bwMode="auto">
            <a:xfrm rot="-2416983">
              <a:off x="3827" y="1786"/>
              <a:ext cx="275" cy="1264"/>
            </a:xfrm>
            <a:prstGeom prst="downArrow">
              <a:avLst>
                <a:gd name="adj1" fmla="val 50000"/>
                <a:gd name="adj2" fmla="val 114909"/>
              </a:avLst>
            </a:prstGeom>
            <a:solidFill>
              <a:srgbClr val="FFFF00"/>
            </a:solidFill>
            <a:ln w="254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7691438" y="2117725"/>
            <a:ext cx="1058862" cy="10826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30055" name="Group 7"/>
          <p:cNvGrpSpPr>
            <a:grpSpLocks/>
          </p:cNvGrpSpPr>
          <p:nvPr/>
        </p:nvGrpSpPr>
        <p:grpSpPr bwMode="auto">
          <a:xfrm>
            <a:off x="1371600" y="457200"/>
            <a:ext cx="6392863" cy="519113"/>
            <a:chOff x="864" y="918"/>
            <a:chExt cx="4027" cy="327"/>
          </a:xfrm>
        </p:grpSpPr>
        <p:sp>
          <p:nvSpPr>
            <p:cNvPr id="130056" name="Rectangle 8"/>
            <p:cNvSpPr>
              <a:spLocks noChangeArrowheads="1"/>
            </p:cNvSpPr>
            <p:nvPr/>
          </p:nvSpPr>
          <p:spPr bwMode="auto">
            <a:xfrm>
              <a:off x="864" y="918"/>
              <a:ext cx="4027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b="1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  Fe(s)  +    </a:t>
              </a:r>
              <a:r>
                <a:rPr lang="en-US" b="1">
                  <a:solidFill>
                    <a:srgbClr val="FF0000"/>
                  </a:solidFill>
                </a:rPr>
                <a:t>3</a:t>
              </a:r>
              <a:r>
                <a:rPr lang="en-US">
                  <a:solidFill>
                    <a:srgbClr val="FF0000"/>
                  </a:solidFill>
                </a:rPr>
                <a:t>  Cl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(g)           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  FeCl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3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(s) </a:t>
              </a:r>
            </a:p>
          </p:txBody>
        </p:sp>
        <p:sp>
          <p:nvSpPr>
            <p:cNvPr id="130057" name="Line 9"/>
            <p:cNvSpPr>
              <a:spLocks noChangeShapeType="1"/>
            </p:cNvSpPr>
            <p:nvPr/>
          </p:nvSpPr>
          <p:spPr bwMode="auto">
            <a:xfrm>
              <a:off x="3072" y="1088"/>
              <a:ext cx="4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30058" name="Rectangle 10"/>
          <p:cNvSpPr>
            <a:spLocks noChangeArrowheads="1"/>
          </p:cNvSpPr>
          <p:nvPr/>
        </p:nvSpPr>
        <p:spPr bwMode="auto">
          <a:xfrm>
            <a:off x="1363663" y="1006475"/>
            <a:ext cx="3868737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223 g Fe  	   179 L Cl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30059" name="Rectangle 11"/>
          <p:cNvSpPr>
            <a:spLocks noChangeArrowheads="1"/>
          </p:cNvSpPr>
          <p:nvPr/>
        </p:nvSpPr>
        <p:spPr bwMode="auto">
          <a:xfrm>
            <a:off x="596900" y="1587500"/>
            <a:ext cx="5684838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Which is the limiting reactant: Fe or Cl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? </a:t>
            </a:r>
          </a:p>
        </p:txBody>
      </p:sp>
      <p:sp>
        <p:nvSpPr>
          <p:cNvPr id="130060" name="Rectangle 12"/>
          <p:cNvSpPr>
            <a:spLocks noChangeArrowheads="1"/>
          </p:cNvSpPr>
          <p:nvPr/>
        </p:nvSpPr>
        <p:spPr bwMode="auto">
          <a:xfrm>
            <a:off x="6348413" y="22336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2</a:t>
            </a:r>
          </a:p>
        </p:txBody>
      </p:sp>
      <p:sp>
        <p:nvSpPr>
          <p:cNvPr id="130061" name="Rectangle 13"/>
          <p:cNvSpPr>
            <a:spLocks noChangeArrowheads="1"/>
          </p:cNvSpPr>
          <p:nvPr/>
        </p:nvSpPr>
        <p:spPr bwMode="auto">
          <a:xfrm>
            <a:off x="2233613" y="2198688"/>
            <a:ext cx="141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Fe</a:t>
            </a:r>
            <a:endParaRPr lang="en-US" sz="2400" baseline="-25000"/>
          </a:p>
        </p:txBody>
      </p:sp>
      <p:sp>
        <p:nvSpPr>
          <p:cNvPr id="130062" name="Rectangle 14"/>
          <p:cNvSpPr>
            <a:spLocks noChangeArrowheads="1"/>
          </p:cNvSpPr>
          <p:nvPr/>
        </p:nvSpPr>
        <p:spPr bwMode="auto">
          <a:xfrm>
            <a:off x="2130425" y="260667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55.8 g Fe</a:t>
            </a:r>
            <a:endParaRPr lang="en-US" sz="2400" baseline="-25000"/>
          </a:p>
        </p:txBody>
      </p:sp>
      <p:sp>
        <p:nvSpPr>
          <p:cNvPr id="130063" name="Rectangle 15"/>
          <p:cNvSpPr>
            <a:spLocks noChangeArrowheads="1"/>
          </p:cNvSpPr>
          <p:nvPr/>
        </p:nvSpPr>
        <p:spPr bwMode="auto">
          <a:xfrm>
            <a:off x="642938" y="2225675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223 g Fe</a:t>
            </a:r>
            <a:endParaRPr lang="en-US" sz="2400" baseline="-25000"/>
          </a:p>
        </p:txBody>
      </p:sp>
      <p:sp>
        <p:nvSpPr>
          <p:cNvPr id="130064" name="Line 16"/>
          <p:cNvSpPr>
            <a:spLocks noChangeShapeType="1"/>
          </p:cNvSpPr>
          <p:nvPr/>
        </p:nvSpPr>
        <p:spPr bwMode="auto">
          <a:xfrm flipH="1">
            <a:off x="1376363" y="2411413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0065" name="Line 17"/>
          <p:cNvSpPr>
            <a:spLocks noChangeShapeType="1"/>
          </p:cNvSpPr>
          <p:nvPr/>
        </p:nvSpPr>
        <p:spPr bwMode="auto">
          <a:xfrm flipH="1">
            <a:off x="2940050" y="2765425"/>
            <a:ext cx="611188" cy="1762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0066" name="Group 18"/>
          <p:cNvGrpSpPr>
            <a:grpSpLocks/>
          </p:cNvGrpSpPr>
          <p:nvPr/>
        </p:nvGrpSpPr>
        <p:grpSpPr bwMode="auto">
          <a:xfrm>
            <a:off x="1868488" y="2005013"/>
            <a:ext cx="1963737" cy="1098550"/>
            <a:chOff x="4223" y="3016"/>
            <a:chExt cx="1237" cy="692"/>
          </a:xfrm>
        </p:grpSpPr>
        <p:sp>
          <p:nvSpPr>
            <p:cNvPr id="130067" name="Rectangle 19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0068" name="Rectangle 20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0069" name="Line 21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0070" name="Rectangle 22"/>
          <p:cNvSpPr>
            <a:spLocks noChangeArrowheads="1"/>
          </p:cNvSpPr>
          <p:nvPr/>
        </p:nvSpPr>
        <p:spPr bwMode="auto">
          <a:xfrm>
            <a:off x="3848100" y="2225675"/>
            <a:ext cx="2128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4.0 mol Fe</a:t>
            </a:r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sp>
        <p:nvSpPr>
          <p:cNvPr id="130071" name="Rectangle 23"/>
          <p:cNvSpPr>
            <a:spLocks noChangeArrowheads="1"/>
          </p:cNvSpPr>
          <p:nvPr/>
        </p:nvSpPr>
        <p:spPr bwMode="auto">
          <a:xfrm>
            <a:off x="2193925" y="3214688"/>
            <a:ext cx="1500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Cl</a:t>
            </a:r>
            <a:r>
              <a:rPr lang="en-US" sz="2400" baseline="-25000"/>
              <a:t>2</a:t>
            </a:r>
          </a:p>
        </p:txBody>
      </p:sp>
      <p:sp>
        <p:nvSpPr>
          <p:cNvPr id="130072" name="Rectangle 24"/>
          <p:cNvSpPr>
            <a:spLocks noChangeArrowheads="1"/>
          </p:cNvSpPr>
          <p:nvPr/>
        </p:nvSpPr>
        <p:spPr bwMode="auto">
          <a:xfrm>
            <a:off x="2133600" y="3622675"/>
            <a:ext cx="161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22.4 L Cl</a:t>
            </a:r>
            <a:r>
              <a:rPr lang="en-US" sz="2400" baseline="-25000"/>
              <a:t>2</a:t>
            </a:r>
          </a:p>
        </p:txBody>
      </p:sp>
      <p:sp>
        <p:nvSpPr>
          <p:cNvPr id="130073" name="Rectangle 25"/>
          <p:cNvSpPr>
            <a:spLocks noChangeArrowheads="1"/>
          </p:cNvSpPr>
          <p:nvPr/>
        </p:nvSpPr>
        <p:spPr bwMode="auto">
          <a:xfrm>
            <a:off x="617538" y="3241675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179 L Cl</a:t>
            </a:r>
            <a:r>
              <a:rPr lang="en-US" sz="2400" baseline="-25000"/>
              <a:t>2</a:t>
            </a:r>
          </a:p>
        </p:txBody>
      </p:sp>
      <p:sp>
        <p:nvSpPr>
          <p:cNvPr id="130074" name="Line 26"/>
          <p:cNvSpPr>
            <a:spLocks noChangeShapeType="1"/>
          </p:cNvSpPr>
          <p:nvPr/>
        </p:nvSpPr>
        <p:spPr bwMode="auto">
          <a:xfrm flipH="1">
            <a:off x="1322388" y="3427413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0075" name="Line 27"/>
          <p:cNvSpPr>
            <a:spLocks noChangeShapeType="1"/>
          </p:cNvSpPr>
          <p:nvPr/>
        </p:nvSpPr>
        <p:spPr bwMode="auto">
          <a:xfrm flipH="1">
            <a:off x="2900363" y="3781425"/>
            <a:ext cx="611187" cy="1762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0076" name="Group 28"/>
          <p:cNvGrpSpPr>
            <a:grpSpLocks/>
          </p:cNvGrpSpPr>
          <p:nvPr/>
        </p:nvGrpSpPr>
        <p:grpSpPr bwMode="auto">
          <a:xfrm>
            <a:off x="1885950" y="3021013"/>
            <a:ext cx="1963738" cy="1098550"/>
            <a:chOff x="4223" y="3016"/>
            <a:chExt cx="1237" cy="692"/>
          </a:xfrm>
        </p:grpSpPr>
        <p:sp>
          <p:nvSpPr>
            <p:cNvPr id="130077" name="Rectangle 29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0078" name="Rectangle 30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0079" name="Line 31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0080" name="Rectangle 32"/>
          <p:cNvSpPr>
            <a:spLocks noChangeArrowheads="1"/>
          </p:cNvSpPr>
          <p:nvPr/>
        </p:nvSpPr>
        <p:spPr bwMode="auto">
          <a:xfrm>
            <a:off x="3848100" y="3341688"/>
            <a:ext cx="2128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8.0 mol Cl</a:t>
            </a:r>
            <a:r>
              <a:rPr lang="en-US" sz="2400" baseline="-25000"/>
              <a:t>2</a:t>
            </a:r>
            <a:endParaRPr lang="en-US" sz="2400"/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grpSp>
        <p:nvGrpSpPr>
          <p:cNvPr id="130084" name="Group 36"/>
          <p:cNvGrpSpPr>
            <a:grpSpLocks/>
          </p:cNvGrpSpPr>
          <p:nvPr/>
        </p:nvGrpSpPr>
        <p:grpSpPr bwMode="auto">
          <a:xfrm>
            <a:off x="5967413" y="2019300"/>
            <a:ext cx="382587" cy="706438"/>
            <a:chOff x="3996" y="2535"/>
            <a:chExt cx="241" cy="445"/>
          </a:xfrm>
        </p:grpSpPr>
        <p:sp>
          <p:nvSpPr>
            <p:cNvPr id="130085" name="Rectangle 37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30086" name="Rectangle 38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30087" name="Rectangle 39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grpSp>
        <p:nvGrpSpPr>
          <p:cNvPr id="130088" name="Group 40"/>
          <p:cNvGrpSpPr>
            <a:grpSpLocks/>
          </p:cNvGrpSpPr>
          <p:nvPr/>
        </p:nvGrpSpPr>
        <p:grpSpPr bwMode="auto">
          <a:xfrm>
            <a:off x="5967413" y="3108325"/>
            <a:ext cx="382587" cy="706438"/>
            <a:chOff x="3996" y="2535"/>
            <a:chExt cx="241" cy="445"/>
          </a:xfrm>
        </p:grpSpPr>
        <p:sp>
          <p:nvSpPr>
            <p:cNvPr id="130089" name="Rectangle 41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30090" name="Rectangle 42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30091" name="Rectangle 43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sp>
        <p:nvSpPr>
          <p:cNvPr id="130092" name="Rectangle 44"/>
          <p:cNvSpPr>
            <a:spLocks noChangeArrowheads="1"/>
          </p:cNvSpPr>
          <p:nvPr/>
        </p:nvSpPr>
        <p:spPr bwMode="auto">
          <a:xfrm>
            <a:off x="6334125" y="33369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3</a:t>
            </a:r>
          </a:p>
        </p:txBody>
      </p:sp>
      <p:sp>
        <p:nvSpPr>
          <p:cNvPr id="130093" name="Rectangle 45"/>
          <p:cNvSpPr>
            <a:spLocks noChangeArrowheads="1"/>
          </p:cNvSpPr>
          <p:nvPr/>
        </p:nvSpPr>
        <p:spPr bwMode="auto">
          <a:xfrm>
            <a:off x="6673850" y="3336925"/>
            <a:ext cx="103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2.66</a:t>
            </a:r>
          </a:p>
        </p:txBody>
      </p:sp>
      <p:sp>
        <p:nvSpPr>
          <p:cNvPr id="130094" name="Rectangle 46"/>
          <p:cNvSpPr>
            <a:spLocks noChangeArrowheads="1"/>
          </p:cNvSpPr>
          <p:nvPr/>
        </p:nvSpPr>
        <p:spPr bwMode="auto">
          <a:xfrm>
            <a:off x="6673850" y="2219325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2.0</a:t>
            </a:r>
          </a:p>
        </p:txBody>
      </p:sp>
      <p:sp>
        <p:nvSpPr>
          <p:cNvPr id="130098" name="Rectangle 50"/>
          <p:cNvSpPr>
            <a:spLocks noChangeArrowheads="1"/>
          </p:cNvSpPr>
          <p:nvPr/>
        </p:nvSpPr>
        <p:spPr bwMode="auto">
          <a:xfrm>
            <a:off x="7804150" y="2122488"/>
            <a:ext cx="76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600"/>
              <a:t>LR</a:t>
            </a:r>
          </a:p>
        </p:txBody>
      </p:sp>
      <p:sp>
        <p:nvSpPr>
          <p:cNvPr id="130102" name="Rectangle 54"/>
          <p:cNvSpPr>
            <a:spLocks noChangeArrowheads="1"/>
          </p:cNvSpPr>
          <p:nvPr/>
        </p:nvSpPr>
        <p:spPr bwMode="auto">
          <a:xfrm>
            <a:off x="7737475" y="2689225"/>
            <a:ext cx="906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= Fe</a:t>
            </a:r>
          </a:p>
        </p:txBody>
      </p:sp>
      <p:sp>
        <p:nvSpPr>
          <p:cNvPr id="130103" name="Rectangle 55"/>
          <p:cNvSpPr>
            <a:spLocks noChangeArrowheads="1"/>
          </p:cNvSpPr>
          <p:nvPr/>
        </p:nvSpPr>
        <p:spPr bwMode="auto">
          <a:xfrm>
            <a:off x="300038" y="4462463"/>
            <a:ext cx="50482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How many g FeCl</a:t>
            </a:r>
            <a:r>
              <a:rPr lang="en-US" sz="2400" baseline="-25000">
                <a:solidFill>
                  <a:srgbClr val="FF0000"/>
                </a:solidFill>
              </a:rPr>
              <a:t>3</a:t>
            </a:r>
            <a:r>
              <a:rPr lang="en-US" sz="2400">
                <a:solidFill>
                  <a:srgbClr val="FF0000"/>
                </a:solidFill>
              </a:rPr>
              <a:t> are produced?</a:t>
            </a:r>
          </a:p>
        </p:txBody>
      </p:sp>
      <p:sp>
        <p:nvSpPr>
          <p:cNvPr id="130104" name="Rectangle 56"/>
          <p:cNvSpPr>
            <a:spLocks noChangeArrowheads="1"/>
          </p:cNvSpPr>
          <p:nvPr/>
        </p:nvSpPr>
        <p:spPr bwMode="auto">
          <a:xfrm>
            <a:off x="6769100" y="5743575"/>
            <a:ext cx="1773238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0105" name="Rectangle 57"/>
          <p:cNvSpPr>
            <a:spLocks noChangeArrowheads="1"/>
          </p:cNvSpPr>
          <p:nvPr/>
        </p:nvSpPr>
        <p:spPr bwMode="auto">
          <a:xfrm>
            <a:off x="6356350" y="5778500"/>
            <a:ext cx="244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649 g FeCl</a:t>
            </a:r>
            <a:r>
              <a:rPr lang="en-US" sz="2400" baseline="-25000"/>
              <a:t>3</a:t>
            </a:r>
          </a:p>
        </p:txBody>
      </p:sp>
      <p:grpSp>
        <p:nvGrpSpPr>
          <p:cNvPr id="130106" name="Group 58"/>
          <p:cNvGrpSpPr>
            <a:grpSpLocks/>
          </p:cNvGrpSpPr>
          <p:nvPr/>
        </p:nvGrpSpPr>
        <p:grpSpPr bwMode="auto">
          <a:xfrm>
            <a:off x="1838325" y="5357813"/>
            <a:ext cx="2135188" cy="1098550"/>
            <a:chOff x="3291" y="1407"/>
            <a:chExt cx="1345" cy="692"/>
          </a:xfrm>
        </p:grpSpPr>
        <p:sp>
          <p:nvSpPr>
            <p:cNvPr id="130107" name="Rectangle 59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0108" name="Rectangle 60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0109" name="Line 61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0110" name="Rectangle 62"/>
          <p:cNvSpPr>
            <a:spLocks noChangeArrowheads="1"/>
          </p:cNvSpPr>
          <p:nvPr/>
        </p:nvSpPr>
        <p:spPr bwMode="auto">
          <a:xfrm>
            <a:off x="2278063" y="5991225"/>
            <a:ext cx="1370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Fe</a:t>
            </a:r>
            <a:endParaRPr lang="en-US" sz="2400" baseline="-25000"/>
          </a:p>
        </p:txBody>
      </p:sp>
      <p:sp>
        <p:nvSpPr>
          <p:cNvPr id="130111" name="Rectangle 63"/>
          <p:cNvSpPr>
            <a:spLocks noChangeArrowheads="1"/>
          </p:cNvSpPr>
          <p:nvPr/>
        </p:nvSpPr>
        <p:spPr bwMode="auto">
          <a:xfrm>
            <a:off x="4257675" y="5976938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FeCl</a:t>
            </a:r>
            <a:r>
              <a:rPr lang="en-US" sz="2400" baseline="-25000"/>
              <a:t>3</a:t>
            </a:r>
          </a:p>
        </p:txBody>
      </p:sp>
      <p:grpSp>
        <p:nvGrpSpPr>
          <p:cNvPr id="130112" name="Group 64"/>
          <p:cNvGrpSpPr>
            <a:grpSpLocks/>
          </p:cNvGrpSpPr>
          <p:nvPr/>
        </p:nvGrpSpPr>
        <p:grpSpPr bwMode="auto">
          <a:xfrm>
            <a:off x="3825875" y="5353050"/>
            <a:ext cx="2492375" cy="1098550"/>
            <a:chOff x="1425" y="3014"/>
            <a:chExt cx="1570" cy="692"/>
          </a:xfrm>
        </p:grpSpPr>
        <p:sp>
          <p:nvSpPr>
            <p:cNvPr id="130113" name="Rectangle 65"/>
            <p:cNvSpPr>
              <a:spLocks noChangeArrowheads="1"/>
            </p:cNvSpPr>
            <p:nvPr/>
          </p:nvSpPr>
          <p:spPr bwMode="auto">
            <a:xfrm>
              <a:off x="142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0114" name="Rectangle 66"/>
            <p:cNvSpPr>
              <a:spLocks noChangeArrowheads="1"/>
            </p:cNvSpPr>
            <p:nvPr/>
          </p:nvSpPr>
          <p:spPr bwMode="auto">
            <a:xfrm>
              <a:off x="275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0115" name="Line 67"/>
            <p:cNvSpPr>
              <a:spLocks noChangeShapeType="1"/>
            </p:cNvSpPr>
            <p:nvPr/>
          </p:nvSpPr>
          <p:spPr bwMode="auto">
            <a:xfrm>
              <a:off x="1629" y="3432"/>
              <a:ext cx="122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0118" name="Rectangle 70"/>
          <p:cNvSpPr>
            <a:spLocks noChangeArrowheads="1"/>
          </p:cNvSpPr>
          <p:nvPr/>
        </p:nvSpPr>
        <p:spPr bwMode="auto">
          <a:xfrm>
            <a:off x="379413" y="5591175"/>
            <a:ext cx="1852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4.0 mol Fe</a:t>
            </a:r>
            <a:endParaRPr lang="en-US" sz="2400" baseline="-25000"/>
          </a:p>
        </p:txBody>
      </p:sp>
      <p:sp>
        <p:nvSpPr>
          <p:cNvPr id="130122" name="Line 74"/>
          <p:cNvSpPr>
            <a:spLocks noChangeShapeType="1"/>
          </p:cNvSpPr>
          <p:nvPr/>
        </p:nvSpPr>
        <p:spPr bwMode="auto">
          <a:xfrm flipH="1" flipV="1">
            <a:off x="2638425" y="6164263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0123" name="Group 75"/>
          <p:cNvGrpSpPr>
            <a:grpSpLocks/>
          </p:cNvGrpSpPr>
          <p:nvPr/>
        </p:nvGrpSpPr>
        <p:grpSpPr bwMode="auto">
          <a:xfrm>
            <a:off x="4737100" y="6099175"/>
            <a:ext cx="958850" cy="276225"/>
            <a:chOff x="1646" y="3190"/>
            <a:chExt cx="604" cy="174"/>
          </a:xfrm>
        </p:grpSpPr>
        <p:sp>
          <p:nvSpPr>
            <p:cNvPr id="130124" name="Line 76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25" name="Line 77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0126" name="Group 78"/>
          <p:cNvGrpSpPr>
            <a:grpSpLocks/>
          </p:cNvGrpSpPr>
          <p:nvPr/>
        </p:nvGrpSpPr>
        <p:grpSpPr bwMode="auto">
          <a:xfrm>
            <a:off x="2551113" y="5676900"/>
            <a:ext cx="958850" cy="276225"/>
            <a:chOff x="1646" y="3190"/>
            <a:chExt cx="604" cy="174"/>
          </a:xfrm>
        </p:grpSpPr>
        <p:sp>
          <p:nvSpPr>
            <p:cNvPr id="130127" name="Line 79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128" name="Line 80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0133" name="Rectangle 85"/>
          <p:cNvSpPr>
            <a:spLocks noChangeArrowheads="1"/>
          </p:cNvSpPr>
          <p:nvPr/>
        </p:nvSpPr>
        <p:spPr bwMode="auto">
          <a:xfrm>
            <a:off x="4125913" y="5570538"/>
            <a:ext cx="216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162.3 g FeCl</a:t>
            </a:r>
            <a:r>
              <a:rPr lang="en-US" sz="2400" baseline="-25000"/>
              <a:t>3</a:t>
            </a:r>
          </a:p>
        </p:txBody>
      </p:sp>
      <p:sp>
        <p:nvSpPr>
          <p:cNvPr id="130134" name="Rectangle 86"/>
          <p:cNvSpPr>
            <a:spLocks noChangeArrowheads="1"/>
          </p:cNvSpPr>
          <p:nvPr/>
        </p:nvSpPr>
        <p:spPr bwMode="auto">
          <a:xfrm>
            <a:off x="2089150" y="5568950"/>
            <a:ext cx="177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FeCl</a:t>
            </a:r>
            <a:r>
              <a:rPr lang="en-US" sz="2400" baseline="-25000"/>
              <a:t>3</a:t>
            </a:r>
          </a:p>
        </p:txBody>
      </p:sp>
      <p:sp>
        <p:nvSpPr>
          <p:cNvPr id="130135" name="Line 87"/>
          <p:cNvSpPr>
            <a:spLocks noChangeShapeType="1"/>
          </p:cNvSpPr>
          <p:nvPr/>
        </p:nvSpPr>
        <p:spPr bwMode="auto">
          <a:xfrm flipH="1" flipV="1">
            <a:off x="1019175" y="5707063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0136" name="Group 88"/>
          <p:cNvGrpSpPr>
            <a:grpSpLocks/>
          </p:cNvGrpSpPr>
          <p:nvPr/>
        </p:nvGrpSpPr>
        <p:grpSpPr bwMode="auto">
          <a:xfrm>
            <a:off x="6242050" y="4389438"/>
            <a:ext cx="2089150" cy="666750"/>
            <a:chOff x="243" y="768"/>
            <a:chExt cx="1316" cy="420"/>
          </a:xfrm>
        </p:grpSpPr>
        <p:sp>
          <p:nvSpPr>
            <p:cNvPr id="130137" name="Freeform 89"/>
            <p:cNvSpPr>
              <a:spLocks/>
            </p:cNvSpPr>
            <p:nvPr/>
          </p:nvSpPr>
          <p:spPr bwMode="auto">
            <a:xfrm>
              <a:off x="792" y="98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38" name="Oval 90"/>
            <p:cNvSpPr>
              <a:spLocks noChangeArrowheads="1"/>
            </p:cNvSpPr>
            <p:nvPr/>
          </p:nvSpPr>
          <p:spPr bwMode="auto">
            <a:xfrm>
              <a:off x="301" y="76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39" name="Oval 91"/>
            <p:cNvSpPr>
              <a:spLocks noChangeArrowheads="1"/>
            </p:cNvSpPr>
            <p:nvPr/>
          </p:nvSpPr>
          <p:spPr bwMode="auto">
            <a:xfrm>
              <a:off x="309" y="106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40" name="Oval 92"/>
            <p:cNvSpPr>
              <a:spLocks noChangeArrowheads="1"/>
            </p:cNvSpPr>
            <p:nvPr/>
          </p:nvSpPr>
          <p:spPr bwMode="auto">
            <a:xfrm>
              <a:off x="649" y="910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41" name="Freeform 93"/>
            <p:cNvSpPr>
              <a:spLocks/>
            </p:cNvSpPr>
            <p:nvPr/>
          </p:nvSpPr>
          <p:spPr bwMode="auto">
            <a:xfrm>
              <a:off x="428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42" name="Freeform 94"/>
            <p:cNvSpPr>
              <a:spLocks/>
            </p:cNvSpPr>
            <p:nvPr/>
          </p:nvSpPr>
          <p:spPr bwMode="auto">
            <a:xfrm>
              <a:off x="435" y="86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43" name="Freeform 95"/>
            <p:cNvSpPr>
              <a:spLocks/>
            </p:cNvSpPr>
            <p:nvPr/>
          </p:nvSpPr>
          <p:spPr bwMode="auto">
            <a:xfrm>
              <a:off x="383" y="98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44" name="Oval 96"/>
            <p:cNvSpPr>
              <a:spLocks noChangeArrowheads="1"/>
            </p:cNvSpPr>
            <p:nvPr/>
          </p:nvSpPr>
          <p:spPr bwMode="auto">
            <a:xfrm>
              <a:off x="243" y="91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45" name="Oval 97"/>
            <p:cNvSpPr>
              <a:spLocks noChangeArrowheads="1"/>
            </p:cNvSpPr>
            <p:nvPr/>
          </p:nvSpPr>
          <p:spPr bwMode="auto">
            <a:xfrm flipH="1">
              <a:off x="1009" y="91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46" name="Oval 98"/>
            <p:cNvSpPr>
              <a:spLocks noChangeArrowheads="1"/>
            </p:cNvSpPr>
            <p:nvPr/>
          </p:nvSpPr>
          <p:spPr bwMode="auto">
            <a:xfrm flipH="1">
              <a:off x="1352" y="76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47" name="Oval 99"/>
            <p:cNvSpPr>
              <a:spLocks noChangeArrowheads="1"/>
            </p:cNvSpPr>
            <p:nvPr/>
          </p:nvSpPr>
          <p:spPr bwMode="auto">
            <a:xfrm flipH="1">
              <a:off x="1361" y="106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48" name="Oval 100"/>
            <p:cNvSpPr>
              <a:spLocks noChangeArrowheads="1"/>
            </p:cNvSpPr>
            <p:nvPr/>
          </p:nvSpPr>
          <p:spPr bwMode="auto">
            <a:xfrm flipH="1">
              <a:off x="1415" y="91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49" name="Freeform 101"/>
            <p:cNvSpPr>
              <a:spLocks/>
            </p:cNvSpPr>
            <p:nvPr/>
          </p:nvSpPr>
          <p:spPr bwMode="auto">
            <a:xfrm flipH="1">
              <a:off x="1141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50" name="Freeform 102"/>
            <p:cNvSpPr>
              <a:spLocks/>
            </p:cNvSpPr>
            <p:nvPr/>
          </p:nvSpPr>
          <p:spPr bwMode="auto">
            <a:xfrm flipH="1">
              <a:off x="1141" y="86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51" name="Freeform 103"/>
            <p:cNvSpPr>
              <a:spLocks/>
            </p:cNvSpPr>
            <p:nvPr/>
          </p:nvSpPr>
          <p:spPr bwMode="auto">
            <a:xfrm flipH="1">
              <a:off x="1148" y="98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0152" name="Group 104"/>
          <p:cNvGrpSpPr>
            <a:grpSpLocks/>
          </p:cNvGrpSpPr>
          <p:nvPr/>
        </p:nvGrpSpPr>
        <p:grpSpPr bwMode="auto">
          <a:xfrm>
            <a:off x="6242050" y="4389438"/>
            <a:ext cx="2089150" cy="666750"/>
            <a:chOff x="211" y="188"/>
            <a:chExt cx="1316" cy="420"/>
          </a:xfrm>
        </p:grpSpPr>
        <p:sp>
          <p:nvSpPr>
            <p:cNvPr id="130153" name="Freeform 105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54" name="Oval 106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55" name="Oval 107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56" name="Oval 108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57" name="Freeform 109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58" name="Freeform 110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59" name="Freeform 111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60" name="Oval 112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61" name="Oval 113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62" name="Oval 114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63" name="Oval 115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64" name="Oval 116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65" name="Freeform 117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66" name="Freeform 118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167" name="Freeform 119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0168" name="Rectangle 120"/>
          <p:cNvSpPr>
            <a:spLocks noChangeArrowheads="1"/>
          </p:cNvSpPr>
          <p:nvPr/>
        </p:nvSpPr>
        <p:spPr bwMode="auto">
          <a:xfrm>
            <a:off x="7313613" y="5026025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FeCl</a:t>
            </a:r>
            <a:r>
              <a:rPr lang="en-US" sz="2400" baseline="-25000"/>
              <a:t>3</a:t>
            </a:r>
          </a:p>
        </p:txBody>
      </p:sp>
      <p:sp>
        <p:nvSpPr>
          <p:cNvPr id="130169" name="Rectangle 121"/>
          <p:cNvSpPr>
            <a:spLocks noChangeArrowheads="1"/>
          </p:cNvSpPr>
          <p:nvPr/>
        </p:nvSpPr>
        <p:spPr bwMode="auto">
          <a:xfrm>
            <a:off x="6556375" y="5026025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Fe</a:t>
            </a:r>
            <a:endParaRPr lang="en-US" sz="2400" baseline="-25000"/>
          </a:p>
        </p:txBody>
      </p:sp>
      <p:sp>
        <p:nvSpPr>
          <p:cNvPr id="130170" name="Rectangle 122"/>
          <p:cNvSpPr>
            <a:spLocks noChangeArrowheads="1"/>
          </p:cNvSpPr>
          <p:nvPr/>
        </p:nvSpPr>
        <p:spPr bwMode="auto">
          <a:xfrm>
            <a:off x="1331913" y="4964113"/>
            <a:ext cx="269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66FF"/>
                </a:solidFill>
              </a:rPr>
              <a:t>(“Oh, bee-HAVE!”)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30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30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30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00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300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30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0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0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130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0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0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30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0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0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30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30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30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30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30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30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0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0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30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130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0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0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130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30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30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130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30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30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130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30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30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130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30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0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1000"/>
                                        <p:tgtEl>
                                          <p:spTgt spid="130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770" decel="100000"/>
                                        <p:tgtEl>
                                          <p:spTgt spid="130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6" dur="770" decel="100000"/>
                                        <p:tgtEl>
                                          <p:spTgt spid="1300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00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8" dur="770" fill="hold"/>
                                        <p:tgtEl>
                                          <p:spTgt spid="130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0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0" dur="770" fill="hold"/>
                                        <p:tgtEl>
                                          <p:spTgt spid="130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0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30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0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0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000"/>
                            </p:stCondLst>
                            <p:childTnLst>
                              <p:par>
                                <p:cTn id="1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01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01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0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01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01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0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0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30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30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30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130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30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30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30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30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30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2000"/>
                                        <p:tgtEl>
                                          <p:spTgt spid="130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3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2000"/>
                                        <p:tgtEl>
                                          <p:spTgt spid="13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30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30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30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30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130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30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130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130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30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130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2000"/>
                                        <p:tgtEl>
                                          <p:spTgt spid="130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2000" fill="hold"/>
                                        <p:tgtEl>
                                          <p:spTgt spid="130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2000" fill="hold"/>
                                        <p:tgtEl>
                                          <p:spTgt spid="130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000" fill="hold"/>
                                        <p:tgtEl>
                                          <p:spTgt spid="130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2000"/>
                                        <p:tgtEl>
                                          <p:spTgt spid="130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2000" fill="hold"/>
                                        <p:tgtEl>
                                          <p:spTgt spid="130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2000" fill="hold"/>
                                        <p:tgtEl>
                                          <p:spTgt spid="130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000" fill="hold"/>
                                        <p:tgtEl>
                                          <p:spTgt spid="130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130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130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30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130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130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130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2000"/>
                                        <p:tgtEl>
                                          <p:spTgt spid="130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2000" fill="hold"/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000" fill="hold"/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2000" fill="hold"/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2000"/>
                                        <p:tgtEl>
                                          <p:spTgt spid="130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2000" fill="hold"/>
                                        <p:tgtEl>
                                          <p:spTgt spid="130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2000" fill="hold"/>
                                        <p:tgtEl>
                                          <p:spTgt spid="130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2000" fill="hold"/>
                                        <p:tgtEl>
                                          <p:spTgt spid="130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30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130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3" dur="1000"/>
                                        <p:tgtEl>
                                          <p:spTgt spid="130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1000"/>
                            </p:stCondLst>
                            <p:childTnLst>
                              <p:par>
                                <p:cTn id="3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500"/>
                                        <p:tgtEl>
                                          <p:spTgt spid="130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nimBg="1"/>
      <p:bldP spid="130060" grpId="0"/>
      <p:bldP spid="130061" grpId="0"/>
      <p:bldP spid="130062" grpId="0"/>
      <p:bldP spid="130063" grpId="0"/>
      <p:bldP spid="130064" grpId="0" animBg="1"/>
      <p:bldP spid="130065" grpId="0" animBg="1"/>
      <p:bldP spid="130070" grpId="0"/>
      <p:bldP spid="130071" grpId="0"/>
      <p:bldP spid="130072" grpId="0"/>
      <p:bldP spid="130073" grpId="0"/>
      <p:bldP spid="130074" grpId="0" animBg="1"/>
      <p:bldP spid="130075" grpId="0" animBg="1"/>
      <p:bldP spid="130080" grpId="0"/>
      <p:bldP spid="130092" grpId="0"/>
      <p:bldP spid="130093" grpId="0"/>
      <p:bldP spid="130094" grpId="0"/>
      <p:bldP spid="130098" grpId="0"/>
      <p:bldP spid="130102" grpId="0"/>
      <p:bldP spid="130103" grpId="0"/>
      <p:bldP spid="130104" grpId="0" animBg="1"/>
      <p:bldP spid="130105" grpId="0"/>
      <p:bldP spid="130110" grpId="0"/>
      <p:bldP spid="130111" grpId="0"/>
      <p:bldP spid="130118" grpId="0"/>
      <p:bldP spid="130122" grpId="0" animBg="1"/>
      <p:bldP spid="130133" grpId="0"/>
      <p:bldP spid="130134" grpId="0"/>
      <p:bldP spid="130135" grpId="0" animBg="1"/>
      <p:bldP spid="130168" grpId="0"/>
      <p:bldP spid="130169" grpId="0"/>
      <p:bldP spid="13017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081" name="Group 9"/>
          <p:cNvGrpSpPr>
            <a:grpSpLocks/>
          </p:cNvGrpSpPr>
          <p:nvPr/>
        </p:nvGrpSpPr>
        <p:grpSpPr bwMode="auto">
          <a:xfrm>
            <a:off x="1816100" y="311150"/>
            <a:ext cx="4924425" cy="457200"/>
            <a:chOff x="1144" y="196"/>
            <a:chExt cx="3102" cy="288"/>
          </a:xfrm>
        </p:grpSpPr>
        <p:sp>
          <p:nvSpPr>
            <p:cNvPr id="131079" name="Rectangle 7"/>
            <p:cNvSpPr>
              <a:spLocks noChangeArrowheads="1"/>
            </p:cNvSpPr>
            <p:nvPr/>
          </p:nvSpPr>
          <p:spPr bwMode="auto">
            <a:xfrm>
              <a:off x="1144" y="196"/>
              <a:ext cx="3102" cy="288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2400">
                  <a:solidFill>
                    <a:srgbClr val="FF0000"/>
                  </a:solidFill>
                </a:rPr>
                <a:t>2  H</a:t>
              </a:r>
              <a:r>
                <a:rPr lang="en-US" sz="2400" baseline="-25000">
                  <a:solidFill>
                    <a:srgbClr val="FF0000"/>
                  </a:solidFill>
                </a:rPr>
                <a:t>2</a:t>
              </a:r>
              <a:r>
                <a:rPr lang="en-US" sz="2400">
                  <a:solidFill>
                    <a:srgbClr val="FF0000"/>
                  </a:solidFill>
                </a:rPr>
                <a:t>(g)   +   O</a:t>
              </a:r>
              <a:r>
                <a:rPr lang="en-US" sz="2400" baseline="-25000">
                  <a:solidFill>
                    <a:srgbClr val="FF0000"/>
                  </a:solidFill>
                </a:rPr>
                <a:t>2</a:t>
              </a:r>
              <a:r>
                <a:rPr lang="en-US" sz="2400">
                  <a:solidFill>
                    <a:srgbClr val="FF0000"/>
                  </a:solidFill>
                </a:rPr>
                <a:t>(g)            </a:t>
              </a:r>
              <a:r>
                <a:rPr lang="en-US" sz="2400">
                  <a:solidFill>
                    <a:srgbClr val="FF0000"/>
                  </a:solidFill>
                  <a:sym typeface="Wingdings" pitchFamily="2" charset="2"/>
                </a:rPr>
                <a:t>2 H</a:t>
              </a:r>
              <a:r>
                <a:rPr lang="en-US" sz="2400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 sz="2400">
                  <a:solidFill>
                    <a:srgbClr val="FF0000"/>
                  </a:solidFill>
                  <a:sym typeface="Wingdings" pitchFamily="2" charset="2"/>
                </a:rPr>
                <a:t>O(g) </a:t>
              </a:r>
            </a:p>
          </p:txBody>
        </p:sp>
        <p:sp>
          <p:nvSpPr>
            <p:cNvPr id="131080" name="Line 8"/>
            <p:cNvSpPr>
              <a:spLocks noChangeShapeType="1"/>
            </p:cNvSpPr>
            <p:nvPr/>
          </p:nvSpPr>
          <p:spPr bwMode="auto">
            <a:xfrm>
              <a:off x="2889" y="347"/>
              <a:ext cx="34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31082" name="Rectangle 10"/>
          <p:cNvSpPr>
            <a:spLocks noChangeArrowheads="1"/>
          </p:cNvSpPr>
          <p:nvPr/>
        </p:nvSpPr>
        <p:spPr bwMode="auto">
          <a:xfrm>
            <a:off x="1590675" y="774700"/>
            <a:ext cx="3040063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13 g H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	80 g O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1083" name="Rectangle 11"/>
          <p:cNvSpPr>
            <a:spLocks noChangeArrowheads="1"/>
          </p:cNvSpPr>
          <p:nvPr/>
        </p:nvSpPr>
        <p:spPr bwMode="auto">
          <a:xfrm>
            <a:off x="195263" y="1312863"/>
            <a:ext cx="3546475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Which is LR: H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 or O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31084" name="Rectangle 12"/>
          <p:cNvSpPr>
            <a:spLocks noChangeArrowheads="1"/>
          </p:cNvSpPr>
          <p:nvPr/>
        </p:nvSpPr>
        <p:spPr bwMode="auto">
          <a:xfrm>
            <a:off x="7462838" y="2974975"/>
            <a:ext cx="1058862" cy="11557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1085" name="Rectangle 13"/>
          <p:cNvSpPr>
            <a:spLocks noChangeArrowheads="1"/>
          </p:cNvSpPr>
          <p:nvPr/>
        </p:nvSpPr>
        <p:spPr bwMode="auto">
          <a:xfrm>
            <a:off x="6034088" y="197643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2</a:t>
            </a:r>
          </a:p>
        </p:txBody>
      </p:sp>
      <p:sp>
        <p:nvSpPr>
          <p:cNvPr id="131086" name="Rectangle 14"/>
          <p:cNvSpPr>
            <a:spLocks noChangeArrowheads="1"/>
          </p:cNvSpPr>
          <p:nvPr/>
        </p:nvSpPr>
        <p:spPr bwMode="auto">
          <a:xfrm>
            <a:off x="2247900" y="1941513"/>
            <a:ext cx="141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H</a:t>
            </a:r>
            <a:r>
              <a:rPr lang="en-US" sz="2400" baseline="-25000"/>
              <a:t>2</a:t>
            </a:r>
          </a:p>
        </p:txBody>
      </p:sp>
      <p:sp>
        <p:nvSpPr>
          <p:cNvPr id="131087" name="Rectangle 15"/>
          <p:cNvSpPr>
            <a:spLocks noChangeArrowheads="1"/>
          </p:cNvSpPr>
          <p:nvPr/>
        </p:nvSpPr>
        <p:spPr bwMode="auto">
          <a:xfrm>
            <a:off x="2344738" y="234950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g H</a:t>
            </a:r>
            <a:r>
              <a:rPr lang="en-US" sz="2400" baseline="-25000"/>
              <a:t>2</a:t>
            </a:r>
          </a:p>
        </p:txBody>
      </p:sp>
      <p:sp>
        <p:nvSpPr>
          <p:cNvPr id="131088" name="Rectangle 16"/>
          <p:cNvSpPr>
            <a:spLocks noChangeArrowheads="1"/>
          </p:cNvSpPr>
          <p:nvPr/>
        </p:nvSpPr>
        <p:spPr bwMode="auto">
          <a:xfrm>
            <a:off x="900113" y="1968500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13 g H</a:t>
            </a:r>
            <a:r>
              <a:rPr lang="en-US" sz="2400" baseline="-25000"/>
              <a:t>2</a:t>
            </a:r>
          </a:p>
        </p:txBody>
      </p:sp>
      <p:sp>
        <p:nvSpPr>
          <p:cNvPr id="131089" name="Line 17"/>
          <p:cNvSpPr>
            <a:spLocks noChangeShapeType="1"/>
          </p:cNvSpPr>
          <p:nvPr/>
        </p:nvSpPr>
        <p:spPr bwMode="auto">
          <a:xfrm flipH="1">
            <a:off x="1390650" y="2154238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090" name="Line 18"/>
          <p:cNvSpPr>
            <a:spLocks noChangeShapeType="1"/>
          </p:cNvSpPr>
          <p:nvPr/>
        </p:nvSpPr>
        <p:spPr bwMode="auto">
          <a:xfrm flipH="1">
            <a:off x="2654300" y="2522538"/>
            <a:ext cx="611188" cy="1762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1091" name="Group 19"/>
          <p:cNvGrpSpPr>
            <a:grpSpLocks/>
          </p:cNvGrpSpPr>
          <p:nvPr/>
        </p:nvGrpSpPr>
        <p:grpSpPr bwMode="auto">
          <a:xfrm>
            <a:off x="1882775" y="1747838"/>
            <a:ext cx="1963738" cy="1098550"/>
            <a:chOff x="4223" y="3016"/>
            <a:chExt cx="1237" cy="692"/>
          </a:xfrm>
        </p:grpSpPr>
        <p:sp>
          <p:nvSpPr>
            <p:cNvPr id="131092" name="Rectangle 20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1093" name="Rectangle 21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1094" name="Line 22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1095" name="Rectangle 23"/>
          <p:cNvSpPr>
            <a:spLocks noChangeArrowheads="1"/>
          </p:cNvSpPr>
          <p:nvPr/>
        </p:nvSpPr>
        <p:spPr bwMode="auto">
          <a:xfrm>
            <a:off x="3862388" y="1968500"/>
            <a:ext cx="21288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6.5 mol H</a:t>
            </a:r>
            <a:r>
              <a:rPr lang="en-US" sz="2400" baseline="-25000"/>
              <a:t>2</a:t>
            </a:r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sp>
        <p:nvSpPr>
          <p:cNvPr id="131096" name="Rectangle 24"/>
          <p:cNvSpPr>
            <a:spLocks noChangeArrowheads="1"/>
          </p:cNvSpPr>
          <p:nvPr/>
        </p:nvSpPr>
        <p:spPr bwMode="auto">
          <a:xfrm>
            <a:off x="2208213" y="2957513"/>
            <a:ext cx="1500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O</a:t>
            </a:r>
            <a:r>
              <a:rPr lang="en-US" sz="2400" baseline="-25000"/>
              <a:t>2</a:t>
            </a:r>
          </a:p>
        </p:txBody>
      </p:sp>
      <p:sp>
        <p:nvSpPr>
          <p:cNvPr id="131097" name="Rectangle 25"/>
          <p:cNvSpPr>
            <a:spLocks noChangeArrowheads="1"/>
          </p:cNvSpPr>
          <p:nvPr/>
        </p:nvSpPr>
        <p:spPr bwMode="auto">
          <a:xfrm>
            <a:off x="2333625" y="3365500"/>
            <a:ext cx="161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32 g O</a:t>
            </a:r>
            <a:r>
              <a:rPr lang="en-US" sz="2400" baseline="-25000"/>
              <a:t>2</a:t>
            </a:r>
          </a:p>
        </p:txBody>
      </p:sp>
      <p:sp>
        <p:nvSpPr>
          <p:cNvPr id="131098" name="Rectangle 26"/>
          <p:cNvSpPr>
            <a:spLocks noChangeArrowheads="1"/>
          </p:cNvSpPr>
          <p:nvPr/>
        </p:nvSpPr>
        <p:spPr bwMode="auto">
          <a:xfrm>
            <a:off x="846138" y="2984500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80 g O</a:t>
            </a:r>
            <a:r>
              <a:rPr lang="en-US" sz="2400" baseline="-25000"/>
              <a:t>2</a:t>
            </a:r>
          </a:p>
        </p:txBody>
      </p:sp>
      <p:sp>
        <p:nvSpPr>
          <p:cNvPr id="131099" name="Line 27"/>
          <p:cNvSpPr>
            <a:spLocks noChangeShapeType="1"/>
          </p:cNvSpPr>
          <p:nvPr/>
        </p:nvSpPr>
        <p:spPr bwMode="auto">
          <a:xfrm flipH="1">
            <a:off x="1336675" y="3170238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1100" name="Line 28"/>
          <p:cNvSpPr>
            <a:spLocks noChangeShapeType="1"/>
          </p:cNvSpPr>
          <p:nvPr/>
        </p:nvSpPr>
        <p:spPr bwMode="auto">
          <a:xfrm flipH="1">
            <a:off x="2814638" y="3524250"/>
            <a:ext cx="611187" cy="1762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1101" name="Group 29"/>
          <p:cNvGrpSpPr>
            <a:grpSpLocks/>
          </p:cNvGrpSpPr>
          <p:nvPr/>
        </p:nvGrpSpPr>
        <p:grpSpPr bwMode="auto">
          <a:xfrm>
            <a:off x="1900238" y="2763838"/>
            <a:ext cx="1963737" cy="1098550"/>
            <a:chOff x="4223" y="3016"/>
            <a:chExt cx="1237" cy="692"/>
          </a:xfrm>
        </p:grpSpPr>
        <p:sp>
          <p:nvSpPr>
            <p:cNvPr id="131102" name="Rectangle 30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1103" name="Rectangle 31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1104" name="Line 32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1105" name="Rectangle 33"/>
          <p:cNvSpPr>
            <a:spLocks noChangeArrowheads="1"/>
          </p:cNvSpPr>
          <p:nvPr/>
        </p:nvSpPr>
        <p:spPr bwMode="auto">
          <a:xfrm>
            <a:off x="3862388" y="3084513"/>
            <a:ext cx="21288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2.5 mol O</a:t>
            </a:r>
            <a:r>
              <a:rPr lang="en-US" sz="2400" baseline="-25000"/>
              <a:t>2</a:t>
            </a:r>
            <a:endParaRPr lang="en-US" sz="2400"/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grpSp>
        <p:nvGrpSpPr>
          <p:cNvPr id="131106" name="Group 34"/>
          <p:cNvGrpSpPr>
            <a:grpSpLocks/>
          </p:cNvGrpSpPr>
          <p:nvPr/>
        </p:nvGrpSpPr>
        <p:grpSpPr bwMode="auto">
          <a:xfrm>
            <a:off x="5653088" y="1762125"/>
            <a:ext cx="382587" cy="706438"/>
            <a:chOff x="3996" y="2535"/>
            <a:chExt cx="241" cy="445"/>
          </a:xfrm>
        </p:grpSpPr>
        <p:sp>
          <p:nvSpPr>
            <p:cNvPr id="131107" name="Rectangle 35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31108" name="Rectangle 36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31109" name="Rectangle 37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grpSp>
        <p:nvGrpSpPr>
          <p:cNvPr id="131110" name="Group 38"/>
          <p:cNvGrpSpPr>
            <a:grpSpLocks/>
          </p:cNvGrpSpPr>
          <p:nvPr/>
        </p:nvGrpSpPr>
        <p:grpSpPr bwMode="auto">
          <a:xfrm>
            <a:off x="5667375" y="2851150"/>
            <a:ext cx="382588" cy="706438"/>
            <a:chOff x="3996" y="2535"/>
            <a:chExt cx="241" cy="445"/>
          </a:xfrm>
        </p:grpSpPr>
        <p:sp>
          <p:nvSpPr>
            <p:cNvPr id="131111" name="Rectangle 39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31112" name="Rectangle 40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31113" name="Rectangle 41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sp>
        <p:nvSpPr>
          <p:cNvPr id="131114" name="Rectangle 42"/>
          <p:cNvSpPr>
            <a:spLocks noChangeArrowheads="1"/>
          </p:cNvSpPr>
          <p:nvPr/>
        </p:nvSpPr>
        <p:spPr bwMode="auto">
          <a:xfrm>
            <a:off x="5976938" y="307975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</a:t>
            </a:r>
          </a:p>
        </p:txBody>
      </p:sp>
      <p:sp>
        <p:nvSpPr>
          <p:cNvPr id="131115" name="Rectangle 43"/>
          <p:cNvSpPr>
            <a:spLocks noChangeArrowheads="1"/>
          </p:cNvSpPr>
          <p:nvPr/>
        </p:nvSpPr>
        <p:spPr bwMode="auto">
          <a:xfrm>
            <a:off x="6316663" y="3079750"/>
            <a:ext cx="1039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2.50</a:t>
            </a:r>
          </a:p>
        </p:txBody>
      </p:sp>
      <p:sp>
        <p:nvSpPr>
          <p:cNvPr id="131116" name="Rectangle 44"/>
          <p:cNvSpPr>
            <a:spLocks noChangeArrowheads="1"/>
          </p:cNvSpPr>
          <p:nvPr/>
        </p:nvSpPr>
        <p:spPr bwMode="auto">
          <a:xfrm>
            <a:off x="6359525" y="1962150"/>
            <a:ext cx="103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3.25</a:t>
            </a:r>
          </a:p>
        </p:txBody>
      </p:sp>
      <p:sp>
        <p:nvSpPr>
          <p:cNvPr id="131117" name="Rectangle 45"/>
          <p:cNvSpPr>
            <a:spLocks noChangeArrowheads="1"/>
          </p:cNvSpPr>
          <p:nvPr/>
        </p:nvSpPr>
        <p:spPr bwMode="auto">
          <a:xfrm>
            <a:off x="7575550" y="2979738"/>
            <a:ext cx="76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600"/>
              <a:t>LR</a:t>
            </a:r>
          </a:p>
        </p:txBody>
      </p:sp>
      <p:sp>
        <p:nvSpPr>
          <p:cNvPr id="131118" name="Rectangle 46"/>
          <p:cNvSpPr>
            <a:spLocks noChangeArrowheads="1"/>
          </p:cNvSpPr>
          <p:nvPr/>
        </p:nvSpPr>
        <p:spPr bwMode="auto">
          <a:xfrm>
            <a:off x="7508875" y="3546475"/>
            <a:ext cx="901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= O</a:t>
            </a:r>
            <a:r>
              <a:rPr lang="en-US" baseline="-25000"/>
              <a:t>2</a:t>
            </a:r>
          </a:p>
        </p:txBody>
      </p:sp>
      <p:sp>
        <p:nvSpPr>
          <p:cNvPr id="131119" name="Rectangle 47"/>
          <p:cNvSpPr>
            <a:spLocks noChangeArrowheads="1"/>
          </p:cNvSpPr>
          <p:nvPr/>
        </p:nvSpPr>
        <p:spPr bwMode="auto">
          <a:xfrm>
            <a:off x="190500" y="4214813"/>
            <a:ext cx="4537075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How many g H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O are formed?</a:t>
            </a:r>
          </a:p>
        </p:txBody>
      </p:sp>
      <p:sp>
        <p:nvSpPr>
          <p:cNvPr id="131121" name="Rectangle 49"/>
          <p:cNvSpPr>
            <a:spLocks noChangeArrowheads="1"/>
          </p:cNvSpPr>
          <p:nvPr/>
        </p:nvSpPr>
        <p:spPr bwMode="auto">
          <a:xfrm>
            <a:off x="6754813" y="5743575"/>
            <a:ext cx="1468437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1122" name="Rectangle 50"/>
          <p:cNvSpPr>
            <a:spLocks noChangeArrowheads="1"/>
          </p:cNvSpPr>
          <p:nvPr/>
        </p:nvSpPr>
        <p:spPr bwMode="auto">
          <a:xfrm>
            <a:off x="6342063" y="5778500"/>
            <a:ext cx="244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90 g H</a:t>
            </a:r>
            <a:r>
              <a:rPr lang="en-US" sz="2400" baseline="-25000"/>
              <a:t>2</a:t>
            </a:r>
            <a:r>
              <a:rPr lang="en-US" sz="2400"/>
              <a:t>O</a:t>
            </a:r>
            <a:endParaRPr lang="en-US" sz="2400" baseline="-25000"/>
          </a:p>
        </p:txBody>
      </p:sp>
      <p:grpSp>
        <p:nvGrpSpPr>
          <p:cNvPr id="131123" name="Group 51"/>
          <p:cNvGrpSpPr>
            <a:grpSpLocks/>
          </p:cNvGrpSpPr>
          <p:nvPr/>
        </p:nvGrpSpPr>
        <p:grpSpPr bwMode="auto">
          <a:xfrm>
            <a:off x="2209800" y="5357813"/>
            <a:ext cx="2135188" cy="1098550"/>
            <a:chOff x="3291" y="1407"/>
            <a:chExt cx="1345" cy="692"/>
          </a:xfrm>
        </p:grpSpPr>
        <p:sp>
          <p:nvSpPr>
            <p:cNvPr id="131124" name="Rectangle 52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1125" name="Rectangle 53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1126" name="Line 54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1127" name="Rectangle 55"/>
          <p:cNvSpPr>
            <a:spLocks noChangeArrowheads="1"/>
          </p:cNvSpPr>
          <p:nvPr/>
        </p:nvSpPr>
        <p:spPr bwMode="auto">
          <a:xfrm>
            <a:off x="2649538" y="5991225"/>
            <a:ext cx="1370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O</a:t>
            </a:r>
            <a:r>
              <a:rPr lang="en-US" sz="2400" baseline="-25000"/>
              <a:t>2</a:t>
            </a:r>
          </a:p>
        </p:txBody>
      </p:sp>
      <p:sp>
        <p:nvSpPr>
          <p:cNvPr id="131128" name="Rectangle 56"/>
          <p:cNvSpPr>
            <a:spLocks noChangeArrowheads="1"/>
          </p:cNvSpPr>
          <p:nvPr/>
        </p:nvSpPr>
        <p:spPr bwMode="auto">
          <a:xfrm>
            <a:off x="4471988" y="5976938"/>
            <a:ext cx="1614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H</a:t>
            </a:r>
            <a:r>
              <a:rPr lang="en-US" sz="2400" baseline="-25000"/>
              <a:t>2</a:t>
            </a:r>
            <a:r>
              <a:rPr lang="en-US" sz="2400"/>
              <a:t>O</a:t>
            </a:r>
            <a:endParaRPr lang="en-US" sz="2400" baseline="-25000"/>
          </a:p>
        </p:txBody>
      </p:sp>
      <p:grpSp>
        <p:nvGrpSpPr>
          <p:cNvPr id="131179" name="Group 107"/>
          <p:cNvGrpSpPr>
            <a:grpSpLocks/>
          </p:cNvGrpSpPr>
          <p:nvPr/>
        </p:nvGrpSpPr>
        <p:grpSpPr bwMode="auto">
          <a:xfrm>
            <a:off x="4197350" y="5353050"/>
            <a:ext cx="2162175" cy="1098550"/>
            <a:chOff x="2410" y="3372"/>
            <a:chExt cx="1362" cy="692"/>
          </a:xfrm>
        </p:grpSpPr>
        <p:sp>
          <p:nvSpPr>
            <p:cNvPr id="131130" name="Rectangle 58"/>
            <p:cNvSpPr>
              <a:spLocks noChangeArrowheads="1"/>
            </p:cNvSpPr>
            <p:nvPr/>
          </p:nvSpPr>
          <p:spPr bwMode="auto">
            <a:xfrm>
              <a:off x="2410" y="3372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1131" name="Rectangle 59"/>
            <p:cNvSpPr>
              <a:spLocks noChangeArrowheads="1"/>
            </p:cNvSpPr>
            <p:nvPr/>
          </p:nvSpPr>
          <p:spPr bwMode="auto">
            <a:xfrm>
              <a:off x="3532" y="3372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1132" name="Line 60"/>
            <p:cNvSpPr>
              <a:spLocks noChangeShapeType="1"/>
            </p:cNvSpPr>
            <p:nvPr/>
          </p:nvSpPr>
          <p:spPr bwMode="auto">
            <a:xfrm>
              <a:off x="2614" y="3790"/>
              <a:ext cx="100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1133" name="Rectangle 61"/>
          <p:cNvSpPr>
            <a:spLocks noChangeArrowheads="1"/>
          </p:cNvSpPr>
          <p:nvPr/>
        </p:nvSpPr>
        <p:spPr bwMode="auto">
          <a:xfrm>
            <a:off x="750888" y="5591175"/>
            <a:ext cx="1852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2.5 mol O</a:t>
            </a:r>
            <a:r>
              <a:rPr lang="en-US" sz="2400" baseline="-25000"/>
              <a:t>2</a:t>
            </a:r>
          </a:p>
        </p:txBody>
      </p:sp>
      <p:sp>
        <p:nvSpPr>
          <p:cNvPr id="131134" name="Line 62"/>
          <p:cNvSpPr>
            <a:spLocks noChangeShapeType="1"/>
          </p:cNvSpPr>
          <p:nvPr/>
        </p:nvSpPr>
        <p:spPr bwMode="auto">
          <a:xfrm flipH="1" flipV="1">
            <a:off x="3009900" y="6164263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1135" name="Group 63"/>
          <p:cNvGrpSpPr>
            <a:grpSpLocks/>
          </p:cNvGrpSpPr>
          <p:nvPr/>
        </p:nvGrpSpPr>
        <p:grpSpPr bwMode="auto">
          <a:xfrm>
            <a:off x="4894263" y="6099175"/>
            <a:ext cx="958850" cy="276225"/>
            <a:chOff x="1646" y="3190"/>
            <a:chExt cx="604" cy="174"/>
          </a:xfrm>
        </p:grpSpPr>
        <p:sp>
          <p:nvSpPr>
            <p:cNvPr id="131136" name="Line 64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1137" name="Line 65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1138" name="Group 66"/>
          <p:cNvGrpSpPr>
            <a:grpSpLocks/>
          </p:cNvGrpSpPr>
          <p:nvPr/>
        </p:nvGrpSpPr>
        <p:grpSpPr bwMode="auto">
          <a:xfrm>
            <a:off x="2922588" y="5676900"/>
            <a:ext cx="958850" cy="276225"/>
            <a:chOff x="1646" y="3190"/>
            <a:chExt cx="604" cy="174"/>
          </a:xfrm>
        </p:grpSpPr>
        <p:sp>
          <p:nvSpPr>
            <p:cNvPr id="131139" name="Line 67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1140" name="Line 68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1141" name="Rectangle 69"/>
          <p:cNvSpPr>
            <a:spLocks noChangeArrowheads="1"/>
          </p:cNvSpPr>
          <p:nvPr/>
        </p:nvSpPr>
        <p:spPr bwMode="auto">
          <a:xfrm>
            <a:off x="4468813" y="5570538"/>
            <a:ext cx="1573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18 g H</a:t>
            </a:r>
            <a:r>
              <a:rPr lang="en-US" sz="2400" baseline="-25000"/>
              <a:t>2</a:t>
            </a:r>
            <a:r>
              <a:rPr lang="en-US" sz="2400"/>
              <a:t>O</a:t>
            </a:r>
            <a:endParaRPr lang="en-US" sz="2400" baseline="-25000"/>
          </a:p>
        </p:txBody>
      </p:sp>
      <p:sp>
        <p:nvSpPr>
          <p:cNvPr id="131142" name="Rectangle 70"/>
          <p:cNvSpPr>
            <a:spLocks noChangeArrowheads="1"/>
          </p:cNvSpPr>
          <p:nvPr/>
        </p:nvSpPr>
        <p:spPr bwMode="auto">
          <a:xfrm>
            <a:off x="2546350" y="5568950"/>
            <a:ext cx="177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H</a:t>
            </a:r>
            <a:r>
              <a:rPr lang="en-US" sz="2400" baseline="-25000"/>
              <a:t>2</a:t>
            </a:r>
            <a:r>
              <a:rPr lang="en-US" sz="2400"/>
              <a:t>O</a:t>
            </a:r>
            <a:endParaRPr lang="en-US" sz="2400" baseline="-25000"/>
          </a:p>
        </p:txBody>
      </p:sp>
      <p:sp>
        <p:nvSpPr>
          <p:cNvPr id="131143" name="Line 71"/>
          <p:cNvSpPr>
            <a:spLocks noChangeShapeType="1"/>
          </p:cNvSpPr>
          <p:nvPr/>
        </p:nvSpPr>
        <p:spPr bwMode="auto">
          <a:xfrm flipH="1" flipV="1">
            <a:off x="1390650" y="5707063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1144" name="Group 72"/>
          <p:cNvGrpSpPr>
            <a:grpSpLocks/>
          </p:cNvGrpSpPr>
          <p:nvPr/>
        </p:nvGrpSpPr>
        <p:grpSpPr bwMode="auto">
          <a:xfrm>
            <a:off x="6242050" y="4389438"/>
            <a:ext cx="2089150" cy="666750"/>
            <a:chOff x="243" y="768"/>
            <a:chExt cx="1316" cy="420"/>
          </a:xfrm>
        </p:grpSpPr>
        <p:sp>
          <p:nvSpPr>
            <p:cNvPr id="131145" name="Freeform 73"/>
            <p:cNvSpPr>
              <a:spLocks/>
            </p:cNvSpPr>
            <p:nvPr/>
          </p:nvSpPr>
          <p:spPr bwMode="auto">
            <a:xfrm>
              <a:off x="792" y="98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46" name="Oval 74"/>
            <p:cNvSpPr>
              <a:spLocks noChangeArrowheads="1"/>
            </p:cNvSpPr>
            <p:nvPr/>
          </p:nvSpPr>
          <p:spPr bwMode="auto">
            <a:xfrm>
              <a:off x="301" y="76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47" name="Oval 75"/>
            <p:cNvSpPr>
              <a:spLocks noChangeArrowheads="1"/>
            </p:cNvSpPr>
            <p:nvPr/>
          </p:nvSpPr>
          <p:spPr bwMode="auto">
            <a:xfrm>
              <a:off x="309" y="106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48" name="Oval 76"/>
            <p:cNvSpPr>
              <a:spLocks noChangeArrowheads="1"/>
            </p:cNvSpPr>
            <p:nvPr/>
          </p:nvSpPr>
          <p:spPr bwMode="auto">
            <a:xfrm>
              <a:off x="649" y="910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49" name="Freeform 77"/>
            <p:cNvSpPr>
              <a:spLocks/>
            </p:cNvSpPr>
            <p:nvPr/>
          </p:nvSpPr>
          <p:spPr bwMode="auto">
            <a:xfrm>
              <a:off x="428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50" name="Freeform 78"/>
            <p:cNvSpPr>
              <a:spLocks/>
            </p:cNvSpPr>
            <p:nvPr/>
          </p:nvSpPr>
          <p:spPr bwMode="auto">
            <a:xfrm>
              <a:off x="435" y="86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51" name="Freeform 79"/>
            <p:cNvSpPr>
              <a:spLocks/>
            </p:cNvSpPr>
            <p:nvPr/>
          </p:nvSpPr>
          <p:spPr bwMode="auto">
            <a:xfrm>
              <a:off x="383" y="98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52" name="Oval 80"/>
            <p:cNvSpPr>
              <a:spLocks noChangeArrowheads="1"/>
            </p:cNvSpPr>
            <p:nvPr/>
          </p:nvSpPr>
          <p:spPr bwMode="auto">
            <a:xfrm>
              <a:off x="243" y="91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53" name="Oval 81"/>
            <p:cNvSpPr>
              <a:spLocks noChangeArrowheads="1"/>
            </p:cNvSpPr>
            <p:nvPr/>
          </p:nvSpPr>
          <p:spPr bwMode="auto">
            <a:xfrm flipH="1">
              <a:off x="1009" y="91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54" name="Oval 82"/>
            <p:cNvSpPr>
              <a:spLocks noChangeArrowheads="1"/>
            </p:cNvSpPr>
            <p:nvPr/>
          </p:nvSpPr>
          <p:spPr bwMode="auto">
            <a:xfrm flipH="1">
              <a:off x="1352" y="76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55" name="Oval 83"/>
            <p:cNvSpPr>
              <a:spLocks noChangeArrowheads="1"/>
            </p:cNvSpPr>
            <p:nvPr/>
          </p:nvSpPr>
          <p:spPr bwMode="auto">
            <a:xfrm flipH="1">
              <a:off x="1361" y="106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56" name="Oval 84"/>
            <p:cNvSpPr>
              <a:spLocks noChangeArrowheads="1"/>
            </p:cNvSpPr>
            <p:nvPr/>
          </p:nvSpPr>
          <p:spPr bwMode="auto">
            <a:xfrm flipH="1">
              <a:off x="1415" y="91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57" name="Freeform 85"/>
            <p:cNvSpPr>
              <a:spLocks/>
            </p:cNvSpPr>
            <p:nvPr/>
          </p:nvSpPr>
          <p:spPr bwMode="auto">
            <a:xfrm flipH="1">
              <a:off x="1141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58" name="Freeform 86"/>
            <p:cNvSpPr>
              <a:spLocks/>
            </p:cNvSpPr>
            <p:nvPr/>
          </p:nvSpPr>
          <p:spPr bwMode="auto">
            <a:xfrm flipH="1">
              <a:off x="1141" y="86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59" name="Freeform 87"/>
            <p:cNvSpPr>
              <a:spLocks/>
            </p:cNvSpPr>
            <p:nvPr/>
          </p:nvSpPr>
          <p:spPr bwMode="auto">
            <a:xfrm flipH="1">
              <a:off x="1148" y="98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1160" name="Group 88"/>
          <p:cNvGrpSpPr>
            <a:grpSpLocks/>
          </p:cNvGrpSpPr>
          <p:nvPr/>
        </p:nvGrpSpPr>
        <p:grpSpPr bwMode="auto">
          <a:xfrm>
            <a:off x="6242050" y="4389438"/>
            <a:ext cx="2089150" cy="666750"/>
            <a:chOff x="211" y="188"/>
            <a:chExt cx="1316" cy="420"/>
          </a:xfrm>
        </p:grpSpPr>
        <p:sp>
          <p:nvSpPr>
            <p:cNvPr id="131161" name="Freeform 89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62" name="Oval 90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63" name="Oval 91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64" name="Oval 92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65" name="Freeform 93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66" name="Freeform 94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67" name="Freeform 95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68" name="Oval 96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69" name="Oval 97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70" name="Oval 98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71" name="Oval 99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72" name="Oval 100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73" name="Freeform 101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74" name="Freeform 102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175" name="Freeform 103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1176" name="Rectangle 104"/>
          <p:cNvSpPr>
            <a:spLocks noChangeArrowheads="1"/>
          </p:cNvSpPr>
          <p:nvPr/>
        </p:nvSpPr>
        <p:spPr bwMode="auto">
          <a:xfrm>
            <a:off x="7356475" y="5026025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H</a:t>
            </a:r>
            <a:r>
              <a:rPr lang="en-US" sz="2400" baseline="-25000"/>
              <a:t>2</a:t>
            </a:r>
            <a:r>
              <a:rPr lang="en-US" sz="2400"/>
              <a:t>O</a:t>
            </a:r>
            <a:endParaRPr lang="en-US" sz="2400" baseline="30000"/>
          </a:p>
        </p:txBody>
      </p:sp>
      <p:sp>
        <p:nvSpPr>
          <p:cNvPr id="131177" name="Rectangle 105"/>
          <p:cNvSpPr>
            <a:spLocks noChangeArrowheads="1"/>
          </p:cNvSpPr>
          <p:nvPr/>
        </p:nvSpPr>
        <p:spPr bwMode="auto">
          <a:xfrm>
            <a:off x="6556375" y="5026025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O</a:t>
            </a:r>
            <a:r>
              <a:rPr lang="en-US" sz="2400" baseline="-25000"/>
              <a:t>2</a:t>
            </a:r>
          </a:p>
        </p:txBody>
      </p:sp>
      <p:sp>
        <p:nvSpPr>
          <p:cNvPr id="131178" name="Rectangle 106"/>
          <p:cNvSpPr>
            <a:spLocks noChangeArrowheads="1"/>
          </p:cNvSpPr>
          <p:nvPr/>
        </p:nvSpPr>
        <p:spPr bwMode="auto">
          <a:xfrm>
            <a:off x="1331913" y="4964113"/>
            <a:ext cx="269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66FF"/>
                </a:solidFill>
              </a:rPr>
              <a:t>(“Oh, bee-HAVE!”)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3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3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3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10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31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3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13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3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3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31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31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31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13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13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31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31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13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31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31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13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13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31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1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1000"/>
                                        <p:tgtEl>
                                          <p:spTgt spid="131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770" decel="100000"/>
                                        <p:tgtEl>
                                          <p:spTgt spid="1311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6" dur="770" decel="100000"/>
                                        <p:tgtEl>
                                          <p:spTgt spid="1311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11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8" dur="770" fill="hold"/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0" dur="770" fill="hold"/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31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1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1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000"/>
                            </p:stCondLst>
                            <p:childTnLst>
                              <p:par>
                                <p:cTn id="1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131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11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11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1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11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11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1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1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31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31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31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131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31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31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31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31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31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2000"/>
                                        <p:tgtEl>
                                          <p:spTgt spid="131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3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1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31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31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31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31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131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131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2000"/>
                                        <p:tgtEl>
                                          <p:spTgt spid="131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2000" fill="hold"/>
                                        <p:tgtEl>
                                          <p:spTgt spid="131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2000" fill="hold"/>
                                        <p:tgtEl>
                                          <p:spTgt spid="131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131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2000"/>
                                        <p:tgtEl>
                                          <p:spTgt spid="131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2000" fill="hold"/>
                                        <p:tgtEl>
                                          <p:spTgt spid="131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2000" fill="hold"/>
                                        <p:tgtEl>
                                          <p:spTgt spid="131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2000" fill="hold"/>
                                        <p:tgtEl>
                                          <p:spTgt spid="131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131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3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13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131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31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31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2000"/>
                                        <p:tgtEl>
                                          <p:spTgt spid="131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2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2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2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2000"/>
                                        <p:tgtEl>
                                          <p:spTgt spid="131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20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20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20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31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31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0" dur="1000"/>
                                        <p:tgtEl>
                                          <p:spTgt spid="13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000"/>
                            </p:stCondLst>
                            <p:childTnLst>
                              <p:par>
                                <p:cTn id="3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4" dur="500"/>
                                        <p:tgtEl>
                                          <p:spTgt spid="131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84" grpId="0" animBg="1"/>
      <p:bldP spid="131085" grpId="0"/>
      <p:bldP spid="131086" grpId="0"/>
      <p:bldP spid="131087" grpId="0"/>
      <p:bldP spid="131088" grpId="0"/>
      <p:bldP spid="131089" grpId="0" animBg="1"/>
      <p:bldP spid="131090" grpId="0" animBg="1"/>
      <p:bldP spid="131095" grpId="0"/>
      <p:bldP spid="131096" grpId="0"/>
      <p:bldP spid="131097" grpId="0"/>
      <p:bldP spid="131098" grpId="0"/>
      <p:bldP spid="131099" grpId="0" animBg="1"/>
      <p:bldP spid="131100" grpId="0" animBg="1"/>
      <p:bldP spid="131105" grpId="0"/>
      <p:bldP spid="131114" grpId="0"/>
      <p:bldP spid="131115" grpId="0"/>
      <p:bldP spid="131116" grpId="0"/>
      <p:bldP spid="131117" grpId="0"/>
      <p:bldP spid="131118" grpId="0"/>
      <p:bldP spid="131119" grpId="0"/>
      <p:bldP spid="131121" grpId="0" animBg="1"/>
      <p:bldP spid="131122" grpId="0"/>
      <p:bldP spid="131127" grpId="0"/>
      <p:bldP spid="131128" grpId="0"/>
      <p:bldP spid="131133" grpId="0"/>
      <p:bldP spid="131134" grpId="0" animBg="1"/>
      <p:bldP spid="131141" grpId="0"/>
      <p:bldP spid="131142" grpId="0"/>
      <p:bldP spid="131143" grpId="0" animBg="1"/>
      <p:bldP spid="131176" grpId="0"/>
      <p:bldP spid="131177" grpId="0"/>
      <p:bldP spid="13117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30" name="Rectangle 34"/>
          <p:cNvSpPr>
            <a:spLocks noChangeArrowheads="1"/>
          </p:cNvSpPr>
          <p:nvPr/>
        </p:nvSpPr>
        <p:spPr bwMode="auto">
          <a:xfrm>
            <a:off x="4525963" y="4841875"/>
            <a:ext cx="1573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g H</a:t>
            </a:r>
            <a:r>
              <a:rPr lang="en-US" sz="2400" baseline="-25000"/>
              <a:t>2</a:t>
            </a:r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827088" y="933450"/>
            <a:ext cx="3424237" cy="86518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2103" name="Rectangle 7"/>
          <p:cNvSpPr>
            <a:spLocks noChangeArrowheads="1"/>
          </p:cNvSpPr>
          <p:nvPr/>
        </p:nvSpPr>
        <p:spPr bwMode="auto">
          <a:xfrm>
            <a:off x="320675" y="273050"/>
            <a:ext cx="44513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How many g O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 are left over?</a:t>
            </a:r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320675" y="2044700"/>
            <a:ext cx="4435475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How many g H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 are left over?</a:t>
            </a:r>
          </a:p>
        </p:txBody>
      </p:sp>
      <p:sp>
        <p:nvSpPr>
          <p:cNvPr id="132105" name="Rectangle 9"/>
          <p:cNvSpPr>
            <a:spLocks noChangeArrowheads="1"/>
          </p:cNvSpPr>
          <p:nvPr/>
        </p:nvSpPr>
        <p:spPr bwMode="auto">
          <a:xfrm>
            <a:off x="938213" y="957263"/>
            <a:ext cx="3354387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zero; O</a:t>
            </a:r>
            <a:r>
              <a:rPr lang="en-US" sz="2400" baseline="-25000"/>
              <a:t>2</a:t>
            </a:r>
            <a:r>
              <a:rPr lang="en-US" sz="2400"/>
              <a:t> is the LR and </a:t>
            </a:r>
          </a:p>
          <a:p>
            <a:pPr algn="l"/>
            <a:r>
              <a:rPr lang="en-US" sz="2400"/>
              <a:t>therefore is all used up </a:t>
            </a:r>
          </a:p>
        </p:txBody>
      </p:sp>
      <p:sp>
        <p:nvSpPr>
          <p:cNvPr id="132106" name="Rectangle 10"/>
          <p:cNvSpPr>
            <a:spLocks noChangeArrowheads="1"/>
          </p:cNvSpPr>
          <p:nvPr/>
        </p:nvSpPr>
        <p:spPr bwMode="auto">
          <a:xfrm>
            <a:off x="968375" y="2574925"/>
            <a:ext cx="7231063" cy="11874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We know how much H</a:t>
            </a:r>
            <a:r>
              <a:rPr lang="en-US" sz="2400" baseline="-25000"/>
              <a:t>2</a:t>
            </a:r>
            <a:r>
              <a:rPr lang="en-US" sz="2400"/>
              <a:t> we started with (i.e., 13 g). </a:t>
            </a:r>
          </a:p>
          <a:p>
            <a:pPr algn="l"/>
            <a:r>
              <a:rPr lang="en-US" sz="2400"/>
              <a:t>To find how much is left over, we first need to figure </a:t>
            </a:r>
          </a:p>
          <a:p>
            <a:pPr algn="l"/>
            <a:r>
              <a:rPr lang="en-US" sz="2400"/>
              <a:t>out how much was USED UP in the reaction.</a:t>
            </a:r>
          </a:p>
        </p:txBody>
      </p:sp>
      <p:sp>
        <p:nvSpPr>
          <p:cNvPr id="132110" name="Rectangle 14"/>
          <p:cNvSpPr>
            <a:spLocks noChangeArrowheads="1"/>
          </p:cNvSpPr>
          <p:nvPr/>
        </p:nvSpPr>
        <p:spPr bwMode="auto">
          <a:xfrm>
            <a:off x="6224588" y="5951538"/>
            <a:ext cx="2309812" cy="56515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2111" name="Rectangle 15"/>
          <p:cNvSpPr>
            <a:spLocks noChangeArrowheads="1"/>
          </p:cNvSpPr>
          <p:nvPr/>
        </p:nvSpPr>
        <p:spPr bwMode="auto">
          <a:xfrm>
            <a:off x="6072188" y="5049838"/>
            <a:ext cx="265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10 g H</a:t>
            </a:r>
            <a:r>
              <a:rPr lang="en-US" sz="2400" baseline="-25000"/>
              <a:t>2</a:t>
            </a:r>
            <a:r>
              <a:rPr lang="en-US" sz="2400"/>
              <a:t> used up</a:t>
            </a:r>
            <a:endParaRPr lang="en-US" sz="2400" baseline="-25000"/>
          </a:p>
        </p:txBody>
      </p:sp>
      <p:grpSp>
        <p:nvGrpSpPr>
          <p:cNvPr id="132112" name="Group 16"/>
          <p:cNvGrpSpPr>
            <a:grpSpLocks/>
          </p:cNvGrpSpPr>
          <p:nvPr/>
        </p:nvGrpSpPr>
        <p:grpSpPr bwMode="auto">
          <a:xfrm>
            <a:off x="2138363" y="4629150"/>
            <a:ext cx="2135187" cy="1098550"/>
            <a:chOff x="3291" y="1407"/>
            <a:chExt cx="1345" cy="692"/>
          </a:xfrm>
        </p:grpSpPr>
        <p:sp>
          <p:nvSpPr>
            <p:cNvPr id="132113" name="Rectangle 17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2114" name="Rectangle 18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2115" name="Line 19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2116" name="Rectangle 20"/>
          <p:cNvSpPr>
            <a:spLocks noChangeArrowheads="1"/>
          </p:cNvSpPr>
          <p:nvPr/>
        </p:nvSpPr>
        <p:spPr bwMode="auto">
          <a:xfrm>
            <a:off x="2578100" y="5262563"/>
            <a:ext cx="137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O</a:t>
            </a:r>
            <a:r>
              <a:rPr lang="en-US" sz="2400" baseline="-25000"/>
              <a:t>2</a:t>
            </a:r>
          </a:p>
        </p:txBody>
      </p:sp>
      <p:sp>
        <p:nvSpPr>
          <p:cNvPr id="132117" name="Rectangle 21"/>
          <p:cNvSpPr>
            <a:spLocks noChangeArrowheads="1"/>
          </p:cNvSpPr>
          <p:nvPr/>
        </p:nvSpPr>
        <p:spPr bwMode="auto">
          <a:xfrm>
            <a:off x="4400550" y="5248275"/>
            <a:ext cx="161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H</a:t>
            </a:r>
            <a:r>
              <a:rPr lang="en-US" sz="2400" baseline="-25000"/>
              <a:t>2</a:t>
            </a:r>
          </a:p>
        </p:txBody>
      </p:sp>
      <p:grpSp>
        <p:nvGrpSpPr>
          <p:cNvPr id="132168" name="Group 72"/>
          <p:cNvGrpSpPr>
            <a:grpSpLocks/>
          </p:cNvGrpSpPr>
          <p:nvPr/>
        </p:nvGrpSpPr>
        <p:grpSpPr bwMode="auto">
          <a:xfrm>
            <a:off x="4125913" y="4624388"/>
            <a:ext cx="1933575" cy="1098550"/>
            <a:chOff x="2644" y="3372"/>
            <a:chExt cx="1218" cy="692"/>
          </a:xfrm>
        </p:grpSpPr>
        <p:sp>
          <p:nvSpPr>
            <p:cNvPr id="132119" name="Rectangle 23"/>
            <p:cNvSpPr>
              <a:spLocks noChangeArrowheads="1"/>
            </p:cNvSpPr>
            <p:nvPr/>
          </p:nvSpPr>
          <p:spPr bwMode="auto">
            <a:xfrm>
              <a:off x="2644" y="3372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2120" name="Rectangle 24"/>
            <p:cNvSpPr>
              <a:spLocks noChangeArrowheads="1"/>
            </p:cNvSpPr>
            <p:nvPr/>
          </p:nvSpPr>
          <p:spPr bwMode="auto">
            <a:xfrm>
              <a:off x="3622" y="3372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2121" name="Line 25"/>
            <p:cNvSpPr>
              <a:spLocks noChangeShapeType="1"/>
            </p:cNvSpPr>
            <p:nvPr/>
          </p:nvSpPr>
          <p:spPr bwMode="auto">
            <a:xfrm>
              <a:off x="2848" y="3790"/>
              <a:ext cx="86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2122" name="Rectangle 26"/>
          <p:cNvSpPr>
            <a:spLocks noChangeArrowheads="1"/>
          </p:cNvSpPr>
          <p:nvPr/>
        </p:nvSpPr>
        <p:spPr bwMode="auto">
          <a:xfrm>
            <a:off x="708025" y="4862513"/>
            <a:ext cx="185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2.5 mol O</a:t>
            </a:r>
            <a:r>
              <a:rPr lang="en-US" sz="2400" baseline="-25000"/>
              <a:t>2</a:t>
            </a:r>
          </a:p>
        </p:txBody>
      </p:sp>
      <p:sp>
        <p:nvSpPr>
          <p:cNvPr id="132123" name="Line 27"/>
          <p:cNvSpPr>
            <a:spLocks noChangeShapeType="1"/>
          </p:cNvSpPr>
          <p:nvPr/>
        </p:nvSpPr>
        <p:spPr bwMode="auto">
          <a:xfrm flipH="1" flipV="1">
            <a:off x="2938463" y="5435600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2124" name="Group 28"/>
          <p:cNvGrpSpPr>
            <a:grpSpLocks/>
          </p:cNvGrpSpPr>
          <p:nvPr/>
        </p:nvGrpSpPr>
        <p:grpSpPr bwMode="auto">
          <a:xfrm>
            <a:off x="4822825" y="5370513"/>
            <a:ext cx="958850" cy="276225"/>
            <a:chOff x="1646" y="3190"/>
            <a:chExt cx="604" cy="174"/>
          </a:xfrm>
        </p:grpSpPr>
        <p:sp>
          <p:nvSpPr>
            <p:cNvPr id="132125" name="Line 29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2126" name="Line 30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2127" name="Group 31"/>
          <p:cNvGrpSpPr>
            <a:grpSpLocks/>
          </p:cNvGrpSpPr>
          <p:nvPr/>
        </p:nvGrpSpPr>
        <p:grpSpPr bwMode="auto">
          <a:xfrm>
            <a:off x="2922588" y="4948238"/>
            <a:ext cx="958850" cy="276225"/>
            <a:chOff x="1646" y="3190"/>
            <a:chExt cx="604" cy="174"/>
          </a:xfrm>
        </p:grpSpPr>
        <p:sp>
          <p:nvSpPr>
            <p:cNvPr id="132128" name="Line 32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2129" name="Line 33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2131" name="Rectangle 35"/>
          <p:cNvSpPr>
            <a:spLocks noChangeArrowheads="1"/>
          </p:cNvSpPr>
          <p:nvPr/>
        </p:nvSpPr>
        <p:spPr bwMode="auto">
          <a:xfrm>
            <a:off x="2603500" y="4840288"/>
            <a:ext cx="177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H</a:t>
            </a:r>
            <a:r>
              <a:rPr lang="en-US" sz="2400" baseline="-25000"/>
              <a:t>2</a:t>
            </a:r>
          </a:p>
        </p:txBody>
      </p:sp>
      <p:sp>
        <p:nvSpPr>
          <p:cNvPr id="132132" name="Line 36"/>
          <p:cNvSpPr>
            <a:spLocks noChangeShapeType="1"/>
          </p:cNvSpPr>
          <p:nvPr/>
        </p:nvSpPr>
        <p:spPr bwMode="auto">
          <a:xfrm flipH="1" flipV="1">
            <a:off x="1347788" y="4978400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2133" name="Group 37"/>
          <p:cNvGrpSpPr>
            <a:grpSpLocks/>
          </p:cNvGrpSpPr>
          <p:nvPr/>
        </p:nvGrpSpPr>
        <p:grpSpPr bwMode="auto">
          <a:xfrm>
            <a:off x="6470650" y="3903663"/>
            <a:ext cx="2089150" cy="666750"/>
            <a:chOff x="243" y="768"/>
            <a:chExt cx="1316" cy="420"/>
          </a:xfrm>
        </p:grpSpPr>
        <p:sp>
          <p:nvSpPr>
            <p:cNvPr id="132134" name="Freeform 38"/>
            <p:cNvSpPr>
              <a:spLocks/>
            </p:cNvSpPr>
            <p:nvPr/>
          </p:nvSpPr>
          <p:spPr bwMode="auto">
            <a:xfrm>
              <a:off x="792" y="98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35" name="Oval 39"/>
            <p:cNvSpPr>
              <a:spLocks noChangeArrowheads="1"/>
            </p:cNvSpPr>
            <p:nvPr/>
          </p:nvSpPr>
          <p:spPr bwMode="auto">
            <a:xfrm>
              <a:off x="301" y="76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36" name="Oval 40"/>
            <p:cNvSpPr>
              <a:spLocks noChangeArrowheads="1"/>
            </p:cNvSpPr>
            <p:nvPr/>
          </p:nvSpPr>
          <p:spPr bwMode="auto">
            <a:xfrm>
              <a:off x="309" y="106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37" name="Oval 41"/>
            <p:cNvSpPr>
              <a:spLocks noChangeArrowheads="1"/>
            </p:cNvSpPr>
            <p:nvPr/>
          </p:nvSpPr>
          <p:spPr bwMode="auto">
            <a:xfrm>
              <a:off x="649" y="910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38" name="Freeform 42"/>
            <p:cNvSpPr>
              <a:spLocks/>
            </p:cNvSpPr>
            <p:nvPr/>
          </p:nvSpPr>
          <p:spPr bwMode="auto">
            <a:xfrm>
              <a:off x="428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39" name="Freeform 43"/>
            <p:cNvSpPr>
              <a:spLocks/>
            </p:cNvSpPr>
            <p:nvPr/>
          </p:nvSpPr>
          <p:spPr bwMode="auto">
            <a:xfrm>
              <a:off x="435" y="86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40" name="Freeform 44"/>
            <p:cNvSpPr>
              <a:spLocks/>
            </p:cNvSpPr>
            <p:nvPr/>
          </p:nvSpPr>
          <p:spPr bwMode="auto">
            <a:xfrm>
              <a:off x="383" y="98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41" name="Oval 45"/>
            <p:cNvSpPr>
              <a:spLocks noChangeArrowheads="1"/>
            </p:cNvSpPr>
            <p:nvPr/>
          </p:nvSpPr>
          <p:spPr bwMode="auto">
            <a:xfrm>
              <a:off x="243" y="91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42" name="Oval 46"/>
            <p:cNvSpPr>
              <a:spLocks noChangeArrowheads="1"/>
            </p:cNvSpPr>
            <p:nvPr/>
          </p:nvSpPr>
          <p:spPr bwMode="auto">
            <a:xfrm flipH="1">
              <a:off x="1009" y="91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43" name="Oval 47"/>
            <p:cNvSpPr>
              <a:spLocks noChangeArrowheads="1"/>
            </p:cNvSpPr>
            <p:nvPr/>
          </p:nvSpPr>
          <p:spPr bwMode="auto">
            <a:xfrm flipH="1">
              <a:off x="1352" y="76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44" name="Oval 48"/>
            <p:cNvSpPr>
              <a:spLocks noChangeArrowheads="1"/>
            </p:cNvSpPr>
            <p:nvPr/>
          </p:nvSpPr>
          <p:spPr bwMode="auto">
            <a:xfrm flipH="1">
              <a:off x="1361" y="106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45" name="Oval 49"/>
            <p:cNvSpPr>
              <a:spLocks noChangeArrowheads="1"/>
            </p:cNvSpPr>
            <p:nvPr/>
          </p:nvSpPr>
          <p:spPr bwMode="auto">
            <a:xfrm flipH="1">
              <a:off x="1415" y="91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46" name="Freeform 50"/>
            <p:cNvSpPr>
              <a:spLocks/>
            </p:cNvSpPr>
            <p:nvPr/>
          </p:nvSpPr>
          <p:spPr bwMode="auto">
            <a:xfrm flipH="1">
              <a:off x="1141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47" name="Freeform 51"/>
            <p:cNvSpPr>
              <a:spLocks/>
            </p:cNvSpPr>
            <p:nvPr/>
          </p:nvSpPr>
          <p:spPr bwMode="auto">
            <a:xfrm flipH="1">
              <a:off x="1141" y="86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48" name="Freeform 52"/>
            <p:cNvSpPr>
              <a:spLocks/>
            </p:cNvSpPr>
            <p:nvPr/>
          </p:nvSpPr>
          <p:spPr bwMode="auto">
            <a:xfrm flipH="1">
              <a:off x="1148" y="98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2149" name="Group 53"/>
          <p:cNvGrpSpPr>
            <a:grpSpLocks/>
          </p:cNvGrpSpPr>
          <p:nvPr/>
        </p:nvGrpSpPr>
        <p:grpSpPr bwMode="auto">
          <a:xfrm>
            <a:off x="6470650" y="3903663"/>
            <a:ext cx="2089150" cy="666750"/>
            <a:chOff x="211" y="188"/>
            <a:chExt cx="1316" cy="420"/>
          </a:xfrm>
        </p:grpSpPr>
        <p:sp>
          <p:nvSpPr>
            <p:cNvPr id="132150" name="Freeform 54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51" name="Oval 55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52" name="Oval 56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53" name="Oval 57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54" name="Freeform 58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55" name="Freeform 59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56" name="Freeform 60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57" name="Oval 61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58" name="Oval 62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59" name="Oval 63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60" name="Oval 64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61" name="Oval 65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62" name="Freeform 66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63" name="Freeform 67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64" name="Freeform 68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2165" name="Rectangle 69"/>
          <p:cNvSpPr>
            <a:spLocks noChangeArrowheads="1"/>
          </p:cNvSpPr>
          <p:nvPr/>
        </p:nvSpPr>
        <p:spPr bwMode="auto">
          <a:xfrm>
            <a:off x="7713663" y="4540250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H</a:t>
            </a:r>
            <a:r>
              <a:rPr lang="en-US" sz="2400" baseline="-25000"/>
              <a:t>2</a:t>
            </a:r>
            <a:endParaRPr lang="en-US" sz="2400" baseline="30000"/>
          </a:p>
        </p:txBody>
      </p:sp>
      <p:sp>
        <p:nvSpPr>
          <p:cNvPr id="132166" name="Rectangle 70"/>
          <p:cNvSpPr>
            <a:spLocks noChangeArrowheads="1"/>
          </p:cNvSpPr>
          <p:nvPr/>
        </p:nvSpPr>
        <p:spPr bwMode="auto">
          <a:xfrm>
            <a:off x="6784975" y="4540250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O</a:t>
            </a:r>
            <a:r>
              <a:rPr lang="en-US" sz="2400" baseline="-25000"/>
              <a:t>2</a:t>
            </a:r>
          </a:p>
        </p:txBody>
      </p:sp>
      <p:grpSp>
        <p:nvGrpSpPr>
          <p:cNvPr id="132172" name="Group 76"/>
          <p:cNvGrpSpPr>
            <a:grpSpLocks/>
          </p:cNvGrpSpPr>
          <p:nvPr/>
        </p:nvGrpSpPr>
        <p:grpSpPr bwMode="auto">
          <a:xfrm>
            <a:off x="750888" y="6019800"/>
            <a:ext cx="8166100" cy="458788"/>
            <a:chOff x="347" y="3774"/>
            <a:chExt cx="5144" cy="289"/>
          </a:xfrm>
        </p:grpSpPr>
        <p:sp>
          <p:nvSpPr>
            <p:cNvPr id="132169" name="Rectangle 73"/>
            <p:cNvSpPr>
              <a:spLocks noChangeArrowheads="1"/>
            </p:cNvSpPr>
            <p:nvPr/>
          </p:nvSpPr>
          <p:spPr bwMode="auto">
            <a:xfrm>
              <a:off x="347" y="3775"/>
              <a:ext cx="37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400"/>
                <a:t>Started with 13 g, used up 10 g…</a:t>
              </a:r>
              <a:endParaRPr lang="en-US" sz="2400" baseline="-25000"/>
            </a:p>
          </p:txBody>
        </p:sp>
        <p:sp>
          <p:nvSpPr>
            <p:cNvPr id="132170" name="Line 74"/>
            <p:cNvSpPr>
              <a:spLocks noChangeShapeType="1"/>
            </p:cNvSpPr>
            <p:nvPr/>
          </p:nvSpPr>
          <p:spPr bwMode="auto">
            <a:xfrm>
              <a:off x="3277" y="3904"/>
              <a:ext cx="4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2171" name="Rectangle 75"/>
            <p:cNvSpPr>
              <a:spLocks noChangeArrowheads="1"/>
            </p:cNvSpPr>
            <p:nvPr/>
          </p:nvSpPr>
          <p:spPr bwMode="auto">
            <a:xfrm>
              <a:off x="3821" y="3774"/>
              <a:ext cx="1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400"/>
                <a:t>3 g H</a:t>
              </a:r>
              <a:r>
                <a:rPr lang="en-US" sz="2400" baseline="-25000"/>
                <a:t>2</a:t>
              </a:r>
              <a:r>
                <a:rPr lang="en-US" sz="2400"/>
                <a:t> left over</a:t>
              </a:r>
              <a:endParaRPr lang="en-US" sz="2400" baseline="-25000"/>
            </a:p>
          </p:txBody>
        </p:sp>
      </p:grpSp>
      <p:pic>
        <p:nvPicPr>
          <p:cNvPr id="132173" name="Picture 77" descr="j0383592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30913" y="274638"/>
            <a:ext cx="1612900" cy="1924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6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1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2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2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2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32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3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2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2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2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32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32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32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32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32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32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32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32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32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32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2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32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132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132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132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32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32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1000"/>
                                        <p:tgtEl>
                                          <p:spTgt spid="13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13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3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30" grpId="0"/>
      <p:bldP spid="132098" grpId="0" animBg="1"/>
      <p:bldP spid="132104" grpId="0"/>
      <p:bldP spid="132105" grpId="0"/>
      <p:bldP spid="132106" grpId="0"/>
      <p:bldP spid="132110" grpId="0" animBg="1"/>
      <p:bldP spid="132111" grpId="0"/>
      <p:bldP spid="132116" grpId="0"/>
      <p:bldP spid="132117" grpId="0"/>
      <p:bldP spid="132122" grpId="0"/>
      <p:bldP spid="132123" grpId="0" animBg="1"/>
      <p:bldP spid="132131" grpId="0"/>
      <p:bldP spid="132132" grpId="0" animBg="1"/>
      <p:bldP spid="132165" grpId="0"/>
      <p:bldP spid="13216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230" name="Group 110"/>
          <p:cNvGrpSpPr>
            <a:grpSpLocks/>
          </p:cNvGrpSpPr>
          <p:nvPr/>
        </p:nvGrpSpPr>
        <p:grpSpPr bwMode="auto">
          <a:xfrm>
            <a:off x="4203700" y="3014663"/>
            <a:ext cx="2781300" cy="1365250"/>
            <a:chOff x="2648" y="1899"/>
            <a:chExt cx="1752" cy="860"/>
          </a:xfrm>
        </p:grpSpPr>
        <p:sp>
          <p:nvSpPr>
            <p:cNvPr id="133128" name="Rectangle 8"/>
            <p:cNvSpPr>
              <a:spLocks noChangeArrowheads="1"/>
            </p:cNvSpPr>
            <p:nvPr/>
          </p:nvSpPr>
          <p:spPr bwMode="auto">
            <a:xfrm>
              <a:off x="2648" y="1899"/>
              <a:ext cx="1133" cy="622"/>
            </a:xfrm>
            <a:prstGeom prst="rect">
              <a:avLst/>
            </a:prstGeom>
            <a:solidFill>
              <a:srgbClr val="FFFF00"/>
            </a:solidFill>
            <a:ln w="254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129" name="AutoShape 9"/>
            <p:cNvSpPr>
              <a:spLocks noChangeArrowheads="1"/>
            </p:cNvSpPr>
            <p:nvPr/>
          </p:nvSpPr>
          <p:spPr bwMode="auto">
            <a:xfrm rot="-3762105">
              <a:off x="3898" y="2257"/>
              <a:ext cx="275" cy="729"/>
            </a:xfrm>
            <a:prstGeom prst="downArrow">
              <a:avLst>
                <a:gd name="adj1" fmla="val 50000"/>
                <a:gd name="adj2" fmla="val 66273"/>
              </a:avLst>
            </a:prstGeom>
            <a:solidFill>
              <a:srgbClr val="FFFF00"/>
            </a:solidFill>
            <a:ln w="254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33130" name="Rectangle 10"/>
          <p:cNvSpPr>
            <a:spLocks noChangeArrowheads="1"/>
          </p:cNvSpPr>
          <p:nvPr/>
        </p:nvSpPr>
        <p:spPr bwMode="auto">
          <a:xfrm>
            <a:off x="7858125" y="2698750"/>
            <a:ext cx="1058863" cy="10826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33131" name="Group 11"/>
          <p:cNvGrpSpPr>
            <a:grpSpLocks/>
          </p:cNvGrpSpPr>
          <p:nvPr/>
        </p:nvGrpSpPr>
        <p:grpSpPr bwMode="auto">
          <a:xfrm>
            <a:off x="1423988" y="209550"/>
            <a:ext cx="6430962" cy="519113"/>
            <a:chOff x="864" y="918"/>
            <a:chExt cx="4051" cy="327"/>
          </a:xfrm>
        </p:grpSpPr>
        <p:sp>
          <p:nvSpPr>
            <p:cNvPr id="133132" name="Rectangle 12"/>
            <p:cNvSpPr>
              <a:spLocks noChangeArrowheads="1"/>
            </p:cNvSpPr>
            <p:nvPr/>
          </p:nvSpPr>
          <p:spPr bwMode="auto">
            <a:xfrm>
              <a:off x="864" y="918"/>
              <a:ext cx="4051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b="1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  Fe(s)  +    </a:t>
              </a:r>
              <a:r>
                <a:rPr lang="en-US" b="1">
                  <a:solidFill>
                    <a:srgbClr val="FF0000"/>
                  </a:solidFill>
                </a:rPr>
                <a:t>3</a:t>
              </a:r>
              <a:r>
                <a:rPr lang="en-US">
                  <a:solidFill>
                    <a:srgbClr val="FF0000"/>
                  </a:solidFill>
                </a:rPr>
                <a:t>  Br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(g)           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  FeBr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3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(s) </a:t>
              </a:r>
            </a:p>
          </p:txBody>
        </p:sp>
        <p:sp>
          <p:nvSpPr>
            <p:cNvPr id="133133" name="Line 13"/>
            <p:cNvSpPr>
              <a:spLocks noChangeShapeType="1"/>
            </p:cNvSpPr>
            <p:nvPr/>
          </p:nvSpPr>
          <p:spPr bwMode="auto">
            <a:xfrm>
              <a:off x="3072" y="1088"/>
              <a:ext cx="4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33134" name="Rectangle 14"/>
          <p:cNvSpPr>
            <a:spLocks noChangeArrowheads="1"/>
          </p:cNvSpPr>
          <p:nvPr/>
        </p:nvSpPr>
        <p:spPr bwMode="auto">
          <a:xfrm>
            <a:off x="1416050" y="758825"/>
            <a:ext cx="3986213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181 g Fe  	   96.5 L Br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33135" name="Rectangle 15"/>
          <p:cNvSpPr>
            <a:spLocks noChangeArrowheads="1"/>
          </p:cNvSpPr>
          <p:nvPr/>
        </p:nvSpPr>
        <p:spPr bwMode="auto">
          <a:xfrm>
            <a:off x="649288" y="1339850"/>
            <a:ext cx="1420812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Find LR. </a:t>
            </a:r>
          </a:p>
        </p:txBody>
      </p:sp>
      <p:sp>
        <p:nvSpPr>
          <p:cNvPr id="133136" name="Rectangle 16"/>
          <p:cNvSpPr>
            <a:spLocks noChangeArrowheads="1"/>
          </p:cNvSpPr>
          <p:nvPr/>
        </p:nvSpPr>
        <p:spPr bwMode="auto">
          <a:xfrm>
            <a:off x="6400800" y="198596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2</a:t>
            </a:r>
          </a:p>
        </p:txBody>
      </p:sp>
      <p:sp>
        <p:nvSpPr>
          <p:cNvPr id="133137" name="Rectangle 17"/>
          <p:cNvSpPr>
            <a:spLocks noChangeArrowheads="1"/>
          </p:cNvSpPr>
          <p:nvPr/>
        </p:nvSpPr>
        <p:spPr bwMode="auto">
          <a:xfrm>
            <a:off x="2286000" y="1951038"/>
            <a:ext cx="141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Fe</a:t>
            </a:r>
            <a:endParaRPr lang="en-US" sz="2400" baseline="-25000"/>
          </a:p>
        </p:txBody>
      </p:sp>
      <p:sp>
        <p:nvSpPr>
          <p:cNvPr id="133138" name="Rectangle 18"/>
          <p:cNvSpPr>
            <a:spLocks noChangeArrowheads="1"/>
          </p:cNvSpPr>
          <p:nvPr/>
        </p:nvSpPr>
        <p:spPr bwMode="auto">
          <a:xfrm>
            <a:off x="2182813" y="23590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55.8 g Fe</a:t>
            </a:r>
            <a:endParaRPr lang="en-US" sz="2400" baseline="-25000"/>
          </a:p>
        </p:txBody>
      </p:sp>
      <p:sp>
        <p:nvSpPr>
          <p:cNvPr id="133139" name="Rectangle 19"/>
          <p:cNvSpPr>
            <a:spLocks noChangeArrowheads="1"/>
          </p:cNvSpPr>
          <p:nvPr/>
        </p:nvSpPr>
        <p:spPr bwMode="auto">
          <a:xfrm>
            <a:off x="695325" y="1978025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181 g Fe</a:t>
            </a:r>
            <a:endParaRPr lang="en-US" sz="2400" baseline="-25000"/>
          </a:p>
        </p:txBody>
      </p:sp>
      <p:sp>
        <p:nvSpPr>
          <p:cNvPr id="133140" name="Line 20"/>
          <p:cNvSpPr>
            <a:spLocks noChangeShapeType="1"/>
          </p:cNvSpPr>
          <p:nvPr/>
        </p:nvSpPr>
        <p:spPr bwMode="auto">
          <a:xfrm flipH="1">
            <a:off x="1400175" y="2163763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41" name="Line 21"/>
          <p:cNvSpPr>
            <a:spLocks noChangeShapeType="1"/>
          </p:cNvSpPr>
          <p:nvPr/>
        </p:nvSpPr>
        <p:spPr bwMode="auto">
          <a:xfrm flipH="1">
            <a:off x="2992438" y="2517775"/>
            <a:ext cx="611187" cy="1762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3142" name="Group 22"/>
          <p:cNvGrpSpPr>
            <a:grpSpLocks/>
          </p:cNvGrpSpPr>
          <p:nvPr/>
        </p:nvGrpSpPr>
        <p:grpSpPr bwMode="auto">
          <a:xfrm>
            <a:off x="1920875" y="1757363"/>
            <a:ext cx="1963738" cy="1098550"/>
            <a:chOff x="4223" y="3016"/>
            <a:chExt cx="1237" cy="692"/>
          </a:xfrm>
        </p:grpSpPr>
        <p:sp>
          <p:nvSpPr>
            <p:cNvPr id="133143" name="Rectangle 23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3144" name="Rectangle 24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3145" name="Line 25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46" name="Rectangle 26"/>
          <p:cNvSpPr>
            <a:spLocks noChangeArrowheads="1"/>
          </p:cNvSpPr>
          <p:nvPr/>
        </p:nvSpPr>
        <p:spPr bwMode="auto">
          <a:xfrm>
            <a:off x="3900488" y="1978025"/>
            <a:ext cx="21288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3.24 mol Fe</a:t>
            </a:r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sp>
        <p:nvSpPr>
          <p:cNvPr id="133147" name="Rectangle 27"/>
          <p:cNvSpPr>
            <a:spLocks noChangeArrowheads="1"/>
          </p:cNvSpPr>
          <p:nvPr/>
        </p:nvSpPr>
        <p:spPr bwMode="auto">
          <a:xfrm>
            <a:off x="2246313" y="2967038"/>
            <a:ext cx="1500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Br</a:t>
            </a:r>
            <a:r>
              <a:rPr lang="en-US" sz="2400" baseline="-25000"/>
              <a:t>2</a:t>
            </a:r>
          </a:p>
        </p:txBody>
      </p:sp>
      <p:sp>
        <p:nvSpPr>
          <p:cNvPr id="133148" name="Rectangle 28"/>
          <p:cNvSpPr>
            <a:spLocks noChangeArrowheads="1"/>
          </p:cNvSpPr>
          <p:nvPr/>
        </p:nvSpPr>
        <p:spPr bwMode="auto">
          <a:xfrm>
            <a:off x="2185988" y="3375025"/>
            <a:ext cx="161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22.4 L Br</a:t>
            </a:r>
            <a:r>
              <a:rPr lang="en-US" sz="2400" baseline="-25000"/>
              <a:t>2</a:t>
            </a:r>
          </a:p>
        </p:txBody>
      </p:sp>
      <p:sp>
        <p:nvSpPr>
          <p:cNvPr id="133149" name="Rectangle 29"/>
          <p:cNvSpPr>
            <a:spLocks noChangeArrowheads="1"/>
          </p:cNvSpPr>
          <p:nvPr/>
        </p:nvSpPr>
        <p:spPr bwMode="auto">
          <a:xfrm>
            <a:off x="582613" y="2994025"/>
            <a:ext cx="1563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96.5 L Br</a:t>
            </a:r>
            <a:r>
              <a:rPr lang="en-US" sz="2400" baseline="-25000"/>
              <a:t>2</a:t>
            </a:r>
          </a:p>
        </p:txBody>
      </p:sp>
      <p:sp>
        <p:nvSpPr>
          <p:cNvPr id="133150" name="Line 30"/>
          <p:cNvSpPr>
            <a:spLocks noChangeShapeType="1"/>
          </p:cNvSpPr>
          <p:nvPr/>
        </p:nvSpPr>
        <p:spPr bwMode="auto">
          <a:xfrm flipH="1">
            <a:off x="1374775" y="3179763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51" name="Line 31"/>
          <p:cNvSpPr>
            <a:spLocks noChangeShapeType="1"/>
          </p:cNvSpPr>
          <p:nvPr/>
        </p:nvSpPr>
        <p:spPr bwMode="auto">
          <a:xfrm flipH="1">
            <a:off x="2952750" y="3533775"/>
            <a:ext cx="611188" cy="1762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3152" name="Group 32"/>
          <p:cNvGrpSpPr>
            <a:grpSpLocks/>
          </p:cNvGrpSpPr>
          <p:nvPr/>
        </p:nvGrpSpPr>
        <p:grpSpPr bwMode="auto">
          <a:xfrm>
            <a:off x="1938338" y="2773363"/>
            <a:ext cx="1963737" cy="1098550"/>
            <a:chOff x="4223" y="3016"/>
            <a:chExt cx="1237" cy="692"/>
          </a:xfrm>
        </p:grpSpPr>
        <p:sp>
          <p:nvSpPr>
            <p:cNvPr id="133153" name="Rectangle 33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3154" name="Rectangle 34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3155" name="Line 35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56" name="Rectangle 36"/>
          <p:cNvSpPr>
            <a:spLocks noChangeArrowheads="1"/>
          </p:cNvSpPr>
          <p:nvPr/>
        </p:nvSpPr>
        <p:spPr bwMode="auto">
          <a:xfrm>
            <a:off x="3900488" y="3094038"/>
            <a:ext cx="21288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4.31 mol Br</a:t>
            </a:r>
            <a:r>
              <a:rPr lang="en-US" sz="2400" baseline="-25000"/>
              <a:t>2</a:t>
            </a:r>
            <a:endParaRPr lang="en-US" sz="2400"/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grpSp>
        <p:nvGrpSpPr>
          <p:cNvPr id="133157" name="Group 37"/>
          <p:cNvGrpSpPr>
            <a:grpSpLocks/>
          </p:cNvGrpSpPr>
          <p:nvPr/>
        </p:nvGrpSpPr>
        <p:grpSpPr bwMode="auto">
          <a:xfrm>
            <a:off x="6019800" y="1771650"/>
            <a:ext cx="382588" cy="706438"/>
            <a:chOff x="3996" y="2535"/>
            <a:chExt cx="241" cy="445"/>
          </a:xfrm>
        </p:grpSpPr>
        <p:sp>
          <p:nvSpPr>
            <p:cNvPr id="133158" name="Rectangle 38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33159" name="Rectangle 39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33160" name="Rectangle 40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grpSp>
        <p:nvGrpSpPr>
          <p:cNvPr id="133161" name="Group 41"/>
          <p:cNvGrpSpPr>
            <a:grpSpLocks/>
          </p:cNvGrpSpPr>
          <p:nvPr/>
        </p:nvGrpSpPr>
        <p:grpSpPr bwMode="auto">
          <a:xfrm>
            <a:off x="6019800" y="2860675"/>
            <a:ext cx="382588" cy="706438"/>
            <a:chOff x="3996" y="2535"/>
            <a:chExt cx="241" cy="445"/>
          </a:xfrm>
        </p:grpSpPr>
        <p:sp>
          <p:nvSpPr>
            <p:cNvPr id="133162" name="Rectangle 42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33163" name="Rectangle 43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33164" name="Rectangle 44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sp>
        <p:nvSpPr>
          <p:cNvPr id="133165" name="Rectangle 45"/>
          <p:cNvSpPr>
            <a:spLocks noChangeArrowheads="1"/>
          </p:cNvSpPr>
          <p:nvPr/>
        </p:nvSpPr>
        <p:spPr bwMode="auto">
          <a:xfrm>
            <a:off x="6386513" y="308927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3</a:t>
            </a:r>
          </a:p>
        </p:txBody>
      </p:sp>
      <p:sp>
        <p:nvSpPr>
          <p:cNvPr id="133166" name="Rectangle 46"/>
          <p:cNvSpPr>
            <a:spLocks noChangeArrowheads="1"/>
          </p:cNvSpPr>
          <p:nvPr/>
        </p:nvSpPr>
        <p:spPr bwMode="auto">
          <a:xfrm>
            <a:off x="6726238" y="3089275"/>
            <a:ext cx="1039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1.44</a:t>
            </a:r>
          </a:p>
        </p:txBody>
      </p:sp>
      <p:sp>
        <p:nvSpPr>
          <p:cNvPr id="133167" name="Rectangle 47"/>
          <p:cNvSpPr>
            <a:spLocks noChangeArrowheads="1"/>
          </p:cNvSpPr>
          <p:nvPr/>
        </p:nvSpPr>
        <p:spPr bwMode="auto">
          <a:xfrm>
            <a:off x="6726238" y="1971675"/>
            <a:ext cx="1039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1.62</a:t>
            </a:r>
          </a:p>
        </p:txBody>
      </p:sp>
      <p:sp>
        <p:nvSpPr>
          <p:cNvPr id="133168" name="Rectangle 48"/>
          <p:cNvSpPr>
            <a:spLocks noChangeArrowheads="1"/>
          </p:cNvSpPr>
          <p:nvPr/>
        </p:nvSpPr>
        <p:spPr bwMode="auto">
          <a:xfrm>
            <a:off x="7970838" y="2703513"/>
            <a:ext cx="76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600"/>
              <a:t>LR</a:t>
            </a:r>
          </a:p>
        </p:txBody>
      </p:sp>
      <p:sp>
        <p:nvSpPr>
          <p:cNvPr id="133169" name="Rectangle 49"/>
          <p:cNvSpPr>
            <a:spLocks noChangeArrowheads="1"/>
          </p:cNvSpPr>
          <p:nvPr/>
        </p:nvSpPr>
        <p:spPr bwMode="auto">
          <a:xfrm>
            <a:off x="7904163" y="3270250"/>
            <a:ext cx="981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= Br</a:t>
            </a:r>
            <a:r>
              <a:rPr lang="en-US" baseline="-25000"/>
              <a:t>2</a:t>
            </a:r>
          </a:p>
        </p:txBody>
      </p:sp>
      <p:sp>
        <p:nvSpPr>
          <p:cNvPr id="133170" name="Rectangle 50"/>
          <p:cNvSpPr>
            <a:spLocks noChangeArrowheads="1"/>
          </p:cNvSpPr>
          <p:nvPr/>
        </p:nvSpPr>
        <p:spPr bwMode="auto">
          <a:xfrm>
            <a:off x="352425" y="4214813"/>
            <a:ext cx="4465638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How many g FeBr</a:t>
            </a:r>
            <a:r>
              <a:rPr lang="en-US" sz="2400" baseline="-25000">
                <a:solidFill>
                  <a:srgbClr val="FF0000"/>
                </a:solidFill>
              </a:rPr>
              <a:t>3</a:t>
            </a:r>
            <a:r>
              <a:rPr lang="en-US" sz="2400">
                <a:solidFill>
                  <a:srgbClr val="FF0000"/>
                </a:solidFill>
              </a:rPr>
              <a:t> are formed?</a:t>
            </a:r>
          </a:p>
        </p:txBody>
      </p:sp>
      <p:sp>
        <p:nvSpPr>
          <p:cNvPr id="133171" name="Rectangle 51"/>
          <p:cNvSpPr>
            <a:spLocks noChangeArrowheads="1"/>
          </p:cNvSpPr>
          <p:nvPr/>
        </p:nvSpPr>
        <p:spPr bwMode="auto">
          <a:xfrm>
            <a:off x="6978650" y="5495925"/>
            <a:ext cx="1773238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172" name="Rectangle 52"/>
          <p:cNvSpPr>
            <a:spLocks noChangeArrowheads="1"/>
          </p:cNvSpPr>
          <p:nvPr/>
        </p:nvSpPr>
        <p:spPr bwMode="auto">
          <a:xfrm>
            <a:off x="6565900" y="5530850"/>
            <a:ext cx="244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849 g FeBr</a:t>
            </a:r>
            <a:r>
              <a:rPr lang="en-US" sz="2400" baseline="-25000"/>
              <a:t>3</a:t>
            </a:r>
          </a:p>
        </p:txBody>
      </p:sp>
      <p:grpSp>
        <p:nvGrpSpPr>
          <p:cNvPr id="133173" name="Group 53"/>
          <p:cNvGrpSpPr>
            <a:grpSpLocks/>
          </p:cNvGrpSpPr>
          <p:nvPr/>
        </p:nvGrpSpPr>
        <p:grpSpPr bwMode="auto">
          <a:xfrm>
            <a:off x="2047875" y="5110163"/>
            <a:ext cx="2135188" cy="1098550"/>
            <a:chOff x="3291" y="1407"/>
            <a:chExt cx="1345" cy="692"/>
          </a:xfrm>
        </p:grpSpPr>
        <p:sp>
          <p:nvSpPr>
            <p:cNvPr id="133174" name="Rectangle 54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3175" name="Rectangle 55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3176" name="Line 56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77" name="Rectangle 57"/>
          <p:cNvSpPr>
            <a:spLocks noChangeArrowheads="1"/>
          </p:cNvSpPr>
          <p:nvPr/>
        </p:nvSpPr>
        <p:spPr bwMode="auto">
          <a:xfrm>
            <a:off x="2430463" y="5743575"/>
            <a:ext cx="1457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 mol Br</a:t>
            </a:r>
            <a:r>
              <a:rPr lang="en-US" sz="2400" baseline="-25000"/>
              <a:t>2</a:t>
            </a:r>
          </a:p>
        </p:txBody>
      </p:sp>
      <p:sp>
        <p:nvSpPr>
          <p:cNvPr id="133178" name="Rectangle 58"/>
          <p:cNvSpPr>
            <a:spLocks noChangeArrowheads="1"/>
          </p:cNvSpPr>
          <p:nvPr/>
        </p:nvSpPr>
        <p:spPr bwMode="auto">
          <a:xfrm>
            <a:off x="4467225" y="5729288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FeBr</a:t>
            </a:r>
            <a:r>
              <a:rPr lang="en-US" sz="2400" baseline="-25000"/>
              <a:t>3</a:t>
            </a:r>
          </a:p>
        </p:txBody>
      </p:sp>
      <p:grpSp>
        <p:nvGrpSpPr>
          <p:cNvPr id="133179" name="Group 59"/>
          <p:cNvGrpSpPr>
            <a:grpSpLocks/>
          </p:cNvGrpSpPr>
          <p:nvPr/>
        </p:nvGrpSpPr>
        <p:grpSpPr bwMode="auto">
          <a:xfrm>
            <a:off x="4035425" y="5105400"/>
            <a:ext cx="2492375" cy="1098550"/>
            <a:chOff x="1425" y="3014"/>
            <a:chExt cx="1570" cy="692"/>
          </a:xfrm>
        </p:grpSpPr>
        <p:sp>
          <p:nvSpPr>
            <p:cNvPr id="133180" name="Rectangle 60"/>
            <p:cNvSpPr>
              <a:spLocks noChangeArrowheads="1"/>
            </p:cNvSpPr>
            <p:nvPr/>
          </p:nvSpPr>
          <p:spPr bwMode="auto">
            <a:xfrm>
              <a:off x="142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3181" name="Rectangle 61"/>
            <p:cNvSpPr>
              <a:spLocks noChangeArrowheads="1"/>
            </p:cNvSpPr>
            <p:nvPr/>
          </p:nvSpPr>
          <p:spPr bwMode="auto">
            <a:xfrm>
              <a:off x="275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3182" name="Line 62"/>
            <p:cNvSpPr>
              <a:spLocks noChangeShapeType="1"/>
            </p:cNvSpPr>
            <p:nvPr/>
          </p:nvSpPr>
          <p:spPr bwMode="auto">
            <a:xfrm>
              <a:off x="1629" y="3432"/>
              <a:ext cx="122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83" name="Rectangle 63"/>
          <p:cNvSpPr>
            <a:spLocks noChangeArrowheads="1"/>
          </p:cNvSpPr>
          <p:nvPr/>
        </p:nvSpPr>
        <p:spPr bwMode="auto">
          <a:xfrm>
            <a:off x="371475" y="5343525"/>
            <a:ext cx="1998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4.31 mol Br</a:t>
            </a:r>
            <a:r>
              <a:rPr lang="en-US" sz="2400" baseline="-25000"/>
              <a:t>2</a:t>
            </a:r>
          </a:p>
        </p:txBody>
      </p:sp>
      <p:sp>
        <p:nvSpPr>
          <p:cNvPr id="133184" name="Line 64"/>
          <p:cNvSpPr>
            <a:spLocks noChangeShapeType="1"/>
          </p:cNvSpPr>
          <p:nvPr/>
        </p:nvSpPr>
        <p:spPr bwMode="auto">
          <a:xfrm flipH="1" flipV="1">
            <a:off x="2847975" y="5916613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3185" name="Group 65"/>
          <p:cNvGrpSpPr>
            <a:grpSpLocks/>
          </p:cNvGrpSpPr>
          <p:nvPr/>
        </p:nvGrpSpPr>
        <p:grpSpPr bwMode="auto">
          <a:xfrm>
            <a:off x="4946650" y="5851525"/>
            <a:ext cx="958850" cy="276225"/>
            <a:chOff x="1646" y="3190"/>
            <a:chExt cx="604" cy="174"/>
          </a:xfrm>
        </p:grpSpPr>
        <p:sp>
          <p:nvSpPr>
            <p:cNvPr id="133186" name="Line 66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187" name="Line 67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188" name="Group 68"/>
          <p:cNvGrpSpPr>
            <a:grpSpLocks/>
          </p:cNvGrpSpPr>
          <p:nvPr/>
        </p:nvGrpSpPr>
        <p:grpSpPr bwMode="auto">
          <a:xfrm>
            <a:off x="2760663" y="5429250"/>
            <a:ext cx="958850" cy="276225"/>
            <a:chOff x="1646" y="3190"/>
            <a:chExt cx="604" cy="174"/>
          </a:xfrm>
        </p:grpSpPr>
        <p:sp>
          <p:nvSpPr>
            <p:cNvPr id="133189" name="Line 69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190" name="Line 70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91" name="Rectangle 71"/>
          <p:cNvSpPr>
            <a:spLocks noChangeArrowheads="1"/>
          </p:cNvSpPr>
          <p:nvPr/>
        </p:nvSpPr>
        <p:spPr bwMode="auto">
          <a:xfrm>
            <a:off x="4335463" y="5322888"/>
            <a:ext cx="216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295.5 g FeBr</a:t>
            </a:r>
            <a:r>
              <a:rPr lang="en-US" sz="2400" baseline="-25000"/>
              <a:t>3</a:t>
            </a:r>
          </a:p>
        </p:txBody>
      </p:sp>
      <p:sp>
        <p:nvSpPr>
          <p:cNvPr id="133192" name="Rectangle 72"/>
          <p:cNvSpPr>
            <a:spLocks noChangeArrowheads="1"/>
          </p:cNvSpPr>
          <p:nvPr/>
        </p:nvSpPr>
        <p:spPr bwMode="auto">
          <a:xfrm>
            <a:off x="2282825" y="5321300"/>
            <a:ext cx="187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FeBr</a:t>
            </a:r>
            <a:r>
              <a:rPr lang="en-US" sz="2400" baseline="-25000"/>
              <a:t>3</a:t>
            </a:r>
          </a:p>
        </p:txBody>
      </p:sp>
      <p:sp>
        <p:nvSpPr>
          <p:cNvPr id="133193" name="Line 73"/>
          <p:cNvSpPr>
            <a:spLocks noChangeShapeType="1"/>
          </p:cNvSpPr>
          <p:nvPr/>
        </p:nvSpPr>
        <p:spPr bwMode="auto">
          <a:xfrm flipH="1" flipV="1">
            <a:off x="1171575" y="5473700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3194" name="Group 74"/>
          <p:cNvGrpSpPr>
            <a:grpSpLocks/>
          </p:cNvGrpSpPr>
          <p:nvPr/>
        </p:nvGrpSpPr>
        <p:grpSpPr bwMode="auto">
          <a:xfrm>
            <a:off x="6294438" y="4141788"/>
            <a:ext cx="2089150" cy="666750"/>
            <a:chOff x="243" y="768"/>
            <a:chExt cx="1316" cy="420"/>
          </a:xfrm>
        </p:grpSpPr>
        <p:sp>
          <p:nvSpPr>
            <p:cNvPr id="133195" name="Freeform 75"/>
            <p:cNvSpPr>
              <a:spLocks/>
            </p:cNvSpPr>
            <p:nvPr/>
          </p:nvSpPr>
          <p:spPr bwMode="auto">
            <a:xfrm>
              <a:off x="792" y="98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96" name="Oval 76"/>
            <p:cNvSpPr>
              <a:spLocks noChangeArrowheads="1"/>
            </p:cNvSpPr>
            <p:nvPr/>
          </p:nvSpPr>
          <p:spPr bwMode="auto">
            <a:xfrm>
              <a:off x="301" y="76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97" name="Oval 77"/>
            <p:cNvSpPr>
              <a:spLocks noChangeArrowheads="1"/>
            </p:cNvSpPr>
            <p:nvPr/>
          </p:nvSpPr>
          <p:spPr bwMode="auto">
            <a:xfrm>
              <a:off x="309" y="106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98" name="Oval 78"/>
            <p:cNvSpPr>
              <a:spLocks noChangeArrowheads="1"/>
            </p:cNvSpPr>
            <p:nvPr/>
          </p:nvSpPr>
          <p:spPr bwMode="auto">
            <a:xfrm>
              <a:off x="649" y="910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99" name="Freeform 79"/>
            <p:cNvSpPr>
              <a:spLocks/>
            </p:cNvSpPr>
            <p:nvPr/>
          </p:nvSpPr>
          <p:spPr bwMode="auto">
            <a:xfrm>
              <a:off x="428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00" name="Freeform 80"/>
            <p:cNvSpPr>
              <a:spLocks/>
            </p:cNvSpPr>
            <p:nvPr/>
          </p:nvSpPr>
          <p:spPr bwMode="auto">
            <a:xfrm>
              <a:off x="435" y="86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01" name="Freeform 81"/>
            <p:cNvSpPr>
              <a:spLocks/>
            </p:cNvSpPr>
            <p:nvPr/>
          </p:nvSpPr>
          <p:spPr bwMode="auto">
            <a:xfrm>
              <a:off x="383" y="98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02" name="Oval 82"/>
            <p:cNvSpPr>
              <a:spLocks noChangeArrowheads="1"/>
            </p:cNvSpPr>
            <p:nvPr/>
          </p:nvSpPr>
          <p:spPr bwMode="auto">
            <a:xfrm>
              <a:off x="243" y="91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03" name="Oval 83"/>
            <p:cNvSpPr>
              <a:spLocks noChangeArrowheads="1"/>
            </p:cNvSpPr>
            <p:nvPr/>
          </p:nvSpPr>
          <p:spPr bwMode="auto">
            <a:xfrm flipH="1">
              <a:off x="1009" y="91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04" name="Oval 84"/>
            <p:cNvSpPr>
              <a:spLocks noChangeArrowheads="1"/>
            </p:cNvSpPr>
            <p:nvPr/>
          </p:nvSpPr>
          <p:spPr bwMode="auto">
            <a:xfrm flipH="1">
              <a:off x="1352" y="76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05" name="Oval 85"/>
            <p:cNvSpPr>
              <a:spLocks noChangeArrowheads="1"/>
            </p:cNvSpPr>
            <p:nvPr/>
          </p:nvSpPr>
          <p:spPr bwMode="auto">
            <a:xfrm flipH="1">
              <a:off x="1361" y="106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06" name="Oval 86"/>
            <p:cNvSpPr>
              <a:spLocks noChangeArrowheads="1"/>
            </p:cNvSpPr>
            <p:nvPr/>
          </p:nvSpPr>
          <p:spPr bwMode="auto">
            <a:xfrm flipH="1">
              <a:off x="1415" y="91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07" name="Freeform 87"/>
            <p:cNvSpPr>
              <a:spLocks/>
            </p:cNvSpPr>
            <p:nvPr/>
          </p:nvSpPr>
          <p:spPr bwMode="auto">
            <a:xfrm flipH="1">
              <a:off x="1141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08" name="Freeform 88"/>
            <p:cNvSpPr>
              <a:spLocks/>
            </p:cNvSpPr>
            <p:nvPr/>
          </p:nvSpPr>
          <p:spPr bwMode="auto">
            <a:xfrm flipH="1">
              <a:off x="1141" y="86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09" name="Freeform 89"/>
            <p:cNvSpPr>
              <a:spLocks/>
            </p:cNvSpPr>
            <p:nvPr/>
          </p:nvSpPr>
          <p:spPr bwMode="auto">
            <a:xfrm flipH="1">
              <a:off x="1148" y="98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210" name="Group 90"/>
          <p:cNvGrpSpPr>
            <a:grpSpLocks/>
          </p:cNvGrpSpPr>
          <p:nvPr/>
        </p:nvGrpSpPr>
        <p:grpSpPr bwMode="auto">
          <a:xfrm>
            <a:off x="6294438" y="4141788"/>
            <a:ext cx="2089150" cy="666750"/>
            <a:chOff x="211" y="188"/>
            <a:chExt cx="1316" cy="420"/>
          </a:xfrm>
        </p:grpSpPr>
        <p:sp>
          <p:nvSpPr>
            <p:cNvPr id="133211" name="Freeform 91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12" name="Oval 92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13" name="Oval 93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14" name="Oval 94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15" name="Freeform 95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16" name="Freeform 96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17" name="Freeform 97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18" name="Oval 98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19" name="Oval 99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20" name="Oval 100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21" name="Oval 101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22" name="Oval 102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23" name="Freeform 103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24" name="Freeform 104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25" name="Freeform 105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26" name="Rectangle 106"/>
          <p:cNvSpPr>
            <a:spLocks noChangeArrowheads="1"/>
          </p:cNvSpPr>
          <p:nvPr/>
        </p:nvSpPr>
        <p:spPr bwMode="auto">
          <a:xfrm>
            <a:off x="7366000" y="4778375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FeBr</a:t>
            </a:r>
            <a:r>
              <a:rPr lang="en-US" sz="2400" baseline="-25000"/>
              <a:t>3</a:t>
            </a:r>
          </a:p>
        </p:txBody>
      </p:sp>
      <p:sp>
        <p:nvSpPr>
          <p:cNvPr id="133227" name="Rectangle 107"/>
          <p:cNvSpPr>
            <a:spLocks noChangeArrowheads="1"/>
          </p:cNvSpPr>
          <p:nvPr/>
        </p:nvSpPr>
        <p:spPr bwMode="auto">
          <a:xfrm>
            <a:off x="6608763" y="4778375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Br</a:t>
            </a:r>
            <a:r>
              <a:rPr lang="en-US" sz="2400" baseline="-25000"/>
              <a:t>2</a:t>
            </a:r>
          </a:p>
        </p:txBody>
      </p:sp>
      <p:sp>
        <p:nvSpPr>
          <p:cNvPr id="133228" name="Rectangle 108"/>
          <p:cNvSpPr>
            <a:spLocks noChangeArrowheads="1"/>
          </p:cNvSpPr>
          <p:nvPr/>
        </p:nvSpPr>
        <p:spPr bwMode="auto">
          <a:xfrm>
            <a:off x="1384300" y="4716463"/>
            <a:ext cx="269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(“Oh, bee-HAVE!”)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3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3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3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3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3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3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33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33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3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33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3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3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33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3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3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3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3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3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133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3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3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3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3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3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33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33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33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33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33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33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33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33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33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3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3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3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13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3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3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133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33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33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13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33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33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13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33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33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133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33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3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1000"/>
                                        <p:tgtEl>
                                          <p:spTgt spid="133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770" decel="100000"/>
                                        <p:tgtEl>
                                          <p:spTgt spid="1331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6" dur="770" decel="100000"/>
                                        <p:tgtEl>
                                          <p:spTgt spid="1331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8" dur="770" fill="hold"/>
                                        <p:tgtEl>
                                          <p:spTgt spid="133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0" dur="770" fill="hold"/>
                                        <p:tgtEl>
                                          <p:spTgt spid="133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33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3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3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000"/>
                            </p:stCondLst>
                            <p:childTnLst>
                              <p:par>
                                <p:cTn id="1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2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2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3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33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33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33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133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33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33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33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33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33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2000"/>
                                        <p:tgtEl>
                                          <p:spTgt spid="133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3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2000"/>
                                        <p:tgtEl>
                                          <p:spTgt spid="133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33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33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133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33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133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133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33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133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2000"/>
                                        <p:tgtEl>
                                          <p:spTgt spid="133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2000" fill="hold"/>
                                        <p:tgtEl>
                                          <p:spTgt spid="133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2000" fill="hold"/>
                                        <p:tgtEl>
                                          <p:spTgt spid="133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000" fill="hold"/>
                                        <p:tgtEl>
                                          <p:spTgt spid="133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2000"/>
                                        <p:tgtEl>
                                          <p:spTgt spid="133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2000" fill="hold"/>
                                        <p:tgtEl>
                                          <p:spTgt spid="133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2000" fill="hold"/>
                                        <p:tgtEl>
                                          <p:spTgt spid="133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000" fill="hold"/>
                                        <p:tgtEl>
                                          <p:spTgt spid="133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133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13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3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133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133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133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2000"/>
                                        <p:tgtEl>
                                          <p:spTgt spid="133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2000" fill="hold"/>
                                        <p:tgtEl>
                                          <p:spTgt spid="133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000" fill="hold"/>
                                        <p:tgtEl>
                                          <p:spTgt spid="133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2000" fill="hold"/>
                                        <p:tgtEl>
                                          <p:spTgt spid="133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2000"/>
                                        <p:tgtEl>
                                          <p:spTgt spid="133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2000" fill="hold"/>
                                        <p:tgtEl>
                                          <p:spTgt spid="133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2000" fill="hold"/>
                                        <p:tgtEl>
                                          <p:spTgt spid="133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2000" fill="hold"/>
                                        <p:tgtEl>
                                          <p:spTgt spid="133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3" dur="1000"/>
                                        <p:tgtEl>
                                          <p:spTgt spid="13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1000"/>
                            </p:stCondLst>
                            <p:childTnLst>
                              <p:par>
                                <p:cTn id="3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500"/>
                                        <p:tgtEl>
                                          <p:spTgt spid="13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0" grpId="0" animBg="1"/>
      <p:bldP spid="133136" grpId="0"/>
      <p:bldP spid="133137" grpId="0"/>
      <p:bldP spid="133138" grpId="0"/>
      <p:bldP spid="133139" grpId="0"/>
      <p:bldP spid="133140" grpId="0" animBg="1"/>
      <p:bldP spid="133141" grpId="0" animBg="1"/>
      <p:bldP spid="133146" grpId="0"/>
      <p:bldP spid="133147" grpId="0"/>
      <p:bldP spid="133148" grpId="0"/>
      <p:bldP spid="133149" grpId="0"/>
      <p:bldP spid="133150" grpId="0" animBg="1"/>
      <p:bldP spid="133151" grpId="0" animBg="1"/>
      <p:bldP spid="133156" grpId="0"/>
      <p:bldP spid="133165" grpId="0"/>
      <p:bldP spid="133166" grpId="0"/>
      <p:bldP spid="133167" grpId="0"/>
      <p:bldP spid="133168" grpId="0"/>
      <p:bldP spid="133169" grpId="0"/>
      <p:bldP spid="133170" grpId="0"/>
      <p:bldP spid="133171" grpId="0" animBg="1"/>
      <p:bldP spid="133172" grpId="0"/>
      <p:bldP spid="133177" grpId="0"/>
      <p:bldP spid="133178" grpId="0"/>
      <p:bldP spid="133183" grpId="0"/>
      <p:bldP spid="133184" grpId="0" animBg="1"/>
      <p:bldP spid="133191" grpId="0"/>
      <p:bldP spid="133192" grpId="0"/>
      <p:bldP spid="133193" grpId="0" animBg="1"/>
      <p:bldP spid="133226" grpId="0"/>
      <p:bldP spid="133227" grpId="0"/>
      <p:bldP spid="1332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51" name="Rectangle 7"/>
          <p:cNvSpPr>
            <a:spLocks noChangeArrowheads="1"/>
          </p:cNvSpPr>
          <p:nvPr/>
        </p:nvSpPr>
        <p:spPr bwMode="auto">
          <a:xfrm>
            <a:off x="254000" y="2282825"/>
            <a:ext cx="6197600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How many g of the ER are left over?</a:t>
            </a:r>
          </a:p>
        </p:txBody>
      </p:sp>
      <p:sp>
        <p:nvSpPr>
          <p:cNvPr id="134152" name="Rectangle 8"/>
          <p:cNvSpPr>
            <a:spLocks noChangeArrowheads="1"/>
          </p:cNvSpPr>
          <p:nvPr/>
        </p:nvSpPr>
        <p:spPr bwMode="auto">
          <a:xfrm>
            <a:off x="4783138" y="3890963"/>
            <a:ext cx="1573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55.8 g Fe</a:t>
            </a:r>
            <a:endParaRPr lang="en-US" sz="2400" baseline="-25000"/>
          </a:p>
        </p:txBody>
      </p:sp>
      <p:sp>
        <p:nvSpPr>
          <p:cNvPr id="134153" name="Rectangle 9"/>
          <p:cNvSpPr>
            <a:spLocks noChangeArrowheads="1"/>
          </p:cNvSpPr>
          <p:nvPr/>
        </p:nvSpPr>
        <p:spPr bwMode="auto">
          <a:xfrm>
            <a:off x="6310313" y="4986338"/>
            <a:ext cx="2514600" cy="56515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4154" name="Rectangle 10"/>
          <p:cNvSpPr>
            <a:spLocks noChangeArrowheads="1"/>
          </p:cNvSpPr>
          <p:nvPr/>
        </p:nvSpPr>
        <p:spPr bwMode="auto">
          <a:xfrm>
            <a:off x="6429375" y="4098925"/>
            <a:ext cx="1838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160 g Fe</a:t>
            </a:r>
          </a:p>
          <a:p>
            <a:pPr algn="l"/>
            <a:r>
              <a:rPr lang="en-US" sz="2400"/>
              <a:t>   used up</a:t>
            </a:r>
            <a:endParaRPr lang="en-US" sz="2400" baseline="-25000"/>
          </a:p>
        </p:txBody>
      </p:sp>
      <p:grpSp>
        <p:nvGrpSpPr>
          <p:cNvPr id="134155" name="Group 11"/>
          <p:cNvGrpSpPr>
            <a:grpSpLocks/>
          </p:cNvGrpSpPr>
          <p:nvPr/>
        </p:nvGrpSpPr>
        <p:grpSpPr bwMode="auto">
          <a:xfrm>
            <a:off x="2495550" y="3678238"/>
            <a:ext cx="2135188" cy="1098550"/>
            <a:chOff x="3291" y="1407"/>
            <a:chExt cx="1345" cy="692"/>
          </a:xfrm>
        </p:grpSpPr>
        <p:sp>
          <p:nvSpPr>
            <p:cNvPr id="134156" name="Rectangle 12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4157" name="Rectangle 13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4158" name="Line 14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159" name="Rectangle 15"/>
          <p:cNvSpPr>
            <a:spLocks noChangeArrowheads="1"/>
          </p:cNvSpPr>
          <p:nvPr/>
        </p:nvSpPr>
        <p:spPr bwMode="auto">
          <a:xfrm>
            <a:off x="2847975" y="4311650"/>
            <a:ext cx="1457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 mol Br</a:t>
            </a:r>
            <a:r>
              <a:rPr lang="en-US" sz="2400" baseline="-25000"/>
              <a:t>2</a:t>
            </a:r>
          </a:p>
        </p:txBody>
      </p:sp>
      <p:sp>
        <p:nvSpPr>
          <p:cNvPr id="134160" name="Rectangle 16"/>
          <p:cNvSpPr>
            <a:spLocks noChangeArrowheads="1"/>
          </p:cNvSpPr>
          <p:nvPr/>
        </p:nvSpPr>
        <p:spPr bwMode="auto">
          <a:xfrm>
            <a:off x="4757738" y="4297363"/>
            <a:ext cx="1614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Fe</a:t>
            </a:r>
            <a:endParaRPr lang="en-US" sz="2400" baseline="-25000"/>
          </a:p>
        </p:txBody>
      </p:sp>
      <p:grpSp>
        <p:nvGrpSpPr>
          <p:cNvPr id="134161" name="Group 17"/>
          <p:cNvGrpSpPr>
            <a:grpSpLocks/>
          </p:cNvGrpSpPr>
          <p:nvPr/>
        </p:nvGrpSpPr>
        <p:grpSpPr bwMode="auto">
          <a:xfrm>
            <a:off x="4483100" y="3673475"/>
            <a:ext cx="1933575" cy="1098550"/>
            <a:chOff x="2644" y="3372"/>
            <a:chExt cx="1218" cy="692"/>
          </a:xfrm>
        </p:grpSpPr>
        <p:sp>
          <p:nvSpPr>
            <p:cNvPr id="134162" name="Rectangle 18"/>
            <p:cNvSpPr>
              <a:spLocks noChangeArrowheads="1"/>
            </p:cNvSpPr>
            <p:nvPr/>
          </p:nvSpPr>
          <p:spPr bwMode="auto">
            <a:xfrm>
              <a:off x="2644" y="3372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4163" name="Rectangle 19"/>
            <p:cNvSpPr>
              <a:spLocks noChangeArrowheads="1"/>
            </p:cNvSpPr>
            <p:nvPr/>
          </p:nvSpPr>
          <p:spPr bwMode="auto">
            <a:xfrm>
              <a:off x="3622" y="3372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4164" name="Line 20"/>
            <p:cNvSpPr>
              <a:spLocks noChangeShapeType="1"/>
            </p:cNvSpPr>
            <p:nvPr/>
          </p:nvSpPr>
          <p:spPr bwMode="auto">
            <a:xfrm>
              <a:off x="2848" y="3790"/>
              <a:ext cx="86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165" name="Rectangle 21"/>
          <p:cNvSpPr>
            <a:spLocks noChangeArrowheads="1"/>
          </p:cNvSpPr>
          <p:nvPr/>
        </p:nvSpPr>
        <p:spPr bwMode="auto">
          <a:xfrm>
            <a:off x="763588" y="3911600"/>
            <a:ext cx="1925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4.31 mol Br</a:t>
            </a:r>
            <a:r>
              <a:rPr lang="en-US" sz="2400" baseline="-25000"/>
              <a:t>2</a:t>
            </a:r>
          </a:p>
        </p:txBody>
      </p:sp>
      <p:sp>
        <p:nvSpPr>
          <p:cNvPr id="134166" name="Line 22"/>
          <p:cNvSpPr>
            <a:spLocks noChangeShapeType="1"/>
          </p:cNvSpPr>
          <p:nvPr/>
        </p:nvSpPr>
        <p:spPr bwMode="auto">
          <a:xfrm flipH="1" flipV="1">
            <a:off x="3295650" y="4484688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4167" name="Group 23"/>
          <p:cNvGrpSpPr>
            <a:grpSpLocks/>
          </p:cNvGrpSpPr>
          <p:nvPr/>
        </p:nvGrpSpPr>
        <p:grpSpPr bwMode="auto">
          <a:xfrm>
            <a:off x="5180013" y="4419600"/>
            <a:ext cx="958850" cy="276225"/>
            <a:chOff x="1646" y="3190"/>
            <a:chExt cx="604" cy="174"/>
          </a:xfrm>
        </p:grpSpPr>
        <p:sp>
          <p:nvSpPr>
            <p:cNvPr id="134168" name="Line 24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169" name="Line 25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170" name="Group 26"/>
          <p:cNvGrpSpPr>
            <a:grpSpLocks/>
          </p:cNvGrpSpPr>
          <p:nvPr/>
        </p:nvGrpSpPr>
        <p:grpSpPr bwMode="auto">
          <a:xfrm>
            <a:off x="3279775" y="3997325"/>
            <a:ext cx="958850" cy="276225"/>
            <a:chOff x="1646" y="3190"/>
            <a:chExt cx="604" cy="174"/>
          </a:xfrm>
        </p:grpSpPr>
        <p:sp>
          <p:nvSpPr>
            <p:cNvPr id="134171" name="Line 27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172" name="Line 28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173" name="Rectangle 29"/>
          <p:cNvSpPr>
            <a:spLocks noChangeArrowheads="1"/>
          </p:cNvSpPr>
          <p:nvPr/>
        </p:nvSpPr>
        <p:spPr bwMode="auto">
          <a:xfrm>
            <a:off x="2960688" y="3889375"/>
            <a:ext cx="177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Fe</a:t>
            </a:r>
            <a:endParaRPr lang="en-US" sz="2400" baseline="-25000"/>
          </a:p>
        </p:txBody>
      </p:sp>
      <p:sp>
        <p:nvSpPr>
          <p:cNvPr id="134174" name="Line 30"/>
          <p:cNvSpPr>
            <a:spLocks noChangeShapeType="1"/>
          </p:cNvSpPr>
          <p:nvPr/>
        </p:nvSpPr>
        <p:spPr bwMode="auto">
          <a:xfrm flipH="1" flipV="1">
            <a:off x="1704975" y="4027488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4175" name="Group 31"/>
          <p:cNvGrpSpPr>
            <a:grpSpLocks/>
          </p:cNvGrpSpPr>
          <p:nvPr/>
        </p:nvGrpSpPr>
        <p:grpSpPr bwMode="auto">
          <a:xfrm>
            <a:off x="6442075" y="2938463"/>
            <a:ext cx="2089150" cy="666750"/>
            <a:chOff x="243" y="768"/>
            <a:chExt cx="1316" cy="420"/>
          </a:xfrm>
        </p:grpSpPr>
        <p:sp>
          <p:nvSpPr>
            <p:cNvPr id="134176" name="Freeform 32"/>
            <p:cNvSpPr>
              <a:spLocks/>
            </p:cNvSpPr>
            <p:nvPr/>
          </p:nvSpPr>
          <p:spPr bwMode="auto">
            <a:xfrm>
              <a:off x="792" y="98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77" name="Oval 33"/>
            <p:cNvSpPr>
              <a:spLocks noChangeArrowheads="1"/>
            </p:cNvSpPr>
            <p:nvPr/>
          </p:nvSpPr>
          <p:spPr bwMode="auto">
            <a:xfrm>
              <a:off x="301" y="76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78" name="Oval 34"/>
            <p:cNvSpPr>
              <a:spLocks noChangeArrowheads="1"/>
            </p:cNvSpPr>
            <p:nvPr/>
          </p:nvSpPr>
          <p:spPr bwMode="auto">
            <a:xfrm>
              <a:off x="309" y="106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79" name="Oval 35"/>
            <p:cNvSpPr>
              <a:spLocks noChangeArrowheads="1"/>
            </p:cNvSpPr>
            <p:nvPr/>
          </p:nvSpPr>
          <p:spPr bwMode="auto">
            <a:xfrm>
              <a:off x="649" y="910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0" name="Freeform 36"/>
            <p:cNvSpPr>
              <a:spLocks/>
            </p:cNvSpPr>
            <p:nvPr/>
          </p:nvSpPr>
          <p:spPr bwMode="auto">
            <a:xfrm>
              <a:off x="428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1" name="Freeform 37"/>
            <p:cNvSpPr>
              <a:spLocks/>
            </p:cNvSpPr>
            <p:nvPr/>
          </p:nvSpPr>
          <p:spPr bwMode="auto">
            <a:xfrm>
              <a:off x="435" y="86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2" name="Freeform 38"/>
            <p:cNvSpPr>
              <a:spLocks/>
            </p:cNvSpPr>
            <p:nvPr/>
          </p:nvSpPr>
          <p:spPr bwMode="auto">
            <a:xfrm>
              <a:off x="383" y="98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3" name="Oval 39"/>
            <p:cNvSpPr>
              <a:spLocks noChangeArrowheads="1"/>
            </p:cNvSpPr>
            <p:nvPr/>
          </p:nvSpPr>
          <p:spPr bwMode="auto">
            <a:xfrm>
              <a:off x="243" y="91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4" name="Oval 40"/>
            <p:cNvSpPr>
              <a:spLocks noChangeArrowheads="1"/>
            </p:cNvSpPr>
            <p:nvPr/>
          </p:nvSpPr>
          <p:spPr bwMode="auto">
            <a:xfrm flipH="1">
              <a:off x="1009" y="91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5" name="Oval 41"/>
            <p:cNvSpPr>
              <a:spLocks noChangeArrowheads="1"/>
            </p:cNvSpPr>
            <p:nvPr/>
          </p:nvSpPr>
          <p:spPr bwMode="auto">
            <a:xfrm flipH="1">
              <a:off x="1352" y="76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6" name="Oval 42"/>
            <p:cNvSpPr>
              <a:spLocks noChangeArrowheads="1"/>
            </p:cNvSpPr>
            <p:nvPr/>
          </p:nvSpPr>
          <p:spPr bwMode="auto">
            <a:xfrm flipH="1">
              <a:off x="1361" y="106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7" name="Oval 43"/>
            <p:cNvSpPr>
              <a:spLocks noChangeArrowheads="1"/>
            </p:cNvSpPr>
            <p:nvPr/>
          </p:nvSpPr>
          <p:spPr bwMode="auto">
            <a:xfrm flipH="1">
              <a:off x="1415" y="91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8" name="Freeform 44"/>
            <p:cNvSpPr>
              <a:spLocks/>
            </p:cNvSpPr>
            <p:nvPr/>
          </p:nvSpPr>
          <p:spPr bwMode="auto">
            <a:xfrm flipH="1">
              <a:off x="1141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89" name="Freeform 45"/>
            <p:cNvSpPr>
              <a:spLocks/>
            </p:cNvSpPr>
            <p:nvPr/>
          </p:nvSpPr>
          <p:spPr bwMode="auto">
            <a:xfrm flipH="1">
              <a:off x="1141" y="86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90" name="Freeform 46"/>
            <p:cNvSpPr>
              <a:spLocks/>
            </p:cNvSpPr>
            <p:nvPr/>
          </p:nvSpPr>
          <p:spPr bwMode="auto">
            <a:xfrm flipH="1">
              <a:off x="1148" y="98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191" name="Group 47"/>
          <p:cNvGrpSpPr>
            <a:grpSpLocks/>
          </p:cNvGrpSpPr>
          <p:nvPr/>
        </p:nvGrpSpPr>
        <p:grpSpPr bwMode="auto">
          <a:xfrm>
            <a:off x="6442075" y="2938463"/>
            <a:ext cx="2089150" cy="666750"/>
            <a:chOff x="211" y="188"/>
            <a:chExt cx="1316" cy="420"/>
          </a:xfrm>
        </p:grpSpPr>
        <p:sp>
          <p:nvSpPr>
            <p:cNvPr id="134192" name="Freeform 48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93" name="Oval 49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94" name="Oval 50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95" name="Oval 51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96" name="Freeform 52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97" name="Freeform 53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98" name="Freeform 54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199" name="Oval 55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00" name="Oval 56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01" name="Oval 57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02" name="Oval 58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03" name="Oval 59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04" name="Freeform 60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05" name="Freeform 61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06" name="Freeform 62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207" name="Rectangle 63"/>
          <p:cNvSpPr>
            <a:spLocks noChangeArrowheads="1"/>
          </p:cNvSpPr>
          <p:nvPr/>
        </p:nvSpPr>
        <p:spPr bwMode="auto">
          <a:xfrm>
            <a:off x="7685088" y="3575050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Fe</a:t>
            </a:r>
            <a:endParaRPr lang="en-US" sz="2400" baseline="30000"/>
          </a:p>
        </p:txBody>
      </p:sp>
      <p:sp>
        <p:nvSpPr>
          <p:cNvPr id="134208" name="Rectangle 64"/>
          <p:cNvSpPr>
            <a:spLocks noChangeArrowheads="1"/>
          </p:cNvSpPr>
          <p:nvPr/>
        </p:nvSpPr>
        <p:spPr bwMode="auto">
          <a:xfrm>
            <a:off x="6756400" y="3575050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Br</a:t>
            </a:r>
            <a:r>
              <a:rPr lang="en-US" sz="2400" baseline="-25000"/>
              <a:t>2</a:t>
            </a:r>
          </a:p>
        </p:txBody>
      </p:sp>
      <p:sp>
        <p:nvSpPr>
          <p:cNvPr id="134210" name="Rectangle 66"/>
          <p:cNvSpPr>
            <a:spLocks noChangeArrowheads="1"/>
          </p:cNvSpPr>
          <p:nvPr/>
        </p:nvSpPr>
        <p:spPr bwMode="auto">
          <a:xfrm>
            <a:off x="336550" y="5056188"/>
            <a:ext cx="5916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Started with 181 g, used up 160 g…</a:t>
            </a:r>
            <a:endParaRPr lang="en-US" sz="2400" baseline="-25000"/>
          </a:p>
        </p:txBody>
      </p:sp>
      <p:sp>
        <p:nvSpPr>
          <p:cNvPr id="134211" name="Line 67"/>
          <p:cNvSpPr>
            <a:spLocks noChangeShapeType="1"/>
          </p:cNvSpPr>
          <p:nvPr/>
        </p:nvSpPr>
        <p:spPr bwMode="auto">
          <a:xfrm>
            <a:off x="5416550" y="5260975"/>
            <a:ext cx="755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4212" name="Rectangle 68"/>
          <p:cNvSpPr>
            <a:spLocks noChangeArrowheads="1"/>
          </p:cNvSpPr>
          <p:nvPr/>
        </p:nvSpPr>
        <p:spPr bwMode="auto">
          <a:xfrm>
            <a:off x="6351588" y="5054600"/>
            <a:ext cx="265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21 g Fe left over</a:t>
            </a:r>
            <a:endParaRPr lang="en-US" sz="2400" baseline="-25000"/>
          </a:p>
        </p:txBody>
      </p:sp>
      <p:grpSp>
        <p:nvGrpSpPr>
          <p:cNvPr id="134213" name="Group 69"/>
          <p:cNvGrpSpPr>
            <a:grpSpLocks/>
          </p:cNvGrpSpPr>
          <p:nvPr/>
        </p:nvGrpSpPr>
        <p:grpSpPr bwMode="auto">
          <a:xfrm>
            <a:off x="1576388" y="676275"/>
            <a:ext cx="6430962" cy="519113"/>
            <a:chOff x="864" y="918"/>
            <a:chExt cx="4051" cy="327"/>
          </a:xfrm>
        </p:grpSpPr>
        <p:sp>
          <p:nvSpPr>
            <p:cNvPr id="134214" name="Rectangle 70"/>
            <p:cNvSpPr>
              <a:spLocks noChangeArrowheads="1"/>
            </p:cNvSpPr>
            <p:nvPr/>
          </p:nvSpPr>
          <p:spPr bwMode="auto">
            <a:xfrm>
              <a:off x="864" y="918"/>
              <a:ext cx="4051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b="1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  Fe(s)  +    </a:t>
              </a:r>
              <a:r>
                <a:rPr lang="en-US" b="1">
                  <a:solidFill>
                    <a:srgbClr val="FF0000"/>
                  </a:solidFill>
                </a:rPr>
                <a:t>3</a:t>
              </a:r>
              <a:r>
                <a:rPr lang="en-US">
                  <a:solidFill>
                    <a:srgbClr val="FF0000"/>
                  </a:solidFill>
                </a:rPr>
                <a:t>  Br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(g)           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  FeBr</a:t>
              </a:r>
              <a:r>
                <a:rPr lang="en-US" baseline="-25000">
                  <a:solidFill>
                    <a:srgbClr val="FF0000"/>
                  </a:solidFill>
                  <a:sym typeface="Wingdings" pitchFamily="2" charset="2"/>
                </a:rPr>
                <a:t>3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(s) </a:t>
              </a:r>
            </a:p>
          </p:txBody>
        </p:sp>
        <p:sp>
          <p:nvSpPr>
            <p:cNvPr id="134215" name="Line 71"/>
            <p:cNvSpPr>
              <a:spLocks noChangeShapeType="1"/>
            </p:cNvSpPr>
            <p:nvPr/>
          </p:nvSpPr>
          <p:spPr bwMode="auto">
            <a:xfrm>
              <a:off x="3072" y="1088"/>
              <a:ext cx="4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34216" name="Rectangle 72"/>
          <p:cNvSpPr>
            <a:spLocks noChangeArrowheads="1"/>
          </p:cNvSpPr>
          <p:nvPr/>
        </p:nvSpPr>
        <p:spPr bwMode="auto">
          <a:xfrm>
            <a:off x="1568450" y="1225550"/>
            <a:ext cx="3986213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181 g Fe  	   96.5 L Br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1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1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4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4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4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4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4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4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4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34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4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4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4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4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4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4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34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34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34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34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4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34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34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34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34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34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34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34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34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13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34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4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34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34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34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13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34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34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8" dur="1000"/>
                                        <p:tgtEl>
                                          <p:spTgt spid="13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3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2" grpId="0"/>
      <p:bldP spid="134153" grpId="0" animBg="1"/>
      <p:bldP spid="134154" grpId="0"/>
      <p:bldP spid="134159" grpId="0"/>
      <p:bldP spid="134160" grpId="0"/>
      <p:bldP spid="134165" grpId="0"/>
      <p:bldP spid="134166" grpId="0" animBg="1"/>
      <p:bldP spid="134173" grpId="0"/>
      <p:bldP spid="134174" grpId="0" animBg="1"/>
      <p:bldP spid="134207" grpId="0"/>
      <p:bldP spid="134208" grpId="0"/>
      <p:bldP spid="134210" grpId="0"/>
      <p:bldP spid="134211" grpId="0" animBg="1"/>
      <p:bldP spid="1342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5" name="Rectangle 7"/>
          <p:cNvSpPr>
            <a:spLocks noChangeArrowheads="1"/>
          </p:cNvSpPr>
          <p:nvPr/>
        </p:nvSpPr>
        <p:spPr bwMode="auto">
          <a:xfrm>
            <a:off x="3303588" y="180975"/>
            <a:ext cx="2536825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rgbClr val="FF0000"/>
                </a:solidFill>
              </a:rPr>
              <a:t>Percent Yield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135182" name="Group 14"/>
          <p:cNvGrpSpPr>
            <a:grpSpLocks/>
          </p:cNvGrpSpPr>
          <p:nvPr/>
        </p:nvGrpSpPr>
        <p:grpSpPr bwMode="auto">
          <a:xfrm>
            <a:off x="455613" y="635000"/>
            <a:ext cx="8175625" cy="1373188"/>
            <a:chOff x="350" y="661"/>
            <a:chExt cx="5150" cy="865"/>
          </a:xfrm>
        </p:grpSpPr>
        <p:sp>
          <p:nvSpPr>
            <p:cNvPr id="135177" name="Rectangle 9"/>
            <p:cNvSpPr>
              <a:spLocks noChangeArrowheads="1"/>
            </p:cNvSpPr>
            <p:nvPr/>
          </p:nvSpPr>
          <p:spPr bwMode="auto">
            <a:xfrm>
              <a:off x="350" y="796"/>
              <a:ext cx="840" cy="596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molten</a:t>
              </a:r>
            </a:p>
            <a:p>
              <a:r>
                <a:rPr lang="en-US">
                  <a:solidFill>
                    <a:srgbClr val="FF0000"/>
                  </a:solidFill>
                </a:rPr>
                <a:t>sodium</a:t>
              </a:r>
            </a:p>
          </p:txBody>
        </p:sp>
        <p:sp>
          <p:nvSpPr>
            <p:cNvPr id="135178" name="Rectangle 10"/>
            <p:cNvSpPr>
              <a:spLocks noChangeArrowheads="1"/>
            </p:cNvSpPr>
            <p:nvPr/>
          </p:nvSpPr>
          <p:spPr bwMode="auto">
            <a:xfrm>
              <a:off x="1455" y="661"/>
              <a:ext cx="1090" cy="86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solid</a:t>
              </a:r>
            </a:p>
            <a:p>
              <a:r>
                <a:rPr lang="en-US">
                  <a:solidFill>
                    <a:srgbClr val="FF0000"/>
                  </a:solidFill>
                </a:rPr>
                <a:t>aluminum</a:t>
              </a:r>
            </a:p>
            <a:p>
              <a:r>
                <a:rPr lang="en-US">
                  <a:solidFill>
                    <a:srgbClr val="FF0000"/>
                  </a:solidFill>
                </a:rPr>
                <a:t>oxide</a:t>
              </a:r>
            </a:p>
          </p:txBody>
        </p:sp>
        <p:sp>
          <p:nvSpPr>
            <p:cNvPr id="135179" name="Rectangle 11"/>
            <p:cNvSpPr>
              <a:spLocks noChangeArrowheads="1"/>
            </p:cNvSpPr>
            <p:nvPr/>
          </p:nvSpPr>
          <p:spPr bwMode="auto">
            <a:xfrm>
              <a:off x="3276" y="796"/>
              <a:ext cx="1090" cy="596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solid</a:t>
              </a:r>
            </a:p>
            <a:p>
              <a:r>
                <a:rPr lang="en-US">
                  <a:solidFill>
                    <a:srgbClr val="FF0000"/>
                  </a:solidFill>
                </a:rPr>
                <a:t>aluminum</a:t>
              </a:r>
            </a:p>
          </p:txBody>
        </p:sp>
        <p:sp>
          <p:nvSpPr>
            <p:cNvPr id="135180" name="Rectangle 12"/>
            <p:cNvSpPr>
              <a:spLocks noChangeArrowheads="1"/>
            </p:cNvSpPr>
            <p:nvPr/>
          </p:nvSpPr>
          <p:spPr bwMode="auto">
            <a:xfrm>
              <a:off x="4660" y="661"/>
              <a:ext cx="840" cy="86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solid</a:t>
              </a:r>
            </a:p>
            <a:p>
              <a:r>
                <a:rPr lang="en-US">
                  <a:solidFill>
                    <a:srgbClr val="FF0000"/>
                  </a:solidFill>
                </a:rPr>
                <a:t>sodium</a:t>
              </a:r>
            </a:p>
            <a:p>
              <a:r>
                <a:rPr lang="en-US">
                  <a:solidFill>
                    <a:srgbClr val="FF0000"/>
                  </a:solidFill>
                </a:rPr>
                <a:t>oxide</a:t>
              </a:r>
            </a:p>
          </p:txBody>
        </p:sp>
        <p:sp>
          <p:nvSpPr>
            <p:cNvPr id="135181" name="Line 13"/>
            <p:cNvSpPr>
              <a:spLocks noChangeShapeType="1"/>
            </p:cNvSpPr>
            <p:nvPr/>
          </p:nvSpPr>
          <p:spPr bwMode="auto">
            <a:xfrm>
              <a:off x="2670" y="1079"/>
              <a:ext cx="47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35183" name="Rectangle 15"/>
          <p:cNvSpPr>
            <a:spLocks noChangeArrowheads="1"/>
          </p:cNvSpPr>
          <p:nvPr/>
        </p:nvSpPr>
        <p:spPr bwMode="auto">
          <a:xfrm>
            <a:off x="342900" y="2506663"/>
            <a:ext cx="8329613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Find mass of aluminum produced if you start </a:t>
            </a:r>
            <a:r>
              <a:rPr lang="en-US" sz="2400" baseline="30000">
                <a:solidFill>
                  <a:srgbClr val="FF0000"/>
                </a:solidFill>
              </a:rPr>
              <a:t>w</a:t>
            </a:r>
            <a:r>
              <a:rPr lang="en-US" sz="2400">
                <a:solidFill>
                  <a:srgbClr val="FF0000"/>
                </a:solidFill>
              </a:rPr>
              <a:t>/575 g sodium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and 357 g aluminum oxide. </a:t>
            </a:r>
          </a:p>
        </p:txBody>
      </p:sp>
      <p:sp>
        <p:nvSpPr>
          <p:cNvPr id="135184" name="Rectangle 16"/>
          <p:cNvSpPr>
            <a:spLocks noChangeArrowheads="1"/>
          </p:cNvSpPr>
          <p:nvPr/>
        </p:nvSpPr>
        <p:spPr bwMode="auto">
          <a:xfrm>
            <a:off x="1976438" y="1952625"/>
            <a:ext cx="2162175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+     Al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3</a:t>
            </a:r>
            <a:r>
              <a:rPr lang="en-US"/>
              <a:t>(s)</a:t>
            </a:r>
            <a:endParaRPr lang="en-US">
              <a:sym typeface="Wingdings" pitchFamily="2" charset="2"/>
            </a:endParaRPr>
          </a:p>
        </p:txBody>
      </p:sp>
      <p:sp>
        <p:nvSpPr>
          <p:cNvPr id="135185" name="Rectangle 17"/>
          <p:cNvSpPr>
            <a:spLocks noChangeArrowheads="1"/>
          </p:cNvSpPr>
          <p:nvPr/>
        </p:nvSpPr>
        <p:spPr bwMode="auto">
          <a:xfrm>
            <a:off x="5532438" y="1954213"/>
            <a:ext cx="817562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ym typeface="Wingdings" pitchFamily="2" charset="2"/>
              </a:rPr>
              <a:t>Al(l)</a:t>
            </a:r>
          </a:p>
        </p:txBody>
      </p:sp>
      <p:sp>
        <p:nvSpPr>
          <p:cNvPr id="135186" name="Rectangle 18"/>
          <p:cNvSpPr>
            <a:spLocks noChangeArrowheads="1"/>
          </p:cNvSpPr>
          <p:nvPr/>
        </p:nvSpPr>
        <p:spPr bwMode="auto">
          <a:xfrm>
            <a:off x="682625" y="1952625"/>
            <a:ext cx="382588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6</a:t>
            </a:r>
            <a:endParaRPr lang="en-US">
              <a:sym typeface="Wingdings" pitchFamily="2" charset="2"/>
            </a:endParaRPr>
          </a:p>
        </p:txBody>
      </p:sp>
      <p:sp>
        <p:nvSpPr>
          <p:cNvPr id="135187" name="Rectangle 19"/>
          <p:cNvSpPr>
            <a:spLocks noChangeArrowheads="1"/>
          </p:cNvSpPr>
          <p:nvPr/>
        </p:nvSpPr>
        <p:spPr bwMode="auto">
          <a:xfrm>
            <a:off x="1031875" y="1954213"/>
            <a:ext cx="957263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Na(l)</a:t>
            </a:r>
            <a:endParaRPr lang="en-US">
              <a:sym typeface="Wingdings" pitchFamily="2" charset="2"/>
            </a:endParaRPr>
          </a:p>
        </p:txBody>
      </p:sp>
      <p:sp>
        <p:nvSpPr>
          <p:cNvPr id="135188" name="Line 20"/>
          <p:cNvSpPr>
            <a:spLocks noChangeShapeType="1"/>
          </p:cNvSpPr>
          <p:nvPr/>
        </p:nvSpPr>
        <p:spPr bwMode="auto">
          <a:xfrm>
            <a:off x="4306888" y="2224088"/>
            <a:ext cx="449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5189" name="Rectangle 21"/>
          <p:cNvSpPr>
            <a:spLocks noChangeArrowheads="1"/>
          </p:cNvSpPr>
          <p:nvPr/>
        </p:nvSpPr>
        <p:spPr bwMode="auto">
          <a:xfrm>
            <a:off x="6326188" y="1952625"/>
            <a:ext cx="2166937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+     Na</a:t>
            </a:r>
            <a:r>
              <a:rPr lang="en-US" baseline="-25000"/>
              <a:t>2</a:t>
            </a:r>
            <a:r>
              <a:rPr lang="en-US"/>
              <a:t>O(s)</a:t>
            </a:r>
            <a:endParaRPr lang="en-US">
              <a:sym typeface="Wingdings" pitchFamily="2" charset="2"/>
            </a:endParaRPr>
          </a:p>
        </p:txBody>
      </p:sp>
      <p:sp>
        <p:nvSpPr>
          <p:cNvPr id="135190" name="Rectangle 22"/>
          <p:cNvSpPr>
            <a:spLocks noChangeArrowheads="1"/>
          </p:cNvSpPr>
          <p:nvPr/>
        </p:nvSpPr>
        <p:spPr bwMode="auto">
          <a:xfrm>
            <a:off x="2382838" y="1952625"/>
            <a:ext cx="382587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1</a:t>
            </a:r>
            <a:endParaRPr lang="en-US">
              <a:sym typeface="Wingdings" pitchFamily="2" charset="2"/>
            </a:endParaRPr>
          </a:p>
        </p:txBody>
      </p:sp>
      <p:sp>
        <p:nvSpPr>
          <p:cNvPr id="135191" name="Rectangle 23"/>
          <p:cNvSpPr>
            <a:spLocks noChangeArrowheads="1"/>
          </p:cNvSpPr>
          <p:nvPr/>
        </p:nvSpPr>
        <p:spPr bwMode="auto">
          <a:xfrm>
            <a:off x="5257800" y="1952625"/>
            <a:ext cx="382588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2</a:t>
            </a:r>
            <a:endParaRPr lang="en-US">
              <a:sym typeface="Wingdings" pitchFamily="2" charset="2"/>
            </a:endParaRPr>
          </a:p>
        </p:txBody>
      </p:sp>
      <p:sp>
        <p:nvSpPr>
          <p:cNvPr id="135192" name="Rectangle 24"/>
          <p:cNvSpPr>
            <a:spLocks noChangeArrowheads="1"/>
          </p:cNvSpPr>
          <p:nvPr/>
        </p:nvSpPr>
        <p:spPr bwMode="auto">
          <a:xfrm>
            <a:off x="6723063" y="1952625"/>
            <a:ext cx="382587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3</a:t>
            </a:r>
            <a:endParaRPr lang="en-US">
              <a:sym typeface="Wingdings" pitchFamily="2" charset="2"/>
            </a:endParaRPr>
          </a:p>
        </p:txBody>
      </p:sp>
      <p:sp>
        <p:nvSpPr>
          <p:cNvPr id="135193" name="Rectangle 25"/>
          <p:cNvSpPr>
            <a:spLocks noChangeArrowheads="1"/>
          </p:cNvSpPr>
          <p:nvPr/>
        </p:nvSpPr>
        <p:spPr bwMode="auto">
          <a:xfrm>
            <a:off x="7281863" y="180975"/>
            <a:ext cx="915987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Na</a:t>
            </a:r>
            <a:r>
              <a:rPr lang="en-US" baseline="30000"/>
              <a:t>1+</a:t>
            </a:r>
            <a:endParaRPr lang="en-US" baseline="30000">
              <a:sym typeface="Wingdings" pitchFamily="2" charset="2"/>
            </a:endParaRPr>
          </a:p>
        </p:txBody>
      </p:sp>
      <p:sp>
        <p:nvSpPr>
          <p:cNvPr id="135194" name="Rectangle 26"/>
          <p:cNvSpPr>
            <a:spLocks noChangeArrowheads="1"/>
          </p:cNvSpPr>
          <p:nvPr/>
        </p:nvSpPr>
        <p:spPr bwMode="auto">
          <a:xfrm>
            <a:off x="8043863" y="180975"/>
            <a:ext cx="730250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O</a:t>
            </a:r>
            <a:r>
              <a:rPr lang="en-US" baseline="30000"/>
              <a:t>2–</a:t>
            </a:r>
            <a:endParaRPr lang="en-US" baseline="30000">
              <a:sym typeface="Wingdings" pitchFamily="2" charset="2"/>
            </a:endParaRPr>
          </a:p>
        </p:txBody>
      </p:sp>
      <p:sp>
        <p:nvSpPr>
          <p:cNvPr id="135195" name="Rectangle 27"/>
          <p:cNvSpPr>
            <a:spLocks noChangeArrowheads="1"/>
          </p:cNvSpPr>
          <p:nvPr/>
        </p:nvSpPr>
        <p:spPr bwMode="auto">
          <a:xfrm>
            <a:off x="1703388" y="180975"/>
            <a:ext cx="776287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Al</a:t>
            </a:r>
            <a:r>
              <a:rPr lang="en-US" baseline="30000"/>
              <a:t>3+</a:t>
            </a:r>
            <a:endParaRPr lang="en-US" baseline="30000">
              <a:sym typeface="Wingdings" pitchFamily="2" charset="2"/>
            </a:endParaRPr>
          </a:p>
        </p:txBody>
      </p:sp>
      <p:sp>
        <p:nvSpPr>
          <p:cNvPr id="135196" name="Rectangle 28"/>
          <p:cNvSpPr>
            <a:spLocks noChangeArrowheads="1"/>
          </p:cNvSpPr>
          <p:nvPr/>
        </p:nvSpPr>
        <p:spPr bwMode="auto">
          <a:xfrm>
            <a:off x="2393950" y="180975"/>
            <a:ext cx="730250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O</a:t>
            </a:r>
            <a:r>
              <a:rPr lang="en-US" baseline="30000"/>
              <a:t>2–</a:t>
            </a:r>
            <a:endParaRPr lang="en-US" baseline="30000">
              <a:sym typeface="Wingdings" pitchFamily="2" charset="2"/>
            </a:endParaRPr>
          </a:p>
        </p:txBody>
      </p:sp>
      <p:sp>
        <p:nvSpPr>
          <p:cNvPr id="135197" name="Rectangle 29"/>
          <p:cNvSpPr>
            <a:spLocks noChangeArrowheads="1"/>
          </p:cNvSpPr>
          <p:nvPr/>
        </p:nvSpPr>
        <p:spPr bwMode="auto">
          <a:xfrm>
            <a:off x="4364038" y="4225925"/>
            <a:ext cx="1914525" cy="987425"/>
          </a:xfrm>
          <a:prstGeom prst="rect">
            <a:avLst/>
          </a:prstGeom>
          <a:solidFill>
            <a:srgbClr val="FFFF00"/>
          </a:solidFill>
          <a:ln w="254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5198" name="Rectangle 30"/>
          <p:cNvSpPr>
            <a:spLocks noChangeArrowheads="1"/>
          </p:cNvSpPr>
          <p:nvPr/>
        </p:nvSpPr>
        <p:spPr bwMode="auto">
          <a:xfrm>
            <a:off x="6348413" y="338296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6</a:t>
            </a:r>
          </a:p>
        </p:txBody>
      </p:sp>
      <p:sp>
        <p:nvSpPr>
          <p:cNvPr id="135199" name="Rectangle 31"/>
          <p:cNvSpPr>
            <a:spLocks noChangeArrowheads="1"/>
          </p:cNvSpPr>
          <p:nvPr/>
        </p:nvSpPr>
        <p:spPr bwMode="auto">
          <a:xfrm>
            <a:off x="2633663" y="3376613"/>
            <a:ext cx="1006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</a:t>
            </a:r>
            <a:endParaRPr lang="en-US" sz="2400" baseline="-25000"/>
          </a:p>
        </p:txBody>
      </p:sp>
      <p:sp>
        <p:nvSpPr>
          <p:cNvPr id="135200" name="Rectangle 32"/>
          <p:cNvSpPr>
            <a:spLocks noChangeArrowheads="1"/>
          </p:cNvSpPr>
          <p:nvPr/>
        </p:nvSpPr>
        <p:spPr bwMode="auto">
          <a:xfrm>
            <a:off x="2730500" y="3770313"/>
            <a:ext cx="87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23 g</a:t>
            </a:r>
            <a:endParaRPr lang="en-US" sz="2400" baseline="-25000"/>
          </a:p>
        </p:txBody>
      </p:sp>
      <p:sp>
        <p:nvSpPr>
          <p:cNvPr id="135201" name="Rectangle 33"/>
          <p:cNvSpPr>
            <a:spLocks noChangeArrowheads="1"/>
          </p:cNvSpPr>
          <p:nvPr/>
        </p:nvSpPr>
        <p:spPr bwMode="auto">
          <a:xfrm>
            <a:off x="900113" y="3375025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575 g Na</a:t>
            </a:r>
            <a:endParaRPr lang="en-US" sz="2400" baseline="-25000"/>
          </a:p>
        </p:txBody>
      </p:sp>
      <p:sp>
        <p:nvSpPr>
          <p:cNvPr id="135202" name="Line 34"/>
          <p:cNvSpPr>
            <a:spLocks noChangeShapeType="1"/>
          </p:cNvSpPr>
          <p:nvPr/>
        </p:nvSpPr>
        <p:spPr bwMode="auto">
          <a:xfrm flipH="1">
            <a:off x="1604963" y="3560763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03" name="Line 35"/>
          <p:cNvSpPr>
            <a:spLocks noChangeShapeType="1"/>
          </p:cNvSpPr>
          <p:nvPr/>
        </p:nvSpPr>
        <p:spPr bwMode="auto">
          <a:xfrm flipH="1">
            <a:off x="3184525" y="3943350"/>
            <a:ext cx="322263" cy="161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5204" name="Group 36"/>
          <p:cNvGrpSpPr>
            <a:grpSpLocks/>
          </p:cNvGrpSpPr>
          <p:nvPr/>
        </p:nvGrpSpPr>
        <p:grpSpPr bwMode="auto">
          <a:xfrm>
            <a:off x="2125663" y="3154363"/>
            <a:ext cx="1963737" cy="1098550"/>
            <a:chOff x="4223" y="3016"/>
            <a:chExt cx="1237" cy="692"/>
          </a:xfrm>
        </p:grpSpPr>
        <p:sp>
          <p:nvSpPr>
            <p:cNvPr id="135205" name="Rectangle 37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5206" name="Rectangle 38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5207" name="Line 39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5208" name="Rectangle 40"/>
          <p:cNvSpPr>
            <a:spLocks noChangeArrowheads="1"/>
          </p:cNvSpPr>
          <p:nvPr/>
        </p:nvSpPr>
        <p:spPr bwMode="auto">
          <a:xfrm>
            <a:off x="4105275" y="3375025"/>
            <a:ext cx="2128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25 mol Na</a:t>
            </a:r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sp>
        <p:nvSpPr>
          <p:cNvPr id="135209" name="Rectangle 41"/>
          <p:cNvSpPr>
            <a:spLocks noChangeArrowheads="1"/>
          </p:cNvSpPr>
          <p:nvPr/>
        </p:nvSpPr>
        <p:spPr bwMode="auto">
          <a:xfrm>
            <a:off x="2635250" y="4249738"/>
            <a:ext cx="1020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</a:t>
            </a:r>
            <a:endParaRPr lang="en-US" sz="2400" baseline="-25000"/>
          </a:p>
        </p:txBody>
      </p:sp>
      <p:sp>
        <p:nvSpPr>
          <p:cNvPr id="135210" name="Rectangle 42"/>
          <p:cNvSpPr>
            <a:spLocks noChangeArrowheads="1"/>
          </p:cNvSpPr>
          <p:nvPr/>
        </p:nvSpPr>
        <p:spPr bwMode="auto">
          <a:xfrm>
            <a:off x="2619375" y="4657725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102 g</a:t>
            </a:r>
            <a:endParaRPr lang="en-US" sz="2400" baseline="-25000"/>
          </a:p>
        </p:txBody>
      </p:sp>
      <p:sp>
        <p:nvSpPr>
          <p:cNvPr id="135211" name="Rectangle 43"/>
          <p:cNvSpPr>
            <a:spLocks noChangeArrowheads="1"/>
          </p:cNvSpPr>
          <p:nvPr/>
        </p:nvSpPr>
        <p:spPr bwMode="auto">
          <a:xfrm>
            <a:off x="555625" y="4348163"/>
            <a:ext cx="179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357 g Al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sp>
        <p:nvSpPr>
          <p:cNvPr id="135212" name="Line 44"/>
          <p:cNvSpPr>
            <a:spLocks noChangeShapeType="1"/>
          </p:cNvSpPr>
          <p:nvPr/>
        </p:nvSpPr>
        <p:spPr bwMode="auto">
          <a:xfrm flipH="1">
            <a:off x="1222375" y="4491038"/>
            <a:ext cx="885825" cy="2016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213" name="Line 45"/>
          <p:cNvSpPr>
            <a:spLocks noChangeShapeType="1"/>
          </p:cNvSpPr>
          <p:nvPr/>
        </p:nvSpPr>
        <p:spPr bwMode="auto">
          <a:xfrm flipH="1">
            <a:off x="3200400" y="4816475"/>
            <a:ext cx="436563" cy="2190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5214" name="Group 46"/>
          <p:cNvGrpSpPr>
            <a:grpSpLocks/>
          </p:cNvGrpSpPr>
          <p:nvPr/>
        </p:nvGrpSpPr>
        <p:grpSpPr bwMode="auto">
          <a:xfrm>
            <a:off x="2143125" y="3998913"/>
            <a:ext cx="1963738" cy="1098550"/>
            <a:chOff x="4223" y="3016"/>
            <a:chExt cx="1237" cy="692"/>
          </a:xfrm>
        </p:grpSpPr>
        <p:sp>
          <p:nvSpPr>
            <p:cNvPr id="135215" name="Rectangle 47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5216" name="Rectangle 48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5217" name="Line 49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5218" name="Rectangle 50"/>
          <p:cNvSpPr>
            <a:spLocks noChangeArrowheads="1"/>
          </p:cNvSpPr>
          <p:nvPr/>
        </p:nvSpPr>
        <p:spPr bwMode="auto">
          <a:xfrm>
            <a:off x="4075113" y="4305300"/>
            <a:ext cx="2346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3.5 mol Al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  <a:endParaRPr lang="en-US" sz="2400"/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grpSp>
        <p:nvGrpSpPr>
          <p:cNvPr id="135219" name="Group 51"/>
          <p:cNvGrpSpPr>
            <a:grpSpLocks/>
          </p:cNvGrpSpPr>
          <p:nvPr/>
        </p:nvGrpSpPr>
        <p:grpSpPr bwMode="auto">
          <a:xfrm>
            <a:off x="5967413" y="3168650"/>
            <a:ext cx="382587" cy="706438"/>
            <a:chOff x="3996" y="2535"/>
            <a:chExt cx="241" cy="445"/>
          </a:xfrm>
        </p:grpSpPr>
        <p:sp>
          <p:nvSpPr>
            <p:cNvPr id="135220" name="Rectangle 52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35221" name="Rectangle 53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35222" name="Rectangle 54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grpSp>
        <p:nvGrpSpPr>
          <p:cNvPr id="135223" name="Group 55"/>
          <p:cNvGrpSpPr>
            <a:grpSpLocks/>
          </p:cNvGrpSpPr>
          <p:nvPr/>
        </p:nvGrpSpPr>
        <p:grpSpPr bwMode="auto">
          <a:xfrm>
            <a:off x="6296025" y="4071938"/>
            <a:ext cx="382588" cy="706437"/>
            <a:chOff x="3996" y="2535"/>
            <a:chExt cx="241" cy="445"/>
          </a:xfrm>
        </p:grpSpPr>
        <p:sp>
          <p:nvSpPr>
            <p:cNvPr id="135224" name="Rectangle 56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35225" name="Rectangle 57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35226" name="Rectangle 58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sp>
        <p:nvSpPr>
          <p:cNvPr id="135227" name="Rectangle 59"/>
          <p:cNvSpPr>
            <a:spLocks noChangeArrowheads="1"/>
          </p:cNvSpPr>
          <p:nvPr/>
        </p:nvSpPr>
        <p:spPr bwMode="auto">
          <a:xfrm>
            <a:off x="6619875" y="43005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</a:t>
            </a:r>
          </a:p>
        </p:txBody>
      </p:sp>
      <p:sp>
        <p:nvSpPr>
          <p:cNvPr id="135228" name="Rectangle 60"/>
          <p:cNvSpPr>
            <a:spLocks noChangeArrowheads="1"/>
          </p:cNvSpPr>
          <p:nvPr/>
        </p:nvSpPr>
        <p:spPr bwMode="auto">
          <a:xfrm>
            <a:off x="6931025" y="4300538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3.5</a:t>
            </a:r>
          </a:p>
        </p:txBody>
      </p:sp>
      <p:sp>
        <p:nvSpPr>
          <p:cNvPr id="135229" name="Rectangle 61"/>
          <p:cNvSpPr>
            <a:spLocks noChangeArrowheads="1"/>
          </p:cNvSpPr>
          <p:nvPr/>
        </p:nvSpPr>
        <p:spPr bwMode="auto">
          <a:xfrm>
            <a:off x="6759575" y="3368675"/>
            <a:ext cx="103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4.17</a:t>
            </a:r>
          </a:p>
        </p:txBody>
      </p:sp>
      <p:sp>
        <p:nvSpPr>
          <p:cNvPr id="135230" name="Rectangle 62"/>
          <p:cNvSpPr>
            <a:spLocks noChangeArrowheads="1"/>
          </p:cNvSpPr>
          <p:nvPr/>
        </p:nvSpPr>
        <p:spPr bwMode="auto">
          <a:xfrm>
            <a:off x="7947025" y="4171950"/>
            <a:ext cx="76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600"/>
              <a:t>LR</a:t>
            </a:r>
          </a:p>
        </p:txBody>
      </p:sp>
      <p:sp>
        <p:nvSpPr>
          <p:cNvPr id="135231" name="Rectangle 63"/>
          <p:cNvSpPr>
            <a:spLocks noChangeArrowheads="1"/>
          </p:cNvSpPr>
          <p:nvPr/>
        </p:nvSpPr>
        <p:spPr bwMode="auto">
          <a:xfrm>
            <a:off x="7051675" y="5962650"/>
            <a:ext cx="1352550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5232" name="Rectangle 64"/>
          <p:cNvSpPr>
            <a:spLocks noChangeArrowheads="1"/>
          </p:cNvSpPr>
          <p:nvPr/>
        </p:nvSpPr>
        <p:spPr bwMode="auto">
          <a:xfrm>
            <a:off x="6638925" y="5997575"/>
            <a:ext cx="179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189 g Al</a:t>
            </a:r>
            <a:endParaRPr lang="en-US" sz="2400" baseline="-25000"/>
          </a:p>
        </p:txBody>
      </p:sp>
      <p:sp>
        <p:nvSpPr>
          <p:cNvPr id="135233" name="Rectangle 65"/>
          <p:cNvSpPr>
            <a:spLocks noChangeArrowheads="1"/>
          </p:cNvSpPr>
          <p:nvPr/>
        </p:nvSpPr>
        <p:spPr bwMode="auto">
          <a:xfrm>
            <a:off x="2771775" y="6240463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Al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sp>
        <p:nvSpPr>
          <p:cNvPr id="135234" name="Rectangle 66"/>
          <p:cNvSpPr>
            <a:spLocks noChangeArrowheads="1"/>
          </p:cNvSpPr>
          <p:nvPr/>
        </p:nvSpPr>
        <p:spPr bwMode="auto">
          <a:xfrm>
            <a:off x="5072063" y="6226175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Al</a:t>
            </a:r>
            <a:endParaRPr lang="en-US" sz="2400" baseline="-25000"/>
          </a:p>
        </p:txBody>
      </p:sp>
      <p:sp>
        <p:nvSpPr>
          <p:cNvPr id="135235" name="Rectangle 67"/>
          <p:cNvSpPr>
            <a:spLocks noChangeArrowheads="1"/>
          </p:cNvSpPr>
          <p:nvPr/>
        </p:nvSpPr>
        <p:spPr bwMode="auto">
          <a:xfrm>
            <a:off x="587375" y="5840413"/>
            <a:ext cx="2259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3.5 mol Al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sp>
        <p:nvSpPr>
          <p:cNvPr id="135236" name="Line 68"/>
          <p:cNvSpPr>
            <a:spLocks noChangeShapeType="1"/>
          </p:cNvSpPr>
          <p:nvPr/>
        </p:nvSpPr>
        <p:spPr bwMode="auto">
          <a:xfrm flipH="1" flipV="1">
            <a:off x="3324225" y="6413500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5237" name="Group 69"/>
          <p:cNvGrpSpPr>
            <a:grpSpLocks/>
          </p:cNvGrpSpPr>
          <p:nvPr/>
        </p:nvGrpSpPr>
        <p:grpSpPr bwMode="auto">
          <a:xfrm>
            <a:off x="5422900" y="6348413"/>
            <a:ext cx="958850" cy="276225"/>
            <a:chOff x="1646" y="3190"/>
            <a:chExt cx="604" cy="174"/>
          </a:xfrm>
        </p:grpSpPr>
        <p:sp>
          <p:nvSpPr>
            <p:cNvPr id="135238" name="Line 70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5239" name="Line 71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5240" name="Group 72"/>
          <p:cNvGrpSpPr>
            <a:grpSpLocks/>
          </p:cNvGrpSpPr>
          <p:nvPr/>
        </p:nvGrpSpPr>
        <p:grpSpPr bwMode="auto">
          <a:xfrm>
            <a:off x="3365500" y="5926138"/>
            <a:ext cx="958850" cy="276225"/>
            <a:chOff x="1646" y="3190"/>
            <a:chExt cx="604" cy="174"/>
          </a:xfrm>
        </p:grpSpPr>
        <p:sp>
          <p:nvSpPr>
            <p:cNvPr id="135241" name="Line 73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5242" name="Line 74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5243" name="Rectangle 75"/>
          <p:cNvSpPr>
            <a:spLocks noChangeArrowheads="1"/>
          </p:cNvSpPr>
          <p:nvPr/>
        </p:nvSpPr>
        <p:spPr bwMode="auto">
          <a:xfrm>
            <a:off x="5168900" y="5819775"/>
            <a:ext cx="116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27 g Al</a:t>
            </a:r>
            <a:endParaRPr lang="en-US" sz="2400" baseline="-25000"/>
          </a:p>
        </p:txBody>
      </p:sp>
      <p:sp>
        <p:nvSpPr>
          <p:cNvPr id="135244" name="Rectangle 76"/>
          <p:cNvSpPr>
            <a:spLocks noChangeArrowheads="1"/>
          </p:cNvSpPr>
          <p:nvPr/>
        </p:nvSpPr>
        <p:spPr bwMode="auto">
          <a:xfrm>
            <a:off x="3016250" y="5818188"/>
            <a:ext cx="140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Al</a:t>
            </a:r>
            <a:endParaRPr lang="en-US" sz="2400" baseline="-25000"/>
          </a:p>
        </p:txBody>
      </p:sp>
      <p:sp>
        <p:nvSpPr>
          <p:cNvPr id="135245" name="Line 77"/>
          <p:cNvSpPr>
            <a:spLocks noChangeShapeType="1"/>
          </p:cNvSpPr>
          <p:nvPr/>
        </p:nvSpPr>
        <p:spPr bwMode="auto">
          <a:xfrm flipH="1" flipV="1">
            <a:off x="1362075" y="5970588"/>
            <a:ext cx="841375" cy="2444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5246" name="Group 78"/>
          <p:cNvGrpSpPr>
            <a:grpSpLocks/>
          </p:cNvGrpSpPr>
          <p:nvPr/>
        </p:nvGrpSpPr>
        <p:grpSpPr bwMode="auto">
          <a:xfrm>
            <a:off x="6613525" y="4910138"/>
            <a:ext cx="2089150" cy="666750"/>
            <a:chOff x="243" y="768"/>
            <a:chExt cx="1316" cy="420"/>
          </a:xfrm>
        </p:grpSpPr>
        <p:sp>
          <p:nvSpPr>
            <p:cNvPr id="135247" name="Freeform 79"/>
            <p:cNvSpPr>
              <a:spLocks/>
            </p:cNvSpPr>
            <p:nvPr/>
          </p:nvSpPr>
          <p:spPr bwMode="auto">
            <a:xfrm>
              <a:off x="792" y="98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48" name="Oval 80"/>
            <p:cNvSpPr>
              <a:spLocks noChangeArrowheads="1"/>
            </p:cNvSpPr>
            <p:nvPr/>
          </p:nvSpPr>
          <p:spPr bwMode="auto">
            <a:xfrm>
              <a:off x="301" y="76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49" name="Oval 81"/>
            <p:cNvSpPr>
              <a:spLocks noChangeArrowheads="1"/>
            </p:cNvSpPr>
            <p:nvPr/>
          </p:nvSpPr>
          <p:spPr bwMode="auto">
            <a:xfrm>
              <a:off x="309" y="106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50" name="Oval 82"/>
            <p:cNvSpPr>
              <a:spLocks noChangeArrowheads="1"/>
            </p:cNvSpPr>
            <p:nvPr/>
          </p:nvSpPr>
          <p:spPr bwMode="auto">
            <a:xfrm>
              <a:off x="649" y="910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51" name="Freeform 83"/>
            <p:cNvSpPr>
              <a:spLocks/>
            </p:cNvSpPr>
            <p:nvPr/>
          </p:nvSpPr>
          <p:spPr bwMode="auto">
            <a:xfrm>
              <a:off x="428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52" name="Freeform 84"/>
            <p:cNvSpPr>
              <a:spLocks/>
            </p:cNvSpPr>
            <p:nvPr/>
          </p:nvSpPr>
          <p:spPr bwMode="auto">
            <a:xfrm>
              <a:off x="435" y="86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53" name="Freeform 85"/>
            <p:cNvSpPr>
              <a:spLocks/>
            </p:cNvSpPr>
            <p:nvPr/>
          </p:nvSpPr>
          <p:spPr bwMode="auto">
            <a:xfrm>
              <a:off x="383" y="98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54" name="Oval 86"/>
            <p:cNvSpPr>
              <a:spLocks noChangeArrowheads="1"/>
            </p:cNvSpPr>
            <p:nvPr/>
          </p:nvSpPr>
          <p:spPr bwMode="auto">
            <a:xfrm>
              <a:off x="243" y="91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55" name="Oval 87"/>
            <p:cNvSpPr>
              <a:spLocks noChangeArrowheads="1"/>
            </p:cNvSpPr>
            <p:nvPr/>
          </p:nvSpPr>
          <p:spPr bwMode="auto">
            <a:xfrm flipH="1">
              <a:off x="1009" y="91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56" name="Oval 88"/>
            <p:cNvSpPr>
              <a:spLocks noChangeArrowheads="1"/>
            </p:cNvSpPr>
            <p:nvPr/>
          </p:nvSpPr>
          <p:spPr bwMode="auto">
            <a:xfrm flipH="1">
              <a:off x="1352" y="76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57" name="Oval 89"/>
            <p:cNvSpPr>
              <a:spLocks noChangeArrowheads="1"/>
            </p:cNvSpPr>
            <p:nvPr/>
          </p:nvSpPr>
          <p:spPr bwMode="auto">
            <a:xfrm flipH="1">
              <a:off x="1361" y="106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58" name="Oval 90"/>
            <p:cNvSpPr>
              <a:spLocks noChangeArrowheads="1"/>
            </p:cNvSpPr>
            <p:nvPr/>
          </p:nvSpPr>
          <p:spPr bwMode="auto">
            <a:xfrm flipH="1">
              <a:off x="1415" y="91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59" name="Freeform 91"/>
            <p:cNvSpPr>
              <a:spLocks/>
            </p:cNvSpPr>
            <p:nvPr/>
          </p:nvSpPr>
          <p:spPr bwMode="auto">
            <a:xfrm flipH="1">
              <a:off x="1141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60" name="Freeform 92"/>
            <p:cNvSpPr>
              <a:spLocks/>
            </p:cNvSpPr>
            <p:nvPr/>
          </p:nvSpPr>
          <p:spPr bwMode="auto">
            <a:xfrm flipH="1">
              <a:off x="1141" y="86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61" name="Freeform 93"/>
            <p:cNvSpPr>
              <a:spLocks/>
            </p:cNvSpPr>
            <p:nvPr/>
          </p:nvSpPr>
          <p:spPr bwMode="auto">
            <a:xfrm flipH="1">
              <a:off x="1148" y="98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5262" name="Group 94"/>
          <p:cNvGrpSpPr>
            <a:grpSpLocks/>
          </p:cNvGrpSpPr>
          <p:nvPr/>
        </p:nvGrpSpPr>
        <p:grpSpPr bwMode="auto">
          <a:xfrm>
            <a:off x="6613525" y="4910138"/>
            <a:ext cx="2089150" cy="666750"/>
            <a:chOff x="211" y="188"/>
            <a:chExt cx="1316" cy="420"/>
          </a:xfrm>
        </p:grpSpPr>
        <p:sp>
          <p:nvSpPr>
            <p:cNvPr id="135263" name="Freeform 95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64" name="Oval 96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65" name="Oval 97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66" name="Oval 98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67" name="Freeform 99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68" name="Freeform 100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69" name="Freeform 101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70" name="Oval 102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71" name="Oval 103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72" name="Oval 104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73" name="Oval 105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74" name="Oval 106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75" name="Freeform 107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76" name="Freeform 108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277" name="Freeform 109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5278" name="Rectangle 110"/>
          <p:cNvSpPr>
            <a:spLocks noChangeArrowheads="1"/>
          </p:cNvSpPr>
          <p:nvPr/>
        </p:nvSpPr>
        <p:spPr bwMode="auto">
          <a:xfrm>
            <a:off x="7899400" y="5503863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Al</a:t>
            </a:r>
            <a:endParaRPr lang="en-US" sz="2400" baseline="-25000"/>
          </a:p>
        </p:txBody>
      </p:sp>
      <p:sp>
        <p:nvSpPr>
          <p:cNvPr id="135279" name="Rectangle 111"/>
          <p:cNvSpPr>
            <a:spLocks noChangeArrowheads="1"/>
          </p:cNvSpPr>
          <p:nvPr/>
        </p:nvSpPr>
        <p:spPr bwMode="auto">
          <a:xfrm>
            <a:off x="6810375" y="5503863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Al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grpSp>
        <p:nvGrpSpPr>
          <p:cNvPr id="135280" name="Group 112"/>
          <p:cNvGrpSpPr>
            <a:grpSpLocks/>
          </p:cNvGrpSpPr>
          <p:nvPr/>
        </p:nvGrpSpPr>
        <p:grpSpPr bwMode="auto">
          <a:xfrm>
            <a:off x="2376488" y="5602288"/>
            <a:ext cx="2492375" cy="1098550"/>
            <a:chOff x="1425" y="3014"/>
            <a:chExt cx="1570" cy="692"/>
          </a:xfrm>
        </p:grpSpPr>
        <p:sp>
          <p:nvSpPr>
            <p:cNvPr id="135281" name="Rectangle 113"/>
            <p:cNvSpPr>
              <a:spLocks noChangeArrowheads="1"/>
            </p:cNvSpPr>
            <p:nvPr/>
          </p:nvSpPr>
          <p:spPr bwMode="auto">
            <a:xfrm>
              <a:off x="142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5282" name="Rectangle 114"/>
            <p:cNvSpPr>
              <a:spLocks noChangeArrowheads="1"/>
            </p:cNvSpPr>
            <p:nvPr/>
          </p:nvSpPr>
          <p:spPr bwMode="auto">
            <a:xfrm>
              <a:off x="275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5283" name="Line 115"/>
            <p:cNvSpPr>
              <a:spLocks noChangeShapeType="1"/>
            </p:cNvSpPr>
            <p:nvPr/>
          </p:nvSpPr>
          <p:spPr bwMode="auto">
            <a:xfrm>
              <a:off x="1629" y="3432"/>
              <a:ext cx="122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5284" name="Group 116"/>
          <p:cNvGrpSpPr>
            <a:grpSpLocks/>
          </p:cNvGrpSpPr>
          <p:nvPr/>
        </p:nvGrpSpPr>
        <p:grpSpPr bwMode="auto">
          <a:xfrm>
            <a:off x="4721225" y="5607050"/>
            <a:ext cx="1933575" cy="1098550"/>
            <a:chOff x="2644" y="3372"/>
            <a:chExt cx="1218" cy="692"/>
          </a:xfrm>
        </p:grpSpPr>
        <p:sp>
          <p:nvSpPr>
            <p:cNvPr id="135285" name="Rectangle 117"/>
            <p:cNvSpPr>
              <a:spLocks noChangeArrowheads="1"/>
            </p:cNvSpPr>
            <p:nvPr/>
          </p:nvSpPr>
          <p:spPr bwMode="auto">
            <a:xfrm>
              <a:off x="2644" y="3372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5286" name="Rectangle 118"/>
            <p:cNvSpPr>
              <a:spLocks noChangeArrowheads="1"/>
            </p:cNvSpPr>
            <p:nvPr/>
          </p:nvSpPr>
          <p:spPr bwMode="auto">
            <a:xfrm>
              <a:off x="3622" y="3372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5287" name="Line 119"/>
            <p:cNvSpPr>
              <a:spLocks noChangeShapeType="1"/>
            </p:cNvSpPr>
            <p:nvPr/>
          </p:nvSpPr>
          <p:spPr bwMode="auto">
            <a:xfrm>
              <a:off x="2848" y="3790"/>
              <a:ext cx="86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5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5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5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5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5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5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3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5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5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3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5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5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5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5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5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5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5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3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518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35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35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1000"/>
                                        <p:tgtEl>
                                          <p:spTgt spid="13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35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35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1000"/>
                                        <p:tgtEl>
                                          <p:spTgt spid="135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35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35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7" dur="1000"/>
                                        <p:tgtEl>
                                          <p:spTgt spid="135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135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135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35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135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135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135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35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135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35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35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8" dur="1000"/>
                                        <p:tgtEl>
                                          <p:spTgt spid="135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5" dur="1000"/>
                                        <p:tgtEl>
                                          <p:spTgt spid="135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35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35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0" dur="1000"/>
                                        <p:tgtEl>
                                          <p:spTgt spid="13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35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35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5" dur="1000"/>
                                        <p:tgtEl>
                                          <p:spTgt spid="13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000"/>
                                        <p:tgtEl>
                                          <p:spTgt spid="135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000" fill="hold"/>
                                        <p:tgtEl>
                                          <p:spTgt spid="135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2000"/>
                                        <p:tgtEl>
                                          <p:spTgt spid="135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135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135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135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35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35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6" dur="1000"/>
                                        <p:tgtEl>
                                          <p:spTgt spid="13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35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35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3" dur="1000"/>
                                        <p:tgtEl>
                                          <p:spTgt spid="135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35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35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8" dur="1000"/>
                                        <p:tgtEl>
                                          <p:spTgt spid="13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35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35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5" dur="1000"/>
                                        <p:tgtEl>
                                          <p:spTgt spid="135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35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35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0" dur="1000"/>
                                        <p:tgtEl>
                                          <p:spTgt spid="13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35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35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7" dur="1000"/>
                                        <p:tgtEl>
                                          <p:spTgt spid="135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35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35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4" dur="1000"/>
                                        <p:tgtEl>
                                          <p:spTgt spid="135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770" decel="100000"/>
                                        <p:tgtEl>
                                          <p:spTgt spid="1352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0" dur="770" decel="100000"/>
                                        <p:tgtEl>
                                          <p:spTgt spid="1352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52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2" dur="770" fill="hold"/>
                                        <p:tgtEl>
                                          <p:spTgt spid="135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5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4" dur="770" fill="hold"/>
                                        <p:tgtEl>
                                          <p:spTgt spid="135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5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2000"/>
                                        <p:tgtEl>
                                          <p:spTgt spid="135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52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52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5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1000"/>
                                        <p:tgtEl>
                                          <p:spTgt spid="135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135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35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135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135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135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2000"/>
                                        <p:tgtEl>
                                          <p:spTgt spid="135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2000"/>
                                        <p:tgtEl>
                                          <p:spTgt spid="13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35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135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135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3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1000"/>
                                        <p:tgtEl>
                                          <p:spTgt spid="135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135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135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1000"/>
                                        <p:tgtEl>
                                          <p:spTgt spid="135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135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135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2000"/>
                                        <p:tgtEl>
                                          <p:spTgt spid="135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3" dur="2000" fill="hold"/>
                                        <p:tgtEl>
                                          <p:spTgt spid="135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2000" fill="hold"/>
                                        <p:tgtEl>
                                          <p:spTgt spid="135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2000" fill="hold"/>
                                        <p:tgtEl>
                                          <p:spTgt spid="135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2000"/>
                                        <p:tgtEl>
                                          <p:spTgt spid="135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2000" fill="hold"/>
                                        <p:tgtEl>
                                          <p:spTgt spid="135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2000" fill="hold"/>
                                        <p:tgtEl>
                                          <p:spTgt spid="135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2000" fill="hold"/>
                                        <p:tgtEl>
                                          <p:spTgt spid="135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1000"/>
                                        <p:tgtEl>
                                          <p:spTgt spid="135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135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135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1000"/>
                                        <p:tgtEl>
                                          <p:spTgt spid="135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13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13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2000"/>
                                        <p:tgtEl>
                                          <p:spTgt spid="135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9" dur="2000" fill="hold"/>
                                        <p:tgtEl>
                                          <p:spTgt spid="135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2000" fill="hold"/>
                                        <p:tgtEl>
                                          <p:spTgt spid="135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2000" fill="hold"/>
                                        <p:tgtEl>
                                          <p:spTgt spid="135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2000"/>
                                        <p:tgtEl>
                                          <p:spTgt spid="135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5" dur="2000" fill="hold"/>
                                        <p:tgtEl>
                                          <p:spTgt spid="1352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2000" fill="hold"/>
                                        <p:tgtEl>
                                          <p:spTgt spid="135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2000" fill="hold"/>
                                        <p:tgtEl>
                                          <p:spTgt spid="135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135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135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4" dur="1000"/>
                                        <p:tgtEl>
                                          <p:spTgt spid="135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1000"/>
                            </p:stCondLst>
                            <p:childTnLst>
                              <p:par>
                                <p:cTn id="3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8" dur="500"/>
                                        <p:tgtEl>
                                          <p:spTgt spid="135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3" grpId="0"/>
      <p:bldP spid="135184" grpId="0"/>
      <p:bldP spid="135185" grpId="0"/>
      <p:bldP spid="135186" grpId="0"/>
      <p:bldP spid="135187" grpId="0"/>
      <p:bldP spid="135188" grpId="0" animBg="1"/>
      <p:bldP spid="135189" grpId="0"/>
      <p:bldP spid="135190" grpId="0"/>
      <p:bldP spid="135191" grpId="0"/>
      <p:bldP spid="135192" grpId="0"/>
      <p:bldP spid="135193" grpId="0"/>
      <p:bldP spid="135195" grpId="0"/>
      <p:bldP spid="135196" grpId="0"/>
      <p:bldP spid="135197" grpId="0" animBg="1"/>
      <p:bldP spid="135198" grpId="0"/>
      <p:bldP spid="135199" grpId="0"/>
      <p:bldP spid="135200" grpId="0"/>
      <p:bldP spid="135201" grpId="0"/>
      <p:bldP spid="135202" grpId="0" animBg="1"/>
      <p:bldP spid="135203" grpId="0" animBg="1"/>
      <p:bldP spid="135208" grpId="0"/>
      <p:bldP spid="135209" grpId="0"/>
      <p:bldP spid="135210" grpId="0"/>
      <p:bldP spid="135211" grpId="0"/>
      <p:bldP spid="135212" grpId="0" animBg="1"/>
      <p:bldP spid="135213" grpId="0" animBg="1"/>
      <p:bldP spid="135218" grpId="0"/>
      <p:bldP spid="135227" grpId="0"/>
      <p:bldP spid="135228" grpId="0"/>
      <p:bldP spid="135229" grpId="0"/>
      <p:bldP spid="135230" grpId="0"/>
      <p:bldP spid="135231" grpId="0" animBg="1"/>
      <p:bldP spid="135232" grpId="0"/>
      <p:bldP spid="135233" grpId="0"/>
      <p:bldP spid="135234" grpId="0"/>
      <p:bldP spid="135235" grpId="0"/>
      <p:bldP spid="135236" grpId="0" animBg="1"/>
      <p:bldP spid="135243" grpId="0"/>
      <p:bldP spid="135244" grpId="0"/>
      <p:bldP spid="135245" grpId="0" animBg="1"/>
      <p:bldP spid="135278" grpId="0"/>
      <p:bldP spid="13527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4" name="Rectangle 8"/>
          <p:cNvSpPr>
            <a:spLocks noChangeArrowheads="1"/>
          </p:cNvSpPr>
          <p:nvPr/>
        </p:nvSpPr>
        <p:spPr bwMode="auto">
          <a:xfrm>
            <a:off x="560388" y="3522663"/>
            <a:ext cx="4916487" cy="26543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Now suppose that we perform</a:t>
            </a:r>
          </a:p>
          <a:p>
            <a:pPr algn="l"/>
            <a:r>
              <a:rPr lang="en-US">
                <a:solidFill>
                  <a:srgbClr val="FF0000"/>
                </a:solidFill>
              </a:rPr>
              <a:t>this reaction and get only 172</a:t>
            </a:r>
          </a:p>
          <a:p>
            <a:pPr algn="l"/>
            <a:r>
              <a:rPr lang="en-US">
                <a:solidFill>
                  <a:srgbClr val="FF0000"/>
                </a:solidFill>
              </a:rPr>
              <a:t>grams of aluminum. Why?</a:t>
            </a:r>
          </a:p>
          <a:p>
            <a:pPr algn="l"/>
            <a:r>
              <a:rPr lang="en-US">
                <a:solidFill>
                  <a:srgbClr val="FF0000"/>
                </a:solidFill>
              </a:rPr>
              <a:t>    -- </a:t>
            </a:r>
          </a:p>
          <a:p>
            <a:pPr algn="l"/>
            <a:r>
              <a:rPr lang="en-US">
                <a:solidFill>
                  <a:srgbClr val="FF0000"/>
                </a:solidFill>
              </a:rPr>
              <a:t>    -- </a:t>
            </a:r>
          </a:p>
          <a:p>
            <a:pPr algn="l"/>
            <a:r>
              <a:rPr lang="en-US">
                <a:solidFill>
                  <a:srgbClr val="FF0000"/>
                </a:solidFill>
              </a:rPr>
              <a:t>    -- </a:t>
            </a:r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314325" y="887413"/>
            <a:ext cx="4857750" cy="18002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indent="274638" algn="l"/>
            <a:r>
              <a:rPr lang="en-US">
                <a:solidFill>
                  <a:srgbClr val="FF0000"/>
                </a:solidFill>
              </a:rPr>
              <a:t>This amt. of product </a:t>
            </a:r>
            <a:r>
              <a:rPr lang="en-US" u="sng">
                <a:solidFill>
                  <a:srgbClr val="FF0000"/>
                </a:solidFill>
              </a:rPr>
              <a:t>(__</a:t>
            </a:r>
            <a:r>
              <a:rPr lang="en-US">
                <a:solidFill>
                  <a:srgbClr val="FF0000"/>
                </a:solidFill>
              </a:rPr>
              <a:t>____</a:t>
            </a:r>
            <a:r>
              <a:rPr lang="en-US" u="sng">
                <a:solidFill>
                  <a:srgbClr val="FF0000"/>
                </a:solidFill>
              </a:rPr>
              <a:t>)</a:t>
            </a:r>
          </a:p>
          <a:p>
            <a:pPr indent="274638" algn="l"/>
            <a:r>
              <a:rPr lang="en-US">
                <a:solidFill>
                  <a:srgbClr val="FF0000"/>
                </a:solidFill>
              </a:rPr>
              <a:t>is the </a:t>
            </a:r>
            <a:r>
              <a:rPr lang="en-US" u="sng">
                <a:solidFill>
                  <a:srgbClr val="FF0000"/>
                </a:solidFill>
              </a:rPr>
              <a:t>theoretical yield</a:t>
            </a:r>
            <a:r>
              <a:rPr lang="en-US">
                <a:solidFill>
                  <a:srgbClr val="FF0000"/>
                </a:solidFill>
              </a:rPr>
              <a:t>.</a:t>
            </a:r>
          </a:p>
          <a:p>
            <a:pPr indent="274638" algn="l"/>
            <a:r>
              <a:rPr lang="en-US">
                <a:solidFill>
                  <a:srgbClr val="FF0000"/>
                </a:solidFill>
              </a:rPr>
              <a:t>    -- </a:t>
            </a:r>
          </a:p>
          <a:p>
            <a:pPr indent="274638" algn="l"/>
            <a:r>
              <a:rPr lang="en-US">
                <a:solidFill>
                  <a:srgbClr val="FF0000"/>
                </a:solidFill>
              </a:rPr>
              <a:t>    -- </a:t>
            </a:r>
          </a:p>
        </p:txBody>
      </p:sp>
      <p:sp>
        <p:nvSpPr>
          <p:cNvPr id="137225" name="Rectangle 9"/>
          <p:cNvSpPr>
            <a:spLocks noChangeArrowheads="1"/>
          </p:cNvSpPr>
          <p:nvPr/>
        </p:nvSpPr>
        <p:spPr bwMode="auto">
          <a:xfrm>
            <a:off x="1419225" y="1760538"/>
            <a:ext cx="5308600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amt. we get if reaction is perfect </a:t>
            </a:r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1419225" y="2195513"/>
            <a:ext cx="3432175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found by calculation </a:t>
            </a:r>
          </a:p>
        </p:txBody>
      </p:sp>
      <p:sp>
        <p:nvSpPr>
          <p:cNvPr id="137227" name="Rectangle 11"/>
          <p:cNvSpPr>
            <a:spLocks noChangeArrowheads="1"/>
          </p:cNvSpPr>
          <p:nvPr/>
        </p:nvSpPr>
        <p:spPr bwMode="auto">
          <a:xfrm>
            <a:off x="4106863" y="842963"/>
            <a:ext cx="1076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189 g</a:t>
            </a:r>
          </a:p>
        </p:txBody>
      </p:sp>
      <p:sp>
        <p:nvSpPr>
          <p:cNvPr id="137229" name="Rectangle 13"/>
          <p:cNvSpPr>
            <a:spLocks noChangeArrowheads="1"/>
          </p:cNvSpPr>
          <p:nvPr/>
        </p:nvSpPr>
        <p:spPr bwMode="auto">
          <a:xfrm>
            <a:off x="1298575" y="4795838"/>
            <a:ext cx="3489325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couldn’t collect all Al </a:t>
            </a:r>
          </a:p>
        </p:txBody>
      </p:sp>
      <p:sp>
        <p:nvSpPr>
          <p:cNvPr id="137230" name="Rectangle 14"/>
          <p:cNvSpPr>
            <a:spLocks noChangeArrowheads="1"/>
          </p:cNvSpPr>
          <p:nvPr/>
        </p:nvSpPr>
        <p:spPr bwMode="auto">
          <a:xfrm>
            <a:off x="1298575" y="5246688"/>
            <a:ext cx="4630738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not all Na and Al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3</a:t>
            </a:r>
            <a:r>
              <a:rPr lang="en-US"/>
              <a:t> reacted</a:t>
            </a:r>
          </a:p>
        </p:txBody>
      </p:sp>
      <p:sp>
        <p:nvSpPr>
          <p:cNvPr id="137231" name="Rectangle 15"/>
          <p:cNvSpPr>
            <a:spLocks noChangeArrowheads="1"/>
          </p:cNvSpPr>
          <p:nvPr/>
        </p:nvSpPr>
        <p:spPr bwMode="auto">
          <a:xfrm>
            <a:off x="1298575" y="5697538"/>
            <a:ext cx="7431088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some reactant or product spilled and was lost </a:t>
            </a:r>
          </a:p>
        </p:txBody>
      </p:sp>
      <p:pic>
        <p:nvPicPr>
          <p:cNvPr id="137234" name="Picture 18" descr="j0434868[1]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6692900" y="631825"/>
            <a:ext cx="2286000" cy="2286000"/>
          </a:xfrm>
          <a:prstGeom prst="rect">
            <a:avLst/>
          </a:prstGeom>
          <a:noFill/>
        </p:spPr>
      </p:pic>
      <p:pic>
        <p:nvPicPr>
          <p:cNvPr id="137235" name="Picture 19" descr="j0150563[1]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6115050" y="3140075"/>
            <a:ext cx="2133600" cy="2495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7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4" grpId="0"/>
      <p:bldP spid="137225" grpId="0"/>
      <p:bldP spid="137226" grpId="0"/>
      <p:bldP spid="137227" grpId="0"/>
      <p:bldP spid="137229" grpId="0"/>
      <p:bldP spid="137230" grpId="0"/>
      <p:bldP spid="1372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62" name="Rectangle 22"/>
          <p:cNvSpPr>
            <a:spLocks noChangeArrowheads="1"/>
          </p:cNvSpPr>
          <p:nvPr/>
        </p:nvSpPr>
        <p:spPr bwMode="auto">
          <a:xfrm>
            <a:off x="7634288" y="5646738"/>
            <a:ext cx="1219200" cy="515937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1804988" y="665163"/>
            <a:ext cx="5545137" cy="10382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7262813" y="5681663"/>
            <a:ext cx="15986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=  91.0%</a:t>
            </a:r>
          </a:p>
        </p:txBody>
      </p:sp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215900" y="4640263"/>
            <a:ext cx="5668963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Find % yield for previous problem. </a:t>
            </a:r>
          </a:p>
        </p:txBody>
      </p:sp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2454275" y="1941513"/>
            <a:ext cx="5003800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% yield can never be &gt; 100%. </a:t>
            </a:r>
          </a:p>
        </p:txBody>
      </p:sp>
      <p:graphicFrame>
        <p:nvGraphicFramePr>
          <p:cNvPr id="138256" name="Object 16"/>
          <p:cNvGraphicFramePr>
            <a:graphicFrameLocks noChangeAspect="1"/>
          </p:cNvGraphicFramePr>
          <p:nvPr/>
        </p:nvGraphicFramePr>
        <p:xfrm>
          <a:off x="1971675" y="720725"/>
          <a:ext cx="5222875" cy="949325"/>
        </p:xfrm>
        <a:graphic>
          <a:graphicData uri="http://schemas.openxmlformats.org/presentationml/2006/ole">
            <p:oleObj spid="_x0000_s138256" name="Equation" r:id="rId3" imgW="5067000" imgH="914400" progId="Equation.3">
              <p:embed/>
            </p:oleObj>
          </a:graphicData>
        </a:graphic>
      </p:graphicFrame>
      <p:sp>
        <p:nvSpPr>
          <p:cNvPr id="138258" name="Rectangle 18"/>
          <p:cNvSpPr>
            <a:spLocks noChangeArrowheads="1"/>
          </p:cNvSpPr>
          <p:nvPr/>
        </p:nvSpPr>
        <p:spPr bwMode="auto">
          <a:xfrm>
            <a:off x="2025650" y="1957388"/>
            <a:ext cx="520700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-- </a:t>
            </a:r>
          </a:p>
        </p:txBody>
      </p:sp>
      <p:graphicFrame>
        <p:nvGraphicFramePr>
          <p:cNvPr id="138259" name="Object 19"/>
          <p:cNvGraphicFramePr>
            <a:graphicFrameLocks noChangeAspect="1"/>
          </p:cNvGraphicFramePr>
          <p:nvPr/>
        </p:nvGraphicFramePr>
        <p:xfrm>
          <a:off x="344488" y="5497513"/>
          <a:ext cx="3822700" cy="914400"/>
        </p:xfrm>
        <a:graphic>
          <a:graphicData uri="http://schemas.openxmlformats.org/presentationml/2006/ole">
            <p:oleObj spid="_x0000_s138259" name="Equation" r:id="rId4" imgW="3822480" imgH="914400" progId="Equation.3">
              <p:embed/>
            </p:oleObj>
          </a:graphicData>
        </a:graphic>
      </p:graphicFrame>
      <p:graphicFrame>
        <p:nvGraphicFramePr>
          <p:cNvPr id="138261" name="Object 21"/>
          <p:cNvGraphicFramePr>
            <a:graphicFrameLocks noChangeAspect="1"/>
          </p:cNvGraphicFramePr>
          <p:nvPr/>
        </p:nvGraphicFramePr>
        <p:xfrm>
          <a:off x="4387850" y="5495925"/>
          <a:ext cx="2819400" cy="914400"/>
        </p:xfrm>
        <a:graphic>
          <a:graphicData uri="http://schemas.openxmlformats.org/presentationml/2006/ole">
            <p:oleObj spid="_x0000_s138261" name="Equation" r:id="rId5" imgW="2819160" imgH="914400" progId="Equation.3">
              <p:embed/>
            </p:oleObj>
          </a:graphicData>
        </a:graphic>
      </p:graphicFrame>
      <p:pic>
        <p:nvPicPr>
          <p:cNvPr id="138263" name="Picture 23" descr="pe01787_[1]"/>
          <p:cNvPicPr>
            <a:picLocks noChangeAspect="1" noChangeArrowheads="1"/>
          </p:cNvPicPr>
          <p:nvPr/>
        </p:nvPicPr>
        <p:blipFill>
          <a:blip r:embed="rId6" cstate="print">
            <a:grayscl/>
          </a:blip>
          <a:srcRect/>
          <a:stretch>
            <a:fillRect/>
          </a:stretch>
        </p:blipFill>
        <p:spPr bwMode="auto">
          <a:xfrm>
            <a:off x="288925" y="247650"/>
            <a:ext cx="1279525" cy="2968625"/>
          </a:xfrm>
          <a:prstGeom prst="rect">
            <a:avLst/>
          </a:prstGeom>
          <a:noFill/>
        </p:spPr>
      </p:pic>
      <p:grpSp>
        <p:nvGrpSpPr>
          <p:cNvPr id="138271" name="Group 31"/>
          <p:cNvGrpSpPr>
            <a:grpSpLocks/>
          </p:cNvGrpSpPr>
          <p:nvPr/>
        </p:nvGrpSpPr>
        <p:grpSpPr bwMode="auto">
          <a:xfrm>
            <a:off x="7129463" y="241300"/>
            <a:ext cx="2368550" cy="2543175"/>
            <a:chOff x="2271" y="1506"/>
            <a:chExt cx="1218" cy="1307"/>
          </a:xfrm>
        </p:grpSpPr>
        <p:sp>
          <p:nvSpPr>
            <p:cNvPr id="138265" name="AutoShape 25"/>
            <p:cNvSpPr>
              <a:spLocks noChangeAspect="1" noChangeArrowheads="1" noTextEdit="1"/>
            </p:cNvSpPr>
            <p:nvPr/>
          </p:nvSpPr>
          <p:spPr bwMode="auto">
            <a:xfrm>
              <a:off x="2271" y="1506"/>
              <a:ext cx="1218" cy="1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267" name="Freeform 27"/>
            <p:cNvSpPr>
              <a:spLocks/>
            </p:cNvSpPr>
            <p:nvPr/>
          </p:nvSpPr>
          <p:spPr bwMode="auto">
            <a:xfrm>
              <a:off x="2898" y="1863"/>
              <a:ext cx="17" cy="63"/>
            </a:xfrm>
            <a:custGeom>
              <a:avLst/>
              <a:gdLst/>
              <a:ahLst/>
              <a:cxnLst>
                <a:cxn ang="0">
                  <a:pos x="31" y="55"/>
                </a:cxn>
                <a:cxn ang="0">
                  <a:pos x="31" y="45"/>
                </a:cxn>
                <a:cxn ang="0">
                  <a:pos x="31" y="37"/>
                </a:cxn>
                <a:cxn ang="0">
                  <a:pos x="30" y="30"/>
                </a:cxn>
                <a:cxn ang="0">
                  <a:pos x="29" y="23"/>
                </a:cxn>
                <a:cxn ang="0">
                  <a:pos x="29" y="19"/>
                </a:cxn>
                <a:cxn ang="0">
                  <a:pos x="29" y="14"/>
                </a:cxn>
                <a:cxn ang="0">
                  <a:pos x="28" y="9"/>
                </a:cxn>
                <a:cxn ang="0">
                  <a:pos x="25" y="6"/>
                </a:cxn>
                <a:cxn ang="0">
                  <a:pos x="21" y="1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0" y="1"/>
                </a:cxn>
                <a:cxn ang="0">
                  <a:pos x="0" y="6"/>
                </a:cxn>
                <a:cxn ang="0">
                  <a:pos x="0" y="9"/>
                </a:cxn>
                <a:cxn ang="0">
                  <a:pos x="0" y="14"/>
                </a:cxn>
                <a:cxn ang="0">
                  <a:pos x="1" y="19"/>
                </a:cxn>
                <a:cxn ang="0">
                  <a:pos x="4" y="32"/>
                </a:cxn>
                <a:cxn ang="0">
                  <a:pos x="8" y="45"/>
                </a:cxn>
                <a:cxn ang="0">
                  <a:pos x="11" y="59"/>
                </a:cxn>
                <a:cxn ang="0">
                  <a:pos x="16" y="73"/>
                </a:cxn>
                <a:cxn ang="0">
                  <a:pos x="16" y="75"/>
                </a:cxn>
                <a:cxn ang="0">
                  <a:pos x="16" y="78"/>
                </a:cxn>
                <a:cxn ang="0">
                  <a:pos x="16" y="82"/>
                </a:cxn>
                <a:cxn ang="0">
                  <a:pos x="17" y="84"/>
                </a:cxn>
                <a:cxn ang="0">
                  <a:pos x="19" y="91"/>
                </a:cxn>
                <a:cxn ang="0">
                  <a:pos x="21" y="96"/>
                </a:cxn>
                <a:cxn ang="0">
                  <a:pos x="23" y="100"/>
                </a:cxn>
                <a:cxn ang="0">
                  <a:pos x="24" y="107"/>
                </a:cxn>
                <a:cxn ang="0">
                  <a:pos x="24" y="111"/>
                </a:cxn>
                <a:cxn ang="0">
                  <a:pos x="23" y="114"/>
                </a:cxn>
                <a:cxn ang="0">
                  <a:pos x="23" y="119"/>
                </a:cxn>
                <a:cxn ang="0">
                  <a:pos x="24" y="122"/>
                </a:cxn>
                <a:cxn ang="0">
                  <a:pos x="25" y="125"/>
                </a:cxn>
                <a:cxn ang="0">
                  <a:pos x="26" y="127"/>
                </a:cxn>
                <a:cxn ang="0">
                  <a:pos x="28" y="128"/>
                </a:cxn>
                <a:cxn ang="0">
                  <a:pos x="30" y="128"/>
                </a:cxn>
                <a:cxn ang="0">
                  <a:pos x="31" y="126"/>
                </a:cxn>
                <a:cxn ang="0">
                  <a:pos x="32" y="121"/>
                </a:cxn>
                <a:cxn ang="0">
                  <a:pos x="32" y="116"/>
                </a:cxn>
                <a:cxn ang="0">
                  <a:pos x="32" y="113"/>
                </a:cxn>
                <a:cxn ang="0">
                  <a:pos x="31" y="105"/>
                </a:cxn>
                <a:cxn ang="0">
                  <a:pos x="32" y="95"/>
                </a:cxn>
                <a:cxn ang="0">
                  <a:pos x="32" y="81"/>
                </a:cxn>
                <a:cxn ang="0">
                  <a:pos x="32" y="66"/>
                </a:cxn>
                <a:cxn ang="0">
                  <a:pos x="32" y="65"/>
                </a:cxn>
                <a:cxn ang="0">
                  <a:pos x="32" y="61"/>
                </a:cxn>
                <a:cxn ang="0">
                  <a:pos x="31" y="58"/>
                </a:cxn>
                <a:cxn ang="0">
                  <a:pos x="31" y="55"/>
                </a:cxn>
              </a:cxnLst>
              <a:rect l="0" t="0" r="r" b="b"/>
              <a:pathLst>
                <a:path w="32" h="128">
                  <a:moveTo>
                    <a:pt x="31" y="55"/>
                  </a:moveTo>
                  <a:lnTo>
                    <a:pt x="31" y="45"/>
                  </a:lnTo>
                  <a:lnTo>
                    <a:pt x="31" y="37"/>
                  </a:lnTo>
                  <a:lnTo>
                    <a:pt x="30" y="30"/>
                  </a:lnTo>
                  <a:lnTo>
                    <a:pt x="29" y="23"/>
                  </a:lnTo>
                  <a:lnTo>
                    <a:pt x="29" y="19"/>
                  </a:lnTo>
                  <a:lnTo>
                    <a:pt x="29" y="14"/>
                  </a:lnTo>
                  <a:lnTo>
                    <a:pt x="28" y="9"/>
                  </a:lnTo>
                  <a:lnTo>
                    <a:pt x="25" y="6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1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32"/>
                  </a:lnTo>
                  <a:lnTo>
                    <a:pt x="8" y="45"/>
                  </a:lnTo>
                  <a:lnTo>
                    <a:pt x="11" y="59"/>
                  </a:lnTo>
                  <a:lnTo>
                    <a:pt x="16" y="73"/>
                  </a:lnTo>
                  <a:lnTo>
                    <a:pt x="16" y="75"/>
                  </a:lnTo>
                  <a:lnTo>
                    <a:pt x="16" y="78"/>
                  </a:lnTo>
                  <a:lnTo>
                    <a:pt x="16" y="82"/>
                  </a:lnTo>
                  <a:lnTo>
                    <a:pt x="17" y="84"/>
                  </a:lnTo>
                  <a:lnTo>
                    <a:pt x="19" y="91"/>
                  </a:lnTo>
                  <a:lnTo>
                    <a:pt x="21" y="96"/>
                  </a:lnTo>
                  <a:lnTo>
                    <a:pt x="23" y="100"/>
                  </a:lnTo>
                  <a:lnTo>
                    <a:pt x="24" y="107"/>
                  </a:lnTo>
                  <a:lnTo>
                    <a:pt x="24" y="111"/>
                  </a:lnTo>
                  <a:lnTo>
                    <a:pt x="23" y="114"/>
                  </a:lnTo>
                  <a:lnTo>
                    <a:pt x="23" y="119"/>
                  </a:lnTo>
                  <a:lnTo>
                    <a:pt x="24" y="122"/>
                  </a:lnTo>
                  <a:lnTo>
                    <a:pt x="25" y="125"/>
                  </a:lnTo>
                  <a:lnTo>
                    <a:pt x="26" y="127"/>
                  </a:lnTo>
                  <a:lnTo>
                    <a:pt x="28" y="128"/>
                  </a:lnTo>
                  <a:lnTo>
                    <a:pt x="30" y="128"/>
                  </a:lnTo>
                  <a:lnTo>
                    <a:pt x="31" y="126"/>
                  </a:lnTo>
                  <a:lnTo>
                    <a:pt x="32" y="121"/>
                  </a:lnTo>
                  <a:lnTo>
                    <a:pt x="32" y="116"/>
                  </a:lnTo>
                  <a:lnTo>
                    <a:pt x="32" y="113"/>
                  </a:lnTo>
                  <a:lnTo>
                    <a:pt x="31" y="105"/>
                  </a:lnTo>
                  <a:lnTo>
                    <a:pt x="32" y="95"/>
                  </a:lnTo>
                  <a:lnTo>
                    <a:pt x="32" y="81"/>
                  </a:lnTo>
                  <a:lnTo>
                    <a:pt x="32" y="66"/>
                  </a:lnTo>
                  <a:lnTo>
                    <a:pt x="32" y="65"/>
                  </a:lnTo>
                  <a:lnTo>
                    <a:pt x="32" y="61"/>
                  </a:lnTo>
                  <a:lnTo>
                    <a:pt x="31" y="58"/>
                  </a:lnTo>
                  <a:lnTo>
                    <a:pt x="31" y="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270" name="Freeform 30"/>
            <p:cNvSpPr>
              <a:spLocks/>
            </p:cNvSpPr>
            <p:nvPr/>
          </p:nvSpPr>
          <p:spPr bwMode="auto">
            <a:xfrm>
              <a:off x="2510" y="1638"/>
              <a:ext cx="663" cy="1139"/>
            </a:xfrm>
            <a:custGeom>
              <a:avLst/>
              <a:gdLst/>
              <a:ahLst/>
              <a:cxnLst>
                <a:cxn ang="0">
                  <a:pos x="691" y="813"/>
                </a:cxn>
                <a:cxn ang="0">
                  <a:pos x="761" y="783"/>
                </a:cxn>
                <a:cxn ang="0">
                  <a:pos x="758" y="662"/>
                </a:cxn>
                <a:cxn ang="0">
                  <a:pos x="673" y="800"/>
                </a:cxn>
                <a:cxn ang="0">
                  <a:pos x="605" y="885"/>
                </a:cxn>
                <a:cxn ang="0">
                  <a:pos x="698" y="650"/>
                </a:cxn>
                <a:cxn ang="0">
                  <a:pos x="736" y="568"/>
                </a:cxn>
                <a:cxn ang="0">
                  <a:pos x="416" y="568"/>
                </a:cxn>
                <a:cxn ang="0">
                  <a:pos x="484" y="463"/>
                </a:cxn>
                <a:cxn ang="0">
                  <a:pos x="671" y="306"/>
                </a:cxn>
                <a:cxn ang="0">
                  <a:pos x="349" y="502"/>
                </a:cxn>
                <a:cxn ang="0">
                  <a:pos x="59" y="928"/>
                </a:cxn>
                <a:cxn ang="0">
                  <a:pos x="385" y="371"/>
                </a:cxn>
                <a:cxn ang="0">
                  <a:pos x="534" y="125"/>
                </a:cxn>
                <a:cxn ang="0">
                  <a:pos x="653" y="230"/>
                </a:cxn>
                <a:cxn ang="0">
                  <a:pos x="693" y="150"/>
                </a:cxn>
                <a:cxn ang="0">
                  <a:pos x="703" y="92"/>
                </a:cxn>
                <a:cxn ang="0">
                  <a:pos x="702" y="36"/>
                </a:cxn>
                <a:cxn ang="0">
                  <a:pos x="995" y="352"/>
                </a:cxn>
                <a:cxn ang="0">
                  <a:pos x="1056" y="662"/>
                </a:cxn>
                <a:cxn ang="0">
                  <a:pos x="1152" y="762"/>
                </a:cxn>
                <a:cxn ang="0">
                  <a:pos x="1164" y="913"/>
                </a:cxn>
                <a:cxn ang="0">
                  <a:pos x="1228" y="1077"/>
                </a:cxn>
                <a:cxn ang="0">
                  <a:pos x="1281" y="1330"/>
                </a:cxn>
                <a:cxn ang="0">
                  <a:pos x="1075" y="950"/>
                </a:cxn>
                <a:cxn ang="0">
                  <a:pos x="912" y="288"/>
                </a:cxn>
                <a:cxn ang="0">
                  <a:pos x="876" y="201"/>
                </a:cxn>
                <a:cxn ang="0">
                  <a:pos x="827" y="160"/>
                </a:cxn>
                <a:cxn ang="0">
                  <a:pos x="735" y="110"/>
                </a:cxn>
                <a:cxn ang="0">
                  <a:pos x="644" y="152"/>
                </a:cxn>
                <a:cxn ang="0">
                  <a:pos x="729" y="406"/>
                </a:cxn>
                <a:cxn ang="0">
                  <a:pos x="819" y="890"/>
                </a:cxn>
                <a:cxn ang="0">
                  <a:pos x="939" y="1012"/>
                </a:cxn>
                <a:cxn ang="0">
                  <a:pos x="1147" y="1258"/>
                </a:cxn>
                <a:cxn ang="0">
                  <a:pos x="1193" y="1450"/>
                </a:cxn>
                <a:cxn ang="0">
                  <a:pos x="1195" y="1616"/>
                </a:cxn>
                <a:cxn ang="0">
                  <a:pos x="986" y="1243"/>
                </a:cxn>
                <a:cxn ang="0">
                  <a:pos x="978" y="1214"/>
                </a:cxn>
                <a:cxn ang="0">
                  <a:pos x="749" y="1282"/>
                </a:cxn>
                <a:cxn ang="0">
                  <a:pos x="612" y="1114"/>
                </a:cxn>
                <a:cxn ang="0">
                  <a:pos x="537" y="1378"/>
                </a:cxn>
                <a:cxn ang="0">
                  <a:pos x="755" y="1337"/>
                </a:cxn>
                <a:cxn ang="0">
                  <a:pos x="999" y="1455"/>
                </a:cxn>
                <a:cxn ang="0">
                  <a:pos x="1142" y="1968"/>
                </a:cxn>
                <a:cxn ang="0">
                  <a:pos x="727" y="2260"/>
                </a:cxn>
                <a:cxn ang="0">
                  <a:pos x="492" y="1731"/>
                </a:cxn>
                <a:cxn ang="0">
                  <a:pos x="612" y="1685"/>
                </a:cxn>
                <a:cxn ang="0">
                  <a:pos x="723" y="1492"/>
                </a:cxn>
                <a:cxn ang="0">
                  <a:pos x="433" y="1229"/>
                </a:cxn>
                <a:cxn ang="0">
                  <a:pos x="559" y="1264"/>
                </a:cxn>
                <a:cxn ang="0">
                  <a:pos x="623" y="1147"/>
                </a:cxn>
                <a:cxn ang="0">
                  <a:pos x="254" y="1032"/>
                </a:cxn>
                <a:cxn ang="0">
                  <a:pos x="175" y="1236"/>
                </a:cxn>
                <a:cxn ang="0">
                  <a:pos x="90" y="1094"/>
                </a:cxn>
                <a:cxn ang="0">
                  <a:pos x="287" y="733"/>
                </a:cxn>
                <a:cxn ang="0">
                  <a:pos x="328" y="1015"/>
                </a:cxn>
                <a:cxn ang="0">
                  <a:pos x="592" y="1076"/>
                </a:cxn>
                <a:cxn ang="0">
                  <a:pos x="606" y="900"/>
                </a:cxn>
                <a:cxn ang="0">
                  <a:pos x="674" y="974"/>
                </a:cxn>
                <a:cxn ang="0">
                  <a:pos x="628" y="1068"/>
                </a:cxn>
                <a:cxn ang="0">
                  <a:pos x="758" y="981"/>
                </a:cxn>
                <a:cxn ang="0">
                  <a:pos x="771" y="850"/>
                </a:cxn>
              </a:cxnLst>
              <a:rect l="0" t="0" r="r" b="b"/>
              <a:pathLst>
                <a:path w="1326" h="2279">
                  <a:moveTo>
                    <a:pt x="731" y="848"/>
                  </a:moveTo>
                  <a:lnTo>
                    <a:pt x="734" y="848"/>
                  </a:lnTo>
                  <a:lnTo>
                    <a:pt x="736" y="847"/>
                  </a:lnTo>
                  <a:lnTo>
                    <a:pt x="738" y="845"/>
                  </a:lnTo>
                  <a:lnTo>
                    <a:pt x="739" y="844"/>
                  </a:lnTo>
                  <a:lnTo>
                    <a:pt x="738" y="843"/>
                  </a:lnTo>
                  <a:lnTo>
                    <a:pt x="736" y="842"/>
                  </a:lnTo>
                  <a:lnTo>
                    <a:pt x="734" y="841"/>
                  </a:lnTo>
                  <a:lnTo>
                    <a:pt x="731" y="841"/>
                  </a:lnTo>
                  <a:lnTo>
                    <a:pt x="727" y="841"/>
                  </a:lnTo>
                  <a:lnTo>
                    <a:pt x="726" y="842"/>
                  </a:lnTo>
                  <a:lnTo>
                    <a:pt x="724" y="843"/>
                  </a:lnTo>
                  <a:lnTo>
                    <a:pt x="724" y="844"/>
                  </a:lnTo>
                  <a:lnTo>
                    <a:pt x="724" y="845"/>
                  </a:lnTo>
                  <a:lnTo>
                    <a:pt x="726" y="847"/>
                  </a:lnTo>
                  <a:lnTo>
                    <a:pt x="727" y="848"/>
                  </a:lnTo>
                  <a:lnTo>
                    <a:pt x="731" y="848"/>
                  </a:lnTo>
                  <a:lnTo>
                    <a:pt x="736" y="857"/>
                  </a:lnTo>
                  <a:lnTo>
                    <a:pt x="731" y="858"/>
                  </a:lnTo>
                  <a:lnTo>
                    <a:pt x="724" y="859"/>
                  </a:lnTo>
                  <a:lnTo>
                    <a:pt x="716" y="859"/>
                  </a:lnTo>
                  <a:lnTo>
                    <a:pt x="709" y="860"/>
                  </a:lnTo>
                  <a:lnTo>
                    <a:pt x="701" y="860"/>
                  </a:lnTo>
                  <a:lnTo>
                    <a:pt x="694" y="860"/>
                  </a:lnTo>
                  <a:lnTo>
                    <a:pt x="689" y="859"/>
                  </a:lnTo>
                  <a:lnTo>
                    <a:pt x="687" y="858"/>
                  </a:lnTo>
                  <a:lnTo>
                    <a:pt x="688" y="847"/>
                  </a:lnTo>
                  <a:lnTo>
                    <a:pt x="687" y="835"/>
                  </a:lnTo>
                  <a:lnTo>
                    <a:pt x="686" y="825"/>
                  </a:lnTo>
                  <a:lnTo>
                    <a:pt x="686" y="817"/>
                  </a:lnTo>
                  <a:lnTo>
                    <a:pt x="691" y="813"/>
                  </a:lnTo>
                  <a:lnTo>
                    <a:pt x="698" y="811"/>
                  </a:lnTo>
                  <a:lnTo>
                    <a:pt x="706" y="811"/>
                  </a:lnTo>
                  <a:lnTo>
                    <a:pt x="713" y="810"/>
                  </a:lnTo>
                  <a:lnTo>
                    <a:pt x="721" y="810"/>
                  </a:lnTo>
                  <a:lnTo>
                    <a:pt x="727" y="811"/>
                  </a:lnTo>
                  <a:lnTo>
                    <a:pt x="733" y="812"/>
                  </a:lnTo>
                  <a:lnTo>
                    <a:pt x="738" y="812"/>
                  </a:lnTo>
                  <a:lnTo>
                    <a:pt x="739" y="812"/>
                  </a:lnTo>
                  <a:lnTo>
                    <a:pt x="740" y="810"/>
                  </a:lnTo>
                  <a:lnTo>
                    <a:pt x="740" y="807"/>
                  </a:lnTo>
                  <a:lnTo>
                    <a:pt x="739" y="803"/>
                  </a:lnTo>
                  <a:lnTo>
                    <a:pt x="734" y="798"/>
                  </a:lnTo>
                  <a:lnTo>
                    <a:pt x="727" y="797"/>
                  </a:lnTo>
                  <a:lnTo>
                    <a:pt x="719" y="797"/>
                  </a:lnTo>
                  <a:lnTo>
                    <a:pt x="713" y="796"/>
                  </a:lnTo>
                  <a:lnTo>
                    <a:pt x="710" y="794"/>
                  </a:lnTo>
                  <a:lnTo>
                    <a:pt x="709" y="791"/>
                  </a:lnTo>
                  <a:lnTo>
                    <a:pt x="709" y="788"/>
                  </a:lnTo>
                  <a:lnTo>
                    <a:pt x="710" y="783"/>
                  </a:lnTo>
                  <a:lnTo>
                    <a:pt x="711" y="783"/>
                  </a:lnTo>
                  <a:lnTo>
                    <a:pt x="714" y="781"/>
                  </a:lnTo>
                  <a:lnTo>
                    <a:pt x="717" y="780"/>
                  </a:lnTo>
                  <a:lnTo>
                    <a:pt x="719" y="780"/>
                  </a:lnTo>
                  <a:lnTo>
                    <a:pt x="724" y="780"/>
                  </a:lnTo>
                  <a:lnTo>
                    <a:pt x="729" y="779"/>
                  </a:lnTo>
                  <a:lnTo>
                    <a:pt x="734" y="779"/>
                  </a:lnTo>
                  <a:lnTo>
                    <a:pt x="740" y="780"/>
                  </a:lnTo>
                  <a:lnTo>
                    <a:pt x="744" y="780"/>
                  </a:lnTo>
                  <a:lnTo>
                    <a:pt x="750" y="781"/>
                  </a:lnTo>
                  <a:lnTo>
                    <a:pt x="755" y="782"/>
                  </a:lnTo>
                  <a:lnTo>
                    <a:pt x="761" y="783"/>
                  </a:lnTo>
                  <a:lnTo>
                    <a:pt x="762" y="783"/>
                  </a:lnTo>
                  <a:lnTo>
                    <a:pt x="763" y="783"/>
                  </a:lnTo>
                  <a:lnTo>
                    <a:pt x="765" y="783"/>
                  </a:lnTo>
                  <a:lnTo>
                    <a:pt x="765" y="782"/>
                  </a:lnTo>
                  <a:lnTo>
                    <a:pt x="768" y="752"/>
                  </a:lnTo>
                  <a:lnTo>
                    <a:pt x="768" y="723"/>
                  </a:lnTo>
                  <a:lnTo>
                    <a:pt x="766" y="701"/>
                  </a:lnTo>
                  <a:lnTo>
                    <a:pt x="763" y="693"/>
                  </a:lnTo>
                  <a:lnTo>
                    <a:pt x="762" y="660"/>
                  </a:lnTo>
                  <a:lnTo>
                    <a:pt x="763" y="656"/>
                  </a:lnTo>
                  <a:lnTo>
                    <a:pt x="764" y="652"/>
                  </a:lnTo>
                  <a:lnTo>
                    <a:pt x="764" y="648"/>
                  </a:lnTo>
                  <a:lnTo>
                    <a:pt x="763" y="645"/>
                  </a:lnTo>
                  <a:lnTo>
                    <a:pt x="763" y="644"/>
                  </a:lnTo>
                  <a:lnTo>
                    <a:pt x="761" y="644"/>
                  </a:lnTo>
                  <a:lnTo>
                    <a:pt x="759" y="644"/>
                  </a:lnTo>
                  <a:lnTo>
                    <a:pt x="758" y="643"/>
                  </a:lnTo>
                  <a:lnTo>
                    <a:pt x="757" y="642"/>
                  </a:lnTo>
                  <a:lnTo>
                    <a:pt x="755" y="642"/>
                  </a:lnTo>
                  <a:lnTo>
                    <a:pt x="754" y="642"/>
                  </a:lnTo>
                  <a:lnTo>
                    <a:pt x="753" y="643"/>
                  </a:lnTo>
                  <a:lnTo>
                    <a:pt x="750" y="646"/>
                  </a:lnTo>
                  <a:lnTo>
                    <a:pt x="750" y="650"/>
                  </a:lnTo>
                  <a:lnTo>
                    <a:pt x="750" y="654"/>
                  </a:lnTo>
                  <a:lnTo>
                    <a:pt x="749" y="658"/>
                  </a:lnTo>
                  <a:lnTo>
                    <a:pt x="748" y="659"/>
                  </a:lnTo>
                  <a:lnTo>
                    <a:pt x="749" y="661"/>
                  </a:lnTo>
                  <a:lnTo>
                    <a:pt x="750" y="662"/>
                  </a:lnTo>
                  <a:lnTo>
                    <a:pt x="753" y="662"/>
                  </a:lnTo>
                  <a:lnTo>
                    <a:pt x="755" y="663"/>
                  </a:lnTo>
                  <a:lnTo>
                    <a:pt x="758" y="662"/>
                  </a:lnTo>
                  <a:lnTo>
                    <a:pt x="761" y="662"/>
                  </a:lnTo>
                  <a:lnTo>
                    <a:pt x="762" y="660"/>
                  </a:lnTo>
                  <a:lnTo>
                    <a:pt x="763" y="693"/>
                  </a:lnTo>
                  <a:lnTo>
                    <a:pt x="759" y="693"/>
                  </a:lnTo>
                  <a:lnTo>
                    <a:pt x="756" y="693"/>
                  </a:lnTo>
                  <a:lnTo>
                    <a:pt x="751" y="693"/>
                  </a:lnTo>
                  <a:lnTo>
                    <a:pt x="747" y="695"/>
                  </a:lnTo>
                  <a:lnTo>
                    <a:pt x="741" y="696"/>
                  </a:lnTo>
                  <a:lnTo>
                    <a:pt x="736" y="697"/>
                  </a:lnTo>
                  <a:lnTo>
                    <a:pt x="732" y="699"/>
                  </a:lnTo>
                  <a:lnTo>
                    <a:pt x="728" y="703"/>
                  </a:lnTo>
                  <a:lnTo>
                    <a:pt x="726" y="706"/>
                  </a:lnTo>
                  <a:lnTo>
                    <a:pt x="724" y="711"/>
                  </a:lnTo>
                  <a:lnTo>
                    <a:pt x="721" y="716"/>
                  </a:lnTo>
                  <a:lnTo>
                    <a:pt x="720" y="721"/>
                  </a:lnTo>
                  <a:lnTo>
                    <a:pt x="717" y="733"/>
                  </a:lnTo>
                  <a:lnTo>
                    <a:pt x="711" y="742"/>
                  </a:lnTo>
                  <a:lnTo>
                    <a:pt x="706" y="752"/>
                  </a:lnTo>
                  <a:lnTo>
                    <a:pt x="701" y="760"/>
                  </a:lnTo>
                  <a:lnTo>
                    <a:pt x="695" y="767"/>
                  </a:lnTo>
                  <a:lnTo>
                    <a:pt x="690" y="773"/>
                  </a:lnTo>
                  <a:lnTo>
                    <a:pt x="687" y="776"/>
                  </a:lnTo>
                  <a:lnTo>
                    <a:pt x="685" y="779"/>
                  </a:lnTo>
                  <a:lnTo>
                    <a:pt x="683" y="783"/>
                  </a:lnTo>
                  <a:lnTo>
                    <a:pt x="683" y="788"/>
                  </a:lnTo>
                  <a:lnTo>
                    <a:pt x="683" y="792"/>
                  </a:lnTo>
                  <a:lnTo>
                    <a:pt x="683" y="792"/>
                  </a:lnTo>
                  <a:lnTo>
                    <a:pt x="680" y="797"/>
                  </a:lnTo>
                  <a:lnTo>
                    <a:pt x="676" y="799"/>
                  </a:lnTo>
                  <a:lnTo>
                    <a:pt x="674" y="802"/>
                  </a:lnTo>
                  <a:lnTo>
                    <a:pt x="673" y="800"/>
                  </a:lnTo>
                  <a:lnTo>
                    <a:pt x="672" y="805"/>
                  </a:lnTo>
                  <a:lnTo>
                    <a:pt x="673" y="810"/>
                  </a:lnTo>
                  <a:lnTo>
                    <a:pt x="674" y="814"/>
                  </a:lnTo>
                  <a:lnTo>
                    <a:pt x="675" y="819"/>
                  </a:lnTo>
                  <a:lnTo>
                    <a:pt x="676" y="822"/>
                  </a:lnTo>
                  <a:lnTo>
                    <a:pt x="679" y="825"/>
                  </a:lnTo>
                  <a:lnTo>
                    <a:pt x="681" y="827"/>
                  </a:lnTo>
                  <a:lnTo>
                    <a:pt x="682" y="828"/>
                  </a:lnTo>
                  <a:lnTo>
                    <a:pt x="682" y="839"/>
                  </a:lnTo>
                  <a:lnTo>
                    <a:pt x="682" y="848"/>
                  </a:lnTo>
                  <a:lnTo>
                    <a:pt x="681" y="857"/>
                  </a:lnTo>
                  <a:lnTo>
                    <a:pt x="679" y="866"/>
                  </a:lnTo>
                  <a:lnTo>
                    <a:pt x="674" y="874"/>
                  </a:lnTo>
                  <a:lnTo>
                    <a:pt x="668" y="882"/>
                  </a:lnTo>
                  <a:lnTo>
                    <a:pt x="664" y="889"/>
                  </a:lnTo>
                  <a:lnTo>
                    <a:pt x="664" y="898"/>
                  </a:lnTo>
                  <a:lnTo>
                    <a:pt x="636" y="909"/>
                  </a:lnTo>
                  <a:lnTo>
                    <a:pt x="633" y="905"/>
                  </a:lnTo>
                  <a:lnTo>
                    <a:pt x="628" y="900"/>
                  </a:lnTo>
                  <a:lnTo>
                    <a:pt x="622" y="894"/>
                  </a:lnTo>
                  <a:lnTo>
                    <a:pt x="619" y="892"/>
                  </a:lnTo>
                  <a:lnTo>
                    <a:pt x="617" y="893"/>
                  </a:lnTo>
                  <a:lnTo>
                    <a:pt x="612" y="895"/>
                  </a:lnTo>
                  <a:lnTo>
                    <a:pt x="608" y="897"/>
                  </a:lnTo>
                  <a:lnTo>
                    <a:pt x="606" y="900"/>
                  </a:lnTo>
                  <a:lnTo>
                    <a:pt x="596" y="906"/>
                  </a:lnTo>
                  <a:lnTo>
                    <a:pt x="595" y="901"/>
                  </a:lnTo>
                  <a:lnTo>
                    <a:pt x="597" y="895"/>
                  </a:lnTo>
                  <a:lnTo>
                    <a:pt x="599" y="890"/>
                  </a:lnTo>
                  <a:lnTo>
                    <a:pt x="602" y="888"/>
                  </a:lnTo>
                  <a:lnTo>
                    <a:pt x="605" y="885"/>
                  </a:lnTo>
                  <a:lnTo>
                    <a:pt x="611" y="880"/>
                  </a:lnTo>
                  <a:lnTo>
                    <a:pt x="619" y="873"/>
                  </a:lnTo>
                  <a:lnTo>
                    <a:pt x="627" y="865"/>
                  </a:lnTo>
                  <a:lnTo>
                    <a:pt x="635" y="858"/>
                  </a:lnTo>
                  <a:lnTo>
                    <a:pt x="642" y="851"/>
                  </a:lnTo>
                  <a:lnTo>
                    <a:pt x="648" y="844"/>
                  </a:lnTo>
                  <a:lnTo>
                    <a:pt x="650" y="840"/>
                  </a:lnTo>
                  <a:lnTo>
                    <a:pt x="651" y="828"/>
                  </a:lnTo>
                  <a:lnTo>
                    <a:pt x="648" y="817"/>
                  </a:lnTo>
                  <a:lnTo>
                    <a:pt x="644" y="806"/>
                  </a:lnTo>
                  <a:lnTo>
                    <a:pt x="644" y="798"/>
                  </a:lnTo>
                  <a:lnTo>
                    <a:pt x="647" y="794"/>
                  </a:lnTo>
                  <a:lnTo>
                    <a:pt x="649" y="790"/>
                  </a:lnTo>
                  <a:lnTo>
                    <a:pt x="652" y="788"/>
                  </a:lnTo>
                  <a:lnTo>
                    <a:pt x="655" y="783"/>
                  </a:lnTo>
                  <a:lnTo>
                    <a:pt x="657" y="779"/>
                  </a:lnTo>
                  <a:lnTo>
                    <a:pt x="661" y="769"/>
                  </a:lnTo>
                  <a:lnTo>
                    <a:pt x="666" y="760"/>
                  </a:lnTo>
                  <a:lnTo>
                    <a:pt x="670" y="753"/>
                  </a:lnTo>
                  <a:lnTo>
                    <a:pt x="674" y="746"/>
                  </a:lnTo>
                  <a:lnTo>
                    <a:pt x="680" y="736"/>
                  </a:lnTo>
                  <a:lnTo>
                    <a:pt x="686" y="723"/>
                  </a:lnTo>
                  <a:lnTo>
                    <a:pt x="691" y="709"/>
                  </a:lnTo>
                  <a:lnTo>
                    <a:pt x="694" y="705"/>
                  </a:lnTo>
                  <a:lnTo>
                    <a:pt x="698" y="696"/>
                  </a:lnTo>
                  <a:lnTo>
                    <a:pt x="704" y="688"/>
                  </a:lnTo>
                  <a:lnTo>
                    <a:pt x="706" y="683"/>
                  </a:lnTo>
                  <a:lnTo>
                    <a:pt x="708" y="673"/>
                  </a:lnTo>
                  <a:lnTo>
                    <a:pt x="705" y="665"/>
                  </a:lnTo>
                  <a:lnTo>
                    <a:pt x="701" y="658"/>
                  </a:lnTo>
                  <a:lnTo>
                    <a:pt x="698" y="650"/>
                  </a:lnTo>
                  <a:lnTo>
                    <a:pt x="700" y="648"/>
                  </a:lnTo>
                  <a:lnTo>
                    <a:pt x="702" y="645"/>
                  </a:lnTo>
                  <a:lnTo>
                    <a:pt x="705" y="640"/>
                  </a:lnTo>
                  <a:lnTo>
                    <a:pt x="708" y="637"/>
                  </a:lnTo>
                  <a:lnTo>
                    <a:pt x="710" y="633"/>
                  </a:lnTo>
                  <a:lnTo>
                    <a:pt x="712" y="630"/>
                  </a:lnTo>
                  <a:lnTo>
                    <a:pt x="714" y="628"/>
                  </a:lnTo>
                  <a:lnTo>
                    <a:pt x="716" y="624"/>
                  </a:lnTo>
                  <a:lnTo>
                    <a:pt x="716" y="621"/>
                  </a:lnTo>
                  <a:lnTo>
                    <a:pt x="717" y="618"/>
                  </a:lnTo>
                  <a:lnTo>
                    <a:pt x="719" y="615"/>
                  </a:lnTo>
                  <a:lnTo>
                    <a:pt x="721" y="614"/>
                  </a:lnTo>
                  <a:lnTo>
                    <a:pt x="726" y="613"/>
                  </a:lnTo>
                  <a:lnTo>
                    <a:pt x="732" y="613"/>
                  </a:lnTo>
                  <a:lnTo>
                    <a:pt x="736" y="613"/>
                  </a:lnTo>
                  <a:lnTo>
                    <a:pt x="740" y="612"/>
                  </a:lnTo>
                  <a:lnTo>
                    <a:pt x="742" y="608"/>
                  </a:lnTo>
                  <a:lnTo>
                    <a:pt x="744" y="603"/>
                  </a:lnTo>
                  <a:lnTo>
                    <a:pt x="748" y="600"/>
                  </a:lnTo>
                  <a:lnTo>
                    <a:pt x="755" y="598"/>
                  </a:lnTo>
                  <a:lnTo>
                    <a:pt x="756" y="595"/>
                  </a:lnTo>
                  <a:lnTo>
                    <a:pt x="756" y="593"/>
                  </a:lnTo>
                  <a:lnTo>
                    <a:pt x="755" y="590"/>
                  </a:lnTo>
                  <a:lnTo>
                    <a:pt x="753" y="586"/>
                  </a:lnTo>
                  <a:lnTo>
                    <a:pt x="753" y="583"/>
                  </a:lnTo>
                  <a:lnTo>
                    <a:pt x="754" y="577"/>
                  </a:lnTo>
                  <a:lnTo>
                    <a:pt x="751" y="570"/>
                  </a:lnTo>
                  <a:lnTo>
                    <a:pt x="746" y="567"/>
                  </a:lnTo>
                  <a:lnTo>
                    <a:pt x="742" y="568"/>
                  </a:lnTo>
                  <a:lnTo>
                    <a:pt x="740" y="568"/>
                  </a:lnTo>
                  <a:lnTo>
                    <a:pt x="736" y="568"/>
                  </a:lnTo>
                  <a:lnTo>
                    <a:pt x="733" y="568"/>
                  </a:lnTo>
                  <a:lnTo>
                    <a:pt x="704" y="568"/>
                  </a:lnTo>
                  <a:lnTo>
                    <a:pt x="676" y="564"/>
                  </a:lnTo>
                  <a:lnTo>
                    <a:pt x="649" y="560"/>
                  </a:lnTo>
                  <a:lnTo>
                    <a:pt x="623" y="553"/>
                  </a:lnTo>
                  <a:lnTo>
                    <a:pt x="602" y="546"/>
                  </a:lnTo>
                  <a:lnTo>
                    <a:pt x="582" y="539"/>
                  </a:lnTo>
                  <a:lnTo>
                    <a:pt x="568" y="531"/>
                  </a:lnTo>
                  <a:lnTo>
                    <a:pt x="559" y="525"/>
                  </a:lnTo>
                  <a:lnTo>
                    <a:pt x="557" y="527"/>
                  </a:lnTo>
                  <a:lnTo>
                    <a:pt x="553" y="529"/>
                  </a:lnTo>
                  <a:lnTo>
                    <a:pt x="550" y="530"/>
                  </a:lnTo>
                  <a:lnTo>
                    <a:pt x="547" y="531"/>
                  </a:lnTo>
                  <a:lnTo>
                    <a:pt x="523" y="542"/>
                  </a:lnTo>
                  <a:lnTo>
                    <a:pt x="501" y="557"/>
                  </a:lnTo>
                  <a:lnTo>
                    <a:pt x="479" y="574"/>
                  </a:lnTo>
                  <a:lnTo>
                    <a:pt x="460" y="591"/>
                  </a:lnTo>
                  <a:lnTo>
                    <a:pt x="441" y="610"/>
                  </a:lnTo>
                  <a:lnTo>
                    <a:pt x="424" y="630"/>
                  </a:lnTo>
                  <a:lnTo>
                    <a:pt x="408" y="650"/>
                  </a:lnTo>
                  <a:lnTo>
                    <a:pt x="394" y="669"/>
                  </a:lnTo>
                  <a:lnTo>
                    <a:pt x="341" y="647"/>
                  </a:lnTo>
                  <a:lnTo>
                    <a:pt x="349" y="637"/>
                  </a:lnTo>
                  <a:lnTo>
                    <a:pt x="358" y="627"/>
                  </a:lnTo>
                  <a:lnTo>
                    <a:pt x="368" y="616"/>
                  </a:lnTo>
                  <a:lnTo>
                    <a:pt x="376" y="606"/>
                  </a:lnTo>
                  <a:lnTo>
                    <a:pt x="385" y="595"/>
                  </a:lnTo>
                  <a:lnTo>
                    <a:pt x="394" y="586"/>
                  </a:lnTo>
                  <a:lnTo>
                    <a:pt x="402" y="578"/>
                  </a:lnTo>
                  <a:lnTo>
                    <a:pt x="410" y="571"/>
                  </a:lnTo>
                  <a:lnTo>
                    <a:pt x="416" y="568"/>
                  </a:lnTo>
                  <a:lnTo>
                    <a:pt x="421" y="565"/>
                  </a:lnTo>
                  <a:lnTo>
                    <a:pt x="425" y="564"/>
                  </a:lnTo>
                  <a:lnTo>
                    <a:pt x="431" y="564"/>
                  </a:lnTo>
                  <a:lnTo>
                    <a:pt x="434" y="564"/>
                  </a:lnTo>
                  <a:lnTo>
                    <a:pt x="439" y="564"/>
                  </a:lnTo>
                  <a:lnTo>
                    <a:pt x="443" y="564"/>
                  </a:lnTo>
                  <a:lnTo>
                    <a:pt x="445" y="563"/>
                  </a:lnTo>
                  <a:lnTo>
                    <a:pt x="453" y="560"/>
                  </a:lnTo>
                  <a:lnTo>
                    <a:pt x="460" y="555"/>
                  </a:lnTo>
                  <a:lnTo>
                    <a:pt x="467" y="553"/>
                  </a:lnTo>
                  <a:lnTo>
                    <a:pt x="475" y="548"/>
                  </a:lnTo>
                  <a:lnTo>
                    <a:pt x="482" y="545"/>
                  </a:lnTo>
                  <a:lnTo>
                    <a:pt x="490" y="540"/>
                  </a:lnTo>
                  <a:lnTo>
                    <a:pt x="498" y="534"/>
                  </a:lnTo>
                  <a:lnTo>
                    <a:pt x="507" y="527"/>
                  </a:lnTo>
                  <a:lnTo>
                    <a:pt x="512" y="524"/>
                  </a:lnTo>
                  <a:lnTo>
                    <a:pt x="515" y="521"/>
                  </a:lnTo>
                  <a:lnTo>
                    <a:pt x="517" y="518"/>
                  </a:lnTo>
                  <a:lnTo>
                    <a:pt x="521" y="514"/>
                  </a:lnTo>
                  <a:lnTo>
                    <a:pt x="523" y="512"/>
                  </a:lnTo>
                  <a:lnTo>
                    <a:pt x="529" y="511"/>
                  </a:lnTo>
                  <a:lnTo>
                    <a:pt x="534" y="510"/>
                  </a:lnTo>
                  <a:lnTo>
                    <a:pt x="536" y="508"/>
                  </a:lnTo>
                  <a:lnTo>
                    <a:pt x="532" y="504"/>
                  </a:lnTo>
                  <a:lnTo>
                    <a:pt x="527" y="499"/>
                  </a:lnTo>
                  <a:lnTo>
                    <a:pt x="519" y="491"/>
                  </a:lnTo>
                  <a:lnTo>
                    <a:pt x="509" y="484"/>
                  </a:lnTo>
                  <a:lnTo>
                    <a:pt x="500" y="476"/>
                  </a:lnTo>
                  <a:lnTo>
                    <a:pt x="492" y="469"/>
                  </a:lnTo>
                  <a:lnTo>
                    <a:pt x="486" y="464"/>
                  </a:lnTo>
                  <a:lnTo>
                    <a:pt x="484" y="463"/>
                  </a:lnTo>
                  <a:lnTo>
                    <a:pt x="482" y="463"/>
                  </a:lnTo>
                  <a:lnTo>
                    <a:pt x="477" y="464"/>
                  </a:lnTo>
                  <a:lnTo>
                    <a:pt x="471" y="466"/>
                  </a:lnTo>
                  <a:lnTo>
                    <a:pt x="464" y="469"/>
                  </a:lnTo>
                  <a:lnTo>
                    <a:pt x="456" y="471"/>
                  </a:lnTo>
                  <a:lnTo>
                    <a:pt x="449" y="473"/>
                  </a:lnTo>
                  <a:lnTo>
                    <a:pt x="443" y="474"/>
                  </a:lnTo>
                  <a:lnTo>
                    <a:pt x="437" y="473"/>
                  </a:lnTo>
                  <a:lnTo>
                    <a:pt x="436" y="465"/>
                  </a:lnTo>
                  <a:lnTo>
                    <a:pt x="438" y="446"/>
                  </a:lnTo>
                  <a:lnTo>
                    <a:pt x="439" y="421"/>
                  </a:lnTo>
                  <a:lnTo>
                    <a:pt x="438" y="401"/>
                  </a:lnTo>
                  <a:lnTo>
                    <a:pt x="448" y="402"/>
                  </a:lnTo>
                  <a:lnTo>
                    <a:pt x="447" y="398"/>
                  </a:lnTo>
                  <a:lnTo>
                    <a:pt x="446" y="395"/>
                  </a:lnTo>
                  <a:lnTo>
                    <a:pt x="444" y="390"/>
                  </a:lnTo>
                  <a:lnTo>
                    <a:pt x="443" y="385"/>
                  </a:lnTo>
                  <a:lnTo>
                    <a:pt x="489" y="377"/>
                  </a:lnTo>
                  <a:lnTo>
                    <a:pt x="490" y="379"/>
                  </a:lnTo>
                  <a:lnTo>
                    <a:pt x="491" y="383"/>
                  </a:lnTo>
                  <a:lnTo>
                    <a:pt x="494" y="388"/>
                  </a:lnTo>
                  <a:lnTo>
                    <a:pt x="497" y="388"/>
                  </a:lnTo>
                  <a:lnTo>
                    <a:pt x="512" y="379"/>
                  </a:lnTo>
                  <a:lnTo>
                    <a:pt x="535" y="367"/>
                  </a:lnTo>
                  <a:lnTo>
                    <a:pt x="564" y="355"/>
                  </a:lnTo>
                  <a:lnTo>
                    <a:pt x="594" y="341"/>
                  </a:lnTo>
                  <a:lnTo>
                    <a:pt x="623" y="329"/>
                  </a:lnTo>
                  <a:lnTo>
                    <a:pt x="648" y="319"/>
                  </a:lnTo>
                  <a:lnTo>
                    <a:pt x="665" y="312"/>
                  </a:lnTo>
                  <a:lnTo>
                    <a:pt x="672" y="309"/>
                  </a:lnTo>
                  <a:lnTo>
                    <a:pt x="671" y="306"/>
                  </a:lnTo>
                  <a:lnTo>
                    <a:pt x="668" y="303"/>
                  </a:lnTo>
                  <a:lnTo>
                    <a:pt x="666" y="301"/>
                  </a:lnTo>
                  <a:lnTo>
                    <a:pt x="661" y="299"/>
                  </a:lnTo>
                  <a:lnTo>
                    <a:pt x="649" y="302"/>
                  </a:lnTo>
                  <a:lnTo>
                    <a:pt x="629" y="309"/>
                  </a:lnTo>
                  <a:lnTo>
                    <a:pt x="606" y="317"/>
                  </a:lnTo>
                  <a:lnTo>
                    <a:pt x="581" y="327"/>
                  </a:lnTo>
                  <a:lnTo>
                    <a:pt x="554" y="339"/>
                  </a:lnTo>
                  <a:lnTo>
                    <a:pt x="529" y="351"/>
                  </a:lnTo>
                  <a:lnTo>
                    <a:pt x="506" y="364"/>
                  </a:lnTo>
                  <a:lnTo>
                    <a:pt x="489" y="377"/>
                  </a:lnTo>
                  <a:lnTo>
                    <a:pt x="443" y="385"/>
                  </a:lnTo>
                  <a:lnTo>
                    <a:pt x="439" y="374"/>
                  </a:lnTo>
                  <a:lnTo>
                    <a:pt x="437" y="364"/>
                  </a:lnTo>
                  <a:lnTo>
                    <a:pt x="434" y="357"/>
                  </a:lnTo>
                  <a:lnTo>
                    <a:pt x="433" y="355"/>
                  </a:lnTo>
                  <a:lnTo>
                    <a:pt x="429" y="356"/>
                  </a:lnTo>
                  <a:lnTo>
                    <a:pt x="422" y="363"/>
                  </a:lnTo>
                  <a:lnTo>
                    <a:pt x="416" y="373"/>
                  </a:lnTo>
                  <a:lnTo>
                    <a:pt x="409" y="386"/>
                  </a:lnTo>
                  <a:lnTo>
                    <a:pt x="402" y="400"/>
                  </a:lnTo>
                  <a:lnTo>
                    <a:pt x="396" y="412"/>
                  </a:lnTo>
                  <a:lnTo>
                    <a:pt x="392" y="423"/>
                  </a:lnTo>
                  <a:lnTo>
                    <a:pt x="388" y="430"/>
                  </a:lnTo>
                  <a:lnTo>
                    <a:pt x="381" y="441"/>
                  </a:lnTo>
                  <a:lnTo>
                    <a:pt x="377" y="451"/>
                  </a:lnTo>
                  <a:lnTo>
                    <a:pt x="371" y="462"/>
                  </a:lnTo>
                  <a:lnTo>
                    <a:pt x="366" y="471"/>
                  </a:lnTo>
                  <a:lnTo>
                    <a:pt x="361" y="481"/>
                  </a:lnTo>
                  <a:lnTo>
                    <a:pt x="356" y="492"/>
                  </a:lnTo>
                  <a:lnTo>
                    <a:pt x="349" y="502"/>
                  </a:lnTo>
                  <a:lnTo>
                    <a:pt x="342" y="514"/>
                  </a:lnTo>
                  <a:lnTo>
                    <a:pt x="337" y="522"/>
                  </a:lnTo>
                  <a:lnTo>
                    <a:pt x="328" y="533"/>
                  </a:lnTo>
                  <a:lnTo>
                    <a:pt x="318" y="547"/>
                  </a:lnTo>
                  <a:lnTo>
                    <a:pt x="307" y="562"/>
                  </a:lnTo>
                  <a:lnTo>
                    <a:pt x="294" y="577"/>
                  </a:lnTo>
                  <a:lnTo>
                    <a:pt x="282" y="592"/>
                  </a:lnTo>
                  <a:lnTo>
                    <a:pt x="271" y="603"/>
                  </a:lnTo>
                  <a:lnTo>
                    <a:pt x="263" y="613"/>
                  </a:lnTo>
                  <a:lnTo>
                    <a:pt x="255" y="621"/>
                  </a:lnTo>
                  <a:lnTo>
                    <a:pt x="244" y="632"/>
                  </a:lnTo>
                  <a:lnTo>
                    <a:pt x="232" y="646"/>
                  </a:lnTo>
                  <a:lnTo>
                    <a:pt x="219" y="661"/>
                  </a:lnTo>
                  <a:lnTo>
                    <a:pt x="205" y="676"/>
                  </a:lnTo>
                  <a:lnTo>
                    <a:pt x="192" y="691"/>
                  </a:lnTo>
                  <a:lnTo>
                    <a:pt x="180" y="706"/>
                  </a:lnTo>
                  <a:lnTo>
                    <a:pt x="169" y="720"/>
                  </a:lnTo>
                  <a:lnTo>
                    <a:pt x="161" y="733"/>
                  </a:lnTo>
                  <a:lnTo>
                    <a:pt x="153" y="744"/>
                  </a:lnTo>
                  <a:lnTo>
                    <a:pt x="145" y="756"/>
                  </a:lnTo>
                  <a:lnTo>
                    <a:pt x="139" y="766"/>
                  </a:lnTo>
                  <a:lnTo>
                    <a:pt x="133" y="777"/>
                  </a:lnTo>
                  <a:lnTo>
                    <a:pt x="126" y="788"/>
                  </a:lnTo>
                  <a:lnTo>
                    <a:pt x="120" y="798"/>
                  </a:lnTo>
                  <a:lnTo>
                    <a:pt x="113" y="810"/>
                  </a:lnTo>
                  <a:lnTo>
                    <a:pt x="110" y="815"/>
                  </a:lnTo>
                  <a:lnTo>
                    <a:pt x="103" y="827"/>
                  </a:lnTo>
                  <a:lnTo>
                    <a:pt x="93" y="845"/>
                  </a:lnTo>
                  <a:lnTo>
                    <a:pt x="82" y="868"/>
                  </a:lnTo>
                  <a:lnTo>
                    <a:pt x="70" y="896"/>
                  </a:lnTo>
                  <a:lnTo>
                    <a:pt x="59" y="928"/>
                  </a:lnTo>
                  <a:lnTo>
                    <a:pt x="48" y="963"/>
                  </a:lnTo>
                  <a:lnTo>
                    <a:pt x="40" y="1001"/>
                  </a:lnTo>
                  <a:lnTo>
                    <a:pt x="0" y="1021"/>
                  </a:lnTo>
                  <a:lnTo>
                    <a:pt x="2" y="1001"/>
                  </a:lnTo>
                  <a:lnTo>
                    <a:pt x="6" y="983"/>
                  </a:lnTo>
                  <a:lnTo>
                    <a:pt x="10" y="963"/>
                  </a:lnTo>
                  <a:lnTo>
                    <a:pt x="18" y="944"/>
                  </a:lnTo>
                  <a:lnTo>
                    <a:pt x="24" y="931"/>
                  </a:lnTo>
                  <a:lnTo>
                    <a:pt x="32" y="910"/>
                  </a:lnTo>
                  <a:lnTo>
                    <a:pt x="44" y="882"/>
                  </a:lnTo>
                  <a:lnTo>
                    <a:pt x="58" y="851"/>
                  </a:lnTo>
                  <a:lnTo>
                    <a:pt x="74" y="815"/>
                  </a:lnTo>
                  <a:lnTo>
                    <a:pt x="93" y="779"/>
                  </a:lnTo>
                  <a:lnTo>
                    <a:pt x="115" y="742"/>
                  </a:lnTo>
                  <a:lnTo>
                    <a:pt x="139" y="706"/>
                  </a:lnTo>
                  <a:lnTo>
                    <a:pt x="158" y="683"/>
                  </a:lnTo>
                  <a:lnTo>
                    <a:pt x="179" y="660"/>
                  </a:lnTo>
                  <a:lnTo>
                    <a:pt x="201" y="637"/>
                  </a:lnTo>
                  <a:lnTo>
                    <a:pt x="224" y="614"/>
                  </a:lnTo>
                  <a:lnTo>
                    <a:pt x="246" y="591"/>
                  </a:lnTo>
                  <a:lnTo>
                    <a:pt x="266" y="568"/>
                  </a:lnTo>
                  <a:lnTo>
                    <a:pt x="285" y="546"/>
                  </a:lnTo>
                  <a:lnTo>
                    <a:pt x="299" y="525"/>
                  </a:lnTo>
                  <a:lnTo>
                    <a:pt x="313" y="500"/>
                  </a:lnTo>
                  <a:lnTo>
                    <a:pt x="326" y="481"/>
                  </a:lnTo>
                  <a:lnTo>
                    <a:pt x="337" y="468"/>
                  </a:lnTo>
                  <a:lnTo>
                    <a:pt x="346" y="455"/>
                  </a:lnTo>
                  <a:lnTo>
                    <a:pt x="354" y="442"/>
                  </a:lnTo>
                  <a:lnTo>
                    <a:pt x="362" y="426"/>
                  </a:lnTo>
                  <a:lnTo>
                    <a:pt x="372" y="403"/>
                  </a:lnTo>
                  <a:lnTo>
                    <a:pt x="385" y="371"/>
                  </a:lnTo>
                  <a:lnTo>
                    <a:pt x="393" y="352"/>
                  </a:lnTo>
                  <a:lnTo>
                    <a:pt x="401" y="334"/>
                  </a:lnTo>
                  <a:lnTo>
                    <a:pt x="409" y="319"/>
                  </a:lnTo>
                  <a:lnTo>
                    <a:pt x="415" y="306"/>
                  </a:lnTo>
                  <a:lnTo>
                    <a:pt x="417" y="303"/>
                  </a:lnTo>
                  <a:lnTo>
                    <a:pt x="421" y="302"/>
                  </a:lnTo>
                  <a:lnTo>
                    <a:pt x="422" y="302"/>
                  </a:lnTo>
                  <a:lnTo>
                    <a:pt x="423" y="302"/>
                  </a:lnTo>
                  <a:lnTo>
                    <a:pt x="422" y="267"/>
                  </a:lnTo>
                  <a:lnTo>
                    <a:pt x="426" y="231"/>
                  </a:lnTo>
                  <a:lnTo>
                    <a:pt x="436" y="195"/>
                  </a:lnTo>
                  <a:lnTo>
                    <a:pt x="452" y="158"/>
                  </a:lnTo>
                  <a:lnTo>
                    <a:pt x="473" y="123"/>
                  </a:lnTo>
                  <a:lnTo>
                    <a:pt x="499" y="91"/>
                  </a:lnTo>
                  <a:lnTo>
                    <a:pt x="532" y="61"/>
                  </a:lnTo>
                  <a:lnTo>
                    <a:pt x="573" y="37"/>
                  </a:lnTo>
                  <a:lnTo>
                    <a:pt x="585" y="62"/>
                  </a:lnTo>
                  <a:lnTo>
                    <a:pt x="555" y="84"/>
                  </a:lnTo>
                  <a:lnTo>
                    <a:pt x="531" y="105"/>
                  </a:lnTo>
                  <a:lnTo>
                    <a:pt x="513" y="125"/>
                  </a:lnTo>
                  <a:lnTo>
                    <a:pt x="499" y="143"/>
                  </a:lnTo>
                  <a:lnTo>
                    <a:pt x="490" y="159"/>
                  </a:lnTo>
                  <a:lnTo>
                    <a:pt x="484" y="173"/>
                  </a:lnTo>
                  <a:lnTo>
                    <a:pt x="482" y="183"/>
                  </a:lnTo>
                  <a:lnTo>
                    <a:pt x="482" y="190"/>
                  </a:lnTo>
                  <a:lnTo>
                    <a:pt x="485" y="184"/>
                  </a:lnTo>
                  <a:lnTo>
                    <a:pt x="491" y="176"/>
                  </a:lnTo>
                  <a:lnTo>
                    <a:pt x="498" y="165"/>
                  </a:lnTo>
                  <a:lnTo>
                    <a:pt x="508" y="152"/>
                  </a:lnTo>
                  <a:lnTo>
                    <a:pt x="520" y="139"/>
                  </a:lnTo>
                  <a:lnTo>
                    <a:pt x="534" y="125"/>
                  </a:lnTo>
                  <a:lnTo>
                    <a:pt x="549" y="112"/>
                  </a:lnTo>
                  <a:lnTo>
                    <a:pt x="566" y="100"/>
                  </a:lnTo>
                  <a:lnTo>
                    <a:pt x="575" y="123"/>
                  </a:lnTo>
                  <a:lnTo>
                    <a:pt x="554" y="138"/>
                  </a:lnTo>
                  <a:lnTo>
                    <a:pt x="537" y="153"/>
                  </a:lnTo>
                  <a:lnTo>
                    <a:pt x="523" y="167"/>
                  </a:lnTo>
                  <a:lnTo>
                    <a:pt x="512" y="180"/>
                  </a:lnTo>
                  <a:lnTo>
                    <a:pt x="502" y="190"/>
                  </a:lnTo>
                  <a:lnTo>
                    <a:pt x="496" y="199"/>
                  </a:lnTo>
                  <a:lnTo>
                    <a:pt x="492" y="205"/>
                  </a:lnTo>
                  <a:lnTo>
                    <a:pt x="490" y="208"/>
                  </a:lnTo>
                  <a:lnTo>
                    <a:pt x="489" y="211"/>
                  </a:lnTo>
                  <a:lnTo>
                    <a:pt x="487" y="212"/>
                  </a:lnTo>
                  <a:lnTo>
                    <a:pt x="486" y="214"/>
                  </a:lnTo>
                  <a:lnTo>
                    <a:pt x="486" y="216"/>
                  </a:lnTo>
                  <a:lnTo>
                    <a:pt x="487" y="223"/>
                  </a:lnTo>
                  <a:lnTo>
                    <a:pt x="494" y="230"/>
                  </a:lnTo>
                  <a:lnTo>
                    <a:pt x="505" y="235"/>
                  </a:lnTo>
                  <a:lnTo>
                    <a:pt x="517" y="239"/>
                  </a:lnTo>
                  <a:lnTo>
                    <a:pt x="532" y="243"/>
                  </a:lnTo>
                  <a:lnTo>
                    <a:pt x="547" y="245"/>
                  </a:lnTo>
                  <a:lnTo>
                    <a:pt x="562" y="248"/>
                  </a:lnTo>
                  <a:lnTo>
                    <a:pt x="576" y="248"/>
                  </a:lnTo>
                  <a:lnTo>
                    <a:pt x="591" y="246"/>
                  </a:lnTo>
                  <a:lnTo>
                    <a:pt x="604" y="245"/>
                  </a:lnTo>
                  <a:lnTo>
                    <a:pt x="615" y="243"/>
                  </a:lnTo>
                  <a:lnTo>
                    <a:pt x="626" y="241"/>
                  </a:lnTo>
                  <a:lnTo>
                    <a:pt x="635" y="237"/>
                  </a:lnTo>
                  <a:lnTo>
                    <a:pt x="642" y="235"/>
                  </a:lnTo>
                  <a:lnTo>
                    <a:pt x="649" y="233"/>
                  </a:lnTo>
                  <a:lnTo>
                    <a:pt x="653" y="230"/>
                  </a:lnTo>
                  <a:lnTo>
                    <a:pt x="656" y="229"/>
                  </a:lnTo>
                  <a:lnTo>
                    <a:pt x="658" y="227"/>
                  </a:lnTo>
                  <a:lnTo>
                    <a:pt x="658" y="224"/>
                  </a:lnTo>
                  <a:lnTo>
                    <a:pt x="658" y="222"/>
                  </a:lnTo>
                  <a:lnTo>
                    <a:pt x="656" y="219"/>
                  </a:lnTo>
                  <a:lnTo>
                    <a:pt x="652" y="213"/>
                  </a:lnTo>
                  <a:lnTo>
                    <a:pt x="649" y="208"/>
                  </a:lnTo>
                  <a:lnTo>
                    <a:pt x="644" y="203"/>
                  </a:lnTo>
                  <a:lnTo>
                    <a:pt x="640" y="196"/>
                  </a:lnTo>
                  <a:lnTo>
                    <a:pt x="634" y="190"/>
                  </a:lnTo>
                  <a:lnTo>
                    <a:pt x="628" y="183"/>
                  </a:lnTo>
                  <a:lnTo>
                    <a:pt x="621" y="177"/>
                  </a:lnTo>
                  <a:lnTo>
                    <a:pt x="618" y="174"/>
                  </a:lnTo>
                  <a:lnTo>
                    <a:pt x="613" y="168"/>
                  </a:lnTo>
                  <a:lnTo>
                    <a:pt x="610" y="160"/>
                  </a:lnTo>
                  <a:lnTo>
                    <a:pt x="612" y="147"/>
                  </a:lnTo>
                  <a:lnTo>
                    <a:pt x="614" y="143"/>
                  </a:lnTo>
                  <a:lnTo>
                    <a:pt x="618" y="139"/>
                  </a:lnTo>
                  <a:lnTo>
                    <a:pt x="621" y="137"/>
                  </a:lnTo>
                  <a:lnTo>
                    <a:pt x="626" y="135"/>
                  </a:lnTo>
                  <a:lnTo>
                    <a:pt x="635" y="132"/>
                  </a:lnTo>
                  <a:lnTo>
                    <a:pt x="642" y="133"/>
                  </a:lnTo>
                  <a:lnTo>
                    <a:pt x="648" y="136"/>
                  </a:lnTo>
                  <a:lnTo>
                    <a:pt x="652" y="138"/>
                  </a:lnTo>
                  <a:lnTo>
                    <a:pt x="659" y="139"/>
                  </a:lnTo>
                  <a:lnTo>
                    <a:pt x="667" y="140"/>
                  </a:lnTo>
                  <a:lnTo>
                    <a:pt x="675" y="143"/>
                  </a:lnTo>
                  <a:lnTo>
                    <a:pt x="681" y="144"/>
                  </a:lnTo>
                  <a:lnTo>
                    <a:pt x="683" y="145"/>
                  </a:lnTo>
                  <a:lnTo>
                    <a:pt x="687" y="146"/>
                  </a:lnTo>
                  <a:lnTo>
                    <a:pt x="693" y="150"/>
                  </a:lnTo>
                  <a:lnTo>
                    <a:pt x="698" y="153"/>
                  </a:lnTo>
                  <a:lnTo>
                    <a:pt x="704" y="156"/>
                  </a:lnTo>
                  <a:lnTo>
                    <a:pt x="711" y="160"/>
                  </a:lnTo>
                  <a:lnTo>
                    <a:pt x="717" y="163"/>
                  </a:lnTo>
                  <a:lnTo>
                    <a:pt x="721" y="167"/>
                  </a:lnTo>
                  <a:lnTo>
                    <a:pt x="724" y="168"/>
                  </a:lnTo>
                  <a:lnTo>
                    <a:pt x="727" y="169"/>
                  </a:lnTo>
                  <a:lnTo>
                    <a:pt x="731" y="170"/>
                  </a:lnTo>
                  <a:lnTo>
                    <a:pt x="734" y="170"/>
                  </a:lnTo>
                  <a:lnTo>
                    <a:pt x="735" y="170"/>
                  </a:lnTo>
                  <a:lnTo>
                    <a:pt x="738" y="169"/>
                  </a:lnTo>
                  <a:lnTo>
                    <a:pt x="739" y="167"/>
                  </a:lnTo>
                  <a:lnTo>
                    <a:pt x="739" y="163"/>
                  </a:lnTo>
                  <a:lnTo>
                    <a:pt x="735" y="155"/>
                  </a:lnTo>
                  <a:lnTo>
                    <a:pt x="731" y="148"/>
                  </a:lnTo>
                  <a:lnTo>
                    <a:pt x="726" y="140"/>
                  </a:lnTo>
                  <a:lnTo>
                    <a:pt x="723" y="133"/>
                  </a:lnTo>
                  <a:lnTo>
                    <a:pt x="721" y="130"/>
                  </a:lnTo>
                  <a:lnTo>
                    <a:pt x="720" y="125"/>
                  </a:lnTo>
                  <a:lnTo>
                    <a:pt x="718" y="123"/>
                  </a:lnTo>
                  <a:lnTo>
                    <a:pt x="716" y="121"/>
                  </a:lnTo>
                  <a:lnTo>
                    <a:pt x="713" y="120"/>
                  </a:lnTo>
                  <a:lnTo>
                    <a:pt x="710" y="120"/>
                  </a:lnTo>
                  <a:lnTo>
                    <a:pt x="708" y="118"/>
                  </a:lnTo>
                  <a:lnTo>
                    <a:pt x="706" y="116"/>
                  </a:lnTo>
                  <a:lnTo>
                    <a:pt x="705" y="112"/>
                  </a:lnTo>
                  <a:lnTo>
                    <a:pt x="705" y="107"/>
                  </a:lnTo>
                  <a:lnTo>
                    <a:pt x="705" y="102"/>
                  </a:lnTo>
                  <a:lnTo>
                    <a:pt x="704" y="98"/>
                  </a:lnTo>
                  <a:lnTo>
                    <a:pt x="703" y="94"/>
                  </a:lnTo>
                  <a:lnTo>
                    <a:pt x="703" y="92"/>
                  </a:lnTo>
                  <a:lnTo>
                    <a:pt x="701" y="91"/>
                  </a:lnTo>
                  <a:lnTo>
                    <a:pt x="697" y="90"/>
                  </a:lnTo>
                  <a:lnTo>
                    <a:pt x="696" y="90"/>
                  </a:lnTo>
                  <a:lnTo>
                    <a:pt x="695" y="90"/>
                  </a:lnTo>
                  <a:lnTo>
                    <a:pt x="693" y="90"/>
                  </a:lnTo>
                  <a:lnTo>
                    <a:pt x="691" y="90"/>
                  </a:lnTo>
                  <a:lnTo>
                    <a:pt x="674" y="91"/>
                  </a:lnTo>
                  <a:lnTo>
                    <a:pt x="656" y="93"/>
                  </a:lnTo>
                  <a:lnTo>
                    <a:pt x="637" y="98"/>
                  </a:lnTo>
                  <a:lnTo>
                    <a:pt x="620" y="104"/>
                  </a:lnTo>
                  <a:lnTo>
                    <a:pt x="604" y="109"/>
                  </a:lnTo>
                  <a:lnTo>
                    <a:pt x="591" y="115"/>
                  </a:lnTo>
                  <a:lnTo>
                    <a:pt x="581" y="120"/>
                  </a:lnTo>
                  <a:lnTo>
                    <a:pt x="575" y="123"/>
                  </a:lnTo>
                  <a:lnTo>
                    <a:pt x="566" y="100"/>
                  </a:lnTo>
                  <a:lnTo>
                    <a:pt x="572" y="97"/>
                  </a:lnTo>
                  <a:lnTo>
                    <a:pt x="577" y="94"/>
                  </a:lnTo>
                  <a:lnTo>
                    <a:pt x="583" y="91"/>
                  </a:lnTo>
                  <a:lnTo>
                    <a:pt x="589" y="89"/>
                  </a:lnTo>
                  <a:lnTo>
                    <a:pt x="607" y="80"/>
                  </a:lnTo>
                  <a:lnTo>
                    <a:pt x="626" y="75"/>
                  </a:lnTo>
                  <a:lnTo>
                    <a:pt x="642" y="71"/>
                  </a:lnTo>
                  <a:lnTo>
                    <a:pt x="657" y="68"/>
                  </a:lnTo>
                  <a:lnTo>
                    <a:pt x="670" y="67"/>
                  </a:lnTo>
                  <a:lnTo>
                    <a:pt x="681" y="65"/>
                  </a:lnTo>
                  <a:lnTo>
                    <a:pt x="690" y="65"/>
                  </a:lnTo>
                  <a:lnTo>
                    <a:pt x="696" y="65"/>
                  </a:lnTo>
                  <a:lnTo>
                    <a:pt x="697" y="54"/>
                  </a:lnTo>
                  <a:lnTo>
                    <a:pt x="700" y="45"/>
                  </a:lnTo>
                  <a:lnTo>
                    <a:pt x="702" y="39"/>
                  </a:lnTo>
                  <a:lnTo>
                    <a:pt x="702" y="36"/>
                  </a:lnTo>
                  <a:lnTo>
                    <a:pt x="685" y="36"/>
                  </a:lnTo>
                  <a:lnTo>
                    <a:pt x="667" y="37"/>
                  </a:lnTo>
                  <a:lnTo>
                    <a:pt x="650" y="40"/>
                  </a:lnTo>
                  <a:lnTo>
                    <a:pt x="633" y="44"/>
                  </a:lnTo>
                  <a:lnTo>
                    <a:pt x="617" y="48"/>
                  </a:lnTo>
                  <a:lnTo>
                    <a:pt x="603" y="54"/>
                  </a:lnTo>
                  <a:lnTo>
                    <a:pt x="592" y="59"/>
                  </a:lnTo>
                  <a:lnTo>
                    <a:pt x="585" y="62"/>
                  </a:lnTo>
                  <a:lnTo>
                    <a:pt x="573" y="37"/>
                  </a:lnTo>
                  <a:lnTo>
                    <a:pt x="588" y="30"/>
                  </a:lnTo>
                  <a:lnTo>
                    <a:pt x="604" y="23"/>
                  </a:lnTo>
                  <a:lnTo>
                    <a:pt x="621" y="16"/>
                  </a:lnTo>
                  <a:lnTo>
                    <a:pt x="638" y="11"/>
                  </a:lnTo>
                  <a:lnTo>
                    <a:pt x="657" y="7"/>
                  </a:lnTo>
                  <a:lnTo>
                    <a:pt x="676" y="3"/>
                  </a:lnTo>
                  <a:lnTo>
                    <a:pt x="697" y="1"/>
                  </a:lnTo>
                  <a:lnTo>
                    <a:pt x="718" y="0"/>
                  </a:lnTo>
                  <a:lnTo>
                    <a:pt x="741" y="1"/>
                  </a:lnTo>
                  <a:lnTo>
                    <a:pt x="769" y="4"/>
                  </a:lnTo>
                  <a:lnTo>
                    <a:pt x="797" y="12"/>
                  </a:lnTo>
                  <a:lnTo>
                    <a:pt x="829" y="25"/>
                  </a:lnTo>
                  <a:lnTo>
                    <a:pt x="860" y="40"/>
                  </a:lnTo>
                  <a:lnTo>
                    <a:pt x="891" y="60"/>
                  </a:lnTo>
                  <a:lnTo>
                    <a:pt x="920" y="83"/>
                  </a:lnTo>
                  <a:lnTo>
                    <a:pt x="946" y="110"/>
                  </a:lnTo>
                  <a:lnTo>
                    <a:pt x="969" y="140"/>
                  </a:lnTo>
                  <a:lnTo>
                    <a:pt x="986" y="175"/>
                  </a:lnTo>
                  <a:lnTo>
                    <a:pt x="999" y="214"/>
                  </a:lnTo>
                  <a:lnTo>
                    <a:pt x="1006" y="256"/>
                  </a:lnTo>
                  <a:lnTo>
                    <a:pt x="1004" y="302"/>
                  </a:lnTo>
                  <a:lnTo>
                    <a:pt x="995" y="352"/>
                  </a:lnTo>
                  <a:lnTo>
                    <a:pt x="974" y="405"/>
                  </a:lnTo>
                  <a:lnTo>
                    <a:pt x="944" y="463"/>
                  </a:lnTo>
                  <a:lnTo>
                    <a:pt x="942" y="481"/>
                  </a:lnTo>
                  <a:lnTo>
                    <a:pt x="943" y="500"/>
                  </a:lnTo>
                  <a:lnTo>
                    <a:pt x="946" y="518"/>
                  </a:lnTo>
                  <a:lnTo>
                    <a:pt x="951" y="537"/>
                  </a:lnTo>
                  <a:lnTo>
                    <a:pt x="955" y="556"/>
                  </a:lnTo>
                  <a:lnTo>
                    <a:pt x="962" y="577"/>
                  </a:lnTo>
                  <a:lnTo>
                    <a:pt x="968" y="600"/>
                  </a:lnTo>
                  <a:lnTo>
                    <a:pt x="974" y="624"/>
                  </a:lnTo>
                  <a:lnTo>
                    <a:pt x="976" y="624"/>
                  </a:lnTo>
                  <a:lnTo>
                    <a:pt x="982" y="624"/>
                  </a:lnTo>
                  <a:lnTo>
                    <a:pt x="989" y="625"/>
                  </a:lnTo>
                  <a:lnTo>
                    <a:pt x="996" y="630"/>
                  </a:lnTo>
                  <a:lnTo>
                    <a:pt x="997" y="632"/>
                  </a:lnTo>
                  <a:lnTo>
                    <a:pt x="997" y="633"/>
                  </a:lnTo>
                  <a:lnTo>
                    <a:pt x="997" y="636"/>
                  </a:lnTo>
                  <a:lnTo>
                    <a:pt x="998" y="638"/>
                  </a:lnTo>
                  <a:lnTo>
                    <a:pt x="1004" y="639"/>
                  </a:lnTo>
                  <a:lnTo>
                    <a:pt x="1008" y="637"/>
                  </a:lnTo>
                  <a:lnTo>
                    <a:pt x="1014" y="637"/>
                  </a:lnTo>
                  <a:lnTo>
                    <a:pt x="1021" y="640"/>
                  </a:lnTo>
                  <a:lnTo>
                    <a:pt x="1023" y="643"/>
                  </a:lnTo>
                  <a:lnTo>
                    <a:pt x="1024" y="646"/>
                  </a:lnTo>
                  <a:lnTo>
                    <a:pt x="1028" y="651"/>
                  </a:lnTo>
                  <a:lnTo>
                    <a:pt x="1031" y="654"/>
                  </a:lnTo>
                  <a:lnTo>
                    <a:pt x="1036" y="656"/>
                  </a:lnTo>
                  <a:lnTo>
                    <a:pt x="1042" y="656"/>
                  </a:lnTo>
                  <a:lnTo>
                    <a:pt x="1049" y="656"/>
                  </a:lnTo>
                  <a:lnTo>
                    <a:pt x="1054" y="659"/>
                  </a:lnTo>
                  <a:lnTo>
                    <a:pt x="1056" y="662"/>
                  </a:lnTo>
                  <a:lnTo>
                    <a:pt x="1056" y="666"/>
                  </a:lnTo>
                  <a:lnTo>
                    <a:pt x="1056" y="669"/>
                  </a:lnTo>
                  <a:lnTo>
                    <a:pt x="1058" y="673"/>
                  </a:lnTo>
                  <a:lnTo>
                    <a:pt x="1061" y="675"/>
                  </a:lnTo>
                  <a:lnTo>
                    <a:pt x="1067" y="676"/>
                  </a:lnTo>
                  <a:lnTo>
                    <a:pt x="1073" y="677"/>
                  </a:lnTo>
                  <a:lnTo>
                    <a:pt x="1077" y="680"/>
                  </a:lnTo>
                  <a:lnTo>
                    <a:pt x="1079" y="682"/>
                  </a:lnTo>
                  <a:lnTo>
                    <a:pt x="1080" y="685"/>
                  </a:lnTo>
                  <a:lnTo>
                    <a:pt x="1080" y="689"/>
                  </a:lnTo>
                  <a:lnTo>
                    <a:pt x="1082" y="691"/>
                  </a:lnTo>
                  <a:lnTo>
                    <a:pt x="1087" y="693"/>
                  </a:lnTo>
                  <a:lnTo>
                    <a:pt x="1092" y="695"/>
                  </a:lnTo>
                  <a:lnTo>
                    <a:pt x="1098" y="696"/>
                  </a:lnTo>
                  <a:lnTo>
                    <a:pt x="1103" y="698"/>
                  </a:lnTo>
                  <a:lnTo>
                    <a:pt x="1104" y="701"/>
                  </a:lnTo>
                  <a:lnTo>
                    <a:pt x="1104" y="706"/>
                  </a:lnTo>
                  <a:lnTo>
                    <a:pt x="1104" y="712"/>
                  </a:lnTo>
                  <a:lnTo>
                    <a:pt x="1106" y="715"/>
                  </a:lnTo>
                  <a:lnTo>
                    <a:pt x="1116" y="722"/>
                  </a:lnTo>
                  <a:lnTo>
                    <a:pt x="1121" y="724"/>
                  </a:lnTo>
                  <a:lnTo>
                    <a:pt x="1125" y="727"/>
                  </a:lnTo>
                  <a:lnTo>
                    <a:pt x="1126" y="729"/>
                  </a:lnTo>
                  <a:lnTo>
                    <a:pt x="1126" y="731"/>
                  </a:lnTo>
                  <a:lnTo>
                    <a:pt x="1127" y="735"/>
                  </a:lnTo>
                  <a:lnTo>
                    <a:pt x="1127" y="739"/>
                  </a:lnTo>
                  <a:lnTo>
                    <a:pt x="1128" y="743"/>
                  </a:lnTo>
                  <a:lnTo>
                    <a:pt x="1133" y="747"/>
                  </a:lnTo>
                  <a:lnTo>
                    <a:pt x="1141" y="751"/>
                  </a:lnTo>
                  <a:lnTo>
                    <a:pt x="1148" y="757"/>
                  </a:lnTo>
                  <a:lnTo>
                    <a:pt x="1152" y="762"/>
                  </a:lnTo>
                  <a:lnTo>
                    <a:pt x="1154" y="768"/>
                  </a:lnTo>
                  <a:lnTo>
                    <a:pt x="1152" y="773"/>
                  </a:lnTo>
                  <a:lnTo>
                    <a:pt x="1150" y="777"/>
                  </a:lnTo>
                  <a:lnTo>
                    <a:pt x="1150" y="782"/>
                  </a:lnTo>
                  <a:lnTo>
                    <a:pt x="1152" y="787"/>
                  </a:lnTo>
                  <a:lnTo>
                    <a:pt x="1156" y="792"/>
                  </a:lnTo>
                  <a:lnTo>
                    <a:pt x="1159" y="797"/>
                  </a:lnTo>
                  <a:lnTo>
                    <a:pt x="1160" y="803"/>
                  </a:lnTo>
                  <a:lnTo>
                    <a:pt x="1160" y="806"/>
                  </a:lnTo>
                  <a:lnTo>
                    <a:pt x="1158" y="811"/>
                  </a:lnTo>
                  <a:lnTo>
                    <a:pt x="1157" y="815"/>
                  </a:lnTo>
                  <a:lnTo>
                    <a:pt x="1156" y="819"/>
                  </a:lnTo>
                  <a:lnTo>
                    <a:pt x="1158" y="824"/>
                  </a:lnTo>
                  <a:lnTo>
                    <a:pt x="1162" y="829"/>
                  </a:lnTo>
                  <a:lnTo>
                    <a:pt x="1165" y="834"/>
                  </a:lnTo>
                  <a:lnTo>
                    <a:pt x="1166" y="840"/>
                  </a:lnTo>
                  <a:lnTo>
                    <a:pt x="1166" y="844"/>
                  </a:lnTo>
                  <a:lnTo>
                    <a:pt x="1164" y="848"/>
                  </a:lnTo>
                  <a:lnTo>
                    <a:pt x="1163" y="852"/>
                  </a:lnTo>
                  <a:lnTo>
                    <a:pt x="1162" y="857"/>
                  </a:lnTo>
                  <a:lnTo>
                    <a:pt x="1162" y="866"/>
                  </a:lnTo>
                  <a:lnTo>
                    <a:pt x="1164" y="872"/>
                  </a:lnTo>
                  <a:lnTo>
                    <a:pt x="1167" y="878"/>
                  </a:lnTo>
                  <a:lnTo>
                    <a:pt x="1169" y="882"/>
                  </a:lnTo>
                  <a:lnTo>
                    <a:pt x="1166" y="887"/>
                  </a:lnTo>
                  <a:lnTo>
                    <a:pt x="1164" y="889"/>
                  </a:lnTo>
                  <a:lnTo>
                    <a:pt x="1162" y="893"/>
                  </a:lnTo>
                  <a:lnTo>
                    <a:pt x="1159" y="897"/>
                  </a:lnTo>
                  <a:lnTo>
                    <a:pt x="1159" y="904"/>
                  </a:lnTo>
                  <a:lnTo>
                    <a:pt x="1162" y="910"/>
                  </a:lnTo>
                  <a:lnTo>
                    <a:pt x="1164" y="913"/>
                  </a:lnTo>
                  <a:lnTo>
                    <a:pt x="1164" y="918"/>
                  </a:lnTo>
                  <a:lnTo>
                    <a:pt x="1162" y="924"/>
                  </a:lnTo>
                  <a:lnTo>
                    <a:pt x="1158" y="928"/>
                  </a:lnTo>
                  <a:lnTo>
                    <a:pt x="1154" y="934"/>
                  </a:lnTo>
                  <a:lnTo>
                    <a:pt x="1151" y="939"/>
                  </a:lnTo>
                  <a:lnTo>
                    <a:pt x="1151" y="946"/>
                  </a:lnTo>
                  <a:lnTo>
                    <a:pt x="1154" y="949"/>
                  </a:lnTo>
                  <a:lnTo>
                    <a:pt x="1156" y="953"/>
                  </a:lnTo>
                  <a:lnTo>
                    <a:pt x="1156" y="956"/>
                  </a:lnTo>
                  <a:lnTo>
                    <a:pt x="1155" y="959"/>
                  </a:lnTo>
                  <a:lnTo>
                    <a:pt x="1152" y="962"/>
                  </a:lnTo>
                  <a:lnTo>
                    <a:pt x="1148" y="964"/>
                  </a:lnTo>
                  <a:lnTo>
                    <a:pt x="1140" y="968"/>
                  </a:lnTo>
                  <a:lnTo>
                    <a:pt x="1140" y="976"/>
                  </a:lnTo>
                  <a:lnTo>
                    <a:pt x="1139" y="983"/>
                  </a:lnTo>
                  <a:lnTo>
                    <a:pt x="1137" y="989"/>
                  </a:lnTo>
                  <a:lnTo>
                    <a:pt x="1134" y="994"/>
                  </a:lnTo>
                  <a:lnTo>
                    <a:pt x="1136" y="996"/>
                  </a:lnTo>
                  <a:lnTo>
                    <a:pt x="1140" y="1001"/>
                  </a:lnTo>
                  <a:lnTo>
                    <a:pt x="1144" y="1008"/>
                  </a:lnTo>
                  <a:lnTo>
                    <a:pt x="1148" y="1012"/>
                  </a:lnTo>
                  <a:lnTo>
                    <a:pt x="1152" y="1018"/>
                  </a:lnTo>
                  <a:lnTo>
                    <a:pt x="1158" y="1025"/>
                  </a:lnTo>
                  <a:lnTo>
                    <a:pt x="1164" y="1033"/>
                  </a:lnTo>
                  <a:lnTo>
                    <a:pt x="1172" y="1040"/>
                  </a:lnTo>
                  <a:lnTo>
                    <a:pt x="1179" y="1048"/>
                  </a:lnTo>
                  <a:lnTo>
                    <a:pt x="1186" y="1054"/>
                  </a:lnTo>
                  <a:lnTo>
                    <a:pt x="1193" y="1060"/>
                  </a:lnTo>
                  <a:lnTo>
                    <a:pt x="1198" y="1063"/>
                  </a:lnTo>
                  <a:lnTo>
                    <a:pt x="1215" y="1070"/>
                  </a:lnTo>
                  <a:lnTo>
                    <a:pt x="1228" y="1077"/>
                  </a:lnTo>
                  <a:lnTo>
                    <a:pt x="1241" y="1085"/>
                  </a:lnTo>
                  <a:lnTo>
                    <a:pt x="1253" y="1094"/>
                  </a:lnTo>
                  <a:lnTo>
                    <a:pt x="1263" y="1103"/>
                  </a:lnTo>
                  <a:lnTo>
                    <a:pt x="1272" y="1113"/>
                  </a:lnTo>
                  <a:lnTo>
                    <a:pt x="1279" y="1123"/>
                  </a:lnTo>
                  <a:lnTo>
                    <a:pt x="1286" y="1133"/>
                  </a:lnTo>
                  <a:lnTo>
                    <a:pt x="1290" y="1142"/>
                  </a:lnTo>
                  <a:lnTo>
                    <a:pt x="1295" y="1151"/>
                  </a:lnTo>
                  <a:lnTo>
                    <a:pt x="1300" y="1161"/>
                  </a:lnTo>
                  <a:lnTo>
                    <a:pt x="1306" y="1174"/>
                  </a:lnTo>
                  <a:lnTo>
                    <a:pt x="1311" y="1186"/>
                  </a:lnTo>
                  <a:lnTo>
                    <a:pt x="1316" y="1200"/>
                  </a:lnTo>
                  <a:lnTo>
                    <a:pt x="1319" y="1214"/>
                  </a:lnTo>
                  <a:lnTo>
                    <a:pt x="1322" y="1228"/>
                  </a:lnTo>
                  <a:lnTo>
                    <a:pt x="1325" y="1250"/>
                  </a:lnTo>
                  <a:lnTo>
                    <a:pt x="1326" y="1287"/>
                  </a:lnTo>
                  <a:lnTo>
                    <a:pt x="1322" y="1329"/>
                  </a:lnTo>
                  <a:lnTo>
                    <a:pt x="1310" y="1367"/>
                  </a:lnTo>
                  <a:lnTo>
                    <a:pt x="1306" y="1391"/>
                  </a:lnTo>
                  <a:lnTo>
                    <a:pt x="1302" y="1439"/>
                  </a:lnTo>
                  <a:lnTo>
                    <a:pt x="1299" y="1500"/>
                  </a:lnTo>
                  <a:lnTo>
                    <a:pt x="1293" y="1569"/>
                  </a:lnTo>
                  <a:lnTo>
                    <a:pt x="1257" y="1564"/>
                  </a:lnTo>
                  <a:lnTo>
                    <a:pt x="1260" y="1546"/>
                  </a:lnTo>
                  <a:lnTo>
                    <a:pt x="1261" y="1527"/>
                  </a:lnTo>
                  <a:lnTo>
                    <a:pt x="1261" y="1507"/>
                  </a:lnTo>
                  <a:lnTo>
                    <a:pt x="1261" y="1486"/>
                  </a:lnTo>
                  <a:lnTo>
                    <a:pt x="1260" y="1446"/>
                  </a:lnTo>
                  <a:lnTo>
                    <a:pt x="1263" y="1404"/>
                  </a:lnTo>
                  <a:lnTo>
                    <a:pt x="1269" y="1366"/>
                  </a:lnTo>
                  <a:lnTo>
                    <a:pt x="1281" y="1330"/>
                  </a:lnTo>
                  <a:lnTo>
                    <a:pt x="1285" y="1320"/>
                  </a:lnTo>
                  <a:lnTo>
                    <a:pt x="1287" y="1307"/>
                  </a:lnTo>
                  <a:lnTo>
                    <a:pt x="1288" y="1294"/>
                  </a:lnTo>
                  <a:lnTo>
                    <a:pt x="1288" y="1284"/>
                  </a:lnTo>
                  <a:lnTo>
                    <a:pt x="1288" y="1261"/>
                  </a:lnTo>
                  <a:lnTo>
                    <a:pt x="1286" y="1241"/>
                  </a:lnTo>
                  <a:lnTo>
                    <a:pt x="1281" y="1222"/>
                  </a:lnTo>
                  <a:lnTo>
                    <a:pt x="1276" y="1205"/>
                  </a:lnTo>
                  <a:lnTo>
                    <a:pt x="1268" y="1189"/>
                  </a:lnTo>
                  <a:lnTo>
                    <a:pt x="1258" y="1173"/>
                  </a:lnTo>
                  <a:lnTo>
                    <a:pt x="1248" y="1155"/>
                  </a:lnTo>
                  <a:lnTo>
                    <a:pt x="1238" y="1137"/>
                  </a:lnTo>
                  <a:lnTo>
                    <a:pt x="1228" y="1124"/>
                  </a:lnTo>
                  <a:lnTo>
                    <a:pt x="1219" y="1115"/>
                  </a:lnTo>
                  <a:lnTo>
                    <a:pt x="1209" y="1108"/>
                  </a:lnTo>
                  <a:lnTo>
                    <a:pt x="1197" y="1102"/>
                  </a:lnTo>
                  <a:lnTo>
                    <a:pt x="1182" y="1093"/>
                  </a:lnTo>
                  <a:lnTo>
                    <a:pt x="1165" y="1079"/>
                  </a:lnTo>
                  <a:lnTo>
                    <a:pt x="1142" y="1059"/>
                  </a:lnTo>
                  <a:lnTo>
                    <a:pt x="1114" y="1030"/>
                  </a:lnTo>
                  <a:lnTo>
                    <a:pt x="1107" y="1022"/>
                  </a:lnTo>
                  <a:lnTo>
                    <a:pt x="1102" y="1014"/>
                  </a:lnTo>
                  <a:lnTo>
                    <a:pt x="1096" y="1004"/>
                  </a:lnTo>
                  <a:lnTo>
                    <a:pt x="1090" y="995"/>
                  </a:lnTo>
                  <a:lnTo>
                    <a:pt x="1084" y="986"/>
                  </a:lnTo>
                  <a:lnTo>
                    <a:pt x="1079" y="977"/>
                  </a:lnTo>
                  <a:lnTo>
                    <a:pt x="1074" y="969"/>
                  </a:lnTo>
                  <a:lnTo>
                    <a:pt x="1069" y="961"/>
                  </a:lnTo>
                  <a:lnTo>
                    <a:pt x="1069" y="957"/>
                  </a:lnTo>
                  <a:lnTo>
                    <a:pt x="1072" y="954"/>
                  </a:lnTo>
                  <a:lnTo>
                    <a:pt x="1075" y="950"/>
                  </a:lnTo>
                  <a:lnTo>
                    <a:pt x="1076" y="947"/>
                  </a:lnTo>
                  <a:lnTo>
                    <a:pt x="1075" y="941"/>
                  </a:lnTo>
                  <a:lnTo>
                    <a:pt x="1073" y="935"/>
                  </a:lnTo>
                  <a:lnTo>
                    <a:pt x="1069" y="931"/>
                  </a:lnTo>
                  <a:lnTo>
                    <a:pt x="1068" y="930"/>
                  </a:lnTo>
                  <a:lnTo>
                    <a:pt x="1068" y="911"/>
                  </a:lnTo>
                  <a:lnTo>
                    <a:pt x="1066" y="892"/>
                  </a:lnTo>
                  <a:lnTo>
                    <a:pt x="1062" y="871"/>
                  </a:lnTo>
                  <a:lnTo>
                    <a:pt x="1058" y="851"/>
                  </a:lnTo>
                  <a:lnTo>
                    <a:pt x="1051" y="830"/>
                  </a:lnTo>
                  <a:lnTo>
                    <a:pt x="1044" y="810"/>
                  </a:lnTo>
                  <a:lnTo>
                    <a:pt x="1036" y="791"/>
                  </a:lnTo>
                  <a:lnTo>
                    <a:pt x="1029" y="773"/>
                  </a:lnTo>
                  <a:lnTo>
                    <a:pt x="1022" y="759"/>
                  </a:lnTo>
                  <a:lnTo>
                    <a:pt x="1013" y="743"/>
                  </a:lnTo>
                  <a:lnTo>
                    <a:pt x="1001" y="724"/>
                  </a:lnTo>
                  <a:lnTo>
                    <a:pt x="989" y="706"/>
                  </a:lnTo>
                  <a:lnTo>
                    <a:pt x="977" y="689"/>
                  </a:lnTo>
                  <a:lnTo>
                    <a:pt x="965" y="673"/>
                  </a:lnTo>
                  <a:lnTo>
                    <a:pt x="954" y="658"/>
                  </a:lnTo>
                  <a:lnTo>
                    <a:pt x="945" y="647"/>
                  </a:lnTo>
                  <a:lnTo>
                    <a:pt x="933" y="627"/>
                  </a:lnTo>
                  <a:lnTo>
                    <a:pt x="925" y="602"/>
                  </a:lnTo>
                  <a:lnTo>
                    <a:pt x="920" y="578"/>
                  </a:lnTo>
                  <a:lnTo>
                    <a:pt x="914" y="556"/>
                  </a:lnTo>
                  <a:lnTo>
                    <a:pt x="906" y="519"/>
                  </a:lnTo>
                  <a:lnTo>
                    <a:pt x="900" y="473"/>
                  </a:lnTo>
                  <a:lnTo>
                    <a:pt x="898" y="425"/>
                  </a:lnTo>
                  <a:lnTo>
                    <a:pt x="901" y="381"/>
                  </a:lnTo>
                  <a:lnTo>
                    <a:pt x="907" y="334"/>
                  </a:lnTo>
                  <a:lnTo>
                    <a:pt x="912" y="288"/>
                  </a:lnTo>
                  <a:lnTo>
                    <a:pt x="913" y="242"/>
                  </a:lnTo>
                  <a:lnTo>
                    <a:pt x="912" y="195"/>
                  </a:lnTo>
                  <a:lnTo>
                    <a:pt x="910" y="181"/>
                  </a:lnTo>
                  <a:lnTo>
                    <a:pt x="910" y="167"/>
                  </a:lnTo>
                  <a:lnTo>
                    <a:pt x="907" y="154"/>
                  </a:lnTo>
                  <a:lnTo>
                    <a:pt x="902" y="144"/>
                  </a:lnTo>
                  <a:lnTo>
                    <a:pt x="897" y="136"/>
                  </a:lnTo>
                  <a:lnTo>
                    <a:pt x="891" y="127"/>
                  </a:lnTo>
                  <a:lnTo>
                    <a:pt x="884" y="118"/>
                  </a:lnTo>
                  <a:lnTo>
                    <a:pt x="878" y="110"/>
                  </a:lnTo>
                  <a:lnTo>
                    <a:pt x="872" y="101"/>
                  </a:lnTo>
                  <a:lnTo>
                    <a:pt x="867" y="93"/>
                  </a:lnTo>
                  <a:lnTo>
                    <a:pt x="861" y="85"/>
                  </a:lnTo>
                  <a:lnTo>
                    <a:pt x="856" y="77"/>
                  </a:lnTo>
                  <a:lnTo>
                    <a:pt x="855" y="75"/>
                  </a:lnTo>
                  <a:lnTo>
                    <a:pt x="853" y="70"/>
                  </a:lnTo>
                  <a:lnTo>
                    <a:pt x="849" y="68"/>
                  </a:lnTo>
                  <a:lnTo>
                    <a:pt x="842" y="69"/>
                  </a:lnTo>
                  <a:lnTo>
                    <a:pt x="839" y="74"/>
                  </a:lnTo>
                  <a:lnTo>
                    <a:pt x="839" y="80"/>
                  </a:lnTo>
                  <a:lnTo>
                    <a:pt x="839" y="87"/>
                  </a:lnTo>
                  <a:lnTo>
                    <a:pt x="841" y="94"/>
                  </a:lnTo>
                  <a:lnTo>
                    <a:pt x="850" y="106"/>
                  </a:lnTo>
                  <a:lnTo>
                    <a:pt x="860" y="117"/>
                  </a:lnTo>
                  <a:lnTo>
                    <a:pt x="868" y="130"/>
                  </a:lnTo>
                  <a:lnTo>
                    <a:pt x="874" y="143"/>
                  </a:lnTo>
                  <a:lnTo>
                    <a:pt x="878" y="155"/>
                  </a:lnTo>
                  <a:lnTo>
                    <a:pt x="880" y="170"/>
                  </a:lnTo>
                  <a:lnTo>
                    <a:pt x="880" y="184"/>
                  </a:lnTo>
                  <a:lnTo>
                    <a:pt x="878" y="200"/>
                  </a:lnTo>
                  <a:lnTo>
                    <a:pt x="876" y="201"/>
                  </a:lnTo>
                  <a:lnTo>
                    <a:pt x="871" y="200"/>
                  </a:lnTo>
                  <a:lnTo>
                    <a:pt x="865" y="197"/>
                  </a:lnTo>
                  <a:lnTo>
                    <a:pt x="862" y="192"/>
                  </a:lnTo>
                  <a:lnTo>
                    <a:pt x="862" y="186"/>
                  </a:lnTo>
                  <a:lnTo>
                    <a:pt x="862" y="175"/>
                  </a:lnTo>
                  <a:lnTo>
                    <a:pt x="862" y="162"/>
                  </a:lnTo>
                  <a:lnTo>
                    <a:pt x="860" y="152"/>
                  </a:lnTo>
                  <a:lnTo>
                    <a:pt x="854" y="142"/>
                  </a:lnTo>
                  <a:lnTo>
                    <a:pt x="846" y="129"/>
                  </a:lnTo>
                  <a:lnTo>
                    <a:pt x="837" y="114"/>
                  </a:lnTo>
                  <a:lnTo>
                    <a:pt x="826" y="98"/>
                  </a:lnTo>
                  <a:lnTo>
                    <a:pt x="815" y="83"/>
                  </a:lnTo>
                  <a:lnTo>
                    <a:pt x="804" y="68"/>
                  </a:lnTo>
                  <a:lnTo>
                    <a:pt x="796" y="55"/>
                  </a:lnTo>
                  <a:lnTo>
                    <a:pt x="788" y="46"/>
                  </a:lnTo>
                  <a:lnTo>
                    <a:pt x="782" y="42"/>
                  </a:lnTo>
                  <a:lnTo>
                    <a:pt x="776" y="45"/>
                  </a:lnTo>
                  <a:lnTo>
                    <a:pt x="770" y="49"/>
                  </a:lnTo>
                  <a:lnTo>
                    <a:pt x="768" y="54"/>
                  </a:lnTo>
                  <a:lnTo>
                    <a:pt x="771" y="67"/>
                  </a:lnTo>
                  <a:lnTo>
                    <a:pt x="778" y="79"/>
                  </a:lnTo>
                  <a:lnTo>
                    <a:pt x="785" y="92"/>
                  </a:lnTo>
                  <a:lnTo>
                    <a:pt x="792" y="105"/>
                  </a:lnTo>
                  <a:lnTo>
                    <a:pt x="794" y="108"/>
                  </a:lnTo>
                  <a:lnTo>
                    <a:pt x="797" y="114"/>
                  </a:lnTo>
                  <a:lnTo>
                    <a:pt x="802" y="121"/>
                  </a:lnTo>
                  <a:lnTo>
                    <a:pt x="807" y="129"/>
                  </a:lnTo>
                  <a:lnTo>
                    <a:pt x="812" y="137"/>
                  </a:lnTo>
                  <a:lnTo>
                    <a:pt x="818" y="146"/>
                  </a:lnTo>
                  <a:lnTo>
                    <a:pt x="823" y="153"/>
                  </a:lnTo>
                  <a:lnTo>
                    <a:pt x="827" y="160"/>
                  </a:lnTo>
                  <a:lnTo>
                    <a:pt x="830" y="166"/>
                  </a:lnTo>
                  <a:lnTo>
                    <a:pt x="831" y="175"/>
                  </a:lnTo>
                  <a:lnTo>
                    <a:pt x="831" y="184"/>
                  </a:lnTo>
                  <a:lnTo>
                    <a:pt x="830" y="190"/>
                  </a:lnTo>
                  <a:lnTo>
                    <a:pt x="825" y="191"/>
                  </a:lnTo>
                  <a:lnTo>
                    <a:pt x="819" y="191"/>
                  </a:lnTo>
                  <a:lnTo>
                    <a:pt x="814" y="190"/>
                  </a:lnTo>
                  <a:lnTo>
                    <a:pt x="810" y="186"/>
                  </a:lnTo>
                  <a:lnTo>
                    <a:pt x="804" y="176"/>
                  </a:lnTo>
                  <a:lnTo>
                    <a:pt x="796" y="162"/>
                  </a:lnTo>
                  <a:lnTo>
                    <a:pt x="787" y="147"/>
                  </a:lnTo>
                  <a:lnTo>
                    <a:pt x="779" y="132"/>
                  </a:lnTo>
                  <a:lnTo>
                    <a:pt x="773" y="122"/>
                  </a:lnTo>
                  <a:lnTo>
                    <a:pt x="768" y="112"/>
                  </a:lnTo>
                  <a:lnTo>
                    <a:pt x="763" y="101"/>
                  </a:lnTo>
                  <a:lnTo>
                    <a:pt x="757" y="90"/>
                  </a:lnTo>
                  <a:lnTo>
                    <a:pt x="751" y="79"/>
                  </a:lnTo>
                  <a:lnTo>
                    <a:pt x="744" y="69"/>
                  </a:lnTo>
                  <a:lnTo>
                    <a:pt x="738" y="59"/>
                  </a:lnTo>
                  <a:lnTo>
                    <a:pt x="731" y="49"/>
                  </a:lnTo>
                  <a:lnTo>
                    <a:pt x="726" y="47"/>
                  </a:lnTo>
                  <a:lnTo>
                    <a:pt x="720" y="48"/>
                  </a:lnTo>
                  <a:lnTo>
                    <a:pt x="716" y="51"/>
                  </a:lnTo>
                  <a:lnTo>
                    <a:pt x="714" y="52"/>
                  </a:lnTo>
                  <a:lnTo>
                    <a:pt x="713" y="60"/>
                  </a:lnTo>
                  <a:lnTo>
                    <a:pt x="713" y="70"/>
                  </a:lnTo>
                  <a:lnTo>
                    <a:pt x="716" y="78"/>
                  </a:lnTo>
                  <a:lnTo>
                    <a:pt x="718" y="85"/>
                  </a:lnTo>
                  <a:lnTo>
                    <a:pt x="725" y="93"/>
                  </a:lnTo>
                  <a:lnTo>
                    <a:pt x="731" y="101"/>
                  </a:lnTo>
                  <a:lnTo>
                    <a:pt x="735" y="110"/>
                  </a:lnTo>
                  <a:lnTo>
                    <a:pt x="740" y="118"/>
                  </a:lnTo>
                  <a:lnTo>
                    <a:pt x="744" y="128"/>
                  </a:lnTo>
                  <a:lnTo>
                    <a:pt x="748" y="137"/>
                  </a:lnTo>
                  <a:lnTo>
                    <a:pt x="751" y="146"/>
                  </a:lnTo>
                  <a:lnTo>
                    <a:pt x="755" y="155"/>
                  </a:lnTo>
                  <a:lnTo>
                    <a:pt x="762" y="166"/>
                  </a:lnTo>
                  <a:lnTo>
                    <a:pt x="771" y="178"/>
                  </a:lnTo>
                  <a:lnTo>
                    <a:pt x="778" y="191"/>
                  </a:lnTo>
                  <a:lnTo>
                    <a:pt x="778" y="197"/>
                  </a:lnTo>
                  <a:lnTo>
                    <a:pt x="773" y="201"/>
                  </a:lnTo>
                  <a:lnTo>
                    <a:pt x="768" y="205"/>
                  </a:lnTo>
                  <a:lnTo>
                    <a:pt x="762" y="207"/>
                  </a:lnTo>
                  <a:lnTo>
                    <a:pt x="755" y="208"/>
                  </a:lnTo>
                  <a:lnTo>
                    <a:pt x="749" y="208"/>
                  </a:lnTo>
                  <a:lnTo>
                    <a:pt x="742" y="207"/>
                  </a:lnTo>
                  <a:lnTo>
                    <a:pt x="736" y="206"/>
                  </a:lnTo>
                  <a:lnTo>
                    <a:pt x="731" y="204"/>
                  </a:lnTo>
                  <a:lnTo>
                    <a:pt x="725" y="201"/>
                  </a:lnTo>
                  <a:lnTo>
                    <a:pt x="718" y="198"/>
                  </a:lnTo>
                  <a:lnTo>
                    <a:pt x="712" y="193"/>
                  </a:lnTo>
                  <a:lnTo>
                    <a:pt x="705" y="189"/>
                  </a:lnTo>
                  <a:lnTo>
                    <a:pt x="698" y="183"/>
                  </a:lnTo>
                  <a:lnTo>
                    <a:pt x="693" y="177"/>
                  </a:lnTo>
                  <a:lnTo>
                    <a:pt x="686" y="174"/>
                  </a:lnTo>
                  <a:lnTo>
                    <a:pt x="680" y="170"/>
                  </a:lnTo>
                  <a:lnTo>
                    <a:pt x="674" y="167"/>
                  </a:lnTo>
                  <a:lnTo>
                    <a:pt x="667" y="165"/>
                  </a:lnTo>
                  <a:lnTo>
                    <a:pt x="660" y="161"/>
                  </a:lnTo>
                  <a:lnTo>
                    <a:pt x="655" y="158"/>
                  </a:lnTo>
                  <a:lnTo>
                    <a:pt x="649" y="154"/>
                  </a:lnTo>
                  <a:lnTo>
                    <a:pt x="644" y="152"/>
                  </a:lnTo>
                  <a:lnTo>
                    <a:pt x="641" y="152"/>
                  </a:lnTo>
                  <a:lnTo>
                    <a:pt x="638" y="152"/>
                  </a:lnTo>
                  <a:lnTo>
                    <a:pt x="636" y="158"/>
                  </a:lnTo>
                  <a:lnTo>
                    <a:pt x="637" y="163"/>
                  </a:lnTo>
                  <a:lnTo>
                    <a:pt x="640" y="169"/>
                  </a:lnTo>
                  <a:lnTo>
                    <a:pt x="644" y="175"/>
                  </a:lnTo>
                  <a:lnTo>
                    <a:pt x="650" y="181"/>
                  </a:lnTo>
                  <a:lnTo>
                    <a:pt x="656" y="185"/>
                  </a:lnTo>
                  <a:lnTo>
                    <a:pt x="661" y="189"/>
                  </a:lnTo>
                  <a:lnTo>
                    <a:pt x="666" y="192"/>
                  </a:lnTo>
                  <a:lnTo>
                    <a:pt x="671" y="196"/>
                  </a:lnTo>
                  <a:lnTo>
                    <a:pt x="678" y="203"/>
                  </a:lnTo>
                  <a:lnTo>
                    <a:pt x="687" y="209"/>
                  </a:lnTo>
                  <a:lnTo>
                    <a:pt x="696" y="219"/>
                  </a:lnTo>
                  <a:lnTo>
                    <a:pt x="706" y="228"/>
                  </a:lnTo>
                  <a:lnTo>
                    <a:pt x="714" y="237"/>
                  </a:lnTo>
                  <a:lnTo>
                    <a:pt x="721" y="244"/>
                  </a:lnTo>
                  <a:lnTo>
                    <a:pt x="725" y="250"/>
                  </a:lnTo>
                  <a:lnTo>
                    <a:pt x="727" y="257"/>
                  </a:lnTo>
                  <a:lnTo>
                    <a:pt x="727" y="262"/>
                  </a:lnTo>
                  <a:lnTo>
                    <a:pt x="726" y="266"/>
                  </a:lnTo>
                  <a:lnTo>
                    <a:pt x="724" y="266"/>
                  </a:lnTo>
                  <a:lnTo>
                    <a:pt x="716" y="265"/>
                  </a:lnTo>
                  <a:lnTo>
                    <a:pt x="712" y="276"/>
                  </a:lnTo>
                  <a:lnTo>
                    <a:pt x="713" y="295"/>
                  </a:lnTo>
                  <a:lnTo>
                    <a:pt x="716" y="318"/>
                  </a:lnTo>
                  <a:lnTo>
                    <a:pt x="718" y="336"/>
                  </a:lnTo>
                  <a:lnTo>
                    <a:pt x="719" y="360"/>
                  </a:lnTo>
                  <a:lnTo>
                    <a:pt x="723" y="383"/>
                  </a:lnTo>
                  <a:lnTo>
                    <a:pt x="726" y="400"/>
                  </a:lnTo>
                  <a:lnTo>
                    <a:pt x="729" y="406"/>
                  </a:lnTo>
                  <a:lnTo>
                    <a:pt x="734" y="413"/>
                  </a:lnTo>
                  <a:lnTo>
                    <a:pt x="738" y="418"/>
                  </a:lnTo>
                  <a:lnTo>
                    <a:pt x="742" y="424"/>
                  </a:lnTo>
                  <a:lnTo>
                    <a:pt x="747" y="430"/>
                  </a:lnTo>
                  <a:lnTo>
                    <a:pt x="751" y="436"/>
                  </a:lnTo>
                  <a:lnTo>
                    <a:pt x="756" y="443"/>
                  </a:lnTo>
                  <a:lnTo>
                    <a:pt x="761" y="453"/>
                  </a:lnTo>
                  <a:lnTo>
                    <a:pt x="765" y="470"/>
                  </a:lnTo>
                  <a:lnTo>
                    <a:pt x="769" y="493"/>
                  </a:lnTo>
                  <a:lnTo>
                    <a:pt x="770" y="518"/>
                  </a:lnTo>
                  <a:lnTo>
                    <a:pt x="771" y="537"/>
                  </a:lnTo>
                  <a:lnTo>
                    <a:pt x="773" y="553"/>
                  </a:lnTo>
                  <a:lnTo>
                    <a:pt x="778" y="582"/>
                  </a:lnTo>
                  <a:lnTo>
                    <a:pt x="784" y="615"/>
                  </a:lnTo>
                  <a:lnTo>
                    <a:pt x="787" y="645"/>
                  </a:lnTo>
                  <a:lnTo>
                    <a:pt x="791" y="693"/>
                  </a:lnTo>
                  <a:lnTo>
                    <a:pt x="793" y="737"/>
                  </a:lnTo>
                  <a:lnTo>
                    <a:pt x="794" y="767"/>
                  </a:lnTo>
                  <a:lnTo>
                    <a:pt x="794" y="781"/>
                  </a:lnTo>
                  <a:lnTo>
                    <a:pt x="797" y="809"/>
                  </a:lnTo>
                  <a:lnTo>
                    <a:pt x="800" y="825"/>
                  </a:lnTo>
                  <a:lnTo>
                    <a:pt x="803" y="842"/>
                  </a:lnTo>
                  <a:lnTo>
                    <a:pt x="809" y="870"/>
                  </a:lnTo>
                  <a:lnTo>
                    <a:pt x="810" y="872"/>
                  </a:lnTo>
                  <a:lnTo>
                    <a:pt x="812" y="873"/>
                  </a:lnTo>
                  <a:lnTo>
                    <a:pt x="815" y="874"/>
                  </a:lnTo>
                  <a:lnTo>
                    <a:pt x="817" y="875"/>
                  </a:lnTo>
                  <a:lnTo>
                    <a:pt x="818" y="879"/>
                  </a:lnTo>
                  <a:lnTo>
                    <a:pt x="819" y="882"/>
                  </a:lnTo>
                  <a:lnTo>
                    <a:pt x="819" y="887"/>
                  </a:lnTo>
                  <a:lnTo>
                    <a:pt x="819" y="890"/>
                  </a:lnTo>
                  <a:lnTo>
                    <a:pt x="825" y="910"/>
                  </a:lnTo>
                  <a:lnTo>
                    <a:pt x="833" y="928"/>
                  </a:lnTo>
                  <a:lnTo>
                    <a:pt x="841" y="944"/>
                  </a:lnTo>
                  <a:lnTo>
                    <a:pt x="850" y="958"/>
                  </a:lnTo>
                  <a:lnTo>
                    <a:pt x="857" y="970"/>
                  </a:lnTo>
                  <a:lnTo>
                    <a:pt x="864" y="979"/>
                  </a:lnTo>
                  <a:lnTo>
                    <a:pt x="869" y="985"/>
                  </a:lnTo>
                  <a:lnTo>
                    <a:pt x="870" y="987"/>
                  </a:lnTo>
                  <a:lnTo>
                    <a:pt x="877" y="1015"/>
                  </a:lnTo>
                  <a:lnTo>
                    <a:pt x="888" y="1042"/>
                  </a:lnTo>
                  <a:lnTo>
                    <a:pt x="905" y="1070"/>
                  </a:lnTo>
                  <a:lnTo>
                    <a:pt x="922" y="1095"/>
                  </a:lnTo>
                  <a:lnTo>
                    <a:pt x="939" y="1117"/>
                  </a:lnTo>
                  <a:lnTo>
                    <a:pt x="955" y="1135"/>
                  </a:lnTo>
                  <a:lnTo>
                    <a:pt x="967" y="1145"/>
                  </a:lnTo>
                  <a:lnTo>
                    <a:pt x="974" y="1150"/>
                  </a:lnTo>
                  <a:lnTo>
                    <a:pt x="971" y="1143"/>
                  </a:lnTo>
                  <a:lnTo>
                    <a:pt x="967" y="1137"/>
                  </a:lnTo>
                  <a:lnTo>
                    <a:pt x="961" y="1130"/>
                  </a:lnTo>
                  <a:lnTo>
                    <a:pt x="956" y="1124"/>
                  </a:lnTo>
                  <a:lnTo>
                    <a:pt x="947" y="1112"/>
                  </a:lnTo>
                  <a:lnTo>
                    <a:pt x="939" y="1098"/>
                  </a:lnTo>
                  <a:lnTo>
                    <a:pt x="932" y="1083"/>
                  </a:lnTo>
                  <a:lnTo>
                    <a:pt x="928" y="1068"/>
                  </a:lnTo>
                  <a:lnTo>
                    <a:pt x="922" y="1052"/>
                  </a:lnTo>
                  <a:lnTo>
                    <a:pt x="916" y="1036"/>
                  </a:lnTo>
                  <a:lnTo>
                    <a:pt x="915" y="1023"/>
                  </a:lnTo>
                  <a:lnTo>
                    <a:pt x="923" y="1014"/>
                  </a:lnTo>
                  <a:lnTo>
                    <a:pt x="927" y="1012"/>
                  </a:lnTo>
                  <a:lnTo>
                    <a:pt x="932" y="1012"/>
                  </a:lnTo>
                  <a:lnTo>
                    <a:pt x="939" y="1012"/>
                  </a:lnTo>
                  <a:lnTo>
                    <a:pt x="946" y="1011"/>
                  </a:lnTo>
                  <a:lnTo>
                    <a:pt x="953" y="1012"/>
                  </a:lnTo>
                  <a:lnTo>
                    <a:pt x="960" y="1012"/>
                  </a:lnTo>
                  <a:lnTo>
                    <a:pt x="965" y="1012"/>
                  </a:lnTo>
                  <a:lnTo>
                    <a:pt x="967" y="1014"/>
                  </a:lnTo>
                  <a:lnTo>
                    <a:pt x="975" y="1022"/>
                  </a:lnTo>
                  <a:lnTo>
                    <a:pt x="982" y="1031"/>
                  </a:lnTo>
                  <a:lnTo>
                    <a:pt x="988" y="1039"/>
                  </a:lnTo>
                  <a:lnTo>
                    <a:pt x="993" y="1046"/>
                  </a:lnTo>
                  <a:lnTo>
                    <a:pt x="996" y="1049"/>
                  </a:lnTo>
                  <a:lnTo>
                    <a:pt x="998" y="1052"/>
                  </a:lnTo>
                  <a:lnTo>
                    <a:pt x="1001" y="1055"/>
                  </a:lnTo>
                  <a:lnTo>
                    <a:pt x="1005" y="1056"/>
                  </a:lnTo>
                  <a:lnTo>
                    <a:pt x="1008" y="1055"/>
                  </a:lnTo>
                  <a:lnTo>
                    <a:pt x="1012" y="1054"/>
                  </a:lnTo>
                  <a:lnTo>
                    <a:pt x="1015" y="1054"/>
                  </a:lnTo>
                  <a:lnTo>
                    <a:pt x="1019" y="1055"/>
                  </a:lnTo>
                  <a:lnTo>
                    <a:pt x="1042" y="1070"/>
                  </a:lnTo>
                  <a:lnTo>
                    <a:pt x="1064" y="1085"/>
                  </a:lnTo>
                  <a:lnTo>
                    <a:pt x="1083" y="1102"/>
                  </a:lnTo>
                  <a:lnTo>
                    <a:pt x="1102" y="1120"/>
                  </a:lnTo>
                  <a:lnTo>
                    <a:pt x="1119" y="1139"/>
                  </a:lnTo>
                  <a:lnTo>
                    <a:pt x="1135" y="1160"/>
                  </a:lnTo>
                  <a:lnTo>
                    <a:pt x="1150" y="1181"/>
                  </a:lnTo>
                  <a:lnTo>
                    <a:pt x="1164" y="1204"/>
                  </a:lnTo>
                  <a:lnTo>
                    <a:pt x="1169" y="1215"/>
                  </a:lnTo>
                  <a:lnTo>
                    <a:pt x="1171" y="1228"/>
                  </a:lnTo>
                  <a:lnTo>
                    <a:pt x="1170" y="1241"/>
                  </a:lnTo>
                  <a:lnTo>
                    <a:pt x="1163" y="1251"/>
                  </a:lnTo>
                  <a:lnTo>
                    <a:pt x="1155" y="1256"/>
                  </a:lnTo>
                  <a:lnTo>
                    <a:pt x="1147" y="1258"/>
                  </a:lnTo>
                  <a:lnTo>
                    <a:pt x="1139" y="1259"/>
                  </a:lnTo>
                  <a:lnTo>
                    <a:pt x="1135" y="1259"/>
                  </a:lnTo>
                  <a:lnTo>
                    <a:pt x="1134" y="1262"/>
                  </a:lnTo>
                  <a:lnTo>
                    <a:pt x="1136" y="1269"/>
                  </a:lnTo>
                  <a:lnTo>
                    <a:pt x="1139" y="1280"/>
                  </a:lnTo>
                  <a:lnTo>
                    <a:pt x="1140" y="1290"/>
                  </a:lnTo>
                  <a:lnTo>
                    <a:pt x="1142" y="1296"/>
                  </a:lnTo>
                  <a:lnTo>
                    <a:pt x="1145" y="1304"/>
                  </a:lnTo>
                  <a:lnTo>
                    <a:pt x="1150" y="1312"/>
                  </a:lnTo>
                  <a:lnTo>
                    <a:pt x="1156" y="1319"/>
                  </a:lnTo>
                  <a:lnTo>
                    <a:pt x="1162" y="1327"/>
                  </a:lnTo>
                  <a:lnTo>
                    <a:pt x="1169" y="1334"/>
                  </a:lnTo>
                  <a:lnTo>
                    <a:pt x="1175" y="1339"/>
                  </a:lnTo>
                  <a:lnTo>
                    <a:pt x="1181" y="1342"/>
                  </a:lnTo>
                  <a:lnTo>
                    <a:pt x="1189" y="1344"/>
                  </a:lnTo>
                  <a:lnTo>
                    <a:pt x="1196" y="1348"/>
                  </a:lnTo>
                  <a:lnTo>
                    <a:pt x="1202" y="1349"/>
                  </a:lnTo>
                  <a:lnTo>
                    <a:pt x="1207" y="1351"/>
                  </a:lnTo>
                  <a:lnTo>
                    <a:pt x="1210" y="1352"/>
                  </a:lnTo>
                  <a:lnTo>
                    <a:pt x="1215" y="1355"/>
                  </a:lnTo>
                  <a:lnTo>
                    <a:pt x="1219" y="1356"/>
                  </a:lnTo>
                  <a:lnTo>
                    <a:pt x="1224" y="1357"/>
                  </a:lnTo>
                  <a:lnTo>
                    <a:pt x="1225" y="1362"/>
                  </a:lnTo>
                  <a:lnTo>
                    <a:pt x="1228" y="1366"/>
                  </a:lnTo>
                  <a:lnTo>
                    <a:pt x="1232" y="1371"/>
                  </a:lnTo>
                  <a:lnTo>
                    <a:pt x="1233" y="1372"/>
                  </a:lnTo>
                  <a:lnTo>
                    <a:pt x="1226" y="1394"/>
                  </a:lnTo>
                  <a:lnTo>
                    <a:pt x="1218" y="1420"/>
                  </a:lnTo>
                  <a:lnTo>
                    <a:pt x="1209" y="1443"/>
                  </a:lnTo>
                  <a:lnTo>
                    <a:pt x="1202" y="1453"/>
                  </a:lnTo>
                  <a:lnTo>
                    <a:pt x="1193" y="1450"/>
                  </a:lnTo>
                  <a:lnTo>
                    <a:pt x="1182" y="1447"/>
                  </a:lnTo>
                  <a:lnTo>
                    <a:pt x="1174" y="1444"/>
                  </a:lnTo>
                  <a:lnTo>
                    <a:pt x="1169" y="1444"/>
                  </a:lnTo>
                  <a:lnTo>
                    <a:pt x="1164" y="1462"/>
                  </a:lnTo>
                  <a:lnTo>
                    <a:pt x="1159" y="1496"/>
                  </a:lnTo>
                  <a:lnTo>
                    <a:pt x="1156" y="1532"/>
                  </a:lnTo>
                  <a:lnTo>
                    <a:pt x="1156" y="1550"/>
                  </a:lnTo>
                  <a:lnTo>
                    <a:pt x="1160" y="1555"/>
                  </a:lnTo>
                  <a:lnTo>
                    <a:pt x="1170" y="1563"/>
                  </a:lnTo>
                  <a:lnTo>
                    <a:pt x="1182" y="1574"/>
                  </a:lnTo>
                  <a:lnTo>
                    <a:pt x="1197" y="1583"/>
                  </a:lnTo>
                  <a:lnTo>
                    <a:pt x="1212" y="1593"/>
                  </a:lnTo>
                  <a:lnTo>
                    <a:pt x="1226" y="1601"/>
                  </a:lnTo>
                  <a:lnTo>
                    <a:pt x="1238" y="1606"/>
                  </a:lnTo>
                  <a:lnTo>
                    <a:pt x="1246" y="1606"/>
                  </a:lnTo>
                  <a:lnTo>
                    <a:pt x="1249" y="1597"/>
                  </a:lnTo>
                  <a:lnTo>
                    <a:pt x="1253" y="1586"/>
                  </a:lnTo>
                  <a:lnTo>
                    <a:pt x="1255" y="1576"/>
                  </a:lnTo>
                  <a:lnTo>
                    <a:pt x="1257" y="1564"/>
                  </a:lnTo>
                  <a:lnTo>
                    <a:pt x="1293" y="1569"/>
                  </a:lnTo>
                  <a:lnTo>
                    <a:pt x="1290" y="1598"/>
                  </a:lnTo>
                  <a:lnTo>
                    <a:pt x="1285" y="1627"/>
                  </a:lnTo>
                  <a:lnTo>
                    <a:pt x="1280" y="1654"/>
                  </a:lnTo>
                  <a:lnTo>
                    <a:pt x="1273" y="1680"/>
                  </a:lnTo>
                  <a:lnTo>
                    <a:pt x="1227" y="1661"/>
                  </a:lnTo>
                  <a:lnTo>
                    <a:pt x="1231" y="1656"/>
                  </a:lnTo>
                  <a:lnTo>
                    <a:pt x="1234" y="1647"/>
                  </a:lnTo>
                  <a:lnTo>
                    <a:pt x="1236" y="1637"/>
                  </a:lnTo>
                  <a:lnTo>
                    <a:pt x="1238" y="1631"/>
                  </a:lnTo>
                  <a:lnTo>
                    <a:pt x="1216" y="1625"/>
                  </a:lnTo>
                  <a:lnTo>
                    <a:pt x="1195" y="1616"/>
                  </a:lnTo>
                  <a:lnTo>
                    <a:pt x="1178" y="1607"/>
                  </a:lnTo>
                  <a:lnTo>
                    <a:pt x="1163" y="1595"/>
                  </a:lnTo>
                  <a:lnTo>
                    <a:pt x="1149" y="1584"/>
                  </a:lnTo>
                  <a:lnTo>
                    <a:pt x="1139" y="1574"/>
                  </a:lnTo>
                  <a:lnTo>
                    <a:pt x="1130" y="1565"/>
                  </a:lnTo>
                  <a:lnTo>
                    <a:pt x="1125" y="1560"/>
                  </a:lnTo>
                  <a:lnTo>
                    <a:pt x="1112" y="1546"/>
                  </a:lnTo>
                  <a:lnTo>
                    <a:pt x="1101" y="1533"/>
                  </a:lnTo>
                  <a:lnTo>
                    <a:pt x="1091" y="1522"/>
                  </a:lnTo>
                  <a:lnTo>
                    <a:pt x="1083" y="1510"/>
                  </a:lnTo>
                  <a:lnTo>
                    <a:pt x="1076" y="1499"/>
                  </a:lnTo>
                  <a:lnTo>
                    <a:pt x="1068" y="1486"/>
                  </a:lnTo>
                  <a:lnTo>
                    <a:pt x="1059" y="1471"/>
                  </a:lnTo>
                  <a:lnTo>
                    <a:pt x="1049" y="1455"/>
                  </a:lnTo>
                  <a:lnTo>
                    <a:pt x="1043" y="1446"/>
                  </a:lnTo>
                  <a:lnTo>
                    <a:pt x="1037" y="1434"/>
                  </a:lnTo>
                  <a:lnTo>
                    <a:pt x="1030" y="1423"/>
                  </a:lnTo>
                  <a:lnTo>
                    <a:pt x="1024" y="1410"/>
                  </a:lnTo>
                  <a:lnTo>
                    <a:pt x="1019" y="1398"/>
                  </a:lnTo>
                  <a:lnTo>
                    <a:pt x="1013" y="1387"/>
                  </a:lnTo>
                  <a:lnTo>
                    <a:pt x="1007" y="1375"/>
                  </a:lnTo>
                  <a:lnTo>
                    <a:pt x="1003" y="1366"/>
                  </a:lnTo>
                  <a:lnTo>
                    <a:pt x="997" y="1350"/>
                  </a:lnTo>
                  <a:lnTo>
                    <a:pt x="989" y="1328"/>
                  </a:lnTo>
                  <a:lnTo>
                    <a:pt x="982" y="1307"/>
                  </a:lnTo>
                  <a:lnTo>
                    <a:pt x="978" y="1291"/>
                  </a:lnTo>
                  <a:lnTo>
                    <a:pt x="977" y="1281"/>
                  </a:lnTo>
                  <a:lnTo>
                    <a:pt x="977" y="1269"/>
                  </a:lnTo>
                  <a:lnTo>
                    <a:pt x="976" y="1258"/>
                  </a:lnTo>
                  <a:lnTo>
                    <a:pt x="976" y="1245"/>
                  </a:lnTo>
                  <a:lnTo>
                    <a:pt x="986" y="1243"/>
                  </a:lnTo>
                  <a:lnTo>
                    <a:pt x="986" y="1267"/>
                  </a:lnTo>
                  <a:lnTo>
                    <a:pt x="988" y="1267"/>
                  </a:lnTo>
                  <a:lnTo>
                    <a:pt x="991" y="1266"/>
                  </a:lnTo>
                  <a:lnTo>
                    <a:pt x="995" y="1264"/>
                  </a:lnTo>
                  <a:lnTo>
                    <a:pt x="997" y="1262"/>
                  </a:lnTo>
                  <a:lnTo>
                    <a:pt x="998" y="1260"/>
                  </a:lnTo>
                  <a:lnTo>
                    <a:pt x="1001" y="1257"/>
                  </a:lnTo>
                  <a:lnTo>
                    <a:pt x="1004" y="1253"/>
                  </a:lnTo>
                  <a:lnTo>
                    <a:pt x="1005" y="1251"/>
                  </a:lnTo>
                  <a:lnTo>
                    <a:pt x="1007" y="1245"/>
                  </a:lnTo>
                  <a:lnTo>
                    <a:pt x="1009" y="1241"/>
                  </a:lnTo>
                  <a:lnTo>
                    <a:pt x="1011" y="1235"/>
                  </a:lnTo>
                  <a:lnTo>
                    <a:pt x="1009" y="1229"/>
                  </a:lnTo>
                  <a:lnTo>
                    <a:pt x="1008" y="1227"/>
                  </a:lnTo>
                  <a:lnTo>
                    <a:pt x="1006" y="1223"/>
                  </a:lnTo>
                  <a:lnTo>
                    <a:pt x="1004" y="1221"/>
                  </a:lnTo>
                  <a:lnTo>
                    <a:pt x="1001" y="1219"/>
                  </a:lnTo>
                  <a:lnTo>
                    <a:pt x="1000" y="1218"/>
                  </a:lnTo>
                  <a:lnTo>
                    <a:pt x="999" y="1214"/>
                  </a:lnTo>
                  <a:lnTo>
                    <a:pt x="998" y="1211"/>
                  </a:lnTo>
                  <a:lnTo>
                    <a:pt x="997" y="1209"/>
                  </a:lnTo>
                  <a:lnTo>
                    <a:pt x="995" y="1211"/>
                  </a:lnTo>
                  <a:lnTo>
                    <a:pt x="990" y="1214"/>
                  </a:lnTo>
                  <a:lnTo>
                    <a:pt x="988" y="1218"/>
                  </a:lnTo>
                  <a:lnTo>
                    <a:pt x="986" y="1216"/>
                  </a:lnTo>
                  <a:lnTo>
                    <a:pt x="986" y="1243"/>
                  </a:lnTo>
                  <a:lnTo>
                    <a:pt x="976" y="1245"/>
                  </a:lnTo>
                  <a:lnTo>
                    <a:pt x="976" y="1236"/>
                  </a:lnTo>
                  <a:lnTo>
                    <a:pt x="977" y="1228"/>
                  </a:lnTo>
                  <a:lnTo>
                    <a:pt x="977" y="1221"/>
                  </a:lnTo>
                  <a:lnTo>
                    <a:pt x="978" y="1214"/>
                  </a:lnTo>
                  <a:lnTo>
                    <a:pt x="980" y="1209"/>
                  </a:lnTo>
                  <a:lnTo>
                    <a:pt x="981" y="1205"/>
                  </a:lnTo>
                  <a:lnTo>
                    <a:pt x="981" y="1200"/>
                  </a:lnTo>
                  <a:lnTo>
                    <a:pt x="980" y="1197"/>
                  </a:lnTo>
                  <a:lnTo>
                    <a:pt x="974" y="1188"/>
                  </a:lnTo>
                  <a:lnTo>
                    <a:pt x="968" y="1180"/>
                  </a:lnTo>
                  <a:lnTo>
                    <a:pt x="961" y="1174"/>
                  </a:lnTo>
                  <a:lnTo>
                    <a:pt x="955" y="1173"/>
                  </a:lnTo>
                  <a:lnTo>
                    <a:pt x="948" y="1175"/>
                  </a:lnTo>
                  <a:lnTo>
                    <a:pt x="939" y="1182"/>
                  </a:lnTo>
                  <a:lnTo>
                    <a:pt x="929" y="1192"/>
                  </a:lnTo>
                  <a:lnTo>
                    <a:pt x="917" y="1204"/>
                  </a:lnTo>
                  <a:lnTo>
                    <a:pt x="905" y="1218"/>
                  </a:lnTo>
                  <a:lnTo>
                    <a:pt x="890" y="1231"/>
                  </a:lnTo>
                  <a:lnTo>
                    <a:pt x="875" y="1244"/>
                  </a:lnTo>
                  <a:lnTo>
                    <a:pt x="859" y="1257"/>
                  </a:lnTo>
                  <a:lnTo>
                    <a:pt x="850" y="1262"/>
                  </a:lnTo>
                  <a:lnTo>
                    <a:pt x="841" y="1268"/>
                  </a:lnTo>
                  <a:lnTo>
                    <a:pt x="833" y="1273"/>
                  </a:lnTo>
                  <a:lnTo>
                    <a:pt x="825" y="1277"/>
                  </a:lnTo>
                  <a:lnTo>
                    <a:pt x="816" y="1282"/>
                  </a:lnTo>
                  <a:lnTo>
                    <a:pt x="807" y="1287"/>
                  </a:lnTo>
                  <a:lnTo>
                    <a:pt x="797" y="1292"/>
                  </a:lnTo>
                  <a:lnTo>
                    <a:pt x="788" y="1298"/>
                  </a:lnTo>
                  <a:lnTo>
                    <a:pt x="786" y="1303"/>
                  </a:lnTo>
                  <a:lnTo>
                    <a:pt x="784" y="1310"/>
                  </a:lnTo>
                  <a:lnTo>
                    <a:pt x="780" y="1317"/>
                  </a:lnTo>
                  <a:lnTo>
                    <a:pt x="772" y="1320"/>
                  </a:lnTo>
                  <a:lnTo>
                    <a:pt x="762" y="1315"/>
                  </a:lnTo>
                  <a:lnTo>
                    <a:pt x="754" y="1302"/>
                  </a:lnTo>
                  <a:lnTo>
                    <a:pt x="749" y="1282"/>
                  </a:lnTo>
                  <a:lnTo>
                    <a:pt x="744" y="1259"/>
                  </a:lnTo>
                  <a:lnTo>
                    <a:pt x="741" y="1237"/>
                  </a:lnTo>
                  <a:lnTo>
                    <a:pt x="739" y="1216"/>
                  </a:lnTo>
                  <a:lnTo>
                    <a:pt x="736" y="1203"/>
                  </a:lnTo>
                  <a:lnTo>
                    <a:pt x="734" y="1197"/>
                  </a:lnTo>
                  <a:lnTo>
                    <a:pt x="720" y="1165"/>
                  </a:lnTo>
                  <a:lnTo>
                    <a:pt x="721" y="1161"/>
                  </a:lnTo>
                  <a:lnTo>
                    <a:pt x="720" y="1158"/>
                  </a:lnTo>
                  <a:lnTo>
                    <a:pt x="716" y="1155"/>
                  </a:lnTo>
                  <a:lnTo>
                    <a:pt x="711" y="1153"/>
                  </a:lnTo>
                  <a:lnTo>
                    <a:pt x="706" y="1152"/>
                  </a:lnTo>
                  <a:lnTo>
                    <a:pt x="701" y="1151"/>
                  </a:lnTo>
                  <a:lnTo>
                    <a:pt x="696" y="1148"/>
                  </a:lnTo>
                  <a:lnTo>
                    <a:pt x="691" y="1146"/>
                  </a:lnTo>
                  <a:lnTo>
                    <a:pt x="687" y="1144"/>
                  </a:lnTo>
                  <a:lnTo>
                    <a:pt x="683" y="1142"/>
                  </a:lnTo>
                  <a:lnTo>
                    <a:pt x="679" y="1139"/>
                  </a:lnTo>
                  <a:lnTo>
                    <a:pt x="674" y="1137"/>
                  </a:lnTo>
                  <a:lnTo>
                    <a:pt x="670" y="1133"/>
                  </a:lnTo>
                  <a:lnTo>
                    <a:pt x="661" y="1130"/>
                  </a:lnTo>
                  <a:lnTo>
                    <a:pt x="653" y="1125"/>
                  </a:lnTo>
                  <a:lnTo>
                    <a:pt x="649" y="1123"/>
                  </a:lnTo>
                  <a:lnTo>
                    <a:pt x="647" y="1122"/>
                  </a:lnTo>
                  <a:lnTo>
                    <a:pt x="641" y="1120"/>
                  </a:lnTo>
                  <a:lnTo>
                    <a:pt x="634" y="1116"/>
                  </a:lnTo>
                  <a:lnTo>
                    <a:pt x="626" y="1113"/>
                  </a:lnTo>
                  <a:lnTo>
                    <a:pt x="619" y="1110"/>
                  </a:lnTo>
                  <a:lnTo>
                    <a:pt x="613" y="1108"/>
                  </a:lnTo>
                  <a:lnTo>
                    <a:pt x="610" y="1108"/>
                  </a:lnTo>
                  <a:lnTo>
                    <a:pt x="608" y="1110"/>
                  </a:lnTo>
                  <a:lnTo>
                    <a:pt x="612" y="1114"/>
                  </a:lnTo>
                  <a:lnTo>
                    <a:pt x="617" y="1120"/>
                  </a:lnTo>
                  <a:lnTo>
                    <a:pt x="625" y="1124"/>
                  </a:lnTo>
                  <a:lnTo>
                    <a:pt x="634" y="1130"/>
                  </a:lnTo>
                  <a:lnTo>
                    <a:pt x="642" y="1135"/>
                  </a:lnTo>
                  <a:lnTo>
                    <a:pt x="650" y="1140"/>
                  </a:lnTo>
                  <a:lnTo>
                    <a:pt x="657" y="1144"/>
                  </a:lnTo>
                  <a:lnTo>
                    <a:pt x="661" y="1147"/>
                  </a:lnTo>
                  <a:lnTo>
                    <a:pt x="668" y="1152"/>
                  </a:lnTo>
                  <a:lnTo>
                    <a:pt x="674" y="1158"/>
                  </a:lnTo>
                  <a:lnTo>
                    <a:pt x="681" y="1163"/>
                  </a:lnTo>
                  <a:lnTo>
                    <a:pt x="687" y="1169"/>
                  </a:lnTo>
                  <a:lnTo>
                    <a:pt x="690" y="1171"/>
                  </a:lnTo>
                  <a:lnTo>
                    <a:pt x="695" y="1173"/>
                  </a:lnTo>
                  <a:lnTo>
                    <a:pt x="700" y="1171"/>
                  </a:lnTo>
                  <a:lnTo>
                    <a:pt x="703" y="1170"/>
                  </a:lnTo>
                  <a:lnTo>
                    <a:pt x="708" y="1169"/>
                  </a:lnTo>
                  <a:lnTo>
                    <a:pt x="712" y="1168"/>
                  </a:lnTo>
                  <a:lnTo>
                    <a:pt x="717" y="1167"/>
                  </a:lnTo>
                  <a:lnTo>
                    <a:pt x="720" y="1165"/>
                  </a:lnTo>
                  <a:lnTo>
                    <a:pt x="734" y="1197"/>
                  </a:lnTo>
                  <a:lnTo>
                    <a:pt x="698" y="1208"/>
                  </a:lnTo>
                  <a:lnTo>
                    <a:pt x="668" y="1220"/>
                  </a:lnTo>
                  <a:lnTo>
                    <a:pt x="645" y="1233"/>
                  </a:lnTo>
                  <a:lnTo>
                    <a:pt x="628" y="1244"/>
                  </a:lnTo>
                  <a:lnTo>
                    <a:pt x="615" y="1253"/>
                  </a:lnTo>
                  <a:lnTo>
                    <a:pt x="607" y="1262"/>
                  </a:lnTo>
                  <a:lnTo>
                    <a:pt x="602" y="1268"/>
                  </a:lnTo>
                  <a:lnTo>
                    <a:pt x="600" y="1271"/>
                  </a:lnTo>
                  <a:lnTo>
                    <a:pt x="572" y="1309"/>
                  </a:lnTo>
                  <a:lnTo>
                    <a:pt x="551" y="1344"/>
                  </a:lnTo>
                  <a:lnTo>
                    <a:pt x="537" y="1378"/>
                  </a:lnTo>
                  <a:lnTo>
                    <a:pt x="528" y="1408"/>
                  </a:lnTo>
                  <a:lnTo>
                    <a:pt x="522" y="1433"/>
                  </a:lnTo>
                  <a:lnTo>
                    <a:pt x="520" y="1454"/>
                  </a:lnTo>
                  <a:lnTo>
                    <a:pt x="519" y="1469"/>
                  </a:lnTo>
                  <a:lnTo>
                    <a:pt x="519" y="1477"/>
                  </a:lnTo>
                  <a:lnTo>
                    <a:pt x="521" y="1471"/>
                  </a:lnTo>
                  <a:lnTo>
                    <a:pt x="526" y="1459"/>
                  </a:lnTo>
                  <a:lnTo>
                    <a:pt x="531" y="1441"/>
                  </a:lnTo>
                  <a:lnTo>
                    <a:pt x="540" y="1420"/>
                  </a:lnTo>
                  <a:lnTo>
                    <a:pt x="550" y="1396"/>
                  </a:lnTo>
                  <a:lnTo>
                    <a:pt x="561" y="1372"/>
                  </a:lnTo>
                  <a:lnTo>
                    <a:pt x="574" y="1348"/>
                  </a:lnTo>
                  <a:lnTo>
                    <a:pt x="588" y="1327"/>
                  </a:lnTo>
                  <a:lnTo>
                    <a:pt x="594" y="1319"/>
                  </a:lnTo>
                  <a:lnTo>
                    <a:pt x="603" y="1307"/>
                  </a:lnTo>
                  <a:lnTo>
                    <a:pt x="615" y="1292"/>
                  </a:lnTo>
                  <a:lnTo>
                    <a:pt x="632" y="1277"/>
                  </a:lnTo>
                  <a:lnTo>
                    <a:pt x="649" y="1262"/>
                  </a:lnTo>
                  <a:lnTo>
                    <a:pt x="667" y="1249"/>
                  </a:lnTo>
                  <a:lnTo>
                    <a:pt x="687" y="1239"/>
                  </a:lnTo>
                  <a:lnTo>
                    <a:pt x="705" y="1235"/>
                  </a:lnTo>
                  <a:lnTo>
                    <a:pt x="710" y="1235"/>
                  </a:lnTo>
                  <a:lnTo>
                    <a:pt x="714" y="1236"/>
                  </a:lnTo>
                  <a:lnTo>
                    <a:pt x="718" y="1238"/>
                  </a:lnTo>
                  <a:lnTo>
                    <a:pt x="719" y="1242"/>
                  </a:lnTo>
                  <a:lnTo>
                    <a:pt x="720" y="1262"/>
                  </a:lnTo>
                  <a:lnTo>
                    <a:pt x="721" y="1294"/>
                  </a:lnTo>
                  <a:lnTo>
                    <a:pt x="726" y="1322"/>
                  </a:lnTo>
                  <a:lnTo>
                    <a:pt x="739" y="1340"/>
                  </a:lnTo>
                  <a:lnTo>
                    <a:pt x="744" y="1340"/>
                  </a:lnTo>
                  <a:lnTo>
                    <a:pt x="755" y="1337"/>
                  </a:lnTo>
                  <a:lnTo>
                    <a:pt x="770" y="1334"/>
                  </a:lnTo>
                  <a:lnTo>
                    <a:pt x="787" y="1327"/>
                  </a:lnTo>
                  <a:lnTo>
                    <a:pt x="806" y="1320"/>
                  </a:lnTo>
                  <a:lnTo>
                    <a:pt x="825" y="1311"/>
                  </a:lnTo>
                  <a:lnTo>
                    <a:pt x="844" y="1300"/>
                  </a:lnTo>
                  <a:lnTo>
                    <a:pt x="862" y="1289"/>
                  </a:lnTo>
                  <a:lnTo>
                    <a:pt x="870" y="1283"/>
                  </a:lnTo>
                  <a:lnTo>
                    <a:pt x="878" y="1277"/>
                  </a:lnTo>
                  <a:lnTo>
                    <a:pt x="885" y="1272"/>
                  </a:lnTo>
                  <a:lnTo>
                    <a:pt x="893" y="1265"/>
                  </a:lnTo>
                  <a:lnTo>
                    <a:pt x="900" y="1259"/>
                  </a:lnTo>
                  <a:lnTo>
                    <a:pt x="907" y="1253"/>
                  </a:lnTo>
                  <a:lnTo>
                    <a:pt x="915" y="1247"/>
                  </a:lnTo>
                  <a:lnTo>
                    <a:pt x="922" y="1242"/>
                  </a:lnTo>
                  <a:lnTo>
                    <a:pt x="928" y="1237"/>
                  </a:lnTo>
                  <a:lnTo>
                    <a:pt x="933" y="1234"/>
                  </a:lnTo>
                  <a:lnTo>
                    <a:pt x="939" y="1234"/>
                  </a:lnTo>
                  <a:lnTo>
                    <a:pt x="944" y="1236"/>
                  </a:lnTo>
                  <a:lnTo>
                    <a:pt x="945" y="1241"/>
                  </a:lnTo>
                  <a:lnTo>
                    <a:pt x="945" y="1246"/>
                  </a:lnTo>
                  <a:lnTo>
                    <a:pt x="944" y="1252"/>
                  </a:lnTo>
                  <a:lnTo>
                    <a:pt x="943" y="1258"/>
                  </a:lnTo>
                  <a:lnTo>
                    <a:pt x="940" y="1284"/>
                  </a:lnTo>
                  <a:lnTo>
                    <a:pt x="944" y="1312"/>
                  </a:lnTo>
                  <a:lnTo>
                    <a:pt x="951" y="1341"/>
                  </a:lnTo>
                  <a:lnTo>
                    <a:pt x="960" y="1368"/>
                  </a:lnTo>
                  <a:lnTo>
                    <a:pt x="970" y="1395"/>
                  </a:lnTo>
                  <a:lnTo>
                    <a:pt x="980" y="1417"/>
                  </a:lnTo>
                  <a:lnTo>
                    <a:pt x="989" y="1434"/>
                  </a:lnTo>
                  <a:lnTo>
                    <a:pt x="995" y="1446"/>
                  </a:lnTo>
                  <a:lnTo>
                    <a:pt x="999" y="1455"/>
                  </a:lnTo>
                  <a:lnTo>
                    <a:pt x="1009" y="1470"/>
                  </a:lnTo>
                  <a:lnTo>
                    <a:pt x="1022" y="1491"/>
                  </a:lnTo>
                  <a:lnTo>
                    <a:pt x="1039" y="1514"/>
                  </a:lnTo>
                  <a:lnTo>
                    <a:pt x="1058" y="1539"/>
                  </a:lnTo>
                  <a:lnTo>
                    <a:pt x="1079" y="1564"/>
                  </a:lnTo>
                  <a:lnTo>
                    <a:pt x="1101" y="1587"/>
                  </a:lnTo>
                  <a:lnTo>
                    <a:pt x="1121" y="1608"/>
                  </a:lnTo>
                  <a:lnTo>
                    <a:pt x="1125" y="1612"/>
                  </a:lnTo>
                  <a:lnTo>
                    <a:pt x="1133" y="1617"/>
                  </a:lnTo>
                  <a:lnTo>
                    <a:pt x="1144" y="1627"/>
                  </a:lnTo>
                  <a:lnTo>
                    <a:pt x="1158" y="1635"/>
                  </a:lnTo>
                  <a:lnTo>
                    <a:pt x="1173" y="1644"/>
                  </a:lnTo>
                  <a:lnTo>
                    <a:pt x="1190" y="1652"/>
                  </a:lnTo>
                  <a:lnTo>
                    <a:pt x="1209" y="1658"/>
                  </a:lnTo>
                  <a:lnTo>
                    <a:pt x="1227" y="1661"/>
                  </a:lnTo>
                  <a:lnTo>
                    <a:pt x="1273" y="1680"/>
                  </a:lnTo>
                  <a:lnTo>
                    <a:pt x="1269" y="1691"/>
                  </a:lnTo>
                  <a:lnTo>
                    <a:pt x="1264" y="1703"/>
                  </a:lnTo>
                  <a:lnTo>
                    <a:pt x="1260" y="1713"/>
                  </a:lnTo>
                  <a:lnTo>
                    <a:pt x="1255" y="1723"/>
                  </a:lnTo>
                  <a:lnTo>
                    <a:pt x="1245" y="1743"/>
                  </a:lnTo>
                  <a:lnTo>
                    <a:pt x="1235" y="1762"/>
                  </a:lnTo>
                  <a:lnTo>
                    <a:pt x="1225" y="1783"/>
                  </a:lnTo>
                  <a:lnTo>
                    <a:pt x="1215" y="1804"/>
                  </a:lnTo>
                  <a:lnTo>
                    <a:pt x="1204" y="1826"/>
                  </a:lnTo>
                  <a:lnTo>
                    <a:pt x="1194" y="1847"/>
                  </a:lnTo>
                  <a:lnTo>
                    <a:pt x="1183" y="1866"/>
                  </a:lnTo>
                  <a:lnTo>
                    <a:pt x="1173" y="1886"/>
                  </a:lnTo>
                  <a:lnTo>
                    <a:pt x="1160" y="1909"/>
                  </a:lnTo>
                  <a:lnTo>
                    <a:pt x="1150" y="1936"/>
                  </a:lnTo>
                  <a:lnTo>
                    <a:pt x="1142" y="1968"/>
                  </a:lnTo>
                  <a:lnTo>
                    <a:pt x="1135" y="2000"/>
                  </a:lnTo>
                  <a:lnTo>
                    <a:pt x="1130" y="2033"/>
                  </a:lnTo>
                  <a:lnTo>
                    <a:pt x="1128" y="2067"/>
                  </a:lnTo>
                  <a:lnTo>
                    <a:pt x="1127" y="2097"/>
                  </a:lnTo>
                  <a:lnTo>
                    <a:pt x="1127" y="2123"/>
                  </a:lnTo>
                  <a:lnTo>
                    <a:pt x="1124" y="2144"/>
                  </a:lnTo>
                  <a:lnTo>
                    <a:pt x="1111" y="2166"/>
                  </a:lnTo>
                  <a:lnTo>
                    <a:pt x="1091" y="2185"/>
                  </a:lnTo>
                  <a:lnTo>
                    <a:pt x="1071" y="2204"/>
                  </a:lnTo>
                  <a:lnTo>
                    <a:pt x="1048" y="2220"/>
                  </a:lnTo>
                  <a:lnTo>
                    <a:pt x="1028" y="2232"/>
                  </a:lnTo>
                  <a:lnTo>
                    <a:pt x="1014" y="2241"/>
                  </a:lnTo>
                  <a:lnTo>
                    <a:pt x="1007" y="2244"/>
                  </a:lnTo>
                  <a:lnTo>
                    <a:pt x="998" y="2235"/>
                  </a:lnTo>
                  <a:lnTo>
                    <a:pt x="986" y="2224"/>
                  </a:lnTo>
                  <a:lnTo>
                    <a:pt x="971" y="2214"/>
                  </a:lnTo>
                  <a:lnTo>
                    <a:pt x="955" y="2204"/>
                  </a:lnTo>
                  <a:lnTo>
                    <a:pt x="937" y="2196"/>
                  </a:lnTo>
                  <a:lnTo>
                    <a:pt x="917" y="2190"/>
                  </a:lnTo>
                  <a:lnTo>
                    <a:pt x="898" y="2188"/>
                  </a:lnTo>
                  <a:lnTo>
                    <a:pt x="879" y="2189"/>
                  </a:lnTo>
                  <a:lnTo>
                    <a:pt x="863" y="2194"/>
                  </a:lnTo>
                  <a:lnTo>
                    <a:pt x="846" y="2205"/>
                  </a:lnTo>
                  <a:lnTo>
                    <a:pt x="830" y="2218"/>
                  </a:lnTo>
                  <a:lnTo>
                    <a:pt x="814" y="2231"/>
                  </a:lnTo>
                  <a:lnTo>
                    <a:pt x="797" y="2246"/>
                  </a:lnTo>
                  <a:lnTo>
                    <a:pt x="781" y="2260"/>
                  </a:lnTo>
                  <a:lnTo>
                    <a:pt x="765" y="2272"/>
                  </a:lnTo>
                  <a:lnTo>
                    <a:pt x="748" y="2279"/>
                  </a:lnTo>
                  <a:lnTo>
                    <a:pt x="743" y="2272"/>
                  </a:lnTo>
                  <a:lnTo>
                    <a:pt x="727" y="2260"/>
                  </a:lnTo>
                  <a:lnTo>
                    <a:pt x="704" y="2246"/>
                  </a:lnTo>
                  <a:lnTo>
                    <a:pt x="678" y="2229"/>
                  </a:lnTo>
                  <a:lnTo>
                    <a:pt x="649" y="2213"/>
                  </a:lnTo>
                  <a:lnTo>
                    <a:pt x="623" y="2199"/>
                  </a:lnTo>
                  <a:lnTo>
                    <a:pt x="604" y="2188"/>
                  </a:lnTo>
                  <a:lnTo>
                    <a:pt x="594" y="2181"/>
                  </a:lnTo>
                  <a:lnTo>
                    <a:pt x="582" y="2178"/>
                  </a:lnTo>
                  <a:lnTo>
                    <a:pt x="568" y="2179"/>
                  </a:lnTo>
                  <a:lnTo>
                    <a:pt x="552" y="2185"/>
                  </a:lnTo>
                  <a:lnTo>
                    <a:pt x="537" y="2192"/>
                  </a:lnTo>
                  <a:lnTo>
                    <a:pt x="522" y="2200"/>
                  </a:lnTo>
                  <a:lnTo>
                    <a:pt x="509" y="2208"/>
                  </a:lnTo>
                  <a:lnTo>
                    <a:pt x="500" y="2216"/>
                  </a:lnTo>
                  <a:lnTo>
                    <a:pt x="494" y="2221"/>
                  </a:lnTo>
                  <a:lnTo>
                    <a:pt x="490" y="2219"/>
                  </a:lnTo>
                  <a:lnTo>
                    <a:pt x="490" y="2207"/>
                  </a:lnTo>
                  <a:lnTo>
                    <a:pt x="491" y="2194"/>
                  </a:lnTo>
                  <a:lnTo>
                    <a:pt x="492" y="2186"/>
                  </a:lnTo>
                  <a:lnTo>
                    <a:pt x="497" y="2158"/>
                  </a:lnTo>
                  <a:lnTo>
                    <a:pt x="505" y="2116"/>
                  </a:lnTo>
                  <a:lnTo>
                    <a:pt x="513" y="2075"/>
                  </a:lnTo>
                  <a:lnTo>
                    <a:pt x="516" y="2049"/>
                  </a:lnTo>
                  <a:lnTo>
                    <a:pt x="521" y="1984"/>
                  </a:lnTo>
                  <a:lnTo>
                    <a:pt x="523" y="1931"/>
                  </a:lnTo>
                  <a:lnTo>
                    <a:pt x="523" y="1879"/>
                  </a:lnTo>
                  <a:lnTo>
                    <a:pt x="519" y="1819"/>
                  </a:lnTo>
                  <a:lnTo>
                    <a:pt x="516" y="1810"/>
                  </a:lnTo>
                  <a:lnTo>
                    <a:pt x="512" y="1795"/>
                  </a:lnTo>
                  <a:lnTo>
                    <a:pt x="507" y="1780"/>
                  </a:lnTo>
                  <a:lnTo>
                    <a:pt x="504" y="1771"/>
                  </a:lnTo>
                  <a:lnTo>
                    <a:pt x="492" y="1731"/>
                  </a:lnTo>
                  <a:lnTo>
                    <a:pt x="485" y="1683"/>
                  </a:lnTo>
                  <a:lnTo>
                    <a:pt x="483" y="1629"/>
                  </a:lnTo>
                  <a:lnTo>
                    <a:pt x="481" y="1575"/>
                  </a:lnTo>
                  <a:lnTo>
                    <a:pt x="644" y="1562"/>
                  </a:lnTo>
                  <a:lnTo>
                    <a:pt x="628" y="1609"/>
                  </a:lnTo>
                  <a:lnTo>
                    <a:pt x="632" y="1609"/>
                  </a:lnTo>
                  <a:lnTo>
                    <a:pt x="642" y="1608"/>
                  </a:lnTo>
                  <a:lnTo>
                    <a:pt x="656" y="1607"/>
                  </a:lnTo>
                  <a:lnTo>
                    <a:pt x="672" y="1605"/>
                  </a:lnTo>
                  <a:lnTo>
                    <a:pt x="688" y="1603"/>
                  </a:lnTo>
                  <a:lnTo>
                    <a:pt x="703" y="1602"/>
                  </a:lnTo>
                  <a:lnTo>
                    <a:pt x="714" y="1602"/>
                  </a:lnTo>
                  <a:lnTo>
                    <a:pt x="720" y="1602"/>
                  </a:lnTo>
                  <a:lnTo>
                    <a:pt x="733" y="1609"/>
                  </a:lnTo>
                  <a:lnTo>
                    <a:pt x="739" y="1618"/>
                  </a:lnTo>
                  <a:lnTo>
                    <a:pt x="741" y="1628"/>
                  </a:lnTo>
                  <a:lnTo>
                    <a:pt x="740" y="1639"/>
                  </a:lnTo>
                  <a:lnTo>
                    <a:pt x="739" y="1645"/>
                  </a:lnTo>
                  <a:lnTo>
                    <a:pt x="735" y="1654"/>
                  </a:lnTo>
                  <a:lnTo>
                    <a:pt x="731" y="1666"/>
                  </a:lnTo>
                  <a:lnTo>
                    <a:pt x="724" y="1676"/>
                  </a:lnTo>
                  <a:lnTo>
                    <a:pt x="714" y="1685"/>
                  </a:lnTo>
                  <a:lnTo>
                    <a:pt x="702" y="1692"/>
                  </a:lnTo>
                  <a:lnTo>
                    <a:pt x="688" y="1694"/>
                  </a:lnTo>
                  <a:lnTo>
                    <a:pt x="670" y="1691"/>
                  </a:lnTo>
                  <a:lnTo>
                    <a:pt x="661" y="1684"/>
                  </a:lnTo>
                  <a:lnTo>
                    <a:pt x="655" y="1674"/>
                  </a:lnTo>
                  <a:lnTo>
                    <a:pt x="650" y="1665"/>
                  </a:lnTo>
                  <a:lnTo>
                    <a:pt x="648" y="1659"/>
                  </a:lnTo>
                  <a:lnTo>
                    <a:pt x="611" y="1659"/>
                  </a:lnTo>
                  <a:lnTo>
                    <a:pt x="612" y="1685"/>
                  </a:lnTo>
                  <a:lnTo>
                    <a:pt x="620" y="1705"/>
                  </a:lnTo>
                  <a:lnTo>
                    <a:pt x="632" y="1720"/>
                  </a:lnTo>
                  <a:lnTo>
                    <a:pt x="645" y="1729"/>
                  </a:lnTo>
                  <a:lnTo>
                    <a:pt x="660" y="1735"/>
                  </a:lnTo>
                  <a:lnTo>
                    <a:pt x="675" y="1737"/>
                  </a:lnTo>
                  <a:lnTo>
                    <a:pt x="688" y="1738"/>
                  </a:lnTo>
                  <a:lnTo>
                    <a:pt x="696" y="1738"/>
                  </a:lnTo>
                  <a:lnTo>
                    <a:pt x="708" y="1737"/>
                  </a:lnTo>
                  <a:lnTo>
                    <a:pt x="723" y="1734"/>
                  </a:lnTo>
                  <a:lnTo>
                    <a:pt x="741" y="1728"/>
                  </a:lnTo>
                  <a:lnTo>
                    <a:pt x="761" y="1719"/>
                  </a:lnTo>
                  <a:lnTo>
                    <a:pt x="778" y="1705"/>
                  </a:lnTo>
                  <a:lnTo>
                    <a:pt x="792" y="1686"/>
                  </a:lnTo>
                  <a:lnTo>
                    <a:pt x="800" y="1662"/>
                  </a:lnTo>
                  <a:lnTo>
                    <a:pt x="800" y="1631"/>
                  </a:lnTo>
                  <a:lnTo>
                    <a:pt x="799" y="1622"/>
                  </a:lnTo>
                  <a:lnTo>
                    <a:pt x="796" y="1609"/>
                  </a:lnTo>
                  <a:lnTo>
                    <a:pt x="792" y="1595"/>
                  </a:lnTo>
                  <a:lnTo>
                    <a:pt x="785" y="1582"/>
                  </a:lnTo>
                  <a:lnTo>
                    <a:pt x="772" y="1569"/>
                  </a:lnTo>
                  <a:lnTo>
                    <a:pt x="754" y="1560"/>
                  </a:lnTo>
                  <a:lnTo>
                    <a:pt x="727" y="1555"/>
                  </a:lnTo>
                  <a:lnTo>
                    <a:pt x="693" y="1555"/>
                  </a:lnTo>
                  <a:lnTo>
                    <a:pt x="691" y="1553"/>
                  </a:lnTo>
                  <a:lnTo>
                    <a:pt x="695" y="1545"/>
                  </a:lnTo>
                  <a:lnTo>
                    <a:pt x="700" y="1536"/>
                  </a:lnTo>
                  <a:lnTo>
                    <a:pt x="705" y="1523"/>
                  </a:lnTo>
                  <a:lnTo>
                    <a:pt x="711" y="1511"/>
                  </a:lnTo>
                  <a:lnTo>
                    <a:pt x="717" y="1502"/>
                  </a:lnTo>
                  <a:lnTo>
                    <a:pt x="721" y="1494"/>
                  </a:lnTo>
                  <a:lnTo>
                    <a:pt x="723" y="1492"/>
                  </a:lnTo>
                  <a:lnTo>
                    <a:pt x="795" y="1488"/>
                  </a:lnTo>
                  <a:lnTo>
                    <a:pt x="816" y="1446"/>
                  </a:lnTo>
                  <a:lnTo>
                    <a:pt x="682" y="1447"/>
                  </a:lnTo>
                  <a:lnTo>
                    <a:pt x="644" y="1562"/>
                  </a:lnTo>
                  <a:lnTo>
                    <a:pt x="481" y="1575"/>
                  </a:lnTo>
                  <a:lnTo>
                    <a:pt x="479" y="1532"/>
                  </a:lnTo>
                  <a:lnTo>
                    <a:pt x="478" y="1495"/>
                  </a:lnTo>
                  <a:lnTo>
                    <a:pt x="475" y="1466"/>
                  </a:lnTo>
                  <a:lnTo>
                    <a:pt x="469" y="1448"/>
                  </a:lnTo>
                  <a:lnTo>
                    <a:pt x="459" y="1433"/>
                  </a:lnTo>
                  <a:lnTo>
                    <a:pt x="446" y="1417"/>
                  </a:lnTo>
                  <a:lnTo>
                    <a:pt x="433" y="1400"/>
                  </a:lnTo>
                  <a:lnTo>
                    <a:pt x="420" y="1383"/>
                  </a:lnTo>
                  <a:lnTo>
                    <a:pt x="403" y="1367"/>
                  </a:lnTo>
                  <a:lnTo>
                    <a:pt x="386" y="1351"/>
                  </a:lnTo>
                  <a:lnTo>
                    <a:pt x="368" y="1336"/>
                  </a:lnTo>
                  <a:lnTo>
                    <a:pt x="346" y="1322"/>
                  </a:lnTo>
                  <a:lnTo>
                    <a:pt x="340" y="1319"/>
                  </a:lnTo>
                  <a:lnTo>
                    <a:pt x="334" y="1317"/>
                  </a:lnTo>
                  <a:lnTo>
                    <a:pt x="328" y="1313"/>
                  </a:lnTo>
                  <a:lnTo>
                    <a:pt x="322" y="1310"/>
                  </a:lnTo>
                  <a:lnTo>
                    <a:pt x="316" y="1306"/>
                  </a:lnTo>
                  <a:lnTo>
                    <a:pt x="309" y="1303"/>
                  </a:lnTo>
                  <a:lnTo>
                    <a:pt x="301" y="1298"/>
                  </a:lnTo>
                  <a:lnTo>
                    <a:pt x="294" y="1295"/>
                  </a:lnTo>
                  <a:lnTo>
                    <a:pt x="348" y="1175"/>
                  </a:lnTo>
                  <a:lnTo>
                    <a:pt x="377" y="1191"/>
                  </a:lnTo>
                  <a:lnTo>
                    <a:pt x="399" y="1204"/>
                  </a:lnTo>
                  <a:lnTo>
                    <a:pt x="415" y="1215"/>
                  </a:lnTo>
                  <a:lnTo>
                    <a:pt x="426" y="1223"/>
                  </a:lnTo>
                  <a:lnTo>
                    <a:pt x="433" y="1229"/>
                  </a:lnTo>
                  <a:lnTo>
                    <a:pt x="438" y="1234"/>
                  </a:lnTo>
                  <a:lnTo>
                    <a:pt x="439" y="1236"/>
                  </a:lnTo>
                  <a:lnTo>
                    <a:pt x="440" y="1236"/>
                  </a:lnTo>
                  <a:lnTo>
                    <a:pt x="443" y="1224"/>
                  </a:lnTo>
                  <a:lnTo>
                    <a:pt x="445" y="1204"/>
                  </a:lnTo>
                  <a:lnTo>
                    <a:pt x="448" y="1181"/>
                  </a:lnTo>
                  <a:lnTo>
                    <a:pt x="458" y="1162"/>
                  </a:lnTo>
                  <a:lnTo>
                    <a:pt x="461" y="1160"/>
                  </a:lnTo>
                  <a:lnTo>
                    <a:pt x="466" y="1158"/>
                  </a:lnTo>
                  <a:lnTo>
                    <a:pt x="470" y="1156"/>
                  </a:lnTo>
                  <a:lnTo>
                    <a:pt x="474" y="1158"/>
                  </a:lnTo>
                  <a:lnTo>
                    <a:pt x="475" y="1166"/>
                  </a:lnTo>
                  <a:lnTo>
                    <a:pt x="476" y="1182"/>
                  </a:lnTo>
                  <a:lnTo>
                    <a:pt x="479" y="1200"/>
                  </a:lnTo>
                  <a:lnTo>
                    <a:pt x="486" y="1214"/>
                  </a:lnTo>
                  <a:lnTo>
                    <a:pt x="492" y="1221"/>
                  </a:lnTo>
                  <a:lnTo>
                    <a:pt x="500" y="1228"/>
                  </a:lnTo>
                  <a:lnTo>
                    <a:pt x="508" y="1237"/>
                  </a:lnTo>
                  <a:lnTo>
                    <a:pt x="516" y="1245"/>
                  </a:lnTo>
                  <a:lnTo>
                    <a:pt x="524" y="1254"/>
                  </a:lnTo>
                  <a:lnTo>
                    <a:pt x="531" y="1261"/>
                  </a:lnTo>
                  <a:lnTo>
                    <a:pt x="536" y="1268"/>
                  </a:lnTo>
                  <a:lnTo>
                    <a:pt x="538" y="1273"/>
                  </a:lnTo>
                  <a:lnTo>
                    <a:pt x="538" y="1276"/>
                  </a:lnTo>
                  <a:lnTo>
                    <a:pt x="538" y="1282"/>
                  </a:lnTo>
                  <a:lnTo>
                    <a:pt x="538" y="1287"/>
                  </a:lnTo>
                  <a:lnTo>
                    <a:pt x="538" y="1289"/>
                  </a:lnTo>
                  <a:lnTo>
                    <a:pt x="544" y="1288"/>
                  </a:lnTo>
                  <a:lnTo>
                    <a:pt x="550" y="1280"/>
                  </a:lnTo>
                  <a:lnTo>
                    <a:pt x="554" y="1271"/>
                  </a:lnTo>
                  <a:lnTo>
                    <a:pt x="559" y="1264"/>
                  </a:lnTo>
                  <a:lnTo>
                    <a:pt x="565" y="1258"/>
                  </a:lnTo>
                  <a:lnTo>
                    <a:pt x="570" y="1253"/>
                  </a:lnTo>
                  <a:lnTo>
                    <a:pt x="577" y="1249"/>
                  </a:lnTo>
                  <a:lnTo>
                    <a:pt x="583" y="1244"/>
                  </a:lnTo>
                  <a:lnTo>
                    <a:pt x="589" y="1239"/>
                  </a:lnTo>
                  <a:lnTo>
                    <a:pt x="595" y="1234"/>
                  </a:lnTo>
                  <a:lnTo>
                    <a:pt x="600" y="1228"/>
                  </a:lnTo>
                  <a:lnTo>
                    <a:pt x="605" y="1222"/>
                  </a:lnTo>
                  <a:lnTo>
                    <a:pt x="610" y="1209"/>
                  </a:lnTo>
                  <a:lnTo>
                    <a:pt x="606" y="1199"/>
                  </a:lnTo>
                  <a:lnTo>
                    <a:pt x="599" y="1189"/>
                  </a:lnTo>
                  <a:lnTo>
                    <a:pt x="592" y="1177"/>
                  </a:lnTo>
                  <a:lnTo>
                    <a:pt x="592" y="1173"/>
                  </a:lnTo>
                  <a:lnTo>
                    <a:pt x="594" y="1168"/>
                  </a:lnTo>
                  <a:lnTo>
                    <a:pt x="597" y="1165"/>
                  </a:lnTo>
                  <a:lnTo>
                    <a:pt x="602" y="1165"/>
                  </a:lnTo>
                  <a:lnTo>
                    <a:pt x="608" y="1169"/>
                  </a:lnTo>
                  <a:lnTo>
                    <a:pt x="618" y="1174"/>
                  </a:lnTo>
                  <a:lnTo>
                    <a:pt x="627" y="1178"/>
                  </a:lnTo>
                  <a:lnTo>
                    <a:pt x="637" y="1182"/>
                  </a:lnTo>
                  <a:lnTo>
                    <a:pt x="648" y="1185"/>
                  </a:lnTo>
                  <a:lnTo>
                    <a:pt x="656" y="1188"/>
                  </a:lnTo>
                  <a:lnTo>
                    <a:pt x="661" y="1189"/>
                  </a:lnTo>
                  <a:lnTo>
                    <a:pt x="665" y="1188"/>
                  </a:lnTo>
                  <a:lnTo>
                    <a:pt x="665" y="1185"/>
                  </a:lnTo>
                  <a:lnTo>
                    <a:pt x="661" y="1181"/>
                  </a:lnTo>
                  <a:lnTo>
                    <a:pt x="656" y="1174"/>
                  </a:lnTo>
                  <a:lnTo>
                    <a:pt x="649" y="1168"/>
                  </a:lnTo>
                  <a:lnTo>
                    <a:pt x="641" y="1160"/>
                  </a:lnTo>
                  <a:lnTo>
                    <a:pt x="633" y="1153"/>
                  </a:lnTo>
                  <a:lnTo>
                    <a:pt x="623" y="1147"/>
                  </a:lnTo>
                  <a:lnTo>
                    <a:pt x="615" y="1142"/>
                  </a:lnTo>
                  <a:lnTo>
                    <a:pt x="605" y="1136"/>
                  </a:lnTo>
                  <a:lnTo>
                    <a:pt x="592" y="1129"/>
                  </a:lnTo>
                  <a:lnTo>
                    <a:pt x="576" y="1123"/>
                  </a:lnTo>
                  <a:lnTo>
                    <a:pt x="560" y="1117"/>
                  </a:lnTo>
                  <a:lnTo>
                    <a:pt x="545" y="1112"/>
                  </a:lnTo>
                  <a:lnTo>
                    <a:pt x="531" y="1108"/>
                  </a:lnTo>
                  <a:lnTo>
                    <a:pt x="521" y="1106"/>
                  </a:lnTo>
                  <a:lnTo>
                    <a:pt x="515" y="1105"/>
                  </a:lnTo>
                  <a:lnTo>
                    <a:pt x="502" y="1105"/>
                  </a:lnTo>
                  <a:lnTo>
                    <a:pt x="491" y="1105"/>
                  </a:lnTo>
                  <a:lnTo>
                    <a:pt x="478" y="1105"/>
                  </a:lnTo>
                  <a:lnTo>
                    <a:pt x="466" y="1105"/>
                  </a:lnTo>
                  <a:lnTo>
                    <a:pt x="454" y="1105"/>
                  </a:lnTo>
                  <a:lnTo>
                    <a:pt x="441" y="1103"/>
                  </a:lnTo>
                  <a:lnTo>
                    <a:pt x="428" y="1103"/>
                  </a:lnTo>
                  <a:lnTo>
                    <a:pt x="415" y="1102"/>
                  </a:lnTo>
                  <a:lnTo>
                    <a:pt x="408" y="1100"/>
                  </a:lnTo>
                  <a:lnTo>
                    <a:pt x="400" y="1097"/>
                  </a:lnTo>
                  <a:lnTo>
                    <a:pt x="392" y="1092"/>
                  </a:lnTo>
                  <a:lnTo>
                    <a:pt x="385" y="1086"/>
                  </a:lnTo>
                  <a:lnTo>
                    <a:pt x="365" y="1071"/>
                  </a:lnTo>
                  <a:lnTo>
                    <a:pt x="346" y="1059"/>
                  </a:lnTo>
                  <a:lnTo>
                    <a:pt x="325" y="1047"/>
                  </a:lnTo>
                  <a:lnTo>
                    <a:pt x="305" y="1038"/>
                  </a:lnTo>
                  <a:lnTo>
                    <a:pt x="288" y="1031"/>
                  </a:lnTo>
                  <a:lnTo>
                    <a:pt x="274" y="1026"/>
                  </a:lnTo>
                  <a:lnTo>
                    <a:pt x="265" y="1023"/>
                  </a:lnTo>
                  <a:lnTo>
                    <a:pt x="260" y="1023"/>
                  </a:lnTo>
                  <a:lnTo>
                    <a:pt x="258" y="1025"/>
                  </a:lnTo>
                  <a:lnTo>
                    <a:pt x="254" y="1032"/>
                  </a:lnTo>
                  <a:lnTo>
                    <a:pt x="247" y="1042"/>
                  </a:lnTo>
                  <a:lnTo>
                    <a:pt x="241" y="1053"/>
                  </a:lnTo>
                  <a:lnTo>
                    <a:pt x="234" y="1064"/>
                  </a:lnTo>
                  <a:lnTo>
                    <a:pt x="228" y="1074"/>
                  </a:lnTo>
                  <a:lnTo>
                    <a:pt x="224" y="1082"/>
                  </a:lnTo>
                  <a:lnTo>
                    <a:pt x="221" y="1085"/>
                  </a:lnTo>
                  <a:lnTo>
                    <a:pt x="219" y="1086"/>
                  </a:lnTo>
                  <a:lnTo>
                    <a:pt x="214" y="1087"/>
                  </a:lnTo>
                  <a:lnTo>
                    <a:pt x="211" y="1090"/>
                  </a:lnTo>
                  <a:lnTo>
                    <a:pt x="210" y="1093"/>
                  </a:lnTo>
                  <a:lnTo>
                    <a:pt x="211" y="1102"/>
                  </a:lnTo>
                  <a:lnTo>
                    <a:pt x="214" y="1112"/>
                  </a:lnTo>
                  <a:lnTo>
                    <a:pt x="217" y="1122"/>
                  </a:lnTo>
                  <a:lnTo>
                    <a:pt x="218" y="1131"/>
                  </a:lnTo>
                  <a:lnTo>
                    <a:pt x="225" y="1132"/>
                  </a:lnTo>
                  <a:lnTo>
                    <a:pt x="236" y="1135"/>
                  </a:lnTo>
                  <a:lnTo>
                    <a:pt x="250" y="1138"/>
                  </a:lnTo>
                  <a:lnTo>
                    <a:pt x="266" y="1143"/>
                  </a:lnTo>
                  <a:lnTo>
                    <a:pt x="285" y="1148"/>
                  </a:lnTo>
                  <a:lnTo>
                    <a:pt x="305" y="1155"/>
                  </a:lnTo>
                  <a:lnTo>
                    <a:pt x="326" y="1165"/>
                  </a:lnTo>
                  <a:lnTo>
                    <a:pt x="348" y="1175"/>
                  </a:lnTo>
                  <a:lnTo>
                    <a:pt x="294" y="1295"/>
                  </a:lnTo>
                  <a:lnTo>
                    <a:pt x="280" y="1288"/>
                  </a:lnTo>
                  <a:lnTo>
                    <a:pt x="265" y="1281"/>
                  </a:lnTo>
                  <a:lnTo>
                    <a:pt x="250" y="1274"/>
                  </a:lnTo>
                  <a:lnTo>
                    <a:pt x="235" y="1266"/>
                  </a:lnTo>
                  <a:lnTo>
                    <a:pt x="220" y="1259"/>
                  </a:lnTo>
                  <a:lnTo>
                    <a:pt x="205" y="1251"/>
                  </a:lnTo>
                  <a:lnTo>
                    <a:pt x="190" y="1244"/>
                  </a:lnTo>
                  <a:lnTo>
                    <a:pt x="175" y="1236"/>
                  </a:lnTo>
                  <a:lnTo>
                    <a:pt x="161" y="1229"/>
                  </a:lnTo>
                  <a:lnTo>
                    <a:pt x="148" y="1221"/>
                  </a:lnTo>
                  <a:lnTo>
                    <a:pt x="135" y="1214"/>
                  </a:lnTo>
                  <a:lnTo>
                    <a:pt x="123" y="1206"/>
                  </a:lnTo>
                  <a:lnTo>
                    <a:pt x="112" y="1199"/>
                  </a:lnTo>
                  <a:lnTo>
                    <a:pt x="103" y="1192"/>
                  </a:lnTo>
                  <a:lnTo>
                    <a:pt x="95" y="1186"/>
                  </a:lnTo>
                  <a:lnTo>
                    <a:pt x="88" y="1180"/>
                  </a:lnTo>
                  <a:lnTo>
                    <a:pt x="66" y="1163"/>
                  </a:lnTo>
                  <a:lnTo>
                    <a:pt x="47" y="1145"/>
                  </a:lnTo>
                  <a:lnTo>
                    <a:pt x="32" y="1127"/>
                  </a:lnTo>
                  <a:lnTo>
                    <a:pt x="20" y="1107"/>
                  </a:lnTo>
                  <a:lnTo>
                    <a:pt x="10" y="1086"/>
                  </a:lnTo>
                  <a:lnTo>
                    <a:pt x="4" y="1064"/>
                  </a:lnTo>
                  <a:lnTo>
                    <a:pt x="0" y="1042"/>
                  </a:lnTo>
                  <a:lnTo>
                    <a:pt x="0" y="1021"/>
                  </a:lnTo>
                  <a:lnTo>
                    <a:pt x="40" y="1001"/>
                  </a:lnTo>
                  <a:lnTo>
                    <a:pt x="39" y="1012"/>
                  </a:lnTo>
                  <a:lnTo>
                    <a:pt x="38" y="1029"/>
                  </a:lnTo>
                  <a:lnTo>
                    <a:pt x="39" y="1044"/>
                  </a:lnTo>
                  <a:lnTo>
                    <a:pt x="42" y="1055"/>
                  </a:lnTo>
                  <a:lnTo>
                    <a:pt x="44" y="1057"/>
                  </a:lnTo>
                  <a:lnTo>
                    <a:pt x="47" y="1061"/>
                  </a:lnTo>
                  <a:lnTo>
                    <a:pt x="52" y="1063"/>
                  </a:lnTo>
                  <a:lnTo>
                    <a:pt x="55" y="1064"/>
                  </a:lnTo>
                  <a:lnTo>
                    <a:pt x="62" y="1070"/>
                  </a:lnTo>
                  <a:lnTo>
                    <a:pt x="67" y="1077"/>
                  </a:lnTo>
                  <a:lnTo>
                    <a:pt x="73" y="1084"/>
                  </a:lnTo>
                  <a:lnTo>
                    <a:pt x="80" y="1090"/>
                  </a:lnTo>
                  <a:lnTo>
                    <a:pt x="85" y="1092"/>
                  </a:lnTo>
                  <a:lnTo>
                    <a:pt x="90" y="1094"/>
                  </a:lnTo>
                  <a:lnTo>
                    <a:pt x="96" y="1097"/>
                  </a:lnTo>
                  <a:lnTo>
                    <a:pt x="101" y="1098"/>
                  </a:lnTo>
                  <a:lnTo>
                    <a:pt x="106" y="1099"/>
                  </a:lnTo>
                  <a:lnTo>
                    <a:pt x="112" y="1099"/>
                  </a:lnTo>
                  <a:lnTo>
                    <a:pt x="118" y="1099"/>
                  </a:lnTo>
                  <a:lnTo>
                    <a:pt x="123" y="1098"/>
                  </a:lnTo>
                  <a:lnTo>
                    <a:pt x="135" y="1085"/>
                  </a:lnTo>
                  <a:lnTo>
                    <a:pt x="146" y="1072"/>
                  </a:lnTo>
                  <a:lnTo>
                    <a:pt x="157" y="1059"/>
                  </a:lnTo>
                  <a:lnTo>
                    <a:pt x="167" y="1045"/>
                  </a:lnTo>
                  <a:lnTo>
                    <a:pt x="176" y="1031"/>
                  </a:lnTo>
                  <a:lnTo>
                    <a:pt x="184" y="1016"/>
                  </a:lnTo>
                  <a:lnTo>
                    <a:pt x="192" y="1002"/>
                  </a:lnTo>
                  <a:lnTo>
                    <a:pt x="201" y="988"/>
                  </a:lnTo>
                  <a:lnTo>
                    <a:pt x="209" y="972"/>
                  </a:lnTo>
                  <a:lnTo>
                    <a:pt x="216" y="955"/>
                  </a:lnTo>
                  <a:lnTo>
                    <a:pt x="222" y="936"/>
                  </a:lnTo>
                  <a:lnTo>
                    <a:pt x="229" y="919"/>
                  </a:lnTo>
                  <a:lnTo>
                    <a:pt x="234" y="903"/>
                  </a:lnTo>
                  <a:lnTo>
                    <a:pt x="239" y="889"/>
                  </a:lnTo>
                  <a:lnTo>
                    <a:pt x="242" y="878"/>
                  </a:lnTo>
                  <a:lnTo>
                    <a:pt x="244" y="868"/>
                  </a:lnTo>
                  <a:lnTo>
                    <a:pt x="247" y="857"/>
                  </a:lnTo>
                  <a:lnTo>
                    <a:pt x="250" y="840"/>
                  </a:lnTo>
                  <a:lnTo>
                    <a:pt x="254" y="821"/>
                  </a:lnTo>
                  <a:lnTo>
                    <a:pt x="257" y="807"/>
                  </a:lnTo>
                  <a:lnTo>
                    <a:pt x="262" y="794"/>
                  </a:lnTo>
                  <a:lnTo>
                    <a:pt x="266" y="779"/>
                  </a:lnTo>
                  <a:lnTo>
                    <a:pt x="273" y="764"/>
                  </a:lnTo>
                  <a:lnTo>
                    <a:pt x="280" y="747"/>
                  </a:lnTo>
                  <a:lnTo>
                    <a:pt x="287" y="733"/>
                  </a:lnTo>
                  <a:lnTo>
                    <a:pt x="295" y="718"/>
                  </a:lnTo>
                  <a:lnTo>
                    <a:pt x="302" y="705"/>
                  </a:lnTo>
                  <a:lnTo>
                    <a:pt x="309" y="695"/>
                  </a:lnTo>
                  <a:lnTo>
                    <a:pt x="315" y="686"/>
                  </a:lnTo>
                  <a:lnTo>
                    <a:pt x="322" y="675"/>
                  </a:lnTo>
                  <a:lnTo>
                    <a:pt x="331" y="661"/>
                  </a:lnTo>
                  <a:lnTo>
                    <a:pt x="341" y="647"/>
                  </a:lnTo>
                  <a:lnTo>
                    <a:pt x="394" y="669"/>
                  </a:lnTo>
                  <a:lnTo>
                    <a:pt x="378" y="693"/>
                  </a:lnTo>
                  <a:lnTo>
                    <a:pt x="364" y="720"/>
                  </a:lnTo>
                  <a:lnTo>
                    <a:pt x="352" y="745"/>
                  </a:lnTo>
                  <a:lnTo>
                    <a:pt x="341" y="771"/>
                  </a:lnTo>
                  <a:lnTo>
                    <a:pt x="333" y="792"/>
                  </a:lnTo>
                  <a:lnTo>
                    <a:pt x="327" y="810"/>
                  </a:lnTo>
                  <a:lnTo>
                    <a:pt x="324" y="824"/>
                  </a:lnTo>
                  <a:lnTo>
                    <a:pt x="322" y="830"/>
                  </a:lnTo>
                  <a:lnTo>
                    <a:pt x="319" y="841"/>
                  </a:lnTo>
                  <a:lnTo>
                    <a:pt x="316" y="853"/>
                  </a:lnTo>
                  <a:lnTo>
                    <a:pt x="315" y="865"/>
                  </a:lnTo>
                  <a:lnTo>
                    <a:pt x="313" y="871"/>
                  </a:lnTo>
                  <a:lnTo>
                    <a:pt x="310" y="889"/>
                  </a:lnTo>
                  <a:lnTo>
                    <a:pt x="307" y="908"/>
                  </a:lnTo>
                  <a:lnTo>
                    <a:pt x="302" y="926"/>
                  </a:lnTo>
                  <a:lnTo>
                    <a:pt x="299" y="941"/>
                  </a:lnTo>
                  <a:lnTo>
                    <a:pt x="293" y="957"/>
                  </a:lnTo>
                  <a:lnTo>
                    <a:pt x="285" y="974"/>
                  </a:lnTo>
                  <a:lnTo>
                    <a:pt x="278" y="989"/>
                  </a:lnTo>
                  <a:lnTo>
                    <a:pt x="274" y="997"/>
                  </a:lnTo>
                  <a:lnTo>
                    <a:pt x="289" y="997"/>
                  </a:lnTo>
                  <a:lnTo>
                    <a:pt x="308" y="1004"/>
                  </a:lnTo>
                  <a:lnTo>
                    <a:pt x="328" y="1015"/>
                  </a:lnTo>
                  <a:lnTo>
                    <a:pt x="349" y="1029"/>
                  </a:lnTo>
                  <a:lnTo>
                    <a:pt x="370" y="1042"/>
                  </a:lnTo>
                  <a:lnTo>
                    <a:pt x="388" y="1055"/>
                  </a:lnTo>
                  <a:lnTo>
                    <a:pt x="403" y="1065"/>
                  </a:lnTo>
                  <a:lnTo>
                    <a:pt x="413" y="1070"/>
                  </a:lnTo>
                  <a:lnTo>
                    <a:pt x="416" y="1071"/>
                  </a:lnTo>
                  <a:lnTo>
                    <a:pt x="421" y="1074"/>
                  </a:lnTo>
                  <a:lnTo>
                    <a:pt x="425" y="1075"/>
                  </a:lnTo>
                  <a:lnTo>
                    <a:pt x="430" y="1077"/>
                  </a:lnTo>
                  <a:lnTo>
                    <a:pt x="434" y="1078"/>
                  </a:lnTo>
                  <a:lnTo>
                    <a:pt x="439" y="1079"/>
                  </a:lnTo>
                  <a:lnTo>
                    <a:pt x="444" y="1080"/>
                  </a:lnTo>
                  <a:lnTo>
                    <a:pt x="447" y="1080"/>
                  </a:lnTo>
                  <a:lnTo>
                    <a:pt x="458" y="1079"/>
                  </a:lnTo>
                  <a:lnTo>
                    <a:pt x="470" y="1079"/>
                  </a:lnTo>
                  <a:lnTo>
                    <a:pt x="484" y="1078"/>
                  </a:lnTo>
                  <a:lnTo>
                    <a:pt x="499" y="1078"/>
                  </a:lnTo>
                  <a:lnTo>
                    <a:pt x="514" y="1079"/>
                  </a:lnTo>
                  <a:lnTo>
                    <a:pt x="528" y="1080"/>
                  </a:lnTo>
                  <a:lnTo>
                    <a:pt x="540" y="1083"/>
                  </a:lnTo>
                  <a:lnTo>
                    <a:pt x="551" y="1086"/>
                  </a:lnTo>
                  <a:lnTo>
                    <a:pt x="555" y="1089"/>
                  </a:lnTo>
                  <a:lnTo>
                    <a:pt x="561" y="1091"/>
                  </a:lnTo>
                  <a:lnTo>
                    <a:pt x="569" y="1094"/>
                  </a:lnTo>
                  <a:lnTo>
                    <a:pt x="579" y="1098"/>
                  </a:lnTo>
                  <a:lnTo>
                    <a:pt x="587" y="1101"/>
                  </a:lnTo>
                  <a:lnTo>
                    <a:pt x="594" y="1103"/>
                  </a:lnTo>
                  <a:lnTo>
                    <a:pt x="598" y="1103"/>
                  </a:lnTo>
                  <a:lnTo>
                    <a:pt x="599" y="1102"/>
                  </a:lnTo>
                  <a:lnTo>
                    <a:pt x="595" y="1087"/>
                  </a:lnTo>
                  <a:lnTo>
                    <a:pt x="592" y="1076"/>
                  </a:lnTo>
                  <a:lnTo>
                    <a:pt x="592" y="1067"/>
                  </a:lnTo>
                  <a:lnTo>
                    <a:pt x="596" y="1061"/>
                  </a:lnTo>
                  <a:lnTo>
                    <a:pt x="600" y="1057"/>
                  </a:lnTo>
                  <a:lnTo>
                    <a:pt x="605" y="1053"/>
                  </a:lnTo>
                  <a:lnTo>
                    <a:pt x="608" y="1047"/>
                  </a:lnTo>
                  <a:lnTo>
                    <a:pt x="610" y="1039"/>
                  </a:lnTo>
                  <a:lnTo>
                    <a:pt x="608" y="1032"/>
                  </a:lnTo>
                  <a:lnTo>
                    <a:pt x="605" y="1026"/>
                  </a:lnTo>
                  <a:lnTo>
                    <a:pt x="602" y="1021"/>
                  </a:lnTo>
                  <a:lnTo>
                    <a:pt x="599" y="1015"/>
                  </a:lnTo>
                  <a:lnTo>
                    <a:pt x="602" y="1010"/>
                  </a:lnTo>
                  <a:lnTo>
                    <a:pt x="607" y="1004"/>
                  </a:lnTo>
                  <a:lnTo>
                    <a:pt x="612" y="997"/>
                  </a:lnTo>
                  <a:lnTo>
                    <a:pt x="615" y="988"/>
                  </a:lnTo>
                  <a:lnTo>
                    <a:pt x="614" y="981"/>
                  </a:lnTo>
                  <a:lnTo>
                    <a:pt x="608" y="976"/>
                  </a:lnTo>
                  <a:lnTo>
                    <a:pt x="602" y="970"/>
                  </a:lnTo>
                  <a:lnTo>
                    <a:pt x="598" y="966"/>
                  </a:lnTo>
                  <a:lnTo>
                    <a:pt x="598" y="961"/>
                  </a:lnTo>
                  <a:lnTo>
                    <a:pt x="600" y="956"/>
                  </a:lnTo>
                  <a:lnTo>
                    <a:pt x="604" y="953"/>
                  </a:lnTo>
                  <a:lnTo>
                    <a:pt x="606" y="950"/>
                  </a:lnTo>
                  <a:lnTo>
                    <a:pt x="613" y="943"/>
                  </a:lnTo>
                  <a:lnTo>
                    <a:pt x="617" y="935"/>
                  </a:lnTo>
                  <a:lnTo>
                    <a:pt x="618" y="927"/>
                  </a:lnTo>
                  <a:lnTo>
                    <a:pt x="613" y="920"/>
                  </a:lnTo>
                  <a:lnTo>
                    <a:pt x="608" y="917"/>
                  </a:lnTo>
                  <a:lnTo>
                    <a:pt x="603" y="913"/>
                  </a:lnTo>
                  <a:lnTo>
                    <a:pt x="598" y="910"/>
                  </a:lnTo>
                  <a:lnTo>
                    <a:pt x="596" y="906"/>
                  </a:lnTo>
                  <a:lnTo>
                    <a:pt x="606" y="900"/>
                  </a:lnTo>
                  <a:lnTo>
                    <a:pt x="608" y="905"/>
                  </a:lnTo>
                  <a:lnTo>
                    <a:pt x="617" y="909"/>
                  </a:lnTo>
                  <a:lnTo>
                    <a:pt x="627" y="910"/>
                  </a:lnTo>
                  <a:lnTo>
                    <a:pt x="636" y="909"/>
                  </a:lnTo>
                  <a:lnTo>
                    <a:pt x="664" y="898"/>
                  </a:lnTo>
                  <a:lnTo>
                    <a:pt x="666" y="900"/>
                  </a:lnTo>
                  <a:lnTo>
                    <a:pt x="668" y="902"/>
                  </a:lnTo>
                  <a:lnTo>
                    <a:pt x="672" y="904"/>
                  </a:lnTo>
                  <a:lnTo>
                    <a:pt x="674" y="906"/>
                  </a:lnTo>
                  <a:lnTo>
                    <a:pt x="674" y="911"/>
                  </a:lnTo>
                  <a:lnTo>
                    <a:pt x="674" y="920"/>
                  </a:lnTo>
                  <a:lnTo>
                    <a:pt x="674" y="930"/>
                  </a:lnTo>
                  <a:lnTo>
                    <a:pt x="674" y="934"/>
                  </a:lnTo>
                  <a:lnTo>
                    <a:pt x="668" y="935"/>
                  </a:lnTo>
                  <a:lnTo>
                    <a:pt x="660" y="935"/>
                  </a:lnTo>
                  <a:lnTo>
                    <a:pt x="652" y="935"/>
                  </a:lnTo>
                  <a:lnTo>
                    <a:pt x="647" y="936"/>
                  </a:lnTo>
                  <a:lnTo>
                    <a:pt x="642" y="941"/>
                  </a:lnTo>
                  <a:lnTo>
                    <a:pt x="640" y="947"/>
                  </a:lnTo>
                  <a:lnTo>
                    <a:pt x="637" y="953"/>
                  </a:lnTo>
                  <a:lnTo>
                    <a:pt x="637" y="958"/>
                  </a:lnTo>
                  <a:lnTo>
                    <a:pt x="641" y="959"/>
                  </a:lnTo>
                  <a:lnTo>
                    <a:pt x="645" y="959"/>
                  </a:lnTo>
                  <a:lnTo>
                    <a:pt x="650" y="958"/>
                  </a:lnTo>
                  <a:lnTo>
                    <a:pt x="655" y="961"/>
                  </a:lnTo>
                  <a:lnTo>
                    <a:pt x="657" y="963"/>
                  </a:lnTo>
                  <a:lnTo>
                    <a:pt x="660" y="965"/>
                  </a:lnTo>
                  <a:lnTo>
                    <a:pt x="663" y="966"/>
                  </a:lnTo>
                  <a:lnTo>
                    <a:pt x="665" y="969"/>
                  </a:lnTo>
                  <a:lnTo>
                    <a:pt x="670" y="971"/>
                  </a:lnTo>
                  <a:lnTo>
                    <a:pt x="674" y="974"/>
                  </a:lnTo>
                  <a:lnTo>
                    <a:pt x="681" y="978"/>
                  </a:lnTo>
                  <a:lnTo>
                    <a:pt x="689" y="984"/>
                  </a:lnTo>
                  <a:lnTo>
                    <a:pt x="691" y="987"/>
                  </a:lnTo>
                  <a:lnTo>
                    <a:pt x="693" y="992"/>
                  </a:lnTo>
                  <a:lnTo>
                    <a:pt x="691" y="994"/>
                  </a:lnTo>
                  <a:lnTo>
                    <a:pt x="689" y="996"/>
                  </a:lnTo>
                  <a:lnTo>
                    <a:pt x="682" y="997"/>
                  </a:lnTo>
                  <a:lnTo>
                    <a:pt x="676" y="1002"/>
                  </a:lnTo>
                  <a:lnTo>
                    <a:pt x="671" y="1007"/>
                  </a:lnTo>
                  <a:lnTo>
                    <a:pt x="664" y="1010"/>
                  </a:lnTo>
                  <a:lnTo>
                    <a:pt x="657" y="1012"/>
                  </a:lnTo>
                  <a:lnTo>
                    <a:pt x="650" y="1012"/>
                  </a:lnTo>
                  <a:lnTo>
                    <a:pt x="642" y="1014"/>
                  </a:lnTo>
                  <a:lnTo>
                    <a:pt x="635" y="1016"/>
                  </a:lnTo>
                  <a:lnTo>
                    <a:pt x="635" y="1017"/>
                  </a:lnTo>
                  <a:lnTo>
                    <a:pt x="635" y="1021"/>
                  </a:lnTo>
                  <a:lnTo>
                    <a:pt x="635" y="1023"/>
                  </a:lnTo>
                  <a:lnTo>
                    <a:pt x="635" y="1025"/>
                  </a:lnTo>
                  <a:lnTo>
                    <a:pt x="637" y="1027"/>
                  </a:lnTo>
                  <a:lnTo>
                    <a:pt x="640" y="1029"/>
                  </a:lnTo>
                  <a:lnTo>
                    <a:pt x="641" y="1031"/>
                  </a:lnTo>
                  <a:lnTo>
                    <a:pt x="642" y="1033"/>
                  </a:lnTo>
                  <a:lnTo>
                    <a:pt x="643" y="1038"/>
                  </a:lnTo>
                  <a:lnTo>
                    <a:pt x="643" y="1042"/>
                  </a:lnTo>
                  <a:lnTo>
                    <a:pt x="642" y="1046"/>
                  </a:lnTo>
                  <a:lnTo>
                    <a:pt x="641" y="1052"/>
                  </a:lnTo>
                  <a:lnTo>
                    <a:pt x="641" y="1055"/>
                  </a:lnTo>
                  <a:lnTo>
                    <a:pt x="640" y="1057"/>
                  </a:lnTo>
                  <a:lnTo>
                    <a:pt x="637" y="1060"/>
                  </a:lnTo>
                  <a:lnTo>
                    <a:pt x="634" y="1062"/>
                  </a:lnTo>
                  <a:lnTo>
                    <a:pt x="628" y="1068"/>
                  </a:lnTo>
                  <a:lnTo>
                    <a:pt x="623" y="1075"/>
                  </a:lnTo>
                  <a:lnTo>
                    <a:pt x="620" y="1082"/>
                  </a:lnTo>
                  <a:lnTo>
                    <a:pt x="620" y="1087"/>
                  </a:lnTo>
                  <a:lnTo>
                    <a:pt x="623" y="1091"/>
                  </a:lnTo>
                  <a:lnTo>
                    <a:pt x="630" y="1092"/>
                  </a:lnTo>
                  <a:lnTo>
                    <a:pt x="638" y="1092"/>
                  </a:lnTo>
                  <a:lnTo>
                    <a:pt x="645" y="1089"/>
                  </a:lnTo>
                  <a:lnTo>
                    <a:pt x="650" y="1086"/>
                  </a:lnTo>
                  <a:lnTo>
                    <a:pt x="655" y="1083"/>
                  </a:lnTo>
                  <a:lnTo>
                    <a:pt x="660" y="1079"/>
                  </a:lnTo>
                  <a:lnTo>
                    <a:pt x="665" y="1077"/>
                  </a:lnTo>
                  <a:lnTo>
                    <a:pt x="668" y="1076"/>
                  </a:lnTo>
                  <a:lnTo>
                    <a:pt x="676" y="1074"/>
                  </a:lnTo>
                  <a:lnTo>
                    <a:pt x="683" y="1071"/>
                  </a:lnTo>
                  <a:lnTo>
                    <a:pt x="687" y="1070"/>
                  </a:lnTo>
                  <a:lnTo>
                    <a:pt x="693" y="1068"/>
                  </a:lnTo>
                  <a:lnTo>
                    <a:pt x="698" y="1068"/>
                  </a:lnTo>
                  <a:lnTo>
                    <a:pt x="706" y="1068"/>
                  </a:lnTo>
                  <a:lnTo>
                    <a:pt x="717" y="1067"/>
                  </a:lnTo>
                  <a:lnTo>
                    <a:pt x="721" y="1065"/>
                  </a:lnTo>
                  <a:lnTo>
                    <a:pt x="726" y="1063"/>
                  </a:lnTo>
                  <a:lnTo>
                    <a:pt x="729" y="1061"/>
                  </a:lnTo>
                  <a:lnTo>
                    <a:pt x="732" y="1056"/>
                  </a:lnTo>
                  <a:lnTo>
                    <a:pt x="733" y="1053"/>
                  </a:lnTo>
                  <a:lnTo>
                    <a:pt x="734" y="1049"/>
                  </a:lnTo>
                  <a:lnTo>
                    <a:pt x="734" y="1046"/>
                  </a:lnTo>
                  <a:lnTo>
                    <a:pt x="735" y="1042"/>
                  </a:lnTo>
                  <a:lnTo>
                    <a:pt x="743" y="1026"/>
                  </a:lnTo>
                  <a:lnTo>
                    <a:pt x="750" y="1011"/>
                  </a:lnTo>
                  <a:lnTo>
                    <a:pt x="756" y="996"/>
                  </a:lnTo>
                  <a:lnTo>
                    <a:pt x="758" y="981"/>
                  </a:lnTo>
                  <a:lnTo>
                    <a:pt x="756" y="969"/>
                  </a:lnTo>
                  <a:lnTo>
                    <a:pt x="749" y="956"/>
                  </a:lnTo>
                  <a:lnTo>
                    <a:pt x="743" y="943"/>
                  </a:lnTo>
                  <a:lnTo>
                    <a:pt x="744" y="934"/>
                  </a:lnTo>
                  <a:lnTo>
                    <a:pt x="748" y="932"/>
                  </a:lnTo>
                  <a:lnTo>
                    <a:pt x="753" y="931"/>
                  </a:lnTo>
                  <a:lnTo>
                    <a:pt x="757" y="931"/>
                  </a:lnTo>
                  <a:lnTo>
                    <a:pt x="762" y="930"/>
                  </a:lnTo>
                  <a:lnTo>
                    <a:pt x="765" y="927"/>
                  </a:lnTo>
                  <a:lnTo>
                    <a:pt x="769" y="924"/>
                  </a:lnTo>
                  <a:lnTo>
                    <a:pt x="771" y="921"/>
                  </a:lnTo>
                  <a:lnTo>
                    <a:pt x="773" y="918"/>
                  </a:lnTo>
                  <a:lnTo>
                    <a:pt x="776" y="916"/>
                  </a:lnTo>
                  <a:lnTo>
                    <a:pt x="777" y="913"/>
                  </a:lnTo>
                  <a:lnTo>
                    <a:pt x="777" y="911"/>
                  </a:lnTo>
                  <a:lnTo>
                    <a:pt x="778" y="908"/>
                  </a:lnTo>
                  <a:lnTo>
                    <a:pt x="778" y="905"/>
                  </a:lnTo>
                  <a:lnTo>
                    <a:pt x="780" y="903"/>
                  </a:lnTo>
                  <a:lnTo>
                    <a:pt x="781" y="902"/>
                  </a:lnTo>
                  <a:lnTo>
                    <a:pt x="782" y="900"/>
                  </a:lnTo>
                  <a:lnTo>
                    <a:pt x="782" y="896"/>
                  </a:lnTo>
                  <a:lnTo>
                    <a:pt x="781" y="893"/>
                  </a:lnTo>
                  <a:lnTo>
                    <a:pt x="779" y="889"/>
                  </a:lnTo>
                  <a:lnTo>
                    <a:pt x="779" y="887"/>
                  </a:lnTo>
                  <a:lnTo>
                    <a:pt x="777" y="881"/>
                  </a:lnTo>
                  <a:lnTo>
                    <a:pt x="776" y="875"/>
                  </a:lnTo>
                  <a:lnTo>
                    <a:pt x="776" y="871"/>
                  </a:lnTo>
                  <a:lnTo>
                    <a:pt x="774" y="865"/>
                  </a:lnTo>
                  <a:lnTo>
                    <a:pt x="773" y="860"/>
                  </a:lnTo>
                  <a:lnTo>
                    <a:pt x="772" y="855"/>
                  </a:lnTo>
                  <a:lnTo>
                    <a:pt x="771" y="850"/>
                  </a:lnTo>
                  <a:lnTo>
                    <a:pt x="768" y="847"/>
                  </a:lnTo>
                  <a:lnTo>
                    <a:pt x="764" y="845"/>
                  </a:lnTo>
                  <a:lnTo>
                    <a:pt x="758" y="844"/>
                  </a:lnTo>
                  <a:lnTo>
                    <a:pt x="753" y="844"/>
                  </a:lnTo>
                  <a:lnTo>
                    <a:pt x="748" y="845"/>
                  </a:lnTo>
                  <a:lnTo>
                    <a:pt x="746" y="848"/>
                  </a:lnTo>
                  <a:lnTo>
                    <a:pt x="744" y="850"/>
                  </a:lnTo>
                  <a:lnTo>
                    <a:pt x="742" y="853"/>
                  </a:lnTo>
                  <a:lnTo>
                    <a:pt x="736" y="857"/>
                  </a:lnTo>
                  <a:lnTo>
                    <a:pt x="731" y="8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38272" name="Picture 32" descr="pe00014_[1]"/>
          <p:cNvPicPr>
            <a:picLocks noChangeAspect="1" noChangeArrowheads="1"/>
          </p:cNvPicPr>
          <p:nvPr/>
        </p:nvPicPr>
        <p:blipFill>
          <a:blip r:embed="rId7" cstate="print">
            <a:grayscl/>
          </a:blip>
          <a:srcRect/>
          <a:stretch>
            <a:fillRect/>
          </a:stretch>
        </p:blipFill>
        <p:spPr bwMode="auto">
          <a:xfrm>
            <a:off x="4857750" y="2762250"/>
            <a:ext cx="2511425" cy="1711325"/>
          </a:xfrm>
          <a:prstGeom prst="rect">
            <a:avLst/>
          </a:prstGeom>
          <a:noFill/>
        </p:spPr>
      </p:pic>
      <p:pic>
        <p:nvPicPr>
          <p:cNvPr id="138273" name="Picture 33" descr="j0088956[1]"/>
          <p:cNvPicPr>
            <a:picLocks noChangeAspect="1" noChangeArrowheads="1"/>
          </p:cNvPicPr>
          <p:nvPr/>
        </p:nvPicPr>
        <p:blipFill>
          <a:blip r:embed="rId8" cstate="print">
            <a:grayscl/>
          </a:blip>
          <a:srcRect/>
          <a:stretch>
            <a:fillRect/>
          </a:stretch>
        </p:blipFill>
        <p:spPr bwMode="auto">
          <a:xfrm>
            <a:off x="2017713" y="2900363"/>
            <a:ext cx="2174875" cy="134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8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8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8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8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3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3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62" grpId="0" animBg="1"/>
      <p:bldP spid="138242" grpId="0" animBg="1"/>
      <p:bldP spid="138244" grpId="0"/>
      <p:bldP spid="138247" grpId="0"/>
      <p:bldP spid="138248" grpId="0"/>
      <p:bldP spid="13825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90" name="Rectangle 126"/>
          <p:cNvSpPr>
            <a:spLocks noChangeArrowheads="1"/>
          </p:cNvSpPr>
          <p:nvPr/>
        </p:nvSpPr>
        <p:spPr bwMode="auto">
          <a:xfrm>
            <a:off x="4152900" y="3830638"/>
            <a:ext cx="1465263" cy="798512"/>
          </a:xfrm>
          <a:prstGeom prst="rect">
            <a:avLst/>
          </a:prstGeom>
          <a:solidFill>
            <a:srgbClr val="FFFF00"/>
          </a:solidFill>
          <a:ln w="254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398463" y="312738"/>
            <a:ext cx="54038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Reaction that powers space shuttle is: </a:t>
            </a:r>
          </a:p>
        </p:txBody>
      </p:sp>
      <p:grpSp>
        <p:nvGrpSpPr>
          <p:cNvPr id="139274" name="Group 10"/>
          <p:cNvGrpSpPr>
            <a:grpSpLocks/>
          </p:cNvGrpSpPr>
          <p:nvPr/>
        </p:nvGrpSpPr>
        <p:grpSpPr bwMode="auto">
          <a:xfrm>
            <a:off x="865188" y="981075"/>
            <a:ext cx="7288212" cy="519113"/>
            <a:chOff x="545" y="609"/>
            <a:chExt cx="4591" cy="327"/>
          </a:xfrm>
        </p:grpSpPr>
        <p:sp>
          <p:nvSpPr>
            <p:cNvPr id="139272" name="Rectangle 8"/>
            <p:cNvSpPr>
              <a:spLocks noChangeArrowheads="1"/>
            </p:cNvSpPr>
            <p:nvPr/>
          </p:nvSpPr>
          <p:spPr bwMode="auto">
            <a:xfrm>
              <a:off x="545" y="609"/>
              <a:ext cx="4591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b="1">
                  <a:solidFill>
                    <a:srgbClr val="FF0000"/>
                  </a:solidFill>
                </a:rPr>
                <a:t>2 H</a:t>
              </a:r>
              <a:r>
                <a:rPr lang="en-US" b="1" baseline="-25000">
                  <a:solidFill>
                    <a:srgbClr val="FF0000"/>
                  </a:solidFill>
                </a:rPr>
                <a:t>2</a:t>
              </a:r>
              <a:r>
                <a:rPr lang="en-US" b="1">
                  <a:solidFill>
                    <a:srgbClr val="FF0000"/>
                  </a:solidFill>
                </a:rPr>
                <a:t>(g)  +  O</a:t>
              </a:r>
              <a:r>
                <a:rPr lang="en-US" b="1" baseline="-25000">
                  <a:solidFill>
                    <a:srgbClr val="FF0000"/>
                  </a:solidFill>
                </a:rPr>
                <a:t>2</a:t>
              </a:r>
              <a:r>
                <a:rPr lang="en-US" b="1">
                  <a:solidFill>
                    <a:srgbClr val="FF0000"/>
                  </a:solidFill>
                </a:rPr>
                <a:t>(g) 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          </a:t>
              </a:r>
              <a:r>
                <a:rPr lang="en-US" b="1">
                  <a:solidFill>
                    <a:srgbClr val="FF0000"/>
                  </a:solidFill>
                </a:rPr>
                <a:t>  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2 H</a:t>
              </a:r>
              <a:r>
                <a:rPr lang="en-US" b="1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O(g)  +  572 kJ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 </a:t>
              </a:r>
            </a:p>
          </p:txBody>
        </p:sp>
        <p:sp>
          <p:nvSpPr>
            <p:cNvPr id="139273" name="Line 9"/>
            <p:cNvSpPr>
              <a:spLocks noChangeShapeType="1"/>
            </p:cNvSpPr>
            <p:nvPr/>
          </p:nvSpPr>
          <p:spPr bwMode="auto">
            <a:xfrm>
              <a:off x="2451" y="777"/>
              <a:ext cx="411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39275" name="Rectangle 11"/>
          <p:cNvSpPr>
            <a:spLocks noChangeArrowheads="1"/>
          </p:cNvSpPr>
          <p:nvPr/>
        </p:nvSpPr>
        <p:spPr bwMode="auto">
          <a:xfrm>
            <a:off x="300038" y="1636713"/>
            <a:ext cx="8137525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From 100 g hydrogen and 640 g oxygen, what amount of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energy is possible?</a:t>
            </a:r>
          </a:p>
        </p:txBody>
      </p:sp>
      <p:sp>
        <p:nvSpPr>
          <p:cNvPr id="139277" name="Rectangle 13"/>
          <p:cNvSpPr>
            <a:spLocks noChangeArrowheads="1"/>
          </p:cNvSpPr>
          <p:nvPr/>
        </p:nvSpPr>
        <p:spPr bwMode="auto">
          <a:xfrm>
            <a:off x="5991225" y="26908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2</a:t>
            </a:r>
          </a:p>
        </p:txBody>
      </p:sp>
      <p:sp>
        <p:nvSpPr>
          <p:cNvPr id="139278" name="Rectangle 14"/>
          <p:cNvSpPr>
            <a:spLocks noChangeArrowheads="1"/>
          </p:cNvSpPr>
          <p:nvPr/>
        </p:nvSpPr>
        <p:spPr bwMode="auto">
          <a:xfrm>
            <a:off x="2247900" y="2670175"/>
            <a:ext cx="141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H</a:t>
            </a:r>
            <a:r>
              <a:rPr lang="en-US" sz="2400" baseline="-25000"/>
              <a:t>2</a:t>
            </a:r>
          </a:p>
        </p:txBody>
      </p:sp>
      <p:sp>
        <p:nvSpPr>
          <p:cNvPr id="139279" name="Rectangle 15"/>
          <p:cNvSpPr>
            <a:spLocks noChangeArrowheads="1"/>
          </p:cNvSpPr>
          <p:nvPr/>
        </p:nvSpPr>
        <p:spPr bwMode="auto">
          <a:xfrm>
            <a:off x="2344738" y="3078163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g H</a:t>
            </a:r>
            <a:r>
              <a:rPr lang="en-US" sz="2400" baseline="-25000"/>
              <a:t>2</a:t>
            </a:r>
          </a:p>
        </p:txBody>
      </p:sp>
      <p:sp>
        <p:nvSpPr>
          <p:cNvPr id="139280" name="Rectangle 16"/>
          <p:cNvSpPr>
            <a:spLocks noChangeArrowheads="1"/>
          </p:cNvSpPr>
          <p:nvPr/>
        </p:nvSpPr>
        <p:spPr bwMode="auto">
          <a:xfrm>
            <a:off x="671513" y="2697163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100 g H</a:t>
            </a:r>
            <a:r>
              <a:rPr lang="en-US" sz="2400" baseline="-25000"/>
              <a:t>2</a:t>
            </a:r>
          </a:p>
        </p:txBody>
      </p:sp>
      <p:sp>
        <p:nvSpPr>
          <p:cNvPr id="139281" name="Line 17"/>
          <p:cNvSpPr>
            <a:spLocks noChangeShapeType="1"/>
          </p:cNvSpPr>
          <p:nvPr/>
        </p:nvSpPr>
        <p:spPr bwMode="auto">
          <a:xfrm flipH="1">
            <a:off x="1390650" y="2882900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9282" name="Line 18"/>
          <p:cNvSpPr>
            <a:spLocks noChangeShapeType="1"/>
          </p:cNvSpPr>
          <p:nvPr/>
        </p:nvSpPr>
        <p:spPr bwMode="auto">
          <a:xfrm flipH="1">
            <a:off x="2654300" y="3251200"/>
            <a:ext cx="611188" cy="1762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9283" name="Group 19"/>
          <p:cNvGrpSpPr>
            <a:grpSpLocks/>
          </p:cNvGrpSpPr>
          <p:nvPr/>
        </p:nvGrpSpPr>
        <p:grpSpPr bwMode="auto">
          <a:xfrm>
            <a:off x="1882775" y="2476500"/>
            <a:ext cx="1963738" cy="1098550"/>
            <a:chOff x="4223" y="3016"/>
            <a:chExt cx="1237" cy="692"/>
          </a:xfrm>
        </p:grpSpPr>
        <p:sp>
          <p:nvSpPr>
            <p:cNvPr id="139284" name="Rectangle 20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9285" name="Rectangle 21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9286" name="Line 22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9287" name="Rectangle 23"/>
          <p:cNvSpPr>
            <a:spLocks noChangeArrowheads="1"/>
          </p:cNvSpPr>
          <p:nvPr/>
        </p:nvSpPr>
        <p:spPr bwMode="auto">
          <a:xfrm>
            <a:off x="3862388" y="2697163"/>
            <a:ext cx="21288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50 mol H</a:t>
            </a:r>
            <a:r>
              <a:rPr lang="en-US" sz="2400" baseline="-25000"/>
              <a:t>2</a:t>
            </a:r>
          </a:p>
          <a:p>
            <a:pPr algn="l"/>
            <a:r>
              <a:rPr lang="en-US" sz="2400"/>
              <a:t>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sp>
        <p:nvSpPr>
          <p:cNvPr id="139288" name="Rectangle 24"/>
          <p:cNvSpPr>
            <a:spLocks noChangeArrowheads="1"/>
          </p:cNvSpPr>
          <p:nvPr/>
        </p:nvSpPr>
        <p:spPr bwMode="auto">
          <a:xfrm>
            <a:off x="2208213" y="3686175"/>
            <a:ext cx="1500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O</a:t>
            </a:r>
            <a:r>
              <a:rPr lang="en-US" sz="2400" baseline="-25000"/>
              <a:t>2</a:t>
            </a:r>
          </a:p>
        </p:txBody>
      </p:sp>
      <p:sp>
        <p:nvSpPr>
          <p:cNvPr id="139289" name="Rectangle 25"/>
          <p:cNvSpPr>
            <a:spLocks noChangeArrowheads="1"/>
          </p:cNvSpPr>
          <p:nvPr/>
        </p:nvSpPr>
        <p:spPr bwMode="auto">
          <a:xfrm>
            <a:off x="2333625" y="4094163"/>
            <a:ext cx="161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32 g O</a:t>
            </a:r>
            <a:r>
              <a:rPr lang="en-US" sz="2400" baseline="-25000"/>
              <a:t>2</a:t>
            </a:r>
          </a:p>
        </p:txBody>
      </p:sp>
      <p:sp>
        <p:nvSpPr>
          <p:cNvPr id="139290" name="Rectangle 26"/>
          <p:cNvSpPr>
            <a:spLocks noChangeArrowheads="1"/>
          </p:cNvSpPr>
          <p:nvPr/>
        </p:nvSpPr>
        <p:spPr bwMode="auto">
          <a:xfrm>
            <a:off x="660400" y="3713163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640 g O</a:t>
            </a:r>
            <a:r>
              <a:rPr lang="en-US" sz="2400" baseline="-25000"/>
              <a:t>2</a:t>
            </a:r>
          </a:p>
        </p:txBody>
      </p:sp>
      <p:sp>
        <p:nvSpPr>
          <p:cNvPr id="139291" name="Line 27"/>
          <p:cNvSpPr>
            <a:spLocks noChangeShapeType="1"/>
          </p:cNvSpPr>
          <p:nvPr/>
        </p:nvSpPr>
        <p:spPr bwMode="auto">
          <a:xfrm flipH="1">
            <a:off x="1336675" y="3898900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9292" name="Line 28"/>
          <p:cNvSpPr>
            <a:spLocks noChangeShapeType="1"/>
          </p:cNvSpPr>
          <p:nvPr/>
        </p:nvSpPr>
        <p:spPr bwMode="auto">
          <a:xfrm flipH="1">
            <a:off x="2814638" y="4252913"/>
            <a:ext cx="611187" cy="1762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9293" name="Group 29"/>
          <p:cNvGrpSpPr>
            <a:grpSpLocks/>
          </p:cNvGrpSpPr>
          <p:nvPr/>
        </p:nvGrpSpPr>
        <p:grpSpPr bwMode="auto">
          <a:xfrm>
            <a:off x="1900238" y="3492500"/>
            <a:ext cx="1963737" cy="1098550"/>
            <a:chOff x="4223" y="3016"/>
            <a:chExt cx="1237" cy="692"/>
          </a:xfrm>
        </p:grpSpPr>
        <p:sp>
          <p:nvSpPr>
            <p:cNvPr id="139294" name="Rectangle 30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9295" name="Rectangle 31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9296" name="Line 32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9297" name="Rectangle 33"/>
          <p:cNvSpPr>
            <a:spLocks noChangeArrowheads="1"/>
          </p:cNvSpPr>
          <p:nvPr/>
        </p:nvSpPr>
        <p:spPr bwMode="auto">
          <a:xfrm>
            <a:off x="3862388" y="3813175"/>
            <a:ext cx="21288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20 mol O</a:t>
            </a:r>
            <a:r>
              <a:rPr lang="en-US" sz="2400" baseline="-25000"/>
              <a:t>2</a:t>
            </a:r>
            <a:endParaRPr lang="en-US" sz="2400"/>
          </a:p>
          <a:p>
            <a:pPr algn="l"/>
            <a:r>
              <a:rPr lang="en-US" sz="2400"/>
              <a:t>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grpSp>
        <p:nvGrpSpPr>
          <p:cNvPr id="139298" name="Group 34"/>
          <p:cNvGrpSpPr>
            <a:grpSpLocks/>
          </p:cNvGrpSpPr>
          <p:nvPr/>
        </p:nvGrpSpPr>
        <p:grpSpPr bwMode="auto">
          <a:xfrm>
            <a:off x="5610225" y="2476500"/>
            <a:ext cx="382588" cy="706438"/>
            <a:chOff x="3996" y="2535"/>
            <a:chExt cx="241" cy="445"/>
          </a:xfrm>
        </p:grpSpPr>
        <p:sp>
          <p:nvSpPr>
            <p:cNvPr id="139299" name="Rectangle 35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39300" name="Rectangle 36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39301" name="Rectangle 37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grpSp>
        <p:nvGrpSpPr>
          <p:cNvPr id="139302" name="Group 38"/>
          <p:cNvGrpSpPr>
            <a:grpSpLocks/>
          </p:cNvGrpSpPr>
          <p:nvPr/>
        </p:nvGrpSpPr>
        <p:grpSpPr bwMode="auto">
          <a:xfrm>
            <a:off x="5610225" y="3579813"/>
            <a:ext cx="382588" cy="706437"/>
            <a:chOff x="3996" y="2535"/>
            <a:chExt cx="241" cy="445"/>
          </a:xfrm>
        </p:grpSpPr>
        <p:sp>
          <p:nvSpPr>
            <p:cNvPr id="139303" name="Rectangle 39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39304" name="Rectangle 40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39305" name="Rectangle 41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sp>
        <p:nvSpPr>
          <p:cNvPr id="139306" name="Rectangle 42"/>
          <p:cNvSpPr>
            <a:spLocks noChangeArrowheads="1"/>
          </p:cNvSpPr>
          <p:nvPr/>
        </p:nvSpPr>
        <p:spPr bwMode="auto">
          <a:xfrm>
            <a:off x="5962650" y="38084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</a:t>
            </a:r>
          </a:p>
        </p:txBody>
      </p:sp>
      <p:sp>
        <p:nvSpPr>
          <p:cNvPr id="139307" name="Rectangle 43"/>
          <p:cNvSpPr>
            <a:spLocks noChangeArrowheads="1"/>
          </p:cNvSpPr>
          <p:nvPr/>
        </p:nvSpPr>
        <p:spPr bwMode="auto">
          <a:xfrm>
            <a:off x="6316663" y="3808413"/>
            <a:ext cx="785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20</a:t>
            </a:r>
          </a:p>
        </p:txBody>
      </p:sp>
      <p:sp>
        <p:nvSpPr>
          <p:cNvPr id="139308" name="Rectangle 44"/>
          <p:cNvSpPr>
            <a:spLocks noChangeArrowheads="1"/>
          </p:cNvSpPr>
          <p:nvPr/>
        </p:nvSpPr>
        <p:spPr bwMode="auto">
          <a:xfrm>
            <a:off x="6316663" y="2690813"/>
            <a:ext cx="785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25</a:t>
            </a:r>
          </a:p>
        </p:txBody>
      </p:sp>
      <p:sp>
        <p:nvSpPr>
          <p:cNvPr id="139309" name="Rectangle 45"/>
          <p:cNvSpPr>
            <a:spLocks noChangeArrowheads="1"/>
          </p:cNvSpPr>
          <p:nvPr/>
        </p:nvSpPr>
        <p:spPr bwMode="auto">
          <a:xfrm>
            <a:off x="7429500" y="3698875"/>
            <a:ext cx="76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600"/>
              <a:t>LR</a:t>
            </a:r>
          </a:p>
        </p:txBody>
      </p:sp>
      <p:sp>
        <p:nvSpPr>
          <p:cNvPr id="139312" name="Rectangle 48"/>
          <p:cNvSpPr>
            <a:spLocks noChangeArrowheads="1"/>
          </p:cNvSpPr>
          <p:nvPr/>
        </p:nvSpPr>
        <p:spPr bwMode="auto">
          <a:xfrm>
            <a:off x="7219950" y="5729288"/>
            <a:ext cx="1511300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9313" name="Rectangle 49"/>
          <p:cNvSpPr>
            <a:spLocks noChangeArrowheads="1"/>
          </p:cNvSpPr>
          <p:nvPr/>
        </p:nvSpPr>
        <p:spPr bwMode="auto">
          <a:xfrm>
            <a:off x="6842125" y="5764213"/>
            <a:ext cx="1920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11,440 kJ</a:t>
            </a:r>
            <a:endParaRPr lang="en-US" sz="2400" baseline="-25000"/>
          </a:p>
        </p:txBody>
      </p:sp>
      <p:grpSp>
        <p:nvGrpSpPr>
          <p:cNvPr id="139314" name="Group 50"/>
          <p:cNvGrpSpPr>
            <a:grpSpLocks/>
          </p:cNvGrpSpPr>
          <p:nvPr/>
        </p:nvGrpSpPr>
        <p:grpSpPr bwMode="auto">
          <a:xfrm>
            <a:off x="4652963" y="5343525"/>
            <a:ext cx="2135187" cy="1098550"/>
            <a:chOff x="3291" y="1407"/>
            <a:chExt cx="1345" cy="692"/>
          </a:xfrm>
        </p:grpSpPr>
        <p:sp>
          <p:nvSpPr>
            <p:cNvPr id="139315" name="Rectangle 51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39316" name="Rectangle 52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39317" name="Line 53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9318" name="Rectangle 54"/>
          <p:cNvSpPr>
            <a:spLocks noChangeArrowheads="1"/>
          </p:cNvSpPr>
          <p:nvPr/>
        </p:nvSpPr>
        <p:spPr bwMode="auto">
          <a:xfrm>
            <a:off x="5092700" y="5976938"/>
            <a:ext cx="137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O</a:t>
            </a:r>
            <a:r>
              <a:rPr lang="en-US" sz="2400" baseline="-25000"/>
              <a:t>2</a:t>
            </a:r>
          </a:p>
        </p:txBody>
      </p:sp>
      <p:sp>
        <p:nvSpPr>
          <p:cNvPr id="139324" name="Rectangle 60"/>
          <p:cNvSpPr>
            <a:spLocks noChangeArrowheads="1"/>
          </p:cNvSpPr>
          <p:nvPr/>
        </p:nvSpPr>
        <p:spPr bwMode="auto">
          <a:xfrm>
            <a:off x="3194050" y="5576888"/>
            <a:ext cx="185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20 mol O</a:t>
            </a:r>
            <a:r>
              <a:rPr lang="en-US" sz="2400" baseline="-25000"/>
              <a:t>2</a:t>
            </a:r>
          </a:p>
        </p:txBody>
      </p:sp>
      <p:sp>
        <p:nvSpPr>
          <p:cNvPr id="139325" name="Line 61"/>
          <p:cNvSpPr>
            <a:spLocks noChangeShapeType="1"/>
          </p:cNvSpPr>
          <p:nvPr/>
        </p:nvSpPr>
        <p:spPr bwMode="auto">
          <a:xfrm flipH="1" flipV="1">
            <a:off x="5453063" y="6149975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9333" name="Rectangle 69"/>
          <p:cNvSpPr>
            <a:spLocks noChangeArrowheads="1"/>
          </p:cNvSpPr>
          <p:nvPr/>
        </p:nvSpPr>
        <p:spPr bwMode="auto">
          <a:xfrm>
            <a:off x="5189538" y="5554663"/>
            <a:ext cx="118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572 kJ</a:t>
            </a:r>
            <a:endParaRPr lang="en-US" sz="2400" baseline="-25000"/>
          </a:p>
        </p:txBody>
      </p:sp>
      <p:sp>
        <p:nvSpPr>
          <p:cNvPr id="139334" name="Line 70"/>
          <p:cNvSpPr>
            <a:spLocks noChangeShapeType="1"/>
          </p:cNvSpPr>
          <p:nvPr/>
        </p:nvSpPr>
        <p:spPr bwMode="auto">
          <a:xfrm flipH="1" flipV="1">
            <a:off x="3833813" y="5692775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9370" name="Group 106"/>
          <p:cNvGrpSpPr>
            <a:grpSpLocks/>
          </p:cNvGrpSpPr>
          <p:nvPr/>
        </p:nvGrpSpPr>
        <p:grpSpPr bwMode="auto">
          <a:xfrm>
            <a:off x="6378575" y="4433888"/>
            <a:ext cx="2089150" cy="915987"/>
            <a:chOff x="1135" y="1870"/>
            <a:chExt cx="1316" cy="577"/>
          </a:xfrm>
        </p:grpSpPr>
        <p:sp>
          <p:nvSpPr>
            <p:cNvPr id="139371" name="Freeform 107"/>
            <p:cNvSpPr>
              <a:spLocks/>
            </p:cNvSpPr>
            <p:nvPr/>
          </p:nvSpPr>
          <p:spPr bwMode="auto">
            <a:xfrm>
              <a:off x="1684" y="2083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2" name="Oval 108"/>
            <p:cNvSpPr>
              <a:spLocks noChangeArrowheads="1"/>
            </p:cNvSpPr>
            <p:nvPr/>
          </p:nvSpPr>
          <p:spPr bwMode="auto">
            <a:xfrm>
              <a:off x="1193" y="1870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3" name="Oval 109"/>
            <p:cNvSpPr>
              <a:spLocks noChangeArrowheads="1"/>
            </p:cNvSpPr>
            <p:nvPr/>
          </p:nvSpPr>
          <p:spPr bwMode="auto">
            <a:xfrm>
              <a:off x="1201" y="2167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4" name="Oval 110"/>
            <p:cNvSpPr>
              <a:spLocks noChangeArrowheads="1"/>
            </p:cNvSpPr>
            <p:nvPr/>
          </p:nvSpPr>
          <p:spPr bwMode="auto">
            <a:xfrm>
              <a:off x="1541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5" name="Freeform 111"/>
            <p:cNvSpPr>
              <a:spLocks/>
            </p:cNvSpPr>
            <p:nvPr/>
          </p:nvSpPr>
          <p:spPr bwMode="auto">
            <a:xfrm>
              <a:off x="1320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6" name="Freeform 112"/>
            <p:cNvSpPr>
              <a:spLocks/>
            </p:cNvSpPr>
            <p:nvPr/>
          </p:nvSpPr>
          <p:spPr bwMode="auto">
            <a:xfrm>
              <a:off x="1327" y="1968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7" name="Freeform 113"/>
            <p:cNvSpPr>
              <a:spLocks/>
            </p:cNvSpPr>
            <p:nvPr/>
          </p:nvSpPr>
          <p:spPr bwMode="auto">
            <a:xfrm>
              <a:off x="1275" y="2085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8" name="Oval 114"/>
            <p:cNvSpPr>
              <a:spLocks noChangeArrowheads="1"/>
            </p:cNvSpPr>
            <p:nvPr/>
          </p:nvSpPr>
          <p:spPr bwMode="auto">
            <a:xfrm>
              <a:off x="1135" y="2014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79" name="Oval 115"/>
            <p:cNvSpPr>
              <a:spLocks noChangeArrowheads="1"/>
            </p:cNvSpPr>
            <p:nvPr/>
          </p:nvSpPr>
          <p:spPr bwMode="auto">
            <a:xfrm flipH="1">
              <a:off x="1901" y="2014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80" name="Oval 116"/>
            <p:cNvSpPr>
              <a:spLocks noChangeArrowheads="1"/>
            </p:cNvSpPr>
            <p:nvPr/>
          </p:nvSpPr>
          <p:spPr bwMode="auto">
            <a:xfrm flipH="1">
              <a:off x="2244" y="1870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81" name="Oval 117"/>
            <p:cNvSpPr>
              <a:spLocks noChangeArrowheads="1"/>
            </p:cNvSpPr>
            <p:nvPr/>
          </p:nvSpPr>
          <p:spPr bwMode="auto">
            <a:xfrm flipH="1">
              <a:off x="2253" y="2167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82" name="Oval 118"/>
            <p:cNvSpPr>
              <a:spLocks noChangeArrowheads="1"/>
            </p:cNvSpPr>
            <p:nvPr/>
          </p:nvSpPr>
          <p:spPr bwMode="auto">
            <a:xfrm flipH="1">
              <a:off x="2307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83" name="Freeform 119"/>
            <p:cNvSpPr>
              <a:spLocks/>
            </p:cNvSpPr>
            <p:nvPr/>
          </p:nvSpPr>
          <p:spPr bwMode="auto">
            <a:xfrm flipH="1">
              <a:off x="2033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84" name="Freeform 120"/>
            <p:cNvSpPr>
              <a:spLocks/>
            </p:cNvSpPr>
            <p:nvPr/>
          </p:nvSpPr>
          <p:spPr bwMode="auto">
            <a:xfrm flipH="1">
              <a:off x="2033" y="1968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85" name="Freeform 121"/>
            <p:cNvSpPr>
              <a:spLocks/>
            </p:cNvSpPr>
            <p:nvPr/>
          </p:nvSpPr>
          <p:spPr bwMode="auto">
            <a:xfrm flipH="1">
              <a:off x="2040" y="2085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86" name="Oval 122"/>
            <p:cNvSpPr>
              <a:spLocks noChangeArrowheads="1"/>
            </p:cNvSpPr>
            <p:nvPr/>
          </p:nvSpPr>
          <p:spPr bwMode="auto">
            <a:xfrm flipH="1">
              <a:off x="1683" y="2204"/>
              <a:ext cx="220" cy="22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87" name="Freeform 123"/>
            <p:cNvSpPr>
              <a:spLocks/>
            </p:cNvSpPr>
            <p:nvPr/>
          </p:nvSpPr>
          <p:spPr bwMode="auto">
            <a:xfrm>
              <a:off x="1652" y="2142"/>
              <a:ext cx="72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90"/>
                </a:cxn>
              </a:cxnLst>
              <a:rect l="0" t="0" r="r" b="b"/>
              <a:pathLst>
                <a:path w="72" h="90">
                  <a:moveTo>
                    <a:pt x="0" y="0"/>
                  </a:moveTo>
                  <a:lnTo>
                    <a:pt x="72" y="9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88" name="Freeform 124"/>
            <p:cNvSpPr>
              <a:spLocks/>
            </p:cNvSpPr>
            <p:nvPr/>
          </p:nvSpPr>
          <p:spPr bwMode="auto">
            <a:xfrm>
              <a:off x="1866" y="2144"/>
              <a:ext cx="66" cy="84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84"/>
                </a:cxn>
              </a:cxnLst>
              <a:rect l="0" t="0" r="r" b="b"/>
              <a:pathLst>
                <a:path w="66" h="84">
                  <a:moveTo>
                    <a:pt x="66" y="0"/>
                  </a:moveTo>
                  <a:lnTo>
                    <a:pt x="0" y="84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89" name="Rectangle 125"/>
            <p:cNvSpPr>
              <a:spLocks noChangeArrowheads="1"/>
            </p:cNvSpPr>
            <p:nvPr/>
          </p:nvSpPr>
          <p:spPr bwMode="auto">
            <a:xfrm>
              <a:off x="1683" y="2197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/>
                <a:t>E</a:t>
              </a:r>
            </a:p>
          </p:txBody>
        </p:sp>
      </p:grpSp>
      <p:grpSp>
        <p:nvGrpSpPr>
          <p:cNvPr id="139391" name="Group 127"/>
          <p:cNvGrpSpPr>
            <a:grpSpLocks/>
          </p:cNvGrpSpPr>
          <p:nvPr/>
        </p:nvGrpSpPr>
        <p:grpSpPr bwMode="auto">
          <a:xfrm>
            <a:off x="6378575" y="4433888"/>
            <a:ext cx="2089150" cy="915987"/>
            <a:chOff x="1135" y="1870"/>
            <a:chExt cx="1316" cy="577"/>
          </a:xfrm>
        </p:grpSpPr>
        <p:sp>
          <p:nvSpPr>
            <p:cNvPr id="139392" name="Freeform 128"/>
            <p:cNvSpPr>
              <a:spLocks/>
            </p:cNvSpPr>
            <p:nvPr/>
          </p:nvSpPr>
          <p:spPr bwMode="auto">
            <a:xfrm>
              <a:off x="1684" y="2083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93" name="Oval 129"/>
            <p:cNvSpPr>
              <a:spLocks noChangeArrowheads="1"/>
            </p:cNvSpPr>
            <p:nvPr/>
          </p:nvSpPr>
          <p:spPr bwMode="auto">
            <a:xfrm>
              <a:off x="1193" y="1870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94" name="Oval 130"/>
            <p:cNvSpPr>
              <a:spLocks noChangeArrowheads="1"/>
            </p:cNvSpPr>
            <p:nvPr/>
          </p:nvSpPr>
          <p:spPr bwMode="auto">
            <a:xfrm>
              <a:off x="1201" y="2167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95" name="Oval 131"/>
            <p:cNvSpPr>
              <a:spLocks noChangeArrowheads="1"/>
            </p:cNvSpPr>
            <p:nvPr/>
          </p:nvSpPr>
          <p:spPr bwMode="auto">
            <a:xfrm>
              <a:off x="1541" y="2012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96" name="Freeform 132"/>
            <p:cNvSpPr>
              <a:spLocks/>
            </p:cNvSpPr>
            <p:nvPr/>
          </p:nvSpPr>
          <p:spPr bwMode="auto">
            <a:xfrm>
              <a:off x="1320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97" name="Freeform 133"/>
            <p:cNvSpPr>
              <a:spLocks/>
            </p:cNvSpPr>
            <p:nvPr/>
          </p:nvSpPr>
          <p:spPr bwMode="auto">
            <a:xfrm>
              <a:off x="1327" y="1968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98" name="Freeform 134"/>
            <p:cNvSpPr>
              <a:spLocks/>
            </p:cNvSpPr>
            <p:nvPr/>
          </p:nvSpPr>
          <p:spPr bwMode="auto">
            <a:xfrm>
              <a:off x="1275" y="2085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399" name="Oval 135"/>
            <p:cNvSpPr>
              <a:spLocks noChangeArrowheads="1"/>
            </p:cNvSpPr>
            <p:nvPr/>
          </p:nvSpPr>
          <p:spPr bwMode="auto">
            <a:xfrm>
              <a:off x="1135" y="2014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400" name="Oval 136"/>
            <p:cNvSpPr>
              <a:spLocks noChangeArrowheads="1"/>
            </p:cNvSpPr>
            <p:nvPr/>
          </p:nvSpPr>
          <p:spPr bwMode="auto">
            <a:xfrm flipH="1">
              <a:off x="1901" y="2014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401" name="Oval 137"/>
            <p:cNvSpPr>
              <a:spLocks noChangeArrowheads="1"/>
            </p:cNvSpPr>
            <p:nvPr/>
          </p:nvSpPr>
          <p:spPr bwMode="auto">
            <a:xfrm flipH="1">
              <a:off x="2244" y="1870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402" name="Oval 138"/>
            <p:cNvSpPr>
              <a:spLocks noChangeArrowheads="1"/>
            </p:cNvSpPr>
            <p:nvPr/>
          </p:nvSpPr>
          <p:spPr bwMode="auto">
            <a:xfrm flipH="1">
              <a:off x="2253" y="2167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403" name="Oval 139"/>
            <p:cNvSpPr>
              <a:spLocks noChangeArrowheads="1"/>
            </p:cNvSpPr>
            <p:nvPr/>
          </p:nvSpPr>
          <p:spPr bwMode="auto">
            <a:xfrm flipH="1">
              <a:off x="2307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404" name="Freeform 140"/>
            <p:cNvSpPr>
              <a:spLocks/>
            </p:cNvSpPr>
            <p:nvPr/>
          </p:nvSpPr>
          <p:spPr bwMode="auto">
            <a:xfrm flipH="1">
              <a:off x="2033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405" name="Freeform 141"/>
            <p:cNvSpPr>
              <a:spLocks/>
            </p:cNvSpPr>
            <p:nvPr/>
          </p:nvSpPr>
          <p:spPr bwMode="auto">
            <a:xfrm flipH="1">
              <a:off x="2033" y="1968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406" name="Freeform 142"/>
            <p:cNvSpPr>
              <a:spLocks/>
            </p:cNvSpPr>
            <p:nvPr/>
          </p:nvSpPr>
          <p:spPr bwMode="auto">
            <a:xfrm flipH="1">
              <a:off x="2040" y="2085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407" name="Oval 143"/>
            <p:cNvSpPr>
              <a:spLocks noChangeArrowheads="1"/>
            </p:cNvSpPr>
            <p:nvPr/>
          </p:nvSpPr>
          <p:spPr bwMode="auto">
            <a:xfrm flipH="1">
              <a:off x="1683" y="2204"/>
              <a:ext cx="220" cy="22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408" name="Freeform 144"/>
            <p:cNvSpPr>
              <a:spLocks/>
            </p:cNvSpPr>
            <p:nvPr/>
          </p:nvSpPr>
          <p:spPr bwMode="auto">
            <a:xfrm>
              <a:off x="1652" y="2142"/>
              <a:ext cx="72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90"/>
                </a:cxn>
              </a:cxnLst>
              <a:rect l="0" t="0" r="r" b="b"/>
              <a:pathLst>
                <a:path w="72" h="90">
                  <a:moveTo>
                    <a:pt x="0" y="0"/>
                  </a:moveTo>
                  <a:lnTo>
                    <a:pt x="72" y="9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409" name="Freeform 145"/>
            <p:cNvSpPr>
              <a:spLocks/>
            </p:cNvSpPr>
            <p:nvPr/>
          </p:nvSpPr>
          <p:spPr bwMode="auto">
            <a:xfrm>
              <a:off x="1866" y="2144"/>
              <a:ext cx="66" cy="84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84"/>
                </a:cxn>
              </a:cxnLst>
              <a:rect l="0" t="0" r="r" b="b"/>
              <a:pathLst>
                <a:path w="66" h="84">
                  <a:moveTo>
                    <a:pt x="66" y="0"/>
                  </a:moveTo>
                  <a:lnTo>
                    <a:pt x="0" y="84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410" name="Rectangle 146"/>
            <p:cNvSpPr>
              <a:spLocks noChangeArrowheads="1"/>
            </p:cNvSpPr>
            <p:nvPr/>
          </p:nvSpPr>
          <p:spPr bwMode="auto">
            <a:xfrm>
              <a:off x="1683" y="2197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/>
                <a:t>E</a:t>
              </a:r>
            </a:p>
          </p:txBody>
        </p:sp>
      </p:grpSp>
      <p:sp>
        <p:nvSpPr>
          <p:cNvPr id="139413" name="Rectangle 149"/>
          <p:cNvSpPr>
            <a:spLocks noChangeArrowheads="1"/>
          </p:cNvSpPr>
          <p:nvPr/>
        </p:nvSpPr>
        <p:spPr bwMode="auto">
          <a:xfrm>
            <a:off x="6621463" y="4975225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O</a:t>
            </a:r>
            <a:r>
              <a:rPr lang="en-US" sz="2400" baseline="-25000"/>
              <a:t>2</a:t>
            </a:r>
          </a:p>
        </p:txBody>
      </p:sp>
      <p:pic>
        <p:nvPicPr>
          <p:cNvPr id="139414" name="Picture 150" descr="j0083223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50" y="4791075"/>
            <a:ext cx="2552700" cy="189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92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3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3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3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9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39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3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9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9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13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3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39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39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39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3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13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13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13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39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39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139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39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39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13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39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9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1000"/>
                                        <p:tgtEl>
                                          <p:spTgt spid="13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770" decel="100000"/>
                                        <p:tgtEl>
                                          <p:spTgt spid="1393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6" dur="770" decel="100000"/>
                                        <p:tgtEl>
                                          <p:spTgt spid="1393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93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8" dur="770" fill="hold"/>
                                        <p:tgtEl>
                                          <p:spTgt spid="139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9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0" dur="770" fill="hold"/>
                                        <p:tgtEl>
                                          <p:spTgt spid="139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9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139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13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139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39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39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139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139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93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39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39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39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39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39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139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39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39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000"/>
                                        <p:tgtEl>
                                          <p:spTgt spid="139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2000" fill="hold"/>
                                        <p:tgtEl>
                                          <p:spTgt spid="1393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000" fill="hold"/>
                                        <p:tgtEl>
                                          <p:spTgt spid="139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000" fill="hold"/>
                                        <p:tgtEl>
                                          <p:spTgt spid="139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139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2000" fill="hold"/>
                                        <p:tgtEl>
                                          <p:spTgt spid="1393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000" fill="hold"/>
                                        <p:tgtEl>
                                          <p:spTgt spid="139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000" fill="hold"/>
                                        <p:tgtEl>
                                          <p:spTgt spid="139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39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39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2" dur="1000"/>
                                        <p:tgtEl>
                                          <p:spTgt spid="13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13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1500"/>
                            </p:stCondLst>
                            <p:childTnLst>
                              <p:par>
                                <p:cTn id="2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2000"/>
                                        <p:tgtEl>
                                          <p:spTgt spid="13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390" grpId="0" animBg="1"/>
      <p:bldP spid="139277" grpId="0"/>
      <p:bldP spid="139278" grpId="0"/>
      <p:bldP spid="139279" grpId="0"/>
      <p:bldP spid="139280" grpId="0"/>
      <p:bldP spid="139281" grpId="0" animBg="1"/>
      <p:bldP spid="139282" grpId="0" animBg="1"/>
      <p:bldP spid="139287" grpId="0"/>
      <p:bldP spid="139288" grpId="0"/>
      <p:bldP spid="139289" grpId="0"/>
      <p:bldP spid="139290" grpId="0"/>
      <p:bldP spid="139291" grpId="0" animBg="1"/>
      <p:bldP spid="139292" grpId="0" animBg="1"/>
      <p:bldP spid="139297" grpId="0"/>
      <p:bldP spid="139306" grpId="0"/>
      <p:bldP spid="139307" grpId="0"/>
      <p:bldP spid="139308" grpId="0"/>
      <p:bldP spid="139309" grpId="0"/>
      <p:bldP spid="139312" grpId="0" animBg="1"/>
      <p:bldP spid="139313" grpId="0"/>
      <p:bldP spid="139318" grpId="0"/>
      <p:bldP spid="139324" grpId="0"/>
      <p:bldP spid="139325" grpId="0" animBg="1"/>
      <p:bldP spid="139333" grpId="0"/>
      <p:bldP spid="139334" grpId="0" animBg="1"/>
      <p:bldP spid="1394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290513" y="993775"/>
            <a:ext cx="5992812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What mass of excess reactant is left over? </a:t>
            </a:r>
          </a:p>
        </p:txBody>
      </p:sp>
      <p:grpSp>
        <p:nvGrpSpPr>
          <p:cNvPr id="140296" name="Group 8"/>
          <p:cNvGrpSpPr>
            <a:grpSpLocks/>
          </p:cNvGrpSpPr>
          <p:nvPr/>
        </p:nvGrpSpPr>
        <p:grpSpPr bwMode="auto">
          <a:xfrm>
            <a:off x="950913" y="309563"/>
            <a:ext cx="7288212" cy="519112"/>
            <a:chOff x="545" y="609"/>
            <a:chExt cx="4591" cy="327"/>
          </a:xfrm>
        </p:grpSpPr>
        <p:sp>
          <p:nvSpPr>
            <p:cNvPr id="140297" name="Rectangle 9"/>
            <p:cNvSpPr>
              <a:spLocks noChangeArrowheads="1"/>
            </p:cNvSpPr>
            <p:nvPr/>
          </p:nvSpPr>
          <p:spPr bwMode="auto">
            <a:xfrm>
              <a:off x="545" y="609"/>
              <a:ext cx="4591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b="1">
                  <a:solidFill>
                    <a:srgbClr val="FF0000"/>
                  </a:solidFill>
                </a:rPr>
                <a:t>2 H</a:t>
              </a:r>
              <a:r>
                <a:rPr lang="en-US" b="1" baseline="-25000">
                  <a:solidFill>
                    <a:srgbClr val="FF0000"/>
                  </a:solidFill>
                </a:rPr>
                <a:t>2</a:t>
              </a:r>
              <a:r>
                <a:rPr lang="en-US" b="1">
                  <a:solidFill>
                    <a:srgbClr val="FF0000"/>
                  </a:solidFill>
                </a:rPr>
                <a:t>(g)  +  O</a:t>
              </a:r>
              <a:r>
                <a:rPr lang="en-US" b="1" baseline="-25000">
                  <a:solidFill>
                    <a:srgbClr val="FF0000"/>
                  </a:solidFill>
                </a:rPr>
                <a:t>2</a:t>
              </a:r>
              <a:r>
                <a:rPr lang="en-US" b="1">
                  <a:solidFill>
                    <a:srgbClr val="FF0000"/>
                  </a:solidFill>
                </a:rPr>
                <a:t>(g) 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          </a:t>
              </a:r>
              <a:r>
                <a:rPr lang="en-US" b="1">
                  <a:solidFill>
                    <a:srgbClr val="FF0000"/>
                  </a:solidFill>
                </a:rPr>
                <a:t>  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2 H</a:t>
              </a:r>
              <a:r>
                <a:rPr lang="en-US" b="1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O(g)  +  572 kJ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 </a:t>
              </a:r>
            </a:p>
          </p:txBody>
        </p:sp>
        <p:sp>
          <p:nvSpPr>
            <p:cNvPr id="140298" name="Line 10"/>
            <p:cNvSpPr>
              <a:spLocks noChangeShapeType="1"/>
            </p:cNvSpPr>
            <p:nvPr/>
          </p:nvSpPr>
          <p:spPr bwMode="auto">
            <a:xfrm>
              <a:off x="2451" y="777"/>
              <a:ext cx="411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40299" name="Rectangle 11"/>
          <p:cNvSpPr>
            <a:spLocks noChangeArrowheads="1"/>
          </p:cNvSpPr>
          <p:nvPr/>
        </p:nvSpPr>
        <p:spPr bwMode="auto">
          <a:xfrm>
            <a:off x="5067300" y="1917700"/>
            <a:ext cx="157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g H</a:t>
            </a:r>
            <a:r>
              <a:rPr lang="en-US" sz="2400" baseline="-25000"/>
              <a:t>2</a:t>
            </a:r>
          </a:p>
        </p:txBody>
      </p:sp>
      <p:sp>
        <p:nvSpPr>
          <p:cNvPr id="140300" name="Rectangle 12"/>
          <p:cNvSpPr>
            <a:spLocks noChangeArrowheads="1"/>
          </p:cNvSpPr>
          <p:nvPr/>
        </p:nvSpPr>
        <p:spPr bwMode="auto">
          <a:xfrm>
            <a:off x="6351588" y="3013075"/>
            <a:ext cx="2514600" cy="56515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0301" name="Rectangle 13"/>
          <p:cNvSpPr>
            <a:spLocks noChangeArrowheads="1"/>
          </p:cNvSpPr>
          <p:nvPr/>
        </p:nvSpPr>
        <p:spPr bwMode="auto">
          <a:xfrm>
            <a:off x="6470650" y="2125663"/>
            <a:ext cx="1838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80 g H</a:t>
            </a:r>
            <a:r>
              <a:rPr lang="en-US" sz="2400" baseline="-25000"/>
              <a:t>2</a:t>
            </a:r>
          </a:p>
          <a:p>
            <a:pPr algn="l"/>
            <a:r>
              <a:rPr lang="en-US" sz="2400"/>
              <a:t>   used up</a:t>
            </a:r>
            <a:endParaRPr lang="en-US" sz="2400" baseline="-25000"/>
          </a:p>
        </p:txBody>
      </p:sp>
      <p:grpSp>
        <p:nvGrpSpPr>
          <p:cNvPr id="140302" name="Group 14"/>
          <p:cNvGrpSpPr>
            <a:grpSpLocks/>
          </p:cNvGrpSpPr>
          <p:nvPr/>
        </p:nvGrpSpPr>
        <p:grpSpPr bwMode="auto">
          <a:xfrm>
            <a:off x="2536825" y="1704975"/>
            <a:ext cx="2135188" cy="1098550"/>
            <a:chOff x="3291" y="1407"/>
            <a:chExt cx="1345" cy="692"/>
          </a:xfrm>
        </p:grpSpPr>
        <p:sp>
          <p:nvSpPr>
            <p:cNvPr id="140303" name="Rectangle 15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0304" name="Rectangle 16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0305" name="Line 17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0306" name="Rectangle 18"/>
          <p:cNvSpPr>
            <a:spLocks noChangeArrowheads="1"/>
          </p:cNvSpPr>
          <p:nvPr/>
        </p:nvSpPr>
        <p:spPr bwMode="auto">
          <a:xfrm>
            <a:off x="3017838" y="2338388"/>
            <a:ext cx="1457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O</a:t>
            </a:r>
            <a:r>
              <a:rPr lang="en-US" sz="2400" baseline="-25000"/>
              <a:t>2</a:t>
            </a:r>
          </a:p>
        </p:txBody>
      </p:sp>
      <p:sp>
        <p:nvSpPr>
          <p:cNvPr id="140307" name="Rectangle 19"/>
          <p:cNvSpPr>
            <a:spLocks noChangeArrowheads="1"/>
          </p:cNvSpPr>
          <p:nvPr/>
        </p:nvSpPr>
        <p:spPr bwMode="auto">
          <a:xfrm>
            <a:off x="4827588" y="2324100"/>
            <a:ext cx="1614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H</a:t>
            </a:r>
            <a:r>
              <a:rPr lang="en-US" sz="2400" baseline="-25000"/>
              <a:t>2</a:t>
            </a:r>
          </a:p>
        </p:txBody>
      </p:sp>
      <p:grpSp>
        <p:nvGrpSpPr>
          <p:cNvPr id="140308" name="Group 20"/>
          <p:cNvGrpSpPr>
            <a:grpSpLocks/>
          </p:cNvGrpSpPr>
          <p:nvPr/>
        </p:nvGrpSpPr>
        <p:grpSpPr bwMode="auto">
          <a:xfrm>
            <a:off x="4524375" y="1700213"/>
            <a:ext cx="1933575" cy="1098550"/>
            <a:chOff x="2644" y="3372"/>
            <a:chExt cx="1218" cy="692"/>
          </a:xfrm>
        </p:grpSpPr>
        <p:sp>
          <p:nvSpPr>
            <p:cNvPr id="140309" name="Rectangle 21"/>
            <p:cNvSpPr>
              <a:spLocks noChangeArrowheads="1"/>
            </p:cNvSpPr>
            <p:nvPr/>
          </p:nvSpPr>
          <p:spPr bwMode="auto">
            <a:xfrm>
              <a:off x="2644" y="3372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0310" name="Rectangle 22"/>
            <p:cNvSpPr>
              <a:spLocks noChangeArrowheads="1"/>
            </p:cNvSpPr>
            <p:nvPr/>
          </p:nvSpPr>
          <p:spPr bwMode="auto">
            <a:xfrm>
              <a:off x="3622" y="3372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0311" name="Line 23"/>
            <p:cNvSpPr>
              <a:spLocks noChangeShapeType="1"/>
            </p:cNvSpPr>
            <p:nvPr/>
          </p:nvSpPr>
          <p:spPr bwMode="auto">
            <a:xfrm>
              <a:off x="2848" y="3790"/>
              <a:ext cx="86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0312" name="Rectangle 24"/>
          <p:cNvSpPr>
            <a:spLocks noChangeArrowheads="1"/>
          </p:cNvSpPr>
          <p:nvPr/>
        </p:nvSpPr>
        <p:spPr bwMode="auto">
          <a:xfrm>
            <a:off x="1176338" y="1938338"/>
            <a:ext cx="1925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20 mol O</a:t>
            </a:r>
            <a:r>
              <a:rPr lang="en-US" sz="2400" baseline="-25000"/>
              <a:t>2</a:t>
            </a:r>
          </a:p>
        </p:txBody>
      </p:sp>
      <p:sp>
        <p:nvSpPr>
          <p:cNvPr id="140313" name="Line 25"/>
          <p:cNvSpPr>
            <a:spLocks noChangeShapeType="1"/>
          </p:cNvSpPr>
          <p:nvPr/>
        </p:nvSpPr>
        <p:spPr bwMode="auto">
          <a:xfrm flipH="1" flipV="1">
            <a:off x="3336925" y="2511425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0314" name="Group 26"/>
          <p:cNvGrpSpPr>
            <a:grpSpLocks/>
          </p:cNvGrpSpPr>
          <p:nvPr/>
        </p:nvGrpSpPr>
        <p:grpSpPr bwMode="auto">
          <a:xfrm>
            <a:off x="5221288" y="2446338"/>
            <a:ext cx="958850" cy="276225"/>
            <a:chOff x="1646" y="3190"/>
            <a:chExt cx="604" cy="174"/>
          </a:xfrm>
        </p:grpSpPr>
        <p:sp>
          <p:nvSpPr>
            <p:cNvPr id="140315" name="Line 27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0316" name="Line 28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0317" name="Group 29"/>
          <p:cNvGrpSpPr>
            <a:grpSpLocks/>
          </p:cNvGrpSpPr>
          <p:nvPr/>
        </p:nvGrpSpPr>
        <p:grpSpPr bwMode="auto">
          <a:xfrm>
            <a:off x="3321050" y="2024063"/>
            <a:ext cx="958850" cy="276225"/>
            <a:chOff x="1646" y="3190"/>
            <a:chExt cx="604" cy="174"/>
          </a:xfrm>
        </p:grpSpPr>
        <p:sp>
          <p:nvSpPr>
            <p:cNvPr id="140318" name="Line 30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0319" name="Line 31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0320" name="Rectangle 32"/>
          <p:cNvSpPr>
            <a:spLocks noChangeArrowheads="1"/>
          </p:cNvSpPr>
          <p:nvPr/>
        </p:nvSpPr>
        <p:spPr bwMode="auto">
          <a:xfrm>
            <a:off x="3001963" y="1916113"/>
            <a:ext cx="1457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H</a:t>
            </a:r>
            <a:r>
              <a:rPr lang="en-US" sz="2400" baseline="-25000"/>
              <a:t>2</a:t>
            </a:r>
          </a:p>
        </p:txBody>
      </p:sp>
      <p:sp>
        <p:nvSpPr>
          <p:cNvPr id="140321" name="Line 33"/>
          <p:cNvSpPr>
            <a:spLocks noChangeShapeType="1"/>
          </p:cNvSpPr>
          <p:nvPr/>
        </p:nvSpPr>
        <p:spPr bwMode="auto">
          <a:xfrm flipH="1" flipV="1">
            <a:off x="1746250" y="2054225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0322" name="Group 34"/>
          <p:cNvGrpSpPr>
            <a:grpSpLocks/>
          </p:cNvGrpSpPr>
          <p:nvPr/>
        </p:nvGrpSpPr>
        <p:grpSpPr bwMode="auto">
          <a:xfrm>
            <a:off x="6483350" y="965200"/>
            <a:ext cx="2089150" cy="666750"/>
            <a:chOff x="243" y="768"/>
            <a:chExt cx="1316" cy="420"/>
          </a:xfrm>
        </p:grpSpPr>
        <p:sp>
          <p:nvSpPr>
            <p:cNvPr id="140323" name="Freeform 35"/>
            <p:cNvSpPr>
              <a:spLocks/>
            </p:cNvSpPr>
            <p:nvPr/>
          </p:nvSpPr>
          <p:spPr bwMode="auto">
            <a:xfrm>
              <a:off x="792" y="98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24" name="Oval 36"/>
            <p:cNvSpPr>
              <a:spLocks noChangeArrowheads="1"/>
            </p:cNvSpPr>
            <p:nvPr/>
          </p:nvSpPr>
          <p:spPr bwMode="auto">
            <a:xfrm>
              <a:off x="301" y="76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25" name="Oval 37"/>
            <p:cNvSpPr>
              <a:spLocks noChangeArrowheads="1"/>
            </p:cNvSpPr>
            <p:nvPr/>
          </p:nvSpPr>
          <p:spPr bwMode="auto">
            <a:xfrm>
              <a:off x="309" y="106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26" name="Oval 38"/>
            <p:cNvSpPr>
              <a:spLocks noChangeArrowheads="1"/>
            </p:cNvSpPr>
            <p:nvPr/>
          </p:nvSpPr>
          <p:spPr bwMode="auto">
            <a:xfrm>
              <a:off x="649" y="910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27" name="Freeform 39"/>
            <p:cNvSpPr>
              <a:spLocks/>
            </p:cNvSpPr>
            <p:nvPr/>
          </p:nvSpPr>
          <p:spPr bwMode="auto">
            <a:xfrm>
              <a:off x="428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28" name="Freeform 40"/>
            <p:cNvSpPr>
              <a:spLocks/>
            </p:cNvSpPr>
            <p:nvPr/>
          </p:nvSpPr>
          <p:spPr bwMode="auto">
            <a:xfrm>
              <a:off x="435" y="86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29" name="Freeform 41"/>
            <p:cNvSpPr>
              <a:spLocks/>
            </p:cNvSpPr>
            <p:nvPr/>
          </p:nvSpPr>
          <p:spPr bwMode="auto">
            <a:xfrm>
              <a:off x="383" y="98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30" name="Oval 42"/>
            <p:cNvSpPr>
              <a:spLocks noChangeArrowheads="1"/>
            </p:cNvSpPr>
            <p:nvPr/>
          </p:nvSpPr>
          <p:spPr bwMode="auto">
            <a:xfrm>
              <a:off x="243" y="91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31" name="Oval 43"/>
            <p:cNvSpPr>
              <a:spLocks noChangeArrowheads="1"/>
            </p:cNvSpPr>
            <p:nvPr/>
          </p:nvSpPr>
          <p:spPr bwMode="auto">
            <a:xfrm flipH="1">
              <a:off x="1009" y="91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32" name="Oval 44"/>
            <p:cNvSpPr>
              <a:spLocks noChangeArrowheads="1"/>
            </p:cNvSpPr>
            <p:nvPr/>
          </p:nvSpPr>
          <p:spPr bwMode="auto">
            <a:xfrm flipH="1">
              <a:off x="1352" y="76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33" name="Oval 45"/>
            <p:cNvSpPr>
              <a:spLocks noChangeArrowheads="1"/>
            </p:cNvSpPr>
            <p:nvPr/>
          </p:nvSpPr>
          <p:spPr bwMode="auto">
            <a:xfrm flipH="1">
              <a:off x="1361" y="106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34" name="Oval 46"/>
            <p:cNvSpPr>
              <a:spLocks noChangeArrowheads="1"/>
            </p:cNvSpPr>
            <p:nvPr/>
          </p:nvSpPr>
          <p:spPr bwMode="auto">
            <a:xfrm flipH="1">
              <a:off x="1415" y="91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35" name="Freeform 47"/>
            <p:cNvSpPr>
              <a:spLocks/>
            </p:cNvSpPr>
            <p:nvPr/>
          </p:nvSpPr>
          <p:spPr bwMode="auto">
            <a:xfrm flipH="1">
              <a:off x="1141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36" name="Freeform 48"/>
            <p:cNvSpPr>
              <a:spLocks/>
            </p:cNvSpPr>
            <p:nvPr/>
          </p:nvSpPr>
          <p:spPr bwMode="auto">
            <a:xfrm flipH="1">
              <a:off x="1141" y="86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37" name="Freeform 49"/>
            <p:cNvSpPr>
              <a:spLocks/>
            </p:cNvSpPr>
            <p:nvPr/>
          </p:nvSpPr>
          <p:spPr bwMode="auto">
            <a:xfrm flipH="1">
              <a:off x="1148" y="98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0338" name="Group 50"/>
          <p:cNvGrpSpPr>
            <a:grpSpLocks/>
          </p:cNvGrpSpPr>
          <p:nvPr/>
        </p:nvGrpSpPr>
        <p:grpSpPr bwMode="auto">
          <a:xfrm>
            <a:off x="6483350" y="965200"/>
            <a:ext cx="2089150" cy="666750"/>
            <a:chOff x="211" y="188"/>
            <a:chExt cx="1316" cy="420"/>
          </a:xfrm>
        </p:grpSpPr>
        <p:sp>
          <p:nvSpPr>
            <p:cNvPr id="140339" name="Freeform 51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40" name="Oval 52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41" name="Oval 53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42" name="Oval 54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43" name="Freeform 55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44" name="Freeform 56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45" name="Freeform 57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46" name="Oval 58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47" name="Oval 59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48" name="Oval 60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49" name="Oval 61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50" name="Oval 62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51" name="Freeform 63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52" name="Freeform 64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353" name="Freeform 65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0354" name="Rectangle 66"/>
          <p:cNvSpPr>
            <a:spLocks noChangeArrowheads="1"/>
          </p:cNvSpPr>
          <p:nvPr/>
        </p:nvSpPr>
        <p:spPr bwMode="auto">
          <a:xfrm>
            <a:off x="7726363" y="1601788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H</a:t>
            </a:r>
            <a:r>
              <a:rPr lang="en-US" sz="2400" baseline="-25000"/>
              <a:t>2</a:t>
            </a:r>
          </a:p>
        </p:txBody>
      </p:sp>
      <p:sp>
        <p:nvSpPr>
          <p:cNvPr id="140355" name="Rectangle 67"/>
          <p:cNvSpPr>
            <a:spLocks noChangeArrowheads="1"/>
          </p:cNvSpPr>
          <p:nvPr/>
        </p:nvSpPr>
        <p:spPr bwMode="auto">
          <a:xfrm>
            <a:off x="6797675" y="1601788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O</a:t>
            </a:r>
            <a:r>
              <a:rPr lang="en-US" sz="2400" baseline="-25000"/>
              <a:t>2</a:t>
            </a:r>
          </a:p>
        </p:txBody>
      </p:sp>
      <p:sp>
        <p:nvSpPr>
          <p:cNvPr id="140356" name="Rectangle 68"/>
          <p:cNvSpPr>
            <a:spLocks noChangeArrowheads="1"/>
          </p:cNvSpPr>
          <p:nvPr/>
        </p:nvSpPr>
        <p:spPr bwMode="auto">
          <a:xfrm>
            <a:off x="377825" y="3082925"/>
            <a:ext cx="5916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Started with 100 g, used up 80 g…</a:t>
            </a:r>
            <a:endParaRPr lang="en-US" sz="2400" baseline="-25000"/>
          </a:p>
        </p:txBody>
      </p:sp>
      <p:sp>
        <p:nvSpPr>
          <p:cNvPr id="140357" name="Line 69"/>
          <p:cNvSpPr>
            <a:spLocks noChangeShapeType="1"/>
          </p:cNvSpPr>
          <p:nvPr/>
        </p:nvSpPr>
        <p:spPr bwMode="auto">
          <a:xfrm>
            <a:off x="5343525" y="3287713"/>
            <a:ext cx="755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0358" name="Rectangle 70"/>
          <p:cNvSpPr>
            <a:spLocks noChangeArrowheads="1"/>
          </p:cNvSpPr>
          <p:nvPr/>
        </p:nvSpPr>
        <p:spPr bwMode="auto">
          <a:xfrm>
            <a:off x="6392863" y="3081338"/>
            <a:ext cx="2405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20 g H</a:t>
            </a:r>
            <a:r>
              <a:rPr lang="en-US" sz="2400" baseline="-25000"/>
              <a:t>2</a:t>
            </a:r>
            <a:r>
              <a:rPr lang="en-US" sz="2400"/>
              <a:t> left over</a:t>
            </a:r>
            <a:endParaRPr lang="en-US" sz="2400" baseline="-25000"/>
          </a:p>
        </p:txBody>
      </p:sp>
      <p:grpSp>
        <p:nvGrpSpPr>
          <p:cNvPr id="140368" name="Group 80"/>
          <p:cNvGrpSpPr>
            <a:grpSpLocks/>
          </p:cNvGrpSpPr>
          <p:nvPr/>
        </p:nvGrpSpPr>
        <p:grpSpPr bwMode="auto">
          <a:xfrm>
            <a:off x="430213" y="4032250"/>
            <a:ext cx="8301037" cy="2393950"/>
            <a:chOff x="271" y="2540"/>
            <a:chExt cx="5229" cy="1508"/>
          </a:xfrm>
        </p:grpSpPr>
        <p:pic>
          <p:nvPicPr>
            <p:cNvPr id="140363" name="Picture 75" descr="SpaceShuttl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24" y="2543"/>
              <a:ext cx="2076" cy="1498"/>
            </a:xfrm>
            <a:prstGeom prst="rect">
              <a:avLst/>
            </a:prstGeom>
            <a:noFill/>
          </p:spPr>
        </p:pic>
        <p:pic>
          <p:nvPicPr>
            <p:cNvPr id="140365" name="Picture 77" descr="space-shuttle-launch3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1" y="2546"/>
              <a:ext cx="1360" cy="1494"/>
            </a:xfrm>
            <a:prstGeom prst="rect">
              <a:avLst/>
            </a:prstGeom>
            <a:noFill/>
          </p:spPr>
        </p:pic>
        <p:pic>
          <p:nvPicPr>
            <p:cNvPr id="140367" name="Picture 79" descr="iss011e11255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19" y="2540"/>
              <a:ext cx="1244" cy="150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03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03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0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0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0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40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0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0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0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0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0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0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0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0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0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40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0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40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0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40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40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40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0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40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40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40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0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40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40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40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0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14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40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4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4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4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4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14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40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40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8" dur="1000"/>
                                        <p:tgtEl>
                                          <p:spTgt spid="14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4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140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9" grpId="0"/>
      <p:bldP spid="140300" grpId="0" animBg="1"/>
      <p:bldP spid="140301" grpId="0"/>
      <p:bldP spid="140306" grpId="0"/>
      <p:bldP spid="140307" grpId="0"/>
      <p:bldP spid="140312" grpId="0"/>
      <p:bldP spid="140313" grpId="0" animBg="1"/>
      <p:bldP spid="140320" grpId="0"/>
      <p:bldP spid="140321" grpId="0" animBg="1"/>
      <p:bldP spid="140354" grpId="0"/>
      <p:bldP spid="140355" grpId="0"/>
      <p:bldP spid="140356" grpId="0"/>
      <p:bldP spid="140357" grpId="0" animBg="1"/>
      <p:bldP spid="1403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3" name="Picture 23" descr="bigma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8325" y="119063"/>
            <a:ext cx="2781300" cy="1952625"/>
          </a:xfrm>
          <a:prstGeom prst="rect">
            <a:avLst/>
          </a:prstGeom>
          <a:noFill/>
        </p:spPr>
      </p:pic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1292225" y="2982913"/>
            <a:ext cx="3413125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4 patties    +          ? </a:t>
            </a:r>
          </a:p>
        </p:txBody>
      </p:sp>
      <p:grpSp>
        <p:nvGrpSpPr>
          <p:cNvPr id="112658" name="Group 18"/>
          <p:cNvGrpSpPr>
            <a:grpSpLocks/>
          </p:cNvGrpSpPr>
          <p:nvPr/>
        </p:nvGrpSpPr>
        <p:grpSpPr bwMode="auto">
          <a:xfrm>
            <a:off x="371475" y="1230313"/>
            <a:ext cx="7715250" cy="1373187"/>
            <a:chOff x="234" y="775"/>
            <a:chExt cx="4860" cy="865"/>
          </a:xfrm>
        </p:grpSpPr>
        <p:sp>
          <p:nvSpPr>
            <p:cNvPr id="112647" name="Rectangle 7"/>
            <p:cNvSpPr>
              <a:spLocks noChangeArrowheads="1"/>
            </p:cNvSpPr>
            <p:nvPr/>
          </p:nvSpPr>
          <p:spPr bwMode="auto">
            <a:xfrm>
              <a:off x="234" y="775"/>
              <a:ext cx="4860" cy="86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b="1">
                  <a:solidFill>
                    <a:srgbClr val="FF0000"/>
                  </a:solidFill>
                </a:rPr>
                <a:t>	Governing Equation:  </a:t>
              </a:r>
            </a:p>
            <a:p>
              <a:pPr algn="l"/>
              <a:endParaRPr lang="en-US" b="1">
                <a:solidFill>
                  <a:srgbClr val="FF0000"/>
                </a:solidFill>
              </a:endParaRPr>
            </a:p>
            <a:p>
              <a:pPr algn="l"/>
              <a:r>
                <a:rPr lang="en-US" b="1">
                  <a:solidFill>
                    <a:srgbClr val="FF0000"/>
                  </a:solidFill>
                </a:rPr>
                <a:t>	2 patties    +    3 bread    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      1 Big Mac®</a:t>
              </a:r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>
              <a:off x="3340" y="1463"/>
              <a:ext cx="36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12659" name="Group 19"/>
          <p:cNvGrpSpPr>
            <a:grpSpLocks/>
          </p:cNvGrpSpPr>
          <p:nvPr/>
        </p:nvGrpSpPr>
        <p:grpSpPr bwMode="auto">
          <a:xfrm>
            <a:off x="1423988" y="4170363"/>
            <a:ext cx="5665787" cy="519112"/>
            <a:chOff x="897" y="2627"/>
            <a:chExt cx="3569" cy="327"/>
          </a:xfrm>
        </p:grpSpPr>
        <p:sp>
          <p:nvSpPr>
            <p:cNvPr id="112650" name="Rectangle 10"/>
            <p:cNvSpPr>
              <a:spLocks noChangeArrowheads="1"/>
            </p:cNvSpPr>
            <p:nvPr/>
          </p:nvSpPr>
          <p:spPr bwMode="auto">
            <a:xfrm>
              <a:off x="897" y="2627"/>
              <a:ext cx="3569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0000"/>
                  </a:solidFill>
                </a:rPr>
                <a:t>excess     +   18 bread                 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? </a:t>
              </a:r>
            </a:p>
          </p:txBody>
        </p:sp>
        <p:sp>
          <p:nvSpPr>
            <p:cNvPr id="112651" name="Line 11"/>
            <p:cNvSpPr>
              <a:spLocks noChangeShapeType="1"/>
            </p:cNvSpPr>
            <p:nvPr/>
          </p:nvSpPr>
          <p:spPr bwMode="auto">
            <a:xfrm>
              <a:off x="3488" y="2787"/>
              <a:ext cx="36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12660" name="Group 20"/>
          <p:cNvGrpSpPr>
            <a:grpSpLocks/>
          </p:cNvGrpSpPr>
          <p:nvPr/>
        </p:nvGrpSpPr>
        <p:grpSpPr bwMode="auto">
          <a:xfrm>
            <a:off x="1612900" y="5456238"/>
            <a:ext cx="6653213" cy="519112"/>
            <a:chOff x="1016" y="3437"/>
            <a:chExt cx="4191" cy="327"/>
          </a:xfrm>
        </p:grpSpPr>
        <p:sp>
          <p:nvSpPr>
            <p:cNvPr id="112652" name="Rectangle 12"/>
            <p:cNvSpPr>
              <a:spLocks noChangeArrowheads="1"/>
            </p:cNvSpPr>
            <p:nvPr/>
          </p:nvSpPr>
          <p:spPr bwMode="auto">
            <a:xfrm>
              <a:off x="1016" y="3437"/>
              <a:ext cx="4191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0000"/>
                  </a:solidFill>
                </a:rPr>
                <a:t>   ?	     +	       ?	    	     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25 Big Macs® </a:t>
              </a:r>
            </a:p>
          </p:txBody>
        </p:sp>
        <p:sp>
          <p:nvSpPr>
            <p:cNvPr id="112653" name="Line 13"/>
            <p:cNvSpPr>
              <a:spLocks noChangeShapeType="1"/>
            </p:cNvSpPr>
            <p:nvPr/>
          </p:nvSpPr>
          <p:spPr bwMode="auto">
            <a:xfrm>
              <a:off x="3068" y="3597"/>
              <a:ext cx="36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2654" name="Rectangle 14"/>
          <p:cNvSpPr>
            <a:spLocks noChangeArrowheads="1"/>
          </p:cNvSpPr>
          <p:nvPr/>
        </p:nvSpPr>
        <p:spPr bwMode="auto">
          <a:xfrm>
            <a:off x="3751263" y="3451225"/>
            <a:ext cx="1393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6 bread</a:t>
            </a:r>
          </a:p>
        </p:txBody>
      </p:sp>
      <p:sp>
        <p:nvSpPr>
          <p:cNvPr id="112655" name="Rectangle 15"/>
          <p:cNvSpPr>
            <a:spLocks noChangeArrowheads="1"/>
          </p:cNvSpPr>
          <p:nvPr/>
        </p:nvSpPr>
        <p:spPr bwMode="auto">
          <a:xfrm>
            <a:off x="3622675" y="6078538"/>
            <a:ext cx="1592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75 bread</a:t>
            </a:r>
          </a:p>
        </p:txBody>
      </p:sp>
      <p:sp>
        <p:nvSpPr>
          <p:cNvPr id="112656" name="Rectangle 16"/>
          <p:cNvSpPr>
            <a:spLocks noChangeArrowheads="1"/>
          </p:cNvSpPr>
          <p:nvPr/>
        </p:nvSpPr>
        <p:spPr bwMode="auto">
          <a:xfrm>
            <a:off x="1330325" y="6078538"/>
            <a:ext cx="1728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50 patties</a:t>
            </a:r>
          </a:p>
        </p:txBody>
      </p:sp>
      <p:sp>
        <p:nvSpPr>
          <p:cNvPr id="112657" name="Rectangle 17"/>
          <p:cNvSpPr>
            <a:spLocks noChangeArrowheads="1"/>
          </p:cNvSpPr>
          <p:nvPr/>
        </p:nvSpPr>
        <p:spPr bwMode="auto">
          <a:xfrm>
            <a:off x="6118225" y="4656138"/>
            <a:ext cx="220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6 Big Macs®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6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26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2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8" grpId="0"/>
      <p:bldP spid="112654" grpId="0"/>
      <p:bldP spid="112655" grpId="0"/>
      <p:bldP spid="112656" grpId="0"/>
      <p:bldP spid="11265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16" name="Rectangle 104"/>
          <p:cNvSpPr>
            <a:spLocks noChangeArrowheads="1"/>
          </p:cNvSpPr>
          <p:nvPr/>
        </p:nvSpPr>
        <p:spPr bwMode="auto">
          <a:xfrm>
            <a:off x="6472238" y="5634038"/>
            <a:ext cx="2178050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2250" y="200025"/>
            <a:ext cx="8183563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On NASA spacecraft, lithium hydroxide “scrubbers” remove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toxic CO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 from cabin. </a:t>
            </a:r>
          </a:p>
        </p:txBody>
      </p:sp>
      <p:sp>
        <p:nvSpPr>
          <p:cNvPr id="141320" name="Rectangle 8"/>
          <p:cNvSpPr>
            <a:spLocks noChangeArrowheads="1"/>
          </p:cNvSpPr>
          <p:nvPr/>
        </p:nvSpPr>
        <p:spPr bwMode="auto">
          <a:xfrm>
            <a:off x="193675" y="1614488"/>
            <a:ext cx="8548688" cy="11874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For a seven-day mission, each of four individuals exhales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880 g CO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 daily. If reaction is 75% efficient, how many g LiOH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should be brought along? </a:t>
            </a:r>
          </a:p>
        </p:txBody>
      </p:sp>
      <p:grpSp>
        <p:nvGrpSpPr>
          <p:cNvPr id="141323" name="Group 11"/>
          <p:cNvGrpSpPr>
            <a:grpSpLocks/>
          </p:cNvGrpSpPr>
          <p:nvPr/>
        </p:nvGrpSpPr>
        <p:grpSpPr bwMode="auto">
          <a:xfrm>
            <a:off x="669925" y="1077913"/>
            <a:ext cx="7639050" cy="519112"/>
            <a:chOff x="422" y="679"/>
            <a:chExt cx="4812" cy="327"/>
          </a:xfrm>
        </p:grpSpPr>
        <p:sp>
          <p:nvSpPr>
            <p:cNvPr id="141321" name="Rectangle 9"/>
            <p:cNvSpPr>
              <a:spLocks noChangeArrowheads="1"/>
            </p:cNvSpPr>
            <p:nvPr/>
          </p:nvSpPr>
          <p:spPr bwMode="auto">
            <a:xfrm>
              <a:off x="422" y="679"/>
              <a:ext cx="4812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CO</a:t>
              </a:r>
              <a:r>
                <a:rPr lang="en-US" b="1" baseline="-25000">
                  <a:solidFill>
                    <a:srgbClr val="FF0000"/>
                  </a:solidFill>
                </a:rPr>
                <a:t>2</a:t>
              </a:r>
              <a:r>
                <a:rPr lang="en-US" b="1">
                  <a:solidFill>
                    <a:srgbClr val="FF0000"/>
                  </a:solidFill>
                </a:rPr>
                <a:t>(g)  +  2 LiOH(s)          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Li</a:t>
              </a:r>
              <a:r>
                <a:rPr lang="en-US" b="1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CO</a:t>
              </a:r>
              <a:r>
                <a:rPr lang="en-US" b="1" baseline="-25000">
                  <a:solidFill>
                    <a:srgbClr val="FF0000"/>
                  </a:solidFill>
                  <a:sym typeface="Wingdings" pitchFamily="2" charset="2"/>
                </a:rPr>
                <a:t>3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(s)  +  H</a:t>
              </a:r>
              <a:r>
                <a:rPr lang="en-US" b="1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O(l)</a:t>
              </a:r>
            </a:p>
          </p:txBody>
        </p:sp>
        <p:sp>
          <p:nvSpPr>
            <p:cNvPr id="141322" name="Line 10"/>
            <p:cNvSpPr>
              <a:spLocks noChangeShapeType="1"/>
            </p:cNvSpPr>
            <p:nvPr/>
          </p:nvSpPr>
          <p:spPr bwMode="auto">
            <a:xfrm>
              <a:off x="2697" y="841"/>
              <a:ext cx="38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41330" name="Rectangle 18"/>
          <p:cNvSpPr>
            <a:spLocks noChangeArrowheads="1"/>
          </p:cNvSpPr>
          <p:nvPr/>
        </p:nvSpPr>
        <p:spPr bwMode="auto">
          <a:xfrm>
            <a:off x="542925" y="5641975"/>
            <a:ext cx="274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26,768 g LiOH</a:t>
            </a:r>
            <a:endParaRPr lang="en-US" sz="2400" baseline="-25000"/>
          </a:p>
        </p:txBody>
      </p:sp>
      <p:sp>
        <p:nvSpPr>
          <p:cNvPr id="141331" name="Rectangle 19"/>
          <p:cNvSpPr>
            <a:spLocks noChangeArrowheads="1"/>
          </p:cNvSpPr>
          <p:nvPr/>
        </p:nvSpPr>
        <p:spPr bwMode="auto">
          <a:xfrm>
            <a:off x="6556375" y="4946650"/>
            <a:ext cx="180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LiOH</a:t>
            </a:r>
            <a:endParaRPr lang="en-US" sz="2400" baseline="-25000"/>
          </a:p>
        </p:txBody>
      </p:sp>
      <p:sp>
        <p:nvSpPr>
          <p:cNvPr id="141332" name="Rectangle 20"/>
          <p:cNvSpPr>
            <a:spLocks noChangeArrowheads="1"/>
          </p:cNvSpPr>
          <p:nvPr/>
        </p:nvSpPr>
        <p:spPr bwMode="auto">
          <a:xfrm>
            <a:off x="6500813" y="4533900"/>
            <a:ext cx="1833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23.9 g LiOH</a:t>
            </a:r>
            <a:endParaRPr lang="en-US" sz="2400" baseline="-25000"/>
          </a:p>
        </p:txBody>
      </p:sp>
      <p:grpSp>
        <p:nvGrpSpPr>
          <p:cNvPr id="141333" name="Group 21"/>
          <p:cNvGrpSpPr>
            <a:grpSpLocks/>
          </p:cNvGrpSpPr>
          <p:nvPr/>
        </p:nvGrpSpPr>
        <p:grpSpPr bwMode="auto">
          <a:xfrm>
            <a:off x="4138613" y="4318000"/>
            <a:ext cx="2135187" cy="1098550"/>
            <a:chOff x="3291" y="1407"/>
            <a:chExt cx="1345" cy="692"/>
          </a:xfrm>
        </p:grpSpPr>
        <p:sp>
          <p:nvSpPr>
            <p:cNvPr id="141334" name="Rectangle 22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1335" name="Rectangle 23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1336" name="Line 24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1337" name="Rectangle 25"/>
          <p:cNvSpPr>
            <a:spLocks noChangeArrowheads="1"/>
          </p:cNvSpPr>
          <p:nvPr/>
        </p:nvSpPr>
        <p:spPr bwMode="auto">
          <a:xfrm>
            <a:off x="4421188" y="4951413"/>
            <a:ext cx="173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CO</a:t>
            </a:r>
            <a:r>
              <a:rPr lang="en-US" sz="2400" baseline="-25000"/>
              <a:t>2</a:t>
            </a:r>
          </a:p>
        </p:txBody>
      </p:sp>
      <p:sp>
        <p:nvSpPr>
          <p:cNvPr id="141338" name="Rectangle 26"/>
          <p:cNvSpPr>
            <a:spLocks noChangeArrowheads="1"/>
          </p:cNvSpPr>
          <p:nvPr/>
        </p:nvSpPr>
        <p:spPr bwMode="auto">
          <a:xfrm>
            <a:off x="4392613" y="4530725"/>
            <a:ext cx="1760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LiOH</a:t>
            </a:r>
            <a:endParaRPr lang="en-US" sz="2400" baseline="-25000"/>
          </a:p>
        </p:txBody>
      </p:sp>
      <p:sp>
        <p:nvSpPr>
          <p:cNvPr id="141343" name="Rectangle 31"/>
          <p:cNvSpPr>
            <a:spLocks noChangeArrowheads="1"/>
          </p:cNvSpPr>
          <p:nvPr/>
        </p:nvSpPr>
        <p:spPr bwMode="auto">
          <a:xfrm>
            <a:off x="2574925" y="4524375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CO</a:t>
            </a:r>
            <a:r>
              <a:rPr lang="en-US" sz="2400" baseline="-25000"/>
              <a:t>2</a:t>
            </a:r>
          </a:p>
        </p:txBody>
      </p:sp>
      <p:sp>
        <p:nvSpPr>
          <p:cNvPr id="141344" name="Rectangle 32"/>
          <p:cNvSpPr>
            <a:spLocks noChangeArrowheads="1"/>
          </p:cNvSpPr>
          <p:nvPr/>
        </p:nvSpPr>
        <p:spPr bwMode="auto">
          <a:xfrm>
            <a:off x="2586038" y="4960938"/>
            <a:ext cx="2244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44 g CO</a:t>
            </a:r>
            <a:r>
              <a:rPr lang="en-US" sz="2400" baseline="-25000"/>
              <a:t>2</a:t>
            </a:r>
          </a:p>
        </p:txBody>
      </p:sp>
      <p:sp>
        <p:nvSpPr>
          <p:cNvPr id="141345" name="Rectangle 33"/>
          <p:cNvSpPr>
            <a:spLocks noChangeArrowheads="1"/>
          </p:cNvSpPr>
          <p:nvPr/>
        </p:nvSpPr>
        <p:spPr bwMode="auto">
          <a:xfrm>
            <a:off x="493713" y="4551363"/>
            <a:ext cx="2101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24,640 g CO</a:t>
            </a:r>
            <a:r>
              <a:rPr lang="en-US" sz="2400" baseline="-25000"/>
              <a:t>2</a:t>
            </a:r>
          </a:p>
        </p:txBody>
      </p:sp>
      <p:grpSp>
        <p:nvGrpSpPr>
          <p:cNvPr id="141346" name="Group 34"/>
          <p:cNvGrpSpPr>
            <a:grpSpLocks/>
          </p:cNvGrpSpPr>
          <p:nvPr/>
        </p:nvGrpSpPr>
        <p:grpSpPr bwMode="auto">
          <a:xfrm>
            <a:off x="6342063" y="3530600"/>
            <a:ext cx="2089150" cy="666750"/>
            <a:chOff x="270" y="2369"/>
            <a:chExt cx="1316" cy="420"/>
          </a:xfrm>
        </p:grpSpPr>
        <p:sp>
          <p:nvSpPr>
            <p:cNvPr id="141347" name="Freeform 35"/>
            <p:cNvSpPr>
              <a:spLocks/>
            </p:cNvSpPr>
            <p:nvPr/>
          </p:nvSpPr>
          <p:spPr bwMode="auto">
            <a:xfrm>
              <a:off x="819" y="2582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48" name="Oval 36"/>
            <p:cNvSpPr>
              <a:spLocks noChangeArrowheads="1"/>
            </p:cNvSpPr>
            <p:nvPr/>
          </p:nvSpPr>
          <p:spPr bwMode="auto">
            <a:xfrm>
              <a:off x="328" y="2369"/>
              <a:ext cx="140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49" name="Oval 37"/>
            <p:cNvSpPr>
              <a:spLocks noChangeArrowheads="1"/>
            </p:cNvSpPr>
            <p:nvPr/>
          </p:nvSpPr>
          <p:spPr bwMode="auto">
            <a:xfrm>
              <a:off x="336" y="2666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50" name="Oval 38"/>
            <p:cNvSpPr>
              <a:spLocks noChangeArrowheads="1"/>
            </p:cNvSpPr>
            <p:nvPr/>
          </p:nvSpPr>
          <p:spPr bwMode="auto">
            <a:xfrm>
              <a:off x="676" y="2511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51" name="Freeform 39"/>
            <p:cNvSpPr>
              <a:spLocks/>
            </p:cNvSpPr>
            <p:nvPr/>
          </p:nvSpPr>
          <p:spPr bwMode="auto">
            <a:xfrm>
              <a:off x="455" y="2614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52" name="Freeform 40"/>
            <p:cNvSpPr>
              <a:spLocks/>
            </p:cNvSpPr>
            <p:nvPr/>
          </p:nvSpPr>
          <p:spPr bwMode="auto">
            <a:xfrm>
              <a:off x="462" y="2467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53" name="Freeform 41"/>
            <p:cNvSpPr>
              <a:spLocks/>
            </p:cNvSpPr>
            <p:nvPr/>
          </p:nvSpPr>
          <p:spPr bwMode="auto">
            <a:xfrm>
              <a:off x="410" y="2584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54" name="Oval 42"/>
            <p:cNvSpPr>
              <a:spLocks noChangeArrowheads="1"/>
            </p:cNvSpPr>
            <p:nvPr/>
          </p:nvSpPr>
          <p:spPr bwMode="auto">
            <a:xfrm>
              <a:off x="270" y="2513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55" name="Oval 43"/>
            <p:cNvSpPr>
              <a:spLocks noChangeArrowheads="1"/>
            </p:cNvSpPr>
            <p:nvPr/>
          </p:nvSpPr>
          <p:spPr bwMode="auto">
            <a:xfrm flipH="1">
              <a:off x="1036" y="2513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56" name="Oval 44"/>
            <p:cNvSpPr>
              <a:spLocks noChangeArrowheads="1"/>
            </p:cNvSpPr>
            <p:nvPr/>
          </p:nvSpPr>
          <p:spPr bwMode="auto">
            <a:xfrm flipH="1">
              <a:off x="1379" y="2369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57" name="Oval 45"/>
            <p:cNvSpPr>
              <a:spLocks noChangeArrowheads="1"/>
            </p:cNvSpPr>
            <p:nvPr/>
          </p:nvSpPr>
          <p:spPr bwMode="auto">
            <a:xfrm flipH="1">
              <a:off x="1388" y="2666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58" name="Oval 46"/>
            <p:cNvSpPr>
              <a:spLocks noChangeArrowheads="1"/>
            </p:cNvSpPr>
            <p:nvPr/>
          </p:nvSpPr>
          <p:spPr bwMode="auto">
            <a:xfrm flipH="1">
              <a:off x="1442" y="2511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59" name="Freeform 47"/>
            <p:cNvSpPr>
              <a:spLocks/>
            </p:cNvSpPr>
            <p:nvPr/>
          </p:nvSpPr>
          <p:spPr bwMode="auto">
            <a:xfrm flipH="1">
              <a:off x="1168" y="2614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60" name="Freeform 48"/>
            <p:cNvSpPr>
              <a:spLocks/>
            </p:cNvSpPr>
            <p:nvPr/>
          </p:nvSpPr>
          <p:spPr bwMode="auto">
            <a:xfrm flipH="1">
              <a:off x="1168" y="2467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61" name="Freeform 49"/>
            <p:cNvSpPr>
              <a:spLocks/>
            </p:cNvSpPr>
            <p:nvPr/>
          </p:nvSpPr>
          <p:spPr bwMode="auto">
            <a:xfrm flipH="1">
              <a:off x="1175" y="2584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1362" name="Group 50"/>
          <p:cNvGrpSpPr>
            <a:grpSpLocks/>
          </p:cNvGrpSpPr>
          <p:nvPr/>
        </p:nvGrpSpPr>
        <p:grpSpPr bwMode="auto">
          <a:xfrm>
            <a:off x="6343650" y="3530600"/>
            <a:ext cx="2089150" cy="666750"/>
            <a:chOff x="211" y="188"/>
            <a:chExt cx="1316" cy="420"/>
          </a:xfrm>
        </p:grpSpPr>
        <p:sp>
          <p:nvSpPr>
            <p:cNvPr id="141363" name="Freeform 51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64" name="Oval 52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65" name="Oval 53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66" name="Oval 54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67" name="Freeform 55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68" name="Freeform 56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69" name="Freeform 57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70" name="Oval 58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71" name="Oval 59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72" name="Oval 60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73" name="Oval 61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74" name="Oval 62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75" name="Freeform 63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76" name="Freeform 64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77" name="Freeform 65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1378" name="Rectangle 66"/>
          <p:cNvSpPr>
            <a:spLocks noChangeArrowheads="1"/>
          </p:cNvSpPr>
          <p:nvPr/>
        </p:nvSpPr>
        <p:spPr bwMode="auto">
          <a:xfrm>
            <a:off x="6624638" y="4102100"/>
            <a:ext cx="754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CO</a:t>
            </a:r>
            <a:r>
              <a:rPr lang="en-US" sz="2400" baseline="-25000"/>
              <a:t>2</a:t>
            </a:r>
          </a:p>
        </p:txBody>
      </p:sp>
      <p:sp>
        <p:nvSpPr>
          <p:cNvPr id="141379" name="Rectangle 67"/>
          <p:cNvSpPr>
            <a:spLocks noChangeArrowheads="1"/>
          </p:cNvSpPr>
          <p:nvPr/>
        </p:nvSpPr>
        <p:spPr bwMode="auto">
          <a:xfrm>
            <a:off x="7402513" y="4102100"/>
            <a:ext cx="87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LiOH</a:t>
            </a:r>
          </a:p>
        </p:txBody>
      </p:sp>
      <p:sp>
        <p:nvSpPr>
          <p:cNvPr id="141380" name="Line 68"/>
          <p:cNvSpPr>
            <a:spLocks noChangeShapeType="1"/>
          </p:cNvSpPr>
          <p:nvPr/>
        </p:nvSpPr>
        <p:spPr bwMode="auto">
          <a:xfrm flipH="1">
            <a:off x="1530350" y="4672013"/>
            <a:ext cx="828675" cy="2381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81" name="Line 69"/>
          <p:cNvSpPr>
            <a:spLocks noChangeShapeType="1"/>
          </p:cNvSpPr>
          <p:nvPr/>
        </p:nvSpPr>
        <p:spPr bwMode="auto">
          <a:xfrm flipH="1">
            <a:off x="3001963" y="5073650"/>
            <a:ext cx="958850" cy="2762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82" name="Line 70"/>
          <p:cNvSpPr>
            <a:spLocks noChangeShapeType="1"/>
          </p:cNvSpPr>
          <p:nvPr/>
        </p:nvSpPr>
        <p:spPr bwMode="auto">
          <a:xfrm flipH="1" flipV="1">
            <a:off x="2871788" y="4638675"/>
            <a:ext cx="1204912" cy="2746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83" name="Line 71"/>
          <p:cNvSpPr>
            <a:spLocks noChangeShapeType="1"/>
          </p:cNvSpPr>
          <p:nvPr/>
        </p:nvSpPr>
        <p:spPr bwMode="auto">
          <a:xfrm flipH="1" flipV="1">
            <a:off x="4721225" y="5080000"/>
            <a:ext cx="1204913" cy="260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1384" name="Group 72"/>
          <p:cNvGrpSpPr>
            <a:grpSpLocks/>
          </p:cNvGrpSpPr>
          <p:nvPr/>
        </p:nvGrpSpPr>
        <p:grpSpPr bwMode="auto">
          <a:xfrm>
            <a:off x="7094538" y="5073650"/>
            <a:ext cx="958850" cy="276225"/>
            <a:chOff x="1646" y="3190"/>
            <a:chExt cx="604" cy="174"/>
          </a:xfrm>
        </p:grpSpPr>
        <p:sp>
          <p:nvSpPr>
            <p:cNvPr id="141385" name="Line 73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1386" name="Line 74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1387" name="Group 75"/>
          <p:cNvGrpSpPr>
            <a:grpSpLocks/>
          </p:cNvGrpSpPr>
          <p:nvPr/>
        </p:nvGrpSpPr>
        <p:grpSpPr bwMode="auto">
          <a:xfrm>
            <a:off x="4908550" y="4637088"/>
            <a:ext cx="958850" cy="276225"/>
            <a:chOff x="1646" y="3190"/>
            <a:chExt cx="604" cy="174"/>
          </a:xfrm>
        </p:grpSpPr>
        <p:sp>
          <p:nvSpPr>
            <p:cNvPr id="141388" name="Line 76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1389" name="Line 77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1391" name="Group 79"/>
          <p:cNvGrpSpPr>
            <a:grpSpLocks/>
          </p:cNvGrpSpPr>
          <p:nvPr/>
        </p:nvGrpSpPr>
        <p:grpSpPr bwMode="auto">
          <a:xfrm>
            <a:off x="1033463" y="2611438"/>
            <a:ext cx="2492375" cy="1098550"/>
            <a:chOff x="1425" y="3014"/>
            <a:chExt cx="1570" cy="692"/>
          </a:xfrm>
        </p:grpSpPr>
        <p:sp>
          <p:nvSpPr>
            <p:cNvPr id="141392" name="Rectangle 80"/>
            <p:cNvSpPr>
              <a:spLocks noChangeArrowheads="1"/>
            </p:cNvSpPr>
            <p:nvPr/>
          </p:nvSpPr>
          <p:spPr bwMode="auto">
            <a:xfrm>
              <a:off x="142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1393" name="Rectangle 81"/>
            <p:cNvSpPr>
              <a:spLocks noChangeArrowheads="1"/>
            </p:cNvSpPr>
            <p:nvPr/>
          </p:nvSpPr>
          <p:spPr bwMode="auto">
            <a:xfrm>
              <a:off x="275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1394" name="Line 82"/>
            <p:cNvSpPr>
              <a:spLocks noChangeShapeType="1"/>
            </p:cNvSpPr>
            <p:nvPr/>
          </p:nvSpPr>
          <p:spPr bwMode="auto">
            <a:xfrm>
              <a:off x="1629" y="3432"/>
              <a:ext cx="122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1395" name="Rectangle 83"/>
          <p:cNvSpPr>
            <a:spLocks noChangeArrowheads="1"/>
          </p:cNvSpPr>
          <p:nvPr/>
        </p:nvSpPr>
        <p:spPr bwMode="auto">
          <a:xfrm>
            <a:off x="1517650" y="2835275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880 g CO</a:t>
            </a:r>
            <a:r>
              <a:rPr lang="en-US" sz="2400" baseline="-25000"/>
              <a:t>2</a:t>
            </a:r>
          </a:p>
        </p:txBody>
      </p:sp>
      <p:sp>
        <p:nvSpPr>
          <p:cNvPr id="141396" name="Rectangle 84"/>
          <p:cNvSpPr>
            <a:spLocks noChangeArrowheads="1"/>
          </p:cNvSpPr>
          <p:nvPr/>
        </p:nvSpPr>
        <p:spPr bwMode="auto">
          <a:xfrm>
            <a:off x="1446213" y="3255963"/>
            <a:ext cx="173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person-day</a:t>
            </a:r>
            <a:endParaRPr lang="en-US" sz="2400" baseline="-25000"/>
          </a:p>
        </p:txBody>
      </p:sp>
      <p:sp>
        <p:nvSpPr>
          <p:cNvPr id="141397" name="Rectangle 85"/>
          <p:cNvSpPr>
            <a:spLocks noChangeArrowheads="1"/>
          </p:cNvSpPr>
          <p:nvPr/>
        </p:nvSpPr>
        <p:spPr bwMode="auto">
          <a:xfrm>
            <a:off x="3460750" y="3006725"/>
            <a:ext cx="2197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x (4 p) x (7 d)</a:t>
            </a:r>
            <a:endParaRPr lang="en-US" sz="2400" baseline="-25000"/>
          </a:p>
        </p:txBody>
      </p:sp>
      <p:sp>
        <p:nvSpPr>
          <p:cNvPr id="141398" name="Rectangle 86"/>
          <p:cNvSpPr>
            <a:spLocks noChangeArrowheads="1"/>
          </p:cNvSpPr>
          <p:nvPr/>
        </p:nvSpPr>
        <p:spPr bwMode="auto">
          <a:xfrm>
            <a:off x="5491163" y="3006725"/>
            <a:ext cx="2343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24,640 g CO</a:t>
            </a:r>
            <a:r>
              <a:rPr lang="en-US" sz="2400" baseline="-25000"/>
              <a:t>2</a:t>
            </a:r>
          </a:p>
        </p:txBody>
      </p:sp>
      <p:grpSp>
        <p:nvGrpSpPr>
          <p:cNvPr id="141399" name="Group 87"/>
          <p:cNvGrpSpPr>
            <a:grpSpLocks/>
          </p:cNvGrpSpPr>
          <p:nvPr/>
        </p:nvGrpSpPr>
        <p:grpSpPr bwMode="auto">
          <a:xfrm>
            <a:off x="2324100" y="4330700"/>
            <a:ext cx="1963738" cy="1098550"/>
            <a:chOff x="4223" y="3016"/>
            <a:chExt cx="1237" cy="692"/>
          </a:xfrm>
        </p:grpSpPr>
        <p:sp>
          <p:nvSpPr>
            <p:cNvPr id="141400" name="Rectangle 88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1401" name="Rectangle 89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1402" name="Line 90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1403" name="Group 91"/>
          <p:cNvGrpSpPr>
            <a:grpSpLocks/>
          </p:cNvGrpSpPr>
          <p:nvPr/>
        </p:nvGrpSpPr>
        <p:grpSpPr bwMode="auto">
          <a:xfrm>
            <a:off x="6134100" y="4311650"/>
            <a:ext cx="2492375" cy="1098550"/>
            <a:chOff x="1425" y="3014"/>
            <a:chExt cx="1570" cy="692"/>
          </a:xfrm>
        </p:grpSpPr>
        <p:sp>
          <p:nvSpPr>
            <p:cNvPr id="141404" name="Rectangle 92"/>
            <p:cNvSpPr>
              <a:spLocks noChangeArrowheads="1"/>
            </p:cNvSpPr>
            <p:nvPr/>
          </p:nvSpPr>
          <p:spPr bwMode="auto">
            <a:xfrm>
              <a:off x="142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1405" name="Rectangle 93"/>
            <p:cNvSpPr>
              <a:spLocks noChangeArrowheads="1"/>
            </p:cNvSpPr>
            <p:nvPr/>
          </p:nvSpPr>
          <p:spPr bwMode="auto">
            <a:xfrm>
              <a:off x="275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1406" name="Line 94"/>
            <p:cNvSpPr>
              <a:spLocks noChangeShapeType="1"/>
            </p:cNvSpPr>
            <p:nvPr/>
          </p:nvSpPr>
          <p:spPr bwMode="auto">
            <a:xfrm>
              <a:off x="1629" y="3432"/>
              <a:ext cx="122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1407" name="Rectangle 95"/>
          <p:cNvSpPr>
            <a:spLocks noChangeArrowheads="1"/>
          </p:cNvSpPr>
          <p:nvPr/>
        </p:nvSpPr>
        <p:spPr bwMode="auto">
          <a:xfrm>
            <a:off x="3073400" y="5473700"/>
            <a:ext cx="1608138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r>
              <a:rPr lang="en-US" sz="2400"/>
              <a:t>(if reaction</a:t>
            </a:r>
          </a:p>
          <a:p>
            <a:r>
              <a:rPr lang="en-US" sz="2400"/>
              <a:t>is perfect) </a:t>
            </a:r>
          </a:p>
        </p:txBody>
      </p:sp>
      <p:sp>
        <p:nvSpPr>
          <p:cNvPr id="141408" name="Rectangle 96"/>
          <p:cNvSpPr>
            <a:spLocks noChangeArrowheads="1"/>
          </p:cNvSpPr>
          <p:nvPr/>
        </p:nvSpPr>
        <p:spPr bwMode="auto">
          <a:xfrm>
            <a:off x="3062288" y="5473700"/>
            <a:ext cx="1795462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r>
              <a:rPr lang="en-US" sz="2400"/>
              <a:t>(Need more</a:t>
            </a:r>
          </a:p>
          <a:p>
            <a:r>
              <a:rPr lang="en-US" sz="2400"/>
              <a:t>than this!) </a:t>
            </a:r>
          </a:p>
        </p:txBody>
      </p:sp>
      <p:grpSp>
        <p:nvGrpSpPr>
          <p:cNvPr id="141414" name="Group 102"/>
          <p:cNvGrpSpPr>
            <a:grpSpLocks/>
          </p:cNvGrpSpPr>
          <p:nvPr/>
        </p:nvGrpSpPr>
        <p:grpSpPr bwMode="auto">
          <a:xfrm>
            <a:off x="4586288" y="5743575"/>
            <a:ext cx="1485900" cy="706438"/>
            <a:chOff x="2961" y="3546"/>
            <a:chExt cx="936" cy="445"/>
          </a:xfrm>
        </p:grpSpPr>
        <p:sp>
          <p:nvSpPr>
            <p:cNvPr id="141409" name="Rectangle 97"/>
            <p:cNvSpPr>
              <a:spLocks noChangeArrowheads="1"/>
            </p:cNvSpPr>
            <p:nvPr/>
          </p:nvSpPr>
          <p:spPr bwMode="auto">
            <a:xfrm>
              <a:off x="2961" y="3689"/>
              <a:ext cx="936" cy="288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/>
                <a:t>(     0.75) </a:t>
              </a:r>
            </a:p>
          </p:txBody>
        </p:sp>
        <p:grpSp>
          <p:nvGrpSpPr>
            <p:cNvPr id="141410" name="Group 98"/>
            <p:cNvGrpSpPr>
              <a:grpSpLocks/>
            </p:cNvGrpSpPr>
            <p:nvPr/>
          </p:nvGrpSpPr>
          <p:grpSpPr bwMode="auto">
            <a:xfrm>
              <a:off x="3075" y="3546"/>
              <a:ext cx="241" cy="445"/>
              <a:chOff x="3996" y="2535"/>
              <a:chExt cx="241" cy="445"/>
            </a:xfrm>
          </p:grpSpPr>
          <p:sp>
            <p:nvSpPr>
              <p:cNvPr id="141411" name="Rectangle 99"/>
              <p:cNvSpPr>
                <a:spLocks noChangeArrowheads="1"/>
              </p:cNvSpPr>
              <p:nvPr/>
            </p:nvSpPr>
            <p:spPr bwMode="auto">
              <a:xfrm>
                <a:off x="4023" y="2535"/>
                <a:ext cx="17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1"/>
                  <a:t>.</a:t>
                </a:r>
              </a:p>
            </p:txBody>
          </p:sp>
          <p:sp>
            <p:nvSpPr>
              <p:cNvPr id="141412" name="Rectangle 100"/>
              <p:cNvSpPr>
                <a:spLocks noChangeArrowheads="1"/>
              </p:cNvSpPr>
              <p:nvPr/>
            </p:nvSpPr>
            <p:spPr bwMode="auto">
              <a:xfrm>
                <a:off x="3996" y="2544"/>
                <a:ext cx="24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/>
                  <a:t>_</a:t>
                </a:r>
              </a:p>
            </p:txBody>
          </p:sp>
          <p:sp>
            <p:nvSpPr>
              <p:cNvPr id="141413" name="Rectangle 101"/>
              <p:cNvSpPr>
                <a:spLocks noChangeArrowheads="1"/>
              </p:cNvSpPr>
              <p:nvPr/>
            </p:nvSpPr>
            <p:spPr bwMode="auto">
              <a:xfrm>
                <a:off x="4023" y="2653"/>
                <a:ext cx="17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1"/>
                  <a:t>.</a:t>
                </a:r>
              </a:p>
            </p:txBody>
          </p:sp>
        </p:grpSp>
      </p:grpSp>
      <p:sp>
        <p:nvSpPr>
          <p:cNvPr id="141415" name="Rectangle 103"/>
          <p:cNvSpPr>
            <a:spLocks noChangeArrowheads="1"/>
          </p:cNvSpPr>
          <p:nvPr/>
        </p:nvSpPr>
        <p:spPr bwMode="auto">
          <a:xfrm>
            <a:off x="6130925" y="5670550"/>
            <a:ext cx="274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35,700 g LiOH</a:t>
            </a:r>
            <a:endParaRPr lang="en-US" sz="2400" baseline="-25000"/>
          </a:p>
        </p:txBody>
      </p:sp>
      <p:sp>
        <p:nvSpPr>
          <p:cNvPr id="141417" name="Rectangle 105"/>
          <p:cNvSpPr>
            <a:spLocks noChangeArrowheads="1"/>
          </p:cNvSpPr>
          <p:nvPr/>
        </p:nvSpPr>
        <p:spPr bwMode="auto">
          <a:xfrm>
            <a:off x="5711825" y="6343650"/>
            <a:ext cx="3489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009900"/>
                </a:solidFill>
              </a:rPr>
              <a:t>REALITY: TAKE 100,000 g</a:t>
            </a:r>
            <a:endParaRPr lang="en-US" sz="2000" b="1" baseline="-2500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1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1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1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1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1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1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1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1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1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1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1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1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1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1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13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13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1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1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1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1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1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141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3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1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1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1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41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41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41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41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41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1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41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1413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413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141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4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413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413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41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41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41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41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41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41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141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1413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141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41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141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141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141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41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41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141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413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141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141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141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413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41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141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41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14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1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1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141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141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0"/>
                            </p:stCondLst>
                            <p:childTnLst>
                              <p:par>
                                <p:cTn id="20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41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41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4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41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41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0" dur="1000"/>
                                        <p:tgtEl>
                                          <p:spTgt spid="14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000"/>
                            </p:stCondLst>
                            <p:childTnLst>
                              <p:par>
                                <p:cTn id="2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141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141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41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41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416" grpId="0" animBg="1"/>
      <p:bldP spid="141320" grpId="0"/>
      <p:bldP spid="141330" grpId="0"/>
      <p:bldP spid="141331" grpId="0"/>
      <p:bldP spid="141332" grpId="0"/>
      <p:bldP spid="141337" grpId="0"/>
      <p:bldP spid="141338" grpId="0"/>
      <p:bldP spid="141343" grpId="0"/>
      <p:bldP spid="141344" grpId="0"/>
      <p:bldP spid="141345" grpId="0"/>
      <p:bldP spid="141378" grpId="0"/>
      <p:bldP spid="141379" grpId="0"/>
      <p:bldP spid="141380" grpId="0" animBg="1"/>
      <p:bldP spid="141381" grpId="0" animBg="1"/>
      <p:bldP spid="141382" grpId="0" animBg="1"/>
      <p:bldP spid="141383" grpId="0" animBg="1"/>
      <p:bldP spid="141395" grpId="0"/>
      <p:bldP spid="141396" grpId="0"/>
      <p:bldP spid="141397" grpId="0"/>
      <p:bldP spid="141398" grpId="0"/>
      <p:bldP spid="141407" grpId="0"/>
      <p:bldP spid="141407" grpId="1"/>
      <p:bldP spid="141408" grpId="0"/>
      <p:bldP spid="141415" grpId="0"/>
      <p:bldP spid="1414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7" name="Rectangle 7"/>
          <p:cNvSpPr>
            <a:spLocks noChangeArrowheads="1"/>
          </p:cNvSpPr>
          <p:nvPr/>
        </p:nvSpPr>
        <p:spPr bwMode="auto">
          <a:xfrm>
            <a:off x="215900" y="273050"/>
            <a:ext cx="8629650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Automobile air bags inflate with nitrogen via the decomposition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of sodium azide: </a:t>
            </a:r>
          </a:p>
        </p:txBody>
      </p:sp>
      <p:grpSp>
        <p:nvGrpSpPr>
          <p:cNvPr id="143370" name="Group 10"/>
          <p:cNvGrpSpPr>
            <a:grpSpLocks/>
          </p:cNvGrpSpPr>
          <p:nvPr/>
        </p:nvGrpSpPr>
        <p:grpSpPr bwMode="auto">
          <a:xfrm>
            <a:off x="2906713" y="863600"/>
            <a:ext cx="5684837" cy="519113"/>
            <a:chOff x="1831" y="544"/>
            <a:chExt cx="3581" cy="327"/>
          </a:xfrm>
        </p:grpSpPr>
        <p:sp>
          <p:nvSpPr>
            <p:cNvPr id="143368" name="Rectangle 8"/>
            <p:cNvSpPr>
              <a:spLocks noChangeArrowheads="1"/>
            </p:cNvSpPr>
            <p:nvPr/>
          </p:nvSpPr>
          <p:spPr bwMode="auto">
            <a:xfrm>
              <a:off x="1831" y="544"/>
              <a:ext cx="3581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2 NaN</a:t>
              </a:r>
              <a:r>
                <a:rPr lang="en-US" b="1" baseline="-25000">
                  <a:solidFill>
                    <a:srgbClr val="FF0000"/>
                  </a:solidFill>
                </a:rPr>
                <a:t>3</a:t>
              </a:r>
              <a:r>
                <a:rPr lang="en-US" b="1">
                  <a:solidFill>
                    <a:srgbClr val="FF0000"/>
                  </a:solidFill>
                </a:rPr>
                <a:t>(s)          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3 N</a:t>
              </a:r>
              <a:r>
                <a:rPr lang="en-US" b="1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(g)  +  2 Na(s)</a:t>
              </a:r>
            </a:p>
          </p:txBody>
        </p:sp>
        <p:sp>
          <p:nvSpPr>
            <p:cNvPr id="143369" name="Line 9"/>
            <p:cNvSpPr>
              <a:spLocks noChangeShapeType="1"/>
            </p:cNvSpPr>
            <p:nvPr/>
          </p:nvSpPr>
          <p:spPr bwMode="auto">
            <a:xfrm>
              <a:off x="3017" y="712"/>
              <a:ext cx="37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43371" name="Rectangle 11"/>
          <p:cNvSpPr>
            <a:spLocks noChangeArrowheads="1"/>
          </p:cNvSpPr>
          <p:nvPr/>
        </p:nvSpPr>
        <p:spPr bwMode="auto">
          <a:xfrm>
            <a:off x="223838" y="1384300"/>
            <a:ext cx="7605712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At STP and a % yield of 85%, what mass sodium azide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is needed to yield 74 L nitrogen?</a:t>
            </a:r>
          </a:p>
        </p:txBody>
      </p:sp>
      <p:sp>
        <p:nvSpPr>
          <p:cNvPr id="143372" name="Rectangle 12"/>
          <p:cNvSpPr>
            <a:spLocks noChangeArrowheads="1"/>
          </p:cNvSpPr>
          <p:nvPr/>
        </p:nvSpPr>
        <p:spPr bwMode="auto">
          <a:xfrm>
            <a:off x="488950" y="2265363"/>
            <a:ext cx="18097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Shoot for… </a:t>
            </a:r>
          </a:p>
        </p:txBody>
      </p:sp>
      <p:sp>
        <p:nvSpPr>
          <p:cNvPr id="143373" name="Rectangle 13"/>
          <p:cNvSpPr>
            <a:spLocks noChangeArrowheads="1"/>
          </p:cNvSpPr>
          <p:nvPr/>
        </p:nvSpPr>
        <p:spPr bwMode="auto">
          <a:xfrm>
            <a:off x="2433638" y="2265363"/>
            <a:ext cx="862012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74 L </a:t>
            </a:r>
          </a:p>
        </p:txBody>
      </p:sp>
      <p:grpSp>
        <p:nvGrpSpPr>
          <p:cNvPr id="143374" name="Group 14"/>
          <p:cNvGrpSpPr>
            <a:grpSpLocks/>
          </p:cNvGrpSpPr>
          <p:nvPr/>
        </p:nvGrpSpPr>
        <p:grpSpPr bwMode="auto">
          <a:xfrm>
            <a:off x="2541588" y="2363788"/>
            <a:ext cx="1485900" cy="706437"/>
            <a:chOff x="2961" y="3546"/>
            <a:chExt cx="936" cy="445"/>
          </a:xfrm>
        </p:grpSpPr>
        <p:sp>
          <p:nvSpPr>
            <p:cNvPr id="143375" name="Rectangle 15"/>
            <p:cNvSpPr>
              <a:spLocks noChangeArrowheads="1"/>
            </p:cNvSpPr>
            <p:nvPr/>
          </p:nvSpPr>
          <p:spPr bwMode="auto">
            <a:xfrm>
              <a:off x="2961" y="3689"/>
              <a:ext cx="936" cy="288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/>
                <a:t>(     0.85) </a:t>
              </a:r>
            </a:p>
          </p:txBody>
        </p:sp>
        <p:grpSp>
          <p:nvGrpSpPr>
            <p:cNvPr id="143376" name="Group 16"/>
            <p:cNvGrpSpPr>
              <a:grpSpLocks/>
            </p:cNvGrpSpPr>
            <p:nvPr/>
          </p:nvGrpSpPr>
          <p:grpSpPr bwMode="auto">
            <a:xfrm>
              <a:off x="3075" y="3546"/>
              <a:ext cx="241" cy="445"/>
              <a:chOff x="3996" y="2535"/>
              <a:chExt cx="241" cy="445"/>
            </a:xfrm>
          </p:grpSpPr>
          <p:sp>
            <p:nvSpPr>
              <p:cNvPr id="143377" name="Rectangle 17"/>
              <p:cNvSpPr>
                <a:spLocks noChangeArrowheads="1"/>
              </p:cNvSpPr>
              <p:nvPr/>
            </p:nvSpPr>
            <p:spPr bwMode="auto">
              <a:xfrm>
                <a:off x="4023" y="2535"/>
                <a:ext cx="17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1"/>
                  <a:t>.</a:t>
                </a:r>
              </a:p>
            </p:txBody>
          </p:sp>
          <p:sp>
            <p:nvSpPr>
              <p:cNvPr id="143378" name="Rectangle 18"/>
              <p:cNvSpPr>
                <a:spLocks noChangeArrowheads="1"/>
              </p:cNvSpPr>
              <p:nvPr/>
            </p:nvSpPr>
            <p:spPr bwMode="auto">
              <a:xfrm>
                <a:off x="3996" y="2544"/>
                <a:ext cx="24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/>
                  <a:t>_</a:t>
                </a:r>
              </a:p>
            </p:txBody>
          </p:sp>
          <p:sp>
            <p:nvSpPr>
              <p:cNvPr id="143379" name="Rectangle 19"/>
              <p:cNvSpPr>
                <a:spLocks noChangeArrowheads="1"/>
              </p:cNvSpPr>
              <p:nvPr/>
            </p:nvSpPr>
            <p:spPr bwMode="auto">
              <a:xfrm>
                <a:off x="4023" y="2653"/>
                <a:ext cx="17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1"/>
                  <a:t>.</a:t>
                </a:r>
              </a:p>
            </p:txBody>
          </p:sp>
        </p:grpSp>
      </p:grpSp>
      <p:sp>
        <p:nvSpPr>
          <p:cNvPr id="143380" name="Rectangle 20"/>
          <p:cNvSpPr>
            <a:spLocks noChangeArrowheads="1"/>
          </p:cNvSpPr>
          <p:nvPr/>
        </p:nvSpPr>
        <p:spPr bwMode="auto">
          <a:xfrm>
            <a:off x="4002088" y="2322513"/>
            <a:ext cx="187960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=  87.1 L N</a:t>
            </a:r>
            <a:r>
              <a:rPr lang="en-US" sz="2400" baseline="-25000"/>
              <a:t>2</a:t>
            </a:r>
            <a:r>
              <a:rPr lang="en-US" sz="2400"/>
              <a:t> </a:t>
            </a:r>
          </a:p>
        </p:txBody>
      </p:sp>
      <p:grpSp>
        <p:nvGrpSpPr>
          <p:cNvPr id="143382" name="Group 22"/>
          <p:cNvGrpSpPr>
            <a:grpSpLocks/>
          </p:cNvGrpSpPr>
          <p:nvPr/>
        </p:nvGrpSpPr>
        <p:grpSpPr bwMode="auto">
          <a:xfrm>
            <a:off x="6270625" y="2087563"/>
            <a:ext cx="2089150" cy="666750"/>
            <a:chOff x="911" y="3758"/>
            <a:chExt cx="1316" cy="420"/>
          </a:xfrm>
        </p:grpSpPr>
        <p:sp>
          <p:nvSpPr>
            <p:cNvPr id="143383" name="Freeform 23"/>
            <p:cNvSpPr>
              <a:spLocks/>
            </p:cNvSpPr>
            <p:nvPr/>
          </p:nvSpPr>
          <p:spPr bwMode="auto">
            <a:xfrm>
              <a:off x="1460" y="397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4" name="Oval 24"/>
            <p:cNvSpPr>
              <a:spLocks noChangeArrowheads="1"/>
            </p:cNvSpPr>
            <p:nvPr/>
          </p:nvSpPr>
          <p:spPr bwMode="auto">
            <a:xfrm>
              <a:off x="969" y="375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5" name="Oval 25"/>
            <p:cNvSpPr>
              <a:spLocks noChangeArrowheads="1"/>
            </p:cNvSpPr>
            <p:nvPr/>
          </p:nvSpPr>
          <p:spPr bwMode="auto">
            <a:xfrm>
              <a:off x="977" y="405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6" name="Oval 26"/>
            <p:cNvSpPr>
              <a:spLocks noChangeArrowheads="1"/>
            </p:cNvSpPr>
            <p:nvPr/>
          </p:nvSpPr>
          <p:spPr bwMode="auto">
            <a:xfrm>
              <a:off x="1317" y="390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7" name="Freeform 27"/>
            <p:cNvSpPr>
              <a:spLocks/>
            </p:cNvSpPr>
            <p:nvPr/>
          </p:nvSpPr>
          <p:spPr bwMode="auto">
            <a:xfrm>
              <a:off x="1096" y="400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8" name="Freeform 28"/>
            <p:cNvSpPr>
              <a:spLocks/>
            </p:cNvSpPr>
            <p:nvPr/>
          </p:nvSpPr>
          <p:spPr bwMode="auto">
            <a:xfrm>
              <a:off x="1103" y="385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9" name="Freeform 29"/>
            <p:cNvSpPr>
              <a:spLocks/>
            </p:cNvSpPr>
            <p:nvPr/>
          </p:nvSpPr>
          <p:spPr bwMode="auto">
            <a:xfrm>
              <a:off x="1051" y="397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90" name="Oval 30"/>
            <p:cNvSpPr>
              <a:spLocks noChangeArrowheads="1"/>
            </p:cNvSpPr>
            <p:nvPr/>
          </p:nvSpPr>
          <p:spPr bwMode="auto">
            <a:xfrm>
              <a:off x="911" y="3902"/>
              <a:ext cx="141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91" name="Oval 31"/>
            <p:cNvSpPr>
              <a:spLocks noChangeArrowheads="1"/>
            </p:cNvSpPr>
            <p:nvPr/>
          </p:nvSpPr>
          <p:spPr bwMode="auto">
            <a:xfrm flipH="1">
              <a:off x="1677" y="390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92" name="Oval 32"/>
            <p:cNvSpPr>
              <a:spLocks noChangeArrowheads="1"/>
            </p:cNvSpPr>
            <p:nvPr/>
          </p:nvSpPr>
          <p:spPr bwMode="auto">
            <a:xfrm flipH="1">
              <a:off x="2020" y="375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93" name="Oval 33"/>
            <p:cNvSpPr>
              <a:spLocks noChangeArrowheads="1"/>
            </p:cNvSpPr>
            <p:nvPr/>
          </p:nvSpPr>
          <p:spPr bwMode="auto">
            <a:xfrm flipH="1">
              <a:off x="2029" y="405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94" name="Oval 34"/>
            <p:cNvSpPr>
              <a:spLocks noChangeArrowheads="1"/>
            </p:cNvSpPr>
            <p:nvPr/>
          </p:nvSpPr>
          <p:spPr bwMode="auto">
            <a:xfrm flipH="1">
              <a:off x="2083" y="390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95" name="Freeform 35"/>
            <p:cNvSpPr>
              <a:spLocks/>
            </p:cNvSpPr>
            <p:nvPr/>
          </p:nvSpPr>
          <p:spPr bwMode="auto">
            <a:xfrm flipH="1">
              <a:off x="1809" y="400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96" name="Freeform 36"/>
            <p:cNvSpPr>
              <a:spLocks/>
            </p:cNvSpPr>
            <p:nvPr/>
          </p:nvSpPr>
          <p:spPr bwMode="auto">
            <a:xfrm flipH="1">
              <a:off x="1809" y="385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97" name="Freeform 37"/>
            <p:cNvSpPr>
              <a:spLocks/>
            </p:cNvSpPr>
            <p:nvPr/>
          </p:nvSpPr>
          <p:spPr bwMode="auto">
            <a:xfrm flipH="1">
              <a:off x="1816" y="397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398" name="Group 38"/>
          <p:cNvGrpSpPr>
            <a:grpSpLocks/>
          </p:cNvGrpSpPr>
          <p:nvPr/>
        </p:nvGrpSpPr>
        <p:grpSpPr bwMode="auto">
          <a:xfrm>
            <a:off x="6272213" y="2087563"/>
            <a:ext cx="2089150" cy="666750"/>
            <a:chOff x="211" y="188"/>
            <a:chExt cx="1316" cy="420"/>
          </a:xfrm>
        </p:grpSpPr>
        <p:sp>
          <p:nvSpPr>
            <p:cNvPr id="143399" name="Freeform 39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0" name="Oval 40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1" name="Oval 41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2" name="Oval 42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3" name="Freeform 43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4" name="Freeform 44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5" name="Freeform 45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6" name="Oval 46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7" name="Oval 47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8" name="Oval 48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9" name="Oval 49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10" name="Oval 50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11" name="Freeform 51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12" name="Freeform 52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13" name="Freeform 53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14" name="Rectangle 54"/>
          <p:cNvSpPr>
            <a:spLocks noChangeArrowheads="1"/>
          </p:cNvSpPr>
          <p:nvPr/>
        </p:nvSpPr>
        <p:spPr bwMode="auto">
          <a:xfrm>
            <a:off x="6430963" y="2708275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N</a:t>
            </a:r>
            <a:r>
              <a:rPr lang="en-US" sz="2400" baseline="-25000"/>
              <a:t>2</a:t>
            </a:r>
          </a:p>
        </p:txBody>
      </p:sp>
      <p:sp>
        <p:nvSpPr>
          <p:cNvPr id="143415" name="Rectangle 55"/>
          <p:cNvSpPr>
            <a:spLocks noChangeArrowheads="1"/>
          </p:cNvSpPr>
          <p:nvPr/>
        </p:nvSpPr>
        <p:spPr bwMode="auto">
          <a:xfrm>
            <a:off x="7464425" y="2708275"/>
            <a:ext cx="908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NaN</a:t>
            </a:r>
            <a:r>
              <a:rPr lang="en-US" sz="2400" baseline="-25000"/>
              <a:t>3</a:t>
            </a:r>
          </a:p>
        </p:txBody>
      </p:sp>
      <p:sp>
        <p:nvSpPr>
          <p:cNvPr id="143433" name="Rectangle 73"/>
          <p:cNvSpPr>
            <a:spLocks noChangeArrowheads="1"/>
          </p:cNvSpPr>
          <p:nvPr/>
        </p:nvSpPr>
        <p:spPr bwMode="auto">
          <a:xfrm>
            <a:off x="5529263" y="3600450"/>
            <a:ext cx="180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NaN</a:t>
            </a:r>
            <a:r>
              <a:rPr lang="en-US" sz="2400" baseline="-25000"/>
              <a:t>3</a:t>
            </a:r>
          </a:p>
        </p:txBody>
      </p:sp>
      <p:sp>
        <p:nvSpPr>
          <p:cNvPr id="143434" name="Rectangle 74"/>
          <p:cNvSpPr>
            <a:spLocks noChangeArrowheads="1"/>
          </p:cNvSpPr>
          <p:nvPr/>
        </p:nvSpPr>
        <p:spPr bwMode="auto">
          <a:xfrm>
            <a:off x="5588000" y="3187700"/>
            <a:ext cx="1833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65 g NaN</a:t>
            </a:r>
            <a:r>
              <a:rPr lang="en-US" sz="2400" baseline="-25000"/>
              <a:t>3</a:t>
            </a:r>
          </a:p>
        </p:txBody>
      </p:sp>
      <p:grpSp>
        <p:nvGrpSpPr>
          <p:cNvPr id="143435" name="Group 75"/>
          <p:cNvGrpSpPr>
            <a:grpSpLocks/>
          </p:cNvGrpSpPr>
          <p:nvPr/>
        </p:nvGrpSpPr>
        <p:grpSpPr bwMode="auto">
          <a:xfrm>
            <a:off x="3325813" y="2971800"/>
            <a:ext cx="2135187" cy="1098550"/>
            <a:chOff x="3291" y="1407"/>
            <a:chExt cx="1345" cy="692"/>
          </a:xfrm>
        </p:grpSpPr>
        <p:sp>
          <p:nvSpPr>
            <p:cNvPr id="143436" name="Rectangle 76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3437" name="Rectangle 77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3438" name="Line 78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39" name="Rectangle 79"/>
          <p:cNvSpPr>
            <a:spLocks noChangeArrowheads="1"/>
          </p:cNvSpPr>
          <p:nvPr/>
        </p:nvSpPr>
        <p:spPr bwMode="auto">
          <a:xfrm>
            <a:off x="3765550" y="3605213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 mol N</a:t>
            </a:r>
            <a:r>
              <a:rPr lang="en-US" sz="2400" baseline="-25000"/>
              <a:t>2</a:t>
            </a:r>
          </a:p>
        </p:txBody>
      </p:sp>
      <p:sp>
        <p:nvSpPr>
          <p:cNvPr id="143440" name="Rectangle 80"/>
          <p:cNvSpPr>
            <a:spLocks noChangeArrowheads="1"/>
          </p:cNvSpPr>
          <p:nvPr/>
        </p:nvSpPr>
        <p:spPr bwMode="auto">
          <a:xfrm>
            <a:off x="3579813" y="3184525"/>
            <a:ext cx="1760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NaN</a:t>
            </a:r>
            <a:r>
              <a:rPr lang="en-US" sz="2400" baseline="-25000"/>
              <a:t>3</a:t>
            </a:r>
          </a:p>
        </p:txBody>
      </p:sp>
      <p:sp>
        <p:nvSpPr>
          <p:cNvPr id="143441" name="Rectangle 81"/>
          <p:cNvSpPr>
            <a:spLocks noChangeArrowheads="1"/>
          </p:cNvSpPr>
          <p:nvPr/>
        </p:nvSpPr>
        <p:spPr bwMode="auto">
          <a:xfrm>
            <a:off x="1762125" y="3178175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N</a:t>
            </a:r>
            <a:r>
              <a:rPr lang="en-US" sz="2400" baseline="-25000"/>
              <a:t>2</a:t>
            </a:r>
          </a:p>
        </p:txBody>
      </p:sp>
      <p:sp>
        <p:nvSpPr>
          <p:cNvPr id="143442" name="Rectangle 82"/>
          <p:cNvSpPr>
            <a:spLocks noChangeArrowheads="1"/>
          </p:cNvSpPr>
          <p:nvPr/>
        </p:nvSpPr>
        <p:spPr bwMode="auto">
          <a:xfrm>
            <a:off x="1773238" y="3614738"/>
            <a:ext cx="2244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22.4 L N</a:t>
            </a:r>
            <a:r>
              <a:rPr lang="en-US" sz="2400" baseline="-25000"/>
              <a:t>2</a:t>
            </a:r>
          </a:p>
        </p:txBody>
      </p:sp>
      <p:sp>
        <p:nvSpPr>
          <p:cNvPr id="143443" name="Rectangle 83"/>
          <p:cNvSpPr>
            <a:spLocks noChangeArrowheads="1"/>
          </p:cNvSpPr>
          <p:nvPr/>
        </p:nvSpPr>
        <p:spPr bwMode="auto">
          <a:xfrm>
            <a:off x="209550" y="3205163"/>
            <a:ext cx="152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87.1 L N</a:t>
            </a:r>
            <a:r>
              <a:rPr lang="en-US" sz="2400" baseline="-25000"/>
              <a:t>2</a:t>
            </a:r>
          </a:p>
        </p:txBody>
      </p:sp>
      <p:sp>
        <p:nvSpPr>
          <p:cNvPr id="143444" name="Line 84"/>
          <p:cNvSpPr>
            <a:spLocks noChangeShapeType="1"/>
          </p:cNvSpPr>
          <p:nvPr/>
        </p:nvSpPr>
        <p:spPr bwMode="auto">
          <a:xfrm flipH="1">
            <a:off x="993775" y="3325813"/>
            <a:ext cx="552450" cy="2079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45" name="Line 85"/>
          <p:cNvSpPr>
            <a:spLocks noChangeShapeType="1"/>
          </p:cNvSpPr>
          <p:nvPr/>
        </p:nvSpPr>
        <p:spPr bwMode="auto">
          <a:xfrm flipH="1">
            <a:off x="2493963" y="3727450"/>
            <a:ext cx="654050" cy="2190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46" name="Line 86"/>
          <p:cNvSpPr>
            <a:spLocks noChangeShapeType="1"/>
          </p:cNvSpPr>
          <p:nvPr/>
        </p:nvSpPr>
        <p:spPr bwMode="auto">
          <a:xfrm flipH="1" flipV="1">
            <a:off x="2205038" y="3321050"/>
            <a:ext cx="827087" cy="203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47" name="Line 87"/>
          <p:cNvSpPr>
            <a:spLocks noChangeShapeType="1"/>
          </p:cNvSpPr>
          <p:nvPr/>
        </p:nvSpPr>
        <p:spPr bwMode="auto">
          <a:xfrm flipH="1" flipV="1">
            <a:off x="4095750" y="3778250"/>
            <a:ext cx="885825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3448" name="Group 88"/>
          <p:cNvGrpSpPr>
            <a:grpSpLocks/>
          </p:cNvGrpSpPr>
          <p:nvPr/>
        </p:nvGrpSpPr>
        <p:grpSpPr bwMode="auto">
          <a:xfrm>
            <a:off x="6067425" y="3727450"/>
            <a:ext cx="958850" cy="276225"/>
            <a:chOff x="1646" y="3190"/>
            <a:chExt cx="604" cy="174"/>
          </a:xfrm>
        </p:grpSpPr>
        <p:sp>
          <p:nvSpPr>
            <p:cNvPr id="143449" name="Line 89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450" name="Line 90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51" name="Group 91"/>
          <p:cNvGrpSpPr>
            <a:grpSpLocks/>
          </p:cNvGrpSpPr>
          <p:nvPr/>
        </p:nvGrpSpPr>
        <p:grpSpPr bwMode="auto">
          <a:xfrm>
            <a:off x="4095750" y="3290888"/>
            <a:ext cx="958850" cy="276225"/>
            <a:chOff x="1646" y="3190"/>
            <a:chExt cx="604" cy="174"/>
          </a:xfrm>
        </p:grpSpPr>
        <p:sp>
          <p:nvSpPr>
            <p:cNvPr id="143452" name="Line 92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453" name="Line 93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54" name="Group 94"/>
          <p:cNvGrpSpPr>
            <a:grpSpLocks/>
          </p:cNvGrpSpPr>
          <p:nvPr/>
        </p:nvGrpSpPr>
        <p:grpSpPr bwMode="auto">
          <a:xfrm>
            <a:off x="1511300" y="2984500"/>
            <a:ext cx="1963738" cy="1098550"/>
            <a:chOff x="4223" y="3016"/>
            <a:chExt cx="1237" cy="692"/>
          </a:xfrm>
        </p:grpSpPr>
        <p:sp>
          <p:nvSpPr>
            <p:cNvPr id="143455" name="Rectangle 95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3456" name="Rectangle 96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3457" name="Line 97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62" name="Rectangle 102"/>
          <p:cNvSpPr>
            <a:spLocks noChangeArrowheads="1"/>
          </p:cNvSpPr>
          <p:nvPr/>
        </p:nvSpPr>
        <p:spPr bwMode="auto">
          <a:xfrm>
            <a:off x="7775575" y="3298825"/>
            <a:ext cx="974725" cy="8937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63" name="Rectangle 103"/>
          <p:cNvSpPr>
            <a:spLocks noChangeArrowheads="1"/>
          </p:cNvSpPr>
          <p:nvPr/>
        </p:nvSpPr>
        <p:spPr bwMode="auto">
          <a:xfrm>
            <a:off x="7421563" y="3317875"/>
            <a:ext cx="13287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 169 g</a:t>
            </a:r>
          </a:p>
          <a:p>
            <a:pPr algn="l"/>
            <a:r>
              <a:rPr lang="en-US" sz="2400"/>
              <a:t>     NaN</a:t>
            </a:r>
            <a:r>
              <a:rPr lang="en-US" sz="2400" baseline="-25000"/>
              <a:t>3</a:t>
            </a:r>
          </a:p>
        </p:txBody>
      </p:sp>
      <p:grpSp>
        <p:nvGrpSpPr>
          <p:cNvPr id="143464" name="Group 104"/>
          <p:cNvGrpSpPr>
            <a:grpSpLocks/>
          </p:cNvGrpSpPr>
          <p:nvPr/>
        </p:nvGrpSpPr>
        <p:grpSpPr bwMode="auto">
          <a:xfrm>
            <a:off x="5300663" y="2971800"/>
            <a:ext cx="2135187" cy="1098550"/>
            <a:chOff x="3291" y="1407"/>
            <a:chExt cx="1345" cy="692"/>
          </a:xfrm>
        </p:grpSpPr>
        <p:sp>
          <p:nvSpPr>
            <p:cNvPr id="143465" name="Rectangle 105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3466" name="Rectangle 106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3467" name="Line 107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70" name="Group 110"/>
          <p:cNvGrpSpPr>
            <a:grpSpLocks/>
          </p:cNvGrpSpPr>
          <p:nvPr/>
        </p:nvGrpSpPr>
        <p:grpSpPr bwMode="auto">
          <a:xfrm>
            <a:off x="434975" y="4724400"/>
            <a:ext cx="8096250" cy="519113"/>
            <a:chOff x="274" y="2949"/>
            <a:chExt cx="5100" cy="327"/>
          </a:xfrm>
        </p:grpSpPr>
        <p:sp>
          <p:nvSpPr>
            <p:cNvPr id="143468" name="Rectangle 108"/>
            <p:cNvSpPr>
              <a:spLocks noChangeArrowheads="1"/>
            </p:cNvSpPr>
            <p:nvPr/>
          </p:nvSpPr>
          <p:spPr bwMode="auto">
            <a:xfrm>
              <a:off x="274" y="2949"/>
              <a:ext cx="5100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pPr algn="l"/>
              <a:r>
                <a:rPr lang="en-US" b="1">
                  <a:solidFill>
                    <a:srgbClr val="FF0000"/>
                  </a:solidFill>
                </a:rPr>
                <a:t>__C</a:t>
              </a:r>
              <a:r>
                <a:rPr lang="en-US" b="1" baseline="-25000">
                  <a:solidFill>
                    <a:srgbClr val="FF0000"/>
                  </a:solidFill>
                </a:rPr>
                <a:t>3</a:t>
              </a:r>
              <a:r>
                <a:rPr lang="en-US" b="1">
                  <a:solidFill>
                    <a:srgbClr val="FF0000"/>
                  </a:solidFill>
                </a:rPr>
                <a:t>H</a:t>
              </a:r>
              <a:r>
                <a:rPr lang="en-US" b="1" baseline="-25000">
                  <a:solidFill>
                    <a:srgbClr val="FF0000"/>
                  </a:solidFill>
                </a:rPr>
                <a:t>8</a:t>
              </a:r>
              <a:r>
                <a:rPr lang="en-US" b="1">
                  <a:solidFill>
                    <a:srgbClr val="FF0000"/>
                  </a:solidFill>
                </a:rPr>
                <a:t>  + __O</a:t>
              </a:r>
              <a:r>
                <a:rPr lang="en-US" b="1" baseline="-25000">
                  <a:solidFill>
                    <a:srgbClr val="FF0000"/>
                  </a:solidFill>
                </a:rPr>
                <a:t>2</a:t>
              </a:r>
              <a:r>
                <a:rPr lang="en-US" b="1">
                  <a:solidFill>
                    <a:srgbClr val="FF0000"/>
                  </a:solidFill>
                </a:rPr>
                <a:t>       __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CO</a:t>
              </a:r>
              <a:r>
                <a:rPr lang="en-US" b="1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  +  __H</a:t>
              </a:r>
              <a:r>
                <a:rPr lang="en-US" b="1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O  +  __kJ </a:t>
              </a:r>
            </a:p>
          </p:txBody>
        </p:sp>
        <p:sp>
          <p:nvSpPr>
            <p:cNvPr id="143469" name="Line 109"/>
            <p:cNvSpPr>
              <a:spLocks noChangeShapeType="1"/>
            </p:cNvSpPr>
            <p:nvPr/>
          </p:nvSpPr>
          <p:spPr bwMode="auto">
            <a:xfrm>
              <a:off x="1985" y="3100"/>
              <a:ext cx="26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43471" name="Rectangle 111"/>
          <p:cNvSpPr>
            <a:spLocks noChangeArrowheads="1"/>
          </p:cNvSpPr>
          <p:nvPr/>
        </p:nvSpPr>
        <p:spPr bwMode="auto">
          <a:xfrm>
            <a:off x="1543050" y="5700713"/>
            <a:ext cx="2351088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Strategy:	1. 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		2. </a:t>
            </a:r>
          </a:p>
        </p:txBody>
      </p:sp>
      <p:sp>
        <p:nvSpPr>
          <p:cNvPr id="143472" name="Rectangle 112"/>
          <p:cNvSpPr>
            <a:spLocks noChangeArrowheads="1"/>
          </p:cNvSpPr>
          <p:nvPr/>
        </p:nvSpPr>
        <p:spPr bwMode="auto">
          <a:xfrm>
            <a:off x="815975" y="5172075"/>
            <a:ext cx="7070725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  X g	       Y g				         ? kJ </a:t>
            </a:r>
          </a:p>
        </p:txBody>
      </p:sp>
      <p:sp>
        <p:nvSpPr>
          <p:cNvPr id="143473" name="Rectangle 113"/>
          <p:cNvSpPr>
            <a:spLocks noChangeArrowheads="1"/>
          </p:cNvSpPr>
          <p:nvPr/>
        </p:nvSpPr>
        <p:spPr bwMode="auto">
          <a:xfrm>
            <a:off x="315913" y="4198938"/>
            <a:ext cx="6238875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Conceptual question (How would you do it?) </a:t>
            </a:r>
          </a:p>
        </p:txBody>
      </p:sp>
      <p:sp>
        <p:nvSpPr>
          <p:cNvPr id="143475" name="Rectangle 115"/>
          <p:cNvSpPr>
            <a:spLocks noChangeArrowheads="1"/>
          </p:cNvSpPr>
          <p:nvPr/>
        </p:nvSpPr>
        <p:spPr bwMode="auto">
          <a:xfrm>
            <a:off x="3806825" y="5695950"/>
            <a:ext cx="1420813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Find LR. </a:t>
            </a:r>
          </a:p>
        </p:txBody>
      </p:sp>
      <p:sp>
        <p:nvSpPr>
          <p:cNvPr id="143476" name="Rectangle 116"/>
          <p:cNvSpPr>
            <a:spLocks noChangeArrowheads="1"/>
          </p:cNvSpPr>
          <p:nvPr/>
        </p:nvSpPr>
        <p:spPr bwMode="auto">
          <a:xfrm>
            <a:off x="3802063" y="6057900"/>
            <a:ext cx="1690687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Calc. ? kJ. </a:t>
            </a:r>
          </a:p>
        </p:txBody>
      </p:sp>
      <p:sp>
        <p:nvSpPr>
          <p:cNvPr id="143477" name="AutoShape 117"/>
          <p:cNvSpPr>
            <a:spLocks noChangeArrowheads="1"/>
          </p:cNvSpPr>
          <p:nvPr/>
        </p:nvSpPr>
        <p:spPr bwMode="auto">
          <a:xfrm>
            <a:off x="5384800" y="4803775"/>
            <a:ext cx="319088" cy="2619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chemeClr val="tx1"/>
          </a:solidFill>
          <a:ln w="254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78" name="AutoShape 118"/>
          <p:cNvSpPr>
            <a:spLocks noChangeArrowheads="1"/>
          </p:cNvSpPr>
          <p:nvPr/>
        </p:nvSpPr>
        <p:spPr bwMode="auto">
          <a:xfrm>
            <a:off x="508000" y="4730750"/>
            <a:ext cx="349250" cy="349250"/>
          </a:xfrm>
          <a:prstGeom prst="sun">
            <a:avLst>
              <a:gd name="adj" fmla="val 25000"/>
            </a:avLst>
          </a:prstGeom>
          <a:solidFill>
            <a:schemeClr val="tx1"/>
          </a:solidFill>
          <a:ln w="254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79" name="AutoShape 119"/>
          <p:cNvSpPr>
            <a:spLocks noChangeArrowheads="1"/>
          </p:cNvSpPr>
          <p:nvPr/>
        </p:nvSpPr>
        <p:spPr bwMode="auto">
          <a:xfrm>
            <a:off x="2265363" y="4687888"/>
            <a:ext cx="261937" cy="406400"/>
          </a:xfrm>
          <a:prstGeom prst="lightningBolt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80" name="AutoShape 120"/>
          <p:cNvSpPr>
            <a:spLocks noChangeArrowheads="1"/>
          </p:cNvSpPr>
          <p:nvPr/>
        </p:nvSpPr>
        <p:spPr bwMode="auto">
          <a:xfrm>
            <a:off x="3803650" y="4746625"/>
            <a:ext cx="203200" cy="333375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254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81" name="AutoShape 121"/>
          <p:cNvSpPr>
            <a:spLocks noChangeArrowheads="1"/>
          </p:cNvSpPr>
          <p:nvPr/>
        </p:nvSpPr>
        <p:spPr bwMode="auto">
          <a:xfrm>
            <a:off x="7040563" y="4775200"/>
            <a:ext cx="346075" cy="346075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 w="254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43482" name="Group 122"/>
          <p:cNvGrpSpPr>
            <a:grpSpLocks/>
          </p:cNvGrpSpPr>
          <p:nvPr/>
        </p:nvGrpSpPr>
        <p:grpSpPr bwMode="auto">
          <a:xfrm>
            <a:off x="6269038" y="5537200"/>
            <a:ext cx="2089150" cy="915988"/>
            <a:chOff x="1135" y="1870"/>
            <a:chExt cx="1316" cy="577"/>
          </a:xfrm>
        </p:grpSpPr>
        <p:sp>
          <p:nvSpPr>
            <p:cNvPr id="143483" name="Freeform 123"/>
            <p:cNvSpPr>
              <a:spLocks/>
            </p:cNvSpPr>
            <p:nvPr/>
          </p:nvSpPr>
          <p:spPr bwMode="auto">
            <a:xfrm>
              <a:off x="1684" y="2083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4" name="Oval 124"/>
            <p:cNvSpPr>
              <a:spLocks noChangeArrowheads="1"/>
            </p:cNvSpPr>
            <p:nvPr/>
          </p:nvSpPr>
          <p:spPr bwMode="auto">
            <a:xfrm>
              <a:off x="1193" y="1870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5" name="Oval 125"/>
            <p:cNvSpPr>
              <a:spLocks noChangeArrowheads="1"/>
            </p:cNvSpPr>
            <p:nvPr/>
          </p:nvSpPr>
          <p:spPr bwMode="auto">
            <a:xfrm>
              <a:off x="1201" y="2167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6" name="Oval 126"/>
            <p:cNvSpPr>
              <a:spLocks noChangeArrowheads="1"/>
            </p:cNvSpPr>
            <p:nvPr/>
          </p:nvSpPr>
          <p:spPr bwMode="auto">
            <a:xfrm>
              <a:off x="1541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7" name="Freeform 127"/>
            <p:cNvSpPr>
              <a:spLocks/>
            </p:cNvSpPr>
            <p:nvPr/>
          </p:nvSpPr>
          <p:spPr bwMode="auto">
            <a:xfrm>
              <a:off x="1320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8" name="Freeform 128"/>
            <p:cNvSpPr>
              <a:spLocks/>
            </p:cNvSpPr>
            <p:nvPr/>
          </p:nvSpPr>
          <p:spPr bwMode="auto">
            <a:xfrm>
              <a:off x="1327" y="1968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9" name="Freeform 129"/>
            <p:cNvSpPr>
              <a:spLocks/>
            </p:cNvSpPr>
            <p:nvPr/>
          </p:nvSpPr>
          <p:spPr bwMode="auto">
            <a:xfrm>
              <a:off x="1275" y="2085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0" name="Oval 130"/>
            <p:cNvSpPr>
              <a:spLocks noChangeArrowheads="1"/>
            </p:cNvSpPr>
            <p:nvPr/>
          </p:nvSpPr>
          <p:spPr bwMode="auto">
            <a:xfrm>
              <a:off x="1135" y="2014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1" name="Oval 131"/>
            <p:cNvSpPr>
              <a:spLocks noChangeArrowheads="1"/>
            </p:cNvSpPr>
            <p:nvPr/>
          </p:nvSpPr>
          <p:spPr bwMode="auto">
            <a:xfrm flipH="1">
              <a:off x="1901" y="2014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2" name="Oval 132"/>
            <p:cNvSpPr>
              <a:spLocks noChangeArrowheads="1"/>
            </p:cNvSpPr>
            <p:nvPr/>
          </p:nvSpPr>
          <p:spPr bwMode="auto">
            <a:xfrm flipH="1">
              <a:off x="2244" y="1870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3" name="Oval 133"/>
            <p:cNvSpPr>
              <a:spLocks noChangeArrowheads="1"/>
            </p:cNvSpPr>
            <p:nvPr/>
          </p:nvSpPr>
          <p:spPr bwMode="auto">
            <a:xfrm flipH="1">
              <a:off x="2253" y="2167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4" name="Oval 134"/>
            <p:cNvSpPr>
              <a:spLocks noChangeArrowheads="1"/>
            </p:cNvSpPr>
            <p:nvPr/>
          </p:nvSpPr>
          <p:spPr bwMode="auto">
            <a:xfrm flipH="1">
              <a:off x="2307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5" name="Freeform 135"/>
            <p:cNvSpPr>
              <a:spLocks/>
            </p:cNvSpPr>
            <p:nvPr/>
          </p:nvSpPr>
          <p:spPr bwMode="auto">
            <a:xfrm flipH="1">
              <a:off x="2033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6" name="Freeform 136"/>
            <p:cNvSpPr>
              <a:spLocks/>
            </p:cNvSpPr>
            <p:nvPr/>
          </p:nvSpPr>
          <p:spPr bwMode="auto">
            <a:xfrm flipH="1">
              <a:off x="2033" y="1968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7" name="Freeform 137"/>
            <p:cNvSpPr>
              <a:spLocks/>
            </p:cNvSpPr>
            <p:nvPr/>
          </p:nvSpPr>
          <p:spPr bwMode="auto">
            <a:xfrm flipH="1">
              <a:off x="2040" y="2085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8" name="Oval 138"/>
            <p:cNvSpPr>
              <a:spLocks noChangeArrowheads="1"/>
            </p:cNvSpPr>
            <p:nvPr/>
          </p:nvSpPr>
          <p:spPr bwMode="auto">
            <a:xfrm flipH="1">
              <a:off x="1683" y="2204"/>
              <a:ext cx="220" cy="22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9" name="Freeform 139"/>
            <p:cNvSpPr>
              <a:spLocks/>
            </p:cNvSpPr>
            <p:nvPr/>
          </p:nvSpPr>
          <p:spPr bwMode="auto">
            <a:xfrm>
              <a:off x="1652" y="2142"/>
              <a:ext cx="72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90"/>
                </a:cxn>
              </a:cxnLst>
              <a:rect l="0" t="0" r="r" b="b"/>
              <a:pathLst>
                <a:path w="72" h="90">
                  <a:moveTo>
                    <a:pt x="0" y="0"/>
                  </a:moveTo>
                  <a:lnTo>
                    <a:pt x="72" y="9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0" name="Freeform 140"/>
            <p:cNvSpPr>
              <a:spLocks/>
            </p:cNvSpPr>
            <p:nvPr/>
          </p:nvSpPr>
          <p:spPr bwMode="auto">
            <a:xfrm>
              <a:off x="1866" y="2144"/>
              <a:ext cx="66" cy="84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84"/>
                </a:cxn>
              </a:cxnLst>
              <a:rect l="0" t="0" r="r" b="b"/>
              <a:pathLst>
                <a:path w="66" h="84">
                  <a:moveTo>
                    <a:pt x="66" y="0"/>
                  </a:moveTo>
                  <a:lnTo>
                    <a:pt x="0" y="84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1" name="Rectangle 141"/>
            <p:cNvSpPr>
              <a:spLocks noChangeArrowheads="1"/>
            </p:cNvSpPr>
            <p:nvPr/>
          </p:nvSpPr>
          <p:spPr bwMode="auto">
            <a:xfrm>
              <a:off x="1683" y="2197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/>
                <a:t>E</a:t>
              </a:r>
            </a:p>
          </p:txBody>
        </p:sp>
      </p:grpSp>
      <p:grpSp>
        <p:nvGrpSpPr>
          <p:cNvPr id="143502" name="Group 142"/>
          <p:cNvGrpSpPr>
            <a:grpSpLocks/>
          </p:cNvGrpSpPr>
          <p:nvPr/>
        </p:nvGrpSpPr>
        <p:grpSpPr bwMode="auto">
          <a:xfrm>
            <a:off x="6269038" y="5537200"/>
            <a:ext cx="2089150" cy="915988"/>
            <a:chOff x="1135" y="1870"/>
            <a:chExt cx="1316" cy="577"/>
          </a:xfrm>
        </p:grpSpPr>
        <p:sp>
          <p:nvSpPr>
            <p:cNvPr id="143503" name="Freeform 143"/>
            <p:cNvSpPr>
              <a:spLocks/>
            </p:cNvSpPr>
            <p:nvPr/>
          </p:nvSpPr>
          <p:spPr bwMode="auto">
            <a:xfrm>
              <a:off x="1684" y="2083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4" name="Oval 144"/>
            <p:cNvSpPr>
              <a:spLocks noChangeArrowheads="1"/>
            </p:cNvSpPr>
            <p:nvPr/>
          </p:nvSpPr>
          <p:spPr bwMode="auto">
            <a:xfrm>
              <a:off x="1193" y="1870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5" name="Oval 145"/>
            <p:cNvSpPr>
              <a:spLocks noChangeArrowheads="1"/>
            </p:cNvSpPr>
            <p:nvPr/>
          </p:nvSpPr>
          <p:spPr bwMode="auto">
            <a:xfrm>
              <a:off x="1201" y="2167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6" name="Oval 146"/>
            <p:cNvSpPr>
              <a:spLocks noChangeArrowheads="1"/>
            </p:cNvSpPr>
            <p:nvPr/>
          </p:nvSpPr>
          <p:spPr bwMode="auto">
            <a:xfrm>
              <a:off x="1541" y="2012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7" name="Freeform 147"/>
            <p:cNvSpPr>
              <a:spLocks/>
            </p:cNvSpPr>
            <p:nvPr/>
          </p:nvSpPr>
          <p:spPr bwMode="auto">
            <a:xfrm>
              <a:off x="1320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8" name="Freeform 148"/>
            <p:cNvSpPr>
              <a:spLocks/>
            </p:cNvSpPr>
            <p:nvPr/>
          </p:nvSpPr>
          <p:spPr bwMode="auto">
            <a:xfrm>
              <a:off x="1327" y="1968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9" name="Freeform 149"/>
            <p:cNvSpPr>
              <a:spLocks/>
            </p:cNvSpPr>
            <p:nvPr/>
          </p:nvSpPr>
          <p:spPr bwMode="auto">
            <a:xfrm>
              <a:off x="1275" y="2085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0" name="Oval 150"/>
            <p:cNvSpPr>
              <a:spLocks noChangeArrowheads="1"/>
            </p:cNvSpPr>
            <p:nvPr/>
          </p:nvSpPr>
          <p:spPr bwMode="auto">
            <a:xfrm>
              <a:off x="1135" y="2014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1" name="Oval 151"/>
            <p:cNvSpPr>
              <a:spLocks noChangeArrowheads="1"/>
            </p:cNvSpPr>
            <p:nvPr/>
          </p:nvSpPr>
          <p:spPr bwMode="auto">
            <a:xfrm flipH="1">
              <a:off x="1901" y="2014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2" name="Oval 152"/>
            <p:cNvSpPr>
              <a:spLocks noChangeArrowheads="1"/>
            </p:cNvSpPr>
            <p:nvPr/>
          </p:nvSpPr>
          <p:spPr bwMode="auto">
            <a:xfrm flipH="1">
              <a:off x="2244" y="1870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3" name="Oval 153"/>
            <p:cNvSpPr>
              <a:spLocks noChangeArrowheads="1"/>
            </p:cNvSpPr>
            <p:nvPr/>
          </p:nvSpPr>
          <p:spPr bwMode="auto">
            <a:xfrm flipH="1">
              <a:off x="2253" y="2167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4" name="Oval 154"/>
            <p:cNvSpPr>
              <a:spLocks noChangeArrowheads="1"/>
            </p:cNvSpPr>
            <p:nvPr/>
          </p:nvSpPr>
          <p:spPr bwMode="auto">
            <a:xfrm flipH="1">
              <a:off x="2307" y="2012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5" name="Freeform 155"/>
            <p:cNvSpPr>
              <a:spLocks/>
            </p:cNvSpPr>
            <p:nvPr/>
          </p:nvSpPr>
          <p:spPr bwMode="auto">
            <a:xfrm flipH="1">
              <a:off x="2033" y="2115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6" name="Freeform 156"/>
            <p:cNvSpPr>
              <a:spLocks/>
            </p:cNvSpPr>
            <p:nvPr/>
          </p:nvSpPr>
          <p:spPr bwMode="auto">
            <a:xfrm flipH="1">
              <a:off x="2033" y="1968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7" name="Freeform 157"/>
            <p:cNvSpPr>
              <a:spLocks/>
            </p:cNvSpPr>
            <p:nvPr/>
          </p:nvSpPr>
          <p:spPr bwMode="auto">
            <a:xfrm flipH="1">
              <a:off x="2040" y="2085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8" name="Oval 158"/>
            <p:cNvSpPr>
              <a:spLocks noChangeArrowheads="1"/>
            </p:cNvSpPr>
            <p:nvPr/>
          </p:nvSpPr>
          <p:spPr bwMode="auto">
            <a:xfrm flipH="1">
              <a:off x="1683" y="2204"/>
              <a:ext cx="220" cy="22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9" name="Freeform 159"/>
            <p:cNvSpPr>
              <a:spLocks/>
            </p:cNvSpPr>
            <p:nvPr/>
          </p:nvSpPr>
          <p:spPr bwMode="auto">
            <a:xfrm>
              <a:off x="1652" y="2142"/>
              <a:ext cx="72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90"/>
                </a:cxn>
              </a:cxnLst>
              <a:rect l="0" t="0" r="r" b="b"/>
              <a:pathLst>
                <a:path w="72" h="90">
                  <a:moveTo>
                    <a:pt x="0" y="0"/>
                  </a:moveTo>
                  <a:lnTo>
                    <a:pt x="72" y="9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0" name="Freeform 160"/>
            <p:cNvSpPr>
              <a:spLocks/>
            </p:cNvSpPr>
            <p:nvPr/>
          </p:nvSpPr>
          <p:spPr bwMode="auto">
            <a:xfrm>
              <a:off x="1866" y="2144"/>
              <a:ext cx="66" cy="84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84"/>
                </a:cxn>
              </a:cxnLst>
              <a:rect l="0" t="0" r="r" b="b"/>
              <a:pathLst>
                <a:path w="66" h="84">
                  <a:moveTo>
                    <a:pt x="66" y="0"/>
                  </a:moveTo>
                  <a:lnTo>
                    <a:pt x="0" y="84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1" name="Rectangle 161"/>
            <p:cNvSpPr>
              <a:spLocks noChangeArrowheads="1"/>
            </p:cNvSpPr>
            <p:nvPr/>
          </p:nvSpPr>
          <p:spPr bwMode="auto">
            <a:xfrm>
              <a:off x="1683" y="2197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/>
                <a:t>E</a:t>
              </a:r>
            </a:p>
          </p:txBody>
        </p:sp>
      </p:grpSp>
      <p:sp>
        <p:nvSpPr>
          <p:cNvPr id="143522" name="Rectangle 162"/>
          <p:cNvSpPr>
            <a:spLocks noChangeArrowheads="1"/>
          </p:cNvSpPr>
          <p:nvPr/>
        </p:nvSpPr>
        <p:spPr bwMode="auto">
          <a:xfrm>
            <a:off x="6497638" y="6072188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LR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1433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1433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43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3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3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143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4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3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3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43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43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43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43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43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43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43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43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43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43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434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43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43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43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43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43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143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143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43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43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43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43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43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43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143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143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143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43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143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143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143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43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43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43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43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43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43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43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1434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434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43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143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143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43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143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43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43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43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1" dur="1000"/>
                                        <p:tgtEl>
                                          <p:spTgt spid="143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143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4000"/>
                            </p:stCondLst>
                            <p:childTnLst>
                              <p:par>
                                <p:cTn id="24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6000"/>
                            </p:stCondLst>
                            <p:childTnLst>
                              <p:par>
                                <p:cTn id="26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8000"/>
                            </p:stCondLst>
                            <p:childTnLst>
                              <p:par>
                                <p:cTn id="28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1000"/>
                                        <p:tgtEl>
                                          <p:spTgt spid="1434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143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43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34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3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3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34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3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3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2000"/>
                                        <p:tgtEl>
                                          <p:spTgt spid="143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2000"/>
                                        <p:tgtEl>
                                          <p:spTgt spid="14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1000"/>
                                        <p:tgtEl>
                                          <p:spTgt spid="143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143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143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2" grpId="0"/>
      <p:bldP spid="143373" grpId="0"/>
      <p:bldP spid="143414" grpId="0"/>
      <p:bldP spid="143415" grpId="0"/>
      <p:bldP spid="143433" grpId="0"/>
      <p:bldP spid="143434" grpId="0"/>
      <p:bldP spid="143439" grpId="0"/>
      <p:bldP spid="143440" grpId="0"/>
      <p:bldP spid="143441" grpId="0"/>
      <p:bldP spid="143442" grpId="0"/>
      <p:bldP spid="143443" grpId="0"/>
      <p:bldP spid="143444" grpId="0" animBg="1"/>
      <p:bldP spid="143445" grpId="0" animBg="1"/>
      <p:bldP spid="143446" grpId="0" animBg="1"/>
      <p:bldP spid="143447" grpId="0" animBg="1"/>
      <p:bldP spid="143462" grpId="0" animBg="1"/>
      <p:bldP spid="143463" grpId="0"/>
      <p:bldP spid="143471" grpId="0"/>
      <p:bldP spid="143472" grpId="0"/>
      <p:bldP spid="143473" grpId="0"/>
      <p:bldP spid="143475" grpId="0"/>
      <p:bldP spid="143476" grpId="0"/>
      <p:bldP spid="143477" grpId="0" animBg="1"/>
      <p:bldP spid="143478" grpId="0" animBg="1"/>
      <p:bldP spid="143479" grpId="0" animBg="1"/>
      <p:bldP spid="143480" grpId="0" animBg="1"/>
      <p:bldP spid="143481" grpId="0" animBg="1"/>
      <p:bldP spid="14352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393" name="Group 9"/>
          <p:cNvGrpSpPr>
            <a:grpSpLocks/>
          </p:cNvGrpSpPr>
          <p:nvPr/>
        </p:nvGrpSpPr>
        <p:grpSpPr bwMode="auto">
          <a:xfrm>
            <a:off x="1693863" y="214313"/>
            <a:ext cx="5730875" cy="946150"/>
            <a:chOff x="1013" y="216"/>
            <a:chExt cx="3610" cy="596"/>
          </a:xfrm>
        </p:grpSpPr>
        <p:sp>
          <p:nvSpPr>
            <p:cNvPr id="144391" name="Rectangle 7"/>
            <p:cNvSpPr>
              <a:spLocks noChangeArrowheads="1"/>
            </p:cNvSpPr>
            <p:nvPr/>
          </p:nvSpPr>
          <p:spPr bwMode="auto">
            <a:xfrm>
              <a:off x="1013" y="216"/>
              <a:ext cx="3610" cy="596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b="1">
                  <a:solidFill>
                    <a:srgbClr val="FF0000"/>
                  </a:solidFill>
                </a:rPr>
                <a:t>B</a:t>
              </a:r>
              <a:r>
                <a:rPr lang="en-US" b="1" baseline="-25000">
                  <a:solidFill>
                    <a:srgbClr val="FF0000"/>
                  </a:solidFill>
                </a:rPr>
                <a:t>2</a:t>
              </a:r>
              <a:r>
                <a:rPr lang="en-US" b="1">
                  <a:solidFill>
                    <a:srgbClr val="FF0000"/>
                  </a:solidFill>
                </a:rPr>
                <a:t>H</a:t>
              </a:r>
              <a:r>
                <a:rPr lang="en-US" b="1" baseline="-25000">
                  <a:solidFill>
                    <a:srgbClr val="FF0000"/>
                  </a:solidFill>
                </a:rPr>
                <a:t>6</a:t>
              </a:r>
              <a:r>
                <a:rPr lang="en-US" b="1">
                  <a:solidFill>
                    <a:srgbClr val="FF0000"/>
                  </a:solidFill>
                </a:rPr>
                <a:t>  +  3 O</a:t>
              </a:r>
              <a:r>
                <a:rPr lang="en-US" b="1" baseline="-25000">
                  <a:solidFill>
                    <a:srgbClr val="FF0000"/>
                  </a:solidFill>
                </a:rPr>
                <a:t>2</a:t>
              </a:r>
              <a:r>
                <a:rPr lang="en-US" b="1">
                  <a:solidFill>
                    <a:srgbClr val="FF0000"/>
                  </a:solidFill>
                </a:rPr>
                <a:t>           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B</a:t>
              </a:r>
              <a:r>
                <a:rPr lang="en-US" b="1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O</a:t>
              </a:r>
              <a:r>
                <a:rPr lang="en-US" b="1" baseline="-25000">
                  <a:solidFill>
                    <a:srgbClr val="FF0000"/>
                  </a:solidFill>
                  <a:sym typeface="Wingdings" pitchFamily="2" charset="2"/>
                </a:rPr>
                <a:t>3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  +  3 H</a:t>
              </a:r>
              <a:r>
                <a:rPr lang="en-US" b="1" baseline="-25000">
                  <a:solidFill>
                    <a:srgbClr val="FF0000"/>
                  </a:solidFill>
                  <a:sym typeface="Wingdings" pitchFamily="2" charset="2"/>
                </a:rPr>
                <a:t>2</a:t>
              </a:r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O</a:t>
              </a:r>
              <a:endParaRPr lang="en-US">
                <a:solidFill>
                  <a:srgbClr val="FF0000"/>
                </a:solidFill>
                <a:sym typeface="Wingdings" pitchFamily="2" charset="2"/>
              </a:endParaRPr>
            </a:p>
            <a:p>
              <a:pPr algn="l"/>
              <a:r>
                <a:rPr lang="en-US" b="1">
                  <a:solidFill>
                    <a:srgbClr val="FF0000"/>
                  </a:solidFill>
                  <a:sym typeface="Wingdings" pitchFamily="2" charset="2"/>
                </a:rPr>
                <a:t>10 g	     30 g	      X g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 </a:t>
              </a:r>
            </a:p>
          </p:txBody>
        </p:sp>
        <p:sp>
          <p:nvSpPr>
            <p:cNvPr id="144392" name="Line 8"/>
            <p:cNvSpPr>
              <a:spLocks noChangeShapeType="1"/>
            </p:cNvSpPr>
            <p:nvPr/>
          </p:nvSpPr>
          <p:spPr bwMode="auto">
            <a:xfrm>
              <a:off x="2569" y="375"/>
              <a:ext cx="34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44395" name="Rectangle 11"/>
          <p:cNvSpPr>
            <a:spLocks noChangeArrowheads="1"/>
          </p:cNvSpPr>
          <p:nvPr/>
        </p:nvSpPr>
        <p:spPr bwMode="auto">
          <a:xfrm>
            <a:off x="4108450" y="2684463"/>
            <a:ext cx="1871663" cy="987425"/>
          </a:xfrm>
          <a:prstGeom prst="rect">
            <a:avLst/>
          </a:prstGeom>
          <a:solidFill>
            <a:srgbClr val="FFFF00"/>
          </a:solidFill>
          <a:ln w="254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4398" name="Rectangle 14"/>
          <p:cNvSpPr>
            <a:spLocks noChangeArrowheads="1"/>
          </p:cNvSpPr>
          <p:nvPr/>
        </p:nvSpPr>
        <p:spPr bwMode="auto">
          <a:xfrm>
            <a:off x="6662738" y="165576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</a:t>
            </a:r>
          </a:p>
        </p:txBody>
      </p:sp>
      <p:sp>
        <p:nvSpPr>
          <p:cNvPr id="144399" name="Rectangle 15"/>
          <p:cNvSpPr>
            <a:spLocks noChangeArrowheads="1"/>
          </p:cNvSpPr>
          <p:nvPr/>
        </p:nvSpPr>
        <p:spPr bwMode="auto">
          <a:xfrm>
            <a:off x="2362200" y="1620838"/>
            <a:ext cx="96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</a:t>
            </a:r>
            <a:endParaRPr lang="en-US" sz="2400" baseline="-25000"/>
          </a:p>
        </p:txBody>
      </p:sp>
      <p:sp>
        <p:nvSpPr>
          <p:cNvPr id="144400" name="Rectangle 16"/>
          <p:cNvSpPr>
            <a:spLocks noChangeArrowheads="1"/>
          </p:cNvSpPr>
          <p:nvPr/>
        </p:nvSpPr>
        <p:spPr bwMode="auto">
          <a:xfrm>
            <a:off x="2259013" y="2028825"/>
            <a:ext cx="105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27.6 g </a:t>
            </a:r>
            <a:endParaRPr lang="en-US" sz="2400" baseline="-25000"/>
          </a:p>
        </p:txBody>
      </p:sp>
      <p:sp>
        <p:nvSpPr>
          <p:cNvPr id="144401" name="Rectangle 17"/>
          <p:cNvSpPr>
            <a:spLocks noChangeArrowheads="1"/>
          </p:cNvSpPr>
          <p:nvPr/>
        </p:nvSpPr>
        <p:spPr bwMode="auto">
          <a:xfrm>
            <a:off x="454025" y="1647825"/>
            <a:ext cx="162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10 g B</a:t>
            </a:r>
            <a:r>
              <a:rPr lang="en-US" sz="2400" baseline="-25000"/>
              <a:t>2</a:t>
            </a:r>
            <a:r>
              <a:rPr lang="en-US" sz="2400"/>
              <a:t>H</a:t>
            </a:r>
            <a:r>
              <a:rPr lang="en-US" sz="2400" baseline="-25000"/>
              <a:t>6</a:t>
            </a:r>
          </a:p>
        </p:txBody>
      </p:sp>
      <p:sp>
        <p:nvSpPr>
          <p:cNvPr id="144402" name="Line 18"/>
          <p:cNvSpPr>
            <a:spLocks noChangeShapeType="1"/>
          </p:cNvSpPr>
          <p:nvPr/>
        </p:nvSpPr>
        <p:spPr bwMode="auto">
          <a:xfrm flipH="1">
            <a:off x="927100" y="1819275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03" name="Line 19"/>
          <p:cNvSpPr>
            <a:spLocks noChangeShapeType="1"/>
          </p:cNvSpPr>
          <p:nvPr/>
        </p:nvSpPr>
        <p:spPr bwMode="auto">
          <a:xfrm flipH="1">
            <a:off x="2955925" y="2171700"/>
            <a:ext cx="365125" cy="2492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4404" name="Group 20"/>
          <p:cNvGrpSpPr>
            <a:grpSpLocks/>
          </p:cNvGrpSpPr>
          <p:nvPr/>
        </p:nvGrpSpPr>
        <p:grpSpPr bwMode="auto">
          <a:xfrm>
            <a:off x="1825625" y="1427163"/>
            <a:ext cx="1963738" cy="1098550"/>
            <a:chOff x="4223" y="3016"/>
            <a:chExt cx="1237" cy="692"/>
          </a:xfrm>
        </p:grpSpPr>
        <p:sp>
          <p:nvSpPr>
            <p:cNvPr id="144405" name="Rectangle 21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4406" name="Rectangle 22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4407" name="Line 23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408" name="Rectangle 24"/>
          <p:cNvSpPr>
            <a:spLocks noChangeArrowheads="1"/>
          </p:cNvSpPr>
          <p:nvPr/>
        </p:nvSpPr>
        <p:spPr bwMode="auto">
          <a:xfrm>
            <a:off x="3805238" y="1647825"/>
            <a:ext cx="25352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0.362 mol B</a:t>
            </a:r>
            <a:r>
              <a:rPr lang="en-US" sz="2400" baseline="-25000"/>
              <a:t>2</a:t>
            </a:r>
            <a:r>
              <a:rPr lang="en-US" sz="2400"/>
              <a:t>H</a:t>
            </a:r>
            <a:r>
              <a:rPr lang="en-US" sz="2400" baseline="-25000"/>
              <a:t>6</a:t>
            </a:r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sp>
        <p:nvSpPr>
          <p:cNvPr id="144409" name="Rectangle 25"/>
          <p:cNvSpPr>
            <a:spLocks noChangeArrowheads="1"/>
          </p:cNvSpPr>
          <p:nvPr/>
        </p:nvSpPr>
        <p:spPr bwMode="auto">
          <a:xfrm>
            <a:off x="2351088" y="2636838"/>
            <a:ext cx="963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</a:t>
            </a:r>
            <a:endParaRPr lang="en-US" sz="2400" baseline="-25000"/>
          </a:p>
        </p:txBody>
      </p:sp>
      <p:sp>
        <p:nvSpPr>
          <p:cNvPr id="144410" name="Rectangle 26"/>
          <p:cNvSpPr>
            <a:spLocks noChangeArrowheads="1"/>
          </p:cNvSpPr>
          <p:nvPr/>
        </p:nvSpPr>
        <p:spPr bwMode="auto">
          <a:xfrm>
            <a:off x="2390775" y="3044825"/>
            <a:ext cx="87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32 g</a:t>
            </a:r>
            <a:endParaRPr lang="en-US" sz="2400" baseline="-25000"/>
          </a:p>
        </p:txBody>
      </p:sp>
      <p:sp>
        <p:nvSpPr>
          <p:cNvPr id="144411" name="Rectangle 27"/>
          <p:cNvSpPr>
            <a:spLocks noChangeArrowheads="1"/>
          </p:cNvSpPr>
          <p:nvPr/>
        </p:nvSpPr>
        <p:spPr bwMode="auto">
          <a:xfrm>
            <a:off x="744538" y="2663825"/>
            <a:ext cx="1287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30 g O</a:t>
            </a:r>
            <a:r>
              <a:rPr lang="en-US" sz="2400" baseline="-25000"/>
              <a:t>2</a:t>
            </a:r>
          </a:p>
        </p:txBody>
      </p:sp>
      <p:sp>
        <p:nvSpPr>
          <p:cNvPr id="144412" name="Line 28"/>
          <p:cNvSpPr>
            <a:spLocks noChangeShapeType="1"/>
          </p:cNvSpPr>
          <p:nvPr/>
        </p:nvSpPr>
        <p:spPr bwMode="auto">
          <a:xfrm flipH="1">
            <a:off x="1279525" y="2849563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13" name="Line 29"/>
          <p:cNvSpPr>
            <a:spLocks noChangeShapeType="1"/>
          </p:cNvSpPr>
          <p:nvPr/>
        </p:nvSpPr>
        <p:spPr bwMode="auto">
          <a:xfrm flipH="1">
            <a:off x="2755900" y="3189288"/>
            <a:ext cx="422275" cy="2778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4414" name="Group 30"/>
          <p:cNvGrpSpPr>
            <a:grpSpLocks/>
          </p:cNvGrpSpPr>
          <p:nvPr/>
        </p:nvGrpSpPr>
        <p:grpSpPr bwMode="auto">
          <a:xfrm>
            <a:off x="1843088" y="2443163"/>
            <a:ext cx="1963737" cy="1098550"/>
            <a:chOff x="4223" y="3016"/>
            <a:chExt cx="1237" cy="692"/>
          </a:xfrm>
        </p:grpSpPr>
        <p:sp>
          <p:nvSpPr>
            <p:cNvPr id="144415" name="Rectangle 31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4416" name="Rectangle 32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4417" name="Line 33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418" name="Rectangle 34"/>
          <p:cNvSpPr>
            <a:spLocks noChangeArrowheads="1"/>
          </p:cNvSpPr>
          <p:nvPr/>
        </p:nvSpPr>
        <p:spPr bwMode="auto">
          <a:xfrm>
            <a:off x="3805238" y="2763838"/>
            <a:ext cx="22748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0.938 mol O</a:t>
            </a:r>
            <a:r>
              <a:rPr lang="en-US" sz="2400" baseline="-25000"/>
              <a:t>2</a:t>
            </a:r>
            <a:endParaRPr lang="en-US" sz="2400"/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grpSp>
        <p:nvGrpSpPr>
          <p:cNvPr id="144419" name="Group 35"/>
          <p:cNvGrpSpPr>
            <a:grpSpLocks/>
          </p:cNvGrpSpPr>
          <p:nvPr/>
        </p:nvGrpSpPr>
        <p:grpSpPr bwMode="auto">
          <a:xfrm>
            <a:off x="6281738" y="1441450"/>
            <a:ext cx="382587" cy="706438"/>
            <a:chOff x="3996" y="2535"/>
            <a:chExt cx="241" cy="445"/>
          </a:xfrm>
        </p:grpSpPr>
        <p:sp>
          <p:nvSpPr>
            <p:cNvPr id="144420" name="Rectangle 36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44421" name="Rectangle 37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44422" name="Rectangle 38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grpSp>
        <p:nvGrpSpPr>
          <p:cNvPr id="144423" name="Group 39"/>
          <p:cNvGrpSpPr>
            <a:grpSpLocks/>
          </p:cNvGrpSpPr>
          <p:nvPr/>
        </p:nvGrpSpPr>
        <p:grpSpPr bwMode="auto">
          <a:xfrm>
            <a:off x="5995988" y="2530475"/>
            <a:ext cx="382587" cy="706438"/>
            <a:chOff x="3996" y="2535"/>
            <a:chExt cx="241" cy="445"/>
          </a:xfrm>
        </p:grpSpPr>
        <p:sp>
          <p:nvSpPr>
            <p:cNvPr id="144424" name="Rectangle 40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44425" name="Rectangle 41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44426" name="Rectangle 42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sp>
        <p:nvSpPr>
          <p:cNvPr id="144427" name="Rectangle 43"/>
          <p:cNvSpPr>
            <a:spLocks noChangeArrowheads="1"/>
          </p:cNvSpPr>
          <p:nvPr/>
        </p:nvSpPr>
        <p:spPr bwMode="auto">
          <a:xfrm>
            <a:off x="6362700" y="27590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3</a:t>
            </a:r>
          </a:p>
        </p:txBody>
      </p:sp>
      <p:sp>
        <p:nvSpPr>
          <p:cNvPr id="144428" name="Rectangle 44"/>
          <p:cNvSpPr>
            <a:spLocks noChangeArrowheads="1"/>
          </p:cNvSpPr>
          <p:nvPr/>
        </p:nvSpPr>
        <p:spPr bwMode="auto">
          <a:xfrm>
            <a:off x="6630988" y="2759075"/>
            <a:ext cx="120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0.313</a:t>
            </a:r>
          </a:p>
        </p:txBody>
      </p:sp>
      <p:sp>
        <p:nvSpPr>
          <p:cNvPr id="144429" name="Rectangle 45"/>
          <p:cNvSpPr>
            <a:spLocks noChangeArrowheads="1"/>
          </p:cNvSpPr>
          <p:nvPr/>
        </p:nvSpPr>
        <p:spPr bwMode="auto">
          <a:xfrm>
            <a:off x="6988175" y="1641475"/>
            <a:ext cx="120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0.362</a:t>
            </a:r>
          </a:p>
        </p:txBody>
      </p:sp>
      <p:sp>
        <p:nvSpPr>
          <p:cNvPr id="144430" name="Rectangle 46"/>
          <p:cNvSpPr>
            <a:spLocks noChangeArrowheads="1"/>
          </p:cNvSpPr>
          <p:nvPr/>
        </p:nvSpPr>
        <p:spPr bwMode="auto">
          <a:xfrm>
            <a:off x="7907338" y="2620963"/>
            <a:ext cx="76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600"/>
              <a:t>LR</a:t>
            </a:r>
          </a:p>
        </p:txBody>
      </p:sp>
      <p:sp>
        <p:nvSpPr>
          <p:cNvPr id="144433" name="Rectangle 49"/>
          <p:cNvSpPr>
            <a:spLocks noChangeArrowheads="1"/>
          </p:cNvSpPr>
          <p:nvPr/>
        </p:nvSpPr>
        <p:spPr bwMode="auto">
          <a:xfrm>
            <a:off x="6883400" y="5165725"/>
            <a:ext cx="1773238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4434" name="Rectangle 50"/>
          <p:cNvSpPr>
            <a:spLocks noChangeArrowheads="1"/>
          </p:cNvSpPr>
          <p:nvPr/>
        </p:nvSpPr>
        <p:spPr bwMode="auto">
          <a:xfrm>
            <a:off x="6470650" y="5200650"/>
            <a:ext cx="244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21.8 g B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grpSp>
        <p:nvGrpSpPr>
          <p:cNvPr id="144435" name="Group 51"/>
          <p:cNvGrpSpPr>
            <a:grpSpLocks/>
          </p:cNvGrpSpPr>
          <p:nvPr/>
        </p:nvGrpSpPr>
        <p:grpSpPr bwMode="auto">
          <a:xfrm>
            <a:off x="1952625" y="4779963"/>
            <a:ext cx="2135188" cy="1098550"/>
            <a:chOff x="3291" y="1407"/>
            <a:chExt cx="1345" cy="692"/>
          </a:xfrm>
        </p:grpSpPr>
        <p:sp>
          <p:nvSpPr>
            <p:cNvPr id="144436" name="Rectangle 52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4437" name="Rectangle 53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4438" name="Line 54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439" name="Rectangle 55"/>
          <p:cNvSpPr>
            <a:spLocks noChangeArrowheads="1"/>
          </p:cNvSpPr>
          <p:nvPr/>
        </p:nvSpPr>
        <p:spPr bwMode="auto">
          <a:xfrm>
            <a:off x="2378075" y="5413375"/>
            <a:ext cx="1457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 mol O</a:t>
            </a:r>
            <a:r>
              <a:rPr lang="en-US" sz="2400" baseline="-25000"/>
              <a:t>2</a:t>
            </a:r>
          </a:p>
        </p:txBody>
      </p:sp>
      <p:sp>
        <p:nvSpPr>
          <p:cNvPr id="144440" name="Rectangle 56"/>
          <p:cNvSpPr>
            <a:spLocks noChangeArrowheads="1"/>
          </p:cNvSpPr>
          <p:nvPr/>
        </p:nvSpPr>
        <p:spPr bwMode="auto">
          <a:xfrm>
            <a:off x="4371975" y="5399088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B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grpSp>
        <p:nvGrpSpPr>
          <p:cNvPr id="144441" name="Group 57"/>
          <p:cNvGrpSpPr>
            <a:grpSpLocks/>
          </p:cNvGrpSpPr>
          <p:nvPr/>
        </p:nvGrpSpPr>
        <p:grpSpPr bwMode="auto">
          <a:xfrm>
            <a:off x="3940175" y="4775200"/>
            <a:ext cx="2492375" cy="1098550"/>
            <a:chOff x="1425" y="3014"/>
            <a:chExt cx="1570" cy="692"/>
          </a:xfrm>
        </p:grpSpPr>
        <p:sp>
          <p:nvSpPr>
            <p:cNvPr id="144442" name="Rectangle 58"/>
            <p:cNvSpPr>
              <a:spLocks noChangeArrowheads="1"/>
            </p:cNvSpPr>
            <p:nvPr/>
          </p:nvSpPr>
          <p:spPr bwMode="auto">
            <a:xfrm>
              <a:off x="142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4443" name="Rectangle 59"/>
            <p:cNvSpPr>
              <a:spLocks noChangeArrowheads="1"/>
            </p:cNvSpPr>
            <p:nvPr/>
          </p:nvSpPr>
          <p:spPr bwMode="auto">
            <a:xfrm>
              <a:off x="275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4444" name="Line 60"/>
            <p:cNvSpPr>
              <a:spLocks noChangeShapeType="1"/>
            </p:cNvSpPr>
            <p:nvPr/>
          </p:nvSpPr>
          <p:spPr bwMode="auto">
            <a:xfrm>
              <a:off x="1629" y="3432"/>
              <a:ext cx="122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445" name="Rectangle 61"/>
          <p:cNvSpPr>
            <a:spLocks noChangeArrowheads="1"/>
          </p:cNvSpPr>
          <p:nvPr/>
        </p:nvSpPr>
        <p:spPr bwMode="auto">
          <a:xfrm>
            <a:off x="190500" y="5013325"/>
            <a:ext cx="1998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0.938 mol O</a:t>
            </a:r>
            <a:r>
              <a:rPr lang="en-US" sz="2400" baseline="-25000"/>
              <a:t>2</a:t>
            </a:r>
          </a:p>
        </p:txBody>
      </p:sp>
      <p:sp>
        <p:nvSpPr>
          <p:cNvPr id="144446" name="Line 62"/>
          <p:cNvSpPr>
            <a:spLocks noChangeShapeType="1"/>
          </p:cNvSpPr>
          <p:nvPr/>
        </p:nvSpPr>
        <p:spPr bwMode="auto">
          <a:xfrm flipH="1" flipV="1">
            <a:off x="2752725" y="5586413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4447" name="Group 63"/>
          <p:cNvGrpSpPr>
            <a:grpSpLocks/>
          </p:cNvGrpSpPr>
          <p:nvPr/>
        </p:nvGrpSpPr>
        <p:grpSpPr bwMode="auto">
          <a:xfrm>
            <a:off x="4851400" y="5521325"/>
            <a:ext cx="958850" cy="276225"/>
            <a:chOff x="1646" y="3190"/>
            <a:chExt cx="604" cy="174"/>
          </a:xfrm>
        </p:grpSpPr>
        <p:sp>
          <p:nvSpPr>
            <p:cNvPr id="144448" name="Line 64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49" name="Line 65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450" name="Group 66"/>
          <p:cNvGrpSpPr>
            <a:grpSpLocks/>
          </p:cNvGrpSpPr>
          <p:nvPr/>
        </p:nvGrpSpPr>
        <p:grpSpPr bwMode="auto">
          <a:xfrm>
            <a:off x="2665413" y="5099050"/>
            <a:ext cx="958850" cy="276225"/>
            <a:chOff x="1646" y="3190"/>
            <a:chExt cx="604" cy="174"/>
          </a:xfrm>
        </p:grpSpPr>
        <p:sp>
          <p:nvSpPr>
            <p:cNvPr id="144451" name="Line 67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52" name="Line 68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453" name="Rectangle 69"/>
          <p:cNvSpPr>
            <a:spLocks noChangeArrowheads="1"/>
          </p:cNvSpPr>
          <p:nvPr/>
        </p:nvSpPr>
        <p:spPr bwMode="auto">
          <a:xfrm>
            <a:off x="4368800" y="4992688"/>
            <a:ext cx="1892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69.6 g B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sp>
        <p:nvSpPr>
          <p:cNvPr id="144454" name="Rectangle 70"/>
          <p:cNvSpPr>
            <a:spLocks noChangeArrowheads="1"/>
          </p:cNvSpPr>
          <p:nvPr/>
        </p:nvSpPr>
        <p:spPr bwMode="auto">
          <a:xfrm>
            <a:off x="2244725" y="4991100"/>
            <a:ext cx="187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B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sp>
        <p:nvSpPr>
          <p:cNvPr id="144455" name="Line 71"/>
          <p:cNvSpPr>
            <a:spLocks noChangeShapeType="1"/>
          </p:cNvSpPr>
          <p:nvPr/>
        </p:nvSpPr>
        <p:spPr bwMode="auto">
          <a:xfrm flipH="1" flipV="1">
            <a:off x="1076325" y="5143500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4456" name="Group 72"/>
          <p:cNvGrpSpPr>
            <a:grpSpLocks/>
          </p:cNvGrpSpPr>
          <p:nvPr/>
        </p:nvGrpSpPr>
        <p:grpSpPr bwMode="auto">
          <a:xfrm>
            <a:off x="6199188" y="3811588"/>
            <a:ext cx="2089150" cy="666750"/>
            <a:chOff x="243" y="768"/>
            <a:chExt cx="1316" cy="420"/>
          </a:xfrm>
        </p:grpSpPr>
        <p:sp>
          <p:nvSpPr>
            <p:cNvPr id="144457" name="Freeform 73"/>
            <p:cNvSpPr>
              <a:spLocks/>
            </p:cNvSpPr>
            <p:nvPr/>
          </p:nvSpPr>
          <p:spPr bwMode="auto">
            <a:xfrm>
              <a:off x="792" y="98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58" name="Oval 74"/>
            <p:cNvSpPr>
              <a:spLocks noChangeArrowheads="1"/>
            </p:cNvSpPr>
            <p:nvPr/>
          </p:nvSpPr>
          <p:spPr bwMode="auto">
            <a:xfrm>
              <a:off x="301" y="76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59" name="Oval 75"/>
            <p:cNvSpPr>
              <a:spLocks noChangeArrowheads="1"/>
            </p:cNvSpPr>
            <p:nvPr/>
          </p:nvSpPr>
          <p:spPr bwMode="auto">
            <a:xfrm>
              <a:off x="309" y="106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0" name="Oval 76"/>
            <p:cNvSpPr>
              <a:spLocks noChangeArrowheads="1"/>
            </p:cNvSpPr>
            <p:nvPr/>
          </p:nvSpPr>
          <p:spPr bwMode="auto">
            <a:xfrm>
              <a:off x="649" y="910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1" name="Freeform 77"/>
            <p:cNvSpPr>
              <a:spLocks/>
            </p:cNvSpPr>
            <p:nvPr/>
          </p:nvSpPr>
          <p:spPr bwMode="auto">
            <a:xfrm>
              <a:off x="428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2" name="Freeform 78"/>
            <p:cNvSpPr>
              <a:spLocks/>
            </p:cNvSpPr>
            <p:nvPr/>
          </p:nvSpPr>
          <p:spPr bwMode="auto">
            <a:xfrm>
              <a:off x="435" y="86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3" name="Freeform 79"/>
            <p:cNvSpPr>
              <a:spLocks/>
            </p:cNvSpPr>
            <p:nvPr/>
          </p:nvSpPr>
          <p:spPr bwMode="auto">
            <a:xfrm>
              <a:off x="383" y="98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4" name="Oval 80"/>
            <p:cNvSpPr>
              <a:spLocks noChangeArrowheads="1"/>
            </p:cNvSpPr>
            <p:nvPr/>
          </p:nvSpPr>
          <p:spPr bwMode="auto">
            <a:xfrm>
              <a:off x="243" y="91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5" name="Oval 81"/>
            <p:cNvSpPr>
              <a:spLocks noChangeArrowheads="1"/>
            </p:cNvSpPr>
            <p:nvPr/>
          </p:nvSpPr>
          <p:spPr bwMode="auto">
            <a:xfrm flipH="1">
              <a:off x="1009" y="91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6" name="Oval 82"/>
            <p:cNvSpPr>
              <a:spLocks noChangeArrowheads="1"/>
            </p:cNvSpPr>
            <p:nvPr/>
          </p:nvSpPr>
          <p:spPr bwMode="auto">
            <a:xfrm flipH="1">
              <a:off x="1352" y="76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7" name="Oval 83"/>
            <p:cNvSpPr>
              <a:spLocks noChangeArrowheads="1"/>
            </p:cNvSpPr>
            <p:nvPr/>
          </p:nvSpPr>
          <p:spPr bwMode="auto">
            <a:xfrm flipH="1">
              <a:off x="1361" y="106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8" name="Oval 84"/>
            <p:cNvSpPr>
              <a:spLocks noChangeArrowheads="1"/>
            </p:cNvSpPr>
            <p:nvPr/>
          </p:nvSpPr>
          <p:spPr bwMode="auto">
            <a:xfrm flipH="1">
              <a:off x="1415" y="91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9" name="Freeform 85"/>
            <p:cNvSpPr>
              <a:spLocks/>
            </p:cNvSpPr>
            <p:nvPr/>
          </p:nvSpPr>
          <p:spPr bwMode="auto">
            <a:xfrm flipH="1">
              <a:off x="1141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0" name="Freeform 86"/>
            <p:cNvSpPr>
              <a:spLocks/>
            </p:cNvSpPr>
            <p:nvPr/>
          </p:nvSpPr>
          <p:spPr bwMode="auto">
            <a:xfrm flipH="1">
              <a:off x="1141" y="86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1" name="Freeform 87"/>
            <p:cNvSpPr>
              <a:spLocks/>
            </p:cNvSpPr>
            <p:nvPr/>
          </p:nvSpPr>
          <p:spPr bwMode="auto">
            <a:xfrm flipH="1">
              <a:off x="1148" y="98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472" name="Group 88"/>
          <p:cNvGrpSpPr>
            <a:grpSpLocks/>
          </p:cNvGrpSpPr>
          <p:nvPr/>
        </p:nvGrpSpPr>
        <p:grpSpPr bwMode="auto">
          <a:xfrm>
            <a:off x="6199188" y="3811588"/>
            <a:ext cx="2089150" cy="666750"/>
            <a:chOff x="211" y="188"/>
            <a:chExt cx="1316" cy="420"/>
          </a:xfrm>
        </p:grpSpPr>
        <p:sp>
          <p:nvSpPr>
            <p:cNvPr id="144473" name="Freeform 89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4" name="Oval 90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5" name="Oval 91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6" name="Oval 92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7" name="Freeform 93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8" name="Freeform 94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9" name="Freeform 95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80" name="Oval 96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81" name="Oval 97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82" name="Oval 98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83" name="Oval 99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84" name="Oval 100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85" name="Freeform 101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86" name="Freeform 102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87" name="Freeform 103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488" name="Rectangle 104"/>
          <p:cNvSpPr>
            <a:spLocks noChangeArrowheads="1"/>
          </p:cNvSpPr>
          <p:nvPr/>
        </p:nvSpPr>
        <p:spPr bwMode="auto">
          <a:xfrm>
            <a:off x="7270750" y="4448175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B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sp>
        <p:nvSpPr>
          <p:cNvPr id="144489" name="Rectangle 105"/>
          <p:cNvSpPr>
            <a:spLocks noChangeArrowheads="1"/>
          </p:cNvSpPr>
          <p:nvPr/>
        </p:nvSpPr>
        <p:spPr bwMode="auto">
          <a:xfrm>
            <a:off x="6513513" y="4448175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O</a:t>
            </a:r>
            <a:r>
              <a:rPr lang="en-US" sz="2400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44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4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4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44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44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44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4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4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44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4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4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14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4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4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4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4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4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4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44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44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4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44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44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44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4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4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4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4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44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44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44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144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44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44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144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44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44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144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44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44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144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44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44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1000"/>
                                        <p:tgtEl>
                                          <p:spTgt spid="144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770" decel="100000"/>
                                        <p:tgtEl>
                                          <p:spTgt spid="1444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6" dur="770" decel="100000"/>
                                        <p:tgtEl>
                                          <p:spTgt spid="1444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44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8" dur="770" fill="hold"/>
                                        <p:tgtEl>
                                          <p:spTgt spid="144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4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0" dur="770" fill="hold"/>
                                        <p:tgtEl>
                                          <p:spTgt spid="144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4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14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447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447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4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444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44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44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44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44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44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144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4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4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44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44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44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44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144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44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44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1444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44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44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2000"/>
                                        <p:tgtEl>
                                          <p:spTgt spid="1444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2000" fill="hold"/>
                                        <p:tgtEl>
                                          <p:spTgt spid="1444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000" fill="hold"/>
                                        <p:tgtEl>
                                          <p:spTgt spid="144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144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144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2000" fill="hold"/>
                                        <p:tgtEl>
                                          <p:spTgt spid="144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000" fill="hold"/>
                                        <p:tgtEl>
                                          <p:spTgt spid="144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000" fill="hold"/>
                                        <p:tgtEl>
                                          <p:spTgt spid="144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144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44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44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144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144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44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2000"/>
                                        <p:tgtEl>
                                          <p:spTgt spid="144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2000" fill="hold"/>
                                        <p:tgtEl>
                                          <p:spTgt spid="144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2000" fill="hold"/>
                                        <p:tgtEl>
                                          <p:spTgt spid="144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2000" fill="hold"/>
                                        <p:tgtEl>
                                          <p:spTgt spid="144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2000"/>
                                        <p:tgtEl>
                                          <p:spTgt spid="1444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2000" fill="hold"/>
                                        <p:tgtEl>
                                          <p:spTgt spid="1444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2000" fill="hold"/>
                                        <p:tgtEl>
                                          <p:spTgt spid="144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144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44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44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0" dur="1000"/>
                                        <p:tgtEl>
                                          <p:spTgt spid="14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1000"/>
                            </p:stCondLst>
                            <p:childTnLst>
                              <p:par>
                                <p:cTn id="2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4" dur="500"/>
                                        <p:tgtEl>
                                          <p:spTgt spid="144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5" grpId="0" animBg="1"/>
      <p:bldP spid="144398" grpId="0"/>
      <p:bldP spid="144399" grpId="0"/>
      <p:bldP spid="144400" grpId="0"/>
      <p:bldP spid="144401" grpId="0"/>
      <p:bldP spid="144402" grpId="0" animBg="1"/>
      <p:bldP spid="144403" grpId="0" animBg="1"/>
      <p:bldP spid="144408" grpId="0"/>
      <p:bldP spid="144409" grpId="0"/>
      <p:bldP spid="144410" grpId="0"/>
      <p:bldP spid="144411" grpId="0"/>
      <p:bldP spid="144412" grpId="0" animBg="1"/>
      <p:bldP spid="144413" grpId="0" animBg="1"/>
      <p:bldP spid="144418" grpId="0"/>
      <p:bldP spid="144427" grpId="0"/>
      <p:bldP spid="144428" grpId="0"/>
      <p:bldP spid="144429" grpId="0"/>
      <p:bldP spid="144430" grpId="0"/>
      <p:bldP spid="144433" grpId="0" animBg="1"/>
      <p:bldP spid="144434" grpId="0"/>
      <p:bldP spid="144439" grpId="0"/>
      <p:bldP spid="144440" grpId="0"/>
      <p:bldP spid="144445" grpId="0"/>
      <p:bldP spid="144446" grpId="0" animBg="1"/>
      <p:bldP spid="144453" grpId="0"/>
      <p:bldP spid="144454" grpId="0"/>
      <p:bldP spid="144455" grpId="0" animBg="1"/>
      <p:bldP spid="144488" grpId="0"/>
      <p:bldP spid="14448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5" name="Rectangle 7"/>
          <p:cNvSpPr>
            <a:spLocks noChangeArrowheads="1"/>
          </p:cNvSpPr>
          <p:nvPr/>
        </p:nvSpPr>
        <p:spPr bwMode="auto">
          <a:xfrm>
            <a:off x="869950" y="211138"/>
            <a:ext cx="7292975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rgbClr val="FF0000"/>
                </a:solidFill>
              </a:rPr>
              <a:t>___ZnS  +  ___O</a:t>
            </a:r>
            <a:r>
              <a:rPr lang="en-US" b="1" baseline="-25000">
                <a:solidFill>
                  <a:srgbClr val="FF0000"/>
                </a:solidFill>
              </a:rPr>
              <a:t>2</a:t>
            </a:r>
            <a:r>
              <a:rPr lang="en-US" b="1">
                <a:solidFill>
                  <a:srgbClr val="FF0000"/>
                </a:solidFill>
              </a:rPr>
              <a:t>           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___ZnO  +  ___SO</a:t>
            </a:r>
            <a:r>
              <a:rPr lang="en-US" b="1" baseline="-25000">
                <a:solidFill>
                  <a:srgbClr val="FF0000"/>
                </a:solidFill>
                <a:sym typeface="Wingdings" pitchFamily="2" charset="2"/>
              </a:rPr>
              <a:t>2</a:t>
            </a:r>
          </a:p>
        </p:txBody>
      </p:sp>
      <p:sp>
        <p:nvSpPr>
          <p:cNvPr id="145416" name="Rectangle 8"/>
          <p:cNvSpPr>
            <a:spLocks noChangeArrowheads="1"/>
          </p:cNvSpPr>
          <p:nvPr/>
        </p:nvSpPr>
        <p:spPr bwMode="auto">
          <a:xfrm>
            <a:off x="1057275" y="696913"/>
            <a:ext cx="6265863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100 g		100 g		     X g (assuming</a:t>
            </a:r>
          </a:p>
          <a:p>
            <a:pPr algn="l"/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					 81% yield)</a:t>
            </a:r>
          </a:p>
        </p:txBody>
      </p:sp>
      <p:sp>
        <p:nvSpPr>
          <p:cNvPr id="145417" name="Line 9"/>
          <p:cNvSpPr>
            <a:spLocks noChangeShapeType="1"/>
          </p:cNvSpPr>
          <p:nvPr/>
        </p:nvSpPr>
        <p:spPr bwMode="auto">
          <a:xfrm>
            <a:off x="4092575" y="495300"/>
            <a:ext cx="59531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5418" name="Rectangle 10"/>
          <p:cNvSpPr>
            <a:spLocks noChangeArrowheads="1"/>
          </p:cNvSpPr>
          <p:nvPr/>
        </p:nvSpPr>
        <p:spPr bwMode="auto">
          <a:xfrm>
            <a:off x="830263" y="1409700"/>
            <a:ext cx="2351087" cy="11874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Strategy:	1. 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		2.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		3. </a:t>
            </a:r>
          </a:p>
        </p:txBody>
      </p:sp>
      <p:sp>
        <p:nvSpPr>
          <p:cNvPr id="145419" name="Rectangle 11"/>
          <p:cNvSpPr>
            <a:spLocks noChangeArrowheads="1"/>
          </p:cNvSpPr>
          <p:nvPr/>
        </p:nvSpPr>
        <p:spPr bwMode="auto">
          <a:xfrm>
            <a:off x="3060700" y="1403350"/>
            <a:ext cx="3100388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Balance and find LR. </a:t>
            </a:r>
          </a:p>
        </p:txBody>
      </p:sp>
      <p:sp>
        <p:nvSpPr>
          <p:cNvPr id="145420" name="Rectangle 12"/>
          <p:cNvSpPr>
            <a:spLocks noChangeArrowheads="1"/>
          </p:cNvSpPr>
          <p:nvPr/>
        </p:nvSpPr>
        <p:spPr bwMode="auto">
          <a:xfrm>
            <a:off x="3070225" y="1776413"/>
            <a:ext cx="5230813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Use LR to calc. X g ZnO (theo. yield) </a:t>
            </a:r>
          </a:p>
        </p:txBody>
      </p:sp>
      <p:sp>
        <p:nvSpPr>
          <p:cNvPr id="145421" name="Rectangle 13"/>
          <p:cNvSpPr>
            <a:spLocks noChangeArrowheads="1"/>
          </p:cNvSpPr>
          <p:nvPr/>
        </p:nvSpPr>
        <p:spPr bwMode="auto">
          <a:xfrm>
            <a:off x="3086100" y="2139950"/>
            <a:ext cx="4725988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Actual yield is 81% of theo. yield. </a:t>
            </a:r>
          </a:p>
        </p:txBody>
      </p:sp>
      <p:sp>
        <p:nvSpPr>
          <p:cNvPr id="145422" name="Rectangle 14"/>
          <p:cNvSpPr>
            <a:spLocks noChangeArrowheads="1"/>
          </p:cNvSpPr>
          <p:nvPr/>
        </p:nvSpPr>
        <p:spPr bwMode="auto">
          <a:xfrm>
            <a:off x="1073150" y="171450"/>
            <a:ext cx="382588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2</a:t>
            </a:r>
            <a:endParaRPr lang="en-US" b="1" baseline="-25000">
              <a:sym typeface="Wingdings" pitchFamily="2" charset="2"/>
            </a:endParaRPr>
          </a:p>
        </p:txBody>
      </p:sp>
      <p:sp>
        <p:nvSpPr>
          <p:cNvPr id="145423" name="Rectangle 15"/>
          <p:cNvSpPr>
            <a:spLocks noChangeArrowheads="1"/>
          </p:cNvSpPr>
          <p:nvPr/>
        </p:nvSpPr>
        <p:spPr bwMode="auto">
          <a:xfrm>
            <a:off x="2959100" y="171450"/>
            <a:ext cx="382588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3</a:t>
            </a:r>
            <a:endParaRPr lang="en-US" b="1" baseline="-25000">
              <a:sym typeface="Wingdings" pitchFamily="2" charset="2"/>
            </a:endParaRPr>
          </a:p>
        </p:txBody>
      </p:sp>
      <p:sp>
        <p:nvSpPr>
          <p:cNvPr id="145424" name="Rectangle 16"/>
          <p:cNvSpPr>
            <a:spLocks noChangeArrowheads="1"/>
          </p:cNvSpPr>
          <p:nvPr/>
        </p:nvSpPr>
        <p:spPr bwMode="auto">
          <a:xfrm>
            <a:off x="6950075" y="171450"/>
            <a:ext cx="382588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2</a:t>
            </a:r>
            <a:endParaRPr lang="en-US" b="1" baseline="-25000">
              <a:sym typeface="Wingdings" pitchFamily="2" charset="2"/>
            </a:endParaRPr>
          </a:p>
        </p:txBody>
      </p:sp>
      <p:sp>
        <p:nvSpPr>
          <p:cNvPr id="145425" name="Rectangle 17"/>
          <p:cNvSpPr>
            <a:spLocks noChangeArrowheads="1"/>
          </p:cNvSpPr>
          <p:nvPr/>
        </p:nvSpPr>
        <p:spPr bwMode="auto">
          <a:xfrm>
            <a:off x="5046663" y="171450"/>
            <a:ext cx="382587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2</a:t>
            </a:r>
            <a:endParaRPr lang="en-US" b="1" baseline="-25000">
              <a:sym typeface="Wingdings" pitchFamily="2" charset="2"/>
            </a:endParaRPr>
          </a:p>
        </p:txBody>
      </p:sp>
      <p:sp>
        <p:nvSpPr>
          <p:cNvPr id="145426" name="Rectangle 18"/>
          <p:cNvSpPr>
            <a:spLocks noChangeArrowheads="1"/>
          </p:cNvSpPr>
          <p:nvPr/>
        </p:nvSpPr>
        <p:spPr bwMode="auto">
          <a:xfrm>
            <a:off x="4122738" y="2598738"/>
            <a:ext cx="2105025" cy="828675"/>
          </a:xfrm>
          <a:prstGeom prst="rect">
            <a:avLst/>
          </a:prstGeom>
          <a:solidFill>
            <a:srgbClr val="FFFF00"/>
          </a:solidFill>
          <a:ln w="254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27" name="Rectangle 19"/>
          <p:cNvSpPr>
            <a:spLocks noChangeArrowheads="1"/>
          </p:cNvSpPr>
          <p:nvPr/>
        </p:nvSpPr>
        <p:spPr bwMode="auto">
          <a:xfrm>
            <a:off x="6619875" y="26273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2</a:t>
            </a:r>
          </a:p>
        </p:txBody>
      </p:sp>
      <p:sp>
        <p:nvSpPr>
          <p:cNvPr id="145428" name="Rectangle 20"/>
          <p:cNvSpPr>
            <a:spLocks noChangeArrowheads="1"/>
          </p:cNvSpPr>
          <p:nvPr/>
        </p:nvSpPr>
        <p:spPr bwMode="auto">
          <a:xfrm>
            <a:off x="2447925" y="2606675"/>
            <a:ext cx="96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</a:t>
            </a:r>
            <a:endParaRPr lang="en-US" sz="2400" baseline="-25000"/>
          </a:p>
        </p:txBody>
      </p:sp>
      <p:sp>
        <p:nvSpPr>
          <p:cNvPr id="145429" name="Rectangle 21"/>
          <p:cNvSpPr>
            <a:spLocks noChangeArrowheads="1"/>
          </p:cNvSpPr>
          <p:nvPr/>
        </p:nvSpPr>
        <p:spPr bwMode="auto">
          <a:xfrm>
            <a:off x="2387600" y="3014663"/>
            <a:ext cx="105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97.5 g </a:t>
            </a:r>
            <a:endParaRPr lang="en-US" sz="2400" baseline="-25000"/>
          </a:p>
        </p:txBody>
      </p:sp>
      <p:sp>
        <p:nvSpPr>
          <p:cNvPr id="145430" name="Rectangle 22"/>
          <p:cNvSpPr>
            <a:spLocks noChangeArrowheads="1"/>
          </p:cNvSpPr>
          <p:nvPr/>
        </p:nvSpPr>
        <p:spPr bwMode="auto">
          <a:xfrm>
            <a:off x="511175" y="2619375"/>
            <a:ext cx="162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100 g ZnS</a:t>
            </a:r>
            <a:endParaRPr lang="en-US" sz="2400" baseline="-25000"/>
          </a:p>
        </p:txBody>
      </p:sp>
      <p:sp>
        <p:nvSpPr>
          <p:cNvPr id="145431" name="Line 23"/>
          <p:cNvSpPr>
            <a:spLocks noChangeShapeType="1"/>
          </p:cNvSpPr>
          <p:nvPr/>
        </p:nvSpPr>
        <p:spPr bwMode="auto">
          <a:xfrm flipH="1">
            <a:off x="1198563" y="2790825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5432" name="Line 24"/>
          <p:cNvSpPr>
            <a:spLocks noChangeShapeType="1"/>
          </p:cNvSpPr>
          <p:nvPr/>
        </p:nvSpPr>
        <p:spPr bwMode="auto">
          <a:xfrm flipH="1">
            <a:off x="3084513" y="3157538"/>
            <a:ext cx="365125" cy="2492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5433" name="Group 25"/>
          <p:cNvGrpSpPr>
            <a:grpSpLocks/>
          </p:cNvGrpSpPr>
          <p:nvPr/>
        </p:nvGrpSpPr>
        <p:grpSpPr bwMode="auto">
          <a:xfrm>
            <a:off x="1939925" y="2398713"/>
            <a:ext cx="1963738" cy="1098550"/>
            <a:chOff x="4223" y="3016"/>
            <a:chExt cx="1237" cy="692"/>
          </a:xfrm>
        </p:grpSpPr>
        <p:sp>
          <p:nvSpPr>
            <p:cNvPr id="145434" name="Rectangle 26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5435" name="Rectangle 27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5436" name="Line 28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437" name="Rectangle 29"/>
          <p:cNvSpPr>
            <a:spLocks noChangeArrowheads="1"/>
          </p:cNvSpPr>
          <p:nvPr/>
        </p:nvSpPr>
        <p:spPr bwMode="auto">
          <a:xfrm>
            <a:off x="3819525" y="2619375"/>
            <a:ext cx="25352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1.026 mol ZnS</a:t>
            </a:r>
            <a:endParaRPr lang="en-US" sz="2400" baseline="-25000"/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sp>
        <p:nvSpPr>
          <p:cNvPr id="145438" name="Rectangle 30"/>
          <p:cNvSpPr>
            <a:spLocks noChangeArrowheads="1"/>
          </p:cNvSpPr>
          <p:nvPr/>
        </p:nvSpPr>
        <p:spPr bwMode="auto">
          <a:xfrm>
            <a:off x="2422525" y="3451225"/>
            <a:ext cx="96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</a:t>
            </a:r>
            <a:endParaRPr lang="en-US" sz="2400" baseline="-25000"/>
          </a:p>
        </p:txBody>
      </p:sp>
      <p:sp>
        <p:nvSpPr>
          <p:cNvPr id="145439" name="Rectangle 31"/>
          <p:cNvSpPr>
            <a:spLocks noChangeArrowheads="1"/>
          </p:cNvSpPr>
          <p:nvPr/>
        </p:nvSpPr>
        <p:spPr bwMode="auto">
          <a:xfrm>
            <a:off x="2462213" y="3859213"/>
            <a:ext cx="87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32 g</a:t>
            </a:r>
            <a:endParaRPr lang="en-US" sz="2400" baseline="-25000"/>
          </a:p>
        </p:txBody>
      </p:sp>
      <p:sp>
        <p:nvSpPr>
          <p:cNvPr id="145440" name="Rectangle 32"/>
          <p:cNvSpPr>
            <a:spLocks noChangeArrowheads="1"/>
          </p:cNvSpPr>
          <p:nvPr/>
        </p:nvSpPr>
        <p:spPr bwMode="auto">
          <a:xfrm>
            <a:off x="684213" y="3478213"/>
            <a:ext cx="150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100 g O</a:t>
            </a:r>
            <a:r>
              <a:rPr lang="en-US" sz="2400" baseline="-25000"/>
              <a:t>2</a:t>
            </a:r>
          </a:p>
        </p:txBody>
      </p:sp>
      <p:sp>
        <p:nvSpPr>
          <p:cNvPr id="145441" name="Line 33"/>
          <p:cNvSpPr>
            <a:spLocks noChangeShapeType="1"/>
          </p:cNvSpPr>
          <p:nvPr/>
        </p:nvSpPr>
        <p:spPr bwMode="auto">
          <a:xfrm flipH="1">
            <a:off x="1436688" y="3663950"/>
            <a:ext cx="552450" cy="158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5442" name="Line 34"/>
          <p:cNvSpPr>
            <a:spLocks noChangeShapeType="1"/>
          </p:cNvSpPr>
          <p:nvPr/>
        </p:nvSpPr>
        <p:spPr bwMode="auto">
          <a:xfrm flipH="1">
            <a:off x="2827338" y="4003675"/>
            <a:ext cx="422275" cy="2778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5443" name="Group 35"/>
          <p:cNvGrpSpPr>
            <a:grpSpLocks/>
          </p:cNvGrpSpPr>
          <p:nvPr/>
        </p:nvGrpSpPr>
        <p:grpSpPr bwMode="auto">
          <a:xfrm>
            <a:off x="1914525" y="3257550"/>
            <a:ext cx="1963738" cy="1098550"/>
            <a:chOff x="4223" y="3016"/>
            <a:chExt cx="1237" cy="692"/>
          </a:xfrm>
        </p:grpSpPr>
        <p:sp>
          <p:nvSpPr>
            <p:cNvPr id="145444" name="Rectangle 36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5445" name="Rectangle 37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5446" name="Line 38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447" name="Rectangle 39"/>
          <p:cNvSpPr>
            <a:spLocks noChangeArrowheads="1"/>
          </p:cNvSpPr>
          <p:nvPr/>
        </p:nvSpPr>
        <p:spPr bwMode="auto">
          <a:xfrm>
            <a:off x="3833813" y="3578225"/>
            <a:ext cx="22748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3.125 mol O</a:t>
            </a:r>
            <a:r>
              <a:rPr lang="en-US" sz="2400" baseline="-25000"/>
              <a:t>2</a:t>
            </a:r>
            <a:endParaRPr lang="en-US" sz="2400"/>
          </a:p>
          <a:p>
            <a:pPr algn="l"/>
            <a:r>
              <a:rPr lang="en-US" sz="2400"/>
              <a:t>      (</a:t>
            </a:r>
            <a:r>
              <a:rPr lang="en-US" sz="2400" u="sng"/>
              <a:t>HAVE</a:t>
            </a:r>
            <a:r>
              <a:rPr lang="en-US" sz="2400"/>
              <a:t>)</a:t>
            </a:r>
            <a:endParaRPr lang="en-US" sz="2400" baseline="-25000"/>
          </a:p>
        </p:txBody>
      </p:sp>
      <p:grpSp>
        <p:nvGrpSpPr>
          <p:cNvPr id="145448" name="Group 40"/>
          <p:cNvGrpSpPr>
            <a:grpSpLocks/>
          </p:cNvGrpSpPr>
          <p:nvPr/>
        </p:nvGrpSpPr>
        <p:grpSpPr bwMode="auto">
          <a:xfrm>
            <a:off x="6296025" y="2413000"/>
            <a:ext cx="382588" cy="706438"/>
            <a:chOff x="3996" y="2535"/>
            <a:chExt cx="241" cy="445"/>
          </a:xfrm>
        </p:grpSpPr>
        <p:sp>
          <p:nvSpPr>
            <p:cNvPr id="145449" name="Rectangle 41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45450" name="Rectangle 42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45451" name="Rectangle 43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grpSp>
        <p:nvGrpSpPr>
          <p:cNvPr id="145452" name="Group 44"/>
          <p:cNvGrpSpPr>
            <a:grpSpLocks/>
          </p:cNvGrpSpPr>
          <p:nvPr/>
        </p:nvGrpSpPr>
        <p:grpSpPr bwMode="auto">
          <a:xfrm>
            <a:off x="6067425" y="3344863"/>
            <a:ext cx="382588" cy="706437"/>
            <a:chOff x="3996" y="2535"/>
            <a:chExt cx="241" cy="445"/>
          </a:xfrm>
        </p:grpSpPr>
        <p:sp>
          <p:nvSpPr>
            <p:cNvPr id="145453" name="Rectangle 45"/>
            <p:cNvSpPr>
              <a:spLocks noChangeArrowheads="1"/>
            </p:cNvSpPr>
            <p:nvPr/>
          </p:nvSpPr>
          <p:spPr bwMode="auto">
            <a:xfrm>
              <a:off x="4023" y="2535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  <p:sp>
          <p:nvSpPr>
            <p:cNvPr id="145454" name="Rectangle 46"/>
            <p:cNvSpPr>
              <a:spLocks noChangeArrowheads="1"/>
            </p:cNvSpPr>
            <p:nvPr/>
          </p:nvSpPr>
          <p:spPr bwMode="auto">
            <a:xfrm>
              <a:off x="3996" y="25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_</a:t>
              </a:r>
            </a:p>
          </p:txBody>
        </p:sp>
        <p:sp>
          <p:nvSpPr>
            <p:cNvPr id="145455" name="Rectangle 47"/>
            <p:cNvSpPr>
              <a:spLocks noChangeArrowheads="1"/>
            </p:cNvSpPr>
            <p:nvPr/>
          </p:nvSpPr>
          <p:spPr bwMode="auto">
            <a:xfrm>
              <a:off x="4023" y="2653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.</a:t>
              </a:r>
            </a:p>
          </p:txBody>
        </p:sp>
      </p:grpSp>
      <p:sp>
        <p:nvSpPr>
          <p:cNvPr id="145456" name="Rectangle 48"/>
          <p:cNvSpPr>
            <a:spLocks noChangeArrowheads="1"/>
          </p:cNvSpPr>
          <p:nvPr/>
        </p:nvSpPr>
        <p:spPr bwMode="auto">
          <a:xfrm>
            <a:off x="6434138" y="357346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3</a:t>
            </a:r>
          </a:p>
        </p:txBody>
      </p:sp>
      <p:sp>
        <p:nvSpPr>
          <p:cNvPr id="145457" name="Rectangle 49"/>
          <p:cNvSpPr>
            <a:spLocks noChangeArrowheads="1"/>
          </p:cNvSpPr>
          <p:nvPr/>
        </p:nvSpPr>
        <p:spPr bwMode="auto">
          <a:xfrm>
            <a:off x="6702425" y="3573463"/>
            <a:ext cx="120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1.042</a:t>
            </a:r>
          </a:p>
        </p:txBody>
      </p:sp>
      <p:sp>
        <p:nvSpPr>
          <p:cNvPr id="145458" name="Rectangle 50"/>
          <p:cNvSpPr>
            <a:spLocks noChangeArrowheads="1"/>
          </p:cNvSpPr>
          <p:nvPr/>
        </p:nvSpPr>
        <p:spPr bwMode="auto">
          <a:xfrm>
            <a:off x="6945313" y="2613025"/>
            <a:ext cx="120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0.513</a:t>
            </a:r>
          </a:p>
        </p:txBody>
      </p:sp>
      <p:sp>
        <p:nvSpPr>
          <p:cNvPr id="145459" name="Rectangle 51"/>
          <p:cNvSpPr>
            <a:spLocks noChangeArrowheads="1"/>
          </p:cNvSpPr>
          <p:nvPr/>
        </p:nvSpPr>
        <p:spPr bwMode="auto">
          <a:xfrm>
            <a:off x="8194675" y="2489200"/>
            <a:ext cx="76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600"/>
              <a:t>LR</a:t>
            </a:r>
          </a:p>
        </p:txBody>
      </p:sp>
      <p:sp>
        <p:nvSpPr>
          <p:cNvPr id="145460" name="Rectangle 52"/>
          <p:cNvSpPr>
            <a:spLocks noChangeArrowheads="1"/>
          </p:cNvSpPr>
          <p:nvPr/>
        </p:nvSpPr>
        <p:spPr bwMode="auto">
          <a:xfrm>
            <a:off x="6791325" y="6045200"/>
            <a:ext cx="1527175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61" name="Rectangle 53"/>
          <p:cNvSpPr>
            <a:spLocks noChangeArrowheads="1"/>
          </p:cNvSpPr>
          <p:nvPr/>
        </p:nvSpPr>
        <p:spPr bwMode="auto">
          <a:xfrm>
            <a:off x="6713538" y="5272088"/>
            <a:ext cx="216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83.5 g ZnO</a:t>
            </a:r>
            <a:endParaRPr lang="en-US" sz="2400" baseline="-25000"/>
          </a:p>
        </p:txBody>
      </p:sp>
      <p:grpSp>
        <p:nvGrpSpPr>
          <p:cNvPr id="145462" name="Group 54"/>
          <p:cNvGrpSpPr>
            <a:grpSpLocks/>
          </p:cNvGrpSpPr>
          <p:nvPr/>
        </p:nvGrpSpPr>
        <p:grpSpPr bwMode="auto">
          <a:xfrm>
            <a:off x="2195513" y="4851400"/>
            <a:ext cx="2135187" cy="1098550"/>
            <a:chOff x="3291" y="1407"/>
            <a:chExt cx="1345" cy="692"/>
          </a:xfrm>
        </p:grpSpPr>
        <p:sp>
          <p:nvSpPr>
            <p:cNvPr id="145463" name="Rectangle 55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5464" name="Rectangle 56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5465" name="Line 57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466" name="Rectangle 58"/>
          <p:cNvSpPr>
            <a:spLocks noChangeArrowheads="1"/>
          </p:cNvSpPr>
          <p:nvPr/>
        </p:nvSpPr>
        <p:spPr bwMode="auto">
          <a:xfrm>
            <a:off x="2460625" y="5484813"/>
            <a:ext cx="161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ZnS</a:t>
            </a:r>
            <a:endParaRPr lang="en-US" sz="2400" baseline="-25000"/>
          </a:p>
        </p:txBody>
      </p:sp>
      <p:sp>
        <p:nvSpPr>
          <p:cNvPr id="145467" name="Rectangle 59"/>
          <p:cNvSpPr>
            <a:spLocks noChangeArrowheads="1"/>
          </p:cNvSpPr>
          <p:nvPr/>
        </p:nvSpPr>
        <p:spPr bwMode="auto">
          <a:xfrm>
            <a:off x="4614863" y="5470525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ZnO</a:t>
            </a:r>
            <a:endParaRPr lang="en-US" sz="2400" baseline="-25000"/>
          </a:p>
        </p:txBody>
      </p:sp>
      <p:grpSp>
        <p:nvGrpSpPr>
          <p:cNvPr id="145468" name="Group 60"/>
          <p:cNvGrpSpPr>
            <a:grpSpLocks/>
          </p:cNvGrpSpPr>
          <p:nvPr/>
        </p:nvGrpSpPr>
        <p:grpSpPr bwMode="auto">
          <a:xfrm>
            <a:off x="4183063" y="4846638"/>
            <a:ext cx="2492375" cy="1098550"/>
            <a:chOff x="1425" y="3014"/>
            <a:chExt cx="1570" cy="692"/>
          </a:xfrm>
        </p:grpSpPr>
        <p:sp>
          <p:nvSpPr>
            <p:cNvPr id="145469" name="Rectangle 61"/>
            <p:cNvSpPr>
              <a:spLocks noChangeArrowheads="1"/>
            </p:cNvSpPr>
            <p:nvPr/>
          </p:nvSpPr>
          <p:spPr bwMode="auto">
            <a:xfrm>
              <a:off x="142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5470" name="Rectangle 62"/>
            <p:cNvSpPr>
              <a:spLocks noChangeArrowheads="1"/>
            </p:cNvSpPr>
            <p:nvPr/>
          </p:nvSpPr>
          <p:spPr bwMode="auto">
            <a:xfrm>
              <a:off x="275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5471" name="Line 63"/>
            <p:cNvSpPr>
              <a:spLocks noChangeShapeType="1"/>
            </p:cNvSpPr>
            <p:nvPr/>
          </p:nvSpPr>
          <p:spPr bwMode="auto">
            <a:xfrm>
              <a:off x="1629" y="3432"/>
              <a:ext cx="122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472" name="Rectangle 64"/>
          <p:cNvSpPr>
            <a:spLocks noChangeArrowheads="1"/>
          </p:cNvSpPr>
          <p:nvPr/>
        </p:nvSpPr>
        <p:spPr bwMode="auto">
          <a:xfrm>
            <a:off x="128588" y="5084763"/>
            <a:ext cx="2303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1.026 mol ZnS</a:t>
            </a:r>
            <a:endParaRPr lang="en-US" sz="2400" baseline="-25000"/>
          </a:p>
        </p:txBody>
      </p:sp>
      <p:sp>
        <p:nvSpPr>
          <p:cNvPr id="145473" name="Line 65"/>
          <p:cNvSpPr>
            <a:spLocks noChangeShapeType="1"/>
          </p:cNvSpPr>
          <p:nvPr/>
        </p:nvSpPr>
        <p:spPr bwMode="auto">
          <a:xfrm flipH="1" flipV="1">
            <a:off x="2995613" y="5657850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5474" name="Group 66"/>
          <p:cNvGrpSpPr>
            <a:grpSpLocks/>
          </p:cNvGrpSpPr>
          <p:nvPr/>
        </p:nvGrpSpPr>
        <p:grpSpPr bwMode="auto">
          <a:xfrm>
            <a:off x="5094288" y="5592763"/>
            <a:ext cx="958850" cy="276225"/>
            <a:chOff x="1646" y="3190"/>
            <a:chExt cx="604" cy="174"/>
          </a:xfrm>
        </p:grpSpPr>
        <p:sp>
          <p:nvSpPr>
            <p:cNvPr id="145475" name="Line 67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476" name="Line 68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5477" name="Group 69"/>
          <p:cNvGrpSpPr>
            <a:grpSpLocks/>
          </p:cNvGrpSpPr>
          <p:nvPr/>
        </p:nvGrpSpPr>
        <p:grpSpPr bwMode="auto">
          <a:xfrm>
            <a:off x="2908300" y="5170488"/>
            <a:ext cx="958850" cy="276225"/>
            <a:chOff x="1646" y="3190"/>
            <a:chExt cx="604" cy="174"/>
          </a:xfrm>
        </p:grpSpPr>
        <p:sp>
          <p:nvSpPr>
            <p:cNvPr id="145478" name="Line 70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479" name="Line 71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480" name="Rectangle 72"/>
          <p:cNvSpPr>
            <a:spLocks noChangeArrowheads="1"/>
          </p:cNvSpPr>
          <p:nvPr/>
        </p:nvSpPr>
        <p:spPr bwMode="auto">
          <a:xfrm>
            <a:off x="4611688" y="5064125"/>
            <a:ext cx="1892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81.4 g ZnO</a:t>
            </a:r>
            <a:endParaRPr lang="en-US" sz="2400" baseline="-25000"/>
          </a:p>
        </p:txBody>
      </p:sp>
      <p:sp>
        <p:nvSpPr>
          <p:cNvPr id="145481" name="Rectangle 73"/>
          <p:cNvSpPr>
            <a:spLocks noChangeArrowheads="1"/>
          </p:cNvSpPr>
          <p:nvPr/>
        </p:nvSpPr>
        <p:spPr bwMode="auto">
          <a:xfrm>
            <a:off x="2487613" y="5062538"/>
            <a:ext cx="187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ZnO</a:t>
            </a:r>
            <a:endParaRPr lang="en-US" sz="2400" baseline="-25000"/>
          </a:p>
        </p:txBody>
      </p:sp>
      <p:sp>
        <p:nvSpPr>
          <p:cNvPr id="145482" name="Line 74"/>
          <p:cNvSpPr>
            <a:spLocks noChangeShapeType="1"/>
          </p:cNvSpPr>
          <p:nvPr/>
        </p:nvSpPr>
        <p:spPr bwMode="auto">
          <a:xfrm flipH="1" flipV="1">
            <a:off x="1319213" y="5214938"/>
            <a:ext cx="869950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5483" name="Group 75"/>
          <p:cNvGrpSpPr>
            <a:grpSpLocks/>
          </p:cNvGrpSpPr>
          <p:nvPr/>
        </p:nvGrpSpPr>
        <p:grpSpPr bwMode="auto">
          <a:xfrm>
            <a:off x="6327775" y="4083050"/>
            <a:ext cx="2089150" cy="666750"/>
            <a:chOff x="243" y="768"/>
            <a:chExt cx="1316" cy="420"/>
          </a:xfrm>
        </p:grpSpPr>
        <p:sp>
          <p:nvSpPr>
            <p:cNvPr id="145484" name="Freeform 76"/>
            <p:cNvSpPr>
              <a:spLocks/>
            </p:cNvSpPr>
            <p:nvPr/>
          </p:nvSpPr>
          <p:spPr bwMode="auto">
            <a:xfrm>
              <a:off x="792" y="98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85" name="Oval 77"/>
            <p:cNvSpPr>
              <a:spLocks noChangeArrowheads="1"/>
            </p:cNvSpPr>
            <p:nvPr/>
          </p:nvSpPr>
          <p:spPr bwMode="auto">
            <a:xfrm>
              <a:off x="301" y="76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86" name="Oval 78"/>
            <p:cNvSpPr>
              <a:spLocks noChangeArrowheads="1"/>
            </p:cNvSpPr>
            <p:nvPr/>
          </p:nvSpPr>
          <p:spPr bwMode="auto">
            <a:xfrm>
              <a:off x="309" y="106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87" name="Oval 79"/>
            <p:cNvSpPr>
              <a:spLocks noChangeArrowheads="1"/>
            </p:cNvSpPr>
            <p:nvPr/>
          </p:nvSpPr>
          <p:spPr bwMode="auto">
            <a:xfrm>
              <a:off x="649" y="910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88" name="Freeform 80"/>
            <p:cNvSpPr>
              <a:spLocks/>
            </p:cNvSpPr>
            <p:nvPr/>
          </p:nvSpPr>
          <p:spPr bwMode="auto">
            <a:xfrm>
              <a:off x="428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89" name="Freeform 81"/>
            <p:cNvSpPr>
              <a:spLocks/>
            </p:cNvSpPr>
            <p:nvPr/>
          </p:nvSpPr>
          <p:spPr bwMode="auto">
            <a:xfrm>
              <a:off x="435" y="86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90" name="Freeform 82"/>
            <p:cNvSpPr>
              <a:spLocks/>
            </p:cNvSpPr>
            <p:nvPr/>
          </p:nvSpPr>
          <p:spPr bwMode="auto">
            <a:xfrm>
              <a:off x="383" y="98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91" name="Oval 83"/>
            <p:cNvSpPr>
              <a:spLocks noChangeArrowheads="1"/>
            </p:cNvSpPr>
            <p:nvPr/>
          </p:nvSpPr>
          <p:spPr bwMode="auto">
            <a:xfrm>
              <a:off x="243" y="91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92" name="Oval 84"/>
            <p:cNvSpPr>
              <a:spLocks noChangeArrowheads="1"/>
            </p:cNvSpPr>
            <p:nvPr/>
          </p:nvSpPr>
          <p:spPr bwMode="auto">
            <a:xfrm flipH="1">
              <a:off x="1009" y="91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93" name="Oval 85"/>
            <p:cNvSpPr>
              <a:spLocks noChangeArrowheads="1"/>
            </p:cNvSpPr>
            <p:nvPr/>
          </p:nvSpPr>
          <p:spPr bwMode="auto">
            <a:xfrm flipH="1">
              <a:off x="1352" y="76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94" name="Oval 86"/>
            <p:cNvSpPr>
              <a:spLocks noChangeArrowheads="1"/>
            </p:cNvSpPr>
            <p:nvPr/>
          </p:nvSpPr>
          <p:spPr bwMode="auto">
            <a:xfrm flipH="1">
              <a:off x="1361" y="106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95" name="Oval 87"/>
            <p:cNvSpPr>
              <a:spLocks noChangeArrowheads="1"/>
            </p:cNvSpPr>
            <p:nvPr/>
          </p:nvSpPr>
          <p:spPr bwMode="auto">
            <a:xfrm flipH="1">
              <a:off x="1415" y="91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96" name="Freeform 88"/>
            <p:cNvSpPr>
              <a:spLocks/>
            </p:cNvSpPr>
            <p:nvPr/>
          </p:nvSpPr>
          <p:spPr bwMode="auto">
            <a:xfrm flipH="1">
              <a:off x="1141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97" name="Freeform 89"/>
            <p:cNvSpPr>
              <a:spLocks/>
            </p:cNvSpPr>
            <p:nvPr/>
          </p:nvSpPr>
          <p:spPr bwMode="auto">
            <a:xfrm flipH="1">
              <a:off x="1141" y="86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98" name="Freeform 90"/>
            <p:cNvSpPr>
              <a:spLocks/>
            </p:cNvSpPr>
            <p:nvPr/>
          </p:nvSpPr>
          <p:spPr bwMode="auto">
            <a:xfrm flipH="1">
              <a:off x="1148" y="98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5499" name="Group 91"/>
          <p:cNvGrpSpPr>
            <a:grpSpLocks/>
          </p:cNvGrpSpPr>
          <p:nvPr/>
        </p:nvGrpSpPr>
        <p:grpSpPr bwMode="auto">
          <a:xfrm>
            <a:off x="6327775" y="4083050"/>
            <a:ext cx="2089150" cy="666750"/>
            <a:chOff x="211" y="188"/>
            <a:chExt cx="1316" cy="420"/>
          </a:xfrm>
        </p:grpSpPr>
        <p:sp>
          <p:nvSpPr>
            <p:cNvPr id="145500" name="Freeform 92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01" name="Oval 93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02" name="Oval 94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03" name="Oval 95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04" name="Freeform 96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05" name="Freeform 97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06" name="Freeform 98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07" name="Oval 99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08" name="Oval 100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09" name="Oval 101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10" name="Oval 102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11" name="Oval 103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12" name="Freeform 104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13" name="Freeform 105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14" name="Freeform 106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515" name="Rectangle 107"/>
          <p:cNvSpPr>
            <a:spLocks noChangeArrowheads="1"/>
          </p:cNvSpPr>
          <p:nvPr/>
        </p:nvSpPr>
        <p:spPr bwMode="auto">
          <a:xfrm>
            <a:off x="7513638" y="4719638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ZnO</a:t>
            </a:r>
            <a:endParaRPr lang="en-US" sz="2400" baseline="-25000"/>
          </a:p>
        </p:txBody>
      </p:sp>
      <p:sp>
        <p:nvSpPr>
          <p:cNvPr id="145516" name="Rectangle 108"/>
          <p:cNvSpPr>
            <a:spLocks noChangeArrowheads="1"/>
          </p:cNvSpPr>
          <p:nvPr/>
        </p:nvSpPr>
        <p:spPr bwMode="auto">
          <a:xfrm>
            <a:off x="6497638" y="4719638"/>
            <a:ext cx="760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ZnS</a:t>
            </a:r>
            <a:endParaRPr lang="en-US" sz="2400" baseline="-25000"/>
          </a:p>
        </p:txBody>
      </p:sp>
      <p:sp>
        <p:nvSpPr>
          <p:cNvPr id="145517" name="Rectangle 109"/>
          <p:cNvSpPr>
            <a:spLocks noChangeArrowheads="1"/>
          </p:cNvSpPr>
          <p:nvPr/>
        </p:nvSpPr>
        <p:spPr bwMode="auto">
          <a:xfrm>
            <a:off x="2667000" y="6084888"/>
            <a:ext cx="411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Actual g ZnO = 83.5 (0.81)</a:t>
            </a:r>
            <a:endParaRPr lang="en-US" sz="2400" baseline="-25000"/>
          </a:p>
        </p:txBody>
      </p:sp>
      <p:sp>
        <p:nvSpPr>
          <p:cNvPr id="145518" name="Rectangle 110"/>
          <p:cNvSpPr>
            <a:spLocks noChangeArrowheads="1"/>
          </p:cNvSpPr>
          <p:nvPr/>
        </p:nvSpPr>
        <p:spPr bwMode="auto">
          <a:xfrm>
            <a:off x="6391275" y="6097588"/>
            <a:ext cx="216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68 g ZnO</a:t>
            </a:r>
            <a:endParaRPr lang="en-US" sz="2400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1454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1454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1454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1454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1454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1454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1454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1454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45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5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145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45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45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14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45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45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1000"/>
                                        <p:tgtEl>
                                          <p:spTgt spid="14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45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45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5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5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45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145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5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45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45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45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14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14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1000"/>
                                        <p:tgtEl>
                                          <p:spTgt spid="14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14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145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145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4" dur="1000"/>
                                        <p:tgtEl>
                                          <p:spTgt spid="1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45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45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1" dur="1000"/>
                                        <p:tgtEl>
                                          <p:spTgt spid="14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45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45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6" dur="1000"/>
                                        <p:tgtEl>
                                          <p:spTgt spid="1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45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45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3" dur="1000"/>
                                        <p:tgtEl>
                                          <p:spTgt spid="145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8" dur="1000"/>
                                        <p:tgtEl>
                                          <p:spTgt spid="14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45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45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5" dur="1000"/>
                                        <p:tgtEl>
                                          <p:spTgt spid="14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45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45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2" dur="1000"/>
                                        <p:tgtEl>
                                          <p:spTgt spid="145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770" decel="100000"/>
                                        <p:tgtEl>
                                          <p:spTgt spid="1454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8" dur="770" decel="100000"/>
                                        <p:tgtEl>
                                          <p:spTgt spid="1454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0" dur="770" fill="hold"/>
                                        <p:tgtEl>
                                          <p:spTgt spid="145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2" dur="770" fill="hold"/>
                                        <p:tgtEl>
                                          <p:spTgt spid="145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5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2000"/>
                                        <p:tgtEl>
                                          <p:spTgt spid="14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54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54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5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145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45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145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145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45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145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2000"/>
                                        <p:tgtEl>
                                          <p:spTgt spid="145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2000"/>
                                        <p:tgtEl>
                                          <p:spTgt spid="14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54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45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45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45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45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145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145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145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145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145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145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2000"/>
                                        <p:tgtEl>
                                          <p:spTgt spid="145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2000" fill="hold"/>
                                        <p:tgtEl>
                                          <p:spTgt spid="145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2000" fill="hold"/>
                                        <p:tgtEl>
                                          <p:spTgt spid="145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2000" fill="hold"/>
                                        <p:tgtEl>
                                          <p:spTgt spid="145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2000"/>
                                        <p:tgtEl>
                                          <p:spTgt spid="1454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7" dur="2000" fill="hold"/>
                                        <p:tgtEl>
                                          <p:spTgt spid="1454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2000" fill="hold"/>
                                        <p:tgtEl>
                                          <p:spTgt spid="145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2000" fill="hold"/>
                                        <p:tgtEl>
                                          <p:spTgt spid="145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1454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145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145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1454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145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45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2000"/>
                                        <p:tgtEl>
                                          <p:spTgt spid="145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7" dur="2000" fill="hold"/>
                                        <p:tgtEl>
                                          <p:spTgt spid="1454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2000" fill="hold"/>
                                        <p:tgtEl>
                                          <p:spTgt spid="14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2000" fill="hold"/>
                                        <p:tgtEl>
                                          <p:spTgt spid="14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2000"/>
                                        <p:tgtEl>
                                          <p:spTgt spid="1454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3" dur="2000" fill="hold"/>
                                        <p:tgtEl>
                                          <p:spTgt spid="1454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2000" fill="hold"/>
                                        <p:tgtEl>
                                          <p:spTgt spid="145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2000" fill="hold"/>
                                        <p:tgtEl>
                                          <p:spTgt spid="145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14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14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2" dur="1000"/>
                                        <p:tgtEl>
                                          <p:spTgt spid="14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145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145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9" dur="1000"/>
                                        <p:tgtEl>
                                          <p:spTgt spid="145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145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145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6" dur="1000"/>
                                        <p:tgtEl>
                                          <p:spTgt spid="145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1000"/>
                            </p:stCondLst>
                            <p:childTnLst>
                              <p:par>
                                <p:cTn id="3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0" dur="500"/>
                                        <p:tgtEl>
                                          <p:spTgt spid="14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9" grpId="0"/>
      <p:bldP spid="145420" grpId="0"/>
      <p:bldP spid="145421" grpId="0"/>
      <p:bldP spid="145422" grpId="0"/>
      <p:bldP spid="145423" grpId="0"/>
      <p:bldP spid="145424" grpId="0"/>
      <p:bldP spid="145425" grpId="0"/>
      <p:bldP spid="145426" grpId="0" animBg="1"/>
      <p:bldP spid="145427" grpId="0"/>
      <p:bldP spid="145428" grpId="0"/>
      <p:bldP spid="145429" grpId="0"/>
      <p:bldP spid="145430" grpId="0"/>
      <p:bldP spid="145431" grpId="0" animBg="1"/>
      <p:bldP spid="145432" grpId="0" animBg="1"/>
      <p:bldP spid="145437" grpId="0"/>
      <p:bldP spid="145438" grpId="0"/>
      <p:bldP spid="145439" grpId="0"/>
      <p:bldP spid="145440" grpId="0"/>
      <p:bldP spid="145441" grpId="0" animBg="1"/>
      <p:bldP spid="145442" grpId="0" animBg="1"/>
      <p:bldP spid="145447" grpId="0"/>
      <p:bldP spid="145456" grpId="0"/>
      <p:bldP spid="145457" grpId="0"/>
      <p:bldP spid="145458" grpId="0"/>
      <p:bldP spid="145459" grpId="0"/>
      <p:bldP spid="145460" grpId="0" animBg="1"/>
      <p:bldP spid="145461" grpId="0"/>
      <p:bldP spid="145466" grpId="0"/>
      <p:bldP spid="145467" grpId="0"/>
      <p:bldP spid="145472" grpId="0"/>
      <p:bldP spid="145473" grpId="0" animBg="1"/>
      <p:bldP spid="145480" grpId="0"/>
      <p:bldP spid="145481" grpId="0"/>
      <p:bldP spid="145482" grpId="0" animBg="1"/>
      <p:bldP spid="145515" grpId="0"/>
      <p:bldP spid="145516" grpId="0"/>
      <p:bldP spid="145517" grpId="0"/>
      <p:bldP spid="14551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455" name="Group 23"/>
          <p:cNvGrpSpPr>
            <a:grpSpLocks/>
          </p:cNvGrpSpPr>
          <p:nvPr/>
        </p:nvGrpSpPr>
        <p:grpSpPr bwMode="auto">
          <a:xfrm>
            <a:off x="6413500" y="2152650"/>
            <a:ext cx="2089150" cy="666750"/>
            <a:chOff x="911" y="3758"/>
            <a:chExt cx="1316" cy="420"/>
          </a:xfrm>
        </p:grpSpPr>
        <p:sp>
          <p:nvSpPr>
            <p:cNvPr id="146456" name="Freeform 24"/>
            <p:cNvSpPr>
              <a:spLocks/>
            </p:cNvSpPr>
            <p:nvPr/>
          </p:nvSpPr>
          <p:spPr bwMode="auto">
            <a:xfrm>
              <a:off x="1460" y="397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57" name="Oval 25"/>
            <p:cNvSpPr>
              <a:spLocks noChangeArrowheads="1"/>
            </p:cNvSpPr>
            <p:nvPr/>
          </p:nvSpPr>
          <p:spPr bwMode="auto">
            <a:xfrm>
              <a:off x="969" y="3758"/>
              <a:ext cx="140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58" name="Oval 26"/>
            <p:cNvSpPr>
              <a:spLocks noChangeArrowheads="1"/>
            </p:cNvSpPr>
            <p:nvPr/>
          </p:nvSpPr>
          <p:spPr bwMode="auto">
            <a:xfrm>
              <a:off x="977" y="405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59" name="Oval 27"/>
            <p:cNvSpPr>
              <a:spLocks noChangeArrowheads="1"/>
            </p:cNvSpPr>
            <p:nvPr/>
          </p:nvSpPr>
          <p:spPr bwMode="auto">
            <a:xfrm>
              <a:off x="1317" y="390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60" name="Freeform 28"/>
            <p:cNvSpPr>
              <a:spLocks/>
            </p:cNvSpPr>
            <p:nvPr/>
          </p:nvSpPr>
          <p:spPr bwMode="auto">
            <a:xfrm>
              <a:off x="1096" y="400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61" name="Freeform 29"/>
            <p:cNvSpPr>
              <a:spLocks/>
            </p:cNvSpPr>
            <p:nvPr/>
          </p:nvSpPr>
          <p:spPr bwMode="auto">
            <a:xfrm>
              <a:off x="1103" y="385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62" name="Freeform 30"/>
            <p:cNvSpPr>
              <a:spLocks/>
            </p:cNvSpPr>
            <p:nvPr/>
          </p:nvSpPr>
          <p:spPr bwMode="auto">
            <a:xfrm>
              <a:off x="1051" y="397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63" name="Oval 31"/>
            <p:cNvSpPr>
              <a:spLocks noChangeArrowheads="1"/>
            </p:cNvSpPr>
            <p:nvPr/>
          </p:nvSpPr>
          <p:spPr bwMode="auto">
            <a:xfrm>
              <a:off x="911" y="390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64" name="Oval 32"/>
            <p:cNvSpPr>
              <a:spLocks noChangeArrowheads="1"/>
            </p:cNvSpPr>
            <p:nvPr/>
          </p:nvSpPr>
          <p:spPr bwMode="auto">
            <a:xfrm flipH="1">
              <a:off x="1677" y="390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65" name="Oval 33"/>
            <p:cNvSpPr>
              <a:spLocks noChangeArrowheads="1"/>
            </p:cNvSpPr>
            <p:nvPr/>
          </p:nvSpPr>
          <p:spPr bwMode="auto">
            <a:xfrm flipH="1">
              <a:off x="2020" y="375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66" name="Oval 34"/>
            <p:cNvSpPr>
              <a:spLocks noChangeArrowheads="1"/>
            </p:cNvSpPr>
            <p:nvPr/>
          </p:nvSpPr>
          <p:spPr bwMode="auto">
            <a:xfrm flipH="1">
              <a:off x="2029" y="405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67" name="Oval 35"/>
            <p:cNvSpPr>
              <a:spLocks noChangeArrowheads="1"/>
            </p:cNvSpPr>
            <p:nvPr/>
          </p:nvSpPr>
          <p:spPr bwMode="auto">
            <a:xfrm flipH="1">
              <a:off x="2083" y="390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68" name="Freeform 36"/>
            <p:cNvSpPr>
              <a:spLocks/>
            </p:cNvSpPr>
            <p:nvPr/>
          </p:nvSpPr>
          <p:spPr bwMode="auto">
            <a:xfrm flipH="1">
              <a:off x="1809" y="400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69" name="Freeform 37"/>
            <p:cNvSpPr>
              <a:spLocks/>
            </p:cNvSpPr>
            <p:nvPr/>
          </p:nvSpPr>
          <p:spPr bwMode="auto">
            <a:xfrm flipH="1">
              <a:off x="1809" y="385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70" name="Freeform 38"/>
            <p:cNvSpPr>
              <a:spLocks/>
            </p:cNvSpPr>
            <p:nvPr/>
          </p:nvSpPr>
          <p:spPr bwMode="auto">
            <a:xfrm flipH="1">
              <a:off x="1816" y="397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6439" name="Rectangle 7"/>
          <p:cNvSpPr>
            <a:spLocks noChangeArrowheads="1"/>
          </p:cNvSpPr>
          <p:nvPr/>
        </p:nvSpPr>
        <p:spPr bwMode="auto">
          <a:xfrm>
            <a:off x="730250" y="325438"/>
            <a:ext cx="7486650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rgbClr val="FF0000"/>
                </a:solidFill>
              </a:rPr>
              <a:t>___Al  +  ___Fe</a:t>
            </a:r>
            <a:r>
              <a:rPr lang="en-US" b="1" baseline="-25000">
                <a:solidFill>
                  <a:srgbClr val="FF0000"/>
                </a:solidFill>
              </a:rPr>
              <a:t>2</a:t>
            </a:r>
            <a:r>
              <a:rPr lang="en-US" b="1">
                <a:solidFill>
                  <a:srgbClr val="FF0000"/>
                </a:solidFill>
              </a:rPr>
              <a:t>O</a:t>
            </a:r>
            <a:r>
              <a:rPr lang="en-US" b="1" baseline="-25000">
                <a:solidFill>
                  <a:srgbClr val="FF0000"/>
                </a:solidFill>
              </a:rPr>
              <a:t>3</a:t>
            </a:r>
            <a:r>
              <a:rPr lang="en-US" b="1">
                <a:solidFill>
                  <a:srgbClr val="FF0000"/>
                </a:solidFill>
              </a:rPr>
              <a:t>          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___Fe  +  ___Al</a:t>
            </a:r>
            <a:r>
              <a:rPr lang="en-US" b="1" baseline="-2500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O</a:t>
            </a:r>
            <a:r>
              <a:rPr lang="en-US" b="1" baseline="-2500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 </a:t>
            </a:r>
          </a:p>
        </p:txBody>
      </p:sp>
      <p:sp>
        <p:nvSpPr>
          <p:cNvPr id="146440" name="Line 8"/>
          <p:cNvSpPr>
            <a:spLocks noChangeShapeType="1"/>
          </p:cNvSpPr>
          <p:nvPr/>
        </p:nvSpPr>
        <p:spPr bwMode="auto">
          <a:xfrm>
            <a:off x="4108450" y="550863"/>
            <a:ext cx="6381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6441" name="Rectangle 9"/>
          <p:cNvSpPr>
            <a:spLocks noChangeArrowheads="1"/>
          </p:cNvSpPr>
          <p:nvPr/>
        </p:nvSpPr>
        <p:spPr bwMode="auto">
          <a:xfrm>
            <a:off x="669925" y="882650"/>
            <a:ext cx="8174038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   X g		  X g	            800 g needed      </a:t>
            </a:r>
            <a:r>
              <a:rPr lang="en-US" sz="2400" i="1">
                <a:solidFill>
                  <a:srgbClr val="FF0000"/>
                </a:solidFill>
              </a:rPr>
              <a:t>**Rxn. has an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							</a:t>
            </a:r>
            <a:r>
              <a:rPr lang="en-US" sz="2400" i="1">
                <a:solidFill>
                  <a:srgbClr val="FF0000"/>
                </a:solidFill>
              </a:rPr>
              <a:t>80% yield.</a:t>
            </a:r>
            <a:r>
              <a:rPr lang="en-US" sz="24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46442" name="Rectangle 10"/>
          <p:cNvSpPr>
            <a:spLocks noChangeArrowheads="1"/>
          </p:cNvSpPr>
          <p:nvPr/>
        </p:nvSpPr>
        <p:spPr bwMode="auto">
          <a:xfrm>
            <a:off x="944563" y="300038"/>
            <a:ext cx="382587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2</a:t>
            </a:r>
            <a:endParaRPr lang="en-US" b="1" baseline="-25000">
              <a:sym typeface="Wingdings" pitchFamily="2" charset="2"/>
            </a:endParaRPr>
          </a:p>
        </p:txBody>
      </p:sp>
      <p:sp>
        <p:nvSpPr>
          <p:cNvPr id="146443" name="Rectangle 11"/>
          <p:cNvSpPr>
            <a:spLocks noChangeArrowheads="1"/>
          </p:cNvSpPr>
          <p:nvPr/>
        </p:nvSpPr>
        <p:spPr bwMode="auto">
          <a:xfrm>
            <a:off x="2473325" y="300038"/>
            <a:ext cx="382588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1</a:t>
            </a:r>
            <a:endParaRPr lang="en-US" b="1" baseline="-25000">
              <a:sym typeface="Wingdings" pitchFamily="2" charset="2"/>
            </a:endParaRPr>
          </a:p>
        </p:txBody>
      </p:sp>
      <p:sp>
        <p:nvSpPr>
          <p:cNvPr id="146444" name="Rectangle 12"/>
          <p:cNvSpPr>
            <a:spLocks noChangeArrowheads="1"/>
          </p:cNvSpPr>
          <p:nvPr/>
        </p:nvSpPr>
        <p:spPr bwMode="auto">
          <a:xfrm>
            <a:off x="6635750" y="300038"/>
            <a:ext cx="382588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1</a:t>
            </a:r>
            <a:endParaRPr lang="en-US" b="1" baseline="-25000">
              <a:sym typeface="Wingdings" pitchFamily="2" charset="2"/>
            </a:endParaRPr>
          </a:p>
        </p:txBody>
      </p: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5046663" y="300038"/>
            <a:ext cx="382587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2</a:t>
            </a:r>
            <a:endParaRPr lang="en-US" b="1" baseline="-25000">
              <a:sym typeface="Wingdings" pitchFamily="2" charset="2"/>
            </a:endParaRPr>
          </a:p>
        </p:txBody>
      </p:sp>
      <p:sp>
        <p:nvSpPr>
          <p:cNvPr id="146446" name="Rectangle 14"/>
          <p:cNvSpPr>
            <a:spLocks noChangeArrowheads="1"/>
          </p:cNvSpPr>
          <p:nvPr/>
        </p:nvSpPr>
        <p:spPr bwMode="auto">
          <a:xfrm>
            <a:off x="560388" y="1801813"/>
            <a:ext cx="18097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Shoot for… </a:t>
            </a:r>
          </a:p>
        </p:txBody>
      </p:sp>
      <p:sp>
        <p:nvSpPr>
          <p:cNvPr id="146447" name="Rectangle 15"/>
          <p:cNvSpPr>
            <a:spLocks noChangeArrowheads="1"/>
          </p:cNvSpPr>
          <p:nvPr/>
        </p:nvSpPr>
        <p:spPr bwMode="auto">
          <a:xfrm>
            <a:off x="2505075" y="1801813"/>
            <a:ext cx="1471613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800 g Fe </a:t>
            </a:r>
          </a:p>
        </p:txBody>
      </p:sp>
      <p:grpSp>
        <p:nvGrpSpPr>
          <p:cNvPr id="146448" name="Group 16"/>
          <p:cNvGrpSpPr>
            <a:grpSpLocks/>
          </p:cNvGrpSpPr>
          <p:nvPr/>
        </p:nvGrpSpPr>
        <p:grpSpPr bwMode="auto">
          <a:xfrm>
            <a:off x="2613025" y="1900238"/>
            <a:ext cx="1485900" cy="706437"/>
            <a:chOff x="2961" y="3546"/>
            <a:chExt cx="936" cy="445"/>
          </a:xfrm>
        </p:grpSpPr>
        <p:sp>
          <p:nvSpPr>
            <p:cNvPr id="146449" name="Rectangle 17"/>
            <p:cNvSpPr>
              <a:spLocks noChangeArrowheads="1"/>
            </p:cNvSpPr>
            <p:nvPr/>
          </p:nvSpPr>
          <p:spPr bwMode="auto">
            <a:xfrm>
              <a:off x="2961" y="3689"/>
              <a:ext cx="936" cy="288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/>
                <a:t>(     0.80) </a:t>
              </a:r>
            </a:p>
          </p:txBody>
        </p:sp>
        <p:grpSp>
          <p:nvGrpSpPr>
            <p:cNvPr id="146450" name="Group 18"/>
            <p:cNvGrpSpPr>
              <a:grpSpLocks/>
            </p:cNvGrpSpPr>
            <p:nvPr/>
          </p:nvGrpSpPr>
          <p:grpSpPr bwMode="auto">
            <a:xfrm>
              <a:off x="3075" y="3546"/>
              <a:ext cx="241" cy="445"/>
              <a:chOff x="3996" y="2535"/>
              <a:chExt cx="241" cy="445"/>
            </a:xfrm>
          </p:grpSpPr>
          <p:sp>
            <p:nvSpPr>
              <p:cNvPr id="146451" name="Rectangle 19"/>
              <p:cNvSpPr>
                <a:spLocks noChangeArrowheads="1"/>
              </p:cNvSpPr>
              <p:nvPr/>
            </p:nvSpPr>
            <p:spPr bwMode="auto">
              <a:xfrm>
                <a:off x="4023" y="2535"/>
                <a:ext cx="17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1"/>
                  <a:t>.</a:t>
                </a:r>
              </a:p>
            </p:txBody>
          </p:sp>
          <p:sp>
            <p:nvSpPr>
              <p:cNvPr id="146452" name="Rectangle 20"/>
              <p:cNvSpPr>
                <a:spLocks noChangeArrowheads="1"/>
              </p:cNvSpPr>
              <p:nvPr/>
            </p:nvSpPr>
            <p:spPr bwMode="auto">
              <a:xfrm>
                <a:off x="3996" y="2544"/>
                <a:ext cx="24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/>
                  <a:t>_</a:t>
                </a:r>
              </a:p>
            </p:txBody>
          </p:sp>
          <p:sp>
            <p:nvSpPr>
              <p:cNvPr id="146453" name="Rectangle 21"/>
              <p:cNvSpPr>
                <a:spLocks noChangeArrowheads="1"/>
              </p:cNvSpPr>
              <p:nvPr/>
            </p:nvSpPr>
            <p:spPr bwMode="auto">
              <a:xfrm>
                <a:off x="4023" y="2653"/>
                <a:ext cx="17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1"/>
                  <a:t>.</a:t>
                </a:r>
              </a:p>
            </p:txBody>
          </p:sp>
        </p:grpSp>
      </p:grpSp>
      <p:sp>
        <p:nvSpPr>
          <p:cNvPr id="146454" name="Rectangle 22"/>
          <p:cNvSpPr>
            <a:spLocks noChangeArrowheads="1"/>
          </p:cNvSpPr>
          <p:nvPr/>
        </p:nvSpPr>
        <p:spPr bwMode="auto">
          <a:xfrm>
            <a:off x="3987800" y="1801813"/>
            <a:ext cx="1903413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= 1000 g Fe </a:t>
            </a:r>
          </a:p>
        </p:txBody>
      </p:sp>
      <p:grpSp>
        <p:nvGrpSpPr>
          <p:cNvPr id="146471" name="Group 39"/>
          <p:cNvGrpSpPr>
            <a:grpSpLocks/>
          </p:cNvGrpSpPr>
          <p:nvPr/>
        </p:nvGrpSpPr>
        <p:grpSpPr bwMode="auto">
          <a:xfrm>
            <a:off x="6415088" y="2152650"/>
            <a:ext cx="2089150" cy="666750"/>
            <a:chOff x="211" y="188"/>
            <a:chExt cx="1316" cy="420"/>
          </a:xfrm>
        </p:grpSpPr>
        <p:sp>
          <p:nvSpPr>
            <p:cNvPr id="146472" name="Freeform 40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73" name="Oval 41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74" name="Oval 42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75" name="Oval 43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76" name="Freeform 44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77" name="Freeform 45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78" name="Freeform 46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79" name="Oval 47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80" name="Oval 48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81" name="Oval 49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82" name="Oval 50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83" name="Oval 51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84" name="Freeform 52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85" name="Freeform 53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486" name="Freeform 54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6487" name="Rectangle 55"/>
          <p:cNvSpPr>
            <a:spLocks noChangeArrowheads="1"/>
          </p:cNvSpPr>
          <p:nvPr/>
        </p:nvSpPr>
        <p:spPr bwMode="auto">
          <a:xfrm>
            <a:off x="6731000" y="2630488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Fe</a:t>
            </a:r>
            <a:endParaRPr lang="en-US" sz="2400" baseline="-25000"/>
          </a:p>
        </p:txBody>
      </p:sp>
      <p:sp>
        <p:nvSpPr>
          <p:cNvPr id="146488" name="Rectangle 56"/>
          <p:cNvSpPr>
            <a:spLocks noChangeArrowheads="1"/>
          </p:cNvSpPr>
          <p:nvPr/>
        </p:nvSpPr>
        <p:spPr bwMode="auto">
          <a:xfrm>
            <a:off x="7750175" y="2630488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Al</a:t>
            </a:r>
          </a:p>
        </p:txBody>
      </p:sp>
      <p:sp>
        <p:nvSpPr>
          <p:cNvPr id="146489" name="Rectangle 57"/>
          <p:cNvSpPr>
            <a:spLocks noChangeArrowheads="1"/>
          </p:cNvSpPr>
          <p:nvPr/>
        </p:nvSpPr>
        <p:spPr bwMode="auto">
          <a:xfrm>
            <a:off x="5786438" y="3579813"/>
            <a:ext cx="1325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Al</a:t>
            </a:r>
            <a:endParaRPr lang="en-US" sz="2400" baseline="-25000"/>
          </a:p>
        </p:txBody>
      </p:sp>
      <p:sp>
        <p:nvSpPr>
          <p:cNvPr id="146490" name="Rectangle 58"/>
          <p:cNvSpPr>
            <a:spLocks noChangeArrowheads="1"/>
          </p:cNvSpPr>
          <p:nvPr/>
        </p:nvSpPr>
        <p:spPr bwMode="auto">
          <a:xfrm>
            <a:off x="5930900" y="3167063"/>
            <a:ext cx="1136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27 g Al</a:t>
            </a:r>
            <a:endParaRPr lang="en-US" sz="2400" baseline="-25000"/>
          </a:p>
        </p:txBody>
      </p:sp>
      <p:grpSp>
        <p:nvGrpSpPr>
          <p:cNvPr id="146491" name="Group 59"/>
          <p:cNvGrpSpPr>
            <a:grpSpLocks/>
          </p:cNvGrpSpPr>
          <p:nvPr/>
        </p:nvGrpSpPr>
        <p:grpSpPr bwMode="auto">
          <a:xfrm>
            <a:off x="3397250" y="2951163"/>
            <a:ext cx="2135188" cy="1098550"/>
            <a:chOff x="3291" y="1407"/>
            <a:chExt cx="1345" cy="692"/>
          </a:xfrm>
        </p:grpSpPr>
        <p:sp>
          <p:nvSpPr>
            <p:cNvPr id="146492" name="Rectangle 60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6493" name="Rectangle 61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6494" name="Line 62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6495" name="Rectangle 63"/>
          <p:cNvSpPr>
            <a:spLocks noChangeArrowheads="1"/>
          </p:cNvSpPr>
          <p:nvPr/>
        </p:nvSpPr>
        <p:spPr bwMode="auto">
          <a:xfrm>
            <a:off x="3836988" y="3584575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Fe</a:t>
            </a:r>
            <a:endParaRPr lang="en-US" sz="2400" baseline="-25000"/>
          </a:p>
        </p:txBody>
      </p:sp>
      <p:sp>
        <p:nvSpPr>
          <p:cNvPr id="146496" name="Rectangle 64"/>
          <p:cNvSpPr>
            <a:spLocks noChangeArrowheads="1"/>
          </p:cNvSpPr>
          <p:nvPr/>
        </p:nvSpPr>
        <p:spPr bwMode="auto">
          <a:xfrm>
            <a:off x="3836988" y="3163888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Al</a:t>
            </a:r>
            <a:endParaRPr lang="en-US" sz="2400" baseline="-25000"/>
          </a:p>
        </p:txBody>
      </p:sp>
      <p:sp>
        <p:nvSpPr>
          <p:cNvPr id="146497" name="Rectangle 65"/>
          <p:cNvSpPr>
            <a:spLocks noChangeArrowheads="1"/>
          </p:cNvSpPr>
          <p:nvPr/>
        </p:nvSpPr>
        <p:spPr bwMode="auto">
          <a:xfrm>
            <a:off x="1919288" y="3157538"/>
            <a:ext cx="141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Fe</a:t>
            </a:r>
            <a:endParaRPr lang="en-US" sz="2400" baseline="-25000"/>
          </a:p>
        </p:txBody>
      </p:sp>
      <p:sp>
        <p:nvSpPr>
          <p:cNvPr id="146498" name="Rectangle 66"/>
          <p:cNvSpPr>
            <a:spLocks noChangeArrowheads="1"/>
          </p:cNvSpPr>
          <p:nvPr/>
        </p:nvSpPr>
        <p:spPr bwMode="auto">
          <a:xfrm>
            <a:off x="1844675" y="3594100"/>
            <a:ext cx="150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55.8 g Fe</a:t>
            </a:r>
            <a:endParaRPr lang="en-US" sz="2400" baseline="-25000"/>
          </a:p>
        </p:txBody>
      </p:sp>
      <p:sp>
        <p:nvSpPr>
          <p:cNvPr id="146499" name="Rectangle 67"/>
          <p:cNvSpPr>
            <a:spLocks noChangeArrowheads="1"/>
          </p:cNvSpPr>
          <p:nvPr/>
        </p:nvSpPr>
        <p:spPr bwMode="auto">
          <a:xfrm>
            <a:off x="200025" y="3184525"/>
            <a:ext cx="1801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1000 g Fe</a:t>
            </a:r>
            <a:endParaRPr lang="en-US" sz="2400" baseline="-25000"/>
          </a:p>
        </p:txBody>
      </p:sp>
      <p:sp>
        <p:nvSpPr>
          <p:cNvPr id="146500" name="Line 68"/>
          <p:cNvSpPr>
            <a:spLocks noChangeShapeType="1"/>
          </p:cNvSpPr>
          <p:nvPr/>
        </p:nvSpPr>
        <p:spPr bwMode="auto">
          <a:xfrm flipH="1">
            <a:off x="1065213" y="3305175"/>
            <a:ext cx="552450" cy="2079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01" name="Line 69"/>
          <p:cNvSpPr>
            <a:spLocks noChangeShapeType="1"/>
          </p:cNvSpPr>
          <p:nvPr/>
        </p:nvSpPr>
        <p:spPr bwMode="auto">
          <a:xfrm flipH="1">
            <a:off x="2579688" y="3721100"/>
            <a:ext cx="654050" cy="2190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02" name="Line 70"/>
          <p:cNvSpPr>
            <a:spLocks noChangeShapeType="1"/>
          </p:cNvSpPr>
          <p:nvPr/>
        </p:nvSpPr>
        <p:spPr bwMode="auto">
          <a:xfrm flipH="1" flipV="1">
            <a:off x="2305050" y="3300413"/>
            <a:ext cx="827088" cy="203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03" name="Line 71"/>
          <p:cNvSpPr>
            <a:spLocks noChangeShapeType="1"/>
          </p:cNvSpPr>
          <p:nvPr/>
        </p:nvSpPr>
        <p:spPr bwMode="auto">
          <a:xfrm flipH="1" flipV="1">
            <a:off x="4167188" y="3757613"/>
            <a:ext cx="885825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6504" name="Group 72"/>
          <p:cNvGrpSpPr>
            <a:grpSpLocks/>
          </p:cNvGrpSpPr>
          <p:nvPr/>
        </p:nvGrpSpPr>
        <p:grpSpPr bwMode="auto">
          <a:xfrm>
            <a:off x="6138863" y="3706813"/>
            <a:ext cx="958850" cy="276225"/>
            <a:chOff x="1646" y="3190"/>
            <a:chExt cx="604" cy="174"/>
          </a:xfrm>
        </p:grpSpPr>
        <p:sp>
          <p:nvSpPr>
            <p:cNvPr id="146505" name="Line 73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6506" name="Line 74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07" name="Group 75"/>
          <p:cNvGrpSpPr>
            <a:grpSpLocks/>
          </p:cNvGrpSpPr>
          <p:nvPr/>
        </p:nvGrpSpPr>
        <p:grpSpPr bwMode="auto">
          <a:xfrm>
            <a:off x="4167188" y="3270250"/>
            <a:ext cx="958850" cy="276225"/>
            <a:chOff x="1646" y="3190"/>
            <a:chExt cx="604" cy="174"/>
          </a:xfrm>
        </p:grpSpPr>
        <p:sp>
          <p:nvSpPr>
            <p:cNvPr id="146508" name="Line 76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6509" name="Line 77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10" name="Group 78"/>
          <p:cNvGrpSpPr>
            <a:grpSpLocks/>
          </p:cNvGrpSpPr>
          <p:nvPr/>
        </p:nvGrpSpPr>
        <p:grpSpPr bwMode="auto">
          <a:xfrm>
            <a:off x="1582738" y="2963863"/>
            <a:ext cx="1963737" cy="1098550"/>
            <a:chOff x="4223" y="3016"/>
            <a:chExt cx="1237" cy="692"/>
          </a:xfrm>
        </p:grpSpPr>
        <p:sp>
          <p:nvSpPr>
            <p:cNvPr id="146511" name="Rectangle 79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6512" name="Rectangle 80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6513" name="Line 81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6514" name="Rectangle 82"/>
          <p:cNvSpPr>
            <a:spLocks noChangeArrowheads="1"/>
          </p:cNvSpPr>
          <p:nvPr/>
        </p:nvSpPr>
        <p:spPr bwMode="auto">
          <a:xfrm>
            <a:off x="7847013" y="3278188"/>
            <a:ext cx="974725" cy="8937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6515" name="Rectangle 83"/>
          <p:cNvSpPr>
            <a:spLocks noChangeArrowheads="1"/>
          </p:cNvSpPr>
          <p:nvPr/>
        </p:nvSpPr>
        <p:spPr bwMode="auto">
          <a:xfrm>
            <a:off x="7493000" y="3297238"/>
            <a:ext cx="1293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 484 g</a:t>
            </a:r>
          </a:p>
          <a:p>
            <a:pPr algn="l"/>
            <a:r>
              <a:rPr lang="en-US" sz="2400"/>
              <a:t>       Al</a:t>
            </a:r>
            <a:endParaRPr lang="en-US" sz="2400" baseline="-25000"/>
          </a:p>
        </p:txBody>
      </p:sp>
      <p:grpSp>
        <p:nvGrpSpPr>
          <p:cNvPr id="146516" name="Group 84"/>
          <p:cNvGrpSpPr>
            <a:grpSpLocks/>
          </p:cNvGrpSpPr>
          <p:nvPr/>
        </p:nvGrpSpPr>
        <p:grpSpPr bwMode="auto">
          <a:xfrm>
            <a:off x="5372100" y="2951163"/>
            <a:ext cx="2135188" cy="1098550"/>
            <a:chOff x="3291" y="1407"/>
            <a:chExt cx="1345" cy="692"/>
          </a:xfrm>
        </p:grpSpPr>
        <p:sp>
          <p:nvSpPr>
            <p:cNvPr id="146517" name="Rectangle 85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6518" name="Rectangle 86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6519" name="Line 87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20" name="Group 88"/>
          <p:cNvGrpSpPr>
            <a:grpSpLocks/>
          </p:cNvGrpSpPr>
          <p:nvPr/>
        </p:nvGrpSpPr>
        <p:grpSpPr bwMode="auto">
          <a:xfrm>
            <a:off x="6284913" y="4332288"/>
            <a:ext cx="2089150" cy="666750"/>
            <a:chOff x="911" y="3758"/>
            <a:chExt cx="1316" cy="420"/>
          </a:xfrm>
        </p:grpSpPr>
        <p:sp>
          <p:nvSpPr>
            <p:cNvPr id="146521" name="Freeform 89"/>
            <p:cNvSpPr>
              <a:spLocks/>
            </p:cNvSpPr>
            <p:nvPr/>
          </p:nvSpPr>
          <p:spPr bwMode="auto">
            <a:xfrm>
              <a:off x="1460" y="397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22" name="Oval 90"/>
            <p:cNvSpPr>
              <a:spLocks noChangeArrowheads="1"/>
            </p:cNvSpPr>
            <p:nvPr/>
          </p:nvSpPr>
          <p:spPr bwMode="auto">
            <a:xfrm>
              <a:off x="969" y="3758"/>
              <a:ext cx="140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23" name="Oval 91"/>
            <p:cNvSpPr>
              <a:spLocks noChangeArrowheads="1"/>
            </p:cNvSpPr>
            <p:nvPr/>
          </p:nvSpPr>
          <p:spPr bwMode="auto">
            <a:xfrm>
              <a:off x="977" y="405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24" name="Oval 92"/>
            <p:cNvSpPr>
              <a:spLocks noChangeArrowheads="1"/>
            </p:cNvSpPr>
            <p:nvPr/>
          </p:nvSpPr>
          <p:spPr bwMode="auto">
            <a:xfrm>
              <a:off x="1317" y="390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25" name="Freeform 93"/>
            <p:cNvSpPr>
              <a:spLocks/>
            </p:cNvSpPr>
            <p:nvPr/>
          </p:nvSpPr>
          <p:spPr bwMode="auto">
            <a:xfrm>
              <a:off x="1096" y="400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26" name="Freeform 94"/>
            <p:cNvSpPr>
              <a:spLocks/>
            </p:cNvSpPr>
            <p:nvPr/>
          </p:nvSpPr>
          <p:spPr bwMode="auto">
            <a:xfrm>
              <a:off x="1103" y="385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27" name="Freeform 95"/>
            <p:cNvSpPr>
              <a:spLocks/>
            </p:cNvSpPr>
            <p:nvPr/>
          </p:nvSpPr>
          <p:spPr bwMode="auto">
            <a:xfrm>
              <a:off x="1051" y="397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28" name="Oval 96"/>
            <p:cNvSpPr>
              <a:spLocks noChangeArrowheads="1"/>
            </p:cNvSpPr>
            <p:nvPr/>
          </p:nvSpPr>
          <p:spPr bwMode="auto">
            <a:xfrm>
              <a:off x="911" y="390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29" name="Oval 97"/>
            <p:cNvSpPr>
              <a:spLocks noChangeArrowheads="1"/>
            </p:cNvSpPr>
            <p:nvPr/>
          </p:nvSpPr>
          <p:spPr bwMode="auto">
            <a:xfrm flipH="1">
              <a:off x="1677" y="390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30" name="Oval 98"/>
            <p:cNvSpPr>
              <a:spLocks noChangeArrowheads="1"/>
            </p:cNvSpPr>
            <p:nvPr/>
          </p:nvSpPr>
          <p:spPr bwMode="auto">
            <a:xfrm flipH="1">
              <a:off x="2020" y="375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31" name="Oval 99"/>
            <p:cNvSpPr>
              <a:spLocks noChangeArrowheads="1"/>
            </p:cNvSpPr>
            <p:nvPr/>
          </p:nvSpPr>
          <p:spPr bwMode="auto">
            <a:xfrm flipH="1">
              <a:off x="2029" y="405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32" name="Oval 100"/>
            <p:cNvSpPr>
              <a:spLocks noChangeArrowheads="1"/>
            </p:cNvSpPr>
            <p:nvPr/>
          </p:nvSpPr>
          <p:spPr bwMode="auto">
            <a:xfrm flipH="1">
              <a:off x="2083" y="390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33" name="Freeform 101"/>
            <p:cNvSpPr>
              <a:spLocks/>
            </p:cNvSpPr>
            <p:nvPr/>
          </p:nvSpPr>
          <p:spPr bwMode="auto">
            <a:xfrm flipH="1">
              <a:off x="1809" y="400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34" name="Freeform 102"/>
            <p:cNvSpPr>
              <a:spLocks/>
            </p:cNvSpPr>
            <p:nvPr/>
          </p:nvSpPr>
          <p:spPr bwMode="auto">
            <a:xfrm flipH="1">
              <a:off x="1809" y="385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35" name="Freeform 103"/>
            <p:cNvSpPr>
              <a:spLocks/>
            </p:cNvSpPr>
            <p:nvPr/>
          </p:nvSpPr>
          <p:spPr bwMode="auto">
            <a:xfrm flipH="1">
              <a:off x="1816" y="397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36" name="Group 104"/>
          <p:cNvGrpSpPr>
            <a:grpSpLocks/>
          </p:cNvGrpSpPr>
          <p:nvPr/>
        </p:nvGrpSpPr>
        <p:grpSpPr bwMode="auto">
          <a:xfrm>
            <a:off x="6286500" y="4332288"/>
            <a:ext cx="2089150" cy="666750"/>
            <a:chOff x="211" y="188"/>
            <a:chExt cx="1316" cy="420"/>
          </a:xfrm>
        </p:grpSpPr>
        <p:sp>
          <p:nvSpPr>
            <p:cNvPr id="146537" name="Freeform 105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38" name="Oval 106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39" name="Oval 107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40" name="Oval 108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41" name="Freeform 109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42" name="Freeform 110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43" name="Freeform 111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44" name="Oval 112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45" name="Oval 113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46" name="Oval 114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47" name="Oval 115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48" name="Oval 116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49" name="Freeform 117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50" name="Freeform 118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551" name="Freeform 119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6552" name="Rectangle 120"/>
          <p:cNvSpPr>
            <a:spLocks noChangeArrowheads="1"/>
          </p:cNvSpPr>
          <p:nvPr/>
        </p:nvSpPr>
        <p:spPr bwMode="auto">
          <a:xfrm>
            <a:off x="6445250" y="4953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Fe</a:t>
            </a:r>
            <a:endParaRPr lang="en-US" sz="2400" baseline="-25000"/>
          </a:p>
        </p:txBody>
      </p:sp>
      <p:sp>
        <p:nvSpPr>
          <p:cNvPr id="146553" name="Rectangle 121"/>
          <p:cNvSpPr>
            <a:spLocks noChangeArrowheads="1"/>
          </p:cNvSpPr>
          <p:nvPr/>
        </p:nvSpPr>
        <p:spPr bwMode="auto">
          <a:xfrm>
            <a:off x="7464425" y="4953000"/>
            <a:ext cx="100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Fe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sp>
        <p:nvSpPr>
          <p:cNvPr id="146554" name="Rectangle 122"/>
          <p:cNvSpPr>
            <a:spLocks noChangeArrowheads="1"/>
          </p:cNvSpPr>
          <p:nvPr/>
        </p:nvSpPr>
        <p:spPr bwMode="auto">
          <a:xfrm>
            <a:off x="5453063" y="5859463"/>
            <a:ext cx="1906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Fe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sp>
        <p:nvSpPr>
          <p:cNvPr id="146555" name="Rectangle 123"/>
          <p:cNvSpPr>
            <a:spLocks noChangeArrowheads="1"/>
          </p:cNvSpPr>
          <p:nvPr/>
        </p:nvSpPr>
        <p:spPr bwMode="auto">
          <a:xfrm>
            <a:off x="5330825" y="5446713"/>
            <a:ext cx="2138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159.6 g Fe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grpSp>
        <p:nvGrpSpPr>
          <p:cNvPr id="146556" name="Group 124"/>
          <p:cNvGrpSpPr>
            <a:grpSpLocks/>
          </p:cNvGrpSpPr>
          <p:nvPr/>
        </p:nvGrpSpPr>
        <p:grpSpPr bwMode="auto">
          <a:xfrm>
            <a:off x="3182938" y="5230813"/>
            <a:ext cx="2135187" cy="1098550"/>
            <a:chOff x="3291" y="1407"/>
            <a:chExt cx="1345" cy="692"/>
          </a:xfrm>
        </p:grpSpPr>
        <p:sp>
          <p:nvSpPr>
            <p:cNvPr id="146557" name="Rectangle 125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6558" name="Rectangle 126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6559" name="Line 127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6560" name="Rectangle 128"/>
          <p:cNvSpPr>
            <a:spLocks noChangeArrowheads="1"/>
          </p:cNvSpPr>
          <p:nvPr/>
        </p:nvSpPr>
        <p:spPr bwMode="auto">
          <a:xfrm>
            <a:off x="3622675" y="5864225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Fe</a:t>
            </a:r>
            <a:endParaRPr lang="en-US" sz="2400" baseline="-25000"/>
          </a:p>
        </p:txBody>
      </p:sp>
      <p:sp>
        <p:nvSpPr>
          <p:cNvPr id="146561" name="Rectangle 129"/>
          <p:cNvSpPr>
            <a:spLocks noChangeArrowheads="1"/>
          </p:cNvSpPr>
          <p:nvPr/>
        </p:nvSpPr>
        <p:spPr bwMode="auto">
          <a:xfrm>
            <a:off x="3390900" y="5443538"/>
            <a:ext cx="196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Fe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sp>
        <p:nvSpPr>
          <p:cNvPr id="146562" name="Rectangle 130"/>
          <p:cNvSpPr>
            <a:spLocks noChangeArrowheads="1"/>
          </p:cNvSpPr>
          <p:nvPr/>
        </p:nvSpPr>
        <p:spPr bwMode="auto">
          <a:xfrm>
            <a:off x="1719263" y="5437188"/>
            <a:ext cx="141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Fe</a:t>
            </a:r>
            <a:endParaRPr lang="en-US" sz="2400" baseline="-25000"/>
          </a:p>
        </p:txBody>
      </p:sp>
      <p:sp>
        <p:nvSpPr>
          <p:cNvPr id="146563" name="Rectangle 131"/>
          <p:cNvSpPr>
            <a:spLocks noChangeArrowheads="1"/>
          </p:cNvSpPr>
          <p:nvPr/>
        </p:nvSpPr>
        <p:spPr bwMode="auto">
          <a:xfrm>
            <a:off x="1644650" y="5873750"/>
            <a:ext cx="150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55.8 g Fe</a:t>
            </a:r>
            <a:endParaRPr lang="en-US" sz="2400" baseline="-25000"/>
          </a:p>
        </p:txBody>
      </p:sp>
      <p:sp>
        <p:nvSpPr>
          <p:cNvPr id="146564" name="Rectangle 132"/>
          <p:cNvSpPr>
            <a:spLocks noChangeArrowheads="1"/>
          </p:cNvSpPr>
          <p:nvPr/>
        </p:nvSpPr>
        <p:spPr bwMode="auto">
          <a:xfrm>
            <a:off x="28575" y="5464175"/>
            <a:ext cx="1801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1000 g Fe</a:t>
            </a:r>
            <a:endParaRPr lang="en-US" sz="2400" baseline="-25000"/>
          </a:p>
        </p:txBody>
      </p:sp>
      <p:sp>
        <p:nvSpPr>
          <p:cNvPr id="146565" name="Line 133"/>
          <p:cNvSpPr>
            <a:spLocks noChangeShapeType="1"/>
          </p:cNvSpPr>
          <p:nvPr/>
        </p:nvSpPr>
        <p:spPr bwMode="auto">
          <a:xfrm flipH="1">
            <a:off x="893763" y="5584825"/>
            <a:ext cx="552450" cy="2079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66" name="Line 134"/>
          <p:cNvSpPr>
            <a:spLocks noChangeShapeType="1"/>
          </p:cNvSpPr>
          <p:nvPr/>
        </p:nvSpPr>
        <p:spPr bwMode="auto">
          <a:xfrm flipH="1">
            <a:off x="2379663" y="6000750"/>
            <a:ext cx="654050" cy="2190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67" name="Line 135"/>
          <p:cNvSpPr>
            <a:spLocks noChangeShapeType="1"/>
          </p:cNvSpPr>
          <p:nvPr/>
        </p:nvSpPr>
        <p:spPr bwMode="auto">
          <a:xfrm flipH="1" flipV="1">
            <a:off x="2105025" y="5580063"/>
            <a:ext cx="827088" cy="203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568" name="Line 136"/>
          <p:cNvSpPr>
            <a:spLocks noChangeShapeType="1"/>
          </p:cNvSpPr>
          <p:nvPr/>
        </p:nvSpPr>
        <p:spPr bwMode="auto">
          <a:xfrm flipH="1" flipV="1">
            <a:off x="3952875" y="6037263"/>
            <a:ext cx="885825" cy="187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6569" name="Group 137"/>
          <p:cNvGrpSpPr>
            <a:grpSpLocks/>
          </p:cNvGrpSpPr>
          <p:nvPr/>
        </p:nvGrpSpPr>
        <p:grpSpPr bwMode="auto">
          <a:xfrm>
            <a:off x="6110288" y="5986463"/>
            <a:ext cx="958850" cy="276225"/>
            <a:chOff x="1646" y="3190"/>
            <a:chExt cx="604" cy="174"/>
          </a:xfrm>
        </p:grpSpPr>
        <p:sp>
          <p:nvSpPr>
            <p:cNvPr id="146570" name="Line 138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6571" name="Line 139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72" name="Group 140"/>
          <p:cNvGrpSpPr>
            <a:grpSpLocks/>
          </p:cNvGrpSpPr>
          <p:nvPr/>
        </p:nvGrpSpPr>
        <p:grpSpPr bwMode="auto">
          <a:xfrm>
            <a:off x="3952875" y="5549900"/>
            <a:ext cx="958850" cy="276225"/>
            <a:chOff x="1646" y="3190"/>
            <a:chExt cx="604" cy="174"/>
          </a:xfrm>
        </p:grpSpPr>
        <p:sp>
          <p:nvSpPr>
            <p:cNvPr id="146573" name="Line 141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6574" name="Line 142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6575" name="Group 143"/>
          <p:cNvGrpSpPr>
            <a:grpSpLocks/>
          </p:cNvGrpSpPr>
          <p:nvPr/>
        </p:nvGrpSpPr>
        <p:grpSpPr bwMode="auto">
          <a:xfrm>
            <a:off x="1382713" y="5243513"/>
            <a:ext cx="1963737" cy="1098550"/>
            <a:chOff x="4223" y="3016"/>
            <a:chExt cx="1237" cy="692"/>
          </a:xfrm>
        </p:grpSpPr>
        <p:sp>
          <p:nvSpPr>
            <p:cNvPr id="146576" name="Rectangle 144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6577" name="Rectangle 145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6578" name="Line 146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6579" name="Rectangle 147"/>
          <p:cNvSpPr>
            <a:spLocks noChangeArrowheads="1"/>
          </p:cNvSpPr>
          <p:nvPr/>
        </p:nvSpPr>
        <p:spPr bwMode="auto">
          <a:xfrm>
            <a:off x="7835900" y="5557838"/>
            <a:ext cx="1150938" cy="8937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6580" name="Rectangle 148"/>
          <p:cNvSpPr>
            <a:spLocks noChangeArrowheads="1"/>
          </p:cNvSpPr>
          <p:nvPr/>
        </p:nvSpPr>
        <p:spPr bwMode="auto">
          <a:xfrm>
            <a:off x="7507288" y="5576888"/>
            <a:ext cx="1463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=  1430 g</a:t>
            </a:r>
          </a:p>
          <a:p>
            <a:pPr algn="l"/>
            <a:r>
              <a:rPr lang="en-US" sz="2400"/>
              <a:t>    Fe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 sz="2400" baseline="-25000"/>
              <a:t>3</a:t>
            </a:r>
          </a:p>
        </p:txBody>
      </p:sp>
      <p:grpSp>
        <p:nvGrpSpPr>
          <p:cNvPr id="146585" name="Group 153"/>
          <p:cNvGrpSpPr>
            <a:grpSpLocks/>
          </p:cNvGrpSpPr>
          <p:nvPr/>
        </p:nvGrpSpPr>
        <p:grpSpPr bwMode="auto">
          <a:xfrm>
            <a:off x="5129213" y="5224463"/>
            <a:ext cx="2492375" cy="1098550"/>
            <a:chOff x="1425" y="3014"/>
            <a:chExt cx="1570" cy="692"/>
          </a:xfrm>
        </p:grpSpPr>
        <p:sp>
          <p:nvSpPr>
            <p:cNvPr id="146586" name="Rectangle 154"/>
            <p:cNvSpPr>
              <a:spLocks noChangeArrowheads="1"/>
            </p:cNvSpPr>
            <p:nvPr/>
          </p:nvSpPr>
          <p:spPr bwMode="auto">
            <a:xfrm>
              <a:off x="142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46587" name="Rectangle 155"/>
            <p:cNvSpPr>
              <a:spLocks noChangeArrowheads="1"/>
            </p:cNvSpPr>
            <p:nvPr/>
          </p:nvSpPr>
          <p:spPr bwMode="auto">
            <a:xfrm>
              <a:off x="275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46588" name="Line 156"/>
            <p:cNvSpPr>
              <a:spLocks noChangeShapeType="1"/>
            </p:cNvSpPr>
            <p:nvPr/>
          </p:nvSpPr>
          <p:spPr bwMode="auto">
            <a:xfrm>
              <a:off x="1629" y="3432"/>
              <a:ext cx="122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64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64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464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464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1464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1464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1464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1464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6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6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6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1464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1464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6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6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146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64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64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6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146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4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64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6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6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46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46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46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46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464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46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46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464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46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4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1465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1465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146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46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0"/>
                                        <p:tgtEl>
                                          <p:spTgt spid="1465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1465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146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46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1464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46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46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464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46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46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1465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465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46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46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465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465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46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146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46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2000" fill="hold"/>
                                        <p:tgtEl>
                                          <p:spTgt spid="1465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2000" fill="hold"/>
                                        <p:tgtEl>
                                          <p:spTgt spid="146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000" fill="hold"/>
                                        <p:tgtEl>
                                          <p:spTgt spid="146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1465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1465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146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000" fill="hold"/>
                                        <p:tgtEl>
                                          <p:spTgt spid="146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46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46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9" dur="1000"/>
                                        <p:tgtEl>
                                          <p:spTgt spid="14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000"/>
                            </p:stCondLst>
                            <p:childTnLst>
                              <p:par>
                                <p:cTn id="2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146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65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65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6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1465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146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146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146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46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46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2000"/>
                                        <p:tgtEl>
                                          <p:spTgt spid="146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2000"/>
                                        <p:tgtEl>
                                          <p:spTgt spid="146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65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146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46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46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146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146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46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146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4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14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146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46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146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2000"/>
                                        <p:tgtEl>
                                          <p:spTgt spid="146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3" dur="2000" fill="hold"/>
                                        <p:tgtEl>
                                          <p:spTgt spid="146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2000" fill="hold"/>
                                        <p:tgtEl>
                                          <p:spTgt spid="146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2000" fill="hold"/>
                                        <p:tgtEl>
                                          <p:spTgt spid="146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2000"/>
                                        <p:tgtEl>
                                          <p:spTgt spid="146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2000" fill="hold"/>
                                        <p:tgtEl>
                                          <p:spTgt spid="146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2000" fill="hold"/>
                                        <p:tgtEl>
                                          <p:spTgt spid="146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2000" fill="hold"/>
                                        <p:tgtEl>
                                          <p:spTgt spid="146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1000"/>
                                        <p:tgtEl>
                                          <p:spTgt spid="146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146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146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1000"/>
                                        <p:tgtEl>
                                          <p:spTgt spid="146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146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146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2000"/>
                                        <p:tgtEl>
                                          <p:spTgt spid="146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9" dur="2000" fill="hold"/>
                                        <p:tgtEl>
                                          <p:spTgt spid="146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2000" fill="hold"/>
                                        <p:tgtEl>
                                          <p:spTgt spid="146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2000" fill="hold"/>
                                        <p:tgtEl>
                                          <p:spTgt spid="146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2000"/>
                                        <p:tgtEl>
                                          <p:spTgt spid="146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2000" fill="hold"/>
                                        <p:tgtEl>
                                          <p:spTgt spid="146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2000" fill="hold"/>
                                        <p:tgtEl>
                                          <p:spTgt spid="146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2000" fill="hold"/>
                                        <p:tgtEl>
                                          <p:spTgt spid="146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1000"/>
                                        <p:tgtEl>
                                          <p:spTgt spid="146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146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146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1000"/>
                                        <p:tgtEl>
                                          <p:spTgt spid="146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146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146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2000"/>
                                        <p:tgtEl>
                                          <p:spTgt spid="146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2000" fill="hold"/>
                                        <p:tgtEl>
                                          <p:spTgt spid="146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2000" fill="hold"/>
                                        <p:tgtEl>
                                          <p:spTgt spid="146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2000" fill="hold"/>
                                        <p:tgtEl>
                                          <p:spTgt spid="146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2000"/>
                                        <p:tgtEl>
                                          <p:spTgt spid="146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1" dur="2000" fill="hold"/>
                                        <p:tgtEl>
                                          <p:spTgt spid="1465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2000" fill="hold"/>
                                        <p:tgtEl>
                                          <p:spTgt spid="146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2000" fill="hold"/>
                                        <p:tgtEl>
                                          <p:spTgt spid="146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146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146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0" dur="1000"/>
                                        <p:tgtEl>
                                          <p:spTgt spid="14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1000"/>
                            </p:stCondLst>
                            <p:childTnLst>
                              <p:par>
                                <p:cTn id="3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4" dur="500"/>
                                        <p:tgtEl>
                                          <p:spTgt spid="14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2" grpId="0"/>
      <p:bldP spid="146443" grpId="0"/>
      <p:bldP spid="146444" grpId="0"/>
      <p:bldP spid="146445" grpId="0"/>
      <p:bldP spid="146446" grpId="0"/>
      <p:bldP spid="146447" grpId="0"/>
      <p:bldP spid="146487" grpId="0"/>
      <p:bldP spid="146488" grpId="0"/>
      <p:bldP spid="146489" grpId="0"/>
      <p:bldP spid="146490" grpId="0"/>
      <p:bldP spid="146495" grpId="0"/>
      <p:bldP spid="146496" grpId="0"/>
      <p:bldP spid="146497" grpId="0"/>
      <p:bldP spid="146498" grpId="0"/>
      <p:bldP spid="146499" grpId="0"/>
      <p:bldP spid="146500" grpId="0" animBg="1"/>
      <p:bldP spid="146501" grpId="0" animBg="1"/>
      <p:bldP spid="146502" grpId="0" animBg="1"/>
      <p:bldP spid="146503" grpId="0" animBg="1"/>
      <p:bldP spid="146514" grpId="0" animBg="1"/>
      <p:bldP spid="146515" grpId="0"/>
      <p:bldP spid="146552" grpId="0"/>
      <p:bldP spid="146553" grpId="0"/>
      <p:bldP spid="146554" grpId="0"/>
      <p:bldP spid="146555" grpId="0"/>
      <p:bldP spid="146560" grpId="0"/>
      <p:bldP spid="146561" grpId="0"/>
      <p:bldP spid="146562" grpId="0"/>
      <p:bldP spid="146563" grpId="0"/>
      <p:bldP spid="146564" grpId="0"/>
      <p:bldP spid="146565" grpId="0" animBg="1"/>
      <p:bldP spid="146566" grpId="0" animBg="1"/>
      <p:bldP spid="146567" grpId="0" animBg="1"/>
      <p:bldP spid="146568" grpId="0" animBg="1"/>
      <p:bldP spid="146579" grpId="0" animBg="1"/>
      <p:bldP spid="14658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260" name="Group 548"/>
          <p:cNvGrpSpPr>
            <a:grpSpLocks/>
          </p:cNvGrpSpPr>
          <p:nvPr/>
        </p:nvGrpSpPr>
        <p:grpSpPr bwMode="auto">
          <a:xfrm>
            <a:off x="334963" y="298450"/>
            <a:ext cx="2089150" cy="666750"/>
            <a:chOff x="211" y="188"/>
            <a:chExt cx="1316" cy="420"/>
          </a:xfrm>
        </p:grpSpPr>
        <p:sp>
          <p:nvSpPr>
            <p:cNvPr id="115978" name="Freeform 266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82" name="Oval 270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83" name="Oval 271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84" name="Oval 272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85" name="Freeform 273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86" name="Freeform 274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93" name="Freeform 281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94" name="Oval 282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01" name="Oval 289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02" name="Oval 290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03" name="Oval 291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04" name="Oval 292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05" name="Freeform 293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06" name="Freeform 294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12" name="Freeform 300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61" name="Group 549"/>
          <p:cNvGrpSpPr>
            <a:grpSpLocks/>
          </p:cNvGrpSpPr>
          <p:nvPr/>
        </p:nvGrpSpPr>
        <p:grpSpPr bwMode="auto">
          <a:xfrm>
            <a:off x="385763" y="1219200"/>
            <a:ext cx="2089150" cy="666750"/>
            <a:chOff x="243" y="768"/>
            <a:chExt cx="1316" cy="420"/>
          </a:xfrm>
        </p:grpSpPr>
        <p:sp>
          <p:nvSpPr>
            <p:cNvPr id="116021" name="Freeform 309"/>
            <p:cNvSpPr>
              <a:spLocks/>
            </p:cNvSpPr>
            <p:nvPr/>
          </p:nvSpPr>
          <p:spPr bwMode="auto">
            <a:xfrm>
              <a:off x="792" y="98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22" name="Oval 310"/>
            <p:cNvSpPr>
              <a:spLocks noChangeArrowheads="1"/>
            </p:cNvSpPr>
            <p:nvPr/>
          </p:nvSpPr>
          <p:spPr bwMode="auto">
            <a:xfrm>
              <a:off x="301" y="76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23" name="Oval 311"/>
            <p:cNvSpPr>
              <a:spLocks noChangeArrowheads="1"/>
            </p:cNvSpPr>
            <p:nvPr/>
          </p:nvSpPr>
          <p:spPr bwMode="auto">
            <a:xfrm>
              <a:off x="309" y="106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24" name="Oval 312"/>
            <p:cNvSpPr>
              <a:spLocks noChangeArrowheads="1"/>
            </p:cNvSpPr>
            <p:nvPr/>
          </p:nvSpPr>
          <p:spPr bwMode="auto">
            <a:xfrm>
              <a:off x="649" y="910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25" name="Freeform 313"/>
            <p:cNvSpPr>
              <a:spLocks/>
            </p:cNvSpPr>
            <p:nvPr/>
          </p:nvSpPr>
          <p:spPr bwMode="auto">
            <a:xfrm>
              <a:off x="428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26" name="Freeform 314"/>
            <p:cNvSpPr>
              <a:spLocks/>
            </p:cNvSpPr>
            <p:nvPr/>
          </p:nvSpPr>
          <p:spPr bwMode="auto">
            <a:xfrm>
              <a:off x="435" y="86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27" name="Freeform 315"/>
            <p:cNvSpPr>
              <a:spLocks/>
            </p:cNvSpPr>
            <p:nvPr/>
          </p:nvSpPr>
          <p:spPr bwMode="auto">
            <a:xfrm>
              <a:off x="383" y="98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28" name="Oval 316"/>
            <p:cNvSpPr>
              <a:spLocks noChangeArrowheads="1"/>
            </p:cNvSpPr>
            <p:nvPr/>
          </p:nvSpPr>
          <p:spPr bwMode="auto">
            <a:xfrm>
              <a:off x="243" y="91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29" name="Oval 317"/>
            <p:cNvSpPr>
              <a:spLocks noChangeArrowheads="1"/>
            </p:cNvSpPr>
            <p:nvPr/>
          </p:nvSpPr>
          <p:spPr bwMode="auto">
            <a:xfrm flipH="1">
              <a:off x="1009" y="91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30" name="Oval 318"/>
            <p:cNvSpPr>
              <a:spLocks noChangeArrowheads="1"/>
            </p:cNvSpPr>
            <p:nvPr/>
          </p:nvSpPr>
          <p:spPr bwMode="auto">
            <a:xfrm flipH="1">
              <a:off x="1352" y="76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31" name="Oval 319"/>
            <p:cNvSpPr>
              <a:spLocks noChangeArrowheads="1"/>
            </p:cNvSpPr>
            <p:nvPr/>
          </p:nvSpPr>
          <p:spPr bwMode="auto">
            <a:xfrm flipH="1">
              <a:off x="1361" y="106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32" name="Oval 320"/>
            <p:cNvSpPr>
              <a:spLocks noChangeArrowheads="1"/>
            </p:cNvSpPr>
            <p:nvPr/>
          </p:nvSpPr>
          <p:spPr bwMode="auto">
            <a:xfrm flipH="1">
              <a:off x="1415" y="91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33" name="Freeform 321"/>
            <p:cNvSpPr>
              <a:spLocks/>
            </p:cNvSpPr>
            <p:nvPr/>
          </p:nvSpPr>
          <p:spPr bwMode="auto">
            <a:xfrm flipH="1">
              <a:off x="1141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34" name="Freeform 322"/>
            <p:cNvSpPr>
              <a:spLocks/>
            </p:cNvSpPr>
            <p:nvPr/>
          </p:nvSpPr>
          <p:spPr bwMode="auto">
            <a:xfrm flipH="1">
              <a:off x="1141" y="86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35" name="Freeform 323"/>
            <p:cNvSpPr>
              <a:spLocks/>
            </p:cNvSpPr>
            <p:nvPr/>
          </p:nvSpPr>
          <p:spPr bwMode="auto">
            <a:xfrm flipH="1">
              <a:off x="1148" y="98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62" name="Group 550"/>
          <p:cNvGrpSpPr>
            <a:grpSpLocks/>
          </p:cNvGrpSpPr>
          <p:nvPr/>
        </p:nvGrpSpPr>
        <p:grpSpPr bwMode="auto">
          <a:xfrm>
            <a:off x="355600" y="2119313"/>
            <a:ext cx="2089150" cy="666750"/>
            <a:chOff x="224" y="1335"/>
            <a:chExt cx="1316" cy="420"/>
          </a:xfrm>
        </p:grpSpPr>
        <p:sp>
          <p:nvSpPr>
            <p:cNvPr id="116037" name="Freeform 325"/>
            <p:cNvSpPr>
              <a:spLocks/>
            </p:cNvSpPr>
            <p:nvPr/>
          </p:nvSpPr>
          <p:spPr bwMode="auto">
            <a:xfrm>
              <a:off x="773" y="1548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38" name="Oval 326"/>
            <p:cNvSpPr>
              <a:spLocks noChangeArrowheads="1"/>
            </p:cNvSpPr>
            <p:nvPr/>
          </p:nvSpPr>
          <p:spPr bwMode="auto">
            <a:xfrm>
              <a:off x="282" y="1335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39" name="Oval 327"/>
            <p:cNvSpPr>
              <a:spLocks noChangeArrowheads="1"/>
            </p:cNvSpPr>
            <p:nvPr/>
          </p:nvSpPr>
          <p:spPr bwMode="auto">
            <a:xfrm>
              <a:off x="290" y="1632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40" name="Oval 328"/>
            <p:cNvSpPr>
              <a:spLocks noChangeArrowheads="1"/>
            </p:cNvSpPr>
            <p:nvPr/>
          </p:nvSpPr>
          <p:spPr bwMode="auto">
            <a:xfrm>
              <a:off x="630" y="1477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41" name="Freeform 329"/>
            <p:cNvSpPr>
              <a:spLocks/>
            </p:cNvSpPr>
            <p:nvPr/>
          </p:nvSpPr>
          <p:spPr bwMode="auto">
            <a:xfrm>
              <a:off x="409" y="1580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42" name="Freeform 330"/>
            <p:cNvSpPr>
              <a:spLocks/>
            </p:cNvSpPr>
            <p:nvPr/>
          </p:nvSpPr>
          <p:spPr bwMode="auto">
            <a:xfrm>
              <a:off x="416" y="1433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43" name="Freeform 331"/>
            <p:cNvSpPr>
              <a:spLocks/>
            </p:cNvSpPr>
            <p:nvPr/>
          </p:nvSpPr>
          <p:spPr bwMode="auto">
            <a:xfrm>
              <a:off x="364" y="1550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44" name="Oval 332"/>
            <p:cNvSpPr>
              <a:spLocks noChangeArrowheads="1"/>
            </p:cNvSpPr>
            <p:nvPr/>
          </p:nvSpPr>
          <p:spPr bwMode="auto">
            <a:xfrm>
              <a:off x="224" y="1479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45" name="Oval 333"/>
            <p:cNvSpPr>
              <a:spLocks noChangeArrowheads="1"/>
            </p:cNvSpPr>
            <p:nvPr/>
          </p:nvSpPr>
          <p:spPr bwMode="auto">
            <a:xfrm flipH="1">
              <a:off x="990" y="1479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46" name="Oval 334"/>
            <p:cNvSpPr>
              <a:spLocks noChangeArrowheads="1"/>
            </p:cNvSpPr>
            <p:nvPr/>
          </p:nvSpPr>
          <p:spPr bwMode="auto">
            <a:xfrm flipH="1">
              <a:off x="1333" y="1335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47" name="Oval 335"/>
            <p:cNvSpPr>
              <a:spLocks noChangeArrowheads="1"/>
            </p:cNvSpPr>
            <p:nvPr/>
          </p:nvSpPr>
          <p:spPr bwMode="auto">
            <a:xfrm flipH="1">
              <a:off x="1342" y="1632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48" name="Oval 336"/>
            <p:cNvSpPr>
              <a:spLocks noChangeArrowheads="1"/>
            </p:cNvSpPr>
            <p:nvPr/>
          </p:nvSpPr>
          <p:spPr bwMode="auto">
            <a:xfrm flipH="1">
              <a:off x="1396" y="1477"/>
              <a:ext cx="144" cy="14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49" name="Freeform 337"/>
            <p:cNvSpPr>
              <a:spLocks/>
            </p:cNvSpPr>
            <p:nvPr/>
          </p:nvSpPr>
          <p:spPr bwMode="auto">
            <a:xfrm flipH="1">
              <a:off x="1122" y="1580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50" name="Freeform 338"/>
            <p:cNvSpPr>
              <a:spLocks/>
            </p:cNvSpPr>
            <p:nvPr/>
          </p:nvSpPr>
          <p:spPr bwMode="auto">
            <a:xfrm flipH="1">
              <a:off x="1122" y="1433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51" name="Freeform 339"/>
            <p:cNvSpPr>
              <a:spLocks/>
            </p:cNvSpPr>
            <p:nvPr/>
          </p:nvSpPr>
          <p:spPr bwMode="auto">
            <a:xfrm flipH="1">
              <a:off x="1129" y="1550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63" name="Group 551"/>
          <p:cNvGrpSpPr>
            <a:grpSpLocks/>
          </p:cNvGrpSpPr>
          <p:nvPr/>
        </p:nvGrpSpPr>
        <p:grpSpPr bwMode="auto">
          <a:xfrm>
            <a:off x="357188" y="2976563"/>
            <a:ext cx="2089150" cy="666750"/>
            <a:chOff x="225" y="1875"/>
            <a:chExt cx="1316" cy="420"/>
          </a:xfrm>
        </p:grpSpPr>
        <p:sp>
          <p:nvSpPr>
            <p:cNvPr id="116053" name="Freeform 341"/>
            <p:cNvSpPr>
              <a:spLocks/>
            </p:cNvSpPr>
            <p:nvPr/>
          </p:nvSpPr>
          <p:spPr bwMode="auto">
            <a:xfrm>
              <a:off x="774" y="2088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54" name="Oval 342"/>
            <p:cNvSpPr>
              <a:spLocks noChangeArrowheads="1"/>
            </p:cNvSpPr>
            <p:nvPr/>
          </p:nvSpPr>
          <p:spPr bwMode="auto">
            <a:xfrm>
              <a:off x="283" y="1875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55" name="Oval 343"/>
            <p:cNvSpPr>
              <a:spLocks noChangeArrowheads="1"/>
            </p:cNvSpPr>
            <p:nvPr/>
          </p:nvSpPr>
          <p:spPr bwMode="auto">
            <a:xfrm>
              <a:off x="291" y="2172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56" name="Oval 344"/>
            <p:cNvSpPr>
              <a:spLocks noChangeArrowheads="1"/>
            </p:cNvSpPr>
            <p:nvPr/>
          </p:nvSpPr>
          <p:spPr bwMode="auto">
            <a:xfrm>
              <a:off x="631" y="2017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57" name="Freeform 345"/>
            <p:cNvSpPr>
              <a:spLocks/>
            </p:cNvSpPr>
            <p:nvPr/>
          </p:nvSpPr>
          <p:spPr bwMode="auto">
            <a:xfrm>
              <a:off x="410" y="2120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58" name="Freeform 346"/>
            <p:cNvSpPr>
              <a:spLocks/>
            </p:cNvSpPr>
            <p:nvPr/>
          </p:nvSpPr>
          <p:spPr bwMode="auto">
            <a:xfrm>
              <a:off x="417" y="1973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59" name="Freeform 347"/>
            <p:cNvSpPr>
              <a:spLocks/>
            </p:cNvSpPr>
            <p:nvPr/>
          </p:nvSpPr>
          <p:spPr bwMode="auto">
            <a:xfrm>
              <a:off x="365" y="2090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60" name="Oval 348"/>
            <p:cNvSpPr>
              <a:spLocks noChangeArrowheads="1"/>
            </p:cNvSpPr>
            <p:nvPr/>
          </p:nvSpPr>
          <p:spPr bwMode="auto">
            <a:xfrm>
              <a:off x="225" y="2019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61" name="Oval 349"/>
            <p:cNvSpPr>
              <a:spLocks noChangeArrowheads="1"/>
            </p:cNvSpPr>
            <p:nvPr/>
          </p:nvSpPr>
          <p:spPr bwMode="auto">
            <a:xfrm flipH="1">
              <a:off x="991" y="2019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62" name="Oval 350"/>
            <p:cNvSpPr>
              <a:spLocks noChangeArrowheads="1"/>
            </p:cNvSpPr>
            <p:nvPr/>
          </p:nvSpPr>
          <p:spPr bwMode="auto">
            <a:xfrm flipH="1">
              <a:off x="1334" y="1875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63" name="Oval 351"/>
            <p:cNvSpPr>
              <a:spLocks noChangeArrowheads="1"/>
            </p:cNvSpPr>
            <p:nvPr/>
          </p:nvSpPr>
          <p:spPr bwMode="auto">
            <a:xfrm flipH="1">
              <a:off x="1343" y="2172"/>
              <a:ext cx="123" cy="12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64" name="Oval 352"/>
            <p:cNvSpPr>
              <a:spLocks noChangeArrowheads="1"/>
            </p:cNvSpPr>
            <p:nvPr/>
          </p:nvSpPr>
          <p:spPr bwMode="auto">
            <a:xfrm flipH="1">
              <a:off x="1397" y="2017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65" name="Freeform 353"/>
            <p:cNvSpPr>
              <a:spLocks/>
            </p:cNvSpPr>
            <p:nvPr/>
          </p:nvSpPr>
          <p:spPr bwMode="auto">
            <a:xfrm flipH="1">
              <a:off x="1123" y="2120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66" name="Freeform 354"/>
            <p:cNvSpPr>
              <a:spLocks/>
            </p:cNvSpPr>
            <p:nvPr/>
          </p:nvSpPr>
          <p:spPr bwMode="auto">
            <a:xfrm flipH="1">
              <a:off x="1123" y="1973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67" name="Freeform 355"/>
            <p:cNvSpPr>
              <a:spLocks/>
            </p:cNvSpPr>
            <p:nvPr/>
          </p:nvSpPr>
          <p:spPr bwMode="auto">
            <a:xfrm flipH="1">
              <a:off x="1130" y="2090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64" name="Group 552"/>
          <p:cNvGrpSpPr>
            <a:grpSpLocks/>
          </p:cNvGrpSpPr>
          <p:nvPr/>
        </p:nvGrpSpPr>
        <p:grpSpPr bwMode="auto">
          <a:xfrm>
            <a:off x="3779838" y="4268788"/>
            <a:ext cx="2089150" cy="666750"/>
            <a:chOff x="270" y="2369"/>
            <a:chExt cx="1316" cy="420"/>
          </a:xfrm>
        </p:grpSpPr>
        <p:sp>
          <p:nvSpPr>
            <p:cNvPr id="116069" name="Freeform 357"/>
            <p:cNvSpPr>
              <a:spLocks/>
            </p:cNvSpPr>
            <p:nvPr/>
          </p:nvSpPr>
          <p:spPr bwMode="auto">
            <a:xfrm>
              <a:off x="819" y="2582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70" name="Oval 358"/>
            <p:cNvSpPr>
              <a:spLocks noChangeArrowheads="1"/>
            </p:cNvSpPr>
            <p:nvPr/>
          </p:nvSpPr>
          <p:spPr bwMode="auto">
            <a:xfrm>
              <a:off x="328" y="2369"/>
              <a:ext cx="140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71" name="Oval 359"/>
            <p:cNvSpPr>
              <a:spLocks noChangeArrowheads="1"/>
            </p:cNvSpPr>
            <p:nvPr/>
          </p:nvSpPr>
          <p:spPr bwMode="auto">
            <a:xfrm>
              <a:off x="336" y="2666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72" name="Oval 360"/>
            <p:cNvSpPr>
              <a:spLocks noChangeArrowheads="1"/>
            </p:cNvSpPr>
            <p:nvPr/>
          </p:nvSpPr>
          <p:spPr bwMode="auto">
            <a:xfrm>
              <a:off x="676" y="2511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73" name="Freeform 361"/>
            <p:cNvSpPr>
              <a:spLocks/>
            </p:cNvSpPr>
            <p:nvPr/>
          </p:nvSpPr>
          <p:spPr bwMode="auto">
            <a:xfrm>
              <a:off x="455" y="2614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74" name="Freeform 362"/>
            <p:cNvSpPr>
              <a:spLocks/>
            </p:cNvSpPr>
            <p:nvPr/>
          </p:nvSpPr>
          <p:spPr bwMode="auto">
            <a:xfrm>
              <a:off x="462" y="2467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75" name="Freeform 363"/>
            <p:cNvSpPr>
              <a:spLocks/>
            </p:cNvSpPr>
            <p:nvPr/>
          </p:nvSpPr>
          <p:spPr bwMode="auto">
            <a:xfrm>
              <a:off x="410" y="2584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76" name="Oval 364"/>
            <p:cNvSpPr>
              <a:spLocks noChangeArrowheads="1"/>
            </p:cNvSpPr>
            <p:nvPr/>
          </p:nvSpPr>
          <p:spPr bwMode="auto">
            <a:xfrm>
              <a:off x="270" y="2513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77" name="Oval 365"/>
            <p:cNvSpPr>
              <a:spLocks noChangeArrowheads="1"/>
            </p:cNvSpPr>
            <p:nvPr/>
          </p:nvSpPr>
          <p:spPr bwMode="auto">
            <a:xfrm flipH="1">
              <a:off x="1036" y="2513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78" name="Oval 366"/>
            <p:cNvSpPr>
              <a:spLocks noChangeArrowheads="1"/>
            </p:cNvSpPr>
            <p:nvPr/>
          </p:nvSpPr>
          <p:spPr bwMode="auto">
            <a:xfrm flipH="1">
              <a:off x="1379" y="2369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79" name="Oval 367"/>
            <p:cNvSpPr>
              <a:spLocks noChangeArrowheads="1"/>
            </p:cNvSpPr>
            <p:nvPr/>
          </p:nvSpPr>
          <p:spPr bwMode="auto">
            <a:xfrm flipH="1">
              <a:off x="1388" y="2666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80" name="Oval 368"/>
            <p:cNvSpPr>
              <a:spLocks noChangeArrowheads="1"/>
            </p:cNvSpPr>
            <p:nvPr/>
          </p:nvSpPr>
          <p:spPr bwMode="auto">
            <a:xfrm flipH="1">
              <a:off x="1442" y="2511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81" name="Freeform 369"/>
            <p:cNvSpPr>
              <a:spLocks/>
            </p:cNvSpPr>
            <p:nvPr/>
          </p:nvSpPr>
          <p:spPr bwMode="auto">
            <a:xfrm flipH="1">
              <a:off x="1168" y="2614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82" name="Freeform 370"/>
            <p:cNvSpPr>
              <a:spLocks/>
            </p:cNvSpPr>
            <p:nvPr/>
          </p:nvSpPr>
          <p:spPr bwMode="auto">
            <a:xfrm flipH="1">
              <a:off x="1168" y="2467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83" name="Freeform 371"/>
            <p:cNvSpPr>
              <a:spLocks/>
            </p:cNvSpPr>
            <p:nvPr/>
          </p:nvSpPr>
          <p:spPr bwMode="auto">
            <a:xfrm flipH="1">
              <a:off x="1175" y="2584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65" name="Group 553"/>
          <p:cNvGrpSpPr>
            <a:grpSpLocks/>
          </p:cNvGrpSpPr>
          <p:nvPr/>
        </p:nvGrpSpPr>
        <p:grpSpPr bwMode="auto">
          <a:xfrm>
            <a:off x="3795713" y="5006975"/>
            <a:ext cx="2089150" cy="666750"/>
            <a:chOff x="280" y="2834"/>
            <a:chExt cx="1316" cy="420"/>
          </a:xfrm>
        </p:grpSpPr>
        <p:sp>
          <p:nvSpPr>
            <p:cNvPr id="116085" name="Freeform 373"/>
            <p:cNvSpPr>
              <a:spLocks/>
            </p:cNvSpPr>
            <p:nvPr/>
          </p:nvSpPr>
          <p:spPr bwMode="auto">
            <a:xfrm>
              <a:off x="829" y="3047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86" name="Oval 374"/>
            <p:cNvSpPr>
              <a:spLocks noChangeArrowheads="1"/>
            </p:cNvSpPr>
            <p:nvPr/>
          </p:nvSpPr>
          <p:spPr bwMode="auto">
            <a:xfrm>
              <a:off x="338" y="2834"/>
              <a:ext cx="140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87" name="Oval 375"/>
            <p:cNvSpPr>
              <a:spLocks noChangeArrowheads="1"/>
            </p:cNvSpPr>
            <p:nvPr/>
          </p:nvSpPr>
          <p:spPr bwMode="auto">
            <a:xfrm>
              <a:off x="346" y="3131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88" name="Oval 376"/>
            <p:cNvSpPr>
              <a:spLocks noChangeArrowheads="1"/>
            </p:cNvSpPr>
            <p:nvPr/>
          </p:nvSpPr>
          <p:spPr bwMode="auto">
            <a:xfrm>
              <a:off x="686" y="2976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89" name="Freeform 377"/>
            <p:cNvSpPr>
              <a:spLocks/>
            </p:cNvSpPr>
            <p:nvPr/>
          </p:nvSpPr>
          <p:spPr bwMode="auto">
            <a:xfrm>
              <a:off x="465" y="3079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90" name="Freeform 378"/>
            <p:cNvSpPr>
              <a:spLocks/>
            </p:cNvSpPr>
            <p:nvPr/>
          </p:nvSpPr>
          <p:spPr bwMode="auto">
            <a:xfrm>
              <a:off x="472" y="2932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91" name="Freeform 379"/>
            <p:cNvSpPr>
              <a:spLocks/>
            </p:cNvSpPr>
            <p:nvPr/>
          </p:nvSpPr>
          <p:spPr bwMode="auto">
            <a:xfrm>
              <a:off x="420" y="3049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92" name="Oval 380"/>
            <p:cNvSpPr>
              <a:spLocks noChangeArrowheads="1"/>
            </p:cNvSpPr>
            <p:nvPr/>
          </p:nvSpPr>
          <p:spPr bwMode="auto">
            <a:xfrm>
              <a:off x="280" y="297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93" name="Oval 381"/>
            <p:cNvSpPr>
              <a:spLocks noChangeArrowheads="1"/>
            </p:cNvSpPr>
            <p:nvPr/>
          </p:nvSpPr>
          <p:spPr bwMode="auto">
            <a:xfrm flipH="1">
              <a:off x="1046" y="297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94" name="Oval 382"/>
            <p:cNvSpPr>
              <a:spLocks noChangeArrowheads="1"/>
            </p:cNvSpPr>
            <p:nvPr/>
          </p:nvSpPr>
          <p:spPr bwMode="auto">
            <a:xfrm flipH="1">
              <a:off x="1389" y="2834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95" name="Oval 383"/>
            <p:cNvSpPr>
              <a:spLocks noChangeArrowheads="1"/>
            </p:cNvSpPr>
            <p:nvPr/>
          </p:nvSpPr>
          <p:spPr bwMode="auto">
            <a:xfrm flipH="1">
              <a:off x="1398" y="3131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96" name="Oval 384"/>
            <p:cNvSpPr>
              <a:spLocks noChangeArrowheads="1"/>
            </p:cNvSpPr>
            <p:nvPr/>
          </p:nvSpPr>
          <p:spPr bwMode="auto">
            <a:xfrm flipH="1">
              <a:off x="1452" y="2976"/>
              <a:ext cx="144" cy="14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97" name="Freeform 385"/>
            <p:cNvSpPr>
              <a:spLocks/>
            </p:cNvSpPr>
            <p:nvPr/>
          </p:nvSpPr>
          <p:spPr bwMode="auto">
            <a:xfrm flipH="1">
              <a:off x="1178" y="3079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98" name="Freeform 386"/>
            <p:cNvSpPr>
              <a:spLocks/>
            </p:cNvSpPr>
            <p:nvPr/>
          </p:nvSpPr>
          <p:spPr bwMode="auto">
            <a:xfrm flipH="1">
              <a:off x="1178" y="2932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99" name="Freeform 387"/>
            <p:cNvSpPr>
              <a:spLocks/>
            </p:cNvSpPr>
            <p:nvPr/>
          </p:nvSpPr>
          <p:spPr bwMode="auto">
            <a:xfrm flipH="1">
              <a:off x="1185" y="3049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66" name="Group 554"/>
          <p:cNvGrpSpPr>
            <a:grpSpLocks/>
          </p:cNvGrpSpPr>
          <p:nvPr/>
        </p:nvGrpSpPr>
        <p:grpSpPr bwMode="auto">
          <a:xfrm>
            <a:off x="3838575" y="5807075"/>
            <a:ext cx="2089150" cy="666750"/>
            <a:chOff x="307" y="3338"/>
            <a:chExt cx="1316" cy="420"/>
          </a:xfrm>
        </p:grpSpPr>
        <p:sp>
          <p:nvSpPr>
            <p:cNvPr id="116101" name="Freeform 389"/>
            <p:cNvSpPr>
              <a:spLocks/>
            </p:cNvSpPr>
            <p:nvPr/>
          </p:nvSpPr>
          <p:spPr bwMode="auto">
            <a:xfrm>
              <a:off x="856" y="355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02" name="Oval 390"/>
            <p:cNvSpPr>
              <a:spLocks noChangeArrowheads="1"/>
            </p:cNvSpPr>
            <p:nvPr/>
          </p:nvSpPr>
          <p:spPr bwMode="auto">
            <a:xfrm>
              <a:off x="365" y="3338"/>
              <a:ext cx="140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03" name="Oval 391"/>
            <p:cNvSpPr>
              <a:spLocks noChangeArrowheads="1"/>
            </p:cNvSpPr>
            <p:nvPr/>
          </p:nvSpPr>
          <p:spPr bwMode="auto">
            <a:xfrm>
              <a:off x="373" y="363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04" name="Oval 392"/>
            <p:cNvSpPr>
              <a:spLocks noChangeArrowheads="1"/>
            </p:cNvSpPr>
            <p:nvPr/>
          </p:nvSpPr>
          <p:spPr bwMode="auto">
            <a:xfrm>
              <a:off x="713" y="348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05" name="Freeform 393"/>
            <p:cNvSpPr>
              <a:spLocks/>
            </p:cNvSpPr>
            <p:nvPr/>
          </p:nvSpPr>
          <p:spPr bwMode="auto">
            <a:xfrm>
              <a:off x="492" y="358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06" name="Freeform 394"/>
            <p:cNvSpPr>
              <a:spLocks/>
            </p:cNvSpPr>
            <p:nvPr/>
          </p:nvSpPr>
          <p:spPr bwMode="auto">
            <a:xfrm>
              <a:off x="499" y="343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07" name="Freeform 395"/>
            <p:cNvSpPr>
              <a:spLocks/>
            </p:cNvSpPr>
            <p:nvPr/>
          </p:nvSpPr>
          <p:spPr bwMode="auto">
            <a:xfrm>
              <a:off x="447" y="355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08" name="Oval 396"/>
            <p:cNvSpPr>
              <a:spLocks noChangeArrowheads="1"/>
            </p:cNvSpPr>
            <p:nvPr/>
          </p:nvSpPr>
          <p:spPr bwMode="auto">
            <a:xfrm>
              <a:off x="307" y="348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09" name="Oval 397"/>
            <p:cNvSpPr>
              <a:spLocks noChangeArrowheads="1"/>
            </p:cNvSpPr>
            <p:nvPr/>
          </p:nvSpPr>
          <p:spPr bwMode="auto">
            <a:xfrm flipH="1">
              <a:off x="1073" y="348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10" name="Oval 398"/>
            <p:cNvSpPr>
              <a:spLocks noChangeArrowheads="1"/>
            </p:cNvSpPr>
            <p:nvPr/>
          </p:nvSpPr>
          <p:spPr bwMode="auto">
            <a:xfrm flipH="1">
              <a:off x="1416" y="333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11" name="Oval 399"/>
            <p:cNvSpPr>
              <a:spLocks noChangeArrowheads="1"/>
            </p:cNvSpPr>
            <p:nvPr/>
          </p:nvSpPr>
          <p:spPr bwMode="auto">
            <a:xfrm flipH="1">
              <a:off x="1425" y="3635"/>
              <a:ext cx="123" cy="12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12" name="Oval 400"/>
            <p:cNvSpPr>
              <a:spLocks noChangeArrowheads="1"/>
            </p:cNvSpPr>
            <p:nvPr/>
          </p:nvSpPr>
          <p:spPr bwMode="auto">
            <a:xfrm flipH="1">
              <a:off x="1479" y="348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13" name="Freeform 401"/>
            <p:cNvSpPr>
              <a:spLocks/>
            </p:cNvSpPr>
            <p:nvPr/>
          </p:nvSpPr>
          <p:spPr bwMode="auto">
            <a:xfrm flipH="1">
              <a:off x="1205" y="358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14" name="Freeform 402"/>
            <p:cNvSpPr>
              <a:spLocks/>
            </p:cNvSpPr>
            <p:nvPr/>
          </p:nvSpPr>
          <p:spPr bwMode="auto">
            <a:xfrm flipH="1">
              <a:off x="1205" y="343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15" name="Freeform 403"/>
            <p:cNvSpPr>
              <a:spLocks/>
            </p:cNvSpPr>
            <p:nvPr/>
          </p:nvSpPr>
          <p:spPr bwMode="auto">
            <a:xfrm flipH="1">
              <a:off x="1212" y="355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67" name="Group 555"/>
          <p:cNvGrpSpPr>
            <a:grpSpLocks/>
          </p:cNvGrpSpPr>
          <p:nvPr/>
        </p:nvGrpSpPr>
        <p:grpSpPr bwMode="auto">
          <a:xfrm>
            <a:off x="6526213" y="260350"/>
            <a:ext cx="2089150" cy="666750"/>
            <a:chOff x="911" y="3758"/>
            <a:chExt cx="1316" cy="420"/>
          </a:xfrm>
        </p:grpSpPr>
        <p:sp>
          <p:nvSpPr>
            <p:cNvPr id="116117" name="Freeform 405"/>
            <p:cNvSpPr>
              <a:spLocks/>
            </p:cNvSpPr>
            <p:nvPr/>
          </p:nvSpPr>
          <p:spPr bwMode="auto">
            <a:xfrm>
              <a:off x="1460" y="397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18" name="Oval 406"/>
            <p:cNvSpPr>
              <a:spLocks noChangeArrowheads="1"/>
            </p:cNvSpPr>
            <p:nvPr/>
          </p:nvSpPr>
          <p:spPr bwMode="auto">
            <a:xfrm>
              <a:off x="969" y="375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19" name="Oval 407"/>
            <p:cNvSpPr>
              <a:spLocks noChangeArrowheads="1"/>
            </p:cNvSpPr>
            <p:nvPr/>
          </p:nvSpPr>
          <p:spPr bwMode="auto">
            <a:xfrm>
              <a:off x="977" y="405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20" name="Oval 408"/>
            <p:cNvSpPr>
              <a:spLocks noChangeArrowheads="1"/>
            </p:cNvSpPr>
            <p:nvPr/>
          </p:nvSpPr>
          <p:spPr bwMode="auto">
            <a:xfrm>
              <a:off x="1317" y="390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21" name="Freeform 409"/>
            <p:cNvSpPr>
              <a:spLocks/>
            </p:cNvSpPr>
            <p:nvPr/>
          </p:nvSpPr>
          <p:spPr bwMode="auto">
            <a:xfrm>
              <a:off x="1096" y="400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22" name="Freeform 410"/>
            <p:cNvSpPr>
              <a:spLocks/>
            </p:cNvSpPr>
            <p:nvPr/>
          </p:nvSpPr>
          <p:spPr bwMode="auto">
            <a:xfrm>
              <a:off x="1103" y="385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23" name="Freeform 411"/>
            <p:cNvSpPr>
              <a:spLocks/>
            </p:cNvSpPr>
            <p:nvPr/>
          </p:nvSpPr>
          <p:spPr bwMode="auto">
            <a:xfrm>
              <a:off x="1051" y="397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24" name="Oval 412"/>
            <p:cNvSpPr>
              <a:spLocks noChangeArrowheads="1"/>
            </p:cNvSpPr>
            <p:nvPr/>
          </p:nvSpPr>
          <p:spPr bwMode="auto">
            <a:xfrm>
              <a:off x="911" y="3902"/>
              <a:ext cx="141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25" name="Oval 413"/>
            <p:cNvSpPr>
              <a:spLocks noChangeArrowheads="1"/>
            </p:cNvSpPr>
            <p:nvPr/>
          </p:nvSpPr>
          <p:spPr bwMode="auto">
            <a:xfrm flipH="1">
              <a:off x="1677" y="390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26" name="Oval 414"/>
            <p:cNvSpPr>
              <a:spLocks noChangeArrowheads="1"/>
            </p:cNvSpPr>
            <p:nvPr/>
          </p:nvSpPr>
          <p:spPr bwMode="auto">
            <a:xfrm flipH="1">
              <a:off x="2020" y="375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27" name="Oval 415"/>
            <p:cNvSpPr>
              <a:spLocks noChangeArrowheads="1"/>
            </p:cNvSpPr>
            <p:nvPr/>
          </p:nvSpPr>
          <p:spPr bwMode="auto">
            <a:xfrm flipH="1">
              <a:off x="2029" y="405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28" name="Oval 416"/>
            <p:cNvSpPr>
              <a:spLocks noChangeArrowheads="1"/>
            </p:cNvSpPr>
            <p:nvPr/>
          </p:nvSpPr>
          <p:spPr bwMode="auto">
            <a:xfrm flipH="1">
              <a:off x="2083" y="390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29" name="Freeform 417"/>
            <p:cNvSpPr>
              <a:spLocks/>
            </p:cNvSpPr>
            <p:nvPr/>
          </p:nvSpPr>
          <p:spPr bwMode="auto">
            <a:xfrm flipH="1">
              <a:off x="1809" y="400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30" name="Freeform 418"/>
            <p:cNvSpPr>
              <a:spLocks/>
            </p:cNvSpPr>
            <p:nvPr/>
          </p:nvSpPr>
          <p:spPr bwMode="auto">
            <a:xfrm flipH="1">
              <a:off x="1809" y="385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31" name="Freeform 419"/>
            <p:cNvSpPr>
              <a:spLocks/>
            </p:cNvSpPr>
            <p:nvPr/>
          </p:nvSpPr>
          <p:spPr bwMode="auto">
            <a:xfrm flipH="1">
              <a:off x="1816" y="397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68" name="Group 556"/>
          <p:cNvGrpSpPr>
            <a:grpSpLocks/>
          </p:cNvGrpSpPr>
          <p:nvPr/>
        </p:nvGrpSpPr>
        <p:grpSpPr bwMode="auto">
          <a:xfrm>
            <a:off x="6567488" y="1335088"/>
            <a:ext cx="2089150" cy="666750"/>
            <a:chOff x="2693" y="3722"/>
            <a:chExt cx="1316" cy="420"/>
          </a:xfrm>
        </p:grpSpPr>
        <p:sp>
          <p:nvSpPr>
            <p:cNvPr id="116133" name="Freeform 421"/>
            <p:cNvSpPr>
              <a:spLocks/>
            </p:cNvSpPr>
            <p:nvPr/>
          </p:nvSpPr>
          <p:spPr bwMode="auto">
            <a:xfrm>
              <a:off x="3242" y="3935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34" name="Oval 422"/>
            <p:cNvSpPr>
              <a:spLocks noChangeArrowheads="1"/>
            </p:cNvSpPr>
            <p:nvPr/>
          </p:nvSpPr>
          <p:spPr bwMode="auto">
            <a:xfrm>
              <a:off x="2751" y="372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35" name="Oval 423"/>
            <p:cNvSpPr>
              <a:spLocks noChangeArrowheads="1"/>
            </p:cNvSpPr>
            <p:nvPr/>
          </p:nvSpPr>
          <p:spPr bwMode="auto">
            <a:xfrm>
              <a:off x="2759" y="4019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36" name="Oval 424"/>
            <p:cNvSpPr>
              <a:spLocks noChangeArrowheads="1"/>
            </p:cNvSpPr>
            <p:nvPr/>
          </p:nvSpPr>
          <p:spPr bwMode="auto">
            <a:xfrm>
              <a:off x="3099" y="3864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37" name="Freeform 425"/>
            <p:cNvSpPr>
              <a:spLocks/>
            </p:cNvSpPr>
            <p:nvPr/>
          </p:nvSpPr>
          <p:spPr bwMode="auto">
            <a:xfrm>
              <a:off x="2878" y="3967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38" name="Freeform 426"/>
            <p:cNvSpPr>
              <a:spLocks/>
            </p:cNvSpPr>
            <p:nvPr/>
          </p:nvSpPr>
          <p:spPr bwMode="auto">
            <a:xfrm>
              <a:off x="2885" y="3820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39" name="Freeform 427"/>
            <p:cNvSpPr>
              <a:spLocks/>
            </p:cNvSpPr>
            <p:nvPr/>
          </p:nvSpPr>
          <p:spPr bwMode="auto">
            <a:xfrm>
              <a:off x="2833" y="3937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40" name="Oval 428"/>
            <p:cNvSpPr>
              <a:spLocks noChangeArrowheads="1"/>
            </p:cNvSpPr>
            <p:nvPr/>
          </p:nvSpPr>
          <p:spPr bwMode="auto">
            <a:xfrm>
              <a:off x="2693" y="3866"/>
              <a:ext cx="141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41" name="Oval 429"/>
            <p:cNvSpPr>
              <a:spLocks noChangeArrowheads="1"/>
            </p:cNvSpPr>
            <p:nvPr/>
          </p:nvSpPr>
          <p:spPr bwMode="auto">
            <a:xfrm flipH="1">
              <a:off x="3459" y="3866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42" name="Oval 430"/>
            <p:cNvSpPr>
              <a:spLocks noChangeArrowheads="1"/>
            </p:cNvSpPr>
            <p:nvPr/>
          </p:nvSpPr>
          <p:spPr bwMode="auto">
            <a:xfrm flipH="1">
              <a:off x="3802" y="372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43" name="Oval 431"/>
            <p:cNvSpPr>
              <a:spLocks noChangeArrowheads="1"/>
            </p:cNvSpPr>
            <p:nvPr/>
          </p:nvSpPr>
          <p:spPr bwMode="auto">
            <a:xfrm flipH="1">
              <a:off x="3811" y="4019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44" name="Oval 432"/>
            <p:cNvSpPr>
              <a:spLocks noChangeArrowheads="1"/>
            </p:cNvSpPr>
            <p:nvPr/>
          </p:nvSpPr>
          <p:spPr bwMode="auto">
            <a:xfrm flipH="1">
              <a:off x="3865" y="3864"/>
              <a:ext cx="144" cy="14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45" name="Freeform 433"/>
            <p:cNvSpPr>
              <a:spLocks/>
            </p:cNvSpPr>
            <p:nvPr/>
          </p:nvSpPr>
          <p:spPr bwMode="auto">
            <a:xfrm flipH="1">
              <a:off x="3591" y="3967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46" name="Freeform 434"/>
            <p:cNvSpPr>
              <a:spLocks/>
            </p:cNvSpPr>
            <p:nvPr/>
          </p:nvSpPr>
          <p:spPr bwMode="auto">
            <a:xfrm flipH="1">
              <a:off x="3591" y="3820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47" name="Freeform 435"/>
            <p:cNvSpPr>
              <a:spLocks/>
            </p:cNvSpPr>
            <p:nvPr/>
          </p:nvSpPr>
          <p:spPr bwMode="auto">
            <a:xfrm flipH="1">
              <a:off x="3598" y="3937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75" name="Group 563"/>
          <p:cNvGrpSpPr>
            <a:grpSpLocks/>
          </p:cNvGrpSpPr>
          <p:nvPr/>
        </p:nvGrpSpPr>
        <p:grpSpPr bwMode="auto">
          <a:xfrm>
            <a:off x="285750" y="3875088"/>
            <a:ext cx="2089150" cy="666750"/>
            <a:chOff x="4010" y="156"/>
            <a:chExt cx="1316" cy="420"/>
          </a:xfrm>
        </p:grpSpPr>
        <p:sp>
          <p:nvSpPr>
            <p:cNvPr id="116149" name="Freeform 437"/>
            <p:cNvSpPr>
              <a:spLocks/>
            </p:cNvSpPr>
            <p:nvPr/>
          </p:nvSpPr>
          <p:spPr bwMode="auto">
            <a:xfrm>
              <a:off x="4559" y="369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50" name="Oval 438"/>
            <p:cNvSpPr>
              <a:spLocks noChangeArrowheads="1"/>
            </p:cNvSpPr>
            <p:nvPr/>
          </p:nvSpPr>
          <p:spPr bwMode="auto">
            <a:xfrm>
              <a:off x="4068" y="156"/>
              <a:ext cx="140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51" name="Oval 439"/>
            <p:cNvSpPr>
              <a:spLocks noChangeArrowheads="1"/>
            </p:cNvSpPr>
            <p:nvPr/>
          </p:nvSpPr>
          <p:spPr bwMode="auto">
            <a:xfrm>
              <a:off x="4076" y="453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52" name="Oval 440"/>
            <p:cNvSpPr>
              <a:spLocks noChangeArrowheads="1"/>
            </p:cNvSpPr>
            <p:nvPr/>
          </p:nvSpPr>
          <p:spPr bwMode="auto">
            <a:xfrm>
              <a:off x="4416" y="298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53" name="Freeform 441"/>
            <p:cNvSpPr>
              <a:spLocks/>
            </p:cNvSpPr>
            <p:nvPr/>
          </p:nvSpPr>
          <p:spPr bwMode="auto">
            <a:xfrm>
              <a:off x="4195" y="401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54" name="Freeform 442"/>
            <p:cNvSpPr>
              <a:spLocks/>
            </p:cNvSpPr>
            <p:nvPr/>
          </p:nvSpPr>
          <p:spPr bwMode="auto">
            <a:xfrm>
              <a:off x="4202" y="254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55" name="Freeform 443"/>
            <p:cNvSpPr>
              <a:spLocks/>
            </p:cNvSpPr>
            <p:nvPr/>
          </p:nvSpPr>
          <p:spPr bwMode="auto">
            <a:xfrm>
              <a:off x="4150" y="371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56" name="Oval 444"/>
            <p:cNvSpPr>
              <a:spLocks noChangeArrowheads="1"/>
            </p:cNvSpPr>
            <p:nvPr/>
          </p:nvSpPr>
          <p:spPr bwMode="auto">
            <a:xfrm>
              <a:off x="4010" y="300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57" name="Oval 445"/>
            <p:cNvSpPr>
              <a:spLocks noChangeArrowheads="1"/>
            </p:cNvSpPr>
            <p:nvPr/>
          </p:nvSpPr>
          <p:spPr bwMode="auto">
            <a:xfrm flipH="1">
              <a:off x="4776" y="300"/>
              <a:ext cx="140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58" name="Oval 446"/>
            <p:cNvSpPr>
              <a:spLocks noChangeArrowheads="1"/>
            </p:cNvSpPr>
            <p:nvPr/>
          </p:nvSpPr>
          <p:spPr bwMode="auto">
            <a:xfrm flipH="1">
              <a:off x="5119" y="156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59" name="Oval 447"/>
            <p:cNvSpPr>
              <a:spLocks noChangeArrowheads="1"/>
            </p:cNvSpPr>
            <p:nvPr/>
          </p:nvSpPr>
          <p:spPr bwMode="auto">
            <a:xfrm flipH="1">
              <a:off x="5128" y="453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60" name="Oval 448"/>
            <p:cNvSpPr>
              <a:spLocks noChangeArrowheads="1"/>
            </p:cNvSpPr>
            <p:nvPr/>
          </p:nvSpPr>
          <p:spPr bwMode="auto">
            <a:xfrm flipH="1">
              <a:off x="5182" y="298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61" name="Freeform 449"/>
            <p:cNvSpPr>
              <a:spLocks/>
            </p:cNvSpPr>
            <p:nvPr/>
          </p:nvSpPr>
          <p:spPr bwMode="auto">
            <a:xfrm flipH="1">
              <a:off x="4908" y="401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62" name="Freeform 450"/>
            <p:cNvSpPr>
              <a:spLocks/>
            </p:cNvSpPr>
            <p:nvPr/>
          </p:nvSpPr>
          <p:spPr bwMode="auto">
            <a:xfrm flipH="1">
              <a:off x="4908" y="254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63" name="Freeform 451"/>
            <p:cNvSpPr>
              <a:spLocks/>
            </p:cNvSpPr>
            <p:nvPr/>
          </p:nvSpPr>
          <p:spPr bwMode="auto">
            <a:xfrm flipH="1">
              <a:off x="4915" y="371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74" name="Group 562"/>
          <p:cNvGrpSpPr>
            <a:grpSpLocks/>
          </p:cNvGrpSpPr>
          <p:nvPr/>
        </p:nvGrpSpPr>
        <p:grpSpPr bwMode="auto">
          <a:xfrm>
            <a:off x="336550" y="4826000"/>
            <a:ext cx="2089150" cy="666750"/>
            <a:chOff x="4042" y="755"/>
            <a:chExt cx="1316" cy="420"/>
          </a:xfrm>
        </p:grpSpPr>
        <p:sp>
          <p:nvSpPr>
            <p:cNvPr id="116165" name="Freeform 453"/>
            <p:cNvSpPr>
              <a:spLocks/>
            </p:cNvSpPr>
            <p:nvPr/>
          </p:nvSpPr>
          <p:spPr bwMode="auto">
            <a:xfrm>
              <a:off x="4591" y="968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66" name="Oval 454"/>
            <p:cNvSpPr>
              <a:spLocks noChangeArrowheads="1"/>
            </p:cNvSpPr>
            <p:nvPr/>
          </p:nvSpPr>
          <p:spPr bwMode="auto">
            <a:xfrm>
              <a:off x="4100" y="755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67" name="Oval 455"/>
            <p:cNvSpPr>
              <a:spLocks noChangeArrowheads="1"/>
            </p:cNvSpPr>
            <p:nvPr/>
          </p:nvSpPr>
          <p:spPr bwMode="auto">
            <a:xfrm>
              <a:off x="4108" y="1052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68" name="Oval 456"/>
            <p:cNvSpPr>
              <a:spLocks noChangeArrowheads="1"/>
            </p:cNvSpPr>
            <p:nvPr/>
          </p:nvSpPr>
          <p:spPr bwMode="auto">
            <a:xfrm>
              <a:off x="4448" y="897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69" name="Freeform 457"/>
            <p:cNvSpPr>
              <a:spLocks/>
            </p:cNvSpPr>
            <p:nvPr/>
          </p:nvSpPr>
          <p:spPr bwMode="auto">
            <a:xfrm>
              <a:off x="4227" y="1000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70" name="Freeform 458"/>
            <p:cNvSpPr>
              <a:spLocks/>
            </p:cNvSpPr>
            <p:nvPr/>
          </p:nvSpPr>
          <p:spPr bwMode="auto">
            <a:xfrm>
              <a:off x="4234" y="853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71" name="Freeform 459"/>
            <p:cNvSpPr>
              <a:spLocks/>
            </p:cNvSpPr>
            <p:nvPr/>
          </p:nvSpPr>
          <p:spPr bwMode="auto">
            <a:xfrm>
              <a:off x="4182" y="970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72" name="Oval 460"/>
            <p:cNvSpPr>
              <a:spLocks noChangeArrowheads="1"/>
            </p:cNvSpPr>
            <p:nvPr/>
          </p:nvSpPr>
          <p:spPr bwMode="auto">
            <a:xfrm>
              <a:off x="4042" y="899"/>
              <a:ext cx="141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73" name="Oval 461"/>
            <p:cNvSpPr>
              <a:spLocks noChangeArrowheads="1"/>
            </p:cNvSpPr>
            <p:nvPr/>
          </p:nvSpPr>
          <p:spPr bwMode="auto">
            <a:xfrm flipH="1">
              <a:off x="4808" y="899"/>
              <a:ext cx="140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74" name="Oval 462"/>
            <p:cNvSpPr>
              <a:spLocks noChangeArrowheads="1"/>
            </p:cNvSpPr>
            <p:nvPr/>
          </p:nvSpPr>
          <p:spPr bwMode="auto">
            <a:xfrm flipH="1">
              <a:off x="5151" y="755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75" name="Oval 463"/>
            <p:cNvSpPr>
              <a:spLocks noChangeArrowheads="1"/>
            </p:cNvSpPr>
            <p:nvPr/>
          </p:nvSpPr>
          <p:spPr bwMode="auto">
            <a:xfrm flipH="1">
              <a:off x="5160" y="1052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76" name="Oval 464"/>
            <p:cNvSpPr>
              <a:spLocks noChangeArrowheads="1"/>
            </p:cNvSpPr>
            <p:nvPr/>
          </p:nvSpPr>
          <p:spPr bwMode="auto">
            <a:xfrm flipH="1">
              <a:off x="5214" y="897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77" name="Freeform 465"/>
            <p:cNvSpPr>
              <a:spLocks/>
            </p:cNvSpPr>
            <p:nvPr/>
          </p:nvSpPr>
          <p:spPr bwMode="auto">
            <a:xfrm flipH="1">
              <a:off x="4940" y="1000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78" name="Freeform 466"/>
            <p:cNvSpPr>
              <a:spLocks/>
            </p:cNvSpPr>
            <p:nvPr/>
          </p:nvSpPr>
          <p:spPr bwMode="auto">
            <a:xfrm flipH="1">
              <a:off x="4940" y="853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79" name="Freeform 467"/>
            <p:cNvSpPr>
              <a:spLocks/>
            </p:cNvSpPr>
            <p:nvPr/>
          </p:nvSpPr>
          <p:spPr bwMode="auto">
            <a:xfrm flipH="1">
              <a:off x="4947" y="970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73" name="Group 561"/>
          <p:cNvGrpSpPr>
            <a:grpSpLocks/>
          </p:cNvGrpSpPr>
          <p:nvPr/>
        </p:nvGrpSpPr>
        <p:grpSpPr bwMode="auto">
          <a:xfrm>
            <a:off x="306388" y="5726113"/>
            <a:ext cx="2089150" cy="666750"/>
            <a:chOff x="4023" y="1322"/>
            <a:chExt cx="1316" cy="420"/>
          </a:xfrm>
        </p:grpSpPr>
        <p:sp>
          <p:nvSpPr>
            <p:cNvPr id="116181" name="Freeform 469"/>
            <p:cNvSpPr>
              <a:spLocks/>
            </p:cNvSpPr>
            <p:nvPr/>
          </p:nvSpPr>
          <p:spPr bwMode="auto">
            <a:xfrm>
              <a:off x="4572" y="1535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82" name="Oval 470"/>
            <p:cNvSpPr>
              <a:spLocks noChangeArrowheads="1"/>
            </p:cNvSpPr>
            <p:nvPr/>
          </p:nvSpPr>
          <p:spPr bwMode="auto">
            <a:xfrm>
              <a:off x="4081" y="132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83" name="Oval 471"/>
            <p:cNvSpPr>
              <a:spLocks noChangeArrowheads="1"/>
            </p:cNvSpPr>
            <p:nvPr/>
          </p:nvSpPr>
          <p:spPr bwMode="auto">
            <a:xfrm>
              <a:off x="4089" y="1619"/>
              <a:ext cx="124" cy="123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84" name="Oval 472"/>
            <p:cNvSpPr>
              <a:spLocks noChangeArrowheads="1"/>
            </p:cNvSpPr>
            <p:nvPr/>
          </p:nvSpPr>
          <p:spPr bwMode="auto">
            <a:xfrm>
              <a:off x="4429" y="1464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85" name="Freeform 473"/>
            <p:cNvSpPr>
              <a:spLocks/>
            </p:cNvSpPr>
            <p:nvPr/>
          </p:nvSpPr>
          <p:spPr bwMode="auto">
            <a:xfrm>
              <a:off x="4208" y="1567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86" name="Freeform 474"/>
            <p:cNvSpPr>
              <a:spLocks/>
            </p:cNvSpPr>
            <p:nvPr/>
          </p:nvSpPr>
          <p:spPr bwMode="auto">
            <a:xfrm>
              <a:off x="4215" y="1420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87" name="Freeform 475"/>
            <p:cNvSpPr>
              <a:spLocks/>
            </p:cNvSpPr>
            <p:nvPr/>
          </p:nvSpPr>
          <p:spPr bwMode="auto">
            <a:xfrm>
              <a:off x="4163" y="1537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88" name="Oval 476"/>
            <p:cNvSpPr>
              <a:spLocks noChangeArrowheads="1"/>
            </p:cNvSpPr>
            <p:nvPr/>
          </p:nvSpPr>
          <p:spPr bwMode="auto">
            <a:xfrm>
              <a:off x="4023" y="1466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89" name="Oval 477"/>
            <p:cNvSpPr>
              <a:spLocks noChangeArrowheads="1"/>
            </p:cNvSpPr>
            <p:nvPr/>
          </p:nvSpPr>
          <p:spPr bwMode="auto">
            <a:xfrm flipH="1">
              <a:off x="4789" y="1466"/>
              <a:ext cx="140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90" name="Oval 478"/>
            <p:cNvSpPr>
              <a:spLocks noChangeArrowheads="1"/>
            </p:cNvSpPr>
            <p:nvPr/>
          </p:nvSpPr>
          <p:spPr bwMode="auto">
            <a:xfrm flipH="1">
              <a:off x="5132" y="132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91" name="Oval 479"/>
            <p:cNvSpPr>
              <a:spLocks noChangeArrowheads="1"/>
            </p:cNvSpPr>
            <p:nvPr/>
          </p:nvSpPr>
          <p:spPr bwMode="auto">
            <a:xfrm flipH="1">
              <a:off x="5141" y="1619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92" name="Oval 480"/>
            <p:cNvSpPr>
              <a:spLocks noChangeArrowheads="1"/>
            </p:cNvSpPr>
            <p:nvPr/>
          </p:nvSpPr>
          <p:spPr bwMode="auto">
            <a:xfrm flipH="1">
              <a:off x="5195" y="1464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93" name="Freeform 481"/>
            <p:cNvSpPr>
              <a:spLocks/>
            </p:cNvSpPr>
            <p:nvPr/>
          </p:nvSpPr>
          <p:spPr bwMode="auto">
            <a:xfrm flipH="1">
              <a:off x="4921" y="1567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94" name="Freeform 482"/>
            <p:cNvSpPr>
              <a:spLocks/>
            </p:cNvSpPr>
            <p:nvPr/>
          </p:nvSpPr>
          <p:spPr bwMode="auto">
            <a:xfrm flipH="1">
              <a:off x="4921" y="1420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95" name="Freeform 483"/>
            <p:cNvSpPr>
              <a:spLocks/>
            </p:cNvSpPr>
            <p:nvPr/>
          </p:nvSpPr>
          <p:spPr bwMode="auto">
            <a:xfrm flipH="1">
              <a:off x="4928" y="1537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72" name="Group 560"/>
          <p:cNvGrpSpPr>
            <a:grpSpLocks/>
          </p:cNvGrpSpPr>
          <p:nvPr/>
        </p:nvGrpSpPr>
        <p:grpSpPr bwMode="auto">
          <a:xfrm>
            <a:off x="6619875" y="4262438"/>
            <a:ext cx="2089150" cy="666750"/>
            <a:chOff x="4024" y="1862"/>
            <a:chExt cx="1316" cy="420"/>
          </a:xfrm>
        </p:grpSpPr>
        <p:sp>
          <p:nvSpPr>
            <p:cNvPr id="116197" name="Freeform 485"/>
            <p:cNvSpPr>
              <a:spLocks/>
            </p:cNvSpPr>
            <p:nvPr/>
          </p:nvSpPr>
          <p:spPr bwMode="auto">
            <a:xfrm>
              <a:off x="4573" y="2075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98" name="Oval 486"/>
            <p:cNvSpPr>
              <a:spLocks noChangeArrowheads="1"/>
            </p:cNvSpPr>
            <p:nvPr/>
          </p:nvSpPr>
          <p:spPr bwMode="auto">
            <a:xfrm>
              <a:off x="4082" y="186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99" name="Oval 487"/>
            <p:cNvSpPr>
              <a:spLocks noChangeArrowheads="1"/>
            </p:cNvSpPr>
            <p:nvPr/>
          </p:nvSpPr>
          <p:spPr bwMode="auto">
            <a:xfrm>
              <a:off x="4090" y="2159"/>
              <a:ext cx="124" cy="123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00" name="Oval 488"/>
            <p:cNvSpPr>
              <a:spLocks noChangeArrowheads="1"/>
            </p:cNvSpPr>
            <p:nvPr/>
          </p:nvSpPr>
          <p:spPr bwMode="auto">
            <a:xfrm>
              <a:off x="4430" y="2004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01" name="Freeform 489"/>
            <p:cNvSpPr>
              <a:spLocks/>
            </p:cNvSpPr>
            <p:nvPr/>
          </p:nvSpPr>
          <p:spPr bwMode="auto">
            <a:xfrm>
              <a:off x="4209" y="2107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02" name="Freeform 490"/>
            <p:cNvSpPr>
              <a:spLocks/>
            </p:cNvSpPr>
            <p:nvPr/>
          </p:nvSpPr>
          <p:spPr bwMode="auto">
            <a:xfrm>
              <a:off x="4216" y="1960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03" name="Freeform 491"/>
            <p:cNvSpPr>
              <a:spLocks/>
            </p:cNvSpPr>
            <p:nvPr/>
          </p:nvSpPr>
          <p:spPr bwMode="auto">
            <a:xfrm>
              <a:off x="4164" y="2077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04" name="Oval 492"/>
            <p:cNvSpPr>
              <a:spLocks noChangeArrowheads="1"/>
            </p:cNvSpPr>
            <p:nvPr/>
          </p:nvSpPr>
          <p:spPr bwMode="auto">
            <a:xfrm>
              <a:off x="4024" y="2006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05" name="Oval 493"/>
            <p:cNvSpPr>
              <a:spLocks noChangeArrowheads="1"/>
            </p:cNvSpPr>
            <p:nvPr/>
          </p:nvSpPr>
          <p:spPr bwMode="auto">
            <a:xfrm flipH="1">
              <a:off x="4790" y="2006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06" name="Oval 494"/>
            <p:cNvSpPr>
              <a:spLocks noChangeArrowheads="1"/>
            </p:cNvSpPr>
            <p:nvPr/>
          </p:nvSpPr>
          <p:spPr bwMode="auto">
            <a:xfrm flipH="1">
              <a:off x="5133" y="186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07" name="Oval 495"/>
            <p:cNvSpPr>
              <a:spLocks noChangeArrowheads="1"/>
            </p:cNvSpPr>
            <p:nvPr/>
          </p:nvSpPr>
          <p:spPr bwMode="auto">
            <a:xfrm flipH="1">
              <a:off x="5142" y="2159"/>
              <a:ext cx="123" cy="12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08" name="Oval 496"/>
            <p:cNvSpPr>
              <a:spLocks noChangeArrowheads="1"/>
            </p:cNvSpPr>
            <p:nvPr/>
          </p:nvSpPr>
          <p:spPr bwMode="auto">
            <a:xfrm flipH="1">
              <a:off x="5196" y="2004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09" name="Freeform 497"/>
            <p:cNvSpPr>
              <a:spLocks/>
            </p:cNvSpPr>
            <p:nvPr/>
          </p:nvSpPr>
          <p:spPr bwMode="auto">
            <a:xfrm flipH="1">
              <a:off x="4922" y="2107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10" name="Freeform 498"/>
            <p:cNvSpPr>
              <a:spLocks/>
            </p:cNvSpPr>
            <p:nvPr/>
          </p:nvSpPr>
          <p:spPr bwMode="auto">
            <a:xfrm flipH="1">
              <a:off x="4922" y="1960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11" name="Freeform 499"/>
            <p:cNvSpPr>
              <a:spLocks/>
            </p:cNvSpPr>
            <p:nvPr/>
          </p:nvSpPr>
          <p:spPr bwMode="auto">
            <a:xfrm flipH="1">
              <a:off x="4929" y="2077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71" name="Group 559"/>
          <p:cNvGrpSpPr>
            <a:grpSpLocks/>
          </p:cNvGrpSpPr>
          <p:nvPr/>
        </p:nvGrpSpPr>
        <p:grpSpPr bwMode="auto">
          <a:xfrm>
            <a:off x="6691313" y="5046663"/>
            <a:ext cx="2089150" cy="666750"/>
            <a:chOff x="4069" y="2356"/>
            <a:chExt cx="1316" cy="420"/>
          </a:xfrm>
        </p:grpSpPr>
        <p:sp>
          <p:nvSpPr>
            <p:cNvPr id="116213" name="Freeform 501"/>
            <p:cNvSpPr>
              <a:spLocks/>
            </p:cNvSpPr>
            <p:nvPr/>
          </p:nvSpPr>
          <p:spPr bwMode="auto">
            <a:xfrm>
              <a:off x="4618" y="2569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14" name="Oval 502"/>
            <p:cNvSpPr>
              <a:spLocks noChangeArrowheads="1"/>
            </p:cNvSpPr>
            <p:nvPr/>
          </p:nvSpPr>
          <p:spPr bwMode="auto">
            <a:xfrm>
              <a:off x="4127" y="2356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15" name="Oval 503"/>
            <p:cNvSpPr>
              <a:spLocks noChangeArrowheads="1"/>
            </p:cNvSpPr>
            <p:nvPr/>
          </p:nvSpPr>
          <p:spPr bwMode="auto">
            <a:xfrm>
              <a:off x="4135" y="2653"/>
              <a:ext cx="124" cy="123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16" name="Oval 504"/>
            <p:cNvSpPr>
              <a:spLocks noChangeArrowheads="1"/>
            </p:cNvSpPr>
            <p:nvPr/>
          </p:nvSpPr>
          <p:spPr bwMode="auto">
            <a:xfrm>
              <a:off x="4475" y="2498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17" name="Freeform 505"/>
            <p:cNvSpPr>
              <a:spLocks/>
            </p:cNvSpPr>
            <p:nvPr/>
          </p:nvSpPr>
          <p:spPr bwMode="auto">
            <a:xfrm>
              <a:off x="4254" y="2601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18" name="Freeform 506"/>
            <p:cNvSpPr>
              <a:spLocks/>
            </p:cNvSpPr>
            <p:nvPr/>
          </p:nvSpPr>
          <p:spPr bwMode="auto">
            <a:xfrm>
              <a:off x="4261" y="2454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19" name="Freeform 507"/>
            <p:cNvSpPr>
              <a:spLocks/>
            </p:cNvSpPr>
            <p:nvPr/>
          </p:nvSpPr>
          <p:spPr bwMode="auto">
            <a:xfrm>
              <a:off x="4209" y="2571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20" name="Oval 508"/>
            <p:cNvSpPr>
              <a:spLocks noChangeArrowheads="1"/>
            </p:cNvSpPr>
            <p:nvPr/>
          </p:nvSpPr>
          <p:spPr bwMode="auto">
            <a:xfrm>
              <a:off x="4069" y="2500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21" name="Oval 509"/>
            <p:cNvSpPr>
              <a:spLocks noChangeArrowheads="1"/>
            </p:cNvSpPr>
            <p:nvPr/>
          </p:nvSpPr>
          <p:spPr bwMode="auto">
            <a:xfrm flipH="1">
              <a:off x="4835" y="2500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22" name="Oval 510"/>
            <p:cNvSpPr>
              <a:spLocks noChangeArrowheads="1"/>
            </p:cNvSpPr>
            <p:nvPr/>
          </p:nvSpPr>
          <p:spPr bwMode="auto">
            <a:xfrm flipH="1">
              <a:off x="5178" y="2356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23" name="Oval 511"/>
            <p:cNvSpPr>
              <a:spLocks noChangeArrowheads="1"/>
            </p:cNvSpPr>
            <p:nvPr/>
          </p:nvSpPr>
          <p:spPr bwMode="auto">
            <a:xfrm flipH="1">
              <a:off x="5187" y="2653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24" name="Oval 512"/>
            <p:cNvSpPr>
              <a:spLocks noChangeArrowheads="1"/>
            </p:cNvSpPr>
            <p:nvPr/>
          </p:nvSpPr>
          <p:spPr bwMode="auto">
            <a:xfrm flipH="1">
              <a:off x="5241" y="2498"/>
              <a:ext cx="144" cy="14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25" name="Freeform 513"/>
            <p:cNvSpPr>
              <a:spLocks/>
            </p:cNvSpPr>
            <p:nvPr/>
          </p:nvSpPr>
          <p:spPr bwMode="auto">
            <a:xfrm flipH="1">
              <a:off x="4967" y="2601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26" name="Freeform 514"/>
            <p:cNvSpPr>
              <a:spLocks/>
            </p:cNvSpPr>
            <p:nvPr/>
          </p:nvSpPr>
          <p:spPr bwMode="auto">
            <a:xfrm flipH="1">
              <a:off x="4967" y="2454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27" name="Freeform 515"/>
            <p:cNvSpPr>
              <a:spLocks/>
            </p:cNvSpPr>
            <p:nvPr/>
          </p:nvSpPr>
          <p:spPr bwMode="auto">
            <a:xfrm flipH="1">
              <a:off x="4974" y="2571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70" name="Group 558"/>
          <p:cNvGrpSpPr>
            <a:grpSpLocks/>
          </p:cNvGrpSpPr>
          <p:nvPr/>
        </p:nvGrpSpPr>
        <p:grpSpPr bwMode="auto">
          <a:xfrm>
            <a:off x="6707188" y="5784850"/>
            <a:ext cx="2089150" cy="666750"/>
            <a:chOff x="4079" y="2821"/>
            <a:chExt cx="1316" cy="420"/>
          </a:xfrm>
        </p:grpSpPr>
        <p:sp>
          <p:nvSpPr>
            <p:cNvPr id="116229" name="Freeform 517"/>
            <p:cNvSpPr>
              <a:spLocks/>
            </p:cNvSpPr>
            <p:nvPr/>
          </p:nvSpPr>
          <p:spPr bwMode="auto">
            <a:xfrm>
              <a:off x="4628" y="3034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30" name="Oval 518"/>
            <p:cNvSpPr>
              <a:spLocks noChangeArrowheads="1"/>
            </p:cNvSpPr>
            <p:nvPr/>
          </p:nvSpPr>
          <p:spPr bwMode="auto">
            <a:xfrm>
              <a:off x="4137" y="2821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31" name="Oval 519"/>
            <p:cNvSpPr>
              <a:spLocks noChangeArrowheads="1"/>
            </p:cNvSpPr>
            <p:nvPr/>
          </p:nvSpPr>
          <p:spPr bwMode="auto">
            <a:xfrm>
              <a:off x="4145" y="3118"/>
              <a:ext cx="124" cy="123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32" name="Oval 520"/>
            <p:cNvSpPr>
              <a:spLocks noChangeArrowheads="1"/>
            </p:cNvSpPr>
            <p:nvPr/>
          </p:nvSpPr>
          <p:spPr bwMode="auto">
            <a:xfrm>
              <a:off x="4485" y="2963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33" name="Freeform 521"/>
            <p:cNvSpPr>
              <a:spLocks/>
            </p:cNvSpPr>
            <p:nvPr/>
          </p:nvSpPr>
          <p:spPr bwMode="auto">
            <a:xfrm>
              <a:off x="4264" y="3066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34" name="Freeform 522"/>
            <p:cNvSpPr>
              <a:spLocks/>
            </p:cNvSpPr>
            <p:nvPr/>
          </p:nvSpPr>
          <p:spPr bwMode="auto">
            <a:xfrm>
              <a:off x="4271" y="2919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35" name="Freeform 523"/>
            <p:cNvSpPr>
              <a:spLocks/>
            </p:cNvSpPr>
            <p:nvPr/>
          </p:nvSpPr>
          <p:spPr bwMode="auto">
            <a:xfrm>
              <a:off x="4219" y="3036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36" name="Oval 524"/>
            <p:cNvSpPr>
              <a:spLocks noChangeArrowheads="1"/>
            </p:cNvSpPr>
            <p:nvPr/>
          </p:nvSpPr>
          <p:spPr bwMode="auto">
            <a:xfrm>
              <a:off x="4079" y="2965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37" name="Oval 525"/>
            <p:cNvSpPr>
              <a:spLocks noChangeArrowheads="1"/>
            </p:cNvSpPr>
            <p:nvPr/>
          </p:nvSpPr>
          <p:spPr bwMode="auto">
            <a:xfrm flipH="1">
              <a:off x="4845" y="2965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38" name="Oval 526"/>
            <p:cNvSpPr>
              <a:spLocks noChangeArrowheads="1"/>
            </p:cNvSpPr>
            <p:nvPr/>
          </p:nvSpPr>
          <p:spPr bwMode="auto">
            <a:xfrm flipH="1">
              <a:off x="5188" y="2821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39" name="Oval 527"/>
            <p:cNvSpPr>
              <a:spLocks noChangeArrowheads="1"/>
            </p:cNvSpPr>
            <p:nvPr/>
          </p:nvSpPr>
          <p:spPr bwMode="auto">
            <a:xfrm flipH="1">
              <a:off x="5197" y="3118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40" name="Oval 528"/>
            <p:cNvSpPr>
              <a:spLocks noChangeArrowheads="1"/>
            </p:cNvSpPr>
            <p:nvPr/>
          </p:nvSpPr>
          <p:spPr bwMode="auto">
            <a:xfrm flipH="1">
              <a:off x="5251" y="2963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41" name="Freeform 529"/>
            <p:cNvSpPr>
              <a:spLocks/>
            </p:cNvSpPr>
            <p:nvPr/>
          </p:nvSpPr>
          <p:spPr bwMode="auto">
            <a:xfrm flipH="1">
              <a:off x="4977" y="3066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42" name="Freeform 530"/>
            <p:cNvSpPr>
              <a:spLocks/>
            </p:cNvSpPr>
            <p:nvPr/>
          </p:nvSpPr>
          <p:spPr bwMode="auto">
            <a:xfrm flipH="1">
              <a:off x="4977" y="2919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43" name="Freeform 531"/>
            <p:cNvSpPr>
              <a:spLocks/>
            </p:cNvSpPr>
            <p:nvPr/>
          </p:nvSpPr>
          <p:spPr bwMode="auto">
            <a:xfrm flipH="1">
              <a:off x="4984" y="3036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69" name="Group 557"/>
          <p:cNvGrpSpPr>
            <a:grpSpLocks/>
          </p:cNvGrpSpPr>
          <p:nvPr/>
        </p:nvGrpSpPr>
        <p:grpSpPr bwMode="auto">
          <a:xfrm>
            <a:off x="6619875" y="2316163"/>
            <a:ext cx="2089150" cy="666750"/>
            <a:chOff x="4106" y="3325"/>
            <a:chExt cx="1316" cy="420"/>
          </a:xfrm>
        </p:grpSpPr>
        <p:sp>
          <p:nvSpPr>
            <p:cNvPr id="116245" name="Freeform 533"/>
            <p:cNvSpPr>
              <a:spLocks/>
            </p:cNvSpPr>
            <p:nvPr/>
          </p:nvSpPr>
          <p:spPr bwMode="auto">
            <a:xfrm>
              <a:off x="4655" y="3538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46" name="Oval 534"/>
            <p:cNvSpPr>
              <a:spLocks noChangeArrowheads="1"/>
            </p:cNvSpPr>
            <p:nvPr/>
          </p:nvSpPr>
          <p:spPr bwMode="auto">
            <a:xfrm>
              <a:off x="4164" y="3325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47" name="Oval 535"/>
            <p:cNvSpPr>
              <a:spLocks noChangeArrowheads="1"/>
            </p:cNvSpPr>
            <p:nvPr/>
          </p:nvSpPr>
          <p:spPr bwMode="auto">
            <a:xfrm>
              <a:off x="4172" y="3622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48" name="Oval 536"/>
            <p:cNvSpPr>
              <a:spLocks noChangeArrowheads="1"/>
            </p:cNvSpPr>
            <p:nvPr/>
          </p:nvSpPr>
          <p:spPr bwMode="auto">
            <a:xfrm>
              <a:off x="4512" y="3467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49" name="Freeform 537"/>
            <p:cNvSpPr>
              <a:spLocks/>
            </p:cNvSpPr>
            <p:nvPr/>
          </p:nvSpPr>
          <p:spPr bwMode="auto">
            <a:xfrm>
              <a:off x="4291" y="3570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50" name="Freeform 538"/>
            <p:cNvSpPr>
              <a:spLocks/>
            </p:cNvSpPr>
            <p:nvPr/>
          </p:nvSpPr>
          <p:spPr bwMode="auto">
            <a:xfrm>
              <a:off x="4298" y="3423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51" name="Freeform 539"/>
            <p:cNvSpPr>
              <a:spLocks/>
            </p:cNvSpPr>
            <p:nvPr/>
          </p:nvSpPr>
          <p:spPr bwMode="auto">
            <a:xfrm>
              <a:off x="4246" y="3540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52" name="Oval 540"/>
            <p:cNvSpPr>
              <a:spLocks noChangeArrowheads="1"/>
            </p:cNvSpPr>
            <p:nvPr/>
          </p:nvSpPr>
          <p:spPr bwMode="auto">
            <a:xfrm>
              <a:off x="4106" y="3469"/>
              <a:ext cx="141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53" name="Oval 541"/>
            <p:cNvSpPr>
              <a:spLocks noChangeArrowheads="1"/>
            </p:cNvSpPr>
            <p:nvPr/>
          </p:nvSpPr>
          <p:spPr bwMode="auto">
            <a:xfrm flipH="1">
              <a:off x="4872" y="3469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54" name="Oval 542"/>
            <p:cNvSpPr>
              <a:spLocks noChangeArrowheads="1"/>
            </p:cNvSpPr>
            <p:nvPr/>
          </p:nvSpPr>
          <p:spPr bwMode="auto">
            <a:xfrm flipH="1">
              <a:off x="5215" y="3325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55" name="Oval 543"/>
            <p:cNvSpPr>
              <a:spLocks noChangeArrowheads="1"/>
            </p:cNvSpPr>
            <p:nvPr/>
          </p:nvSpPr>
          <p:spPr bwMode="auto">
            <a:xfrm flipH="1">
              <a:off x="5224" y="3622"/>
              <a:ext cx="123" cy="12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56" name="Oval 544"/>
            <p:cNvSpPr>
              <a:spLocks noChangeArrowheads="1"/>
            </p:cNvSpPr>
            <p:nvPr/>
          </p:nvSpPr>
          <p:spPr bwMode="auto">
            <a:xfrm flipH="1">
              <a:off x="5278" y="3467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57" name="Freeform 545"/>
            <p:cNvSpPr>
              <a:spLocks/>
            </p:cNvSpPr>
            <p:nvPr/>
          </p:nvSpPr>
          <p:spPr bwMode="auto">
            <a:xfrm flipH="1">
              <a:off x="5004" y="3570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58" name="Freeform 546"/>
            <p:cNvSpPr>
              <a:spLocks/>
            </p:cNvSpPr>
            <p:nvPr/>
          </p:nvSpPr>
          <p:spPr bwMode="auto">
            <a:xfrm flipH="1">
              <a:off x="5004" y="3423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59" name="Freeform 547"/>
            <p:cNvSpPr>
              <a:spLocks/>
            </p:cNvSpPr>
            <p:nvPr/>
          </p:nvSpPr>
          <p:spPr bwMode="auto">
            <a:xfrm flipH="1">
              <a:off x="5011" y="3540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276" name="Group 564"/>
          <p:cNvGrpSpPr>
            <a:grpSpLocks/>
          </p:cNvGrpSpPr>
          <p:nvPr/>
        </p:nvGrpSpPr>
        <p:grpSpPr bwMode="auto">
          <a:xfrm>
            <a:off x="3687763" y="1155700"/>
            <a:ext cx="2089150" cy="666750"/>
            <a:chOff x="211" y="188"/>
            <a:chExt cx="1316" cy="420"/>
          </a:xfrm>
        </p:grpSpPr>
        <p:sp>
          <p:nvSpPr>
            <p:cNvPr id="116277" name="Freeform 565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78" name="Oval 566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79" name="Oval 567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80" name="Oval 568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81" name="Freeform 569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82" name="Freeform 570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83" name="Freeform 571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84" name="Oval 572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85" name="Oval 573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86" name="Oval 574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87" name="Oval 575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88" name="Oval 576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89" name="Freeform 577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90" name="Freeform 578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91" name="Freeform 579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1581150" y="6022975"/>
            <a:ext cx="522288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77825" y="61007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930275" y="61150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0</a:t>
            </a:r>
          </a:p>
        </p:txBody>
      </p:sp>
      <p:sp>
        <p:nvSpPr>
          <p:cNvPr id="151557" name="Line 5"/>
          <p:cNvSpPr>
            <a:spLocks noChangeShapeType="1"/>
          </p:cNvSpPr>
          <p:nvPr/>
        </p:nvSpPr>
        <p:spPr bwMode="auto">
          <a:xfrm>
            <a:off x="696913" y="5630863"/>
            <a:ext cx="7532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 flipV="1">
            <a:off x="304800" y="465138"/>
            <a:ext cx="0" cy="564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714" name="Group 50"/>
          <p:cNvGrpSpPr>
            <a:grpSpLocks/>
          </p:cNvGrpSpPr>
          <p:nvPr/>
        </p:nvGrpSpPr>
        <p:grpSpPr bwMode="auto">
          <a:xfrm>
            <a:off x="3546475" y="2665413"/>
            <a:ext cx="2101850" cy="1316037"/>
            <a:chOff x="2234" y="1679"/>
            <a:chExt cx="1324" cy="829"/>
          </a:xfrm>
        </p:grpSpPr>
        <p:sp>
          <p:nvSpPr>
            <p:cNvPr id="113704" name="Freeform 40"/>
            <p:cNvSpPr>
              <a:spLocks/>
            </p:cNvSpPr>
            <p:nvPr/>
          </p:nvSpPr>
          <p:spPr bwMode="auto">
            <a:xfrm>
              <a:off x="2399" y="2505"/>
              <a:ext cx="8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07" name="Text Box 43"/>
            <p:cNvSpPr txBox="1">
              <a:spLocks noChangeArrowheads="1"/>
            </p:cNvSpPr>
            <p:nvPr/>
          </p:nvSpPr>
          <p:spPr bwMode="auto">
            <a:xfrm>
              <a:off x="2234" y="1679"/>
              <a:ext cx="1324" cy="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solidFill>
                    <a:srgbClr val="0000FF"/>
                  </a:solidFill>
                </a:rPr>
                <a:t>Use coefficients from balanced equation</a:t>
              </a:r>
            </a:p>
          </p:txBody>
        </p:sp>
        <p:sp>
          <p:nvSpPr>
            <p:cNvPr id="113708" name="Freeform 44"/>
            <p:cNvSpPr>
              <a:spLocks/>
            </p:cNvSpPr>
            <p:nvPr/>
          </p:nvSpPr>
          <p:spPr bwMode="auto">
            <a:xfrm>
              <a:off x="2742" y="2208"/>
              <a:ext cx="122" cy="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" y="614"/>
                </a:cxn>
              </a:cxnLst>
              <a:rect l="0" t="0" r="r" b="b"/>
              <a:pathLst>
                <a:path w="251" h="614">
                  <a:moveTo>
                    <a:pt x="0" y="0"/>
                  </a:moveTo>
                  <a:lnTo>
                    <a:pt x="251" y="614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713" name="Group 49"/>
          <p:cNvGrpSpPr>
            <a:grpSpLocks/>
          </p:cNvGrpSpPr>
          <p:nvPr/>
        </p:nvGrpSpPr>
        <p:grpSpPr bwMode="auto">
          <a:xfrm>
            <a:off x="238125" y="1968500"/>
            <a:ext cx="4330700" cy="3322638"/>
            <a:chOff x="150" y="1240"/>
            <a:chExt cx="2728" cy="2093"/>
          </a:xfrm>
        </p:grpSpPr>
        <p:sp>
          <p:nvSpPr>
            <p:cNvPr id="113672" name="Oval 8"/>
            <p:cNvSpPr>
              <a:spLocks noChangeArrowheads="1"/>
            </p:cNvSpPr>
            <p:nvPr/>
          </p:nvSpPr>
          <p:spPr bwMode="auto">
            <a:xfrm>
              <a:off x="434" y="1652"/>
              <a:ext cx="562" cy="561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73" name="Oval 9"/>
            <p:cNvSpPr>
              <a:spLocks noChangeArrowheads="1"/>
            </p:cNvSpPr>
            <p:nvPr/>
          </p:nvSpPr>
          <p:spPr bwMode="auto">
            <a:xfrm>
              <a:off x="468" y="2839"/>
              <a:ext cx="494" cy="49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74" name="Oval 10"/>
            <p:cNvSpPr>
              <a:spLocks noChangeArrowheads="1"/>
            </p:cNvSpPr>
            <p:nvPr/>
          </p:nvSpPr>
          <p:spPr bwMode="auto">
            <a:xfrm>
              <a:off x="1827" y="2222"/>
              <a:ext cx="577" cy="576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75" name="Freeform 11"/>
            <p:cNvSpPr>
              <a:spLocks/>
            </p:cNvSpPr>
            <p:nvPr/>
          </p:nvSpPr>
          <p:spPr bwMode="auto">
            <a:xfrm>
              <a:off x="942" y="2631"/>
              <a:ext cx="906" cy="367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76" name="Freeform 12"/>
            <p:cNvSpPr>
              <a:spLocks/>
            </p:cNvSpPr>
            <p:nvPr/>
          </p:nvSpPr>
          <p:spPr bwMode="auto">
            <a:xfrm>
              <a:off x="972" y="2043"/>
              <a:ext cx="882" cy="3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77" name="Text Box 13"/>
            <p:cNvSpPr txBox="1">
              <a:spLocks noChangeArrowheads="1"/>
            </p:cNvSpPr>
            <p:nvPr/>
          </p:nvSpPr>
          <p:spPr bwMode="auto">
            <a:xfrm>
              <a:off x="1869" y="2348"/>
              <a:ext cx="49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/>
                <a:t>MOLE</a:t>
              </a:r>
            </a:p>
            <a:p>
              <a:r>
                <a:rPr lang="en-US" sz="1600" b="1"/>
                <a:t>(mol)</a:t>
              </a:r>
            </a:p>
          </p:txBody>
        </p:sp>
        <p:sp>
          <p:nvSpPr>
            <p:cNvPr id="113678" name="Text Box 14"/>
            <p:cNvSpPr txBox="1">
              <a:spLocks noChangeArrowheads="1"/>
            </p:cNvSpPr>
            <p:nvPr/>
          </p:nvSpPr>
          <p:spPr bwMode="auto">
            <a:xfrm>
              <a:off x="468" y="1740"/>
              <a:ext cx="495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/>
                <a:t>Mass</a:t>
              </a:r>
            </a:p>
            <a:p>
              <a:r>
                <a:rPr lang="en-US" sz="1400" b="1"/>
                <a:t>(g)</a:t>
              </a:r>
            </a:p>
          </p:txBody>
        </p:sp>
        <p:sp>
          <p:nvSpPr>
            <p:cNvPr id="113679" name="Text Box 15"/>
            <p:cNvSpPr txBox="1">
              <a:spLocks noChangeArrowheads="1"/>
            </p:cNvSpPr>
            <p:nvPr/>
          </p:nvSpPr>
          <p:spPr bwMode="auto">
            <a:xfrm>
              <a:off x="405" y="2898"/>
              <a:ext cx="616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/>
                <a:t> Particle</a:t>
              </a:r>
            </a:p>
            <a:p>
              <a:r>
                <a:rPr lang="en-US" sz="1400" b="1"/>
                <a:t>(at. or m’c)</a:t>
              </a:r>
            </a:p>
          </p:txBody>
        </p:sp>
        <p:sp>
          <p:nvSpPr>
            <p:cNvPr id="113680" name="Text Box 16"/>
            <p:cNvSpPr txBox="1">
              <a:spLocks noChangeArrowheads="1"/>
            </p:cNvSpPr>
            <p:nvPr/>
          </p:nvSpPr>
          <p:spPr bwMode="auto">
            <a:xfrm>
              <a:off x="997" y="1609"/>
              <a:ext cx="1324" cy="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/>
                <a:t>1 mol = molar mass (in g)</a:t>
              </a:r>
            </a:p>
          </p:txBody>
        </p:sp>
        <p:sp>
          <p:nvSpPr>
            <p:cNvPr id="113681" name="Freeform 17"/>
            <p:cNvSpPr>
              <a:spLocks/>
            </p:cNvSpPr>
            <p:nvPr/>
          </p:nvSpPr>
          <p:spPr bwMode="auto">
            <a:xfrm>
              <a:off x="1362" y="1973"/>
              <a:ext cx="255" cy="223"/>
            </a:xfrm>
            <a:custGeom>
              <a:avLst/>
              <a:gdLst/>
              <a:ahLst/>
              <a:cxnLst>
                <a:cxn ang="0">
                  <a:pos x="1114" y="0"/>
                </a:cxn>
                <a:cxn ang="0">
                  <a:pos x="0" y="976"/>
                </a:cxn>
              </a:cxnLst>
              <a:rect l="0" t="0" r="r" b="b"/>
              <a:pathLst>
                <a:path w="1114" h="976">
                  <a:moveTo>
                    <a:pt x="1114" y="0"/>
                  </a:moveTo>
                  <a:lnTo>
                    <a:pt x="0" y="976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82" name="Freeform 18"/>
            <p:cNvSpPr>
              <a:spLocks/>
            </p:cNvSpPr>
            <p:nvPr/>
          </p:nvSpPr>
          <p:spPr bwMode="auto">
            <a:xfrm>
              <a:off x="1390" y="2819"/>
              <a:ext cx="267" cy="240"/>
            </a:xfrm>
            <a:custGeom>
              <a:avLst/>
              <a:gdLst/>
              <a:ahLst/>
              <a:cxnLst>
                <a:cxn ang="0">
                  <a:pos x="1164" y="1051"/>
                </a:cxn>
                <a:cxn ang="0">
                  <a:pos x="0" y="0"/>
                </a:cxn>
              </a:cxnLst>
              <a:rect l="0" t="0" r="r" b="b"/>
              <a:pathLst>
                <a:path w="1164" h="1051">
                  <a:moveTo>
                    <a:pt x="1164" y="1051"/>
                  </a:move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83" name="Freeform 19"/>
            <p:cNvSpPr>
              <a:spLocks/>
            </p:cNvSpPr>
            <p:nvPr/>
          </p:nvSpPr>
          <p:spPr bwMode="auto">
            <a:xfrm>
              <a:off x="763" y="2514"/>
              <a:ext cx="107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84" name="Oval 20"/>
            <p:cNvSpPr>
              <a:spLocks noChangeArrowheads="1"/>
            </p:cNvSpPr>
            <p:nvPr/>
          </p:nvSpPr>
          <p:spPr bwMode="auto">
            <a:xfrm>
              <a:off x="204" y="2227"/>
              <a:ext cx="562" cy="561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85" name="Text Box 21"/>
            <p:cNvSpPr txBox="1">
              <a:spLocks noChangeArrowheads="1"/>
            </p:cNvSpPr>
            <p:nvPr/>
          </p:nvSpPr>
          <p:spPr bwMode="auto">
            <a:xfrm>
              <a:off x="150" y="2350"/>
              <a:ext cx="670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/>
                <a:t>Volume</a:t>
              </a:r>
            </a:p>
            <a:p>
              <a:r>
                <a:rPr lang="en-US" sz="1400" b="1"/>
                <a:t>(L or dm</a:t>
              </a:r>
              <a:r>
                <a:rPr lang="en-US" sz="1400" b="1" baseline="30000"/>
                <a:t>3</a:t>
              </a:r>
              <a:r>
                <a:rPr lang="en-US" sz="1400" b="1"/>
                <a:t>)</a:t>
              </a:r>
            </a:p>
          </p:txBody>
        </p:sp>
        <p:sp>
          <p:nvSpPr>
            <p:cNvPr id="113686" name="Text Box 22"/>
            <p:cNvSpPr txBox="1">
              <a:spLocks noChangeArrowheads="1"/>
            </p:cNvSpPr>
            <p:nvPr/>
          </p:nvSpPr>
          <p:spPr bwMode="auto">
            <a:xfrm>
              <a:off x="617" y="2330"/>
              <a:ext cx="1324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/>
                <a:t>1 mol = 22.4 L</a:t>
              </a:r>
            </a:p>
          </p:txBody>
        </p:sp>
        <p:sp>
          <p:nvSpPr>
            <p:cNvPr id="113687" name="Text Box 23"/>
            <p:cNvSpPr txBox="1">
              <a:spLocks noChangeArrowheads="1"/>
            </p:cNvSpPr>
            <p:nvPr/>
          </p:nvSpPr>
          <p:spPr bwMode="auto">
            <a:xfrm>
              <a:off x="617" y="2515"/>
              <a:ext cx="1324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/>
                <a:t>1 mol = 22.4 dm</a:t>
              </a:r>
              <a:r>
                <a:rPr lang="en-US" sz="1600" b="1" baseline="30000"/>
                <a:t>3</a:t>
              </a:r>
              <a:endParaRPr lang="en-US" sz="1600" b="1"/>
            </a:p>
          </p:txBody>
        </p:sp>
        <p:sp>
          <p:nvSpPr>
            <p:cNvPr id="113705" name="Text Box 41"/>
            <p:cNvSpPr txBox="1">
              <a:spLocks noChangeArrowheads="1"/>
            </p:cNvSpPr>
            <p:nvPr/>
          </p:nvSpPr>
          <p:spPr bwMode="auto">
            <a:xfrm>
              <a:off x="1286" y="3060"/>
              <a:ext cx="1592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/>
                <a:t>1 mol = 6.02 x 10</a:t>
              </a:r>
              <a:r>
                <a:rPr lang="en-US" sz="1600" b="1" baseline="30000"/>
                <a:t>23</a:t>
              </a:r>
              <a:r>
                <a:rPr lang="en-US" sz="1600" b="1"/>
                <a:t> particles</a:t>
              </a:r>
            </a:p>
          </p:txBody>
        </p:sp>
        <p:sp>
          <p:nvSpPr>
            <p:cNvPr id="113709" name="Text Box 45"/>
            <p:cNvSpPr txBox="1">
              <a:spLocks noChangeArrowheads="1"/>
            </p:cNvSpPr>
            <p:nvPr/>
          </p:nvSpPr>
          <p:spPr bwMode="auto">
            <a:xfrm>
              <a:off x="684" y="1240"/>
              <a:ext cx="1717" cy="259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b="1"/>
                <a:t>SUBSTANCE “A”</a:t>
              </a:r>
            </a:p>
          </p:txBody>
        </p:sp>
      </p:grpSp>
      <p:sp>
        <p:nvSpPr>
          <p:cNvPr id="113711" name="Text Box 47"/>
          <p:cNvSpPr txBox="1">
            <a:spLocks noChangeArrowheads="1"/>
          </p:cNvSpPr>
          <p:nvPr/>
        </p:nvSpPr>
        <p:spPr bwMode="auto">
          <a:xfrm>
            <a:off x="2195513" y="869950"/>
            <a:ext cx="4914900" cy="549275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b="1">
                <a:solidFill>
                  <a:schemeClr val="bg1"/>
                </a:solidFill>
              </a:rPr>
              <a:t>Stoichiometry Island Diagram</a:t>
            </a:r>
          </a:p>
        </p:txBody>
      </p:sp>
      <p:grpSp>
        <p:nvGrpSpPr>
          <p:cNvPr id="113715" name="Group 51"/>
          <p:cNvGrpSpPr>
            <a:grpSpLocks/>
          </p:cNvGrpSpPr>
          <p:nvPr/>
        </p:nvGrpSpPr>
        <p:grpSpPr bwMode="auto">
          <a:xfrm>
            <a:off x="5114925" y="1968500"/>
            <a:ext cx="3644900" cy="3322638"/>
            <a:chOff x="3222" y="1240"/>
            <a:chExt cx="2296" cy="2093"/>
          </a:xfrm>
        </p:grpSpPr>
        <p:sp>
          <p:nvSpPr>
            <p:cNvPr id="113700" name="Oval 36"/>
            <p:cNvSpPr>
              <a:spLocks noChangeArrowheads="1"/>
            </p:cNvSpPr>
            <p:nvPr/>
          </p:nvSpPr>
          <p:spPr bwMode="auto">
            <a:xfrm flipH="1">
              <a:off x="3264" y="2227"/>
              <a:ext cx="562" cy="561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88" name="Oval 24"/>
            <p:cNvSpPr>
              <a:spLocks noChangeArrowheads="1"/>
            </p:cNvSpPr>
            <p:nvPr/>
          </p:nvSpPr>
          <p:spPr bwMode="auto">
            <a:xfrm flipH="1">
              <a:off x="4638" y="1652"/>
              <a:ext cx="562" cy="561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89" name="Oval 25"/>
            <p:cNvSpPr>
              <a:spLocks noChangeArrowheads="1"/>
            </p:cNvSpPr>
            <p:nvPr/>
          </p:nvSpPr>
          <p:spPr bwMode="auto">
            <a:xfrm flipH="1">
              <a:off x="4672" y="2839"/>
              <a:ext cx="494" cy="49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90" name="Oval 26"/>
            <p:cNvSpPr>
              <a:spLocks noChangeArrowheads="1"/>
            </p:cNvSpPr>
            <p:nvPr/>
          </p:nvSpPr>
          <p:spPr bwMode="auto">
            <a:xfrm flipH="1">
              <a:off x="4887" y="2222"/>
              <a:ext cx="577" cy="576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91" name="Freeform 27"/>
            <p:cNvSpPr>
              <a:spLocks/>
            </p:cNvSpPr>
            <p:nvPr/>
          </p:nvSpPr>
          <p:spPr bwMode="auto">
            <a:xfrm flipH="1">
              <a:off x="3792" y="2631"/>
              <a:ext cx="906" cy="367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92" name="Freeform 28"/>
            <p:cNvSpPr>
              <a:spLocks/>
            </p:cNvSpPr>
            <p:nvPr/>
          </p:nvSpPr>
          <p:spPr bwMode="auto">
            <a:xfrm flipH="1">
              <a:off x="3792" y="2043"/>
              <a:ext cx="882" cy="3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93" name="Text Box 29"/>
            <p:cNvSpPr txBox="1">
              <a:spLocks noChangeArrowheads="1"/>
            </p:cNvSpPr>
            <p:nvPr/>
          </p:nvSpPr>
          <p:spPr bwMode="auto">
            <a:xfrm flipH="1">
              <a:off x="3297" y="2348"/>
              <a:ext cx="495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/>
                <a:t>MOLE</a:t>
              </a:r>
            </a:p>
            <a:p>
              <a:r>
                <a:rPr lang="en-US" sz="1600" b="1"/>
                <a:t>(mol)</a:t>
              </a:r>
            </a:p>
          </p:txBody>
        </p:sp>
        <p:sp>
          <p:nvSpPr>
            <p:cNvPr id="113694" name="Text Box 30"/>
            <p:cNvSpPr txBox="1">
              <a:spLocks noChangeArrowheads="1"/>
            </p:cNvSpPr>
            <p:nvPr/>
          </p:nvSpPr>
          <p:spPr bwMode="auto">
            <a:xfrm flipH="1">
              <a:off x="4672" y="1740"/>
              <a:ext cx="494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/>
                <a:t>Mass</a:t>
              </a:r>
            </a:p>
            <a:p>
              <a:r>
                <a:rPr lang="en-US" sz="1400" b="1"/>
                <a:t>(g)</a:t>
              </a:r>
            </a:p>
          </p:txBody>
        </p:sp>
        <p:sp>
          <p:nvSpPr>
            <p:cNvPr id="113696" name="Text Box 32"/>
            <p:cNvSpPr txBox="1">
              <a:spLocks noChangeArrowheads="1"/>
            </p:cNvSpPr>
            <p:nvPr/>
          </p:nvSpPr>
          <p:spPr bwMode="auto">
            <a:xfrm flipH="1">
              <a:off x="3324" y="1581"/>
              <a:ext cx="1501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/>
                <a:t>1 mol = molar mass (in g)</a:t>
              </a:r>
            </a:p>
          </p:txBody>
        </p:sp>
        <p:sp>
          <p:nvSpPr>
            <p:cNvPr id="113697" name="Freeform 33"/>
            <p:cNvSpPr>
              <a:spLocks/>
            </p:cNvSpPr>
            <p:nvPr/>
          </p:nvSpPr>
          <p:spPr bwMode="auto">
            <a:xfrm>
              <a:off x="4125" y="1975"/>
              <a:ext cx="129" cy="2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4" y="488"/>
                </a:cxn>
              </a:cxnLst>
              <a:rect l="0" t="0" r="r" b="b"/>
              <a:pathLst>
                <a:path w="264" h="488">
                  <a:moveTo>
                    <a:pt x="0" y="0"/>
                  </a:moveTo>
                  <a:lnTo>
                    <a:pt x="264" y="488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98" name="Freeform 34"/>
            <p:cNvSpPr>
              <a:spLocks/>
            </p:cNvSpPr>
            <p:nvPr/>
          </p:nvSpPr>
          <p:spPr bwMode="auto">
            <a:xfrm>
              <a:off x="4119" y="2884"/>
              <a:ext cx="292" cy="285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596" y="0"/>
                </a:cxn>
              </a:cxnLst>
              <a:rect l="0" t="0" r="r" b="b"/>
              <a:pathLst>
                <a:path w="596" h="582">
                  <a:moveTo>
                    <a:pt x="0" y="582"/>
                  </a:moveTo>
                  <a:lnTo>
                    <a:pt x="596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99" name="Freeform 35"/>
            <p:cNvSpPr>
              <a:spLocks/>
            </p:cNvSpPr>
            <p:nvPr/>
          </p:nvSpPr>
          <p:spPr bwMode="auto">
            <a:xfrm flipH="1">
              <a:off x="3823" y="2514"/>
              <a:ext cx="10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01" name="Text Box 37"/>
            <p:cNvSpPr txBox="1">
              <a:spLocks noChangeArrowheads="1"/>
            </p:cNvSpPr>
            <p:nvPr/>
          </p:nvSpPr>
          <p:spPr bwMode="auto">
            <a:xfrm flipH="1">
              <a:off x="4848" y="2356"/>
              <a:ext cx="670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/>
                <a:t>Volume</a:t>
              </a:r>
            </a:p>
            <a:p>
              <a:r>
                <a:rPr lang="en-US" sz="1400" b="1"/>
                <a:t>(L or dm</a:t>
              </a:r>
              <a:r>
                <a:rPr lang="en-US" sz="1400" b="1" baseline="30000"/>
                <a:t>3</a:t>
              </a:r>
              <a:r>
                <a:rPr lang="en-US" sz="1400" b="1"/>
                <a:t>)</a:t>
              </a:r>
            </a:p>
          </p:txBody>
        </p:sp>
        <p:sp>
          <p:nvSpPr>
            <p:cNvPr id="113702" name="Text Box 38"/>
            <p:cNvSpPr txBox="1">
              <a:spLocks noChangeArrowheads="1"/>
            </p:cNvSpPr>
            <p:nvPr/>
          </p:nvSpPr>
          <p:spPr bwMode="auto">
            <a:xfrm flipH="1">
              <a:off x="3713" y="2321"/>
              <a:ext cx="1324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/>
                <a:t>1 mol = 22.4 L</a:t>
              </a:r>
            </a:p>
          </p:txBody>
        </p:sp>
        <p:sp>
          <p:nvSpPr>
            <p:cNvPr id="113703" name="Text Box 39"/>
            <p:cNvSpPr txBox="1">
              <a:spLocks noChangeArrowheads="1"/>
            </p:cNvSpPr>
            <p:nvPr/>
          </p:nvSpPr>
          <p:spPr bwMode="auto">
            <a:xfrm flipH="1">
              <a:off x="3722" y="2506"/>
              <a:ext cx="1324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/>
                <a:t>1 mol = 22.4 dm</a:t>
              </a:r>
              <a:r>
                <a:rPr lang="en-US" sz="1600" b="1" baseline="30000"/>
                <a:t>3</a:t>
              </a:r>
              <a:endParaRPr lang="en-US" sz="1600" b="1"/>
            </a:p>
          </p:txBody>
        </p:sp>
        <p:sp>
          <p:nvSpPr>
            <p:cNvPr id="113706" name="Text Box 42"/>
            <p:cNvSpPr txBox="1">
              <a:spLocks noChangeArrowheads="1"/>
            </p:cNvSpPr>
            <p:nvPr/>
          </p:nvSpPr>
          <p:spPr bwMode="auto">
            <a:xfrm>
              <a:off x="3222" y="3148"/>
              <a:ext cx="1592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/>
                <a:t>1 mol = 6.02 x 10</a:t>
              </a:r>
              <a:r>
                <a:rPr lang="en-US" sz="1600" b="1" baseline="30000"/>
                <a:t>23</a:t>
              </a:r>
              <a:r>
                <a:rPr lang="en-US" sz="1600" b="1"/>
                <a:t> particles</a:t>
              </a:r>
            </a:p>
          </p:txBody>
        </p:sp>
        <p:sp>
          <p:nvSpPr>
            <p:cNvPr id="113710" name="Text Box 46"/>
            <p:cNvSpPr txBox="1">
              <a:spLocks noChangeArrowheads="1"/>
            </p:cNvSpPr>
            <p:nvPr/>
          </p:nvSpPr>
          <p:spPr bwMode="auto">
            <a:xfrm>
              <a:off x="3574" y="1240"/>
              <a:ext cx="1598" cy="2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b="1"/>
                <a:t>SUBSTANCE “B”</a:t>
              </a:r>
            </a:p>
          </p:txBody>
        </p:sp>
        <p:sp>
          <p:nvSpPr>
            <p:cNvPr id="113712" name="Text Box 48"/>
            <p:cNvSpPr txBox="1">
              <a:spLocks noChangeArrowheads="1"/>
            </p:cNvSpPr>
            <p:nvPr/>
          </p:nvSpPr>
          <p:spPr bwMode="auto">
            <a:xfrm>
              <a:off x="4601" y="2898"/>
              <a:ext cx="616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/>
                <a:t> Particle</a:t>
              </a:r>
            </a:p>
            <a:p>
              <a:r>
                <a:rPr lang="en-US" sz="1400" b="1"/>
                <a:t>(at. or m’c)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379413" y="70961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auto">
          <a:xfrm>
            <a:off x="284163" y="714375"/>
            <a:ext cx="8575675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__TiO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  <a:r>
              <a:rPr lang="en-US">
                <a:solidFill>
                  <a:srgbClr val="FF0000"/>
                </a:solidFill>
              </a:rPr>
              <a:t> + __Cl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  <a:r>
              <a:rPr lang="en-US">
                <a:solidFill>
                  <a:srgbClr val="FF0000"/>
                </a:solidFill>
              </a:rPr>
              <a:t> + __C         </a:t>
            </a:r>
            <a:r>
              <a:rPr lang="en-US">
                <a:solidFill>
                  <a:srgbClr val="FF0000"/>
                </a:solidFill>
                <a:sym typeface="Wingdings" pitchFamily="2" charset="2"/>
              </a:rPr>
              <a:t>__TiCl</a:t>
            </a:r>
            <a:r>
              <a:rPr lang="en-US" baseline="-25000">
                <a:solidFill>
                  <a:srgbClr val="FF0000"/>
                </a:solidFill>
                <a:sym typeface="Wingdings" pitchFamily="2" charset="2"/>
              </a:rPr>
              <a:t>4</a:t>
            </a:r>
            <a:r>
              <a:rPr lang="en-US">
                <a:solidFill>
                  <a:srgbClr val="FF0000"/>
                </a:solidFill>
                <a:sym typeface="Wingdings" pitchFamily="2" charset="2"/>
              </a:rPr>
              <a:t> + __CO</a:t>
            </a:r>
            <a:r>
              <a:rPr lang="en-US" baseline="-2500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>
                <a:solidFill>
                  <a:srgbClr val="FF0000"/>
                </a:solidFill>
                <a:sym typeface="Wingdings" pitchFamily="2" charset="2"/>
              </a:rPr>
              <a:t> + __CO </a:t>
            </a:r>
          </a:p>
        </p:txBody>
      </p:sp>
      <p:sp>
        <p:nvSpPr>
          <p:cNvPr id="114696" name="Line 8"/>
          <p:cNvSpPr>
            <a:spLocks noChangeShapeType="1"/>
          </p:cNvSpPr>
          <p:nvPr/>
        </p:nvSpPr>
        <p:spPr bwMode="auto">
          <a:xfrm>
            <a:off x="4021138" y="1011238"/>
            <a:ext cx="4794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249238" y="1828800"/>
            <a:ext cx="7780337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How many mol chlorine will react with 4.55 mol carbon? </a:t>
            </a:r>
          </a:p>
        </p:txBody>
      </p:sp>
      <p:sp>
        <p:nvSpPr>
          <p:cNvPr id="114698" name="Rectangle 10"/>
          <p:cNvSpPr>
            <a:spLocks noChangeArrowheads="1"/>
          </p:cNvSpPr>
          <p:nvPr/>
        </p:nvSpPr>
        <p:spPr bwMode="auto">
          <a:xfrm>
            <a:off x="6705600" y="2605088"/>
            <a:ext cx="1843088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4743450" y="2924175"/>
            <a:ext cx="1512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 mol C</a:t>
            </a:r>
          </a:p>
        </p:txBody>
      </p:sp>
      <p:sp>
        <p:nvSpPr>
          <p:cNvPr id="114700" name="Rectangle 12"/>
          <p:cNvSpPr>
            <a:spLocks noChangeArrowheads="1"/>
          </p:cNvSpPr>
          <p:nvPr/>
        </p:nvSpPr>
        <p:spPr bwMode="auto">
          <a:xfrm>
            <a:off x="4700588" y="2430463"/>
            <a:ext cx="1512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4 mol Cl</a:t>
            </a:r>
            <a:r>
              <a:rPr lang="en-US" sz="2400" baseline="-25000"/>
              <a:t>2</a:t>
            </a:r>
          </a:p>
        </p:txBody>
      </p:sp>
      <p:sp>
        <p:nvSpPr>
          <p:cNvPr id="114701" name="Rectangle 13"/>
          <p:cNvSpPr>
            <a:spLocks noChangeArrowheads="1"/>
          </p:cNvSpPr>
          <p:nvPr/>
        </p:nvSpPr>
        <p:spPr bwMode="auto">
          <a:xfrm>
            <a:off x="2813050" y="2590800"/>
            <a:ext cx="1889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4.55 mol C</a:t>
            </a:r>
          </a:p>
        </p:txBody>
      </p:sp>
      <p:sp>
        <p:nvSpPr>
          <p:cNvPr id="114702" name="Rectangle 14"/>
          <p:cNvSpPr>
            <a:spLocks noChangeArrowheads="1"/>
          </p:cNvSpPr>
          <p:nvPr/>
        </p:nvSpPr>
        <p:spPr bwMode="auto">
          <a:xfrm>
            <a:off x="6299200" y="2647950"/>
            <a:ext cx="2354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6.07 mol Cl</a:t>
            </a:r>
            <a:r>
              <a:rPr lang="en-US" sz="2400" baseline="-25000"/>
              <a:t>2</a:t>
            </a:r>
          </a:p>
        </p:txBody>
      </p:sp>
      <p:sp>
        <p:nvSpPr>
          <p:cNvPr id="114703" name="Line 15"/>
          <p:cNvSpPr>
            <a:spLocks noChangeShapeType="1"/>
          </p:cNvSpPr>
          <p:nvPr/>
        </p:nvSpPr>
        <p:spPr bwMode="auto">
          <a:xfrm flipH="1">
            <a:off x="3565525" y="2713038"/>
            <a:ext cx="958850" cy="2762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 flipH="1">
            <a:off x="5081588" y="3038475"/>
            <a:ext cx="958850" cy="2762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05" name="Rectangle 17"/>
          <p:cNvSpPr>
            <a:spLocks noChangeArrowheads="1"/>
          </p:cNvSpPr>
          <p:nvPr/>
        </p:nvSpPr>
        <p:spPr bwMode="auto">
          <a:xfrm>
            <a:off x="255588" y="3892550"/>
            <a:ext cx="8589962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What mass titanium (IV) oxide will react with 4.55 mol carbon?</a:t>
            </a:r>
          </a:p>
        </p:txBody>
      </p:sp>
      <p:sp>
        <p:nvSpPr>
          <p:cNvPr id="114706" name="Rectangle 18"/>
          <p:cNvSpPr>
            <a:spLocks noChangeArrowheads="1"/>
          </p:cNvSpPr>
          <p:nvPr/>
        </p:nvSpPr>
        <p:spPr bwMode="auto">
          <a:xfrm>
            <a:off x="5413375" y="5799138"/>
            <a:ext cx="1741488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14708" name="Group 20"/>
          <p:cNvGrpSpPr>
            <a:grpSpLocks/>
          </p:cNvGrpSpPr>
          <p:nvPr/>
        </p:nvGrpSpPr>
        <p:grpSpPr bwMode="auto">
          <a:xfrm>
            <a:off x="6232525" y="4478338"/>
            <a:ext cx="2235200" cy="1098550"/>
            <a:chOff x="2570" y="3425"/>
            <a:chExt cx="1408" cy="692"/>
          </a:xfrm>
        </p:grpSpPr>
        <p:sp>
          <p:nvSpPr>
            <p:cNvPr id="114709" name="Rectangle 21"/>
            <p:cNvSpPr>
              <a:spLocks noChangeArrowheads="1"/>
            </p:cNvSpPr>
            <p:nvPr/>
          </p:nvSpPr>
          <p:spPr bwMode="auto">
            <a:xfrm>
              <a:off x="2570" y="3425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4710" name="Rectangle 22"/>
            <p:cNvSpPr>
              <a:spLocks noChangeArrowheads="1"/>
            </p:cNvSpPr>
            <p:nvPr/>
          </p:nvSpPr>
          <p:spPr bwMode="auto">
            <a:xfrm>
              <a:off x="3738" y="3425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4711" name="Line 23"/>
            <p:cNvSpPr>
              <a:spLocks noChangeShapeType="1"/>
            </p:cNvSpPr>
            <p:nvPr/>
          </p:nvSpPr>
          <p:spPr bwMode="auto">
            <a:xfrm>
              <a:off x="2774" y="3843"/>
              <a:ext cx="1043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15" name="Rectangle 27"/>
          <p:cNvSpPr>
            <a:spLocks noChangeArrowheads="1"/>
          </p:cNvSpPr>
          <p:nvPr/>
        </p:nvSpPr>
        <p:spPr bwMode="auto">
          <a:xfrm>
            <a:off x="5011738" y="5813425"/>
            <a:ext cx="2617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242 g TiO</a:t>
            </a:r>
            <a:r>
              <a:rPr lang="en-US" sz="2400" baseline="-25000"/>
              <a:t>2</a:t>
            </a:r>
          </a:p>
        </p:txBody>
      </p:sp>
      <p:sp>
        <p:nvSpPr>
          <p:cNvPr id="114718" name="Rectangle 30"/>
          <p:cNvSpPr>
            <a:spLocks noChangeArrowheads="1"/>
          </p:cNvSpPr>
          <p:nvPr/>
        </p:nvSpPr>
        <p:spPr bwMode="auto">
          <a:xfrm>
            <a:off x="1917700" y="70961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14719" name="Rectangle 31"/>
          <p:cNvSpPr>
            <a:spLocks noChangeArrowheads="1"/>
          </p:cNvSpPr>
          <p:nvPr/>
        </p:nvSpPr>
        <p:spPr bwMode="auto">
          <a:xfrm>
            <a:off x="3165475" y="70961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14720" name="Rectangle 32"/>
          <p:cNvSpPr>
            <a:spLocks noChangeArrowheads="1"/>
          </p:cNvSpPr>
          <p:nvPr/>
        </p:nvSpPr>
        <p:spPr bwMode="auto">
          <a:xfrm>
            <a:off x="4718050" y="70961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4721" name="Rectangle 33"/>
          <p:cNvSpPr>
            <a:spLocks noChangeArrowheads="1"/>
          </p:cNvSpPr>
          <p:nvPr/>
        </p:nvSpPr>
        <p:spPr bwMode="auto">
          <a:xfrm>
            <a:off x="7721600" y="70961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4722" name="Rectangle 34"/>
          <p:cNvSpPr>
            <a:spLocks noChangeArrowheads="1"/>
          </p:cNvSpPr>
          <p:nvPr/>
        </p:nvSpPr>
        <p:spPr bwMode="auto">
          <a:xfrm>
            <a:off x="6269038" y="70961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grpSp>
        <p:nvGrpSpPr>
          <p:cNvPr id="114728" name="Group 40"/>
          <p:cNvGrpSpPr>
            <a:grpSpLocks/>
          </p:cNvGrpSpPr>
          <p:nvPr/>
        </p:nvGrpSpPr>
        <p:grpSpPr bwMode="auto">
          <a:xfrm>
            <a:off x="4435475" y="2268538"/>
            <a:ext cx="1878013" cy="1098550"/>
            <a:chOff x="2263" y="1321"/>
            <a:chExt cx="1183" cy="692"/>
          </a:xfrm>
        </p:grpSpPr>
        <p:sp>
          <p:nvSpPr>
            <p:cNvPr id="114725" name="Rectangle 37"/>
            <p:cNvSpPr>
              <a:spLocks noChangeArrowheads="1"/>
            </p:cNvSpPr>
            <p:nvPr/>
          </p:nvSpPr>
          <p:spPr bwMode="auto">
            <a:xfrm>
              <a:off x="2263" y="1321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4726" name="Rectangle 38"/>
            <p:cNvSpPr>
              <a:spLocks noChangeArrowheads="1"/>
            </p:cNvSpPr>
            <p:nvPr/>
          </p:nvSpPr>
          <p:spPr bwMode="auto">
            <a:xfrm>
              <a:off x="3206" y="1321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4727" name="Line 39"/>
            <p:cNvSpPr>
              <a:spLocks noChangeShapeType="1"/>
            </p:cNvSpPr>
            <p:nvPr/>
          </p:nvSpPr>
          <p:spPr bwMode="auto">
            <a:xfrm>
              <a:off x="2467" y="1739"/>
              <a:ext cx="83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33" name="Rectangle 45"/>
          <p:cNvSpPr>
            <a:spLocks noChangeArrowheads="1"/>
          </p:cNvSpPr>
          <p:nvPr/>
        </p:nvSpPr>
        <p:spPr bwMode="auto">
          <a:xfrm>
            <a:off x="757238" y="2974975"/>
            <a:ext cx="45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C</a:t>
            </a:r>
            <a:endParaRPr lang="en-US" sz="2400" baseline="-25000"/>
          </a:p>
        </p:txBody>
      </p:sp>
      <p:sp>
        <p:nvSpPr>
          <p:cNvPr id="114734" name="Rectangle 46"/>
          <p:cNvSpPr>
            <a:spLocks noChangeArrowheads="1"/>
          </p:cNvSpPr>
          <p:nvPr/>
        </p:nvSpPr>
        <p:spPr bwMode="auto">
          <a:xfrm>
            <a:off x="1557338" y="2974975"/>
            <a:ext cx="585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Cl</a:t>
            </a:r>
            <a:r>
              <a:rPr lang="en-US" sz="2400" baseline="-25000"/>
              <a:t>2</a:t>
            </a:r>
          </a:p>
        </p:txBody>
      </p:sp>
      <p:grpSp>
        <p:nvGrpSpPr>
          <p:cNvPr id="114741" name="Group 53"/>
          <p:cNvGrpSpPr>
            <a:grpSpLocks/>
          </p:cNvGrpSpPr>
          <p:nvPr/>
        </p:nvGrpSpPr>
        <p:grpSpPr bwMode="auto">
          <a:xfrm>
            <a:off x="463550" y="4592638"/>
            <a:ext cx="2089150" cy="666750"/>
            <a:chOff x="243" y="768"/>
            <a:chExt cx="1316" cy="420"/>
          </a:xfrm>
        </p:grpSpPr>
        <p:sp>
          <p:nvSpPr>
            <p:cNvPr id="114742" name="Freeform 54"/>
            <p:cNvSpPr>
              <a:spLocks/>
            </p:cNvSpPr>
            <p:nvPr/>
          </p:nvSpPr>
          <p:spPr bwMode="auto">
            <a:xfrm>
              <a:off x="792" y="98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43" name="Oval 55"/>
            <p:cNvSpPr>
              <a:spLocks noChangeArrowheads="1"/>
            </p:cNvSpPr>
            <p:nvPr/>
          </p:nvSpPr>
          <p:spPr bwMode="auto">
            <a:xfrm>
              <a:off x="301" y="76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44" name="Oval 56"/>
            <p:cNvSpPr>
              <a:spLocks noChangeArrowheads="1"/>
            </p:cNvSpPr>
            <p:nvPr/>
          </p:nvSpPr>
          <p:spPr bwMode="auto">
            <a:xfrm>
              <a:off x="309" y="106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45" name="Oval 57"/>
            <p:cNvSpPr>
              <a:spLocks noChangeArrowheads="1"/>
            </p:cNvSpPr>
            <p:nvPr/>
          </p:nvSpPr>
          <p:spPr bwMode="auto">
            <a:xfrm>
              <a:off x="649" y="910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46" name="Freeform 58"/>
            <p:cNvSpPr>
              <a:spLocks/>
            </p:cNvSpPr>
            <p:nvPr/>
          </p:nvSpPr>
          <p:spPr bwMode="auto">
            <a:xfrm>
              <a:off x="428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47" name="Freeform 59"/>
            <p:cNvSpPr>
              <a:spLocks/>
            </p:cNvSpPr>
            <p:nvPr/>
          </p:nvSpPr>
          <p:spPr bwMode="auto">
            <a:xfrm>
              <a:off x="435" y="86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48" name="Freeform 60"/>
            <p:cNvSpPr>
              <a:spLocks/>
            </p:cNvSpPr>
            <p:nvPr/>
          </p:nvSpPr>
          <p:spPr bwMode="auto">
            <a:xfrm>
              <a:off x="383" y="98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49" name="Oval 61"/>
            <p:cNvSpPr>
              <a:spLocks noChangeArrowheads="1"/>
            </p:cNvSpPr>
            <p:nvPr/>
          </p:nvSpPr>
          <p:spPr bwMode="auto">
            <a:xfrm>
              <a:off x="243" y="91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50" name="Oval 62"/>
            <p:cNvSpPr>
              <a:spLocks noChangeArrowheads="1"/>
            </p:cNvSpPr>
            <p:nvPr/>
          </p:nvSpPr>
          <p:spPr bwMode="auto">
            <a:xfrm flipH="1">
              <a:off x="1009" y="91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51" name="Oval 63"/>
            <p:cNvSpPr>
              <a:spLocks noChangeArrowheads="1"/>
            </p:cNvSpPr>
            <p:nvPr/>
          </p:nvSpPr>
          <p:spPr bwMode="auto">
            <a:xfrm flipH="1">
              <a:off x="1352" y="768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52" name="Oval 64"/>
            <p:cNvSpPr>
              <a:spLocks noChangeArrowheads="1"/>
            </p:cNvSpPr>
            <p:nvPr/>
          </p:nvSpPr>
          <p:spPr bwMode="auto">
            <a:xfrm flipH="1">
              <a:off x="1361" y="106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53" name="Oval 65"/>
            <p:cNvSpPr>
              <a:spLocks noChangeArrowheads="1"/>
            </p:cNvSpPr>
            <p:nvPr/>
          </p:nvSpPr>
          <p:spPr bwMode="auto">
            <a:xfrm flipH="1">
              <a:off x="1415" y="91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54" name="Freeform 66"/>
            <p:cNvSpPr>
              <a:spLocks/>
            </p:cNvSpPr>
            <p:nvPr/>
          </p:nvSpPr>
          <p:spPr bwMode="auto">
            <a:xfrm flipH="1">
              <a:off x="1141" y="101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55" name="Freeform 67"/>
            <p:cNvSpPr>
              <a:spLocks/>
            </p:cNvSpPr>
            <p:nvPr/>
          </p:nvSpPr>
          <p:spPr bwMode="auto">
            <a:xfrm flipH="1">
              <a:off x="1141" y="86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56" name="Freeform 68"/>
            <p:cNvSpPr>
              <a:spLocks/>
            </p:cNvSpPr>
            <p:nvPr/>
          </p:nvSpPr>
          <p:spPr bwMode="auto">
            <a:xfrm flipH="1">
              <a:off x="1148" y="98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4757" name="Group 69"/>
          <p:cNvGrpSpPr>
            <a:grpSpLocks/>
          </p:cNvGrpSpPr>
          <p:nvPr/>
        </p:nvGrpSpPr>
        <p:grpSpPr bwMode="auto">
          <a:xfrm>
            <a:off x="361950" y="2436813"/>
            <a:ext cx="2089150" cy="666750"/>
            <a:chOff x="211" y="188"/>
            <a:chExt cx="1316" cy="420"/>
          </a:xfrm>
        </p:grpSpPr>
        <p:sp>
          <p:nvSpPr>
            <p:cNvPr id="114758" name="Freeform 70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59" name="Oval 71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60" name="Oval 72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61" name="Oval 73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62" name="Freeform 74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63" name="Freeform 75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64" name="Freeform 76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65" name="Oval 77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66" name="Oval 78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67" name="Oval 79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68" name="Oval 80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69" name="Oval 81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70" name="Freeform 82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71" name="Freeform 83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72" name="Freeform 84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73" name="Rectangle 85"/>
          <p:cNvSpPr>
            <a:spLocks noChangeArrowheads="1"/>
          </p:cNvSpPr>
          <p:nvPr/>
        </p:nvSpPr>
        <p:spPr bwMode="auto">
          <a:xfrm>
            <a:off x="885825" y="516096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C</a:t>
            </a:r>
            <a:endParaRPr lang="en-US" sz="2400" baseline="-25000"/>
          </a:p>
        </p:txBody>
      </p:sp>
      <p:sp>
        <p:nvSpPr>
          <p:cNvPr id="114774" name="Rectangle 86"/>
          <p:cNvSpPr>
            <a:spLocks noChangeArrowheads="1"/>
          </p:cNvSpPr>
          <p:nvPr/>
        </p:nvSpPr>
        <p:spPr bwMode="auto">
          <a:xfrm>
            <a:off x="1585913" y="5160963"/>
            <a:ext cx="84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TiO</a:t>
            </a:r>
            <a:r>
              <a:rPr lang="en-US" sz="2400" baseline="-25000"/>
              <a:t>2</a:t>
            </a:r>
          </a:p>
        </p:txBody>
      </p:sp>
      <p:sp>
        <p:nvSpPr>
          <p:cNvPr id="114775" name="Rectangle 87"/>
          <p:cNvSpPr>
            <a:spLocks noChangeArrowheads="1"/>
          </p:cNvSpPr>
          <p:nvPr/>
        </p:nvSpPr>
        <p:spPr bwMode="auto">
          <a:xfrm>
            <a:off x="4799013" y="5126038"/>
            <a:ext cx="1512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 mol C</a:t>
            </a:r>
          </a:p>
        </p:txBody>
      </p:sp>
      <p:sp>
        <p:nvSpPr>
          <p:cNvPr id="114776" name="Rectangle 88"/>
          <p:cNvSpPr>
            <a:spLocks noChangeArrowheads="1"/>
          </p:cNvSpPr>
          <p:nvPr/>
        </p:nvSpPr>
        <p:spPr bwMode="auto">
          <a:xfrm>
            <a:off x="4627563" y="4703763"/>
            <a:ext cx="173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TiO</a:t>
            </a:r>
            <a:r>
              <a:rPr lang="en-US" sz="2400" baseline="-25000"/>
              <a:t>2</a:t>
            </a:r>
          </a:p>
        </p:txBody>
      </p:sp>
      <p:sp>
        <p:nvSpPr>
          <p:cNvPr id="114777" name="Rectangle 89"/>
          <p:cNvSpPr>
            <a:spLocks noChangeArrowheads="1"/>
          </p:cNvSpPr>
          <p:nvPr/>
        </p:nvSpPr>
        <p:spPr bwMode="auto">
          <a:xfrm>
            <a:off x="2911475" y="4792663"/>
            <a:ext cx="1889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4.55 mol C</a:t>
            </a:r>
          </a:p>
        </p:txBody>
      </p:sp>
      <p:sp>
        <p:nvSpPr>
          <p:cNvPr id="114778" name="Line 90"/>
          <p:cNvSpPr>
            <a:spLocks noChangeShapeType="1"/>
          </p:cNvSpPr>
          <p:nvPr/>
        </p:nvSpPr>
        <p:spPr bwMode="auto">
          <a:xfrm flipH="1">
            <a:off x="3663950" y="4953000"/>
            <a:ext cx="828675" cy="2381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79" name="Line 91"/>
          <p:cNvSpPr>
            <a:spLocks noChangeShapeType="1"/>
          </p:cNvSpPr>
          <p:nvPr/>
        </p:nvSpPr>
        <p:spPr bwMode="auto">
          <a:xfrm flipH="1">
            <a:off x="5022850" y="5240338"/>
            <a:ext cx="958850" cy="2762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4820" name="Group 132"/>
          <p:cNvGrpSpPr>
            <a:grpSpLocks/>
          </p:cNvGrpSpPr>
          <p:nvPr/>
        </p:nvGrpSpPr>
        <p:grpSpPr bwMode="auto">
          <a:xfrm>
            <a:off x="4389438" y="4483100"/>
            <a:ext cx="2006600" cy="1098550"/>
            <a:chOff x="2747" y="2635"/>
            <a:chExt cx="1264" cy="692"/>
          </a:xfrm>
        </p:grpSpPr>
        <p:sp>
          <p:nvSpPr>
            <p:cNvPr id="114781" name="Rectangle 93"/>
            <p:cNvSpPr>
              <a:spLocks noChangeArrowheads="1"/>
            </p:cNvSpPr>
            <p:nvPr/>
          </p:nvSpPr>
          <p:spPr bwMode="auto">
            <a:xfrm>
              <a:off x="2747" y="2635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4782" name="Rectangle 94"/>
            <p:cNvSpPr>
              <a:spLocks noChangeArrowheads="1"/>
            </p:cNvSpPr>
            <p:nvPr/>
          </p:nvSpPr>
          <p:spPr bwMode="auto">
            <a:xfrm>
              <a:off x="3771" y="2635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4783" name="Line 95"/>
            <p:cNvSpPr>
              <a:spLocks noChangeShapeType="1"/>
            </p:cNvSpPr>
            <p:nvPr/>
          </p:nvSpPr>
          <p:spPr bwMode="auto">
            <a:xfrm>
              <a:off x="2951" y="3053"/>
              <a:ext cx="933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84" name="Rectangle 96"/>
          <p:cNvSpPr>
            <a:spLocks noChangeArrowheads="1"/>
          </p:cNvSpPr>
          <p:nvPr/>
        </p:nvSpPr>
        <p:spPr bwMode="auto">
          <a:xfrm>
            <a:off x="6572250" y="5111750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TiO</a:t>
            </a:r>
            <a:r>
              <a:rPr lang="en-US" sz="2400" baseline="-25000"/>
              <a:t>2</a:t>
            </a:r>
          </a:p>
        </p:txBody>
      </p:sp>
      <p:sp>
        <p:nvSpPr>
          <p:cNvPr id="114785" name="Rectangle 97"/>
          <p:cNvSpPr>
            <a:spLocks noChangeArrowheads="1"/>
          </p:cNvSpPr>
          <p:nvPr/>
        </p:nvSpPr>
        <p:spPr bwMode="auto">
          <a:xfrm>
            <a:off x="6572250" y="4648200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79.9 g TiO</a:t>
            </a:r>
            <a:r>
              <a:rPr lang="en-US" sz="2400" baseline="-25000"/>
              <a:t>2</a:t>
            </a:r>
          </a:p>
        </p:txBody>
      </p:sp>
      <p:sp>
        <p:nvSpPr>
          <p:cNvPr id="114786" name="Line 98"/>
          <p:cNvSpPr>
            <a:spLocks noChangeShapeType="1"/>
          </p:cNvSpPr>
          <p:nvPr/>
        </p:nvSpPr>
        <p:spPr bwMode="auto">
          <a:xfrm flipH="1" flipV="1">
            <a:off x="4997450" y="4803775"/>
            <a:ext cx="1204913" cy="260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87" name="Line 99"/>
          <p:cNvSpPr>
            <a:spLocks noChangeShapeType="1"/>
          </p:cNvSpPr>
          <p:nvPr/>
        </p:nvSpPr>
        <p:spPr bwMode="auto">
          <a:xfrm flipH="1" flipV="1">
            <a:off x="6862763" y="5246688"/>
            <a:ext cx="1204912" cy="260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4788" name="Group 100"/>
          <p:cNvGrpSpPr>
            <a:grpSpLocks/>
          </p:cNvGrpSpPr>
          <p:nvPr/>
        </p:nvGrpSpPr>
        <p:grpSpPr bwMode="auto">
          <a:xfrm>
            <a:off x="465138" y="4591050"/>
            <a:ext cx="2089150" cy="666750"/>
            <a:chOff x="211" y="188"/>
            <a:chExt cx="1316" cy="420"/>
          </a:xfrm>
        </p:grpSpPr>
        <p:sp>
          <p:nvSpPr>
            <p:cNvPr id="114789" name="Freeform 101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90" name="Oval 102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91" name="Oval 103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92" name="Oval 104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93" name="Freeform 105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94" name="Freeform 106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95" name="Freeform 107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96" name="Oval 108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97" name="Oval 109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98" name="Oval 110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99" name="Oval 111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00" name="Oval 112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01" name="Freeform 113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02" name="Freeform 114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03" name="Freeform 115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4804" name="Group 116"/>
          <p:cNvGrpSpPr>
            <a:grpSpLocks/>
          </p:cNvGrpSpPr>
          <p:nvPr/>
        </p:nvGrpSpPr>
        <p:grpSpPr bwMode="auto">
          <a:xfrm>
            <a:off x="361950" y="2438400"/>
            <a:ext cx="2089150" cy="666750"/>
            <a:chOff x="211" y="188"/>
            <a:chExt cx="1316" cy="420"/>
          </a:xfrm>
        </p:grpSpPr>
        <p:sp>
          <p:nvSpPr>
            <p:cNvPr id="114805" name="Freeform 117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06" name="Oval 118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07" name="Oval 119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08" name="Oval 120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09" name="Freeform 121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10" name="Freeform 122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11" name="Freeform 123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12" name="Oval 124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13" name="Oval 125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14" name="Oval 126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15" name="Oval 127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16" name="Oval 128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17" name="Freeform 129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18" name="Freeform 130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19" name="Freeform 131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4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4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4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4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4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4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8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8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47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4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4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47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4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4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14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1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14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4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5" dur="10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7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7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147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14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14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147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14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14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2000"/>
                                        <p:tgtEl>
                                          <p:spTgt spid="114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114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47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1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1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114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14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14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114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14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14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1147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1147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2000" fill="hold"/>
                                        <p:tgtEl>
                                          <p:spTgt spid="114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2000" fill="hold"/>
                                        <p:tgtEl>
                                          <p:spTgt spid="114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14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2000" fill="hold"/>
                                        <p:tgtEl>
                                          <p:spTgt spid="114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2000" fill="hold"/>
                                        <p:tgtEl>
                                          <p:spTgt spid="114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2000" fill="hold"/>
                                        <p:tgtEl>
                                          <p:spTgt spid="114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1147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14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14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1147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14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14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2000"/>
                                        <p:tgtEl>
                                          <p:spTgt spid="1147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2000" fill="hold"/>
                                        <p:tgtEl>
                                          <p:spTgt spid="1147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2000" fill="hold"/>
                                        <p:tgtEl>
                                          <p:spTgt spid="114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114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2000"/>
                                        <p:tgtEl>
                                          <p:spTgt spid="1147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2000" fill="hold"/>
                                        <p:tgtEl>
                                          <p:spTgt spid="1147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2000" fill="hold"/>
                                        <p:tgtEl>
                                          <p:spTgt spid="114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2000" fill="hold"/>
                                        <p:tgtEl>
                                          <p:spTgt spid="114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4" dur="1000"/>
                                        <p:tgtEl>
                                          <p:spTgt spid="11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1000"/>
                            </p:stCondLst>
                            <p:childTnLst>
                              <p:par>
                                <p:cTn id="2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11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  <p:bldP spid="114697" grpId="0"/>
      <p:bldP spid="114698" grpId="0" animBg="1"/>
      <p:bldP spid="114699" grpId="0"/>
      <p:bldP spid="114700" grpId="0"/>
      <p:bldP spid="114701" grpId="0"/>
      <p:bldP spid="114702" grpId="0"/>
      <p:bldP spid="114703" grpId="0" animBg="1"/>
      <p:bldP spid="114704" grpId="0" animBg="1"/>
      <p:bldP spid="114705" grpId="0"/>
      <p:bldP spid="114706" grpId="0" animBg="1"/>
      <p:bldP spid="114715" grpId="0"/>
      <p:bldP spid="114718" grpId="0"/>
      <p:bldP spid="114719" grpId="0"/>
      <p:bldP spid="114720" grpId="0"/>
      <p:bldP spid="114721" grpId="0"/>
      <p:bldP spid="114722" grpId="0"/>
      <p:bldP spid="114733" grpId="0"/>
      <p:bldP spid="114734" grpId="0"/>
      <p:bldP spid="114773" grpId="0"/>
      <p:bldP spid="114774" grpId="0"/>
      <p:bldP spid="114775" grpId="0"/>
      <p:bldP spid="114776" grpId="0"/>
      <p:bldP spid="114777" grpId="0"/>
      <p:bldP spid="114778" grpId="0" animBg="1"/>
      <p:bldP spid="114779" grpId="0" animBg="1"/>
      <p:bldP spid="114784" grpId="0"/>
      <p:bldP spid="114785" grpId="0"/>
      <p:bldP spid="114786" grpId="0" animBg="1"/>
      <p:bldP spid="11478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839" name="Group 103"/>
          <p:cNvGrpSpPr>
            <a:grpSpLocks/>
          </p:cNvGrpSpPr>
          <p:nvPr/>
        </p:nvGrpSpPr>
        <p:grpSpPr bwMode="auto">
          <a:xfrm>
            <a:off x="7315200" y="2968625"/>
            <a:ext cx="1182688" cy="804863"/>
            <a:chOff x="4608" y="1870"/>
            <a:chExt cx="745" cy="507"/>
          </a:xfrm>
        </p:grpSpPr>
        <p:sp>
          <p:nvSpPr>
            <p:cNvPr id="116837" name="Rectangle 101"/>
            <p:cNvSpPr>
              <a:spLocks noChangeArrowheads="1"/>
            </p:cNvSpPr>
            <p:nvPr/>
          </p:nvSpPr>
          <p:spPr bwMode="auto">
            <a:xfrm>
              <a:off x="4960" y="1870"/>
              <a:ext cx="393" cy="210"/>
            </a:xfrm>
            <a:prstGeom prst="rect">
              <a:avLst/>
            </a:prstGeom>
            <a:solidFill>
              <a:srgbClr val="FFFF00"/>
            </a:solidFill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6838" name="Rectangle 102"/>
            <p:cNvSpPr>
              <a:spLocks noChangeArrowheads="1"/>
            </p:cNvSpPr>
            <p:nvPr/>
          </p:nvSpPr>
          <p:spPr bwMode="auto">
            <a:xfrm>
              <a:off x="4608" y="2140"/>
              <a:ext cx="457" cy="237"/>
            </a:xfrm>
            <a:prstGeom prst="rect">
              <a:avLst/>
            </a:prstGeom>
            <a:solidFill>
              <a:srgbClr val="FFFF00"/>
            </a:solidFill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6832" name="Rectangle 96"/>
          <p:cNvSpPr>
            <a:spLocks noChangeArrowheads="1"/>
          </p:cNvSpPr>
          <p:nvPr/>
        </p:nvSpPr>
        <p:spPr bwMode="auto">
          <a:xfrm>
            <a:off x="5080000" y="2816225"/>
            <a:ext cx="725488" cy="971550"/>
          </a:xfrm>
          <a:prstGeom prst="rect">
            <a:avLst/>
          </a:prstGeom>
          <a:solidFill>
            <a:srgbClr val="FFFF00"/>
          </a:solidFill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6833" name="Rectangle 97"/>
          <p:cNvSpPr>
            <a:spLocks noChangeArrowheads="1"/>
          </p:cNvSpPr>
          <p:nvPr/>
        </p:nvSpPr>
        <p:spPr bwMode="auto">
          <a:xfrm>
            <a:off x="3135313" y="2816225"/>
            <a:ext cx="754062" cy="971550"/>
          </a:xfrm>
          <a:prstGeom prst="rect">
            <a:avLst/>
          </a:prstGeom>
          <a:solidFill>
            <a:srgbClr val="FFFF00"/>
          </a:solidFill>
          <a:ln w="25400" algn="ctr">
            <a:noFill/>
            <a:miter lim="800000"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6824" name="Rectangle 88"/>
          <p:cNvSpPr>
            <a:spLocks noChangeArrowheads="1"/>
          </p:cNvSpPr>
          <p:nvPr/>
        </p:nvSpPr>
        <p:spPr bwMode="auto">
          <a:xfrm>
            <a:off x="669925" y="4991100"/>
            <a:ext cx="8032750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3. The units on the islands at each end of the bridge being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    crossed appear in the conversion factor for that bridge. </a:t>
            </a:r>
          </a:p>
        </p:txBody>
      </p:sp>
      <p:grpSp>
        <p:nvGrpSpPr>
          <p:cNvPr id="116744" name="Group 8"/>
          <p:cNvGrpSpPr>
            <a:grpSpLocks/>
          </p:cNvGrpSpPr>
          <p:nvPr/>
        </p:nvGrpSpPr>
        <p:grpSpPr bwMode="auto">
          <a:xfrm>
            <a:off x="1709738" y="854075"/>
            <a:ext cx="5937250" cy="1893888"/>
            <a:chOff x="307" y="3338"/>
            <a:chExt cx="1316" cy="420"/>
          </a:xfrm>
        </p:grpSpPr>
        <p:sp>
          <p:nvSpPr>
            <p:cNvPr id="116745" name="Freeform 9"/>
            <p:cNvSpPr>
              <a:spLocks/>
            </p:cNvSpPr>
            <p:nvPr/>
          </p:nvSpPr>
          <p:spPr bwMode="auto">
            <a:xfrm>
              <a:off x="856" y="355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6" name="Oval 10"/>
            <p:cNvSpPr>
              <a:spLocks noChangeArrowheads="1"/>
            </p:cNvSpPr>
            <p:nvPr/>
          </p:nvSpPr>
          <p:spPr bwMode="auto">
            <a:xfrm>
              <a:off x="365" y="3338"/>
              <a:ext cx="140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7" name="Oval 11"/>
            <p:cNvSpPr>
              <a:spLocks noChangeArrowheads="1"/>
            </p:cNvSpPr>
            <p:nvPr/>
          </p:nvSpPr>
          <p:spPr bwMode="auto">
            <a:xfrm>
              <a:off x="373" y="363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8" name="Oval 12"/>
            <p:cNvSpPr>
              <a:spLocks noChangeArrowheads="1"/>
            </p:cNvSpPr>
            <p:nvPr/>
          </p:nvSpPr>
          <p:spPr bwMode="auto">
            <a:xfrm>
              <a:off x="713" y="348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9" name="Freeform 13"/>
            <p:cNvSpPr>
              <a:spLocks/>
            </p:cNvSpPr>
            <p:nvPr/>
          </p:nvSpPr>
          <p:spPr bwMode="auto">
            <a:xfrm>
              <a:off x="492" y="358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0" name="Freeform 14"/>
            <p:cNvSpPr>
              <a:spLocks/>
            </p:cNvSpPr>
            <p:nvPr/>
          </p:nvSpPr>
          <p:spPr bwMode="auto">
            <a:xfrm>
              <a:off x="499" y="343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38100">
              <a:solidFill>
                <a:srgbClr val="0099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1" name="Freeform 15"/>
            <p:cNvSpPr>
              <a:spLocks/>
            </p:cNvSpPr>
            <p:nvPr/>
          </p:nvSpPr>
          <p:spPr bwMode="auto">
            <a:xfrm>
              <a:off x="447" y="355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2" name="Oval 16"/>
            <p:cNvSpPr>
              <a:spLocks noChangeArrowheads="1"/>
            </p:cNvSpPr>
            <p:nvPr/>
          </p:nvSpPr>
          <p:spPr bwMode="auto">
            <a:xfrm>
              <a:off x="307" y="348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3" name="Oval 17"/>
            <p:cNvSpPr>
              <a:spLocks noChangeArrowheads="1"/>
            </p:cNvSpPr>
            <p:nvPr/>
          </p:nvSpPr>
          <p:spPr bwMode="auto">
            <a:xfrm flipH="1">
              <a:off x="1073" y="348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4" name="Oval 18"/>
            <p:cNvSpPr>
              <a:spLocks noChangeArrowheads="1"/>
            </p:cNvSpPr>
            <p:nvPr/>
          </p:nvSpPr>
          <p:spPr bwMode="auto">
            <a:xfrm flipH="1">
              <a:off x="1416" y="333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5" name="Oval 19"/>
            <p:cNvSpPr>
              <a:spLocks noChangeArrowheads="1"/>
            </p:cNvSpPr>
            <p:nvPr/>
          </p:nvSpPr>
          <p:spPr bwMode="auto">
            <a:xfrm flipH="1">
              <a:off x="1425" y="3635"/>
              <a:ext cx="123" cy="123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6" name="Oval 20"/>
            <p:cNvSpPr>
              <a:spLocks noChangeArrowheads="1"/>
            </p:cNvSpPr>
            <p:nvPr/>
          </p:nvSpPr>
          <p:spPr bwMode="auto">
            <a:xfrm flipH="1">
              <a:off x="1479" y="348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7" name="Freeform 21"/>
            <p:cNvSpPr>
              <a:spLocks/>
            </p:cNvSpPr>
            <p:nvPr/>
          </p:nvSpPr>
          <p:spPr bwMode="auto">
            <a:xfrm flipH="1">
              <a:off x="1205" y="358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8" name="Freeform 22"/>
            <p:cNvSpPr>
              <a:spLocks/>
            </p:cNvSpPr>
            <p:nvPr/>
          </p:nvSpPr>
          <p:spPr bwMode="auto">
            <a:xfrm flipH="1">
              <a:off x="1205" y="343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9" name="Freeform 23"/>
            <p:cNvSpPr>
              <a:spLocks/>
            </p:cNvSpPr>
            <p:nvPr/>
          </p:nvSpPr>
          <p:spPr bwMode="auto">
            <a:xfrm flipH="1">
              <a:off x="1212" y="355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779" name="Rectangle 43"/>
          <p:cNvSpPr>
            <a:spLocks noChangeArrowheads="1"/>
          </p:cNvSpPr>
          <p:nvPr/>
        </p:nvSpPr>
        <p:spPr bwMode="auto">
          <a:xfrm>
            <a:off x="5411788" y="3875088"/>
            <a:ext cx="2874962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685800" y="207963"/>
            <a:ext cx="7813675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How many molecules titanium (IV) chloride can be made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		from 115 g titanium (IV) oxide?</a:t>
            </a:r>
          </a:p>
        </p:txBody>
      </p:sp>
      <p:grpSp>
        <p:nvGrpSpPr>
          <p:cNvPr id="116760" name="Group 24"/>
          <p:cNvGrpSpPr>
            <a:grpSpLocks/>
          </p:cNvGrpSpPr>
          <p:nvPr/>
        </p:nvGrpSpPr>
        <p:grpSpPr bwMode="auto">
          <a:xfrm>
            <a:off x="1709738" y="854075"/>
            <a:ext cx="5937250" cy="1893888"/>
            <a:chOff x="211" y="188"/>
            <a:chExt cx="1316" cy="420"/>
          </a:xfrm>
        </p:grpSpPr>
        <p:sp>
          <p:nvSpPr>
            <p:cNvPr id="116761" name="Freeform 25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62" name="Oval 26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63" name="Oval 27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64" name="Oval 28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65" name="Freeform 29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66" name="Freeform 30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67" name="Freeform 31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68" name="Oval 32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69" name="Oval 33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70" name="Oval 34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71" name="Oval 35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72" name="Oval 36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73" name="Freeform 37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74" name="Freeform 38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75" name="Freeform 39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777" name="Rectangle 41"/>
          <p:cNvSpPr>
            <a:spLocks noChangeArrowheads="1"/>
          </p:cNvSpPr>
          <p:nvPr/>
        </p:nvSpPr>
        <p:spPr bwMode="auto">
          <a:xfrm>
            <a:off x="5397500" y="2192338"/>
            <a:ext cx="84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TiCl</a:t>
            </a:r>
            <a:r>
              <a:rPr lang="en-US" sz="2400" baseline="-25000"/>
              <a:t>4</a:t>
            </a:r>
          </a:p>
        </p:txBody>
      </p:sp>
      <p:sp>
        <p:nvSpPr>
          <p:cNvPr id="116778" name="Rectangle 42"/>
          <p:cNvSpPr>
            <a:spLocks noChangeArrowheads="1"/>
          </p:cNvSpPr>
          <p:nvPr/>
        </p:nvSpPr>
        <p:spPr bwMode="auto">
          <a:xfrm>
            <a:off x="3292475" y="2192338"/>
            <a:ext cx="84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TiO</a:t>
            </a:r>
            <a:r>
              <a:rPr lang="en-US" sz="2400" baseline="-25000"/>
              <a:t>2</a:t>
            </a:r>
          </a:p>
        </p:txBody>
      </p:sp>
      <p:grpSp>
        <p:nvGrpSpPr>
          <p:cNvPr id="116804" name="Group 68"/>
          <p:cNvGrpSpPr>
            <a:grpSpLocks/>
          </p:cNvGrpSpPr>
          <p:nvPr/>
        </p:nvGrpSpPr>
        <p:grpSpPr bwMode="auto">
          <a:xfrm>
            <a:off x="1971675" y="2690813"/>
            <a:ext cx="2120900" cy="1098550"/>
            <a:chOff x="1998" y="2208"/>
            <a:chExt cx="1336" cy="692"/>
          </a:xfrm>
        </p:grpSpPr>
        <p:sp>
          <p:nvSpPr>
            <p:cNvPr id="116781" name="Rectangle 45"/>
            <p:cNvSpPr>
              <a:spLocks noChangeArrowheads="1"/>
            </p:cNvSpPr>
            <p:nvPr/>
          </p:nvSpPr>
          <p:spPr bwMode="auto">
            <a:xfrm>
              <a:off x="1998" y="2208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>
                  <a:solidFill>
                    <a:srgbClr val="009900"/>
                  </a:solidFill>
                </a:rPr>
                <a:t>(</a:t>
              </a:r>
            </a:p>
          </p:txBody>
        </p:sp>
        <p:sp>
          <p:nvSpPr>
            <p:cNvPr id="116782" name="Rectangle 46"/>
            <p:cNvSpPr>
              <a:spLocks noChangeArrowheads="1"/>
            </p:cNvSpPr>
            <p:nvPr/>
          </p:nvSpPr>
          <p:spPr bwMode="auto">
            <a:xfrm>
              <a:off x="3094" y="2208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>
                  <a:solidFill>
                    <a:srgbClr val="009900"/>
                  </a:solidFill>
                </a:rPr>
                <a:t>)</a:t>
              </a:r>
            </a:p>
          </p:txBody>
        </p:sp>
        <p:sp>
          <p:nvSpPr>
            <p:cNvPr id="116783" name="Line 47"/>
            <p:cNvSpPr>
              <a:spLocks noChangeShapeType="1"/>
            </p:cNvSpPr>
            <p:nvPr/>
          </p:nvSpPr>
          <p:spPr bwMode="auto">
            <a:xfrm>
              <a:off x="2202" y="2626"/>
              <a:ext cx="988" cy="0"/>
            </a:xfrm>
            <a:prstGeom prst="line">
              <a:avLst/>
            </a:prstGeom>
            <a:noFill/>
            <a:ln w="222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784" name="Rectangle 48"/>
          <p:cNvSpPr>
            <a:spLocks noChangeArrowheads="1"/>
          </p:cNvSpPr>
          <p:nvPr/>
        </p:nvSpPr>
        <p:spPr bwMode="auto">
          <a:xfrm>
            <a:off x="5011738" y="3917950"/>
            <a:ext cx="3314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8.7 x 10</a:t>
            </a:r>
            <a:r>
              <a:rPr lang="en-US" sz="2400" baseline="30000"/>
              <a:t>23</a:t>
            </a:r>
            <a:r>
              <a:rPr lang="en-US" sz="2400"/>
              <a:t> m’c TiCl</a:t>
            </a:r>
            <a:r>
              <a:rPr lang="en-US" sz="2400" baseline="-25000"/>
              <a:t>4</a:t>
            </a:r>
          </a:p>
        </p:txBody>
      </p:sp>
      <p:sp>
        <p:nvSpPr>
          <p:cNvPr id="116787" name="Rectangle 51"/>
          <p:cNvSpPr>
            <a:spLocks noChangeArrowheads="1"/>
          </p:cNvSpPr>
          <p:nvPr/>
        </p:nvSpPr>
        <p:spPr bwMode="auto">
          <a:xfrm>
            <a:off x="534988" y="3005138"/>
            <a:ext cx="1889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115 g TiO</a:t>
            </a:r>
            <a:r>
              <a:rPr lang="en-US" sz="2400" baseline="-25000"/>
              <a:t>2</a:t>
            </a:r>
          </a:p>
        </p:txBody>
      </p:sp>
      <p:sp>
        <p:nvSpPr>
          <p:cNvPr id="116788" name="Line 52"/>
          <p:cNvSpPr>
            <a:spLocks noChangeShapeType="1"/>
          </p:cNvSpPr>
          <p:nvPr/>
        </p:nvSpPr>
        <p:spPr bwMode="auto">
          <a:xfrm flipH="1">
            <a:off x="1181100" y="3138488"/>
            <a:ext cx="828675" cy="2381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789" name="Line 53"/>
          <p:cNvSpPr>
            <a:spLocks noChangeShapeType="1"/>
          </p:cNvSpPr>
          <p:nvPr/>
        </p:nvSpPr>
        <p:spPr bwMode="auto">
          <a:xfrm flipH="1">
            <a:off x="2828925" y="3452813"/>
            <a:ext cx="958850" cy="2762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794" name="Rectangle 58"/>
          <p:cNvSpPr>
            <a:spLocks noChangeArrowheads="1"/>
          </p:cNvSpPr>
          <p:nvPr/>
        </p:nvSpPr>
        <p:spPr bwMode="auto">
          <a:xfrm>
            <a:off x="2268538" y="2895600"/>
            <a:ext cx="173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TiO</a:t>
            </a:r>
            <a:r>
              <a:rPr lang="en-US" sz="2400" baseline="-25000"/>
              <a:t>2</a:t>
            </a:r>
          </a:p>
        </p:txBody>
      </p:sp>
      <p:sp>
        <p:nvSpPr>
          <p:cNvPr id="116795" name="Rectangle 59"/>
          <p:cNvSpPr>
            <a:spLocks noChangeArrowheads="1"/>
          </p:cNvSpPr>
          <p:nvPr/>
        </p:nvSpPr>
        <p:spPr bwMode="auto">
          <a:xfrm>
            <a:off x="2182813" y="3321050"/>
            <a:ext cx="173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79.9 g TiO</a:t>
            </a:r>
            <a:r>
              <a:rPr lang="en-US" sz="2400" baseline="-25000"/>
              <a:t>2</a:t>
            </a:r>
          </a:p>
        </p:txBody>
      </p:sp>
      <p:sp>
        <p:nvSpPr>
          <p:cNvPr id="116796" name="Line 60"/>
          <p:cNvSpPr>
            <a:spLocks noChangeShapeType="1"/>
          </p:cNvSpPr>
          <p:nvPr/>
        </p:nvSpPr>
        <p:spPr bwMode="auto">
          <a:xfrm flipH="1" flipV="1">
            <a:off x="2632075" y="3003550"/>
            <a:ext cx="1204913" cy="260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797" name="Line 61"/>
          <p:cNvSpPr>
            <a:spLocks noChangeShapeType="1"/>
          </p:cNvSpPr>
          <p:nvPr/>
        </p:nvSpPr>
        <p:spPr bwMode="auto">
          <a:xfrm flipH="1" flipV="1">
            <a:off x="4568825" y="3429000"/>
            <a:ext cx="1204913" cy="260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6805" name="Group 69"/>
          <p:cNvGrpSpPr>
            <a:grpSpLocks/>
          </p:cNvGrpSpPr>
          <p:nvPr/>
        </p:nvGrpSpPr>
        <p:grpSpPr bwMode="auto">
          <a:xfrm>
            <a:off x="3932238" y="2690813"/>
            <a:ext cx="2063750" cy="1098550"/>
            <a:chOff x="3233" y="2208"/>
            <a:chExt cx="1300" cy="692"/>
          </a:xfrm>
        </p:grpSpPr>
        <p:sp>
          <p:nvSpPr>
            <p:cNvPr id="116799" name="Rectangle 63"/>
            <p:cNvSpPr>
              <a:spLocks noChangeArrowheads="1"/>
            </p:cNvSpPr>
            <p:nvPr/>
          </p:nvSpPr>
          <p:spPr bwMode="auto">
            <a:xfrm>
              <a:off x="3233" y="2208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>
                  <a:solidFill>
                    <a:srgbClr val="0000FF"/>
                  </a:solidFill>
                </a:rPr>
                <a:t>(</a:t>
              </a:r>
            </a:p>
          </p:txBody>
        </p:sp>
        <p:sp>
          <p:nvSpPr>
            <p:cNvPr id="116800" name="Rectangle 64"/>
            <p:cNvSpPr>
              <a:spLocks noChangeArrowheads="1"/>
            </p:cNvSpPr>
            <p:nvPr/>
          </p:nvSpPr>
          <p:spPr bwMode="auto">
            <a:xfrm>
              <a:off x="4293" y="2208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>
                  <a:solidFill>
                    <a:srgbClr val="0000FF"/>
                  </a:solidFill>
                </a:rPr>
                <a:t>)</a:t>
              </a:r>
            </a:p>
          </p:txBody>
        </p:sp>
        <p:sp>
          <p:nvSpPr>
            <p:cNvPr id="116801" name="Line 65"/>
            <p:cNvSpPr>
              <a:spLocks noChangeShapeType="1"/>
            </p:cNvSpPr>
            <p:nvPr/>
          </p:nvSpPr>
          <p:spPr bwMode="auto">
            <a:xfrm>
              <a:off x="3437" y="2626"/>
              <a:ext cx="933" cy="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802" name="Rectangle 66"/>
          <p:cNvSpPr>
            <a:spLocks noChangeArrowheads="1"/>
          </p:cNvSpPr>
          <p:nvPr/>
        </p:nvSpPr>
        <p:spPr bwMode="auto">
          <a:xfrm>
            <a:off x="4200525" y="3324225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TiO</a:t>
            </a:r>
            <a:r>
              <a:rPr lang="en-US" sz="2400" baseline="-25000"/>
              <a:t>2</a:t>
            </a:r>
          </a:p>
        </p:txBody>
      </p:sp>
      <p:sp>
        <p:nvSpPr>
          <p:cNvPr id="116803" name="Rectangle 67"/>
          <p:cNvSpPr>
            <a:spLocks noChangeArrowheads="1"/>
          </p:cNvSpPr>
          <p:nvPr/>
        </p:nvSpPr>
        <p:spPr bwMode="auto">
          <a:xfrm>
            <a:off x="4200525" y="2860675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TiCl</a:t>
            </a:r>
            <a:r>
              <a:rPr lang="en-US" sz="2400" baseline="-25000"/>
              <a:t>4</a:t>
            </a:r>
          </a:p>
        </p:txBody>
      </p:sp>
      <p:grpSp>
        <p:nvGrpSpPr>
          <p:cNvPr id="116812" name="Group 76"/>
          <p:cNvGrpSpPr>
            <a:grpSpLocks/>
          </p:cNvGrpSpPr>
          <p:nvPr/>
        </p:nvGrpSpPr>
        <p:grpSpPr bwMode="auto">
          <a:xfrm>
            <a:off x="5835650" y="2690813"/>
            <a:ext cx="2878138" cy="1098550"/>
            <a:chOff x="3739" y="2208"/>
            <a:chExt cx="1813" cy="692"/>
          </a:xfrm>
        </p:grpSpPr>
        <p:sp>
          <p:nvSpPr>
            <p:cNvPr id="116807" name="Rectangle 71"/>
            <p:cNvSpPr>
              <a:spLocks noChangeArrowheads="1"/>
            </p:cNvSpPr>
            <p:nvPr/>
          </p:nvSpPr>
          <p:spPr bwMode="auto">
            <a:xfrm>
              <a:off x="3739" y="2208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>
                  <a:solidFill>
                    <a:srgbClr val="FF0000"/>
                  </a:solidFill>
                </a:rPr>
                <a:t>(</a:t>
              </a:r>
            </a:p>
          </p:txBody>
        </p:sp>
        <p:sp>
          <p:nvSpPr>
            <p:cNvPr id="116808" name="Rectangle 72"/>
            <p:cNvSpPr>
              <a:spLocks noChangeArrowheads="1"/>
            </p:cNvSpPr>
            <p:nvPr/>
          </p:nvSpPr>
          <p:spPr bwMode="auto">
            <a:xfrm>
              <a:off x="5312" y="2208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>
                  <a:solidFill>
                    <a:srgbClr val="FF0000"/>
                  </a:solidFill>
                </a:rPr>
                <a:t>)</a:t>
              </a:r>
            </a:p>
          </p:txBody>
        </p:sp>
        <p:sp>
          <p:nvSpPr>
            <p:cNvPr id="116809" name="Line 73"/>
            <p:cNvSpPr>
              <a:spLocks noChangeShapeType="1"/>
            </p:cNvSpPr>
            <p:nvPr/>
          </p:nvSpPr>
          <p:spPr bwMode="auto">
            <a:xfrm>
              <a:off x="3943" y="2626"/>
              <a:ext cx="1445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810" name="Rectangle 74"/>
          <p:cNvSpPr>
            <a:spLocks noChangeArrowheads="1"/>
          </p:cNvSpPr>
          <p:nvPr/>
        </p:nvSpPr>
        <p:spPr bwMode="auto">
          <a:xfrm>
            <a:off x="6419850" y="3324225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TiCl</a:t>
            </a:r>
            <a:r>
              <a:rPr lang="en-US" sz="2400" baseline="-25000"/>
              <a:t>4</a:t>
            </a:r>
          </a:p>
        </p:txBody>
      </p:sp>
      <p:sp>
        <p:nvSpPr>
          <p:cNvPr id="116811" name="Rectangle 75"/>
          <p:cNvSpPr>
            <a:spLocks noChangeArrowheads="1"/>
          </p:cNvSpPr>
          <p:nvPr/>
        </p:nvSpPr>
        <p:spPr bwMode="auto">
          <a:xfrm>
            <a:off x="6059488" y="2960688"/>
            <a:ext cx="2520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/>
              <a:t>6.02 x 10</a:t>
            </a:r>
            <a:r>
              <a:rPr lang="en-US" sz="2000" baseline="30000"/>
              <a:t>23</a:t>
            </a:r>
            <a:r>
              <a:rPr lang="en-US" sz="2000"/>
              <a:t> m’c TiCl</a:t>
            </a:r>
            <a:r>
              <a:rPr lang="en-US" sz="2000" baseline="-25000"/>
              <a:t>4</a:t>
            </a:r>
          </a:p>
        </p:txBody>
      </p:sp>
      <p:grpSp>
        <p:nvGrpSpPr>
          <p:cNvPr id="116817" name="Group 81"/>
          <p:cNvGrpSpPr>
            <a:grpSpLocks/>
          </p:cNvGrpSpPr>
          <p:nvPr/>
        </p:nvGrpSpPr>
        <p:grpSpPr bwMode="auto">
          <a:xfrm>
            <a:off x="6865938" y="3444875"/>
            <a:ext cx="958850" cy="276225"/>
            <a:chOff x="1646" y="3190"/>
            <a:chExt cx="604" cy="174"/>
          </a:xfrm>
        </p:grpSpPr>
        <p:sp>
          <p:nvSpPr>
            <p:cNvPr id="116814" name="Line 78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16" name="Line 80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818" name="Group 82"/>
          <p:cNvGrpSpPr>
            <a:grpSpLocks/>
          </p:cNvGrpSpPr>
          <p:nvPr/>
        </p:nvGrpSpPr>
        <p:grpSpPr bwMode="auto">
          <a:xfrm>
            <a:off x="4624388" y="2952750"/>
            <a:ext cx="958850" cy="276225"/>
            <a:chOff x="1646" y="3190"/>
            <a:chExt cx="604" cy="174"/>
          </a:xfrm>
        </p:grpSpPr>
        <p:sp>
          <p:nvSpPr>
            <p:cNvPr id="116819" name="Line 83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0" name="Line 84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821" name="Rectangle 85"/>
          <p:cNvSpPr>
            <a:spLocks noChangeArrowheads="1"/>
          </p:cNvSpPr>
          <p:nvPr/>
        </p:nvSpPr>
        <p:spPr bwMode="auto">
          <a:xfrm>
            <a:off x="1954213" y="4419600"/>
            <a:ext cx="519430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 b="1">
                <a:solidFill>
                  <a:srgbClr val="FF0000"/>
                </a:solidFill>
              </a:rPr>
              <a:t>Island Diagram helpful reminders:</a:t>
            </a:r>
            <a:r>
              <a:rPr lang="en-US" sz="24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16822" name="Rectangle 86"/>
          <p:cNvSpPr>
            <a:spLocks noChangeArrowheads="1"/>
          </p:cNvSpPr>
          <p:nvPr/>
        </p:nvSpPr>
        <p:spPr bwMode="auto">
          <a:xfrm>
            <a:off x="682625" y="4981575"/>
            <a:ext cx="7789863" cy="155257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2. The </a:t>
            </a:r>
            <a:r>
              <a:rPr lang="en-US" sz="2400">
                <a:solidFill>
                  <a:srgbClr val="0000FF"/>
                </a:solidFill>
              </a:rPr>
              <a:t>middle bridge conversion factor</a:t>
            </a:r>
            <a:r>
              <a:rPr lang="en-US" sz="2400">
                <a:solidFill>
                  <a:srgbClr val="FF0000"/>
                </a:solidFill>
              </a:rPr>
              <a:t> is the only one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    that has </a:t>
            </a:r>
            <a:r>
              <a:rPr lang="en-US" sz="2400">
                <a:solidFill>
                  <a:srgbClr val="0000FF"/>
                </a:solidFill>
              </a:rPr>
              <a:t>two different substances</a:t>
            </a:r>
            <a:r>
              <a:rPr lang="en-US" sz="2400">
                <a:solidFill>
                  <a:srgbClr val="FF0000"/>
                </a:solidFill>
              </a:rPr>
              <a:t> in it. The conversion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    factors for the other six bridges have the </a:t>
            </a:r>
            <a:r>
              <a:rPr lang="en-US" sz="2400" b="1">
                <a:solidFill>
                  <a:srgbClr val="FF0000"/>
                </a:solidFill>
              </a:rPr>
              <a:t>same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    </a:t>
            </a:r>
            <a:r>
              <a:rPr lang="en-US" sz="2400" b="1">
                <a:solidFill>
                  <a:srgbClr val="FF0000"/>
                </a:solidFill>
              </a:rPr>
              <a:t>substance</a:t>
            </a:r>
            <a:r>
              <a:rPr lang="en-US" sz="2400">
                <a:solidFill>
                  <a:srgbClr val="FF0000"/>
                </a:solidFill>
              </a:rPr>
              <a:t> in both the numerator and denominator.</a:t>
            </a:r>
          </a:p>
        </p:txBody>
      </p:sp>
      <p:sp>
        <p:nvSpPr>
          <p:cNvPr id="116823" name="Rectangle 87"/>
          <p:cNvSpPr>
            <a:spLocks noChangeArrowheads="1"/>
          </p:cNvSpPr>
          <p:nvPr/>
        </p:nvSpPr>
        <p:spPr bwMode="auto">
          <a:xfrm>
            <a:off x="682625" y="4992688"/>
            <a:ext cx="7874000" cy="11874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1. Use </a:t>
            </a:r>
            <a:r>
              <a:rPr lang="en-US" sz="2400">
                <a:solidFill>
                  <a:srgbClr val="0000FF"/>
                </a:solidFill>
              </a:rPr>
              <a:t>coefficients</a:t>
            </a:r>
            <a:r>
              <a:rPr lang="en-US" sz="2400">
                <a:solidFill>
                  <a:srgbClr val="FF0000"/>
                </a:solidFill>
              </a:rPr>
              <a:t> from the equation only when crossing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    the </a:t>
            </a:r>
            <a:r>
              <a:rPr lang="en-US" sz="2400">
                <a:solidFill>
                  <a:srgbClr val="0000FF"/>
                </a:solidFill>
              </a:rPr>
              <a:t>middle bridge</a:t>
            </a:r>
            <a:r>
              <a:rPr lang="en-US" sz="2400">
                <a:solidFill>
                  <a:srgbClr val="FF0000"/>
                </a:solidFill>
              </a:rPr>
              <a:t>. </a:t>
            </a:r>
            <a:r>
              <a:rPr lang="en-US" sz="2400" b="1">
                <a:solidFill>
                  <a:srgbClr val="FF0000"/>
                </a:solidFill>
              </a:rPr>
              <a:t>The other six bridges</a:t>
            </a:r>
            <a:r>
              <a:rPr lang="en-US" sz="2400">
                <a:solidFill>
                  <a:srgbClr val="FF0000"/>
                </a:solidFill>
              </a:rPr>
              <a:t> always have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    “1 mol” before a substance’s formula.</a:t>
            </a:r>
          </a:p>
        </p:txBody>
      </p:sp>
      <p:sp>
        <p:nvSpPr>
          <p:cNvPr id="116825" name="Rectangle 89"/>
          <p:cNvSpPr>
            <a:spLocks noChangeArrowheads="1"/>
          </p:cNvSpPr>
          <p:nvPr/>
        </p:nvSpPr>
        <p:spPr bwMode="auto">
          <a:xfrm rot="1289752">
            <a:off x="2674938" y="1120775"/>
            <a:ext cx="80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1 mol</a:t>
            </a:r>
          </a:p>
        </p:txBody>
      </p:sp>
      <p:sp>
        <p:nvSpPr>
          <p:cNvPr id="116826" name="Rectangle 90"/>
          <p:cNvSpPr>
            <a:spLocks noChangeArrowheads="1"/>
          </p:cNvSpPr>
          <p:nvPr/>
        </p:nvSpPr>
        <p:spPr bwMode="auto">
          <a:xfrm>
            <a:off x="2397125" y="1484313"/>
            <a:ext cx="804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1 mol</a:t>
            </a:r>
          </a:p>
        </p:txBody>
      </p:sp>
      <p:sp>
        <p:nvSpPr>
          <p:cNvPr id="116827" name="Rectangle 91"/>
          <p:cNvSpPr>
            <a:spLocks noChangeArrowheads="1"/>
          </p:cNvSpPr>
          <p:nvPr/>
        </p:nvSpPr>
        <p:spPr bwMode="auto">
          <a:xfrm rot="-1234749">
            <a:off x="2454275" y="1890713"/>
            <a:ext cx="804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1 mol</a:t>
            </a:r>
          </a:p>
        </p:txBody>
      </p:sp>
      <p:sp>
        <p:nvSpPr>
          <p:cNvPr id="116828" name="Rectangle 92"/>
          <p:cNvSpPr>
            <a:spLocks noChangeArrowheads="1"/>
          </p:cNvSpPr>
          <p:nvPr/>
        </p:nvSpPr>
        <p:spPr bwMode="auto">
          <a:xfrm>
            <a:off x="6056313" y="1484313"/>
            <a:ext cx="80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1 mol</a:t>
            </a:r>
          </a:p>
        </p:txBody>
      </p:sp>
      <p:sp>
        <p:nvSpPr>
          <p:cNvPr id="116829" name="Rectangle 93"/>
          <p:cNvSpPr>
            <a:spLocks noChangeArrowheads="1"/>
          </p:cNvSpPr>
          <p:nvPr/>
        </p:nvSpPr>
        <p:spPr bwMode="auto">
          <a:xfrm>
            <a:off x="4286250" y="1427163"/>
            <a:ext cx="860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0000FF"/>
                </a:solidFill>
              </a:rPr>
              <a:t>coeff.</a:t>
            </a:r>
          </a:p>
        </p:txBody>
      </p:sp>
      <p:sp>
        <p:nvSpPr>
          <p:cNvPr id="116830" name="Rectangle 94"/>
          <p:cNvSpPr>
            <a:spLocks noChangeArrowheads="1"/>
          </p:cNvSpPr>
          <p:nvPr/>
        </p:nvSpPr>
        <p:spPr bwMode="auto">
          <a:xfrm rot="-1346491">
            <a:off x="5707063" y="1177925"/>
            <a:ext cx="80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1 mol</a:t>
            </a:r>
          </a:p>
        </p:txBody>
      </p:sp>
      <p:sp>
        <p:nvSpPr>
          <p:cNvPr id="116831" name="Rectangle 95"/>
          <p:cNvSpPr>
            <a:spLocks noChangeArrowheads="1"/>
          </p:cNvSpPr>
          <p:nvPr/>
        </p:nvSpPr>
        <p:spPr bwMode="auto">
          <a:xfrm rot="1315275">
            <a:off x="6042025" y="1862138"/>
            <a:ext cx="804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1 mol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67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16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67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6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6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67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6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6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6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6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6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167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167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16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16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67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16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16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16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68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6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6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6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16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167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16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16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167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167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16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16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168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168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6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6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16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16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16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16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168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168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116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116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167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16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16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116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8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8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6" dur="80"/>
                                        <p:tgtEl>
                                          <p:spTgt spid="1168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7" dur="80"/>
                                        <p:tgtEl>
                                          <p:spTgt spid="1168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80"/>
                                        <p:tgtEl>
                                          <p:spTgt spid="1168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770" decel="100000"/>
                                        <p:tgtEl>
                                          <p:spTgt spid="1168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4" dur="770" decel="100000"/>
                                        <p:tgtEl>
                                          <p:spTgt spid="1168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6" dur="770" fill="hold"/>
                                        <p:tgtEl>
                                          <p:spTgt spid="116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8" dur="770" fill="hold"/>
                                        <p:tgtEl>
                                          <p:spTgt spid="116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770" decel="100000"/>
                                        <p:tgtEl>
                                          <p:spTgt spid="1168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5" dur="770" decel="100000"/>
                                        <p:tgtEl>
                                          <p:spTgt spid="1168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7" dur="770" fill="hold"/>
                                        <p:tgtEl>
                                          <p:spTgt spid="116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9" dur="770" fill="hold"/>
                                        <p:tgtEl>
                                          <p:spTgt spid="116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00"/>
                            </p:stCondLst>
                            <p:childTnLst>
                              <p:par>
                                <p:cTn id="18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770" decel="100000"/>
                                        <p:tgtEl>
                                          <p:spTgt spid="1168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5" dur="770" decel="100000"/>
                                        <p:tgtEl>
                                          <p:spTgt spid="1168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7" dur="770" fill="hold"/>
                                        <p:tgtEl>
                                          <p:spTgt spid="116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9" dur="770" fill="hold"/>
                                        <p:tgtEl>
                                          <p:spTgt spid="116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000"/>
                            </p:stCondLst>
                            <p:childTnLst>
                              <p:par>
                                <p:cTn id="19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770" decel="100000"/>
                                        <p:tgtEl>
                                          <p:spTgt spid="1168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5" dur="770" decel="100000"/>
                                        <p:tgtEl>
                                          <p:spTgt spid="1168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7" dur="770" fill="hold"/>
                                        <p:tgtEl>
                                          <p:spTgt spid="116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9" dur="770" fill="hold"/>
                                        <p:tgtEl>
                                          <p:spTgt spid="116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6000"/>
                            </p:stCondLst>
                            <p:childTnLst>
                              <p:par>
                                <p:cTn id="20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770" decel="100000"/>
                                        <p:tgtEl>
                                          <p:spTgt spid="1168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5" dur="770" decel="100000"/>
                                        <p:tgtEl>
                                          <p:spTgt spid="1168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7" dur="770" fill="hold"/>
                                        <p:tgtEl>
                                          <p:spTgt spid="116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9" dur="770" fill="hold"/>
                                        <p:tgtEl>
                                          <p:spTgt spid="116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8000"/>
                            </p:stCondLst>
                            <p:childTnLst>
                              <p:par>
                                <p:cTn id="21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770" decel="100000"/>
                                        <p:tgtEl>
                                          <p:spTgt spid="116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5" dur="770" decel="100000"/>
                                        <p:tgtEl>
                                          <p:spTgt spid="1168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7" dur="770" fill="hold"/>
                                        <p:tgtEl>
                                          <p:spTgt spid="116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9" dur="770" fill="hold"/>
                                        <p:tgtEl>
                                          <p:spTgt spid="116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770" decel="100000"/>
                                        <p:tgtEl>
                                          <p:spTgt spid="1168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5" dur="770" decel="100000"/>
                                        <p:tgtEl>
                                          <p:spTgt spid="1168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7" dur="770" fill="hold"/>
                                        <p:tgtEl>
                                          <p:spTgt spid="116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9" dur="770" fill="hold"/>
                                        <p:tgtEl>
                                          <p:spTgt spid="116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4" dur="2000"/>
                                        <p:tgtEl>
                                          <p:spTgt spid="1168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2000"/>
                                        <p:tgtEl>
                                          <p:spTgt spid="11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2000"/>
                                        <p:tgtEl>
                                          <p:spTgt spid="11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2000"/>
                                        <p:tgtEl>
                                          <p:spTgt spid="1168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2000"/>
                                        <p:tgtEl>
                                          <p:spTgt spid="11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2000"/>
                                        <p:tgtEl>
                                          <p:spTgt spid="11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2000"/>
                                        <p:tgtEl>
                                          <p:spTgt spid="1168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2000"/>
                                        <p:tgtEl>
                                          <p:spTgt spid="1168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2000"/>
                                        <p:tgtEl>
                                          <p:spTgt spid="1168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2000"/>
                                        <p:tgtEl>
                                          <p:spTgt spid="11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832" grpId="0" animBg="1"/>
      <p:bldP spid="116832" grpId="1" animBg="1"/>
      <p:bldP spid="116833" grpId="0" animBg="1"/>
      <p:bldP spid="116833" grpId="1" animBg="1"/>
      <p:bldP spid="116824" grpId="0"/>
      <p:bldP spid="116779" grpId="0" animBg="1"/>
      <p:bldP spid="116777" grpId="0"/>
      <p:bldP spid="116778" grpId="0"/>
      <p:bldP spid="116784" grpId="0"/>
      <p:bldP spid="116787" grpId="0"/>
      <p:bldP spid="116788" grpId="0" animBg="1"/>
      <p:bldP spid="116789" grpId="0" animBg="1"/>
      <p:bldP spid="116794" grpId="0"/>
      <p:bldP spid="116795" grpId="0"/>
      <p:bldP spid="116796" grpId="0" animBg="1"/>
      <p:bldP spid="116797" grpId="0" animBg="1"/>
      <p:bldP spid="116802" grpId="0"/>
      <p:bldP spid="116803" grpId="0"/>
      <p:bldP spid="116810" grpId="0"/>
      <p:bldP spid="116811" grpId="0"/>
      <p:bldP spid="116821" grpId="0"/>
      <p:bldP spid="116822" grpId="0"/>
      <p:bldP spid="116822" grpId="1"/>
      <p:bldP spid="116823" grpId="0"/>
      <p:bldP spid="116823" grpId="1"/>
      <p:bldP spid="116825" grpId="0"/>
      <p:bldP spid="116826" grpId="0"/>
      <p:bldP spid="116827" grpId="0"/>
      <p:bldP spid="116828" grpId="0"/>
      <p:bldP spid="116829" grpId="0"/>
      <p:bldP spid="116830" grpId="0"/>
      <p:bldP spid="1168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923" name="Group 163"/>
          <p:cNvGrpSpPr>
            <a:grpSpLocks/>
          </p:cNvGrpSpPr>
          <p:nvPr/>
        </p:nvGrpSpPr>
        <p:grpSpPr bwMode="auto">
          <a:xfrm>
            <a:off x="1687513" y="168275"/>
            <a:ext cx="5703887" cy="519113"/>
            <a:chOff x="1063" y="106"/>
            <a:chExt cx="3593" cy="327"/>
          </a:xfrm>
        </p:grpSpPr>
        <p:sp>
          <p:nvSpPr>
            <p:cNvPr id="117767" name="Rectangle 7"/>
            <p:cNvSpPr>
              <a:spLocks noChangeArrowheads="1"/>
            </p:cNvSpPr>
            <p:nvPr/>
          </p:nvSpPr>
          <p:spPr bwMode="auto">
            <a:xfrm>
              <a:off x="1063" y="106"/>
              <a:ext cx="3593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0000"/>
                  </a:solidFill>
                </a:rPr>
                <a:t>2 Ir   +   Ni</a:t>
              </a:r>
              <a:r>
                <a:rPr lang="en-US" baseline="-25000">
                  <a:solidFill>
                    <a:srgbClr val="FF0000"/>
                  </a:solidFill>
                </a:rPr>
                <a:t>3</a:t>
              </a:r>
              <a:r>
                <a:rPr lang="en-US">
                  <a:solidFill>
                    <a:srgbClr val="FF0000"/>
                  </a:solidFill>
                </a:rPr>
                <a:t>P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           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3 Ni   +   2 IrP </a:t>
              </a:r>
            </a:p>
          </p:txBody>
        </p:sp>
        <p:sp>
          <p:nvSpPr>
            <p:cNvPr id="117768" name="Line 8"/>
            <p:cNvSpPr>
              <a:spLocks noChangeShapeType="1"/>
            </p:cNvSpPr>
            <p:nvPr/>
          </p:nvSpPr>
          <p:spPr bwMode="auto">
            <a:xfrm>
              <a:off x="2663" y="275"/>
              <a:ext cx="35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198438" y="758825"/>
            <a:ext cx="6334125" cy="11874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If 5.33 x 10</a:t>
            </a:r>
            <a:r>
              <a:rPr lang="en-US" sz="2400" baseline="30000">
                <a:solidFill>
                  <a:srgbClr val="FF0000"/>
                </a:solidFill>
              </a:rPr>
              <a:t>28</a:t>
            </a:r>
            <a:r>
              <a:rPr lang="en-US" sz="2400">
                <a:solidFill>
                  <a:srgbClr val="FF0000"/>
                </a:solidFill>
              </a:rPr>
              <a:t> m’cules nickel (II) phosphide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react w/excess iridium, what mass iridium (III)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phosphide is produced?</a:t>
            </a:r>
          </a:p>
        </p:txBody>
      </p:sp>
      <p:grpSp>
        <p:nvGrpSpPr>
          <p:cNvPr id="117770" name="Group 10"/>
          <p:cNvGrpSpPr>
            <a:grpSpLocks/>
          </p:cNvGrpSpPr>
          <p:nvPr/>
        </p:nvGrpSpPr>
        <p:grpSpPr bwMode="auto">
          <a:xfrm>
            <a:off x="6700838" y="1087438"/>
            <a:ext cx="2089150" cy="666750"/>
            <a:chOff x="4079" y="2821"/>
            <a:chExt cx="1316" cy="420"/>
          </a:xfrm>
        </p:grpSpPr>
        <p:sp>
          <p:nvSpPr>
            <p:cNvPr id="117771" name="Freeform 11"/>
            <p:cNvSpPr>
              <a:spLocks/>
            </p:cNvSpPr>
            <p:nvPr/>
          </p:nvSpPr>
          <p:spPr bwMode="auto">
            <a:xfrm>
              <a:off x="4628" y="3034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72" name="Oval 12"/>
            <p:cNvSpPr>
              <a:spLocks noChangeArrowheads="1"/>
            </p:cNvSpPr>
            <p:nvPr/>
          </p:nvSpPr>
          <p:spPr bwMode="auto">
            <a:xfrm>
              <a:off x="4137" y="2821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73" name="Oval 13"/>
            <p:cNvSpPr>
              <a:spLocks noChangeArrowheads="1"/>
            </p:cNvSpPr>
            <p:nvPr/>
          </p:nvSpPr>
          <p:spPr bwMode="auto">
            <a:xfrm>
              <a:off x="4145" y="3118"/>
              <a:ext cx="124" cy="123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74" name="Oval 14"/>
            <p:cNvSpPr>
              <a:spLocks noChangeArrowheads="1"/>
            </p:cNvSpPr>
            <p:nvPr/>
          </p:nvSpPr>
          <p:spPr bwMode="auto">
            <a:xfrm>
              <a:off x="4485" y="2963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75" name="Freeform 15"/>
            <p:cNvSpPr>
              <a:spLocks/>
            </p:cNvSpPr>
            <p:nvPr/>
          </p:nvSpPr>
          <p:spPr bwMode="auto">
            <a:xfrm>
              <a:off x="4264" y="3066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76" name="Freeform 16"/>
            <p:cNvSpPr>
              <a:spLocks/>
            </p:cNvSpPr>
            <p:nvPr/>
          </p:nvSpPr>
          <p:spPr bwMode="auto">
            <a:xfrm>
              <a:off x="4271" y="2919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77" name="Freeform 17"/>
            <p:cNvSpPr>
              <a:spLocks/>
            </p:cNvSpPr>
            <p:nvPr/>
          </p:nvSpPr>
          <p:spPr bwMode="auto">
            <a:xfrm>
              <a:off x="4219" y="3036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78" name="Oval 18"/>
            <p:cNvSpPr>
              <a:spLocks noChangeArrowheads="1"/>
            </p:cNvSpPr>
            <p:nvPr/>
          </p:nvSpPr>
          <p:spPr bwMode="auto">
            <a:xfrm>
              <a:off x="4079" y="2965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79" name="Oval 19"/>
            <p:cNvSpPr>
              <a:spLocks noChangeArrowheads="1"/>
            </p:cNvSpPr>
            <p:nvPr/>
          </p:nvSpPr>
          <p:spPr bwMode="auto">
            <a:xfrm flipH="1">
              <a:off x="4845" y="2965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80" name="Oval 20"/>
            <p:cNvSpPr>
              <a:spLocks noChangeArrowheads="1"/>
            </p:cNvSpPr>
            <p:nvPr/>
          </p:nvSpPr>
          <p:spPr bwMode="auto">
            <a:xfrm flipH="1">
              <a:off x="5188" y="2821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81" name="Oval 21"/>
            <p:cNvSpPr>
              <a:spLocks noChangeArrowheads="1"/>
            </p:cNvSpPr>
            <p:nvPr/>
          </p:nvSpPr>
          <p:spPr bwMode="auto">
            <a:xfrm flipH="1">
              <a:off x="5197" y="3118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82" name="Oval 22"/>
            <p:cNvSpPr>
              <a:spLocks noChangeArrowheads="1"/>
            </p:cNvSpPr>
            <p:nvPr/>
          </p:nvSpPr>
          <p:spPr bwMode="auto">
            <a:xfrm flipH="1">
              <a:off x="5251" y="2963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83" name="Freeform 23"/>
            <p:cNvSpPr>
              <a:spLocks/>
            </p:cNvSpPr>
            <p:nvPr/>
          </p:nvSpPr>
          <p:spPr bwMode="auto">
            <a:xfrm flipH="1">
              <a:off x="4977" y="3066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84" name="Freeform 24"/>
            <p:cNvSpPr>
              <a:spLocks/>
            </p:cNvSpPr>
            <p:nvPr/>
          </p:nvSpPr>
          <p:spPr bwMode="auto">
            <a:xfrm flipH="1">
              <a:off x="4977" y="2919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85" name="Freeform 25"/>
            <p:cNvSpPr>
              <a:spLocks/>
            </p:cNvSpPr>
            <p:nvPr/>
          </p:nvSpPr>
          <p:spPr bwMode="auto">
            <a:xfrm flipH="1">
              <a:off x="4984" y="3036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7786" name="Group 26"/>
          <p:cNvGrpSpPr>
            <a:grpSpLocks/>
          </p:cNvGrpSpPr>
          <p:nvPr/>
        </p:nvGrpSpPr>
        <p:grpSpPr bwMode="auto">
          <a:xfrm>
            <a:off x="6702425" y="1085850"/>
            <a:ext cx="2089150" cy="666750"/>
            <a:chOff x="211" y="188"/>
            <a:chExt cx="1316" cy="420"/>
          </a:xfrm>
        </p:grpSpPr>
        <p:sp>
          <p:nvSpPr>
            <p:cNvPr id="117787" name="Freeform 27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88" name="Oval 28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89" name="Oval 29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90" name="Oval 30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91" name="Freeform 31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92" name="Freeform 32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93" name="Freeform 33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94" name="Oval 34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95" name="Oval 35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96" name="Oval 36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97" name="Oval 37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98" name="Oval 38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99" name="Freeform 39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00" name="Freeform 40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01" name="Freeform 41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802" name="Rectangle 42"/>
          <p:cNvSpPr>
            <a:spLocks noChangeArrowheads="1"/>
          </p:cNvSpPr>
          <p:nvPr/>
        </p:nvSpPr>
        <p:spPr bwMode="auto">
          <a:xfrm>
            <a:off x="6807200" y="1751013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Ni</a:t>
            </a:r>
            <a:r>
              <a:rPr lang="en-US" sz="2400" baseline="-25000"/>
              <a:t>3</a:t>
            </a:r>
            <a:r>
              <a:rPr lang="en-US" sz="2400"/>
              <a:t>P</a:t>
            </a:r>
            <a:r>
              <a:rPr lang="en-US" sz="2400" baseline="-25000"/>
              <a:t>2</a:t>
            </a:r>
          </a:p>
        </p:txBody>
      </p:sp>
      <p:sp>
        <p:nvSpPr>
          <p:cNvPr id="117803" name="Rectangle 43"/>
          <p:cNvSpPr>
            <a:spLocks noChangeArrowheads="1"/>
          </p:cNvSpPr>
          <p:nvPr/>
        </p:nvSpPr>
        <p:spPr bwMode="auto">
          <a:xfrm>
            <a:off x="8142288" y="1751013"/>
            <a:ext cx="573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IrP</a:t>
            </a:r>
            <a:endParaRPr lang="en-US" sz="2400" baseline="-25000"/>
          </a:p>
        </p:txBody>
      </p:sp>
      <p:sp>
        <p:nvSpPr>
          <p:cNvPr id="117809" name="Rectangle 49"/>
          <p:cNvSpPr>
            <a:spLocks noChangeArrowheads="1"/>
          </p:cNvSpPr>
          <p:nvPr/>
        </p:nvSpPr>
        <p:spPr bwMode="auto">
          <a:xfrm>
            <a:off x="5411788" y="3282950"/>
            <a:ext cx="2366962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17841" name="Group 81"/>
          <p:cNvGrpSpPr>
            <a:grpSpLocks/>
          </p:cNvGrpSpPr>
          <p:nvPr/>
        </p:nvGrpSpPr>
        <p:grpSpPr bwMode="auto">
          <a:xfrm>
            <a:off x="6704013" y="2032000"/>
            <a:ext cx="2120900" cy="1098550"/>
            <a:chOff x="2321" y="3628"/>
            <a:chExt cx="1336" cy="692"/>
          </a:xfrm>
        </p:grpSpPr>
        <p:sp>
          <p:nvSpPr>
            <p:cNvPr id="117811" name="Rectangle 51"/>
            <p:cNvSpPr>
              <a:spLocks noChangeArrowheads="1"/>
            </p:cNvSpPr>
            <p:nvPr/>
          </p:nvSpPr>
          <p:spPr bwMode="auto">
            <a:xfrm>
              <a:off x="2321" y="3628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7812" name="Rectangle 52"/>
            <p:cNvSpPr>
              <a:spLocks noChangeArrowheads="1"/>
            </p:cNvSpPr>
            <p:nvPr/>
          </p:nvSpPr>
          <p:spPr bwMode="auto">
            <a:xfrm>
              <a:off x="3417" y="3628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7813" name="Line 53"/>
            <p:cNvSpPr>
              <a:spLocks noChangeShapeType="1"/>
            </p:cNvSpPr>
            <p:nvPr/>
          </p:nvSpPr>
          <p:spPr bwMode="auto">
            <a:xfrm>
              <a:off x="2525" y="4046"/>
              <a:ext cx="98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814" name="Rectangle 54"/>
          <p:cNvSpPr>
            <a:spLocks noChangeArrowheads="1"/>
          </p:cNvSpPr>
          <p:nvPr/>
        </p:nvSpPr>
        <p:spPr bwMode="auto">
          <a:xfrm>
            <a:off x="5011738" y="3317875"/>
            <a:ext cx="3314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3.95 x 10</a:t>
            </a:r>
            <a:r>
              <a:rPr lang="en-US" sz="2400" baseline="30000"/>
              <a:t>7</a:t>
            </a:r>
            <a:r>
              <a:rPr lang="en-US" sz="2400"/>
              <a:t> g IrP</a:t>
            </a:r>
            <a:endParaRPr lang="en-US" sz="2400" baseline="-25000"/>
          </a:p>
        </p:txBody>
      </p:sp>
      <p:sp>
        <p:nvSpPr>
          <p:cNvPr id="117816" name="Line 56"/>
          <p:cNvSpPr>
            <a:spLocks noChangeShapeType="1"/>
          </p:cNvSpPr>
          <p:nvPr/>
        </p:nvSpPr>
        <p:spPr bwMode="auto">
          <a:xfrm flipH="1">
            <a:off x="1470025" y="2363788"/>
            <a:ext cx="828675" cy="2381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17" name="Line 57"/>
          <p:cNvSpPr>
            <a:spLocks noChangeShapeType="1"/>
          </p:cNvSpPr>
          <p:nvPr/>
        </p:nvSpPr>
        <p:spPr bwMode="auto">
          <a:xfrm flipH="1">
            <a:off x="3713163" y="2779713"/>
            <a:ext cx="958850" cy="2762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18" name="Rectangle 58"/>
          <p:cNvSpPr>
            <a:spLocks noChangeArrowheads="1"/>
          </p:cNvSpPr>
          <p:nvPr/>
        </p:nvSpPr>
        <p:spPr bwMode="auto">
          <a:xfrm>
            <a:off x="7127875" y="2647950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IrP</a:t>
            </a:r>
            <a:endParaRPr lang="en-US" sz="2400" baseline="-25000"/>
          </a:p>
        </p:txBody>
      </p:sp>
      <p:sp>
        <p:nvSpPr>
          <p:cNvPr id="117819" name="Rectangle 59"/>
          <p:cNvSpPr>
            <a:spLocks noChangeArrowheads="1"/>
          </p:cNvSpPr>
          <p:nvPr/>
        </p:nvSpPr>
        <p:spPr bwMode="auto">
          <a:xfrm>
            <a:off x="6958013" y="2263775"/>
            <a:ext cx="173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223.2 g IrP</a:t>
            </a:r>
            <a:endParaRPr lang="en-US" sz="2400" baseline="-25000"/>
          </a:p>
        </p:txBody>
      </p:sp>
      <p:sp>
        <p:nvSpPr>
          <p:cNvPr id="117820" name="Line 60"/>
          <p:cNvSpPr>
            <a:spLocks noChangeShapeType="1"/>
          </p:cNvSpPr>
          <p:nvPr/>
        </p:nvSpPr>
        <p:spPr bwMode="auto">
          <a:xfrm flipH="1" flipV="1">
            <a:off x="3182938" y="2330450"/>
            <a:ext cx="1204912" cy="260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21" name="Line 61"/>
          <p:cNvSpPr>
            <a:spLocks noChangeShapeType="1"/>
          </p:cNvSpPr>
          <p:nvPr/>
        </p:nvSpPr>
        <p:spPr bwMode="auto">
          <a:xfrm flipH="1" flipV="1">
            <a:off x="5389563" y="2800350"/>
            <a:ext cx="1204912" cy="260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7843" name="Group 83"/>
          <p:cNvGrpSpPr>
            <a:grpSpLocks/>
          </p:cNvGrpSpPr>
          <p:nvPr/>
        </p:nvGrpSpPr>
        <p:grpSpPr bwMode="auto">
          <a:xfrm>
            <a:off x="4752975" y="2033588"/>
            <a:ext cx="2135188" cy="1098550"/>
            <a:chOff x="3291" y="1407"/>
            <a:chExt cx="1345" cy="692"/>
          </a:xfrm>
        </p:grpSpPr>
        <p:sp>
          <p:nvSpPr>
            <p:cNvPr id="117823" name="Rectangle 63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7824" name="Rectangle 64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7825" name="Line 65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826" name="Rectangle 66"/>
          <p:cNvSpPr>
            <a:spLocks noChangeArrowheads="1"/>
          </p:cNvSpPr>
          <p:nvPr/>
        </p:nvSpPr>
        <p:spPr bwMode="auto">
          <a:xfrm>
            <a:off x="4964113" y="2667000"/>
            <a:ext cx="173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Ni</a:t>
            </a:r>
            <a:r>
              <a:rPr lang="en-US" sz="2400" baseline="-25000"/>
              <a:t>3</a:t>
            </a:r>
            <a:r>
              <a:rPr lang="en-US" sz="2400"/>
              <a:t>P</a:t>
            </a:r>
            <a:r>
              <a:rPr lang="en-US" sz="2400" baseline="-25000"/>
              <a:t>2</a:t>
            </a:r>
          </a:p>
        </p:txBody>
      </p:sp>
      <p:sp>
        <p:nvSpPr>
          <p:cNvPr id="117827" name="Rectangle 67"/>
          <p:cNvSpPr>
            <a:spLocks noChangeArrowheads="1"/>
          </p:cNvSpPr>
          <p:nvPr/>
        </p:nvSpPr>
        <p:spPr bwMode="auto">
          <a:xfrm>
            <a:off x="5135563" y="2246313"/>
            <a:ext cx="1484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IrP</a:t>
            </a:r>
            <a:endParaRPr lang="en-US" sz="2400" baseline="-25000"/>
          </a:p>
        </p:txBody>
      </p:sp>
      <p:grpSp>
        <p:nvGrpSpPr>
          <p:cNvPr id="117844" name="Group 84"/>
          <p:cNvGrpSpPr>
            <a:grpSpLocks/>
          </p:cNvGrpSpPr>
          <p:nvPr/>
        </p:nvGrpSpPr>
        <p:grpSpPr bwMode="auto">
          <a:xfrm>
            <a:off x="2262188" y="2028825"/>
            <a:ext cx="2663825" cy="1098550"/>
            <a:chOff x="1353" y="1404"/>
            <a:chExt cx="1678" cy="692"/>
          </a:xfrm>
        </p:grpSpPr>
        <p:sp>
          <p:nvSpPr>
            <p:cNvPr id="117829" name="Rectangle 69"/>
            <p:cNvSpPr>
              <a:spLocks noChangeArrowheads="1"/>
            </p:cNvSpPr>
            <p:nvPr/>
          </p:nvSpPr>
          <p:spPr bwMode="auto">
            <a:xfrm>
              <a:off x="1353" y="140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7830" name="Rectangle 70"/>
            <p:cNvSpPr>
              <a:spLocks noChangeArrowheads="1"/>
            </p:cNvSpPr>
            <p:nvPr/>
          </p:nvSpPr>
          <p:spPr bwMode="auto">
            <a:xfrm>
              <a:off x="2791" y="140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7831" name="Line 71"/>
            <p:cNvSpPr>
              <a:spLocks noChangeShapeType="1"/>
            </p:cNvSpPr>
            <p:nvPr/>
          </p:nvSpPr>
          <p:spPr bwMode="auto">
            <a:xfrm>
              <a:off x="1557" y="1822"/>
              <a:ext cx="129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832" name="Rectangle 72"/>
          <p:cNvSpPr>
            <a:spLocks noChangeArrowheads="1"/>
          </p:cNvSpPr>
          <p:nvPr/>
        </p:nvSpPr>
        <p:spPr bwMode="auto">
          <a:xfrm>
            <a:off x="2774950" y="2239963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Ni</a:t>
            </a:r>
            <a:r>
              <a:rPr lang="en-US" sz="2400" baseline="-25000"/>
              <a:t>3</a:t>
            </a:r>
            <a:r>
              <a:rPr lang="en-US" sz="2400"/>
              <a:t>P</a:t>
            </a:r>
            <a:r>
              <a:rPr lang="en-US" sz="2400" baseline="-25000"/>
              <a:t>2</a:t>
            </a:r>
          </a:p>
        </p:txBody>
      </p:sp>
      <p:sp>
        <p:nvSpPr>
          <p:cNvPr id="117833" name="Rectangle 73"/>
          <p:cNvSpPr>
            <a:spLocks noChangeArrowheads="1"/>
          </p:cNvSpPr>
          <p:nvPr/>
        </p:nvSpPr>
        <p:spPr bwMode="auto">
          <a:xfrm>
            <a:off x="2543175" y="2690813"/>
            <a:ext cx="224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latin typeface="Arial Narrow" pitchFamily="34" charset="0"/>
              </a:rPr>
              <a:t>6.02 x 10</a:t>
            </a:r>
            <a:r>
              <a:rPr lang="en-US" sz="2000" b="1" baseline="30000">
                <a:latin typeface="Arial Narrow" pitchFamily="34" charset="0"/>
              </a:rPr>
              <a:t>23</a:t>
            </a:r>
            <a:r>
              <a:rPr lang="en-US" sz="2000" b="1">
                <a:latin typeface="Arial Narrow" pitchFamily="34" charset="0"/>
              </a:rPr>
              <a:t> m’c Ni</a:t>
            </a:r>
            <a:r>
              <a:rPr lang="en-US" sz="2000" b="1" baseline="-25000">
                <a:latin typeface="Arial Narrow" pitchFamily="34" charset="0"/>
              </a:rPr>
              <a:t>3</a:t>
            </a:r>
            <a:r>
              <a:rPr lang="en-US" sz="2000" b="1">
                <a:latin typeface="Arial Narrow" pitchFamily="34" charset="0"/>
              </a:rPr>
              <a:t>P</a:t>
            </a:r>
            <a:r>
              <a:rPr lang="en-US" sz="2000" b="1" baseline="-25000">
                <a:latin typeface="Arial Narrow" pitchFamily="34" charset="0"/>
              </a:rPr>
              <a:t>2</a:t>
            </a:r>
          </a:p>
        </p:txBody>
      </p:sp>
      <p:grpSp>
        <p:nvGrpSpPr>
          <p:cNvPr id="117834" name="Group 74"/>
          <p:cNvGrpSpPr>
            <a:grpSpLocks/>
          </p:cNvGrpSpPr>
          <p:nvPr/>
        </p:nvGrpSpPr>
        <p:grpSpPr bwMode="auto">
          <a:xfrm>
            <a:off x="7432675" y="2794000"/>
            <a:ext cx="958850" cy="276225"/>
            <a:chOff x="1646" y="3190"/>
            <a:chExt cx="604" cy="174"/>
          </a:xfrm>
        </p:grpSpPr>
        <p:sp>
          <p:nvSpPr>
            <p:cNvPr id="117835" name="Line 75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836" name="Line 76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7837" name="Group 77"/>
          <p:cNvGrpSpPr>
            <a:grpSpLocks/>
          </p:cNvGrpSpPr>
          <p:nvPr/>
        </p:nvGrpSpPr>
        <p:grpSpPr bwMode="auto">
          <a:xfrm>
            <a:off x="5446713" y="2343150"/>
            <a:ext cx="958850" cy="276225"/>
            <a:chOff x="1646" y="3190"/>
            <a:chExt cx="604" cy="174"/>
          </a:xfrm>
        </p:grpSpPr>
        <p:sp>
          <p:nvSpPr>
            <p:cNvPr id="117838" name="Line 78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839" name="Line 79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840" name="Rectangle 80"/>
          <p:cNvSpPr>
            <a:spLocks noChangeArrowheads="1"/>
          </p:cNvSpPr>
          <p:nvPr/>
        </p:nvSpPr>
        <p:spPr bwMode="auto">
          <a:xfrm>
            <a:off x="255588" y="2266950"/>
            <a:ext cx="2652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>
                <a:latin typeface="Arial Narrow" pitchFamily="34" charset="0"/>
              </a:rPr>
              <a:t>5.33 x 10</a:t>
            </a:r>
            <a:r>
              <a:rPr lang="en-US" sz="2000" b="1" baseline="30000">
                <a:latin typeface="Arial Narrow" pitchFamily="34" charset="0"/>
              </a:rPr>
              <a:t>28</a:t>
            </a:r>
            <a:r>
              <a:rPr lang="en-US" sz="2000" b="1">
                <a:latin typeface="Arial Narrow" pitchFamily="34" charset="0"/>
              </a:rPr>
              <a:t> m’c Ni</a:t>
            </a:r>
            <a:r>
              <a:rPr lang="en-US" sz="2000" b="1" baseline="-25000">
                <a:latin typeface="Arial Narrow" pitchFamily="34" charset="0"/>
              </a:rPr>
              <a:t>3</a:t>
            </a:r>
            <a:r>
              <a:rPr lang="en-US" sz="2000" b="1">
                <a:latin typeface="Arial Narrow" pitchFamily="34" charset="0"/>
              </a:rPr>
              <a:t>P</a:t>
            </a:r>
            <a:r>
              <a:rPr lang="en-US" sz="2000" b="1" baseline="-25000">
                <a:latin typeface="Arial Narrow" pitchFamily="34" charset="0"/>
              </a:rPr>
              <a:t>2</a:t>
            </a:r>
          </a:p>
        </p:txBody>
      </p:sp>
      <p:sp>
        <p:nvSpPr>
          <p:cNvPr id="117845" name="Rectangle 85"/>
          <p:cNvSpPr>
            <a:spLocks noChangeArrowheads="1"/>
          </p:cNvSpPr>
          <p:nvPr/>
        </p:nvSpPr>
        <p:spPr bwMode="auto">
          <a:xfrm>
            <a:off x="187325" y="3990975"/>
            <a:ext cx="5440363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How many grams iridium will react with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465 grams nickel (II) phosphide?</a:t>
            </a:r>
          </a:p>
        </p:txBody>
      </p:sp>
      <p:sp>
        <p:nvSpPr>
          <p:cNvPr id="117846" name="Rectangle 86"/>
          <p:cNvSpPr>
            <a:spLocks noChangeArrowheads="1"/>
          </p:cNvSpPr>
          <p:nvPr/>
        </p:nvSpPr>
        <p:spPr bwMode="auto">
          <a:xfrm>
            <a:off x="5411788" y="6038850"/>
            <a:ext cx="1308100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17912" name="Group 152"/>
          <p:cNvGrpSpPr>
            <a:grpSpLocks/>
          </p:cNvGrpSpPr>
          <p:nvPr/>
        </p:nvGrpSpPr>
        <p:grpSpPr bwMode="auto">
          <a:xfrm>
            <a:off x="6503988" y="4802188"/>
            <a:ext cx="1963737" cy="1098550"/>
            <a:chOff x="4223" y="3016"/>
            <a:chExt cx="1237" cy="692"/>
          </a:xfrm>
        </p:grpSpPr>
        <p:sp>
          <p:nvSpPr>
            <p:cNvPr id="117848" name="Rectangle 88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7849" name="Rectangle 89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7850" name="Line 90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851" name="Rectangle 91"/>
          <p:cNvSpPr>
            <a:spLocks noChangeArrowheads="1"/>
          </p:cNvSpPr>
          <p:nvPr/>
        </p:nvSpPr>
        <p:spPr bwMode="auto">
          <a:xfrm>
            <a:off x="5011738" y="6073775"/>
            <a:ext cx="167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751 g Ir</a:t>
            </a:r>
            <a:endParaRPr lang="en-US" sz="2400" baseline="-25000"/>
          </a:p>
        </p:txBody>
      </p:sp>
      <p:sp>
        <p:nvSpPr>
          <p:cNvPr id="117854" name="Rectangle 94"/>
          <p:cNvSpPr>
            <a:spLocks noChangeArrowheads="1"/>
          </p:cNvSpPr>
          <p:nvPr/>
        </p:nvSpPr>
        <p:spPr bwMode="auto">
          <a:xfrm>
            <a:off x="6870700" y="5418138"/>
            <a:ext cx="1382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Ir</a:t>
            </a:r>
            <a:endParaRPr lang="en-US" sz="2400" baseline="-25000"/>
          </a:p>
        </p:txBody>
      </p:sp>
      <p:sp>
        <p:nvSpPr>
          <p:cNvPr id="117855" name="Rectangle 95"/>
          <p:cNvSpPr>
            <a:spLocks noChangeArrowheads="1"/>
          </p:cNvSpPr>
          <p:nvPr/>
        </p:nvSpPr>
        <p:spPr bwMode="auto">
          <a:xfrm>
            <a:off x="6757988" y="5033963"/>
            <a:ext cx="173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192.2 g Ir</a:t>
            </a:r>
            <a:endParaRPr lang="en-US" sz="2400" baseline="-25000"/>
          </a:p>
        </p:txBody>
      </p:sp>
      <p:grpSp>
        <p:nvGrpSpPr>
          <p:cNvPr id="117858" name="Group 98"/>
          <p:cNvGrpSpPr>
            <a:grpSpLocks/>
          </p:cNvGrpSpPr>
          <p:nvPr/>
        </p:nvGrpSpPr>
        <p:grpSpPr bwMode="auto">
          <a:xfrm>
            <a:off x="4538663" y="4789488"/>
            <a:ext cx="2135187" cy="1098550"/>
            <a:chOff x="3291" y="1407"/>
            <a:chExt cx="1345" cy="692"/>
          </a:xfrm>
        </p:grpSpPr>
        <p:sp>
          <p:nvSpPr>
            <p:cNvPr id="117859" name="Rectangle 99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7860" name="Rectangle 100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7861" name="Line 101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862" name="Rectangle 102"/>
          <p:cNvSpPr>
            <a:spLocks noChangeArrowheads="1"/>
          </p:cNvSpPr>
          <p:nvPr/>
        </p:nvSpPr>
        <p:spPr bwMode="auto">
          <a:xfrm>
            <a:off x="4749800" y="5422900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Ni</a:t>
            </a:r>
            <a:r>
              <a:rPr lang="en-US" sz="2400" baseline="-25000"/>
              <a:t>3</a:t>
            </a:r>
            <a:r>
              <a:rPr lang="en-US" sz="2400"/>
              <a:t>P</a:t>
            </a:r>
            <a:r>
              <a:rPr lang="en-US" sz="2400" baseline="-25000"/>
              <a:t>2</a:t>
            </a:r>
          </a:p>
        </p:txBody>
      </p:sp>
      <p:sp>
        <p:nvSpPr>
          <p:cNvPr id="117863" name="Rectangle 103"/>
          <p:cNvSpPr>
            <a:spLocks noChangeArrowheads="1"/>
          </p:cNvSpPr>
          <p:nvPr/>
        </p:nvSpPr>
        <p:spPr bwMode="auto">
          <a:xfrm>
            <a:off x="5021263" y="5002213"/>
            <a:ext cx="1484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Ir</a:t>
            </a:r>
            <a:endParaRPr lang="en-US" sz="2400" baseline="-25000"/>
          </a:p>
        </p:txBody>
      </p:sp>
      <p:grpSp>
        <p:nvGrpSpPr>
          <p:cNvPr id="117911" name="Group 151"/>
          <p:cNvGrpSpPr>
            <a:grpSpLocks/>
          </p:cNvGrpSpPr>
          <p:nvPr/>
        </p:nvGrpSpPr>
        <p:grpSpPr bwMode="auto">
          <a:xfrm>
            <a:off x="2219325" y="4784725"/>
            <a:ext cx="2492375" cy="1098550"/>
            <a:chOff x="1425" y="3014"/>
            <a:chExt cx="1570" cy="692"/>
          </a:xfrm>
        </p:grpSpPr>
        <p:sp>
          <p:nvSpPr>
            <p:cNvPr id="117865" name="Rectangle 105"/>
            <p:cNvSpPr>
              <a:spLocks noChangeArrowheads="1"/>
            </p:cNvSpPr>
            <p:nvPr/>
          </p:nvSpPr>
          <p:spPr bwMode="auto">
            <a:xfrm>
              <a:off x="142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7866" name="Rectangle 106"/>
            <p:cNvSpPr>
              <a:spLocks noChangeArrowheads="1"/>
            </p:cNvSpPr>
            <p:nvPr/>
          </p:nvSpPr>
          <p:spPr bwMode="auto">
            <a:xfrm>
              <a:off x="2755" y="301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7867" name="Line 107"/>
            <p:cNvSpPr>
              <a:spLocks noChangeShapeType="1"/>
            </p:cNvSpPr>
            <p:nvPr/>
          </p:nvSpPr>
          <p:spPr bwMode="auto">
            <a:xfrm>
              <a:off x="1629" y="3432"/>
              <a:ext cx="122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868" name="Rectangle 108"/>
          <p:cNvSpPr>
            <a:spLocks noChangeArrowheads="1"/>
          </p:cNvSpPr>
          <p:nvPr/>
        </p:nvSpPr>
        <p:spPr bwMode="auto">
          <a:xfrm>
            <a:off x="2632075" y="4995863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Ni</a:t>
            </a:r>
            <a:r>
              <a:rPr lang="en-US" sz="2400" baseline="-25000"/>
              <a:t>3</a:t>
            </a:r>
            <a:r>
              <a:rPr lang="en-US" sz="2400"/>
              <a:t>P</a:t>
            </a:r>
            <a:r>
              <a:rPr lang="en-US" sz="2400" baseline="-25000"/>
              <a:t>2</a:t>
            </a:r>
          </a:p>
        </p:txBody>
      </p:sp>
      <p:sp>
        <p:nvSpPr>
          <p:cNvPr id="117869" name="Rectangle 109"/>
          <p:cNvSpPr>
            <a:spLocks noChangeArrowheads="1"/>
          </p:cNvSpPr>
          <p:nvPr/>
        </p:nvSpPr>
        <p:spPr bwMode="auto">
          <a:xfrm>
            <a:off x="2500313" y="5446713"/>
            <a:ext cx="2244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238.1 g Ni</a:t>
            </a:r>
            <a:r>
              <a:rPr lang="en-US" sz="2400" baseline="-25000"/>
              <a:t>3</a:t>
            </a:r>
            <a:r>
              <a:rPr lang="en-US" sz="2400"/>
              <a:t>P</a:t>
            </a:r>
            <a:r>
              <a:rPr lang="en-US" sz="2400" baseline="-25000"/>
              <a:t>2</a:t>
            </a:r>
          </a:p>
        </p:txBody>
      </p:sp>
      <p:sp>
        <p:nvSpPr>
          <p:cNvPr id="117876" name="Rectangle 116"/>
          <p:cNvSpPr>
            <a:spLocks noChangeArrowheads="1"/>
          </p:cNvSpPr>
          <p:nvPr/>
        </p:nvSpPr>
        <p:spPr bwMode="auto">
          <a:xfrm>
            <a:off x="641350" y="5022850"/>
            <a:ext cx="1868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465 g Ni</a:t>
            </a:r>
            <a:r>
              <a:rPr lang="en-US" sz="2400" baseline="-25000"/>
              <a:t>3</a:t>
            </a:r>
            <a:r>
              <a:rPr lang="en-US" sz="2400"/>
              <a:t>P</a:t>
            </a:r>
            <a:r>
              <a:rPr lang="en-US" sz="2400" baseline="-25000"/>
              <a:t>2</a:t>
            </a:r>
          </a:p>
        </p:txBody>
      </p:sp>
      <p:grpSp>
        <p:nvGrpSpPr>
          <p:cNvPr id="117877" name="Group 117"/>
          <p:cNvGrpSpPr>
            <a:grpSpLocks/>
          </p:cNvGrpSpPr>
          <p:nvPr/>
        </p:nvGrpSpPr>
        <p:grpSpPr bwMode="auto">
          <a:xfrm>
            <a:off x="6342063" y="4002088"/>
            <a:ext cx="2089150" cy="666750"/>
            <a:chOff x="270" y="2369"/>
            <a:chExt cx="1316" cy="420"/>
          </a:xfrm>
        </p:grpSpPr>
        <p:sp>
          <p:nvSpPr>
            <p:cNvPr id="117878" name="Freeform 118"/>
            <p:cNvSpPr>
              <a:spLocks/>
            </p:cNvSpPr>
            <p:nvPr/>
          </p:nvSpPr>
          <p:spPr bwMode="auto">
            <a:xfrm>
              <a:off x="819" y="2582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79" name="Oval 119"/>
            <p:cNvSpPr>
              <a:spLocks noChangeArrowheads="1"/>
            </p:cNvSpPr>
            <p:nvPr/>
          </p:nvSpPr>
          <p:spPr bwMode="auto">
            <a:xfrm>
              <a:off x="328" y="2369"/>
              <a:ext cx="140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80" name="Oval 120"/>
            <p:cNvSpPr>
              <a:spLocks noChangeArrowheads="1"/>
            </p:cNvSpPr>
            <p:nvPr/>
          </p:nvSpPr>
          <p:spPr bwMode="auto">
            <a:xfrm>
              <a:off x="336" y="2666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81" name="Oval 121"/>
            <p:cNvSpPr>
              <a:spLocks noChangeArrowheads="1"/>
            </p:cNvSpPr>
            <p:nvPr/>
          </p:nvSpPr>
          <p:spPr bwMode="auto">
            <a:xfrm>
              <a:off x="676" y="2511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82" name="Freeform 122"/>
            <p:cNvSpPr>
              <a:spLocks/>
            </p:cNvSpPr>
            <p:nvPr/>
          </p:nvSpPr>
          <p:spPr bwMode="auto">
            <a:xfrm>
              <a:off x="455" y="2614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83" name="Freeform 123"/>
            <p:cNvSpPr>
              <a:spLocks/>
            </p:cNvSpPr>
            <p:nvPr/>
          </p:nvSpPr>
          <p:spPr bwMode="auto">
            <a:xfrm>
              <a:off x="462" y="2467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84" name="Freeform 124"/>
            <p:cNvSpPr>
              <a:spLocks/>
            </p:cNvSpPr>
            <p:nvPr/>
          </p:nvSpPr>
          <p:spPr bwMode="auto">
            <a:xfrm>
              <a:off x="410" y="2584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85" name="Oval 125"/>
            <p:cNvSpPr>
              <a:spLocks noChangeArrowheads="1"/>
            </p:cNvSpPr>
            <p:nvPr/>
          </p:nvSpPr>
          <p:spPr bwMode="auto">
            <a:xfrm>
              <a:off x="270" y="2513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86" name="Oval 126"/>
            <p:cNvSpPr>
              <a:spLocks noChangeArrowheads="1"/>
            </p:cNvSpPr>
            <p:nvPr/>
          </p:nvSpPr>
          <p:spPr bwMode="auto">
            <a:xfrm flipH="1">
              <a:off x="1036" y="2513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87" name="Oval 127"/>
            <p:cNvSpPr>
              <a:spLocks noChangeArrowheads="1"/>
            </p:cNvSpPr>
            <p:nvPr/>
          </p:nvSpPr>
          <p:spPr bwMode="auto">
            <a:xfrm flipH="1">
              <a:off x="1379" y="2369"/>
              <a:ext cx="141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88" name="Oval 128"/>
            <p:cNvSpPr>
              <a:spLocks noChangeArrowheads="1"/>
            </p:cNvSpPr>
            <p:nvPr/>
          </p:nvSpPr>
          <p:spPr bwMode="auto">
            <a:xfrm flipH="1">
              <a:off x="1388" y="2666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89" name="Oval 129"/>
            <p:cNvSpPr>
              <a:spLocks noChangeArrowheads="1"/>
            </p:cNvSpPr>
            <p:nvPr/>
          </p:nvSpPr>
          <p:spPr bwMode="auto">
            <a:xfrm flipH="1">
              <a:off x="1442" y="2511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90" name="Freeform 130"/>
            <p:cNvSpPr>
              <a:spLocks/>
            </p:cNvSpPr>
            <p:nvPr/>
          </p:nvSpPr>
          <p:spPr bwMode="auto">
            <a:xfrm flipH="1">
              <a:off x="1168" y="2614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91" name="Freeform 131"/>
            <p:cNvSpPr>
              <a:spLocks/>
            </p:cNvSpPr>
            <p:nvPr/>
          </p:nvSpPr>
          <p:spPr bwMode="auto">
            <a:xfrm flipH="1">
              <a:off x="1168" y="2467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92" name="Freeform 132"/>
            <p:cNvSpPr>
              <a:spLocks/>
            </p:cNvSpPr>
            <p:nvPr/>
          </p:nvSpPr>
          <p:spPr bwMode="auto">
            <a:xfrm flipH="1">
              <a:off x="1175" y="2584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7893" name="Group 133"/>
          <p:cNvGrpSpPr>
            <a:grpSpLocks/>
          </p:cNvGrpSpPr>
          <p:nvPr/>
        </p:nvGrpSpPr>
        <p:grpSpPr bwMode="auto">
          <a:xfrm>
            <a:off x="6343650" y="4002088"/>
            <a:ext cx="2089150" cy="666750"/>
            <a:chOff x="211" y="188"/>
            <a:chExt cx="1316" cy="420"/>
          </a:xfrm>
        </p:grpSpPr>
        <p:sp>
          <p:nvSpPr>
            <p:cNvPr id="117894" name="Freeform 134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95" name="Oval 135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96" name="Oval 136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97" name="Oval 137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98" name="Freeform 138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99" name="Freeform 139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00" name="Freeform 140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01" name="Oval 141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02" name="Oval 142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03" name="Oval 143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04" name="Oval 144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05" name="Oval 145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06" name="Freeform 146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07" name="Freeform 147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08" name="Freeform 148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909" name="Rectangle 149"/>
          <p:cNvSpPr>
            <a:spLocks noChangeArrowheads="1"/>
          </p:cNvSpPr>
          <p:nvPr/>
        </p:nvSpPr>
        <p:spPr bwMode="auto">
          <a:xfrm>
            <a:off x="6524625" y="4573588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Ni</a:t>
            </a:r>
            <a:r>
              <a:rPr lang="en-US" sz="2400" baseline="-25000"/>
              <a:t>3</a:t>
            </a:r>
            <a:r>
              <a:rPr lang="en-US" sz="2400"/>
              <a:t>P</a:t>
            </a:r>
            <a:r>
              <a:rPr lang="en-US" sz="2400" baseline="-25000"/>
              <a:t>2</a:t>
            </a:r>
          </a:p>
        </p:txBody>
      </p:sp>
      <p:sp>
        <p:nvSpPr>
          <p:cNvPr id="117910" name="Rectangle 150"/>
          <p:cNvSpPr>
            <a:spLocks noChangeArrowheads="1"/>
          </p:cNvSpPr>
          <p:nvPr/>
        </p:nvSpPr>
        <p:spPr bwMode="auto">
          <a:xfrm>
            <a:off x="7859713" y="4573588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Ir</a:t>
            </a:r>
            <a:endParaRPr lang="en-US" sz="2400" baseline="-25000"/>
          </a:p>
        </p:txBody>
      </p:sp>
      <p:sp>
        <p:nvSpPr>
          <p:cNvPr id="117913" name="Line 153"/>
          <p:cNvSpPr>
            <a:spLocks noChangeShapeType="1"/>
          </p:cNvSpPr>
          <p:nvPr/>
        </p:nvSpPr>
        <p:spPr bwMode="auto">
          <a:xfrm flipH="1">
            <a:off x="1401763" y="5143500"/>
            <a:ext cx="828675" cy="2381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914" name="Line 154"/>
          <p:cNvSpPr>
            <a:spLocks noChangeShapeType="1"/>
          </p:cNvSpPr>
          <p:nvPr/>
        </p:nvSpPr>
        <p:spPr bwMode="auto">
          <a:xfrm flipH="1">
            <a:off x="3416300" y="5602288"/>
            <a:ext cx="958850" cy="2762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915" name="Line 155"/>
          <p:cNvSpPr>
            <a:spLocks noChangeShapeType="1"/>
          </p:cNvSpPr>
          <p:nvPr/>
        </p:nvSpPr>
        <p:spPr bwMode="auto">
          <a:xfrm flipH="1" flipV="1">
            <a:off x="3014663" y="5124450"/>
            <a:ext cx="1204912" cy="260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916" name="Line 156"/>
          <p:cNvSpPr>
            <a:spLocks noChangeShapeType="1"/>
          </p:cNvSpPr>
          <p:nvPr/>
        </p:nvSpPr>
        <p:spPr bwMode="auto">
          <a:xfrm flipH="1" flipV="1">
            <a:off x="5121275" y="5551488"/>
            <a:ext cx="1204913" cy="2603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7917" name="Group 157"/>
          <p:cNvGrpSpPr>
            <a:grpSpLocks/>
          </p:cNvGrpSpPr>
          <p:nvPr/>
        </p:nvGrpSpPr>
        <p:grpSpPr bwMode="auto">
          <a:xfrm>
            <a:off x="7165975" y="5559425"/>
            <a:ext cx="958850" cy="276225"/>
            <a:chOff x="1646" y="3190"/>
            <a:chExt cx="604" cy="174"/>
          </a:xfrm>
        </p:grpSpPr>
        <p:sp>
          <p:nvSpPr>
            <p:cNvPr id="117918" name="Line 158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919" name="Line 159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7920" name="Group 160"/>
          <p:cNvGrpSpPr>
            <a:grpSpLocks/>
          </p:cNvGrpSpPr>
          <p:nvPr/>
        </p:nvGrpSpPr>
        <p:grpSpPr bwMode="auto">
          <a:xfrm>
            <a:off x="5251450" y="5108575"/>
            <a:ext cx="958850" cy="276225"/>
            <a:chOff x="1646" y="3190"/>
            <a:chExt cx="604" cy="174"/>
          </a:xfrm>
        </p:grpSpPr>
        <p:sp>
          <p:nvSpPr>
            <p:cNvPr id="117921" name="Line 161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922" name="Line 162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7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7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7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78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7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7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77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7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78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7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7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7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7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7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7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78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78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7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7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178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178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17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17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178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178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17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17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178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78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17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17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17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17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17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17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17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117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178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7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7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17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17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17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1178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1178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117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17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117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117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117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17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178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17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17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17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8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8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8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8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17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17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1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117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17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1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1178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11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78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1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1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17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17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17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17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117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17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17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117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17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17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2000"/>
                                        <p:tgtEl>
                                          <p:spTgt spid="1179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2000" fill="hold"/>
                                        <p:tgtEl>
                                          <p:spTgt spid="1179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2000" fill="hold"/>
                                        <p:tgtEl>
                                          <p:spTgt spid="117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2000" fill="hold"/>
                                        <p:tgtEl>
                                          <p:spTgt spid="117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2000"/>
                                        <p:tgtEl>
                                          <p:spTgt spid="117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1179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117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117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1178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17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17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1178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17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17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2000"/>
                                        <p:tgtEl>
                                          <p:spTgt spid="117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1179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2000" fill="hold"/>
                                        <p:tgtEl>
                                          <p:spTgt spid="117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2000" fill="hold"/>
                                        <p:tgtEl>
                                          <p:spTgt spid="117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2000"/>
                                        <p:tgtEl>
                                          <p:spTgt spid="1179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2000" fill="hold"/>
                                        <p:tgtEl>
                                          <p:spTgt spid="117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2000" fill="hold"/>
                                        <p:tgtEl>
                                          <p:spTgt spid="117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2000" fill="hold"/>
                                        <p:tgtEl>
                                          <p:spTgt spid="117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1178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117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117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1178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17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117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2000"/>
                                        <p:tgtEl>
                                          <p:spTgt spid="117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2000" fill="hold"/>
                                        <p:tgtEl>
                                          <p:spTgt spid="1179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000" fill="hold"/>
                                        <p:tgtEl>
                                          <p:spTgt spid="117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000" fill="hold"/>
                                        <p:tgtEl>
                                          <p:spTgt spid="117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2000"/>
                                        <p:tgtEl>
                                          <p:spTgt spid="117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3" dur="2000" fill="hold"/>
                                        <p:tgtEl>
                                          <p:spTgt spid="1179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000" fill="hold"/>
                                        <p:tgtEl>
                                          <p:spTgt spid="117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2000" fill="hold"/>
                                        <p:tgtEl>
                                          <p:spTgt spid="117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1178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17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117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1000"/>
                            </p:stCondLst>
                            <p:childTnLst>
                              <p:par>
                                <p:cTn id="3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6" dur="500"/>
                                        <p:tgtEl>
                                          <p:spTgt spid="117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02" grpId="0"/>
      <p:bldP spid="117803" grpId="0"/>
      <p:bldP spid="117809" grpId="0" animBg="1"/>
      <p:bldP spid="117814" grpId="0"/>
      <p:bldP spid="117816" grpId="0" animBg="1"/>
      <p:bldP spid="117817" grpId="0" animBg="1"/>
      <p:bldP spid="117818" grpId="0"/>
      <p:bldP spid="117819" grpId="0"/>
      <p:bldP spid="117820" grpId="0" animBg="1"/>
      <p:bldP spid="117821" grpId="0" animBg="1"/>
      <p:bldP spid="117826" grpId="0"/>
      <p:bldP spid="117827" grpId="0"/>
      <p:bldP spid="117832" grpId="0"/>
      <p:bldP spid="117833" grpId="0"/>
      <p:bldP spid="117840" grpId="0"/>
      <p:bldP spid="117845" grpId="0"/>
      <p:bldP spid="117846" grpId="0" animBg="1"/>
      <p:bldP spid="117851" grpId="0"/>
      <p:bldP spid="117854" grpId="0"/>
      <p:bldP spid="117855" grpId="0"/>
      <p:bldP spid="117862" grpId="0"/>
      <p:bldP spid="117863" grpId="0"/>
      <p:bldP spid="117868" grpId="0"/>
      <p:bldP spid="117869" grpId="0"/>
      <p:bldP spid="117876" grpId="0"/>
      <p:bldP spid="117909" grpId="0"/>
      <p:bldP spid="117910" grpId="0"/>
      <p:bldP spid="117913" grpId="0" animBg="1"/>
      <p:bldP spid="117914" grpId="0" animBg="1"/>
      <p:bldP spid="117915" grpId="0" animBg="1"/>
      <p:bldP spid="1179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42" name="Rectangle 58"/>
          <p:cNvSpPr>
            <a:spLocks noChangeArrowheads="1"/>
          </p:cNvSpPr>
          <p:nvPr/>
        </p:nvSpPr>
        <p:spPr bwMode="auto">
          <a:xfrm>
            <a:off x="6159500" y="2698750"/>
            <a:ext cx="1311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2 mol Ir</a:t>
            </a:r>
            <a:endParaRPr lang="en-US" sz="2400" baseline="-25000"/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320675" y="939800"/>
            <a:ext cx="6154738" cy="8223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How many moles of nickel are produced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if 8.7 x 10</a:t>
            </a:r>
            <a:r>
              <a:rPr lang="en-US" sz="2400" baseline="30000">
                <a:solidFill>
                  <a:srgbClr val="FF0000"/>
                </a:solidFill>
              </a:rPr>
              <a:t>25</a:t>
            </a:r>
            <a:r>
              <a:rPr lang="en-US" sz="2400">
                <a:solidFill>
                  <a:srgbClr val="FF0000"/>
                </a:solidFill>
              </a:rPr>
              <a:t> atoms of iridium are consumed?</a:t>
            </a:r>
          </a:p>
        </p:txBody>
      </p:sp>
      <p:grpSp>
        <p:nvGrpSpPr>
          <p:cNvPr id="118792" name="Group 8"/>
          <p:cNvGrpSpPr>
            <a:grpSpLocks/>
          </p:cNvGrpSpPr>
          <p:nvPr/>
        </p:nvGrpSpPr>
        <p:grpSpPr bwMode="auto">
          <a:xfrm>
            <a:off x="6678613" y="1016000"/>
            <a:ext cx="2089150" cy="666750"/>
            <a:chOff x="211" y="188"/>
            <a:chExt cx="1316" cy="420"/>
          </a:xfrm>
        </p:grpSpPr>
        <p:sp>
          <p:nvSpPr>
            <p:cNvPr id="118793" name="Freeform 9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94" name="Oval 10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95" name="Oval 11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96" name="Oval 12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97" name="Freeform 13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98" name="Freeform 14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99" name="Freeform 15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00" name="Oval 16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01" name="Oval 17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02" name="Oval 18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03" name="Oval 19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04" name="Oval 20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05" name="Freeform 21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06" name="Freeform 22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07" name="Freeform 23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08" name="Group 24"/>
          <p:cNvGrpSpPr>
            <a:grpSpLocks/>
          </p:cNvGrpSpPr>
          <p:nvPr/>
        </p:nvGrpSpPr>
        <p:grpSpPr bwMode="auto">
          <a:xfrm>
            <a:off x="6680200" y="1014413"/>
            <a:ext cx="2089150" cy="666750"/>
            <a:chOff x="4023" y="1322"/>
            <a:chExt cx="1316" cy="420"/>
          </a:xfrm>
        </p:grpSpPr>
        <p:sp>
          <p:nvSpPr>
            <p:cNvPr id="118809" name="Freeform 25"/>
            <p:cNvSpPr>
              <a:spLocks/>
            </p:cNvSpPr>
            <p:nvPr/>
          </p:nvSpPr>
          <p:spPr bwMode="auto">
            <a:xfrm>
              <a:off x="4572" y="1535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10" name="Oval 26"/>
            <p:cNvSpPr>
              <a:spLocks noChangeArrowheads="1"/>
            </p:cNvSpPr>
            <p:nvPr/>
          </p:nvSpPr>
          <p:spPr bwMode="auto">
            <a:xfrm>
              <a:off x="4081" y="132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11" name="Oval 27"/>
            <p:cNvSpPr>
              <a:spLocks noChangeArrowheads="1"/>
            </p:cNvSpPr>
            <p:nvPr/>
          </p:nvSpPr>
          <p:spPr bwMode="auto">
            <a:xfrm>
              <a:off x="4089" y="1619"/>
              <a:ext cx="124" cy="123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12" name="Oval 28"/>
            <p:cNvSpPr>
              <a:spLocks noChangeArrowheads="1"/>
            </p:cNvSpPr>
            <p:nvPr/>
          </p:nvSpPr>
          <p:spPr bwMode="auto">
            <a:xfrm>
              <a:off x="4429" y="1464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13" name="Freeform 29"/>
            <p:cNvSpPr>
              <a:spLocks/>
            </p:cNvSpPr>
            <p:nvPr/>
          </p:nvSpPr>
          <p:spPr bwMode="auto">
            <a:xfrm>
              <a:off x="4208" y="1567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14" name="Freeform 30"/>
            <p:cNvSpPr>
              <a:spLocks/>
            </p:cNvSpPr>
            <p:nvPr/>
          </p:nvSpPr>
          <p:spPr bwMode="auto">
            <a:xfrm>
              <a:off x="4215" y="1420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15" name="Freeform 31"/>
            <p:cNvSpPr>
              <a:spLocks/>
            </p:cNvSpPr>
            <p:nvPr/>
          </p:nvSpPr>
          <p:spPr bwMode="auto">
            <a:xfrm>
              <a:off x="4163" y="1537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16" name="Oval 32"/>
            <p:cNvSpPr>
              <a:spLocks noChangeArrowheads="1"/>
            </p:cNvSpPr>
            <p:nvPr/>
          </p:nvSpPr>
          <p:spPr bwMode="auto">
            <a:xfrm>
              <a:off x="4023" y="1466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17" name="Oval 33"/>
            <p:cNvSpPr>
              <a:spLocks noChangeArrowheads="1"/>
            </p:cNvSpPr>
            <p:nvPr/>
          </p:nvSpPr>
          <p:spPr bwMode="auto">
            <a:xfrm flipH="1">
              <a:off x="4789" y="1466"/>
              <a:ext cx="140" cy="14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18" name="Oval 34"/>
            <p:cNvSpPr>
              <a:spLocks noChangeArrowheads="1"/>
            </p:cNvSpPr>
            <p:nvPr/>
          </p:nvSpPr>
          <p:spPr bwMode="auto">
            <a:xfrm flipH="1">
              <a:off x="5132" y="132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19" name="Oval 35"/>
            <p:cNvSpPr>
              <a:spLocks noChangeArrowheads="1"/>
            </p:cNvSpPr>
            <p:nvPr/>
          </p:nvSpPr>
          <p:spPr bwMode="auto">
            <a:xfrm flipH="1">
              <a:off x="5141" y="1619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20" name="Oval 36"/>
            <p:cNvSpPr>
              <a:spLocks noChangeArrowheads="1"/>
            </p:cNvSpPr>
            <p:nvPr/>
          </p:nvSpPr>
          <p:spPr bwMode="auto">
            <a:xfrm flipH="1">
              <a:off x="5195" y="1464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21" name="Freeform 37"/>
            <p:cNvSpPr>
              <a:spLocks/>
            </p:cNvSpPr>
            <p:nvPr/>
          </p:nvSpPr>
          <p:spPr bwMode="auto">
            <a:xfrm flipH="1">
              <a:off x="4921" y="1567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22" name="Freeform 38"/>
            <p:cNvSpPr>
              <a:spLocks/>
            </p:cNvSpPr>
            <p:nvPr/>
          </p:nvSpPr>
          <p:spPr bwMode="auto">
            <a:xfrm flipH="1">
              <a:off x="4921" y="1420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23" name="Freeform 39"/>
            <p:cNvSpPr>
              <a:spLocks/>
            </p:cNvSpPr>
            <p:nvPr/>
          </p:nvSpPr>
          <p:spPr bwMode="auto">
            <a:xfrm flipH="1">
              <a:off x="4928" y="1537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8824" name="Rectangle 40"/>
          <p:cNvSpPr>
            <a:spLocks noChangeArrowheads="1"/>
          </p:cNvSpPr>
          <p:nvPr/>
        </p:nvSpPr>
        <p:spPr bwMode="auto">
          <a:xfrm>
            <a:off x="7035800" y="16002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Ir</a:t>
            </a:r>
            <a:endParaRPr lang="en-US" sz="2400" baseline="-25000"/>
          </a:p>
        </p:txBody>
      </p:sp>
      <p:sp>
        <p:nvSpPr>
          <p:cNvPr id="118825" name="Rectangle 41"/>
          <p:cNvSpPr>
            <a:spLocks noChangeArrowheads="1"/>
          </p:cNvSpPr>
          <p:nvPr/>
        </p:nvSpPr>
        <p:spPr bwMode="auto">
          <a:xfrm>
            <a:off x="7985125" y="1600200"/>
            <a:ext cx="47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Ni</a:t>
            </a:r>
            <a:endParaRPr lang="en-US" sz="2400" baseline="-25000"/>
          </a:p>
        </p:txBody>
      </p:sp>
      <p:sp>
        <p:nvSpPr>
          <p:cNvPr id="118826" name="Rectangle 42"/>
          <p:cNvSpPr>
            <a:spLocks noChangeArrowheads="1"/>
          </p:cNvSpPr>
          <p:nvPr/>
        </p:nvSpPr>
        <p:spPr bwMode="auto">
          <a:xfrm>
            <a:off x="5905500" y="3300413"/>
            <a:ext cx="1700213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8831" name="Rectangle 47"/>
          <p:cNvSpPr>
            <a:spLocks noChangeArrowheads="1"/>
          </p:cNvSpPr>
          <p:nvPr/>
        </p:nvSpPr>
        <p:spPr bwMode="auto">
          <a:xfrm>
            <a:off x="5505450" y="3335338"/>
            <a:ext cx="212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217 mol Ni</a:t>
            </a:r>
            <a:endParaRPr lang="en-US" sz="2400" baseline="-25000"/>
          </a:p>
        </p:txBody>
      </p:sp>
      <p:sp>
        <p:nvSpPr>
          <p:cNvPr id="118832" name="Line 48"/>
          <p:cNvSpPr>
            <a:spLocks noChangeShapeType="1"/>
          </p:cNvSpPr>
          <p:nvPr/>
        </p:nvSpPr>
        <p:spPr bwMode="auto">
          <a:xfrm flipH="1">
            <a:off x="2486025" y="2379663"/>
            <a:ext cx="828675" cy="2381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33" name="Line 49"/>
          <p:cNvSpPr>
            <a:spLocks noChangeShapeType="1"/>
          </p:cNvSpPr>
          <p:nvPr/>
        </p:nvSpPr>
        <p:spPr bwMode="auto">
          <a:xfrm flipH="1">
            <a:off x="4684713" y="2819400"/>
            <a:ext cx="958850" cy="2762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36" name="Line 52"/>
          <p:cNvSpPr>
            <a:spLocks noChangeShapeType="1"/>
          </p:cNvSpPr>
          <p:nvPr/>
        </p:nvSpPr>
        <p:spPr bwMode="auto">
          <a:xfrm flipH="1" flipV="1">
            <a:off x="4265613" y="2424113"/>
            <a:ext cx="871537" cy="1889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37" name="Line 53"/>
          <p:cNvSpPr>
            <a:spLocks noChangeShapeType="1"/>
          </p:cNvSpPr>
          <p:nvPr/>
        </p:nvSpPr>
        <p:spPr bwMode="auto">
          <a:xfrm flipH="1" flipV="1">
            <a:off x="6515100" y="2841625"/>
            <a:ext cx="800100" cy="1730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8838" name="Group 54"/>
          <p:cNvGrpSpPr>
            <a:grpSpLocks/>
          </p:cNvGrpSpPr>
          <p:nvPr/>
        </p:nvGrpSpPr>
        <p:grpSpPr bwMode="auto">
          <a:xfrm>
            <a:off x="5691188" y="2065338"/>
            <a:ext cx="2135187" cy="1098550"/>
            <a:chOff x="3291" y="1407"/>
            <a:chExt cx="1345" cy="692"/>
          </a:xfrm>
        </p:grpSpPr>
        <p:sp>
          <p:nvSpPr>
            <p:cNvPr id="118839" name="Rectangle 55"/>
            <p:cNvSpPr>
              <a:spLocks noChangeArrowheads="1"/>
            </p:cNvSpPr>
            <p:nvPr/>
          </p:nvSpPr>
          <p:spPr bwMode="auto">
            <a:xfrm>
              <a:off x="3291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8840" name="Rectangle 56"/>
            <p:cNvSpPr>
              <a:spLocks noChangeArrowheads="1"/>
            </p:cNvSpPr>
            <p:nvPr/>
          </p:nvSpPr>
          <p:spPr bwMode="auto">
            <a:xfrm>
              <a:off x="4396" y="1407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8841" name="Line 57"/>
            <p:cNvSpPr>
              <a:spLocks noChangeShapeType="1"/>
            </p:cNvSpPr>
            <p:nvPr/>
          </p:nvSpPr>
          <p:spPr bwMode="auto">
            <a:xfrm>
              <a:off x="3495" y="1825"/>
              <a:ext cx="102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8843" name="Rectangle 59"/>
          <p:cNvSpPr>
            <a:spLocks noChangeArrowheads="1"/>
          </p:cNvSpPr>
          <p:nvPr/>
        </p:nvSpPr>
        <p:spPr bwMode="auto">
          <a:xfrm>
            <a:off x="6145213" y="2278063"/>
            <a:ext cx="1484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3 mol Ni</a:t>
            </a:r>
            <a:endParaRPr lang="en-US" sz="2400" baseline="-25000"/>
          </a:p>
        </p:txBody>
      </p:sp>
      <p:grpSp>
        <p:nvGrpSpPr>
          <p:cNvPr id="118844" name="Group 60"/>
          <p:cNvGrpSpPr>
            <a:grpSpLocks/>
          </p:cNvGrpSpPr>
          <p:nvPr/>
        </p:nvGrpSpPr>
        <p:grpSpPr bwMode="auto">
          <a:xfrm>
            <a:off x="3200400" y="2060575"/>
            <a:ext cx="2663825" cy="1098550"/>
            <a:chOff x="1353" y="1404"/>
            <a:chExt cx="1678" cy="692"/>
          </a:xfrm>
        </p:grpSpPr>
        <p:sp>
          <p:nvSpPr>
            <p:cNvPr id="118845" name="Rectangle 61"/>
            <p:cNvSpPr>
              <a:spLocks noChangeArrowheads="1"/>
            </p:cNvSpPr>
            <p:nvPr/>
          </p:nvSpPr>
          <p:spPr bwMode="auto">
            <a:xfrm>
              <a:off x="1353" y="140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8846" name="Rectangle 62"/>
            <p:cNvSpPr>
              <a:spLocks noChangeArrowheads="1"/>
            </p:cNvSpPr>
            <p:nvPr/>
          </p:nvSpPr>
          <p:spPr bwMode="auto">
            <a:xfrm>
              <a:off x="2791" y="1404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8847" name="Line 63"/>
            <p:cNvSpPr>
              <a:spLocks noChangeShapeType="1"/>
            </p:cNvSpPr>
            <p:nvPr/>
          </p:nvSpPr>
          <p:spPr bwMode="auto">
            <a:xfrm>
              <a:off x="1557" y="1822"/>
              <a:ext cx="129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8848" name="Rectangle 64"/>
          <p:cNvSpPr>
            <a:spLocks noChangeArrowheads="1"/>
          </p:cNvSpPr>
          <p:nvPr/>
        </p:nvSpPr>
        <p:spPr bwMode="auto">
          <a:xfrm>
            <a:off x="3956050" y="2271713"/>
            <a:ext cx="1281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1 mol Ir</a:t>
            </a:r>
            <a:endParaRPr lang="en-US" sz="2400" baseline="-25000"/>
          </a:p>
        </p:txBody>
      </p:sp>
      <p:sp>
        <p:nvSpPr>
          <p:cNvPr id="118849" name="Rectangle 65"/>
          <p:cNvSpPr>
            <a:spLocks noChangeArrowheads="1"/>
          </p:cNvSpPr>
          <p:nvPr/>
        </p:nvSpPr>
        <p:spPr bwMode="auto">
          <a:xfrm>
            <a:off x="3551238" y="2722563"/>
            <a:ext cx="2200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/>
              <a:t>6.02 x 10</a:t>
            </a:r>
            <a:r>
              <a:rPr lang="en-US" sz="2000" baseline="30000"/>
              <a:t>23</a:t>
            </a:r>
            <a:r>
              <a:rPr lang="en-US" sz="2000"/>
              <a:t> at. Ir</a:t>
            </a:r>
            <a:endParaRPr lang="en-US" sz="2000" baseline="-25000"/>
          </a:p>
        </p:txBody>
      </p:sp>
      <p:sp>
        <p:nvSpPr>
          <p:cNvPr id="118856" name="Rectangle 72"/>
          <p:cNvSpPr>
            <a:spLocks noChangeArrowheads="1"/>
          </p:cNvSpPr>
          <p:nvPr/>
        </p:nvSpPr>
        <p:spPr bwMode="auto">
          <a:xfrm>
            <a:off x="1119188" y="2239963"/>
            <a:ext cx="2390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8.7 x 10</a:t>
            </a:r>
            <a:r>
              <a:rPr lang="en-US" sz="2400" baseline="30000"/>
              <a:t>25</a:t>
            </a:r>
            <a:r>
              <a:rPr lang="en-US" sz="2400"/>
              <a:t> at. Ir</a:t>
            </a:r>
            <a:endParaRPr lang="en-US" sz="2400" baseline="-25000"/>
          </a:p>
        </p:txBody>
      </p:sp>
      <p:grpSp>
        <p:nvGrpSpPr>
          <p:cNvPr id="118858" name="Group 74"/>
          <p:cNvGrpSpPr>
            <a:grpSpLocks/>
          </p:cNvGrpSpPr>
          <p:nvPr/>
        </p:nvGrpSpPr>
        <p:grpSpPr bwMode="auto">
          <a:xfrm>
            <a:off x="1701800" y="239713"/>
            <a:ext cx="5703888" cy="519112"/>
            <a:chOff x="1063" y="106"/>
            <a:chExt cx="3593" cy="327"/>
          </a:xfrm>
        </p:grpSpPr>
        <p:sp>
          <p:nvSpPr>
            <p:cNvPr id="118859" name="Rectangle 75"/>
            <p:cNvSpPr>
              <a:spLocks noChangeArrowheads="1"/>
            </p:cNvSpPr>
            <p:nvPr/>
          </p:nvSpPr>
          <p:spPr bwMode="auto">
            <a:xfrm>
              <a:off x="1063" y="106"/>
              <a:ext cx="3593" cy="32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rgbClr val="FF0000"/>
                  </a:solidFill>
                </a:rPr>
                <a:t>2 Ir   +   Ni</a:t>
              </a:r>
              <a:r>
                <a:rPr lang="en-US" baseline="-25000">
                  <a:solidFill>
                    <a:srgbClr val="FF0000"/>
                  </a:solidFill>
                </a:rPr>
                <a:t>3</a:t>
              </a:r>
              <a:r>
                <a:rPr lang="en-US">
                  <a:solidFill>
                    <a:srgbClr val="FF0000"/>
                  </a:solidFill>
                </a:rPr>
                <a:t>P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           </a:t>
              </a:r>
              <a:r>
                <a:rPr lang="en-US">
                  <a:solidFill>
                    <a:srgbClr val="FF0000"/>
                  </a:solidFill>
                  <a:sym typeface="Wingdings" pitchFamily="2" charset="2"/>
                </a:rPr>
                <a:t>3 Ni   +   2 IrP </a:t>
              </a:r>
            </a:p>
          </p:txBody>
        </p:sp>
        <p:sp>
          <p:nvSpPr>
            <p:cNvPr id="118860" name="Line 76"/>
            <p:cNvSpPr>
              <a:spLocks noChangeShapeType="1"/>
            </p:cNvSpPr>
            <p:nvPr/>
          </p:nvSpPr>
          <p:spPr bwMode="auto">
            <a:xfrm>
              <a:off x="2663" y="275"/>
              <a:ext cx="35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18867" name="Group 83"/>
          <p:cNvGrpSpPr>
            <a:grpSpLocks/>
          </p:cNvGrpSpPr>
          <p:nvPr/>
        </p:nvGrpSpPr>
        <p:grpSpPr bwMode="auto">
          <a:xfrm>
            <a:off x="1479550" y="4048125"/>
            <a:ext cx="6400800" cy="2689225"/>
            <a:chOff x="932" y="2550"/>
            <a:chExt cx="4032" cy="1694"/>
          </a:xfrm>
        </p:grpSpPr>
        <p:sp>
          <p:nvSpPr>
            <p:cNvPr id="118788" name="Rectangle 4"/>
            <p:cNvSpPr>
              <a:spLocks noChangeArrowheads="1"/>
            </p:cNvSpPr>
            <p:nvPr/>
          </p:nvSpPr>
          <p:spPr bwMode="auto">
            <a:xfrm>
              <a:off x="1195" y="3917"/>
              <a:ext cx="11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rgbClr val="0066FF"/>
                  </a:solidFill>
                </a:rPr>
                <a:t>iridium (Ir)</a:t>
              </a:r>
            </a:p>
          </p:txBody>
        </p:sp>
        <p:pic>
          <p:nvPicPr>
            <p:cNvPr id="118863" name="Picture 79" descr="iri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32" y="2554"/>
              <a:ext cx="1574" cy="1336"/>
            </a:xfrm>
            <a:prstGeom prst="rect">
              <a:avLst/>
            </a:prstGeom>
            <a:noFill/>
          </p:spPr>
        </p:pic>
        <p:pic>
          <p:nvPicPr>
            <p:cNvPr id="118865" name="Picture 81" descr="a1c459ac56ec0aa72048ee6743da722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72" y="2550"/>
              <a:ext cx="1792" cy="1344"/>
            </a:xfrm>
            <a:prstGeom prst="rect">
              <a:avLst/>
            </a:prstGeom>
            <a:noFill/>
          </p:spPr>
        </p:pic>
        <p:sp>
          <p:nvSpPr>
            <p:cNvPr id="118866" name="Rectangle 82"/>
            <p:cNvSpPr>
              <a:spLocks noChangeArrowheads="1"/>
            </p:cNvSpPr>
            <p:nvPr/>
          </p:nvSpPr>
          <p:spPr bwMode="auto">
            <a:xfrm>
              <a:off x="3517" y="3917"/>
              <a:ext cx="111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rgbClr val="0066FF"/>
                  </a:solidFill>
                </a:rPr>
                <a:t>nickel (Ni)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8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8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8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88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8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8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8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8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8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8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8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88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8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8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88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8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8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188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188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18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18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188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188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18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18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18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8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8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18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8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8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18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18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18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18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188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188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18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18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188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8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8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18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1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42" grpId="0"/>
      <p:bldP spid="118824" grpId="0"/>
      <p:bldP spid="118825" grpId="0"/>
      <p:bldP spid="118826" grpId="0" animBg="1"/>
      <p:bldP spid="118831" grpId="0"/>
      <p:bldP spid="118832" grpId="0" animBg="1"/>
      <p:bldP spid="118833" grpId="0" animBg="1"/>
      <p:bldP spid="118836" grpId="0" animBg="1"/>
      <p:bldP spid="118837" grpId="0" animBg="1"/>
      <p:bldP spid="118843" grpId="0"/>
      <p:bldP spid="118848" grpId="0"/>
      <p:bldP spid="118849" grpId="0"/>
      <p:bldP spid="1188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2473325" y="2506663"/>
            <a:ext cx="600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Zn</a:t>
            </a:r>
          </a:p>
        </p:txBody>
      </p:sp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450850" y="320675"/>
            <a:ext cx="5457825" cy="11874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FF0000"/>
                </a:solidFill>
              </a:rPr>
              <a:t>What volume hydrogen gas is liberated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(at STP) if 50 g zinc react w/excess</a:t>
            </a:r>
          </a:p>
          <a:p>
            <a:pPr algn="l"/>
            <a:r>
              <a:rPr lang="en-US" sz="2400">
                <a:solidFill>
                  <a:srgbClr val="FF0000"/>
                </a:solidFill>
              </a:rPr>
              <a:t>hydrochloric acid (HCl)? </a:t>
            </a:r>
          </a:p>
        </p:txBody>
      </p:sp>
      <p:grpSp>
        <p:nvGrpSpPr>
          <p:cNvPr id="119817" name="Group 9"/>
          <p:cNvGrpSpPr>
            <a:grpSpLocks/>
          </p:cNvGrpSpPr>
          <p:nvPr/>
        </p:nvGrpSpPr>
        <p:grpSpPr bwMode="auto">
          <a:xfrm>
            <a:off x="2211388" y="1943100"/>
            <a:ext cx="2089150" cy="666750"/>
            <a:chOff x="280" y="2834"/>
            <a:chExt cx="1316" cy="420"/>
          </a:xfrm>
        </p:grpSpPr>
        <p:sp>
          <p:nvSpPr>
            <p:cNvPr id="119818" name="Freeform 10"/>
            <p:cNvSpPr>
              <a:spLocks/>
            </p:cNvSpPr>
            <p:nvPr/>
          </p:nvSpPr>
          <p:spPr bwMode="auto">
            <a:xfrm>
              <a:off x="829" y="3047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19" name="Oval 11"/>
            <p:cNvSpPr>
              <a:spLocks noChangeArrowheads="1"/>
            </p:cNvSpPr>
            <p:nvPr/>
          </p:nvSpPr>
          <p:spPr bwMode="auto">
            <a:xfrm>
              <a:off x="338" y="2834"/>
              <a:ext cx="140" cy="140"/>
            </a:xfrm>
            <a:prstGeom prst="ellipse">
              <a:avLst/>
            </a:prstGeom>
            <a:solidFill>
              <a:srgbClr val="0099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20" name="Oval 12"/>
            <p:cNvSpPr>
              <a:spLocks noChangeArrowheads="1"/>
            </p:cNvSpPr>
            <p:nvPr/>
          </p:nvSpPr>
          <p:spPr bwMode="auto">
            <a:xfrm>
              <a:off x="346" y="3131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21" name="Oval 13"/>
            <p:cNvSpPr>
              <a:spLocks noChangeArrowheads="1"/>
            </p:cNvSpPr>
            <p:nvPr/>
          </p:nvSpPr>
          <p:spPr bwMode="auto">
            <a:xfrm>
              <a:off x="686" y="2976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22" name="Freeform 14"/>
            <p:cNvSpPr>
              <a:spLocks/>
            </p:cNvSpPr>
            <p:nvPr/>
          </p:nvSpPr>
          <p:spPr bwMode="auto">
            <a:xfrm>
              <a:off x="465" y="3079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23" name="Freeform 15"/>
            <p:cNvSpPr>
              <a:spLocks/>
            </p:cNvSpPr>
            <p:nvPr/>
          </p:nvSpPr>
          <p:spPr bwMode="auto">
            <a:xfrm>
              <a:off x="472" y="2932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24" name="Freeform 16"/>
            <p:cNvSpPr>
              <a:spLocks/>
            </p:cNvSpPr>
            <p:nvPr/>
          </p:nvSpPr>
          <p:spPr bwMode="auto">
            <a:xfrm>
              <a:off x="420" y="3049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25" name="Oval 17"/>
            <p:cNvSpPr>
              <a:spLocks noChangeArrowheads="1"/>
            </p:cNvSpPr>
            <p:nvPr/>
          </p:nvSpPr>
          <p:spPr bwMode="auto">
            <a:xfrm>
              <a:off x="280" y="297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26" name="Oval 18"/>
            <p:cNvSpPr>
              <a:spLocks noChangeArrowheads="1"/>
            </p:cNvSpPr>
            <p:nvPr/>
          </p:nvSpPr>
          <p:spPr bwMode="auto">
            <a:xfrm flipH="1">
              <a:off x="1046" y="297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27" name="Oval 19"/>
            <p:cNvSpPr>
              <a:spLocks noChangeArrowheads="1"/>
            </p:cNvSpPr>
            <p:nvPr/>
          </p:nvSpPr>
          <p:spPr bwMode="auto">
            <a:xfrm flipH="1">
              <a:off x="1389" y="2834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28" name="Oval 20"/>
            <p:cNvSpPr>
              <a:spLocks noChangeArrowheads="1"/>
            </p:cNvSpPr>
            <p:nvPr/>
          </p:nvSpPr>
          <p:spPr bwMode="auto">
            <a:xfrm flipH="1">
              <a:off x="1398" y="3131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29" name="Oval 21"/>
            <p:cNvSpPr>
              <a:spLocks noChangeArrowheads="1"/>
            </p:cNvSpPr>
            <p:nvPr/>
          </p:nvSpPr>
          <p:spPr bwMode="auto">
            <a:xfrm flipH="1">
              <a:off x="1452" y="2976"/>
              <a:ext cx="144" cy="144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30" name="Freeform 22"/>
            <p:cNvSpPr>
              <a:spLocks/>
            </p:cNvSpPr>
            <p:nvPr/>
          </p:nvSpPr>
          <p:spPr bwMode="auto">
            <a:xfrm flipH="1">
              <a:off x="1178" y="3079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31" name="Freeform 23"/>
            <p:cNvSpPr>
              <a:spLocks/>
            </p:cNvSpPr>
            <p:nvPr/>
          </p:nvSpPr>
          <p:spPr bwMode="auto">
            <a:xfrm flipH="1">
              <a:off x="1178" y="2932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32" name="Freeform 24"/>
            <p:cNvSpPr>
              <a:spLocks/>
            </p:cNvSpPr>
            <p:nvPr/>
          </p:nvSpPr>
          <p:spPr bwMode="auto">
            <a:xfrm flipH="1">
              <a:off x="1185" y="3049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833" name="Group 25"/>
          <p:cNvGrpSpPr>
            <a:grpSpLocks/>
          </p:cNvGrpSpPr>
          <p:nvPr/>
        </p:nvGrpSpPr>
        <p:grpSpPr bwMode="auto">
          <a:xfrm>
            <a:off x="2212975" y="1941513"/>
            <a:ext cx="2089150" cy="666750"/>
            <a:chOff x="211" y="188"/>
            <a:chExt cx="1316" cy="420"/>
          </a:xfrm>
        </p:grpSpPr>
        <p:sp>
          <p:nvSpPr>
            <p:cNvPr id="119834" name="Freeform 26"/>
            <p:cNvSpPr>
              <a:spLocks/>
            </p:cNvSpPr>
            <p:nvPr/>
          </p:nvSpPr>
          <p:spPr bwMode="auto">
            <a:xfrm>
              <a:off x="760" y="401"/>
              <a:ext cx="21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7" y="0"/>
                </a:cxn>
              </a:cxnLst>
              <a:rect l="0" t="0" r="r" b="b"/>
              <a:pathLst>
                <a:path w="1777" h="1">
                  <a:moveTo>
                    <a:pt x="0" y="0"/>
                  </a:moveTo>
                  <a:lnTo>
                    <a:pt x="1777" y="0"/>
                  </a:lnTo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35" name="Oval 27"/>
            <p:cNvSpPr>
              <a:spLocks noChangeArrowheads="1"/>
            </p:cNvSpPr>
            <p:nvPr/>
          </p:nvSpPr>
          <p:spPr bwMode="auto">
            <a:xfrm>
              <a:off x="269" y="188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36" name="Oval 28"/>
            <p:cNvSpPr>
              <a:spLocks noChangeArrowheads="1"/>
            </p:cNvSpPr>
            <p:nvPr/>
          </p:nvSpPr>
          <p:spPr bwMode="auto">
            <a:xfrm>
              <a:off x="277" y="485"/>
              <a:ext cx="124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37" name="Oval 29"/>
            <p:cNvSpPr>
              <a:spLocks noChangeArrowheads="1"/>
            </p:cNvSpPr>
            <p:nvPr/>
          </p:nvSpPr>
          <p:spPr bwMode="auto">
            <a:xfrm>
              <a:off x="617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38" name="Freeform 30"/>
            <p:cNvSpPr>
              <a:spLocks/>
            </p:cNvSpPr>
            <p:nvPr/>
          </p:nvSpPr>
          <p:spPr bwMode="auto">
            <a:xfrm>
              <a:off x="396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39" name="Freeform 31"/>
            <p:cNvSpPr>
              <a:spLocks/>
            </p:cNvSpPr>
            <p:nvPr/>
          </p:nvSpPr>
          <p:spPr bwMode="auto">
            <a:xfrm>
              <a:off x="403" y="286"/>
              <a:ext cx="22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40" name="Freeform 32"/>
            <p:cNvSpPr>
              <a:spLocks/>
            </p:cNvSpPr>
            <p:nvPr/>
          </p:nvSpPr>
          <p:spPr bwMode="auto">
            <a:xfrm>
              <a:off x="351" y="403"/>
              <a:ext cx="2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41" name="Oval 33"/>
            <p:cNvSpPr>
              <a:spLocks noChangeArrowheads="1"/>
            </p:cNvSpPr>
            <p:nvPr/>
          </p:nvSpPr>
          <p:spPr bwMode="auto">
            <a:xfrm>
              <a:off x="211" y="332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42" name="Oval 34"/>
            <p:cNvSpPr>
              <a:spLocks noChangeArrowheads="1"/>
            </p:cNvSpPr>
            <p:nvPr/>
          </p:nvSpPr>
          <p:spPr bwMode="auto">
            <a:xfrm flipH="1">
              <a:off x="977" y="332"/>
              <a:ext cx="140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43" name="Oval 35"/>
            <p:cNvSpPr>
              <a:spLocks noChangeArrowheads="1"/>
            </p:cNvSpPr>
            <p:nvPr/>
          </p:nvSpPr>
          <p:spPr bwMode="auto">
            <a:xfrm flipH="1">
              <a:off x="1320" y="188"/>
              <a:ext cx="141" cy="140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44" name="Oval 36"/>
            <p:cNvSpPr>
              <a:spLocks noChangeArrowheads="1"/>
            </p:cNvSpPr>
            <p:nvPr/>
          </p:nvSpPr>
          <p:spPr bwMode="auto">
            <a:xfrm flipH="1">
              <a:off x="1329" y="485"/>
              <a:ext cx="123" cy="123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45" name="Oval 37"/>
            <p:cNvSpPr>
              <a:spLocks noChangeArrowheads="1"/>
            </p:cNvSpPr>
            <p:nvPr/>
          </p:nvSpPr>
          <p:spPr bwMode="auto">
            <a:xfrm flipH="1">
              <a:off x="1383" y="330"/>
              <a:ext cx="144" cy="1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46" name="Freeform 38"/>
            <p:cNvSpPr>
              <a:spLocks/>
            </p:cNvSpPr>
            <p:nvPr/>
          </p:nvSpPr>
          <p:spPr bwMode="auto">
            <a:xfrm flipH="1">
              <a:off x="1109" y="433"/>
              <a:ext cx="226" cy="91"/>
            </a:xfrm>
            <a:custGeom>
              <a:avLst/>
              <a:gdLst/>
              <a:ahLst/>
              <a:cxnLst>
                <a:cxn ang="0">
                  <a:pos x="0" y="751"/>
                </a:cxn>
                <a:cxn ang="0">
                  <a:pos x="1853" y="0"/>
                </a:cxn>
              </a:cxnLst>
              <a:rect l="0" t="0" r="r" b="b"/>
              <a:pathLst>
                <a:path w="1853" h="751">
                  <a:moveTo>
                    <a:pt x="0" y="751"/>
                  </a:moveTo>
                  <a:lnTo>
                    <a:pt x="1853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47" name="Freeform 39"/>
            <p:cNvSpPr>
              <a:spLocks/>
            </p:cNvSpPr>
            <p:nvPr/>
          </p:nvSpPr>
          <p:spPr bwMode="auto">
            <a:xfrm flipH="1">
              <a:off x="1109" y="286"/>
              <a:ext cx="22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4" y="739"/>
                </a:cxn>
              </a:cxnLst>
              <a:rect l="0" t="0" r="r" b="b"/>
              <a:pathLst>
                <a:path w="1804" h="739">
                  <a:moveTo>
                    <a:pt x="0" y="0"/>
                  </a:moveTo>
                  <a:lnTo>
                    <a:pt x="1804" y="7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48" name="Freeform 40"/>
            <p:cNvSpPr>
              <a:spLocks/>
            </p:cNvSpPr>
            <p:nvPr/>
          </p:nvSpPr>
          <p:spPr bwMode="auto">
            <a:xfrm flipH="1">
              <a:off x="1116" y="403"/>
              <a:ext cx="26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94" y="1"/>
                </a:cxn>
              </a:cxnLst>
              <a:rect l="0" t="0" r="r" b="b"/>
              <a:pathLst>
                <a:path w="2194" h="1">
                  <a:moveTo>
                    <a:pt x="0" y="0"/>
                  </a:moveTo>
                  <a:lnTo>
                    <a:pt x="2194" y="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850" name="Rectangle 42"/>
          <p:cNvSpPr>
            <a:spLocks noChangeArrowheads="1"/>
          </p:cNvSpPr>
          <p:nvPr/>
        </p:nvSpPr>
        <p:spPr bwMode="auto">
          <a:xfrm>
            <a:off x="1169988" y="3671888"/>
            <a:ext cx="2589212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__ Zn + __ HCl</a:t>
            </a:r>
            <a:endParaRPr lang="en-US">
              <a:sym typeface="Wingdings" pitchFamily="2" charset="2"/>
            </a:endParaRPr>
          </a:p>
        </p:txBody>
      </p:sp>
      <p:sp>
        <p:nvSpPr>
          <p:cNvPr id="119851" name="Line 43"/>
          <p:cNvSpPr>
            <a:spLocks noChangeShapeType="1"/>
          </p:cNvSpPr>
          <p:nvPr/>
        </p:nvSpPr>
        <p:spPr bwMode="auto">
          <a:xfrm>
            <a:off x="3871913" y="3927475"/>
            <a:ext cx="56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9852" name="Rectangle 44"/>
          <p:cNvSpPr>
            <a:spLocks noChangeArrowheads="1"/>
          </p:cNvSpPr>
          <p:nvPr/>
        </p:nvSpPr>
        <p:spPr bwMode="auto">
          <a:xfrm>
            <a:off x="4516438" y="3678238"/>
            <a:ext cx="1071562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__ </a:t>
            </a:r>
            <a:r>
              <a:rPr lang="en-US">
                <a:sym typeface="Wingdings" pitchFamily="2" charset="2"/>
              </a:rPr>
              <a:t>H</a:t>
            </a:r>
            <a:r>
              <a:rPr lang="en-US" baseline="-25000">
                <a:sym typeface="Wingdings" pitchFamily="2" charset="2"/>
              </a:rPr>
              <a:t>2</a:t>
            </a:r>
            <a:endParaRPr lang="en-US">
              <a:sym typeface="Wingdings" pitchFamily="2" charset="2"/>
            </a:endParaRPr>
          </a:p>
        </p:txBody>
      </p:sp>
      <p:sp>
        <p:nvSpPr>
          <p:cNvPr id="119853" name="Rectangle 45"/>
          <p:cNvSpPr>
            <a:spLocks noChangeArrowheads="1"/>
          </p:cNvSpPr>
          <p:nvPr/>
        </p:nvSpPr>
        <p:spPr bwMode="auto">
          <a:xfrm>
            <a:off x="5578475" y="3679825"/>
            <a:ext cx="1971675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>
                <a:sym typeface="Wingdings" pitchFamily="2" charset="2"/>
              </a:rPr>
              <a:t>+ __ ZnCl</a:t>
            </a:r>
            <a:r>
              <a:rPr lang="en-US" baseline="-25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</a:t>
            </a:r>
          </a:p>
        </p:txBody>
      </p:sp>
      <p:sp>
        <p:nvSpPr>
          <p:cNvPr id="119854" name="Rectangle 46"/>
          <p:cNvSpPr>
            <a:spLocks noChangeArrowheads="1"/>
          </p:cNvSpPr>
          <p:nvPr/>
        </p:nvSpPr>
        <p:spPr bwMode="auto">
          <a:xfrm>
            <a:off x="1298575" y="366871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19855" name="Rectangle 47"/>
          <p:cNvSpPr>
            <a:spLocks noChangeArrowheads="1"/>
          </p:cNvSpPr>
          <p:nvPr/>
        </p:nvSpPr>
        <p:spPr bwMode="auto">
          <a:xfrm>
            <a:off x="2590800" y="366871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9856" name="Rectangle 48"/>
          <p:cNvSpPr>
            <a:spLocks noChangeArrowheads="1"/>
          </p:cNvSpPr>
          <p:nvPr/>
        </p:nvSpPr>
        <p:spPr bwMode="auto">
          <a:xfrm>
            <a:off x="4608513" y="366871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19857" name="Rectangle 49"/>
          <p:cNvSpPr>
            <a:spLocks noChangeArrowheads="1"/>
          </p:cNvSpPr>
          <p:nvPr/>
        </p:nvSpPr>
        <p:spPr bwMode="auto">
          <a:xfrm>
            <a:off x="5973763" y="366871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19858" name="Rectangle 50"/>
          <p:cNvSpPr>
            <a:spLocks noChangeArrowheads="1"/>
          </p:cNvSpPr>
          <p:nvPr/>
        </p:nvSpPr>
        <p:spPr bwMode="auto">
          <a:xfrm>
            <a:off x="3562350" y="2506663"/>
            <a:ext cx="576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H</a:t>
            </a:r>
            <a:r>
              <a:rPr lang="en-US" baseline="-25000"/>
              <a:t>2</a:t>
            </a:r>
          </a:p>
        </p:txBody>
      </p:sp>
      <p:sp>
        <p:nvSpPr>
          <p:cNvPr id="119859" name="Rectangle 51"/>
          <p:cNvSpPr>
            <a:spLocks noChangeArrowheads="1"/>
          </p:cNvSpPr>
          <p:nvPr/>
        </p:nvSpPr>
        <p:spPr bwMode="auto">
          <a:xfrm>
            <a:off x="5178425" y="5764213"/>
            <a:ext cx="1554163" cy="5302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19860" name="Group 52"/>
          <p:cNvGrpSpPr>
            <a:grpSpLocks/>
          </p:cNvGrpSpPr>
          <p:nvPr/>
        </p:nvGrpSpPr>
        <p:grpSpPr bwMode="auto">
          <a:xfrm>
            <a:off x="5656263" y="4527550"/>
            <a:ext cx="1963737" cy="1098550"/>
            <a:chOff x="4223" y="3016"/>
            <a:chExt cx="1237" cy="692"/>
          </a:xfrm>
        </p:grpSpPr>
        <p:sp>
          <p:nvSpPr>
            <p:cNvPr id="119861" name="Rectangle 53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9862" name="Rectangle 54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9863" name="Line 55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864" name="Rectangle 56"/>
          <p:cNvSpPr>
            <a:spLocks noChangeArrowheads="1"/>
          </p:cNvSpPr>
          <p:nvPr/>
        </p:nvSpPr>
        <p:spPr bwMode="auto">
          <a:xfrm>
            <a:off x="4778375" y="5799138"/>
            <a:ext cx="1936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/>
              <a:t>=   17.1 L H</a:t>
            </a:r>
            <a:r>
              <a:rPr lang="en-US" sz="2400" baseline="-25000"/>
              <a:t>2</a:t>
            </a:r>
          </a:p>
        </p:txBody>
      </p:sp>
      <p:sp>
        <p:nvSpPr>
          <p:cNvPr id="119865" name="Rectangle 57"/>
          <p:cNvSpPr>
            <a:spLocks noChangeArrowheads="1"/>
          </p:cNvSpPr>
          <p:nvPr/>
        </p:nvSpPr>
        <p:spPr bwMode="auto">
          <a:xfrm>
            <a:off x="5980113" y="5143500"/>
            <a:ext cx="1347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 mol H</a:t>
            </a:r>
            <a:r>
              <a:rPr lang="en-US" sz="2400" baseline="-25000"/>
              <a:t>2</a:t>
            </a:r>
          </a:p>
        </p:txBody>
      </p:sp>
      <p:sp>
        <p:nvSpPr>
          <p:cNvPr id="119866" name="Rectangle 58"/>
          <p:cNvSpPr>
            <a:spLocks noChangeArrowheads="1"/>
          </p:cNvSpPr>
          <p:nvPr/>
        </p:nvSpPr>
        <p:spPr bwMode="auto">
          <a:xfrm>
            <a:off x="5910263" y="4745038"/>
            <a:ext cx="1449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22.4 L H</a:t>
            </a:r>
            <a:r>
              <a:rPr lang="en-US" sz="2400" baseline="-25000"/>
              <a:t>2</a:t>
            </a:r>
          </a:p>
        </p:txBody>
      </p:sp>
      <p:sp>
        <p:nvSpPr>
          <p:cNvPr id="119871" name="Rectangle 63"/>
          <p:cNvSpPr>
            <a:spLocks noChangeArrowheads="1"/>
          </p:cNvSpPr>
          <p:nvPr/>
        </p:nvSpPr>
        <p:spPr bwMode="auto">
          <a:xfrm>
            <a:off x="4116388" y="5148263"/>
            <a:ext cx="1370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 mol Zn</a:t>
            </a:r>
            <a:endParaRPr lang="en-US" sz="2400" baseline="-25000"/>
          </a:p>
        </p:txBody>
      </p:sp>
      <p:sp>
        <p:nvSpPr>
          <p:cNvPr id="119872" name="Rectangle 64"/>
          <p:cNvSpPr>
            <a:spLocks noChangeArrowheads="1"/>
          </p:cNvSpPr>
          <p:nvPr/>
        </p:nvSpPr>
        <p:spPr bwMode="auto">
          <a:xfrm>
            <a:off x="4202113" y="4727575"/>
            <a:ext cx="1347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 mol H</a:t>
            </a:r>
            <a:r>
              <a:rPr lang="en-US" sz="2400" baseline="-25000"/>
              <a:t>2</a:t>
            </a:r>
          </a:p>
        </p:txBody>
      </p:sp>
      <p:sp>
        <p:nvSpPr>
          <p:cNvPr id="119877" name="Rectangle 69"/>
          <p:cNvSpPr>
            <a:spLocks noChangeArrowheads="1"/>
          </p:cNvSpPr>
          <p:nvPr/>
        </p:nvSpPr>
        <p:spPr bwMode="auto">
          <a:xfrm>
            <a:off x="2327275" y="4721225"/>
            <a:ext cx="137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1 mol Zn</a:t>
            </a:r>
            <a:endParaRPr lang="en-US" sz="2400" baseline="-25000"/>
          </a:p>
        </p:txBody>
      </p:sp>
      <p:sp>
        <p:nvSpPr>
          <p:cNvPr id="119878" name="Rectangle 70"/>
          <p:cNvSpPr>
            <a:spLocks noChangeArrowheads="1"/>
          </p:cNvSpPr>
          <p:nvPr/>
        </p:nvSpPr>
        <p:spPr bwMode="auto">
          <a:xfrm>
            <a:off x="2266950" y="5172075"/>
            <a:ext cx="1471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65.4 g Zn</a:t>
            </a:r>
            <a:endParaRPr lang="en-US" sz="2400" baseline="-25000"/>
          </a:p>
        </p:txBody>
      </p:sp>
      <p:sp>
        <p:nvSpPr>
          <p:cNvPr id="119879" name="Rectangle 71"/>
          <p:cNvSpPr>
            <a:spLocks noChangeArrowheads="1"/>
          </p:cNvSpPr>
          <p:nvPr/>
        </p:nvSpPr>
        <p:spPr bwMode="auto">
          <a:xfrm>
            <a:off x="908050" y="4748213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/>
              <a:t>50 g Zn</a:t>
            </a:r>
            <a:endParaRPr lang="en-US" sz="2400" baseline="-25000"/>
          </a:p>
        </p:txBody>
      </p:sp>
      <p:sp>
        <p:nvSpPr>
          <p:cNvPr id="119881" name="Line 73"/>
          <p:cNvSpPr>
            <a:spLocks noChangeShapeType="1"/>
          </p:cNvSpPr>
          <p:nvPr/>
        </p:nvSpPr>
        <p:spPr bwMode="auto">
          <a:xfrm flipH="1">
            <a:off x="3036888" y="5335588"/>
            <a:ext cx="606425" cy="174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82" name="Line 74"/>
          <p:cNvSpPr>
            <a:spLocks noChangeShapeType="1"/>
          </p:cNvSpPr>
          <p:nvPr/>
        </p:nvSpPr>
        <p:spPr bwMode="auto">
          <a:xfrm flipH="1" flipV="1">
            <a:off x="2781300" y="4849813"/>
            <a:ext cx="900113" cy="1952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83" name="Line 75"/>
          <p:cNvSpPr>
            <a:spLocks noChangeShapeType="1"/>
          </p:cNvSpPr>
          <p:nvPr/>
        </p:nvSpPr>
        <p:spPr bwMode="auto">
          <a:xfrm flipH="1" flipV="1">
            <a:off x="4416425" y="5305425"/>
            <a:ext cx="922338" cy="1984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9884" name="Group 76"/>
          <p:cNvGrpSpPr>
            <a:grpSpLocks/>
          </p:cNvGrpSpPr>
          <p:nvPr/>
        </p:nvGrpSpPr>
        <p:grpSpPr bwMode="auto">
          <a:xfrm>
            <a:off x="6318250" y="5284788"/>
            <a:ext cx="958850" cy="276225"/>
            <a:chOff x="1646" y="3190"/>
            <a:chExt cx="604" cy="174"/>
          </a:xfrm>
        </p:grpSpPr>
        <p:sp>
          <p:nvSpPr>
            <p:cNvPr id="119885" name="Line 77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86" name="Line 78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887" name="Group 79"/>
          <p:cNvGrpSpPr>
            <a:grpSpLocks/>
          </p:cNvGrpSpPr>
          <p:nvPr/>
        </p:nvGrpSpPr>
        <p:grpSpPr bwMode="auto">
          <a:xfrm>
            <a:off x="4432300" y="4833938"/>
            <a:ext cx="958850" cy="276225"/>
            <a:chOff x="1646" y="3190"/>
            <a:chExt cx="604" cy="174"/>
          </a:xfrm>
        </p:grpSpPr>
        <p:sp>
          <p:nvSpPr>
            <p:cNvPr id="119888" name="Line 80"/>
            <p:cNvSpPr>
              <a:spLocks noChangeShapeType="1"/>
            </p:cNvSpPr>
            <p:nvPr/>
          </p:nvSpPr>
          <p:spPr bwMode="auto">
            <a:xfrm flipH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89" name="Line 81"/>
            <p:cNvSpPr>
              <a:spLocks noChangeShapeType="1"/>
            </p:cNvSpPr>
            <p:nvPr/>
          </p:nvSpPr>
          <p:spPr bwMode="auto">
            <a:xfrm flipH="1" flipV="1">
              <a:off x="1646" y="3190"/>
              <a:ext cx="604" cy="1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890" name="Group 82"/>
          <p:cNvGrpSpPr>
            <a:grpSpLocks/>
          </p:cNvGrpSpPr>
          <p:nvPr/>
        </p:nvGrpSpPr>
        <p:grpSpPr bwMode="auto">
          <a:xfrm>
            <a:off x="2017713" y="4527550"/>
            <a:ext cx="1963737" cy="1098550"/>
            <a:chOff x="4223" y="3016"/>
            <a:chExt cx="1237" cy="692"/>
          </a:xfrm>
        </p:grpSpPr>
        <p:sp>
          <p:nvSpPr>
            <p:cNvPr id="119891" name="Rectangle 83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9892" name="Rectangle 84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9893" name="Line 85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894" name="Group 86"/>
          <p:cNvGrpSpPr>
            <a:grpSpLocks/>
          </p:cNvGrpSpPr>
          <p:nvPr/>
        </p:nvGrpSpPr>
        <p:grpSpPr bwMode="auto">
          <a:xfrm>
            <a:off x="3846513" y="4527550"/>
            <a:ext cx="1963737" cy="1098550"/>
            <a:chOff x="4223" y="3016"/>
            <a:chExt cx="1237" cy="692"/>
          </a:xfrm>
        </p:grpSpPr>
        <p:sp>
          <p:nvSpPr>
            <p:cNvPr id="119895" name="Rectangle 87"/>
            <p:cNvSpPr>
              <a:spLocks noChangeArrowheads="1"/>
            </p:cNvSpPr>
            <p:nvPr/>
          </p:nvSpPr>
          <p:spPr bwMode="auto">
            <a:xfrm>
              <a:off x="4223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(</a:t>
              </a:r>
            </a:p>
          </p:txBody>
        </p:sp>
        <p:sp>
          <p:nvSpPr>
            <p:cNvPr id="119896" name="Rectangle 88"/>
            <p:cNvSpPr>
              <a:spLocks noChangeArrowheads="1"/>
            </p:cNvSpPr>
            <p:nvPr/>
          </p:nvSpPr>
          <p:spPr bwMode="auto">
            <a:xfrm>
              <a:off x="5220" y="3016"/>
              <a:ext cx="24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6600"/>
                <a:t>)</a:t>
              </a:r>
            </a:p>
          </p:txBody>
        </p:sp>
        <p:sp>
          <p:nvSpPr>
            <p:cNvPr id="119897" name="Line 89"/>
            <p:cNvSpPr>
              <a:spLocks noChangeShapeType="1"/>
            </p:cNvSpPr>
            <p:nvPr/>
          </p:nvSpPr>
          <p:spPr bwMode="auto">
            <a:xfrm>
              <a:off x="4427" y="3434"/>
              <a:ext cx="87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898" name="Rectangle 90"/>
          <p:cNvSpPr>
            <a:spLocks noChangeArrowheads="1"/>
          </p:cNvSpPr>
          <p:nvPr/>
        </p:nvSpPr>
        <p:spPr bwMode="auto">
          <a:xfrm>
            <a:off x="1395413" y="4148138"/>
            <a:ext cx="877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50 g</a:t>
            </a:r>
          </a:p>
        </p:txBody>
      </p:sp>
      <p:sp>
        <p:nvSpPr>
          <p:cNvPr id="119899" name="Rectangle 91"/>
          <p:cNvSpPr>
            <a:spLocks noChangeArrowheads="1"/>
          </p:cNvSpPr>
          <p:nvPr/>
        </p:nvSpPr>
        <p:spPr bwMode="auto">
          <a:xfrm>
            <a:off x="2557463" y="4148138"/>
            <a:ext cx="1292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excess</a:t>
            </a:r>
          </a:p>
        </p:txBody>
      </p:sp>
      <p:sp>
        <p:nvSpPr>
          <p:cNvPr id="119900" name="Rectangle 92"/>
          <p:cNvSpPr>
            <a:spLocks noChangeArrowheads="1"/>
          </p:cNvSpPr>
          <p:nvPr/>
        </p:nvSpPr>
        <p:spPr bwMode="auto">
          <a:xfrm>
            <a:off x="4700588" y="4148138"/>
            <a:ext cx="717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X L</a:t>
            </a:r>
          </a:p>
        </p:txBody>
      </p:sp>
      <p:sp>
        <p:nvSpPr>
          <p:cNvPr id="119901" name="Line 93"/>
          <p:cNvSpPr>
            <a:spLocks noChangeShapeType="1"/>
          </p:cNvSpPr>
          <p:nvPr/>
        </p:nvSpPr>
        <p:spPr bwMode="auto">
          <a:xfrm flipH="1">
            <a:off x="1411288" y="4929188"/>
            <a:ext cx="606425" cy="174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19903" name="Picture 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8200" y="914400"/>
            <a:ext cx="2498725" cy="2257425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98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98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9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9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9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9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98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9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9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9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9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9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9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98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9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9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98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199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199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19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19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198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198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19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19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9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19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119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19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19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119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9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9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119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98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9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9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98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9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9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98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9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9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98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9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9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19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19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19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198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19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19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199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19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19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19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19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19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19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19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19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1198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119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19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19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19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19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19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19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198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19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19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000"/>
                                        <p:tgtEl>
                                          <p:spTgt spid="1198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1198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119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119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198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2000" fill="hold"/>
                                        <p:tgtEl>
                                          <p:spTgt spid="1198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2000" fill="hold"/>
                                        <p:tgtEl>
                                          <p:spTgt spid="119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000" fill="hold"/>
                                        <p:tgtEl>
                                          <p:spTgt spid="119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1198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19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19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119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/>
      <p:bldP spid="119850" grpId="0"/>
      <p:bldP spid="119851" grpId="0" animBg="1"/>
      <p:bldP spid="119852" grpId="0"/>
      <p:bldP spid="119853" grpId="0"/>
      <p:bldP spid="119854" grpId="0"/>
      <p:bldP spid="119855" grpId="0"/>
      <p:bldP spid="119856" grpId="0"/>
      <p:bldP spid="119857" grpId="0"/>
      <p:bldP spid="119858" grpId="0"/>
      <p:bldP spid="119859" grpId="0" animBg="1"/>
      <p:bldP spid="119864" grpId="0"/>
      <p:bldP spid="119865" grpId="0"/>
      <p:bldP spid="119866" grpId="0"/>
      <p:bldP spid="119871" grpId="0"/>
      <p:bldP spid="119872" grpId="0"/>
      <p:bldP spid="119877" grpId="0"/>
      <p:bldP spid="119878" grpId="0"/>
      <p:bldP spid="119879" grpId="0"/>
      <p:bldP spid="119881" grpId="0" animBg="1"/>
      <p:bldP spid="119882" grpId="0" animBg="1"/>
      <p:bldP spid="119883" grpId="0" animBg="1"/>
      <p:bldP spid="119898" grpId="0"/>
      <p:bldP spid="119899" grpId="0"/>
      <p:bldP spid="119900" grpId="0"/>
      <p:bldP spid="11990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3719</TotalTime>
  <Words>3031</Words>
  <Application>Microsoft Office PowerPoint</Application>
  <PresentationFormat>On-screen Show (4:3)</PresentationFormat>
  <Paragraphs>966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Times New Roman</vt:lpstr>
      <vt:lpstr>Wingdings</vt:lpstr>
      <vt:lpstr>Arial Narrow</vt:lpstr>
      <vt:lpstr>Default Design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UNIT55</cp:lastModifiedBy>
  <cp:revision>100</cp:revision>
  <dcterms:created xsi:type="dcterms:W3CDTF">2007-10-19T23:57:29Z</dcterms:created>
  <dcterms:modified xsi:type="dcterms:W3CDTF">2009-07-06T19:02:35Z</dcterms:modified>
</cp:coreProperties>
</file>