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19" r:id="rId3"/>
    <p:sldId id="323" r:id="rId4"/>
    <p:sldId id="324" r:id="rId5"/>
    <p:sldId id="325" r:id="rId6"/>
    <p:sldId id="326" r:id="rId7"/>
    <p:sldId id="327" r:id="rId8"/>
    <p:sldId id="363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66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64" r:id="rId25"/>
    <p:sldId id="343" r:id="rId26"/>
    <p:sldId id="344" r:id="rId27"/>
    <p:sldId id="345" r:id="rId28"/>
    <p:sldId id="346" r:id="rId29"/>
    <p:sldId id="365" r:id="rId30"/>
    <p:sldId id="361" r:id="rId31"/>
    <p:sldId id="36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9900"/>
    <a:srgbClr val="33CCCC"/>
    <a:srgbClr val="0000FF"/>
    <a:srgbClr val="CC9900"/>
    <a:srgbClr val="FF0000"/>
    <a:srgbClr val="00CC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9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108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10" Type="http://schemas.openxmlformats.org/officeDocument/2006/relationships/image" Target="../media/image55.wmf"/><Relationship Id="rId4" Type="http://schemas.openxmlformats.org/officeDocument/2006/relationships/image" Target="../media/image110.wmf"/><Relationship Id="rId9" Type="http://schemas.openxmlformats.org/officeDocument/2006/relationships/image" Target="../media/image11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20.wmf"/><Relationship Id="rId7" Type="http://schemas.openxmlformats.org/officeDocument/2006/relationships/image" Target="../media/image8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2.wmf"/><Relationship Id="rId5" Type="http://schemas.openxmlformats.org/officeDocument/2006/relationships/image" Target="../media/image7.wmf"/><Relationship Id="rId10" Type="http://schemas.openxmlformats.org/officeDocument/2006/relationships/image" Target="../media/image125.wmf"/><Relationship Id="rId4" Type="http://schemas.openxmlformats.org/officeDocument/2006/relationships/image" Target="../media/image121.wmf"/><Relationship Id="rId9" Type="http://schemas.openxmlformats.org/officeDocument/2006/relationships/image" Target="../media/image12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7.wmf"/><Relationship Id="rId10" Type="http://schemas.openxmlformats.org/officeDocument/2006/relationships/image" Target="../media/image20.wmf"/><Relationship Id="rId4" Type="http://schemas.openxmlformats.org/officeDocument/2006/relationships/image" Target="../media/image15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7.wmf"/><Relationship Id="rId10" Type="http://schemas.openxmlformats.org/officeDocument/2006/relationships/image" Target="../media/image30.wmf"/><Relationship Id="rId4" Type="http://schemas.openxmlformats.org/officeDocument/2006/relationships/image" Target="../media/image25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2.wmf"/><Relationship Id="rId3" Type="http://schemas.openxmlformats.org/officeDocument/2006/relationships/image" Target="../media/image34.wmf"/><Relationship Id="rId7" Type="http://schemas.openxmlformats.org/officeDocument/2006/relationships/image" Target="../media/image37.wmf"/><Relationship Id="rId12" Type="http://schemas.openxmlformats.org/officeDocument/2006/relationships/image" Target="../media/image2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7.wmf"/><Relationship Id="rId15" Type="http://schemas.openxmlformats.org/officeDocument/2006/relationships/image" Target="../media/image44.wmf"/><Relationship Id="rId10" Type="http://schemas.openxmlformats.org/officeDocument/2006/relationships/image" Target="../media/image40.wmf"/><Relationship Id="rId4" Type="http://schemas.openxmlformats.org/officeDocument/2006/relationships/image" Target="../media/image35.wmf"/><Relationship Id="rId9" Type="http://schemas.openxmlformats.org/officeDocument/2006/relationships/image" Target="../media/image39.wmf"/><Relationship Id="rId1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9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5" Type="http://schemas.openxmlformats.org/officeDocument/2006/relationships/image" Target="../media/image7.wmf"/><Relationship Id="rId10" Type="http://schemas.openxmlformats.org/officeDocument/2006/relationships/image" Target="../media/image55.wmf"/><Relationship Id="rId4" Type="http://schemas.openxmlformats.org/officeDocument/2006/relationships/image" Target="../media/image50.wmf"/><Relationship Id="rId9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9.wmf"/><Relationship Id="rId7" Type="http://schemas.openxmlformats.org/officeDocument/2006/relationships/image" Target="../media/image27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1.wmf"/><Relationship Id="rId5" Type="http://schemas.openxmlformats.org/officeDocument/2006/relationships/image" Target="../media/image7.wmf"/><Relationship Id="rId10" Type="http://schemas.openxmlformats.org/officeDocument/2006/relationships/image" Target="../media/image64.wmf"/><Relationship Id="rId4" Type="http://schemas.openxmlformats.org/officeDocument/2006/relationships/image" Target="../media/image60.wmf"/><Relationship Id="rId9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7.wmf"/><Relationship Id="rId7" Type="http://schemas.openxmlformats.org/officeDocument/2006/relationships/image" Target="../media/image80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79.wmf"/><Relationship Id="rId5" Type="http://schemas.openxmlformats.org/officeDocument/2006/relationships/image" Target="../media/image7.wmf"/><Relationship Id="rId10" Type="http://schemas.openxmlformats.org/officeDocument/2006/relationships/image" Target="../media/image83.wmf"/><Relationship Id="rId4" Type="http://schemas.openxmlformats.org/officeDocument/2006/relationships/image" Target="../media/image78.wmf"/><Relationship Id="rId9" Type="http://schemas.openxmlformats.org/officeDocument/2006/relationships/image" Target="../media/image8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7.wmf"/><Relationship Id="rId7" Type="http://schemas.openxmlformats.org/officeDocument/2006/relationships/image" Target="../media/image80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89.wmf"/><Relationship Id="rId5" Type="http://schemas.openxmlformats.org/officeDocument/2006/relationships/image" Target="../media/image7.wmf"/><Relationship Id="rId10" Type="http://schemas.openxmlformats.org/officeDocument/2006/relationships/image" Target="../media/image92.wmf"/><Relationship Id="rId4" Type="http://schemas.openxmlformats.org/officeDocument/2006/relationships/image" Target="../media/image88.wmf"/><Relationship Id="rId9" Type="http://schemas.openxmlformats.org/officeDocument/2006/relationships/image" Target="../media/image9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5.wmf"/><Relationship Id="rId7" Type="http://schemas.openxmlformats.org/officeDocument/2006/relationships/image" Target="../media/image80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7.wmf"/><Relationship Id="rId5" Type="http://schemas.openxmlformats.org/officeDocument/2006/relationships/image" Target="../media/image7.wmf"/><Relationship Id="rId10" Type="http://schemas.openxmlformats.org/officeDocument/2006/relationships/image" Target="../media/image100.wmf"/><Relationship Id="rId4" Type="http://schemas.openxmlformats.org/officeDocument/2006/relationships/image" Target="../media/image96.wmf"/><Relationship Id="rId9" Type="http://schemas.openxmlformats.org/officeDocument/2006/relationships/image" Target="../media/image9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56FE-ABD7-4CBA-BD46-C446DA681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FF426-0E1E-403B-8E70-B3050C605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CD0A8-D9F1-4450-A0D9-260265BE4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F491-9DDF-495B-AB6B-E08AE0530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F9164-3C6B-45AB-B518-BECD51956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6A938-4AFA-499D-80D6-022829E8D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2DFF-E4E2-480E-9E5D-53D1CC939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8910B-AD90-45CC-9C4F-74B123C1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E4E67-7422-4631-8B83-489518837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73505-6A01-45FF-83DD-005E8F0E9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3ED9-7389-4DD8-9B4A-8B2F9207C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69066FFE-A342-4371-9449-AC4EB2CF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Outlines/Student%20Notes/u6lectout.doc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6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3.jpeg"/><Relationship Id="rId4" Type="http://schemas.openxmlformats.org/officeDocument/2006/relationships/image" Target="../media/image7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3" Type="http://schemas.openxmlformats.org/officeDocument/2006/relationships/hyperlink" Target="http://images.google.com/imgres?imgurl=http://swg.stratics.com/content/lore/personas/images/chewbacca.gif&amp;imgrefurl=http://swg.stratics.com/content/lore/lore.php%3FCat%3D102%26uid%3D123&amp;h=268&amp;w=230&amp;sz=37&amp;hl=en&amp;start=6&amp;tbnid=rgSdDY8Pd5TKkM:&amp;tbnh=113&amp;tbnw=97&amp;prev=/images%3Fq%3DChewbacca%26gbv%3D2%26ndsp%3D20%26svnum%3D10%26hl%3Den%26sa%3DN" TargetMode="External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84.jpeg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hyperlink" Target="http://images.google.com/imgres?imgurl=http://swg.stratics.com/content/lore/personas/images/chewbacca.gif&amp;imgrefurl=http://swg.stratics.com/content/lore/lore.php%3FCat%3D102%26uid%3D123&amp;h=268&amp;w=230&amp;sz=37&amp;hl=en&amp;start=6&amp;tbnid=rgSdDY8Pd5TKkM:&amp;tbnh=113&amp;tbnw=97&amp;prev=/images%3Fq%3DChewbacca%26gbv%3D2%26ndsp%3D20%26svnum%3D10%26hl%3Den%26sa%3DN" TargetMode="External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image" Target="../media/image84.jpeg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3" Type="http://schemas.openxmlformats.org/officeDocument/2006/relationships/hyperlink" Target="http://images.google.com/imgres?imgurl=http://swg.stratics.com/content/lore/personas/images/chewbacca.gif&amp;imgrefurl=http://swg.stratics.com/content/lore/lore.php%3FCat%3D102%26uid%3D123&amp;h=268&amp;w=230&amp;sz=37&amp;hl=en&amp;start=6&amp;tbnid=rgSdDY8Pd5TKkM:&amp;tbnh=113&amp;tbnw=97&amp;prev=/images%3Fq%3DChewbacca%26gbv%3D2%26ndsp%3D20%26svnum%3D10%26hl%3Den%26sa%3DN" TargetMode="External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image" Target="../media/image84.jpeg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115.wmf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6.bin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5.bin"/><Relationship Id="rId10" Type="http://schemas.openxmlformats.org/officeDocument/2006/relationships/oleObject" Target="../embeddings/oleObject110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speedysigns.com/images/osha/large/DANGER23.gif&amp;imgrefurl=http://www.speedysigns.com/signs/DANGER_Chlorine_Gas_Authorized_Personnel_Only.asp&amp;h=285&amp;w=400&amp;sz=16&amp;hl=en&amp;start=5&amp;tbnid=l9woJ4HHEPovxM:&amp;tbnh=88&amp;tbnw=124&amp;prev=/images%3Fq%3Dchlorine%2Bgas%26gbv%3D2%26svnum%3D10%26hl%3Den" TargetMode="External"/><Relationship Id="rId2" Type="http://schemas.openxmlformats.org/officeDocument/2006/relationships/image" Target="../media/image1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7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3" Type="http://schemas.openxmlformats.org/officeDocument/2006/relationships/hyperlink" Target="http://images.google.com/imgres?imgurl=http://swg.stratics.com/content/lore/personas/images/chewbacca.gif&amp;imgrefurl=http://swg.stratics.com/content/lore/lore.php%3FCat%3D102%26uid%3D123&amp;h=268&amp;w=230&amp;sz=37&amp;hl=en&amp;start=6&amp;tbnid=rgSdDY8Pd5TKkM:&amp;tbnh=113&amp;tbnw=97&amp;prev=/images%3Fq%3DChewbacca%26gbv%3D2%26ndsp%3D20%26svnum%3D10%26hl%3Den%26sa%3DN" TargetMode="External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8.bin"/><Relationship Id="rId4" Type="http://schemas.openxmlformats.org/officeDocument/2006/relationships/image" Target="../media/image84.jpeg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50988" y="2179638"/>
            <a:ext cx="588327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Unit 6:</a:t>
            </a:r>
          </a:p>
          <a:p>
            <a:pPr algn="ctr"/>
            <a:r>
              <a:rPr lang="en-US" sz="4800">
                <a:solidFill>
                  <a:srgbClr val="FF0000"/>
                </a:solidFill>
              </a:rPr>
              <a:t>The Mathematics of</a:t>
            </a:r>
          </a:p>
          <a:p>
            <a:pPr algn="ctr"/>
            <a:r>
              <a:rPr lang="en-US" sz="4800">
                <a:solidFill>
                  <a:srgbClr val="FF0000"/>
                </a:solidFill>
              </a:rPr>
              <a:t>Chemical Formulas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933700" y="1219200"/>
            <a:ext cx="31670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Chemistry</a:t>
            </a:r>
          </a:p>
        </p:txBody>
      </p:sp>
      <p:pic>
        <p:nvPicPr>
          <p:cNvPr id="3080" name="Picture 8" descr="j04242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3188" y="549275"/>
            <a:ext cx="144462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1" name="Group 118"/>
          <p:cNvGrpSpPr>
            <a:grpSpLocks/>
          </p:cNvGrpSpPr>
          <p:nvPr/>
        </p:nvGrpSpPr>
        <p:grpSpPr bwMode="auto">
          <a:xfrm>
            <a:off x="481013" y="4637088"/>
            <a:ext cx="4410075" cy="1714500"/>
            <a:chOff x="727" y="2262"/>
            <a:chExt cx="4424" cy="1720"/>
          </a:xfrm>
        </p:grpSpPr>
        <p:sp>
          <p:nvSpPr>
            <p:cNvPr id="14361" name="Rectangle 9"/>
            <p:cNvSpPr>
              <a:spLocks noChangeArrowheads="1"/>
            </p:cNvSpPr>
            <p:nvPr/>
          </p:nvSpPr>
          <p:spPr bwMode="auto">
            <a:xfrm>
              <a:off x="1464" y="2999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10"/>
            <p:cNvSpPr>
              <a:spLocks noChangeArrowheads="1"/>
            </p:cNvSpPr>
            <p:nvPr/>
          </p:nvSpPr>
          <p:spPr bwMode="auto">
            <a:xfrm>
              <a:off x="1710" y="2999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Rectangle 11"/>
            <p:cNvSpPr>
              <a:spLocks noChangeArrowheads="1"/>
            </p:cNvSpPr>
            <p:nvPr/>
          </p:nvSpPr>
          <p:spPr bwMode="auto">
            <a:xfrm>
              <a:off x="1956" y="2999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Rectangle 12"/>
            <p:cNvSpPr>
              <a:spLocks noChangeArrowheads="1"/>
            </p:cNvSpPr>
            <p:nvPr/>
          </p:nvSpPr>
          <p:spPr bwMode="auto">
            <a:xfrm>
              <a:off x="2202" y="2999"/>
              <a:ext cx="245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Rectangle 13"/>
            <p:cNvSpPr>
              <a:spLocks noChangeArrowheads="1"/>
            </p:cNvSpPr>
            <p:nvPr/>
          </p:nvSpPr>
          <p:spPr bwMode="auto">
            <a:xfrm>
              <a:off x="973" y="2508"/>
              <a:ext cx="246" cy="14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Rectangle 14"/>
            <p:cNvSpPr>
              <a:spLocks noChangeArrowheads="1"/>
            </p:cNvSpPr>
            <p:nvPr/>
          </p:nvSpPr>
          <p:spPr bwMode="auto">
            <a:xfrm>
              <a:off x="727" y="2262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15"/>
            <p:cNvSpPr>
              <a:spLocks noChangeArrowheads="1"/>
            </p:cNvSpPr>
            <p:nvPr/>
          </p:nvSpPr>
          <p:spPr bwMode="auto">
            <a:xfrm>
              <a:off x="2447" y="2999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Rectangle 16"/>
            <p:cNvSpPr>
              <a:spLocks noChangeArrowheads="1"/>
            </p:cNvSpPr>
            <p:nvPr/>
          </p:nvSpPr>
          <p:spPr bwMode="auto">
            <a:xfrm>
              <a:off x="2693" y="2999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Rectangle 17"/>
            <p:cNvSpPr>
              <a:spLocks noChangeArrowheads="1"/>
            </p:cNvSpPr>
            <p:nvPr/>
          </p:nvSpPr>
          <p:spPr bwMode="auto">
            <a:xfrm>
              <a:off x="3431" y="2999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Rectangle 18"/>
            <p:cNvSpPr>
              <a:spLocks noChangeArrowheads="1"/>
            </p:cNvSpPr>
            <p:nvPr/>
          </p:nvSpPr>
          <p:spPr bwMode="auto">
            <a:xfrm>
              <a:off x="3676" y="2508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Rectangle 19"/>
            <p:cNvSpPr>
              <a:spLocks noChangeArrowheads="1"/>
            </p:cNvSpPr>
            <p:nvPr/>
          </p:nvSpPr>
          <p:spPr bwMode="auto">
            <a:xfrm>
              <a:off x="3922" y="2508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20"/>
            <p:cNvSpPr>
              <a:spLocks noChangeArrowheads="1"/>
            </p:cNvSpPr>
            <p:nvPr/>
          </p:nvSpPr>
          <p:spPr bwMode="auto">
            <a:xfrm>
              <a:off x="4168" y="2508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Rectangle 21"/>
            <p:cNvSpPr>
              <a:spLocks noChangeArrowheads="1"/>
            </p:cNvSpPr>
            <p:nvPr/>
          </p:nvSpPr>
          <p:spPr bwMode="auto">
            <a:xfrm>
              <a:off x="4414" y="2508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Rectangle 22"/>
            <p:cNvSpPr>
              <a:spLocks noChangeArrowheads="1"/>
            </p:cNvSpPr>
            <p:nvPr/>
          </p:nvSpPr>
          <p:spPr bwMode="auto">
            <a:xfrm>
              <a:off x="4659" y="2508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23"/>
            <p:cNvSpPr>
              <a:spLocks noChangeArrowheads="1"/>
            </p:cNvSpPr>
            <p:nvPr/>
          </p:nvSpPr>
          <p:spPr bwMode="auto">
            <a:xfrm>
              <a:off x="4905" y="2508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Rectangle 24"/>
            <p:cNvSpPr>
              <a:spLocks noChangeArrowheads="1"/>
            </p:cNvSpPr>
            <p:nvPr/>
          </p:nvSpPr>
          <p:spPr bwMode="auto">
            <a:xfrm>
              <a:off x="3185" y="2999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Rectangle 25"/>
            <p:cNvSpPr>
              <a:spLocks noChangeArrowheads="1"/>
            </p:cNvSpPr>
            <p:nvPr/>
          </p:nvSpPr>
          <p:spPr bwMode="auto">
            <a:xfrm>
              <a:off x="2939" y="2999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26"/>
            <p:cNvSpPr>
              <a:spLocks noChangeArrowheads="1"/>
            </p:cNvSpPr>
            <p:nvPr/>
          </p:nvSpPr>
          <p:spPr bwMode="auto">
            <a:xfrm>
              <a:off x="973" y="29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Rectangle 27"/>
            <p:cNvSpPr>
              <a:spLocks noChangeArrowheads="1"/>
            </p:cNvSpPr>
            <p:nvPr/>
          </p:nvSpPr>
          <p:spPr bwMode="auto">
            <a:xfrm>
              <a:off x="727" y="3245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Rectangle 28"/>
            <p:cNvSpPr>
              <a:spLocks noChangeArrowheads="1"/>
            </p:cNvSpPr>
            <p:nvPr/>
          </p:nvSpPr>
          <p:spPr bwMode="auto">
            <a:xfrm>
              <a:off x="973" y="3490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29"/>
            <p:cNvSpPr>
              <a:spLocks noChangeArrowheads="1"/>
            </p:cNvSpPr>
            <p:nvPr/>
          </p:nvSpPr>
          <p:spPr bwMode="auto">
            <a:xfrm>
              <a:off x="3676" y="2753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Rectangle 30"/>
            <p:cNvSpPr>
              <a:spLocks noChangeArrowheads="1"/>
            </p:cNvSpPr>
            <p:nvPr/>
          </p:nvSpPr>
          <p:spPr bwMode="auto">
            <a:xfrm>
              <a:off x="727" y="22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Rectangle 31"/>
            <p:cNvSpPr>
              <a:spLocks noChangeArrowheads="1"/>
            </p:cNvSpPr>
            <p:nvPr/>
          </p:nvSpPr>
          <p:spPr bwMode="auto">
            <a:xfrm>
              <a:off x="727" y="2508"/>
              <a:ext cx="492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Rectangle 32"/>
            <p:cNvSpPr>
              <a:spLocks noChangeArrowheads="1"/>
            </p:cNvSpPr>
            <p:nvPr/>
          </p:nvSpPr>
          <p:spPr bwMode="auto">
            <a:xfrm>
              <a:off x="1219" y="2999"/>
              <a:ext cx="245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Rectangle 33"/>
            <p:cNvSpPr>
              <a:spLocks noChangeArrowheads="1"/>
            </p:cNvSpPr>
            <p:nvPr/>
          </p:nvSpPr>
          <p:spPr bwMode="auto">
            <a:xfrm>
              <a:off x="727" y="2999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Rectangle 34"/>
            <p:cNvSpPr>
              <a:spLocks noChangeArrowheads="1"/>
            </p:cNvSpPr>
            <p:nvPr/>
          </p:nvSpPr>
          <p:spPr bwMode="auto">
            <a:xfrm>
              <a:off x="727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Rectangle 35"/>
            <p:cNvSpPr>
              <a:spLocks noChangeArrowheads="1"/>
            </p:cNvSpPr>
            <p:nvPr/>
          </p:nvSpPr>
          <p:spPr bwMode="auto">
            <a:xfrm>
              <a:off x="4905" y="22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Rectangle 36"/>
            <p:cNvSpPr>
              <a:spLocks noChangeArrowheads="1"/>
            </p:cNvSpPr>
            <p:nvPr/>
          </p:nvSpPr>
          <p:spPr bwMode="auto">
            <a:xfrm>
              <a:off x="727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Rectangle 37"/>
            <p:cNvSpPr>
              <a:spLocks noChangeArrowheads="1"/>
            </p:cNvSpPr>
            <p:nvPr/>
          </p:nvSpPr>
          <p:spPr bwMode="auto">
            <a:xfrm>
              <a:off x="973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Rectangle 38"/>
            <p:cNvSpPr>
              <a:spLocks noChangeArrowheads="1"/>
            </p:cNvSpPr>
            <p:nvPr/>
          </p:nvSpPr>
          <p:spPr bwMode="auto">
            <a:xfrm>
              <a:off x="973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Rectangle 39"/>
            <p:cNvSpPr>
              <a:spLocks noChangeArrowheads="1"/>
            </p:cNvSpPr>
            <p:nvPr/>
          </p:nvSpPr>
          <p:spPr bwMode="auto">
            <a:xfrm>
              <a:off x="727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Rectangle 40"/>
            <p:cNvSpPr>
              <a:spLocks noChangeArrowheads="1"/>
            </p:cNvSpPr>
            <p:nvPr/>
          </p:nvSpPr>
          <p:spPr bwMode="auto">
            <a:xfrm>
              <a:off x="973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Rectangle 41"/>
            <p:cNvSpPr>
              <a:spLocks noChangeArrowheads="1"/>
            </p:cNvSpPr>
            <p:nvPr/>
          </p:nvSpPr>
          <p:spPr bwMode="auto">
            <a:xfrm>
              <a:off x="727" y="2753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Rectangle 42"/>
            <p:cNvSpPr>
              <a:spLocks noChangeArrowheads="1"/>
            </p:cNvSpPr>
            <p:nvPr/>
          </p:nvSpPr>
          <p:spPr bwMode="auto">
            <a:xfrm>
              <a:off x="973" y="2508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Rectangle 43"/>
            <p:cNvSpPr>
              <a:spLocks noChangeArrowheads="1"/>
            </p:cNvSpPr>
            <p:nvPr/>
          </p:nvSpPr>
          <p:spPr bwMode="auto">
            <a:xfrm>
              <a:off x="727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Rectangle 44"/>
            <p:cNvSpPr>
              <a:spLocks noChangeArrowheads="1"/>
            </p:cNvSpPr>
            <p:nvPr/>
          </p:nvSpPr>
          <p:spPr bwMode="auto">
            <a:xfrm>
              <a:off x="973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Rectangle 45"/>
            <p:cNvSpPr>
              <a:spLocks noChangeArrowheads="1"/>
            </p:cNvSpPr>
            <p:nvPr/>
          </p:nvSpPr>
          <p:spPr bwMode="auto">
            <a:xfrm>
              <a:off x="727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Rectangle 46"/>
            <p:cNvSpPr>
              <a:spLocks noChangeArrowheads="1"/>
            </p:cNvSpPr>
            <p:nvPr/>
          </p:nvSpPr>
          <p:spPr bwMode="auto">
            <a:xfrm>
              <a:off x="973" y="2753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Rectangle 47"/>
            <p:cNvSpPr>
              <a:spLocks noChangeArrowheads="1"/>
            </p:cNvSpPr>
            <p:nvPr/>
          </p:nvSpPr>
          <p:spPr bwMode="auto">
            <a:xfrm>
              <a:off x="727" y="2508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Rectangle 48"/>
            <p:cNvSpPr>
              <a:spLocks noChangeArrowheads="1"/>
            </p:cNvSpPr>
            <p:nvPr/>
          </p:nvSpPr>
          <p:spPr bwMode="auto">
            <a:xfrm>
              <a:off x="3676" y="2508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Rectangle 49"/>
            <p:cNvSpPr>
              <a:spLocks noChangeArrowheads="1"/>
            </p:cNvSpPr>
            <p:nvPr/>
          </p:nvSpPr>
          <p:spPr bwMode="auto">
            <a:xfrm>
              <a:off x="3676" y="2753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Rectangle 50"/>
            <p:cNvSpPr>
              <a:spLocks noChangeArrowheads="1"/>
            </p:cNvSpPr>
            <p:nvPr/>
          </p:nvSpPr>
          <p:spPr bwMode="auto">
            <a:xfrm>
              <a:off x="3922" y="2753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Rectangle 51"/>
            <p:cNvSpPr>
              <a:spLocks noChangeArrowheads="1"/>
            </p:cNvSpPr>
            <p:nvPr/>
          </p:nvSpPr>
          <p:spPr bwMode="auto">
            <a:xfrm>
              <a:off x="3676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Rectangle 52"/>
            <p:cNvSpPr>
              <a:spLocks noChangeArrowheads="1"/>
            </p:cNvSpPr>
            <p:nvPr/>
          </p:nvSpPr>
          <p:spPr bwMode="auto">
            <a:xfrm>
              <a:off x="3676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Rectangle 53"/>
            <p:cNvSpPr>
              <a:spLocks noChangeArrowheads="1"/>
            </p:cNvSpPr>
            <p:nvPr/>
          </p:nvSpPr>
          <p:spPr bwMode="auto">
            <a:xfrm>
              <a:off x="3676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Rectangle 54"/>
            <p:cNvSpPr>
              <a:spLocks noChangeArrowheads="1"/>
            </p:cNvSpPr>
            <p:nvPr/>
          </p:nvSpPr>
          <p:spPr bwMode="auto">
            <a:xfrm>
              <a:off x="3922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Rectangle 55"/>
            <p:cNvSpPr>
              <a:spLocks noChangeArrowheads="1"/>
            </p:cNvSpPr>
            <p:nvPr/>
          </p:nvSpPr>
          <p:spPr bwMode="auto">
            <a:xfrm>
              <a:off x="3922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Rectangle 56"/>
            <p:cNvSpPr>
              <a:spLocks noChangeArrowheads="1"/>
            </p:cNvSpPr>
            <p:nvPr/>
          </p:nvSpPr>
          <p:spPr bwMode="auto">
            <a:xfrm>
              <a:off x="3922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Rectangle 57"/>
            <p:cNvSpPr>
              <a:spLocks noChangeArrowheads="1"/>
            </p:cNvSpPr>
            <p:nvPr/>
          </p:nvSpPr>
          <p:spPr bwMode="auto">
            <a:xfrm>
              <a:off x="4168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Rectangle 58"/>
            <p:cNvSpPr>
              <a:spLocks noChangeArrowheads="1"/>
            </p:cNvSpPr>
            <p:nvPr/>
          </p:nvSpPr>
          <p:spPr bwMode="auto">
            <a:xfrm>
              <a:off x="4168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Rectangle 59"/>
            <p:cNvSpPr>
              <a:spLocks noChangeArrowheads="1"/>
            </p:cNvSpPr>
            <p:nvPr/>
          </p:nvSpPr>
          <p:spPr bwMode="auto">
            <a:xfrm>
              <a:off x="4168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12" name="Group 60"/>
            <p:cNvGrpSpPr>
              <a:grpSpLocks/>
            </p:cNvGrpSpPr>
            <p:nvPr/>
          </p:nvGrpSpPr>
          <p:grpSpPr bwMode="auto">
            <a:xfrm>
              <a:off x="727" y="2262"/>
              <a:ext cx="4424" cy="1474"/>
              <a:chOff x="727" y="2262"/>
              <a:chExt cx="4424" cy="1474"/>
            </a:xfrm>
          </p:grpSpPr>
          <p:sp>
            <p:nvSpPr>
              <p:cNvPr id="14453" name="Rectangle 61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4" name="Rectangle 62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5" name="Rectangle 63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6" name="Rectangle 64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7" name="Rectangle 65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8" name="Rectangle 66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9" name="Rectangle 67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0" name="Rectangle 68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1" name="Rectangle 69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2" name="Rectangle 70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3" name="Rectangle 71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4" name="Rectangle 72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5" name="Rectangle 73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6" name="Rectangle 74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7" name="Rectangle 75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8" name="Rectangle 76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9" name="Rectangle 77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13" name="Rectangle 78"/>
            <p:cNvSpPr>
              <a:spLocks noChangeArrowheads="1"/>
            </p:cNvSpPr>
            <p:nvPr/>
          </p:nvSpPr>
          <p:spPr bwMode="auto">
            <a:xfrm>
              <a:off x="4659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Rectangle 79"/>
            <p:cNvSpPr>
              <a:spLocks noChangeArrowheads="1"/>
            </p:cNvSpPr>
            <p:nvPr/>
          </p:nvSpPr>
          <p:spPr bwMode="auto">
            <a:xfrm>
              <a:off x="4414" y="3245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Rectangle 80"/>
            <p:cNvSpPr>
              <a:spLocks noChangeArrowheads="1"/>
            </p:cNvSpPr>
            <p:nvPr/>
          </p:nvSpPr>
          <p:spPr bwMode="auto">
            <a:xfrm>
              <a:off x="4414" y="3490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Rectangle 81"/>
            <p:cNvSpPr>
              <a:spLocks noChangeArrowheads="1"/>
            </p:cNvSpPr>
            <p:nvPr/>
          </p:nvSpPr>
          <p:spPr bwMode="auto">
            <a:xfrm>
              <a:off x="3431" y="29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Rectangle 82"/>
            <p:cNvSpPr>
              <a:spLocks noChangeArrowheads="1"/>
            </p:cNvSpPr>
            <p:nvPr/>
          </p:nvSpPr>
          <p:spPr bwMode="auto">
            <a:xfrm>
              <a:off x="3431" y="3245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Rectangle 83"/>
            <p:cNvSpPr>
              <a:spLocks noChangeArrowheads="1"/>
            </p:cNvSpPr>
            <p:nvPr/>
          </p:nvSpPr>
          <p:spPr bwMode="auto">
            <a:xfrm>
              <a:off x="3431" y="3490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Rectangle 84"/>
            <p:cNvSpPr>
              <a:spLocks noChangeArrowheads="1"/>
            </p:cNvSpPr>
            <p:nvPr/>
          </p:nvSpPr>
          <p:spPr bwMode="auto">
            <a:xfrm>
              <a:off x="3185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Rectangle 85"/>
            <p:cNvSpPr>
              <a:spLocks noChangeArrowheads="1"/>
            </p:cNvSpPr>
            <p:nvPr/>
          </p:nvSpPr>
          <p:spPr bwMode="auto">
            <a:xfrm>
              <a:off x="3185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Rectangle 86"/>
            <p:cNvSpPr>
              <a:spLocks noChangeArrowheads="1"/>
            </p:cNvSpPr>
            <p:nvPr/>
          </p:nvSpPr>
          <p:spPr bwMode="auto">
            <a:xfrm>
              <a:off x="3185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2" name="Rectangle 87"/>
            <p:cNvSpPr>
              <a:spLocks noChangeArrowheads="1"/>
            </p:cNvSpPr>
            <p:nvPr/>
          </p:nvSpPr>
          <p:spPr bwMode="auto">
            <a:xfrm>
              <a:off x="2939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Rectangle 88"/>
            <p:cNvSpPr>
              <a:spLocks noChangeArrowheads="1"/>
            </p:cNvSpPr>
            <p:nvPr/>
          </p:nvSpPr>
          <p:spPr bwMode="auto">
            <a:xfrm>
              <a:off x="2939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4" name="Rectangle 89"/>
            <p:cNvSpPr>
              <a:spLocks noChangeArrowheads="1"/>
            </p:cNvSpPr>
            <p:nvPr/>
          </p:nvSpPr>
          <p:spPr bwMode="auto">
            <a:xfrm>
              <a:off x="2939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5" name="Rectangle 90"/>
            <p:cNvSpPr>
              <a:spLocks noChangeArrowheads="1"/>
            </p:cNvSpPr>
            <p:nvPr/>
          </p:nvSpPr>
          <p:spPr bwMode="auto">
            <a:xfrm>
              <a:off x="1219" y="29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6" name="Rectangle 91"/>
            <p:cNvSpPr>
              <a:spLocks noChangeArrowheads="1"/>
            </p:cNvSpPr>
            <p:nvPr/>
          </p:nvSpPr>
          <p:spPr bwMode="auto">
            <a:xfrm>
              <a:off x="1219" y="3245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7" name="Rectangle 92"/>
            <p:cNvSpPr>
              <a:spLocks noChangeArrowheads="1"/>
            </p:cNvSpPr>
            <p:nvPr/>
          </p:nvSpPr>
          <p:spPr bwMode="auto">
            <a:xfrm>
              <a:off x="1219" y="3490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8" name="Rectangle 93"/>
            <p:cNvSpPr>
              <a:spLocks noChangeArrowheads="1"/>
            </p:cNvSpPr>
            <p:nvPr/>
          </p:nvSpPr>
          <p:spPr bwMode="auto">
            <a:xfrm>
              <a:off x="1219" y="3736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Rectangle 94"/>
            <p:cNvSpPr>
              <a:spLocks noChangeArrowheads="1"/>
            </p:cNvSpPr>
            <p:nvPr/>
          </p:nvSpPr>
          <p:spPr bwMode="auto">
            <a:xfrm>
              <a:off x="1464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0" name="Rectangle 95"/>
            <p:cNvSpPr>
              <a:spLocks noChangeArrowheads="1"/>
            </p:cNvSpPr>
            <p:nvPr/>
          </p:nvSpPr>
          <p:spPr bwMode="auto">
            <a:xfrm>
              <a:off x="1464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Rectangle 96"/>
            <p:cNvSpPr>
              <a:spLocks noChangeArrowheads="1"/>
            </p:cNvSpPr>
            <p:nvPr/>
          </p:nvSpPr>
          <p:spPr bwMode="auto">
            <a:xfrm>
              <a:off x="1464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Rectangle 97"/>
            <p:cNvSpPr>
              <a:spLocks noChangeArrowheads="1"/>
            </p:cNvSpPr>
            <p:nvPr/>
          </p:nvSpPr>
          <p:spPr bwMode="auto">
            <a:xfrm>
              <a:off x="1464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Rectangle 98"/>
            <p:cNvSpPr>
              <a:spLocks noChangeArrowheads="1"/>
            </p:cNvSpPr>
            <p:nvPr/>
          </p:nvSpPr>
          <p:spPr bwMode="auto">
            <a:xfrm>
              <a:off x="1710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4" name="Rectangle 99"/>
            <p:cNvSpPr>
              <a:spLocks noChangeArrowheads="1"/>
            </p:cNvSpPr>
            <p:nvPr/>
          </p:nvSpPr>
          <p:spPr bwMode="auto">
            <a:xfrm>
              <a:off x="1710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Rectangle 100"/>
            <p:cNvSpPr>
              <a:spLocks noChangeArrowheads="1"/>
            </p:cNvSpPr>
            <p:nvPr/>
          </p:nvSpPr>
          <p:spPr bwMode="auto">
            <a:xfrm>
              <a:off x="1710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Rectangle 101"/>
            <p:cNvSpPr>
              <a:spLocks noChangeArrowheads="1"/>
            </p:cNvSpPr>
            <p:nvPr/>
          </p:nvSpPr>
          <p:spPr bwMode="auto">
            <a:xfrm>
              <a:off x="1710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7" name="Rectangle 102"/>
            <p:cNvSpPr>
              <a:spLocks noChangeArrowheads="1"/>
            </p:cNvSpPr>
            <p:nvPr/>
          </p:nvSpPr>
          <p:spPr bwMode="auto">
            <a:xfrm>
              <a:off x="1956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Rectangle 103"/>
            <p:cNvSpPr>
              <a:spLocks noChangeArrowheads="1"/>
            </p:cNvSpPr>
            <p:nvPr/>
          </p:nvSpPr>
          <p:spPr bwMode="auto">
            <a:xfrm>
              <a:off x="1956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Rectangle 104"/>
            <p:cNvSpPr>
              <a:spLocks noChangeArrowheads="1"/>
            </p:cNvSpPr>
            <p:nvPr/>
          </p:nvSpPr>
          <p:spPr bwMode="auto">
            <a:xfrm>
              <a:off x="1956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Rectangle 105"/>
            <p:cNvSpPr>
              <a:spLocks noChangeArrowheads="1"/>
            </p:cNvSpPr>
            <p:nvPr/>
          </p:nvSpPr>
          <p:spPr bwMode="auto">
            <a:xfrm>
              <a:off x="1956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Rectangle 106"/>
            <p:cNvSpPr>
              <a:spLocks noChangeArrowheads="1"/>
            </p:cNvSpPr>
            <p:nvPr/>
          </p:nvSpPr>
          <p:spPr bwMode="auto">
            <a:xfrm>
              <a:off x="2202" y="29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Rectangle 107"/>
            <p:cNvSpPr>
              <a:spLocks noChangeArrowheads="1"/>
            </p:cNvSpPr>
            <p:nvPr/>
          </p:nvSpPr>
          <p:spPr bwMode="auto">
            <a:xfrm>
              <a:off x="2202" y="3245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Rectangle 108"/>
            <p:cNvSpPr>
              <a:spLocks noChangeArrowheads="1"/>
            </p:cNvSpPr>
            <p:nvPr/>
          </p:nvSpPr>
          <p:spPr bwMode="auto">
            <a:xfrm>
              <a:off x="2202" y="3490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Rectangle 109"/>
            <p:cNvSpPr>
              <a:spLocks noChangeArrowheads="1"/>
            </p:cNvSpPr>
            <p:nvPr/>
          </p:nvSpPr>
          <p:spPr bwMode="auto">
            <a:xfrm>
              <a:off x="2202" y="3736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Rectangle 110"/>
            <p:cNvSpPr>
              <a:spLocks noChangeArrowheads="1"/>
            </p:cNvSpPr>
            <p:nvPr/>
          </p:nvSpPr>
          <p:spPr bwMode="auto">
            <a:xfrm>
              <a:off x="2447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Rectangle 111"/>
            <p:cNvSpPr>
              <a:spLocks noChangeArrowheads="1"/>
            </p:cNvSpPr>
            <p:nvPr/>
          </p:nvSpPr>
          <p:spPr bwMode="auto">
            <a:xfrm>
              <a:off x="2447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" name="Rectangle 112"/>
            <p:cNvSpPr>
              <a:spLocks noChangeArrowheads="1"/>
            </p:cNvSpPr>
            <p:nvPr/>
          </p:nvSpPr>
          <p:spPr bwMode="auto">
            <a:xfrm>
              <a:off x="2447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" name="Rectangle 113"/>
            <p:cNvSpPr>
              <a:spLocks noChangeArrowheads="1"/>
            </p:cNvSpPr>
            <p:nvPr/>
          </p:nvSpPr>
          <p:spPr bwMode="auto">
            <a:xfrm>
              <a:off x="2447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Rectangle 114"/>
            <p:cNvSpPr>
              <a:spLocks noChangeArrowheads="1"/>
            </p:cNvSpPr>
            <p:nvPr/>
          </p:nvSpPr>
          <p:spPr bwMode="auto">
            <a:xfrm>
              <a:off x="2693" y="29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" name="Rectangle 115"/>
            <p:cNvSpPr>
              <a:spLocks noChangeArrowheads="1"/>
            </p:cNvSpPr>
            <p:nvPr/>
          </p:nvSpPr>
          <p:spPr bwMode="auto">
            <a:xfrm>
              <a:off x="2693" y="3245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1" name="Rectangle 116"/>
            <p:cNvSpPr>
              <a:spLocks noChangeArrowheads="1"/>
            </p:cNvSpPr>
            <p:nvPr/>
          </p:nvSpPr>
          <p:spPr bwMode="auto">
            <a:xfrm>
              <a:off x="2693" y="3490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Rectangle 117"/>
            <p:cNvSpPr>
              <a:spLocks noChangeArrowheads="1"/>
            </p:cNvSpPr>
            <p:nvPr/>
          </p:nvSpPr>
          <p:spPr bwMode="auto">
            <a:xfrm>
              <a:off x="2693" y="3736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129"/>
          <p:cNvSpPr>
            <a:spLocks noChangeArrowheads="1"/>
          </p:cNvSpPr>
          <p:nvPr/>
        </p:nvSpPr>
        <p:spPr bwMode="auto">
          <a:xfrm rot="-2035531">
            <a:off x="5297488" y="5021263"/>
            <a:ext cx="394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0"/>
              <a:t>Na</a:t>
            </a:r>
            <a:r>
              <a:rPr lang="en-US" sz="3600" b="0" baseline="-25000"/>
              <a:t>2</a:t>
            </a:r>
            <a:r>
              <a:rPr lang="en-US" sz="3600" b="0"/>
              <a:t>CO</a:t>
            </a:r>
            <a:r>
              <a:rPr lang="en-US" sz="3600" b="0" baseline="-25000"/>
              <a:t>3 </a:t>
            </a:r>
            <a:r>
              <a:rPr lang="en-US" sz="3600" baseline="30000"/>
              <a:t>. </a:t>
            </a:r>
            <a:r>
              <a:rPr lang="en-US" sz="3600" b="0"/>
              <a:t>10 H</a:t>
            </a:r>
            <a:r>
              <a:rPr lang="en-US" sz="3600" b="0" baseline="-25000"/>
              <a:t>2</a:t>
            </a:r>
            <a:r>
              <a:rPr lang="en-US" sz="3600" b="0"/>
              <a:t>O</a:t>
            </a:r>
            <a:endParaRPr lang="en-US" sz="3600" b="0" baseline="-25000"/>
          </a:p>
        </p:txBody>
      </p:sp>
      <p:grpSp>
        <p:nvGrpSpPr>
          <p:cNvPr id="14343" name="Group 132"/>
          <p:cNvGrpSpPr>
            <a:grpSpLocks/>
          </p:cNvGrpSpPr>
          <p:nvPr/>
        </p:nvGrpSpPr>
        <p:grpSpPr bwMode="auto">
          <a:xfrm>
            <a:off x="249238" y="806450"/>
            <a:ext cx="2732087" cy="1965325"/>
            <a:chOff x="157" y="508"/>
            <a:chExt cx="1721" cy="1238"/>
          </a:xfrm>
        </p:grpSpPr>
        <p:grpSp>
          <p:nvGrpSpPr>
            <p:cNvPr id="14349" name="Group 119"/>
            <p:cNvGrpSpPr>
              <a:grpSpLocks/>
            </p:cNvGrpSpPr>
            <p:nvPr/>
          </p:nvGrpSpPr>
          <p:grpSpPr bwMode="auto">
            <a:xfrm>
              <a:off x="172" y="508"/>
              <a:ext cx="1586" cy="1238"/>
              <a:chOff x="2215" y="1727"/>
              <a:chExt cx="982" cy="766"/>
            </a:xfrm>
          </p:grpSpPr>
          <p:sp>
            <p:nvSpPr>
              <p:cNvPr id="14354" name="Oval 120"/>
              <p:cNvSpPr>
                <a:spLocks noChangeArrowheads="1"/>
              </p:cNvSpPr>
              <p:nvPr/>
            </p:nvSpPr>
            <p:spPr bwMode="auto">
              <a:xfrm>
                <a:off x="2320" y="1727"/>
                <a:ext cx="251" cy="25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Oval 121"/>
              <p:cNvSpPr>
                <a:spLocks noChangeArrowheads="1"/>
              </p:cNvSpPr>
              <p:nvPr/>
            </p:nvSpPr>
            <p:spPr bwMode="auto">
              <a:xfrm>
                <a:off x="2333" y="2273"/>
                <a:ext cx="220" cy="22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Oval 122"/>
              <p:cNvSpPr>
                <a:spLocks noChangeArrowheads="1"/>
              </p:cNvSpPr>
              <p:nvPr/>
            </p:nvSpPr>
            <p:spPr bwMode="auto">
              <a:xfrm>
                <a:off x="2939" y="1998"/>
                <a:ext cx="258" cy="2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Freeform 123"/>
              <p:cNvSpPr>
                <a:spLocks/>
              </p:cNvSpPr>
              <p:nvPr/>
            </p:nvSpPr>
            <p:spPr bwMode="auto">
              <a:xfrm>
                <a:off x="2545" y="2181"/>
                <a:ext cx="404" cy="163"/>
              </a:xfrm>
              <a:custGeom>
                <a:avLst/>
                <a:gdLst>
                  <a:gd name="T0" fmla="*/ 0 w 1853"/>
                  <a:gd name="T1" fmla="*/ 751 h 751"/>
                  <a:gd name="T2" fmla="*/ 1853 w 1853"/>
                  <a:gd name="T3" fmla="*/ 0 h 751"/>
                  <a:gd name="T4" fmla="*/ 0 60000 65536"/>
                  <a:gd name="T5" fmla="*/ 0 60000 65536"/>
                  <a:gd name="T6" fmla="*/ 0 w 1853"/>
                  <a:gd name="T7" fmla="*/ 0 h 751"/>
                  <a:gd name="T8" fmla="*/ 1853 w 1853"/>
                  <a:gd name="T9" fmla="*/ 751 h 7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Freeform 124"/>
              <p:cNvSpPr>
                <a:spLocks/>
              </p:cNvSpPr>
              <p:nvPr/>
            </p:nvSpPr>
            <p:spPr bwMode="auto">
              <a:xfrm>
                <a:off x="2560" y="1908"/>
                <a:ext cx="392" cy="172"/>
              </a:xfrm>
              <a:custGeom>
                <a:avLst/>
                <a:gdLst>
                  <a:gd name="T0" fmla="*/ 0 w 392"/>
                  <a:gd name="T1" fmla="*/ 0 h 172"/>
                  <a:gd name="T2" fmla="*/ 392 w 392"/>
                  <a:gd name="T3" fmla="*/ 172 h 172"/>
                  <a:gd name="T4" fmla="*/ 0 60000 65536"/>
                  <a:gd name="T5" fmla="*/ 0 60000 65536"/>
                  <a:gd name="T6" fmla="*/ 0 w 392"/>
                  <a:gd name="T7" fmla="*/ 0 h 172"/>
                  <a:gd name="T8" fmla="*/ 392 w 392"/>
                  <a:gd name="T9" fmla="*/ 172 h 1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2" h="172">
                    <a:moveTo>
                      <a:pt x="0" y="0"/>
                    </a:moveTo>
                    <a:lnTo>
                      <a:pt x="392" y="172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Freeform 125"/>
              <p:cNvSpPr>
                <a:spLocks/>
              </p:cNvSpPr>
              <p:nvPr/>
            </p:nvSpPr>
            <p:spPr bwMode="auto">
              <a:xfrm>
                <a:off x="2464" y="2129"/>
                <a:ext cx="479" cy="0"/>
              </a:xfrm>
              <a:custGeom>
                <a:avLst/>
                <a:gdLst>
                  <a:gd name="T0" fmla="*/ 0 w 2194"/>
                  <a:gd name="T1" fmla="*/ 0 h 1"/>
                  <a:gd name="T2" fmla="*/ 2194 w 2194"/>
                  <a:gd name="T3" fmla="*/ 1 h 1"/>
                  <a:gd name="T4" fmla="*/ 0 60000 65536"/>
                  <a:gd name="T5" fmla="*/ 0 60000 65536"/>
                  <a:gd name="T6" fmla="*/ 0 w 2194"/>
                  <a:gd name="T7" fmla="*/ 0 h 1"/>
                  <a:gd name="T8" fmla="*/ 2194 w 2194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94" h="1">
                    <a:moveTo>
                      <a:pt x="0" y="0"/>
                    </a:moveTo>
                    <a:lnTo>
                      <a:pt x="2194" y="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Oval 126"/>
              <p:cNvSpPr>
                <a:spLocks noChangeArrowheads="1"/>
              </p:cNvSpPr>
              <p:nvPr/>
            </p:nvSpPr>
            <p:spPr bwMode="auto">
              <a:xfrm>
                <a:off x="2215" y="2001"/>
                <a:ext cx="251" cy="25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0" name="Rectangle 127"/>
            <p:cNvSpPr>
              <a:spLocks noChangeArrowheads="1"/>
            </p:cNvSpPr>
            <p:nvPr/>
          </p:nvSpPr>
          <p:spPr bwMode="auto">
            <a:xfrm>
              <a:off x="323" y="1384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p</a:t>
              </a:r>
            </a:p>
          </p:txBody>
        </p:sp>
        <p:sp>
          <p:nvSpPr>
            <p:cNvPr id="14351" name="Rectangle 128"/>
            <p:cNvSpPr>
              <a:spLocks noChangeArrowheads="1"/>
            </p:cNvSpPr>
            <p:nvPr/>
          </p:nvSpPr>
          <p:spPr bwMode="auto">
            <a:xfrm>
              <a:off x="157" y="971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v</a:t>
              </a:r>
            </a:p>
          </p:txBody>
        </p:sp>
        <p:sp>
          <p:nvSpPr>
            <p:cNvPr id="14352" name="Rectangle 130"/>
            <p:cNvSpPr>
              <a:spLocks noChangeArrowheads="1"/>
            </p:cNvSpPr>
            <p:nvPr/>
          </p:nvSpPr>
          <p:spPr bwMode="auto">
            <a:xfrm>
              <a:off x="1236" y="1026"/>
              <a:ext cx="6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0"/>
                <a:t>MOL</a:t>
              </a:r>
            </a:p>
          </p:txBody>
        </p:sp>
        <p:sp>
          <p:nvSpPr>
            <p:cNvPr id="14353" name="Rectangle 131"/>
            <p:cNvSpPr>
              <a:spLocks noChangeArrowheads="1"/>
            </p:cNvSpPr>
            <p:nvPr/>
          </p:nvSpPr>
          <p:spPr bwMode="auto">
            <a:xfrm>
              <a:off x="323" y="523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m</a:t>
              </a:r>
            </a:p>
          </p:txBody>
        </p:sp>
      </p:grpSp>
      <p:sp>
        <p:nvSpPr>
          <p:cNvPr id="14344" name="Rectangle 133"/>
          <p:cNvSpPr>
            <a:spLocks noChangeArrowheads="1"/>
          </p:cNvSpPr>
          <p:nvPr/>
        </p:nvSpPr>
        <p:spPr bwMode="auto">
          <a:xfrm>
            <a:off x="6678613" y="5951538"/>
            <a:ext cx="2297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0"/>
              <a:t>Cu(OH)</a:t>
            </a:r>
            <a:r>
              <a:rPr lang="en-US" sz="3600" b="0" baseline="-25000"/>
              <a:t>2</a:t>
            </a:r>
          </a:p>
        </p:txBody>
      </p:sp>
      <p:sp>
        <p:nvSpPr>
          <p:cNvPr id="14345" name="Rectangle 134"/>
          <p:cNvSpPr>
            <a:spLocks noChangeArrowheads="1"/>
          </p:cNvSpPr>
          <p:nvPr/>
        </p:nvSpPr>
        <p:spPr bwMode="auto">
          <a:xfrm rot="1111392">
            <a:off x="5614988" y="4611688"/>
            <a:ext cx="126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0"/>
              <a:t>SO</a:t>
            </a:r>
            <a:r>
              <a:rPr lang="en-US" sz="3600" b="0" baseline="-25000"/>
              <a:t>3</a:t>
            </a:r>
          </a:p>
        </p:txBody>
      </p:sp>
      <p:sp>
        <p:nvSpPr>
          <p:cNvPr id="3207" name="Document"/>
          <p:cNvSpPr>
            <a:spLocks noChangeAspect="1" noEditPoints="1" noChangeArrowheads="1"/>
          </p:cNvSpPr>
          <p:nvPr/>
        </p:nvSpPr>
        <p:spPr bwMode="auto">
          <a:xfrm>
            <a:off x="8077200" y="304800"/>
            <a:ext cx="676275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000"/>
          </a:p>
          <a:p>
            <a:pPr>
              <a:defRPr/>
            </a:pPr>
            <a:r>
              <a:rPr lang="en-US" sz="1000">
                <a:hlinkClick r:id="rId3" action="ppaction://hlinkfile" tooltip="Student Notes - L E C T U R E   O U T L I N E"/>
              </a:rPr>
              <a:t>Outline</a:t>
            </a:r>
            <a:endParaRPr lang="en-US" sz="1000"/>
          </a:p>
          <a:p>
            <a:pPr>
              <a:defRPr/>
            </a:pPr>
            <a:endParaRPr lang="en-US"/>
          </a:p>
        </p:txBody>
      </p:sp>
      <p:sp>
        <p:nvSpPr>
          <p:cNvPr id="3208" name="Text Box 136"/>
          <p:cNvSpPr txBox="1">
            <a:spLocks noChangeArrowheads="1"/>
          </p:cNvSpPr>
          <p:nvPr/>
        </p:nvSpPr>
        <p:spPr bwMode="auto">
          <a:xfrm>
            <a:off x="6918325" y="823913"/>
            <a:ext cx="1122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latin typeface="Bookman Old Style" pitchFamily="18" charset="0"/>
              </a:rPr>
              <a:t>6.02 EXP 23</a:t>
            </a:r>
          </a:p>
        </p:txBody>
      </p:sp>
      <p:sp>
        <p:nvSpPr>
          <p:cNvPr id="14348" name="Text Box 137"/>
          <p:cNvSpPr txBox="1">
            <a:spLocks noChangeArrowheads="1"/>
          </p:cNvSpPr>
          <p:nvPr/>
        </p:nvSpPr>
        <p:spPr bwMode="auto">
          <a:xfrm>
            <a:off x="41275" y="6599238"/>
            <a:ext cx="2371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0"/>
              <a:t>PowerPoint Presentation by Mr. John Bergmann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7.54106E-7 L 0.03247 7.54106E-7 " pathEditMode="relative" ptsTypes="AA">
                                      <p:cBhvr>
                                        <p:cTn id="1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7" grpId="0" animBg="1"/>
      <p:bldP spid="3207" grpId="1" animBg="1"/>
      <p:bldP spid="320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785813" y="5291138"/>
            <a:ext cx="7596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(How many empiricals “fit into” the molecular?)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328613" y="1014413"/>
            <a:ext cx="4659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To find molecular formula…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95325" y="1581150"/>
            <a:ext cx="4321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A. Find empirical formula.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712788" y="2089150"/>
            <a:ext cx="36464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B. Find molar mass of</a:t>
            </a:r>
          </a:p>
          <a:p>
            <a:r>
              <a:rPr lang="en-US" sz="2800" b="0">
                <a:solidFill>
                  <a:srgbClr val="FF0000"/>
                </a:solidFill>
              </a:rPr>
              <a:t>     empirical formula.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693738" y="3000375"/>
            <a:ext cx="4271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0">
                <a:solidFill>
                  <a:srgbClr val="FF0000"/>
                </a:solidFill>
              </a:rPr>
              <a:t>C. Find n = </a:t>
            </a:r>
            <a:r>
              <a:rPr lang="en-US" sz="2800" b="0" u="sng">
                <a:solidFill>
                  <a:srgbClr val="FF0000"/>
                </a:solidFill>
              </a:rPr>
              <a:t>mm molecular</a:t>
            </a:r>
            <a:endParaRPr lang="en-US" sz="2800" b="0">
              <a:solidFill>
                <a:srgbClr val="FF0000"/>
              </a:solidFill>
            </a:endParaRPr>
          </a:p>
          <a:p>
            <a:pPr algn="ctr"/>
            <a:r>
              <a:rPr lang="en-US" sz="2800" b="0">
                <a:solidFill>
                  <a:srgbClr val="FF0000"/>
                </a:solidFill>
              </a:rPr>
              <a:t>                   mm empirical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677863" y="3881438"/>
            <a:ext cx="4359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D. Multiply all parts of</a:t>
            </a:r>
          </a:p>
          <a:p>
            <a:r>
              <a:rPr lang="en-US" sz="2800" b="0">
                <a:solidFill>
                  <a:srgbClr val="FF0000"/>
                </a:solidFill>
              </a:rPr>
              <a:t>     empirical formula by n.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5029200" y="4287838"/>
            <a:ext cx="3921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(“How many scoops?”)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4700588" y="1401763"/>
            <a:ext cx="2528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(“What’s your</a:t>
            </a:r>
          </a:p>
          <a:p>
            <a:pPr algn="ctr"/>
            <a:r>
              <a:rPr lang="en-US" sz="2800" b="0"/>
              <a:t>flavor?”)</a:t>
            </a:r>
          </a:p>
        </p:txBody>
      </p:sp>
      <p:pic>
        <p:nvPicPr>
          <p:cNvPr id="88079" name="Picture 15" descr="j0366874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208713" y="2667000"/>
            <a:ext cx="15494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80" name="Picture 16" descr="fd00212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908320">
            <a:off x="7339013" y="450850"/>
            <a:ext cx="108267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71" grpId="0"/>
      <p:bldP spid="88072" grpId="0"/>
      <p:bldP spid="88073" grpId="0"/>
      <p:bldP spid="88074" grpId="0"/>
      <p:bldP spid="88076" grpId="0"/>
      <p:bldP spid="880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7010400" y="5514975"/>
            <a:ext cx="1058863" cy="6826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342900" y="285750"/>
            <a:ext cx="8243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 carbon/hydrogen compound is 7.7% H and has a</a:t>
            </a:r>
          </a:p>
          <a:p>
            <a:r>
              <a:rPr lang="en-US" sz="2800" b="0">
                <a:solidFill>
                  <a:srgbClr val="FF0000"/>
                </a:solidFill>
              </a:rPr>
              <a:t>molar mass of 78 g. Find its molecular formula.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5292725" y="4106863"/>
            <a:ext cx="3141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emp. form. </a:t>
            </a:r>
            <a:r>
              <a:rPr lang="en-US" sz="2800" b="0">
                <a:sym typeface="Wingdings" pitchFamily="2" charset="2"/>
              </a:rPr>
              <a:t>  </a:t>
            </a:r>
            <a:r>
              <a:rPr lang="en-US" sz="2800" b="0" u="sng"/>
              <a:t>CH</a:t>
            </a:r>
            <a:r>
              <a:rPr lang="en-US" sz="2800"/>
              <a:t> 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1077913" y="5572125"/>
            <a:ext cx="165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mm</a:t>
            </a:r>
            <a:r>
              <a:rPr lang="en-US" sz="2800" b="0" baseline="-25000"/>
              <a:t>emp</a:t>
            </a:r>
            <a:r>
              <a:rPr lang="en-US" sz="2800" b="0"/>
              <a:t> =</a:t>
            </a:r>
            <a:r>
              <a:rPr lang="en-US" sz="2800"/>
              <a:t> 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2630488" y="5572125"/>
            <a:ext cx="976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13 g</a:t>
            </a:r>
            <a:r>
              <a:rPr lang="en-US" sz="2800"/>
              <a:t> </a:t>
            </a:r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3743325" y="5842000"/>
            <a:ext cx="581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4543425" y="5356225"/>
            <a:ext cx="976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78 g</a:t>
            </a:r>
            <a:r>
              <a:rPr lang="en-US" sz="2800"/>
              <a:t> </a:t>
            </a: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4514850" y="5851525"/>
            <a:ext cx="976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13 g</a:t>
            </a:r>
            <a:r>
              <a:rPr lang="en-US" sz="2800"/>
              <a:t> 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5502275" y="5573713"/>
            <a:ext cx="78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6</a:t>
            </a:r>
            <a:r>
              <a:rPr lang="en-US" sz="2800"/>
              <a:t> </a:t>
            </a:r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6315075" y="5842000"/>
            <a:ext cx="581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7069138" y="557212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C</a:t>
            </a:r>
            <a:r>
              <a:rPr lang="en-US" sz="2800" b="0" baseline="-25000"/>
              <a:t>6</a:t>
            </a:r>
            <a:r>
              <a:rPr lang="en-US" sz="2800" b="0"/>
              <a:t>H</a:t>
            </a:r>
            <a:r>
              <a:rPr lang="en-US" sz="2800" b="0" baseline="-25000"/>
              <a:t>6</a:t>
            </a:r>
            <a:r>
              <a:rPr lang="en-US" sz="2800"/>
              <a:t> </a:t>
            </a:r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>
            <a:off x="4573588" y="5842000"/>
            <a:ext cx="814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9106" name="Object 18"/>
          <p:cNvGraphicFramePr>
            <a:graphicFrameLocks noChangeAspect="1"/>
          </p:cNvGraphicFramePr>
          <p:nvPr/>
        </p:nvGraphicFramePr>
        <p:xfrm>
          <a:off x="1225550" y="1728788"/>
          <a:ext cx="1079500" cy="406400"/>
        </p:xfrm>
        <a:graphic>
          <a:graphicData uri="http://schemas.openxmlformats.org/presentationml/2006/ole">
            <p:oleObj spid="_x0000_s5122" name="Equation" r:id="rId3" imgW="1079280" imgH="406080" progId="Equation.3">
              <p:embed/>
            </p:oleObj>
          </a:graphicData>
        </a:graphic>
      </p:graphicFrame>
      <p:graphicFrame>
        <p:nvGraphicFramePr>
          <p:cNvPr id="89107" name="Object 19"/>
          <p:cNvGraphicFramePr>
            <a:graphicFrameLocks noChangeAspect="1"/>
          </p:cNvGraphicFramePr>
          <p:nvPr/>
        </p:nvGraphicFramePr>
        <p:xfrm>
          <a:off x="2487613" y="1427163"/>
          <a:ext cx="1447800" cy="965200"/>
        </p:xfrm>
        <a:graphic>
          <a:graphicData uri="http://schemas.openxmlformats.org/presentationml/2006/ole">
            <p:oleObj spid="_x0000_s5123" name="Equation" r:id="rId4" imgW="1447560" imgH="965160" progId="Equation.3">
              <p:embed/>
            </p:oleObj>
          </a:graphicData>
        </a:graphic>
      </p:graphicFrame>
      <p:graphicFrame>
        <p:nvGraphicFramePr>
          <p:cNvPr id="89108" name="Object 20"/>
          <p:cNvGraphicFramePr>
            <a:graphicFrameLocks noChangeAspect="1"/>
          </p:cNvGraphicFramePr>
          <p:nvPr/>
        </p:nvGraphicFramePr>
        <p:xfrm>
          <a:off x="4116388" y="1731963"/>
          <a:ext cx="1739900" cy="330200"/>
        </p:xfrm>
        <a:graphic>
          <a:graphicData uri="http://schemas.openxmlformats.org/presentationml/2006/ole">
            <p:oleObj spid="_x0000_s5124" name="Equation" r:id="rId5" imgW="1739880" imgH="330120" progId="Equation.3">
              <p:embed/>
            </p:oleObj>
          </a:graphicData>
        </a:graphic>
      </p:graphicFrame>
      <p:graphicFrame>
        <p:nvGraphicFramePr>
          <p:cNvPr id="89109" name="Object 21"/>
          <p:cNvGraphicFramePr>
            <a:graphicFrameLocks noChangeAspect="1"/>
          </p:cNvGraphicFramePr>
          <p:nvPr/>
        </p:nvGraphicFramePr>
        <p:xfrm>
          <a:off x="6049963" y="1724025"/>
          <a:ext cx="1092200" cy="330200"/>
        </p:xfrm>
        <a:graphic>
          <a:graphicData uri="http://schemas.openxmlformats.org/presentationml/2006/ole">
            <p:oleObj spid="_x0000_s5125" name="Equation" r:id="rId6" imgW="1091880" imgH="330120" progId="Equation.3">
              <p:embed/>
            </p:oleObj>
          </a:graphicData>
        </a:graphic>
      </p:graphicFrame>
      <p:graphicFrame>
        <p:nvGraphicFramePr>
          <p:cNvPr id="89110" name="Object 22"/>
          <p:cNvGraphicFramePr>
            <a:graphicFrameLocks noChangeAspect="1"/>
          </p:cNvGraphicFramePr>
          <p:nvPr/>
        </p:nvGraphicFramePr>
        <p:xfrm>
          <a:off x="7408863" y="1709738"/>
          <a:ext cx="674687" cy="330200"/>
        </p:xfrm>
        <a:graphic>
          <a:graphicData uri="http://schemas.openxmlformats.org/presentationml/2006/ole">
            <p:oleObj spid="_x0000_s5126" name="Equation" r:id="rId7" imgW="672840" imgH="330120" progId="Equation.3">
              <p:embed/>
            </p:oleObj>
          </a:graphicData>
        </a:graphic>
      </p:graphicFrame>
      <p:sp>
        <p:nvSpPr>
          <p:cNvPr id="89111" name="Line 23"/>
          <p:cNvSpPr>
            <a:spLocks noChangeShapeType="1"/>
          </p:cNvSpPr>
          <p:nvPr/>
        </p:nvSpPr>
        <p:spPr bwMode="auto">
          <a:xfrm flipV="1">
            <a:off x="1847850" y="1725613"/>
            <a:ext cx="363538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V="1">
            <a:off x="3303588" y="2001838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9113" name="Object 25"/>
          <p:cNvGraphicFramePr>
            <a:graphicFrameLocks noChangeAspect="1"/>
          </p:cNvGraphicFramePr>
          <p:nvPr/>
        </p:nvGraphicFramePr>
        <p:xfrm>
          <a:off x="950913" y="2884488"/>
          <a:ext cx="1308100" cy="406400"/>
        </p:xfrm>
        <a:graphic>
          <a:graphicData uri="http://schemas.openxmlformats.org/presentationml/2006/ole">
            <p:oleObj spid="_x0000_s5127" name="Equation" r:id="rId8" imgW="1307880" imgH="406080" progId="Equation.3">
              <p:embed/>
            </p:oleObj>
          </a:graphicData>
        </a:graphic>
      </p:graphicFrame>
      <p:graphicFrame>
        <p:nvGraphicFramePr>
          <p:cNvPr id="89114" name="Object 26"/>
          <p:cNvGraphicFramePr>
            <a:graphicFrameLocks noChangeAspect="1"/>
          </p:cNvGraphicFramePr>
          <p:nvPr/>
        </p:nvGraphicFramePr>
        <p:xfrm>
          <a:off x="2346325" y="2582863"/>
          <a:ext cx="1638300" cy="965200"/>
        </p:xfrm>
        <a:graphic>
          <a:graphicData uri="http://schemas.openxmlformats.org/presentationml/2006/ole">
            <p:oleObj spid="_x0000_s5128" name="Equation" r:id="rId9" imgW="1638000" imgH="965160" progId="Equation.3">
              <p:embed/>
            </p:oleObj>
          </a:graphicData>
        </a:graphic>
      </p:graphicFrame>
      <p:graphicFrame>
        <p:nvGraphicFramePr>
          <p:cNvPr id="89115" name="Object 27"/>
          <p:cNvGraphicFramePr>
            <a:graphicFrameLocks noChangeAspect="1"/>
          </p:cNvGraphicFramePr>
          <p:nvPr/>
        </p:nvGraphicFramePr>
        <p:xfrm>
          <a:off x="4127500" y="2887663"/>
          <a:ext cx="1970088" cy="330200"/>
        </p:xfrm>
        <a:graphic>
          <a:graphicData uri="http://schemas.openxmlformats.org/presentationml/2006/ole">
            <p:oleObj spid="_x0000_s5129" name="Equation" r:id="rId10" imgW="1968480" imgH="330120" progId="Equation.3">
              <p:embed/>
            </p:oleObj>
          </a:graphicData>
        </a:graphic>
      </p:graphicFrame>
      <p:graphicFrame>
        <p:nvGraphicFramePr>
          <p:cNvPr id="89116" name="Object 28"/>
          <p:cNvGraphicFramePr>
            <a:graphicFrameLocks noChangeAspect="1"/>
          </p:cNvGraphicFramePr>
          <p:nvPr/>
        </p:nvGraphicFramePr>
        <p:xfrm>
          <a:off x="6275388" y="2879725"/>
          <a:ext cx="1092200" cy="330200"/>
        </p:xfrm>
        <a:graphic>
          <a:graphicData uri="http://schemas.openxmlformats.org/presentationml/2006/ole">
            <p:oleObj spid="_x0000_s5130" name="Equation" r:id="rId11" imgW="1091880" imgH="330120" progId="Equation.3">
              <p:embed/>
            </p:oleObj>
          </a:graphicData>
        </a:graphic>
      </p:graphicFrame>
      <p:graphicFrame>
        <p:nvGraphicFramePr>
          <p:cNvPr id="89117" name="Object 29"/>
          <p:cNvGraphicFramePr>
            <a:graphicFrameLocks noChangeAspect="1"/>
          </p:cNvGraphicFramePr>
          <p:nvPr/>
        </p:nvGraphicFramePr>
        <p:xfrm>
          <a:off x="7620000" y="2865438"/>
          <a:ext cx="676275" cy="330200"/>
        </p:xfrm>
        <a:graphic>
          <a:graphicData uri="http://schemas.openxmlformats.org/presentationml/2006/ole">
            <p:oleObj spid="_x0000_s5131" name="Equation" r:id="rId12" imgW="672840" imgH="330120" progId="Equation.3">
              <p:embed/>
            </p:oleObj>
          </a:graphicData>
        </a:graphic>
      </p:graphicFrame>
      <p:sp>
        <p:nvSpPr>
          <p:cNvPr id="89118" name="Line 30"/>
          <p:cNvSpPr>
            <a:spLocks noChangeShapeType="1"/>
          </p:cNvSpPr>
          <p:nvPr/>
        </p:nvSpPr>
        <p:spPr bwMode="auto">
          <a:xfrm flipV="1">
            <a:off x="1793875" y="2889250"/>
            <a:ext cx="363538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9" name="Line 31"/>
          <p:cNvSpPr>
            <a:spLocks noChangeShapeType="1"/>
          </p:cNvSpPr>
          <p:nvPr/>
        </p:nvSpPr>
        <p:spPr bwMode="auto">
          <a:xfrm flipV="1">
            <a:off x="3362325" y="3163888"/>
            <a:ext cx="363538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9120" name="Picture 32" descr="fd00479_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52563" y="3744913"/>
            <a:ext cx="2613025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9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9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8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5" grpId="0" animBg="1"/>
      <p:bldP spid="89095" grpId="0"/>
      <p:bldP spid="89096" grpId="0"/>
      <p:bldP spid="89097" grpId="0"/>
      <p:bldP spid="89098" grpId="0" animBg="1"/>
      <p:bldP spid="89099" grpId="0"/>
      <p:bldP spid="89100" grpId="0"/>
      <p:bldP spid="89101" grpId="0"/>
      <p:bldP spid="89102" grpId="0" animBg="1"/>
      <p:bldP spid="89103" grpId="0"/>
      <p:bldP spid="89104" grpId="0" animBg="1"/>
      <p:bldP spid="89111" grpId="0" animBg="1"/>
      <p:bldP spid="89112" grpId="0" animBg="1"/>
      <p:bldP spid="89118" grpId="0" animBg="1"/>
      <p:bldP spid="891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258763" y="296863"/>
            <a:ext cx="8264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 compound has 26.33 g nitrogen, 60.20 g oxygen,</a:t>
            </a:r>
          </a:p>
          <a:p>
            <a:r>
              <a:rPr lang="en-US" sz="2800" b="0">
                <a:solidFill>
                  <a:srgbClr val="FF0000"/>
                </a:solidFill>
              </a:rPr>
              <a:t>and molar mass 92 g. Find molecular formula.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6969125" y="5743575"/>
            <a:ext cx="1044575" cy="652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020763" y="5800725"/>
            <a:ext cx="165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mm</a:t>
            </a:r>
            <a:r>
              <a:rPr lang="en-US" sz="2800" b="0" baseline="-25000"/>
              <a:t>emp</a:t>
            </a:r>
            <a:r>
              <a:rPr lang="en-US" sz="2800" b="0"/>
              <a:t> =</a:t>
            </a:r>
            <a:r>
              <a:rPr lang="en-US" sz="2800"/>
              <a:t> </a:t>
            </a: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2573338" y="5800725"/>
            <a:ext cx="976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46 g</a:t>
            </a:r>
            <a:r>
              <a:rPr lang="en-US" sz="2800"/>
              <a:t> 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3643313" y="6070600"/>
            <a:ext cx="581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5445125" y="5802313"/>
            <a:ext cx="78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2</a:t>
            </a:r>
            <a:r>
              <a:rPr lang="en-US" sz="2800"/>
              <a:t> </a:t>
            </a:r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6257925" y="6070600"/>
            <a:ext cx="581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7011988" y="5800725"/>
            <a:ext cx="108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N</a:t>
            </a:r>
            <a:r>
              <a:rPr lang="en-US" sz="2800" b="0" baseline="-25000"/>
              <a:t>2</a:t>
            </a:r>
            <a:r>
              <a:rPr lang="en-US" sz="2800" b="0"/>
              <a:t>O</a:t>
            </a:r>
            <a:r>
              <a:rPr lang="en-US" sz="2800" b="0" baseline="-25000"/>
              <a:t>4</a:t>
            </a:r>
            <a:r>
              <a:rPr lang="en-US" sz="2800"/>
              <a:t>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457700" y="5584825"/>
            <a:ext cx="1004888" cy="1014413"/>
            <a:chOff x="2844" y="3356"/>
            <a:chExt cx="633" cy="639"/>
          </a:xfrm>
        </p:grpSpPr>
        <p:sp>
          <p:nvSpPr>
            <p:cNvPr id="6173" name="Rectangle 12"/>
            <p:cNvSpPr>
              <a:spLocks noChangeArrowheads="1"/>
            </p:cNvSpPr>
            <p:nvPr/>
          </p:nvSpPr>
          <p:spPr bwMode="auto">
            <a:xfrm>
              <a:off x="2862" y="3356"/>
              <a:ext cx="6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92 g</a:t>
              </a:r>
              <a:r>
                <a:rPr lang="en-US" sz="2800"/>
                <a:t> </a:t>
              </a:r>
            </a:p>
          </p:txBody>
        </p:sp>
        <p:sp>
          <p:nvSpPr>
            <p:cNvPr id="6174" name="Rectangle 13"/>
            <p:cNvSpPr>
              <a:spLocks noChangeArrowheads="1"/>
            </p:cNvSpPr>
            <p:nvPr/>
          </p:nvSpPr>
          <p:spPr bwMode="auto">
            <a:xfrm>
              <a:off x="2844" y="3668"/>
              <a:ext cx="6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46 g</a:t>
              </a:r>
              <a:r>
                <a:rPr lang="en-US" sz="2800"/>
                <a:t> </a:t>
              </a:r>
            </a:p>
          </p:txBody>
        </p:sp>
        <p:sp>
          <p:nvSpPr>
            <p:cNvPr id="6175" name="Line 17"/>
            <p:cNvSpPr>
              <a:spLocks noChangeShapeType="1"/>
            </p:cNvSpPr>
            <p:nvPr/>
          </p:nvSpPr>
          <p:spPr bwMode="auto">
            <a:xfrm>
              <a:off x="2881" y="3662"/>
              <a:ext cx="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065963" y="4256088"/>
            <a:ext cx="914400" cy="528637"/>
            <a:chOff x="3841" y="2739"/>
            <a:chExt cx="576" cy="333"/>
          </a:xfrm>
        </p:grpSpPr>
        <p:sp>
          <p:nvSpPr>
            <p:cNvPr id="6171" name="Text Box 7"/>
            <p:cNvSpPr txBox="1">
              <a:spLocks noChangeArrowheads="1"/>
            </p:cNvSpPr>
            <p:nvPr/>
          </p:nvSpPr>
          <p:spPr bwMode="auto">
            <a:xfrm>
              <a:off x="3841" y="2739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NO</a:t>
              </a:r>
              <a:r>
                <a:rPr lang="en-US" sz="2800" b="0" baseline="-25000"/>
                <a:t>2</a:t>
              </a:r>
              <a:endParaRPr lang="en-US" sz="2800"/>
            </a:p>
          </p:txBody>
        </p:sp>
        <p:sp>
          <p:nvSpPr>
            <p:cNvPr id="6172" name="Line 18"/>
            <p:cNvSpPr>
              <a:spLocks noChangeShapeType="1"/>
            </p:cNvSpPr>
            <p:nvPr/>
          </p:nvSpPr>
          <p:spPr bwMode="auto">
            <a:xfrm>
              <a:off x="3879" y="3072"/>
              <a:ext cx="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0132" name="Object 20"/>
          <p:cNvGraphicFramePr>
            <a:graphicFrameLocks noChangeAspect="1"/>
          </p:cNvGraphicFramePr>
          <p:nvPr/>
        </p:nvGraphicFramePr>
        <p:xfrm>
          <a:off x="466725" y="1757363"/>
          <a:ext cx="1485900" cy="406400"/>
        </p:xfrm>
        <a:graphic>
          <a:graphicData uri="http://schemas.openxmlformats.org/presentationml/2006/ole">
            <p:oleObj spid="_x0000_s6146" name="Equation" r:id="rId3" imgW="1485720" imgH="406080" progId="Equation.3">
              <p:embed/>
            </p:oleObj>
          </a:graphicData>
        </a:graphic>
      </p:graphicFrame>
      <p:graphicFrame>
        <p:nvGraphicFramePr>
          <p:cNvPr id="90133" name="Object 21"/>
          <p:cNvGraphicFramePr>
            <a:graphicFrameLocks noChangeAspect="1"/>
          </p:cNvGraphicFramePr>
          <p:nvPr/>
        </p:nvGraphicFramePr>
        <p:xfrm>
          <a:off x="2143125" y="1455738"/>
          <a:ext cx="1625600" cy="965200"/>
        </p:xfrm>
        <a:graphic>
          <a:graphicData uri="http://schemas.openxmlformats.org/presentationml/2006/ole">
            <p:oleObj spid="_x0000_s6147" name="Equation" r:id="rId4" imgW="1625400" imgH="965160" progId="Equation.3">
              <p:embed/>
            </p:oleObj>
          </a:graphicData>
        </a:graphic>
      </p:graphicFrame>
      <p:graphicFrame>
        <p:nvGraphicFramePr>
          <p:cNvPr id="90134" name="Object 22"/>
          <p:cNvGraphicFramePr>
            <a:graphicFrameLocks noChangeAspect="1"/>
          </p:cNvGraphicFramePr>
          <p:nvPr/>
        </p:nvGraphicFramePr>
        <p:xfrm>
          <a:off x="4124325" y="1760538"/>
          <a:ext cx="2071688" cy="330200"/>
        </p:xfrm>
        <a:graphic>
          <a:graphicData uri="http://schemas.openxmlformats.org/presentationml/2006/ole">
            <p:oleObj spid="_x0000_s6148" name="Equation" r:id="rId5" imgW="2070000" imgH="330120" progId="Equation.3">
              <p:embed/>
            </p:oleObj>
          </a:graphicData>
        </a:graphic>
      </p:graphicFrame>
      <p:graphicFrame>
        <p:nvGraphicFramePr>
          <p:cNvPr id="90135" name="Object 23"/>
          <p:cNvGraphicFramePr>
            <a:graphicFrameLocks noChangeAspect="1"/>
          </p:cNvGraphicFramePr>
          <p:nvPr/>
        </p:nvGraphicFramePr>
        <p:xfrm>
          <a:off x="6502400" y="1752600"/>
          <a:ext cx="1219200" cy="330200"/>
        </p:xfrm>
        <a:graphic>
          <a:graphicData uri="http://schemas.openxmlformats.org/presentationml/2006/ole">
            <p:oleObj spid="_x0000_s6149" name="Equation" r:id="rId6" imgW="1218960" imgH="330120" progId="Equation.3">
              <p:embed/>
            </p:oleObj>
          </a:graphicData>
        </a:graphic>
      </p:graphicFrame>
      <p:graphicFrame>
        <p:nvGraphicFramePr>
          <p:cNvPr id="90136" name="Object 24"/>
          <p:cNvGraphicFramePr>
            <a:graphicFrameLocks noChangeAspect="1"/>
          </p:cNvGraphicFramePr>
          <p:nvPr/>
        </p:nvGraphicFramePr>
        <p:xfrm>
          <a:off x="7924800" y="1738313"/>
          <a:ext cx="674688" cy="330200"/>
        </p:xfrm>
        <a:graphic>
          <a:graphicData uri="http://schemas.openxmlformats.org/presentationml/2006/ole">
            <p:oleObj spid="_x0000_s6150" name="Equation" r:id="rId7" imgW="672840" imgH="330120" progId="Equation.3">
              <p:embed/>
            </p:oleObj>
          </a:graphicData>
        </a:graphic>
      </p:graphicFrame>
      <p:sp>
        <p:nvSpPr>
          <p:cNvPr id="90137" name="Line 25"/>
          <p:cNvSpPr>
            <a:spLocks noChangeShapeType="1"/>
          </p:cNvSpPr>
          <p:nvPr/>
        </p:nvSpPr>
        <p:spPr bwMode="auto">
          <a:xfrm flipV="1">
            <a:off x="1477963" y="1754188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 flipV="1">
            <a:off x="2919413" y="2030413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0139" name="Object 27"/>
          <p:cNvGraphicFramePr>
            <a:graphicFrameLocks noChangeAspect="1"/>
          </p:cNvGraphicFramePr>
          <p:nvPr/>
        </p:nvGraphicFramePr>
        <p:xfrm>
          <a:off x="495300" y="2913063"/>
          <a:ext cx="1536700" cy="406400"/>
        </p:xfrm>
        <a:graphic>
          <a:graphicData uri="http://schemas.openxmlformats.org/presentationml/2006/ole">
            <p:oleObj spid="_x0000_s6151" name="Equation" r:id="rId8" imgW="1536480" imgH="406080" progId="Equation.3">
              <p:embed/>
            </p:oleObj>
          </a:graphicData>
        </a:graphic>
      </p:graphicFrame>
      <p:graphicFrame>
        <p:nvGraphicFramePr>
          <p:cNvPr id="90140" name="Object 28"/>
          <p:cNvGraphicFramePr>
            <a:graphicFrameLocks noChangeAspect="1"/>
          </p:cNvGraphicFramePr>
          <p:nvPr/>
        </p:nvGraphicFramePr>
        <p:xfrm>
          <a:off x="2149475" y="2611438"/>
          <a:ext cx="1663700" cy="965200"/>
        </p:xfrm>
        <a:graphic>
          <a:graphicData uri="http://schemas.openxmlformats.org/presentationml/2006/ole">
            <p:oleObj spid="_x0000_s6152" name="Equation" r:id="rId9" imgW="1663560" imgH="965160" progId="Equation.3">
              <p:embed/>
            </p:oleObj>
          </a:graphicData>
        </a:graphic>
      </p:graphicFrame>
      <p:graphicFrame>
        <p:nvGraphicFramePr>
          <p:cNvPr id="90141" name="Object 29"/>
          <p:cNvGraphicFramePr>
            <a:graphicFrameLocks noChangeAspect="1"/>
          </p:cNvGraphicFramePr>
          <p:nvPr/>
        </p:nvGraphicFramePr>
        <p:xfrm>
          <a:off x="3921125" y="2916238"/>
          <a:ext cx="2185988" cy="330200"/>
        </p:xfrm>
        <a:graphic>
          <a:graphicData uri="http://schemas.openxmlformats.org/presentationml/2006/ole">
            <p:oleObj spid="_x0000_s6153" name="Equation" r:id="rId10" imgW="2184120" imgH="330120" progId="Equation.3">
              <p:embed/>
            </p:oleObj>
          </a:graphicData>
        </a:graphic>
      </p:graphicFrame>
      <p:graphicFrame>
        <p:nvGraphicFramePr>
          <p:cNvPr id="90142" name="Object 30"/>
          <p:cNvGraphicFramePr>
            <a:graphicFrameLocks noChangeAspect="1"/>
          </p:cNvGraphicFramePr>
          <p:nvPr/>
        </p:nvGraphicFramePr>
        <p:xfrm>
          <a:off x="6284913" y="2908300"/>
          <a:ext cx="1219200" cy="330200"/>
        </p:xfrm>
        <a:graphic>
          <a:graphicData uri="http://schemas.openxmlformats.org/presentationml/2006/ole">
            <p:oleObj spid="_x0000_s6154" name="Equation" r:id="rId11" imgW="1218960" imgH="330120" progId="Equation.3">
              <p:embed/>
            </p:oleObj>
          </a:graphicData>
        </a:graphic>
      </p:graphicFrame>
      <p:graphicFrame>
        <p:nvGraphicFramePr>
          <p:cNvPr id="90143" name="Object 31"/>
          <p:cNvGraphicFramePr>
            <a:graphicFrameLocks noChangeAspect="1"/>
          </p:cNvGraphicFramePr>
          <p:nvPr/>
        </p:nvGraphicFramePr>
        <p:xfrm>
          <a:off x="7854950" y="2894013"/>
          <a:ext cx="750888" cy="330200"/>
        </p:xfrm>
        <a:graphic>
          <a:graphicData uri="http://schemas.openxmlformats.org/presentationml/2006/ole">
            <p:oleObj spid="_x0000_s6155" name="Equation" r:id="rId12" imgW="749160" imgH="330120" progId="Equation.3">
              <p:embed/>
            </p:oleObj>
          </a:graphicData>
        </a:graphic>
      </p:graphicFrame>
      <p:sp>
        <p:nvSpPr>
          <p:cNvPr id="90144" name="Line 32"/>
          <p:cNvSpPr>
            <a:spLocks noChangeShapeType="1"/>
          </p:cNvSpPr>
          <p:nvPr/>
        </p:nvSpPr>
        <p:spPr bwMode="auto">
          <a:xfrm flipV="1">
            <a:off x="1524000" y="2917825"/>
            <a:ext cx="363538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3178175" y="3192463"/>
            <a:ext cx="363538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0147" name="Picture 35" descr="j0110873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41750" y="3706813"/>
            <a:ext cx="166211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9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animBg="1"/>
      <p:bldP spid="90121" grpId="0"/>
      <p:bldP spid="90122" grpId="0"/>
      <p:bldP spid="90123" grpId="0" animBg="1"/>
      <p:bldP spid="90126" grpId="0"/>
      <p:bldP spid="90127" grpId="0" animBg="1"/>
      <p:bldP spid="90128" grpId="0"/>
      <p:bldP spid="90137" grpId="0" animBg="1"/>
      <p:bldP spid="90138" grpId="0" animBg="1"/>
      <p:bldP spid="90144" grpId="0" animBg="1"/>
      <p:bldP spid="901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2820988" y="495300"/>
            <a:ext cx="3309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Mole Calculations </a:t>
            </a:r>
          </a:p>
        </p:txBody>
      </p:sp>
      <p:sp>
        <p:nvSpPr>
          <p:cNvPr id="20483" name="Rectangle 11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0484" name="Group 32"/>
          <p:cNvGrpSpPr>
            <a:grpSpLocks/>
          </p:cNvGrpSpPr>
          <p:nvPr/>
        </p:nvGrpSpPr>
        <p:grpSpPr bwMode="auto">
          <a:xfrm>
            <a:off x="1168400" y="1552575"/>
            <a:ext cx="7069138" cy="4343400"/>
            <a:chOff x="919" y="230"/>
            <a:chExt cx="4453" cy="2736"/>
          </a:xfrm>
        </p:grpSpPr>
        <p:sp>
          <p:nvSpPr>
            <p:cNvPr id="20485" name="Text Box 10"/>
            <p:cNvSpPr txBox="1">
              <a:spLocks noChangeArrowheads="1"/>
            </p:cNvSpPr>
            <p:nvPr/>
          </p:nvSpPr>
          <p:spPr bwMode="auto">
            <a:xfrm>
              <a:off x="3092" y="2503"/>
              <a:ext cx="228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>
                  <a:ea typeface="Times New Roman" pitchFamily="18" charset="0"/>
                  <a:cs typeface="Arial" charset="0"/>
                </a:rPr>
                <a:t>1 mol = 6.02 x 10</a:t>
              </a:r>
              <a:r>
                <a:rPr lang="en-US" sz="2000" b="0" baseline="30000">
                  <a:ea typeface="Times New Roman" pitchFamily="18" charset="0"/>
                  <a:cs typeface="Arial" charset="0"/>
                </a:rPr>
                <a:t>23</a:t>
              </a:r>
              <a:r>
                <a:rPr lang="en-US" sz="2000" b="0">
                  <a:ea typeface="Times New Roman" pitchFamily="18" charset="0"/>
                  <a:cs typeface="Arial" charset="0"/>
                </a:rPr>
                <a:t> particles</a:t>
              </a:r>
            </a:p>
          </p:txBody>
        </p:sp>
        <p:grpSp>
          <p:nvGrpSpPr>
            <p:cNvPr id="20486" name="Group 15"/>
            <p:cNvGrpSpPr>
              <a:grpSpLocks/>
            </p:cNvGrpSpPr>
            <p:nvPr/>
          </p:nvGrpSpPr>
          <p:grpSpPr bwMode="auto">
            <a:xfrm>
              <a:off x="919" y="230"/>
              <a:ext cx="3820" cy="2736"/>
              <a:chOff x="6621" y="10710"/>
              <a:chExt cx="4791" cy="3438"/>
            </a:xfrm>
          </p:grpSpPr>
          <p:sp>
            <p:nvSpPr>
              <p:cNvPr id="20487" name="Oval 16"/>
              <p:cNvSpPr>
                <a:spLocks noChangeArrowheads="1"/>
              </p:cNvSpPr>
              <p:nvPr/>
            </p:nvSpPr>
            <p:spPr bwMode="auto">
              <a:xfrm>
                <a:off x="7202" y="10710"/>
                <a:ext cx="1150" cy="11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Oval 17"/>
              <p:cNvSpPr>
                <a:spLocks noChangeArrowheads="1"/>
              </p:cNvSpPr>
              <p:nvPr/>
            </p:nvSpPr>
            <p:spPr bwMode="auto">
              <a:xfrm>
                <a:off x="7272" y="13138"/>
                <a:ext cx="1010" cy="101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Oval 18"/>
              <p:cNvSpPr>
                <a:spLocks noChangeArrowheads="1"/>
              </p:cNvSpPr>
              <p:nvPr/>
            </p:nvSpPr>
            <p:spPr bwMode="auto">
              <a:xfrm>
                <a:off x="10052" y="11875"/>
                <a:ext cx="1180" cy="117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Freeform 19"/>
              <p:cNvSpPr>
                <a:spLocks/>
              </p:cNvSpPr>
              <p:nvPr/>
            </p:nvSpPr>
            <p:spPr bwMode="auto">
              <a:xfrm>
                <a:off x="8241" y="12712"/>
                <a:ext cx="1853" cy="751"/>
              </a:xfrm>
              <a:custGeom>
                <a:avLst/>
                <a:gdLst>
                  <a:gd name="T0" fmla="*/ 0 w 1853"/>
                  <a:gd name="T1" fmla="*/ 751 h 751"/>
                  <a:gd name="T2" fmla="*/ 1853 w 1853"/>
                  <a:gd name="T3" fmla="*/ 0 h 751"/>
                  <a:gd name="T4" fmla="*/ 0 60000 65536"/>
                  <a:gd name="T5" fmla="*/ 0 60000 65536"/>
                  <a:gd name="T6" fmla="*/ 0 w 1853"/>
                  <a:gd name="T7" fmla="*/ 0 h 751"/>
                  <a:gd name="T8" fmla="*/ 1853 w 1853"/>
                  <a:gd name="T9" fmla="*/ 751 h 7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20"/>
              <p:cNvSpPr>
                <a:spLocks/>
              </p:cNvSpPr>
              <p:nvPr/>
            </p:nvSpPr>
            <p:spPr bwMode="auto">
              <a:xfrm>
                <a:off x="8303" y="11509"/>
                <a:ext cx="1804" cy="739"/>
              </a:xfrm>
              <a:custGeom>
                <a:avLst/>
                <a:gdLst>
                  <a:gd name="T0" fmla="*/ 0 w 1804"/>
                  <a:gd name="T1" fmla="*/ 0 h 739"/>
                  <a:gd name="T2" fmla="*/ 1804 w 1804"/>
                  <a:gd name="T3" fmla="*/ 739 h 739"/>
                  <a:gd name="T4" fmla="*/ 0 60000 65536"/>
                  <a:gd name="T5" fmla="*/ 0 60000 65536"/>
                  <a:gd name="T6" fmla="*/ 0 w 1804"/>
                  <a:gd name="T7" fmla="*/ 0 h 739"/>
                  <a:gd name="T8" fmla="*/ 1804 w 1804"/>
                  <a:gd name="T9" fmla="*/ 739 h 7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04" h="739">
                    <a:moveTo>
                      <a:pt x="0" y="0"/>
                    </a:moveTo>
                    <a:lnTo>
                      <a:pt x="1804" y="73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Text Box 21"/>
              <p:cNvSpPr txBox="1">
                <a:spLocks noChangeArrowheads="1"/>
              </p:cNvSpPr>
              <p:nvPr/>
            </p:nvSpPr>
            <p:spPr bwMode="auto">
              <a:xfrm>
                <a:off x="10137" y="12134"/>
                <a:ext cx="1011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/>
                  <a:t>MOLE</a:t>
                </a:r>
              </a:p>
              <a:p>
                <a:pPr algn="ctr"/>
                <a:r>
                  <a:rPr lang="en-US" sz="2000"/>
                  <a:t>(mol)</a:t>
                </a:r>
              </a:p>
            </p:txBody>
          </p:sp>
          <p:sp>
            <p:nvSpPr>
              <p:cNvPr id="20493" name="Text Box 22"/>
              <p:cNvSpPr txBox="1">
                <a:spLocks noChangeArrowheads="1"/>
              </p:cNvSpPr>
              <p:nvPr/>
            </p:nvSpPr>
            <p:spPr bwMode="auto">
              <a:xfrm>
                <a:off x="7272" y="11058"/>
                <a:ext cx="1011" cy="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/>
                  <a:t>Mass</a:t>
                </a:r>
              </a:p>
              <a:p>
                <a:pPr algn="ctr"/>
                <a:r>
                  <a:rPr lang="en-US" sz="2000"/>
                  <a:t>(g)</a:t>
                </a:r>
              </a:p>
            </p:txBody>
          </p:sp>
          <p:sp>
            <p:nvSpPr>
              <p:cNvPr id="20494" name="Text Box 23"/>
              <p:cNvSpPr txBox="1">
                <a:spLocks noChangeArrowheads="1"/>
              </p:cNvSpPr>
              <p:nvPr/>
            </p:nvSpPr>
            <p:spPr bwMode="auto">
              <a:xfrm>
                <a:off x="7272" y="13295"/>
                <a:ext cx="1011" cy="8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/>
                  <a:t>Particle</a:t>
                </a:r>
              </a:p>
              <a:p>
                <a:pPr algn="ctr"/>
                <a:r>
                  <a:rPr lang="en-US" sz="2000"/>
                  <a:t>(at. or m’c)</a:t>
                </a:r>
              </a:p>
            </p:txBody>
          </p:sp>
          <p:sp>
            <p:nvSpPr>
              <p:cNvPr id="20495" name="Text Box 24"/>
              <p:cNvSpPr txBox="1">
                <a:spLocks noChangeArrowheads="1"/>
              </p:cNvSpPr>
              <p:nvPr/>
            </p:nvSpPr>
            <p:spPr bwMode="auto">
              <a:xfrm>
                <a:off x="8704" y="11054"/>
                <a:ext cx="270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0"/>
                  <a:t>1 mol = molar mass (in g)</a:t>
                </a:r>
                <a:endParaRPr lang="en-US" sz="2000"/>
              </a:p>
            </p:txBody>
          </p:sp>
          <p:sp>
            <p:nvSpPr>
              <p:cNvPr id="20496" name="Freeform 25"/>
              <p:cNvSpPr>
                <a:spLocks/>
              </p:cNvSpPr>
              <p:nvPr/>
            </p:nvSpPr>
            <p:spPr bwMode="auto">
              <a:xfrm>
                <a:off x="9100" y="11366"/>
                <a:ext cx="521" cy="457"/>
              </a:xfrm>
              <a:custGeom>
                <a:avLst/>
                <a:gdLst>
                  <a:gd name="T0" fmla="*/ 1114 w 1114"/>
                  <a:gd name="T1" fmla="*/ 0 h 976"/>
                  <a:gd name="T2" fmla="*/ 0 w 1114"/>
                  <a:gd name="T3" fmla="*/ 976 h 976"/>
                  <a:gd name="T4" fmla="*/ 0 60000 65536"/>
                  <a:gd name="T5" fmla="*/ 0 60000 65536"/>
                  <a:gd name="T6" fmla="*/ 0 w 1114"/>
                  <a:gd name="T7" fmla="*/ 0 h 976"/>
                  <a:gd name="T8" fmla="*/ 1114 w 1114"/>
                  <a:gd name="T9" fmla="*/ 976 h 9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14" h="976">
                    <a:moveTo>
                      <a:pt x="1114" y="0"/>
                    </a:moveTo>
                    <a:lnTo>
                      <a:pt x="0" y="976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Freeform 26"/>
              <p:cNvSpPr>
                <a:spLocks/>
              </p:cNvSpPr>
              <p:nvPr/>
            </p:nvSpPr>
            <p:spPr bwMode="auto">
              <a:xfrm>
                <a:off x="9158" y="13096"/>
                <a:ext cx="545" cy="491"/>
              </a:xfrm>
              <a:custGeom>
                <a:avLst/>
                <a:gdLst>
                  <a:gd name="T0" fmla="*/ 1164 w 1164"/>
                  <a:gd name="T1" fmla="*/ 1051 h 1051"/>
                  <a:gd name="T2" fmla="*/ 0 w 1164"/>
                  <a:gd name="T3" fmla="*/ 0 h 1051"/>
                  <a:gd name="T4" fmla="*/ 0 60000 65536"/>
                  <a:gd name="T5" fmla="*/ 0 60000 65536"/>
                  <a:gd name="T6" fmla="*/ 0 w 1164"/>
                  <a:gd name="T7" fmla="*/ 0 h 1051"/>
                  <a:gd name="T8" fmla="*/ 1164 w 1164"/>
                  <a:gd name="T9" fmla="*/ 1051 h 10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4" h="1051">
                    <a:moveTo>
                      <a:pt x="1164" y="1051"/>
                    </a:move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Freeform 27"/>
              <p:cNvSpPr>
                <a:spLocks/>
              </p:cNvSpPr>
              <p:nvPr/>
            </p:nvSpPr>
            <p:spPr bwMode="auto">
              <a:xfrm>
                <a:off x="7875" y="12473"/>
                <a:ext cx="2194" cy="1"/>
              </a:xfrm>
              <a:custGeom>
                <a:avLst/>
                <a:gdLst>
                  <a:gd name="T0" fmla="*/ 0 w 2194"/>
                  <a:gd name="T1" fmla="*/ 0 h 1"/>
                  <a:gd name="T2" fmla="*/ 2194 w 2194"/>
                  <a:gd name="T3" fmla="*/ 1 h 1"/>
                  <a:gd name="T4" fmla="*/ 0 60000 65536"/>
                  <a:gd name="T5" fmla="*/ 0 60000 65536"/>
                  <a:gd name="T6" fmla="*/ 0 w 2194"/>
                  <a:gd name="T7" fmla="*/ 0 h 1"/>
                  <a:gd name="T8" fmla="*/ 2194 w 2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94" h="1">
                    <a:moveTo>
                      <a:pt x="0" y="0"/>
                    </a:moveTo>
                    <a:lnTo>
                      <a:pt x="2194" y="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Oval 28"/>
              <p:cNvSpPr>
                <a:spLocks noChangeArrowheads="1"/>
              </p:cNvSpPr>
              <p:nvPr/>
            </p:nvSpPr>
            <p:spPr bwMode="auto">
              <a:xfrm>
                <a:off x="6732" y="11886"/>
                <a:ext cx="1150" cy="11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Text Box 29"/>
              <p:cNvSpPr txBox="1">
                <a:spLocks noChangeArrowheads="1"/>
              </p:cNvSpPr>
              <p:nvPr/>
            </p:nvSpPr>
            <p:spPr bwMode="auto">
              <a:xfrm>
                <a:off x="6621" y="12138"/>
                <a:ext cx="1371" cy="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/>
                  <a:t>Volume</a:t>
                </a:r>
              </a:p>
              <a:p>
                <a:pPr algn="ctr"/>
                <a:r>
                  <a:rPr lang="en-US" sz="2000"/>
                  <a:t>(L or dm</a:t>
                </a:r>
                <a:r>
                  <a:rPr lang="en-US" sz="2000" baseline="30000"/>
                  <a:t>3</a:t>
                </a:r>
                <a:r>
                  <a:rPr lang="en-US" sz="2000"/>
                  <a:t>)</a:t>
                </a:r>
              </a:p>
            </p:txBody>
          </p:sp>
          <p:sp>
            <p:nvSpPr>
              <p:cNvPr id="20501" name="Text Box 30"/>
              <p:cNvSpPr txBox="1">
                <a:spLocks noChangeArrowheads="1"/>
              </p:cNvSpPr>
              <p:nvPr/>
            </p:nvSpPr>
            <p:spPr bwMode="auto">
              <a:xfrm>
                <a:off x="7632" y="12134"/>
                <a:ext cx="270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0"/>
                  <a:t>1 mol = 22.4 L</a:t>
                </a:r>
                <a:endParaRPr lang="en-US" sz="2000"/>
              </a:p>
            </p:txBody>
          </p:sp>
          <p:sp>
            <p:nvSpPr>
              <p:cNvPr id="20502" name="Text Box 31"/>
              <p:cNvSpPr txBox="1">
                <a:spLocks noChangeArrowheads="1"/>
              </p:cNvSpPr>
              <p:nvPr/>
            </p:nvSpPr>
            <p:spPr bwMode="auto">
              <a:xfrm>
                <a:off x="7632" y="12494"/>
                <a:ext cx="270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0"/>
                  <a:t>1 mol = 22.4 dm</a:t>
                </a:r>
                <a:r>
                  <a:rPr lang="en-US" sz="2000" b="0" baseline="30000"/>
                  <a:t>3</a:t>
                </a:r>
                <a:endParaRPr lang="en-US" sz="20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622300" y="2663825"/>
            <a:ext cx="3170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New Points about</a:t>
            </a:r>
          </a:p>
          <a:p>
            <a:pPr algn="ctr"/>
            <a:r>
              <a:rPr lang="en-US" sz="2800">
                <a:solidFill>
                  <a:srgbClr val="FF0000"/>
                </a:solidFill>
              </a:rPr>
              <a:t>Island Diagram: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442913" y="3808413"/>
            <a:ext cx="5646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a. Diagram now has four islands.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425450" y="4376738"/>
            <a:ext cx="816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b. “Mass Island” now for elements </a:t>
            </a:r>
            <a:r>
              <a:rPr lang="en-US" sz="2800" b="0" u="sng">
                <a:solidFill>
                  <a:srgbClr val="FF0000"/>
                </a:solidFill>
              </a:rPr>
              <a:t>or</a:t>
            </a:r>
            <a:r>
              <a:rPr lang="en-US" sz="2800" b="0">
                <a:solidFill>
                  <a:srgbClr val="FF0000"/>
                </a:solidFill>
              </a:rPr>
              <a:t> compounds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438150" y="4956175"/>
            <a:ext cx="7488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cs typeface="Arial" charset="0"/>
              </a:rPr>
              <a:t>c. “Particle Island” now for atoms </a:t>
            </a:r>
            <a:r>
              <a:rPr lang="en-US" sz="2800" b="0" u="sng">
                <a:solidFill>
                  <a:srgbClr val="FF0000"/>
                </a:solidFill>
                <a:cs typeface="Arial" charset="0"/>
              </a:rPr>
              <a:t>or</a:t>
            </a:r>
            <a:r>
              <a:rPr lang="en-US" sz="2800" b="0">
                <a:solidFill>
                  <a:srgbClr val="FF0000"/>
                </a:solidFill>
                <a:cs typeface="Arial" charset="0"/>
              </a:rPr>
              <a:t> molecules</a:t>
            </a:r>
            <a:endParaRPr lang="en-US" sz="2800" b="0">
              <a:solidFill>
                <a:srgbClr val="FF0000"/>
              </a:solidFill>
            </a:endParaRP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428625" y="5549900"/>
            <a:ext cx="558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d. “Volume Island”: for gases only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1697038" y="6132513"/>
            <a:ext cx="5624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1 mol @ STP = 22.4 L = 22.4 dm</a:t>
            </a:r>
            <a:r>
              <a:rPr lang="en-US" sz="2800" b="0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1512" name="Group 14"/>
          <p:cNvGrpSpPr>
            <a:grpSpLocks/>
          </p:cNvGrpSpPr>
          <p:nvPr/>
        </p:nvGrpSpPr>
        <p:grpSpPr bwMode="auto">
          <a:xfrm>
            <a:off x="3762375" y="412750"/>
            <a:ext cx="5213350" cy="3200400"/>
            <a:chOff x="919" y="230"/>
            <a:chExt cx="4453" cy="2736"/>
          </a:xfrm>
        </p:grpSpPr>
        <p:sp>
          <p:nvSpPr>
            <p:cNvPr id="21517" name="Text Box 15"/>
            <p:cNvSpPr txBox="1">
              <a:spLocks noChangeArrowheads="1"/>
            </p:cNvSpPr>
            <p:nvPr/>
          </p:nvSpPr>
          <p:spPr bwMode="auto">
            <a:xfrm>
              <a:off x="3092" y="2503"/>
              <a:ext cx="228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>
                  <a:ea typeface="Times New Roman" pitchFamily="18" charset="0"/>
                  <a:cs typeface="Arial" charset="0"/>
                </a:rPr>
                <a:t>1 mol = 6.02 x 10</a:t>
              </a:r>
              <a:r>
                <a:rPr lang="en-US" sz="1600" b="0" baseline="30000">
                  <a:ea typeface="Times New Roman" pitchFamily="18" charset="0"/>
                  <a:cs typeface="Arial" charset="0"/>
                </a:rPr>
                <a:t>23</a:t>
              </a:r>
              <a:r>
                <a:rPr lang="en-US" sz="1600" b="0">
                  <a:ea typeface="Times New Roman" pitchFamily="18" charset="0"/>
                  <a:cs typeface="Arial" charset="0"/>
                </a:rPr>
                <a:t> particles</a:t>
              </a:r>
            </a:p>
          </p:txBody>
        </p:sp>
        <p:grpSp>
          <p:nvGrpSpPr>
            <p:cNvPr id="21518" name="Group 16"/>
            <p:cNvGrpSpPr>
              <a:grpSpLocks/>
            </p:cNvGrpSpPr>
            <p:nvPr/>
          </p:nvGrpSpPr>
          <p:grpSpPr bwMode="auto">
            <a:xfrm>
              <a:off x="919" y="230"/>
              <a:ext cx="3820" cy="2736"/>
              <a:chOff x="6621" y="10710"/>
              <a:chExt cx="4791" cy="3438"/>
            </a:xfrm>
          </p:grpSpPr>
          <p:sp>
            <p:nvSpPr>
              <p:cNvPr id="21519" name="Oval 17"/>
              <p:cNvSpPr>
                <a:spLocks noChangeArrowheads="1"/>
              </p:cNvSpPr>
              <p:nvPr/>
            </p:nvSpPr>
            <p:spPr bwMode="auto">
              <a:xfrm>
                <a:off x="7202" y="10710"/>
                <a:ext cx="1150" cy="11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Oval 18"/>
              <p:cNvSpPr>
                <a:spLocks noChangeArrowheads="1"/>
              </p:cNvSpPr>
              <p:nvPr/>
            </p:nvSpPr>
            <p:spPr bwMode="auto">
              <a:xfrm>
                <a:off x="7272" y="13138"/>
                <a:ext cx="1010" cy="1010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Oval 19"/>
              <p:cNvSpPr>
                <a:spLocks noChangeArrowheads="1"/>
              </p:cNvSpPr>
              <p:nvPr/>
            </p:nvSpPr>
            <p:spPr bwMode="auto">
              <a:xfrm>
                <a:off x="10052" y="11875"/>
                <a:ext cx="1180" cy="117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Freeform 20"/>
              <p:cNvSpPr>
                <a:spLocks/>
              </p:cNvSpPr>
              <p:nvPr/>
            </p:nvSpPr>
            <p:spPr bwMode="auto">
              <a:xfrm>
                <a:off x="8241" y="12712"/>
                <a:ext cx="1853" cy="751"/>
              </a:xfrm>
              <a:custGeom>
                <a:avLst/>
                <a:gdLst>
                  <a:gd name="T0" fmla="*/ 0 w 1853"/>
                  <a:gd name="T1" fmla="*/ 751 h 751"/>
                  <a:gd name="T2" fmla="*/ 1853 w 1853"/>
                  <a:gd name="T3" fmla="*/ 0 h 751"/>
                  <a:gd name="T4" fmla="*/ 0 60000 65536"/>
                  <a:gd name="T5" fmla="*/ 0 60000 65536"/>
                  <a:gd name="T6" fmla="*/ 0 w 1853"/>
                  <a:gd name="T7" fmla="*/ 0 h 751"/>
                  <a:gd name="T8" fmla="*/ 1853 w 1853"/>
                  <a:gd name="T9" fmla="*/ 751 h 7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53" h="751">
                    <a:moveTo>
                      <a:pt x="0" y="751"/>
                    </a:moveTo>
                    <a:lnTo>
                      <a:pt x="1853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Freeform 21"/>
              <p:cNvSpPr>
                <a:spLocks/>
              </p:cNvSpPr>
              <p:nvPr/>
            </p:nvSpPr>
            <p:spPr bwMode="auto">
              <a:xfrm>
                <a:off x="8303" y="11509"/>
                <a:ext cx="1804" cy="739"/>
              </a:xfrm>
              <a:custGeom>
                <a:avLst/>
                <a:gdLst>
                  <a:gd name="T0" fmla="*/ 0 w 1804"/>
                  <a:gd name="T1" fmla="*/ 0 h 739"/>
                  <a:gd name="T2" fmla="*/ 1804 w 1804"/>
                  <a:gd name="T3" fmla="*/ 739 h 739"/>
                  <a:gd name="T4" fmla="*/ 0 60000 65536"/>
                  <a:gd name="T5" fmla="*/ 0 60000 65536"/>
                  <a:gd name="T6" fmla="*/ 0 w 1804"/>
                  <a:gd name="T7" fmla="*/ 0 h 739"/>
                  <a:gd name="T8" fmla="*/ 1804 w 1804"/>
                  <a:gd name="T9" fmla="*/ 739 h 7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04" h="739">
                    <a:moveTo>
                      <a:pt x="0" y="0"/>
                    </a:moveTo>
                    <a:lnTo>
                      <a:pt x="1804" y="73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Text Box 22"/>
              <p:cNvSpPr txBox="1">
                <a:spLocks noChangeArrowheads="1"/>
              </p:cNvSpPr>
              <p:nvPr/>
            </p:nvSpPr>
            <p:spPr bwMode="auto">
              <a:xfrm>
                <a:off x="10137" y="12134"/>
                <a:ext cx="1011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/>
                  <a:t>MOLE</a:t>
                </a:r>
              </a:p>
              <a:p>
                <a:pPr algn="ctr"/>
                <a:r>
                  <a:rPr lang="en-US" sz="1600"/>
                  <a:t>(mol)</a:t>
                </a:r>
              </a:p>
            </p:txBody>
          </p:sp>
          <p:sp>
            <p:nvSpPr>
              <p:cNvPr id="21525" name="Text Box 23"/>
              <p:cNvSpPr txBox="1">
                <a:spLocks noChangeArrowheads="1"/>
              </p:cNvSpPr>
              <p:nvPr/>
            </p:nvSpPr>
            <p:spPr bwMode="auto">
              <a:xfrm>
                <a:off x="7272" y="11058"/>
                <a:ext cx="1011" cy="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/>
                  <a:t>Mass</a:t>
                </a:r>
              </a:p>
              <a:p>
                <a:pPr algn="ctr"/>
                <a:r>
                  <a:rPr lang="en-US" sz="1600"/>
                  <a:t>(g)</a:t>
                </a:r>
              </a:p>
            </p:txBody>
          </p:sp>
          <p:sp>
            <p:nvSpPr>
              <p:cNvPr id="21526" name="Text Box 24"/>
              <p:cNvSpPr txBox="1">
                <a:spLocks noChangeArrowheads="1"/>
              </p:cNvSpPr>
              <p:nvPr/>
            </p:nvSpPr>
            <p:spPr bwMode="auto">
              <a:xfrm>
                <a:off x="7272" y="13295"/>
                <a:ext cx="1011" cy="8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/>
                  <a:t>Particle</a:t>
                </a:r>
              </a:p>
              <a:p>
                <a:pPr algn="ctr"/>
                <a:r>
                  <a:rPr lang="en-US" sz="1600"/>
                  <a:t>(at. or m’c)</a:t>
                </a:r>
              </a:p>
            </p:txBody>
          </p:sp>
          <p:sp>
            <p:nvSpPr>
              <p:cNvPr id="21527" name="Text Box 25"/>
              <p:cNvSpPr txBox="1">
                <a:spLocks noChangeArrowheads="1"/>
              </p:cNvSpPr>
              <p:nvPr/>
            </p:nvSpPr>
            <p:spPr bwMode="auto">
              <a:xfrm>
                <a:off x="8704" y="11054"/>
                <a:ext cx="270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0"/>
                  <a:t>1 mol = molar mass (in g)</a:t>
                </a:r>
                <a:endParaRPr lang="en-US" sz="1600"/>
              </a:p>
            </p:txBody>
          </p:sp>
          <p:sp>
            <p:nvSpPr>
              <p:cNvPr id="21528" name="Freeform 26"/>
              <p:cNvSpPr>
                <a:spLocks/>
              </p:cNvSpPr>
              <p:nvPr/>
            </p:nvSpPr>
            <p:spPr bwMode="auto">
              <a:xfrm>
                <a:off x="9100" y="11366"/>
                <a:ext cx="521" cy="457"/>
              </a:xfrm>
              <a:custGeom>
                <a:avLst/>
                <a:gdLst>
                  <a:gd name="T0" fmla="*/ 1114 w 1114"/>
                  <a:gd name="T1" fmla="*/ 0 h 976"/>
                  <a:gd name="T2" fmla="*/ 0 w 1114"/>
                  <a:gd name="T3" fmla="*/ 976 h 976"/>
                  <a:gd name="T4" fmla="*/ 0 60000 65536"/>
                  <a:gd name="T5" fmla="*/ 0 60000 65536"/>
                  <a:gd name="T6" fmla="*/ 0 w 1114"/>
                  <a:gd name="T7" fmla="*/ 0 h 976"/>
                  <a:gd name="T8" fmla="*/ 1114 w 1114"/>
                  <a:gd name="T9" fmla="*/ 976 h 9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14" h="976">
                    <a:moveTo>
                      <a:pt x="1114" y="0"/>
                    </a:moveTo>
                    <a:lnTo>
                      <a:pt x="0" y="976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Freeform 27"/>
              <p:cNvSpPr>
                <a:spLocks/>
              </p:cNvSpPr>
              <p:nvPr/>
            </p:nvSpPr>
            <p:spPr bwMode="auto">
              <a:xfrm>
                <a:off x="9158" y="13096"/>
                <a:ext cx="545" cy="491"/>
              </a:xfrm>
              <a:custGeom>
                <a:avLst/>
                <a:gdLst>
                  <a:gd name="T0" fmla="*/ 1164 w 1164"/>
                  <a:gd name="T1" fmla="*/ 1051 h 1051"/>
                  <a:gd name="T2" fmla="*/ 0 w 1164"/>
                  <a:gd name="T3" fmla="*/ 0 h 1051"/>
                  <a:gd name="T4" fmla="*/ 0 60000 65536"/>
                  <a:gd name="T5" fmla="*/ 0 60000 65536"/>
                  <a:gd name="T6" fmla="*/ 0 w 1164"/>
                  <a:gd name="T7" fmla="*/ 0 h 1051"/>
                  <a:gd name="T8" fmla="*/ 1164 w 1164"/>
                  <a:gd name="T9" fmla="*/ 1051 h 10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4" h="1051">
                    <a:moveTo>
                      <a:pt x="1164" y="1051"/>
                    </a:move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Freeform 28"/>
              <p:cNvSpPr>
                <a:spLocks/>
              </p:cNvSpPr>
              <p:nvPr/>
            </p:nvSpPr>
            <p:spPr bwMode="auto">
              <a:xfrm>
                <a:off x="7875" y="12473"/>
                <a:ext cx="2194" cy="1"/>
              </a:xfrm>
              <a:custGeom>
                <a:avLst/>
                <a:gdLst>
                  <a:gd name="T0" fmla="*/ 0 w 2194"/>
                  <a:gd name="T1" fmla="*/ 0 h 1"/>
                  <a:gd name="T2" fmla="*/ 2194 w 2194"/>
                  <a:gd name="T3" fmla="*/ 1 h 1"/>
                  <a:gd name="T4" fmla="*/ 0 60000 65536"/>
                  <a:gd name="T5" fmla="*/ 0 60000 65536"/>
                  <a:gd name="T6" fmla="*/ 0 w 2194"/>
                  <a:gd name="T7" fmla="*/ 0 h 1"/>
                  <a:gd name="T8" fmla="*/ 2194 w 2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94" h="1">
                    <a:moveTo>
                      <a:pt x="0" y="0"/>
                    </a:moveTo>
                    <a:lnTo>
                      <a:pt x="2194" y="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Oval 29"/>
              <p:cNvSpPr>
                <a:spLocks noChangeArrowheads="1"/>
              </p:cNvSpPr>
              <p:nvPr/>
            </p:nvSpPr>
            <p:spPr bwMode="auto">
              <a:xfrm>
                <a:off x="6732" y="11886"/>
                <a:ext cx="1150" cy="11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Text Box 30"/>
              <p:cNvSpPr txBox="1">
                <a:spLocks noChangeArrowheads="1"/>
              </p:cNvSpPr>
              <p:nvPr/>
            </p:nvSpPr>
            <p:spPr bwMode="auto">
              <a:xfrm>
                <a:off x="6621" y="12138"/>
                <a:ext cx="1371" cy="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/>
                  <a:t>Volume</a:t>
                </a:r>
              </a:p>
              <a:p>
                <a:pPr algn="ctr"/>
                <a:r>
                  <a:rPr lang="en-US" sz="1600"/>
                  <a:t>(L or dm</a:t>
                </a:r>
                <a:r>
                  <a:rPr lang="en-US" sz="1600" baseline="30000"/>
                  <a:t>3</a:t>
                </a:r>
                <a:r>
                  <a:rPr lang="en-US" sz="1600"/>
                  <a:t>)</a:t>
                </a:r>
              </a:p>
            </p:txBody>
          </p:sp>
          <p:sp>
            <p:nvSpPr>
              <p:cNvPr id="21533" name="Text Box 31"/>
              <p:cNvSpPr txBox="1">
                <a:spLocks noChangeArrowheads="1"/>
              </p:cNvSpPr>
              <p:nvPr/>
            </p:nvSpPr>
            <p:spPr bwMode="auto">
              <a:xfrm>
                <a:off x="7632" y="12134"/>
                <a:ext cx="270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0"/>
                  <a:t>1 mol = 22.4 L</a:t>
                </a:r>
                <a:endParaRPr lang="en-US" sz="1600"/>
              </a:p>
            </p:txBody>
          </p:sp>
          <p:sp>
            <p:nvSpPr>
              <p:cNvPr id="21534" name="Text Box 32"/>
              <p:cNvSpPr txBox="1">
                <a:spLocks noChangeArrowheads="1"/>
              </p:cNvSpPr>
              <p:nvPr/>
            </p:nvSpPr>
            <p:spPr bwMode="auto">
              <a:xfrm>
                <a:off x="7632" y="12494"/>
                <a:ext cx="270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0"/>
                  <a:t>1 mol = 22.4 dm</a:t>
                </a:r>
                <a:r>
                  <a:rPr lang="en-US" sz="1600" b="0" baseline="30000"/>
                  <a:t>3</a:t>
                </a:r>
                <a:endParaRPr lang="en-US" sz="1600"/>
              </a:p>
            </p:txBody>
          </p:sp>
        </p:grpSp>
      </p:grpSp>
      <p:pic>
        <p:nvPicPr>
          <p:cNvPr id="21513" name="Picture 35" descr="bd07409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0" y="1385888"/>
            <a:ext cx="181292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36" descr="j032967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3788" y="627063"/>
            <a:ext cx="80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37" descr="j031096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3" y="2081213"/>
            <a:ext cx="587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38" descr="j034916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63538" y="185738"/>
            <a:ext cx="16573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92170" grpId="0"/>
      <p:bldP spid="92171" grpId="0"/>
      <p:bldP spid="92172" grpId="0"/>
      <p:bldP spid="921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77" name="Rectangle 93"/>
          <p:cNvSpPr>
            <a:spLocks noChangeArrowheads="1"/>
          </p:cNvSpPr>
          <p:nvPr/>
        </p:nvSpPr>
        <p:spPr bwMode="auto">
          <a:xfrm>
            <a:off x="4246563" y="5567363"/>
            <a:ext cx="2641600" cy="581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38" name="Rectangle 54"/>
          <p:cNvSpPr>
            <a:spLocks noChangeArrowheads="1"/>
          </p:cNvSpPr>
          <p:nvPr/>
        </p:nvSpPr>
        <p:spPr bwMode="auto">
          <a:xfrm>
            <a:off x="6618288" y="1952625"/>
            <a:ext cx="1162050" cy="5651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713038" y="1989138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1.29 mol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74650" y="554038"/>
            <a:ext cx="6345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What mass is 1.29 mol                        ?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349250" y="3232150"/>
            <a:ext cx="856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How many molecules is 415 L                        at STP?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5173663" y="3238500"/>
            <a:ext cx="228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sulfur dioxide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4338638" y="1073150"/>
            <a:ext cx="119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2+</a:t>
            </a:r>
            <a:r>
              <a:rPr lang="en-US" sz="2800" b="0"/>
              <a:t>	</a:t>
            </a:r>
            <a:r>
              <a:rPr lang="en-US" sz="2800"/>
              <a:t> </a:t>
            </a: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5446713" y="1074738"/>
            <a:ext cx="1220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/>
              <a:t> </a:t>
            </a:r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6931025" y="1074738"/>
            <a:ext cx="1739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31850" y="1628775"/>
            <a:ext cx="1558925" cy="1216025"/>
            <a:chOff x="2215" y="1727"/>
            <a:chExt cx="982" cy="766"/>
          </a:xfrm>
        </p:grpSpPr>
        <p:sp>
          <p:nvSpPr>
            <p:cNvPr id="22595" name="Oval 15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Oval 16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Oval 17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Freeform 18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9" name="Freeform 19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0" name="Freeform 20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1" name="Oval 21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831850" y="1628775"/>
            <a:ext cx="1558925" cy="1216025"/>
            <a:chOff x="2215" y="1727"/>
            <a:chExt cx="982" cy="766"/>
          </a:xfrm>
        </p:grpSpPr>
        <p:sp>
          <p:nvSpPr>
            <p:cNvPr id="22588" name="Oval 23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Oval 24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Oval 25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Freeform 26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Freeform 27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Freeform 28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Oval 29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4076700" y="546100"/>
            <a:ext cx="242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ferrous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9900"/>
                </a:solidFill>
              </a:rPr>
              <a:t>nitrate</a:t>
            </a:r>
          </a:p>
        </p:txBody>
      </p:sp>
      <p:sp>
        <p:nvSpPr>
          <p:cNvPr id="93214" name="Rectangle 30"/>
          <p:cNvSpPr>
            <a:spLocks noChangeArrowheads="1"/>
          </p:cNvSpPr>
          <p:nvPr/>
        </p:nvSpPr>
        <p:spPr bwMode="auto">
          <a:xfrm>
            <a:off x="4076700" y="546100"/>
            <a:ext cx="2382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ferrous nitrate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140200" y="1697038"/>
            <a:ext cx="1906588" cy="1098550"/>
            <a:chOff x="2599" y="835"/>
            <a:chExt cx="1201" cy="692"/>
          </a:xfrm>
        </p:grpSpPr>
        <p:sp>
          <p:nvSpPr>
            <p:cNvPr id="22585" name="Rectangle 31"/>
            <p:cNvSpPr>
              <a:spLocks noChangeArrowheads="1"/>
            </p:cNvSpPr>
            <p:nvPr/>
          </p:nvSpPr>
          <p:spPr bwMode="auto">
            <a:xfrm>
              <a:off x="2599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2586" name="Rectangle 32"/>
            <p:cNvSpPr>
              <a:spLocks noChangeArrowheads="1"/>
            </p:cNvSpPr>
            <p:nvPr/>
          </p:nvSpPr>
          <p:spPr bwMode="auto">
            <a:xfrm>
              <a:off x="3560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2587" name="Line 34"/>
            <p:cNvSpPr>
              <a:spLocks noChangeShapeType="1"/>
            </p:cNvSpPr>
            <p:nvPr/>
          </p:nvSpPr>
          <p:spPr bwMode="auto">
            <a:xfrm>
              <a:off x="2773" y="1253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19" name="Rectangle 35"/>
          <p:cNvSpPr>
            <a:spLocks noChangeArrowheads="1"/>
          </p:cNvSpPr>
          <p:nvPr/>
        </p:nvSpPr>
        <p:spPr bwMode="auto">
          <a:xfrm>
            <a:off x="4530725" y="226536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4446588" y="1787525"/>
            <a:ext cx="1484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179.8 g</a:t>
            </a:r>
          </a:p>
        </p:txBody>
      </p:sp>
      <p:sp>
        <p:nvSpPr>
          <p:cNvPr id="93236" name="Rectangle 52"/>
          <p:cNvSpPr>
            <a:spLocks noChangeArrowheads="1"/>
          </p:cNvSpPr>
          <p:nvPr/>
        </p:nvSpPr>
        <p:spPr bwMode="auto">
          <a:xfrm>
            <a:off x="6164263" y="2000250"/>
            <a:ext cx="1614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=   232 g</a:t>
            </a:r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>
            <a:off x="3730625" y="212725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40" name="Line 56"/>
          <p:cNvSpPr>
            <a:spLocks noChangeShapeType="1"/>
          </p:cNvSpPr>
          <p:nvPr/>
        </p:nvSpPr>
        <p:spPr bwMode="auto">
          <a:xfrm>
            <a:off x="5051425" y="240188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41" name="Rectangle 57"/>
          <p:cNvSpPr>
            <a:spLocks noChangeArrowheads="1"/>
          </p:cNvSpPr>
          <p:nvPr/>
        </p:nvSpPr>
        <p:spPr bwMode="auto">
          <a:xfrm>
            <a:off x="5175250" y="3236913"/>
            <a:ext cx="228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sulfur dioxide</a:t>
            </a:r>
          </a:p>
        </p:txBody>
      </p: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817563" y="4278313"/>
            <a:ext cx="1558925" cy="1216025"/>
            <a:chOff x="2215" y="1727"/>
            <a:chExt cx="982" cy="766"/>
          </a:xfrm>
        </p:grpSpPr>
        <p:sp>
          <p:nvSpPr>
            <p:cNvPr id="22578" name="Oval 59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Oval 60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Oval 61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Freeform 62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Freeform 63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Freeform 64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Oval 65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815975" y="4279900"/>
            <a:ext cx="1558925" cy="1216025"/>
            <a:chOff x="2215" y="1727"/>
            <a:chExt cx="982" cy="766"/>
          </a:xfrm>
        </p:grpSpPr>
        <p:sp>
          <p:nvSpPr>
            <p:cNvPr id="22571" name="Oval 67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Oval 68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Oval 69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Freeform 70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Freeform 71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Freeform 72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Oval 73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58" name="Rectangle 74"/>
          <p:cNvSpPr>
            <a:spLocks noChangeArrowheads="1"/>
          </p:cNvSpPr>
          <p:nvPr/>
        </p:nvSpPr>
        <p:spPr bwMode="auto">
          <a:xfrm>
            <a:off x="5864225" y="3624263"/>
            <a:ext cx="84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SO</a:t>
            </a:r>
            <a:r>
              <a:rPr lang="en-US" sz="2800" b="0" baseline="-25000"/>
              <a:t>2</a:t>
            </a:r>
          </a:p>
        </p:txBody>
      </p:sp>
      <p:sp>
        <p:nvSpPr>
          <p:cNvPr id="93259" name="Rectangle 75"/>
          <p:cNvSpPr>
            <a:spLocks noChangeArrowheads="1"/>
          </p:cNvSpPr>
          <p:nvPr/>
        </p:nvSpPr>
        <p:spPr bwMode="auto">
          <a:xfrm>
            <a:off x="2571750" y="462756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415 L</a:t>
            </a:r>
          </a:p>
        </p:txBody>
      </p: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3549650" y="4233863"/>
            <a:ext cx="1792288" cy="1098550"/>
            <a:chOff x="2949" y="2448"/>
            <a:chExt cx="1129" cy="692"/>
          </a:xfrm>
        </p:grpSpPr>
        <p:sp>
          <p:nvSpPr>
            <p:cNvPr id="22568" name="Rectangle 76"/>
            <p:cNvSpPr>
              <a:spLocks noChangeArrowheads="1"/>
            </p:cNvSpPr>
            <p:nvPr/>
          </p:nvSpPr>
          <p:spPr bwMode="auto">
            <a:xfrm>
              <a:off x="2949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2569" name="Rectangle 77"/>
            <p:cNvSpPr>
              <a:spLocks noChangeArrowheads="1"/>
            </p:cNvSpPr>
            <p:nvPr/>
          </p:nvSpPr>
          <p:spPr bwMode="auto">
            <a:xfrm>
              <a:off x="3838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2570" name="Line 78"/>
            <p:cNvSpPr>
              <a:spLocks noChangeShapeType="1"/>
            </p:cNvSpPr>
            <p:nvPr/>
          </p:nvSpPr>
          <p:spPr bwMode="auto">
            <a:xfrm>
              <a:off x="3123" y="2866"/>
              <a:ext cx="79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63" name="Rectangle 79"/>
          <p:cNvSpPr>
            <a:spLocks noChangeArrowheads="1"/>
          </p:cNvSpPr>
          <p:nvPr/>
        </p:nvSpPr>
        <p:spPr bwMode="auto">
          <a:xfrm>
            <a:off x="3954463" y="4422775"/>
            <a:ext cx="109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3264" name="Rectangle 80"/>
          <p:cNvSpPr>
            <a:spLocks noChangeArrowheads="1"/>
          </p:cNvSpPr>
          <p:nvPr/>
        </p:nvSpPr>
        <p:spPr bwMode="auto">
          <a:xfrm>
            <a:off x="3914775" y="4873625"/>
            <a:ext cx="1281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22.4 L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5297488" y="4229100"/>
            <a:ext cx="2320925" cy="1098550"/>
            <a:chOff x="3868" y="2421"/>
            <a:chExt cx="1462" cy="692"/>
          </a:xfrm>
        </p:grpSpPr>
        <p:sp>
          <p:nvSpPr>
            <p:cNvPr id="22565" name="Rectangle 82"/>
            <p:cNvSpPr>
              <a:spLocks noChangeArrowheads="1"/>
            </p:cNvSpPr>
            <p:nvPr/>
          </p:nvSpPr>
          <p:spPr bwMode="auto">
            <a:xfrm>
              <a:off x="3868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2566" name="Rectangle 83"/>
            <p:cNvSpPr>
              <a:spLocks noChangeArrowheads="1"/>
            </p:cNvSpPr>
            <p:nvPr/>
          </p:nvSpPr>
          <p:spPr bwMode="auto">
            <a:xfrm>
              <a:off x="5090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2567" name="Line 84"/>
            <p:cNvSpPr>
              <a:spLocks noChangeShapeType="1"/>
            </p:cNvSpPr>
            <p:nvPr/>
          </p:nvSpPr>
          <p:spPr bwMode="auto">
            <a:xfrm>
              <a:off x="4047" y="2839"/>
              <a:ext cx="114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69" name="Rectangle 85"/>
          <p:cNvSpPr>
            <a:spLocks noChangeArrowheads="1"/>
          </p:cNvSpPr>
          <p:nvPr/>
        </p:nvSpPr>
        <p:spPr bwMode="auto">
          <a:xfrm>
            <a:off x="5930900" y="485298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3270" name="Rectangle 86"/>
          <p:cNvSpPr>
            <a:spLocks noChangeArrowheads="1"/>
          </p:cNvSpPr>
          <p:nvPr/>
        </p:nvSpPr>
        <p:spPr bwMode="auto">
          <a:xfrm>
            <a:off x="5578475" y="4503738"/>
            <a:ext cx="1941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6.02 x 10</a:t>
            </a:r>
            <a:r>
              <a:rPr lang="en-US" sz="2000" b="0" baseline="30000"/>
              <a:t>23</a:t>
            </a:r>
            <a:r>
              <a:rPr lang="en-US" sz="2000" b="0"/>
              <a:t> m’c</a:t>
            </a:r>
          </a:p>
        </p:txBody>
      </p:sp>
      <p:sp>
        <p:nvSpPr>
          <p:cNvPr id="93272" name="Rectangle 88"/>
          <p:cNvSpPr>
            <a:spLocks noChangeArrowheads="1"/>
          </p:cNvSpPr>
          <p:nvPr/>
        </p:nvSpPr>
        <p:spPr bwMode="auto">
          <a:xfrm>
            <a:off x="3732213" y="5602288"/>
            <a:ext cx="3138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=   1.12 x 10</a:t>
            </a:r>
            <a:r>
              <a:rPr lang="en-US" sz="2800" b="0" baseline="30000"/>
              <a:t>25</a:t>
            </a:r>
            <a:r>
              <a:rPr lang="en-US" sz="2800" b="0"/>
              <a:t> m’c </a:t>
            </a:r>
          </a:p>
        </p:txBody>
      </p:sp>
      <p:sp>
        <p:nvSpPr>
          <p:cNvPr id="93273" name="Line 89"/>
          <p:cNvSpPr>
            <a:spLocks noChangeShapeType="1"/>
          </p:cNvSpPr>
          <p:nvPr/>
        </p:nvSpPr>
        <p:spPr bwMode="auto">
          <a:xfrm>
            <a:off x="6451600" y="498792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4" name="Line 90"/>
          <p:cNvSpPr>
            <a:spLocks noChangeShapeType="1"/>
          </p:cNvSpPr>
          <p:nvPr/>
        </p:nvSpPr>
        <p:spPr bwMode="auto">
          <a:xfrm>
            <a:off x="4513263" y="4545013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5" name="Line 91"/>
          <p:cNvSpPr>
            <a:spLocks noChangeShapeType="1"/>
          </p:cNvSpPr>
          <p:nvPr/>
        </p:nvSpPr>
        <p:spPr bwMode="auto">
          <a:xfrm flipH="1">
            <a:off x="4686300" y="501015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6" name="Line 92"/>
          <p:cNvSpPr>
            <a:spLocks noChangeShapeType="1"/>
          </p:cNvSpPr>
          <p:nvPr/>
        </p:nvSpPr>
        <p:spPr bwMode="auto">
          <a:xfrm flipH="1">
            <a:off x="3244850" y="479742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3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93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93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93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93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9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93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93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93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93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9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93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9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9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77" grpId="0" animBg="1"/>
      <p:bldP spid="93238" grpId="0" animBg="1"/>
      <p:bldP spid="93187" grpId="0"/>
      <p:bldP spid="93191" grpId="0"/>
      <p:bldP spid="93193" grpId="0"/>
      <p:bldP spid="93194" grpId="0"/>
      <p:bldP spid="93195" grpId="0"/>
      <p:bldP spid="93196" grpId="0"/>
      <p:bldP spid="93192" grpId="0"/>
      <p:bldP spid="93214" grpId="0"/>
      <p:bldP spid="93219" grpId="0"/>
      <p:bldP spid="93220" grpId="0"/>
      <p:bldP spid="93236" grpId="0"/>
      <p:bldP spid="93239" grpId="0" animBg="1"/>
      <p:bldP spid="93240" grpId="0" animBg="1"/>
      <p:bldP spid="93241" grpId="0"/>
      <p:bldP spid="93241" grpId="1"/>
      <p:bldP spid="93258" grpId="0"/>
      <p:bldP spid="93259" grpId="0"/>
      <p:bldP spid="93263" grpId="0"/>
      <p:bldP spid="93264" grpId="0"/>
      <p:bldP spid="93269" grpId="0"/>
      <p:bldP spid="93270" grpId="0"/>
      <p:bldP spid="93272" grpId="0"/>
      <p:bldP spid="93273" grpId="0" animBg="1"/>
      <p:bldP spid="93274" grpId="0" animBg="1"/>
      <p:bldP spid="93275" grpId="0" animBg="1"/>
      <p:bldP spid="932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77" name="Rectangle 93"/>
          <p:cNvSpPr>
            <a:spLocks noChangeArrowheads="1"/>
          </p:cNvSpPr>
          <p:nvPr/>
        </p:nvSpPr>
        <p:spPr bwMode="auto">
          <a:xfrm>
            <a:off x="4246563" y="5567363"/>
            <a:ext cx="2641600" cy="581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38" name="Rectangle 54"/>
          <p:cNvSpPr>
            <a:spLocks noChangeArrowheads="1"/>
          </p:cNvSpPr>
          <p:nvPr/>
        </p:nvSpPr>
        <p:spPr bwMode="auto">
          <a:xfrm>
            <a:off x="7827963" y="1952625"/>
            <a:ext cx="1162050" cy="5651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4740275" y="198913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1.29 mol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374650" y="554038"/>
            <a:ext cx="6345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What mass is 1.29 mol                        ?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349250" y="3232150"/>
            <a:ext cx="856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How many molecules is 415 L                        at STP?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5173663" y="3238500"/>
            <a:ext cx="228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sulfur dioxide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4338638" y="1073150"/>
            <a:ext cx="119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2+</a:t>
            </a:r>
            <a:r>
              <a:rPr lang="en-US" sz="2800" b="0"/>
              <a:t>	</a:t>
            </a:r>
            <a:r>
              <a:rPr lang="en-US" sz="2800"/>
              <a:t> </a:t>
            </a: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5446713" y="1074738"/>
            <a:ext cx="1220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/>
              <a:t> </a:t>
            </a:r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6931025" y="1074738"/>
            <a:ext cx="1739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6575" y="1628775"/>
            <a:ext cx="1558925" cy="1216025"/>
            <a:chOff x="2215" y="1727"/>
            <a:chExt cx="982" cy="766"/>
          </a:xfrm>
        </p:grpSpPr>
        <p:sp>
          <p:nvSpPr>
            <p:cNvPr id="23626" name="Oval 15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Oval 16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Oval 17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Freeform 18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Freeform 19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Freeform 20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Oval 21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36575" y="1628775"/>
            <a:ext cx="1558925" cy="1216025"/>
            <a:chOff x="2215" y="1727"/>
            <a:chExt cx="982" cy="766"/>
          </a:xfrm>
        </p:grpSpPr>
        <p:sp>
          <p:nvSpPr>
            <p:cNvPr id="23619" name="Oval 23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Oval 24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Oval 25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Freeform 26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Freeform 27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Freeform 28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Oval 29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4076700" y="546100"/>
            <a:ext cx="242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ferrous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9900"/>
                </a:solidFill>
              </a:rPr>
              <a:t>nitrate</a:t>
            </a:r>
          </a:p>
        </p:txBody>
      </p:sp>
      <p:sp>
        <p:nvSpPr>
          <p:cNvPr id="93214" name="Rectangle 30"/>
          <p:cNvSpPr>
            <a:spLocks noChangeArrowheads="1"/>
          </p:cNvSpPr>
          <p:nvPr/>
        </p:nvSpPr>
        <p:spPr bwMode="auto">
          <a:xfrm>
            <a:off x="4076700" y="546100"/>
            <a:ext cx="2382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ferrous nitrate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005513" y="1644650"/>
            <a:ext cx="1614487" cy="928688"/>
            <a:chOff x="2599" y="835"/>
            <a:chExt cx="1201" cy="692"/>
          </a:xfrm>
        </p:grpSpPr>
        <p:sp>
          <p:nvSpPr>
            <p:cNvPr id="23616" name="Rectangle 31"/>
            <p:cNvSpPr>
              <a:spLocks noChangeArrowheads="1"/>
            </p:cNvSpPr>
            <p:nvPr/>
          </p:nvSpPr>
          <p:spPr bwMode="auto">
            <a:xfrm>
              <a:off x="2599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3617" name="Rectangle 32"/>
            <p:cNvSpPr>
              <a:spLocks noChangeArrowheads="1"/>
            </p:cNvSpPr>
            <p:nvPr/>
          </p:nvSpPr>
          <p:spPr bwMode="auto">
            <a:xfrm>
              <a:off x="3560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3618" name="Line 34"/>
            <p:cNvSpPr>
              <a:spLocks noChangeShapeType="1"/>
            </p:cNvSpPr>
            <p:nvPr/>
          </p:nvSpPr>
          <p:spPr bwMode="auto">
            <a:xfrm>
              <a:off x="2776" y="1308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19" name="Rectangle 35"/>
          <p:cNvSpPr>
            <a:spLocks noChangeArrowheads="1"/>
          </p:cNvSpPr>
          <p:nvPr/>
        </p:nvSpPr>
        <p:spPr bwMode="auto">
          <a:xfrm>
            <a:off x="6323013" y="2265363"/>
            <a:ext cx="109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1 mol</a:t>
            </a: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6200775" y="1843088"/>
            <a:ext cx="1484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179.8 g</a:t>
            </a:r>
          </a:p>
        </p:txBody>
      </p:sp>
      <p:sp>
        <p:nvSpPr>
          <p:cNvPr id="93236" name="Rectangle 52"/>
          <p:cNvSpPr>
            <a:spLocks noChangeArrowheads="1"/>
          </p:cNvSpPr>
          <p:nvPr/>
        </p:nvSpPr>
        <p:spPr bwMode="auto">
          <a:xfrm>
            <a:off x="7475538" y="2000250"/>
            <a:ext cx="1614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=   232 g</a:t>
            </a:r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>
            <a:off x="5610225" y="210820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40" name="Line 56"/>
          <p:cNvSpPr>
            <a:spLocks noChangeShapeType="1"/>
          </p:cNvSpPr>
          <p:nvPr/>
        </p:nvSpPr>
        <p:spPr bwMode="auto">
          <a:xfrm>
            <a:off x="6778625" y="240188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41" name="Rectangle 57"/>
          <p:cNvSpPr>
            <a:spLocks noChangeArrowheads="1"/>
          </p:cNvSpPr>
          <p:nvPr/>
        </p:nvSpPr>
        <p:spPr bwMode="auto">
          <a:xfrm>
            <a:off x="5175250" y="3236913"/>
            <a:ext cx="228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sulfur dioxide</a:t>
            </a:r>
          </a:p>
        </p:txBody>
      </p: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549275" y="4278313"/>
            <a:ext cx="1558925" cy="1216025"/>
            <a:chOff x="2215" y="1727"/>
            <a:chExt cx="982" cy="766"/>
          </a:xfrm>
        </p:grpSpPr>
        <p:sp>
          <p:nvSpPr>
            <p:cNvPr id="23609" name="Oval 59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Oval 60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Oval 61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Freeform 62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Freeform 63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Freeform 64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Oval 65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547688" y="4279900"/>
            <a:ext cx="1558925" cy="1216025"/>
            <a:chOff x="2215" y="1727"/>
            <a:chExt cx="982" cy="766"/>
          </a:xfrm>
        </p:grpSpPr>
        <p:sp>
          <p:nvSpPr>
            <p:cNvPr id="23602" name="Oval 67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Oval 68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Oval 69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Freeform 70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Freeform 71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Freeform 72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Oval 73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58" name="Rectangle 74"/>
          <p:cNvSpPr>
            <a:spLocks noChangeArrowheads="1"/>
          </p:cNvSpPr>
          <p:nvPr/>
        </p:nvSpPr>
        <p:spPr bwMode="auto">
          <a:xfrm>
            <a:off x="5864225" y="3624263"/>
            <a:ext cx="84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SO</a:t>
            </a:r>
            <a:r>
              <a:rPr lang="en-US" sz="2800" b="0" baseline="-25000"/>
              <a:t>2</a:t>
            </a:r>
          </a:p>
        </p:txBody>
      </p:sp>
      <p:sp>
        <p:nvSpPr>
          <p:cNvPr id="93259" name="Rectangle 75"/>
          <p:cNvSpPr>
            <a:spLocks noChangeArrowheads="1"/>
          </p:cNvSpPr>
          <p:nvPr/>
        </p:nvSpPr>
        <p:spPr bwMode="auto">
          <a:xfrm>
            <a:off x="2571750" y="462756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415 L</a:t>
            </a:r>
          </a:p>
        </p:txBody>
      </p: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3549650" y="4233863"/>
            <a:ext cx="1792288" cy="1098550"/>
            <a:chOff x="2949" y="2448"/>
            <a:chExt cx="1129" cy="692"/>
          </a:xfrm>
        </p:grpSpPr>
        <p:sp>
          <p:nvSpPr>
            <p:cNvPr id="23599" name="Rectangle 76"/>
            <p:cNvSpPr>
              <a:spLocks noChangeArrowheads="1"/>
            </p:cNvSpPr>
            <p:nvPr/>
          </p:nvSpPr>
          <p:spPr bwMode="auto">
            <a:xfrm>
              <a:off x="2949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3600" name="Rectangle 77"/>
            <p:cNvSpPr>
              <a:spLocks noChangeArrowheads="1"/>
            </p:cNvSpPr>
            <p:nvPr/>
          </p:nvSpPr>
          <p:spPr bwMode="auto">
            <a:xfrm>
              <a:off x="3838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3601" name="Line 78"/>
            <p:cNvSpPr>
              <a:spLocks noChangeShapeType="1"/>
            </p:cNvSpPr>
            <p:nvPr/>
          </p:nvSpPr>
          <p:spPr bwMode="auto">
            <a:xfrm>
              <a:off x="3123" y="2866"/>
              <a:ext cx="79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63" name="Rectangle 79"/>
          <p:cNvSpPr>
            <a:spLocks noChangeArrowheads="1"/>
          </p:cNvSpPr>
          <p:nvPr/>
        </p:nvSpPr>
        <p:spPr bwMode="auto">
          <a:xfrm>
            <a:off x="3954463" y="4422775"/>
            <a:ext cx="109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3264" name="Rectangle 80"/>
          <p:cNvSpPr>
            <a:spLocks noChangeArrowheads="1"/>
          </p:cNvSpPr>
          <p:nvPr/>
        </p:nvSpPr>
        <p:spPr bwMode="auto">
          <a:xfrm>
            <a:off x="3914775" y="4873625"/>
            <a:ext cx="1281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22.4 L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5297488" y="4229100"/>
            <a:ext cx="2320925" cy="1098550"/>
            <a:chOff x="3868" y="2421"/>
            <a:chExt cx="1462" cy="692"/>
          </a:xfrm>
        </p:grpSpPr>
        <p:sp>
          <p:nvSpPr>
            <p:cNvPr id="23596" name="Rectangle 82"/>
            <p:cNvSpPr>
              <a:spLocks noChangeArrowheads="1"/>
            </p:cNvSpPr>
            <p:nvPr/>
          </p:nvSpPr>
          <p:spPr bwMode="auto">
            <a:xfrm>
              <a:off x="3868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3597" name="Rectangle 83"/>
            <p:cNvSpPr>
              <a:spLocks noChangeArrowheads="1"/>
            </p:cNvSpPr>
            <p:nvPr/>
          </p:nvSpPr>
          <p:spPr bwMode="auto">
            <a:xfrm>
              <a:off x="5090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3598" name="Line 84"/>
            <p:cNvSpPr>
              <a:spLocks noChangeShapeType="1"/>
            </p:cNvSpPr>
            <p:nvPr/>
          </p:nvSpPr>
          <p:spPr bwMode="auto">
            <a:xfrm>
              <a:off x="4047" y="2839"/>
              <a:ext cx="114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69" name="Rectangle 85"/>
          <p:cNvSpPr>
            <a:spLocks noChangeArrowheads="1"/>
          </p:cNvSpPr>
          <p:nvPr/>
        </p:nvSpPr>
        <p:spPr bwMode="auto">
          <a:xfrm>
            <a:off x="5930900" y="485298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3270" name="Rectangle 86"/>
          <p:cNvSpPr>
            <a:spLocks noChangeArrowheads="1"/>
          </p:cNvSpPr>
          <p:nvPr/>
        </p:nvSpPr>
        <p:spPr bwMode="auto">
          <a:xfrm>
            <a:off x="5578475" y="4503738"/>
            <a:ext cx="1941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6.02 x 10</a:t>
            </a:r>
            <a:r>
              <a:rPr lang="en-US" sz="2000" b="0" baseline="30000"/>
              <a:t>23</a:t>
            </a:r>
            <a:r>
              <a:rPr lang="en-US" sz="2000" b="0"/>
              <a:t> m’c</a:t>
            </a:r>
          </a:p>
        </p:txBody>
      </p:sp>
      <p:sp>
        <p:nvSpPr>
          <p:cNvPr id="93272" name="Rectangle 88"/>
          <p:cNvSpPr>
            <a:spLocks noChangeArrowheads="1"/>
          </p:cNvSpPr>
          <p:nvPr/>
        </p:nvSpPr>
        <p:spPr bwMode="auto">
          <a:xfrm>
            <a:off x="3732213" y="5602288"/>
            <a:ext cx="3138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=   1.12 x 10</a:t>
            </a:r>
            <a:r>
              <a:rPr lang="en-US" sz="2800" b="0" baseline="30000"/>
              <a:t>25</a:t>
            </a:r>
            <a:r>
              <a:rPr lang="en-US" sz="2800" b="0"/>
              <a:t> m’c </a:t>
            </a:r>
          </a:p>
        </p:txBody>
      </p:sp>
      <p:sp>
        <p:nvSpPr>
          <p:cNvPr id="93273" name="Line 89"/>
          <p:cNvSpPr>
            <a:spLocks noChangeShapeType="1"/>
          </p:cNvSpPr>
          <p:nvPr/>
        </p:nvSpPr>
        <p:spPr bwMode="auto">
          <a:xfrm>
            <a:off x="6451600" y="498792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4" name="Line 90"/>
          <p:cNvSpPr>
            <a:spLocks noChangeShapeType="1"/>
          </p:cNvSpPr>
          <p:nvPr/>
        </p:nvSpPr>
        <p:spPr bwMode="auto">
          <a:xfrm>
            <a:off x="4513263" y="4545013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5" name="Line 91"/>
          <p:cNvSpPr>
            <a:spLocks noChangeShapeType="1"/>
          </p:cNvSpPr>
          <p:nvPr/>
        </p:nvSpPr>
        <p:spPr bwMode="auto">
          <a:xfrm flipH="1">
            <a:off x="4686300" y="501015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6" name="Line 92"/>
          <p:cNvSpPr>
            <a:spLocks noChangeShapeType="1"/>
          </p:cNvSpPr>
          <p:nvPr/>
        </p:nvSpPr>
        <p:spPr bwMode="auto">
          <a:xfrm flipH="1">
            <a:off x="3244850" y="479742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2409825" y="1989138"/>
            <a:ext cx="2503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x mol Fe(NO</a:t>
            </a:r>
            <a:r>
              <a:rPr lang="en-US" sz="2400" b="0" baseline="-25000"/>
              <a:t>3</a:t>
            </a:r>
            <a:r>
              <a:rPr lang="en-US" sz="2400" b="0"/>
              <a:t>)</a:t>
            </a:r>
            <a:r>
              <a:rPr lang="en-US" sz="2400" b="0" baseline="-25000"/>
              <a:t>2 </a:t>
            </a:r>
            <a:r>
              <a:rPr lang="en-US" sz="2400" b="0"/>
              <a:t>=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945313" y="739775"/>
            <a:ext cx="4921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56 g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478713" y="728663"/>
            <a:ext cx="14192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2(14 g)  +  6(16 g)</a:t>
            </a:r>
          </a:p>
        </p:txBody>
      </p:sp>
      <p:cxnSp>
        <p:nvCxnSpPr>
          <p:cNvPr id="78" name="Straight Connector 77"/>
          <p:cNvCxnSpPr>
            <a:cxnSpLocks noChangeShapeType="1"/>
            <a:stCxn id="75" idx="2"/>
          </p:cNvCxnSpPr>
          <p:nvPr/>
        </p:nvCxnSpPr>
        <p:spPr bwMode="auto">
          <a:xfrm rot="16200000" flipH="1">
            <a:off x="7135813" y="1073150"/>
            <a:ext cx="147637" cy="36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" name="Straight Connector 79"/>
          <p:cNvCxnSpPr>
            <a:cxnSpLocks noChangeShapeType="1"/>
            <a:endCxn id="93196" idx="0"/>
          </p:cNvCxnSpPr>
          <p:nvPr/>
        </p:nvCxnSpPr>
        <p:spPr bwMode="auto">
          <a:xfrm rot="5400000">
            <a:off x="7766050" y="1003300"/>
            <a:ext cx="106363" cy="36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" name="Straight Connector 81"/>
          <p:cNvCxnSpPr>
            <a:cxnSpLocks noChangeShapeType="1"/>
          </p:cNvCxnSpPr>
          <p:nvPr/>
        </p:nvCxnSpPr>
        <p:spPr bwMode="auto">
          <a:xfrm rot="10800000" flipV="1">
            <a:off x="8099425" y="968375"/>
            <a:ext cx="48895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3" name="Rectangle 36"/>
          <p:cNvSpPr>
            <a:spLocks noChangeArrowheads="1"/>
          </p:cNvSpPr>
          <p:nvPr/>
        </p:nvSpPr>
        <p:spPr bwMode="auto">
          <a:xfrm>
            <a:off x="7191375" y="373063"/>
            <a:ext cx="1484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179.8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3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12847 0.2219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111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3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93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93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3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3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3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93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9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9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93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3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3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9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9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93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9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9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000"/>
                            </p:stCondLst>
                            <p:childTnLst>
                              <p:par>
                                <p:cTn id="2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9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77" grpId="0" animBg="1"/>
      <p:bldP spid="93238" grpId="0" animBg="1"/>
      <p:bldP spid="93187" grpId="0"/>
      <p:bldP spid="93191" grpId="0"/>
      <p:bldP spid="93193" grpId="0"/>
      <p:bldP spid="93194" grpId="0"/>
      <p:bldP spid="93195" grpId="0"/>
      <p:bldP spid="93196" grpId="0"/>
      <p:bldP spid="93192" grpId="0"/>
      <p:bldP spid="93214" grpId="0"/>
      <p:bldP spid="93219" grpId="0"/>
      <p:bldP spid="93220" grpId="0"/>
      <p:bldP spid="93236" grpId="0"/>
      <p:bldP spid="93239" grpId="0" animBg="1"/>
      <p:bldP spid="93240" grpId="0" animBg="1"/>
      <p:bldP spid="93241" grpId="0"/>
      <p:bldP spid="93241" grpId="1"/>
      <p:bldP spid="93258" grpId="0"/>
      <p:bldP spid="93259" grpId="0"/>
      <p:bldP spid="93263" grpId="0"/>
      <p:bldP spid="93264" grpId="0"/>
      <p:bldP spid="93269" grpId="0"/>
      <p:bldP spid="93270" grpId="0"/>
      <p:bldP spid="93272" grpId="0"/>
      <p:bldP spid="93273" grpId="0" animBg="1"/>
      <p:bldP spid="93274" grpId="0" animBg="1"/>
      <p:bldP spid="93275" grpId="0" animBg="1"/>
      <p:bldP spid="93276" grpId="0" animBg="1"/>
      <p:bldP spid="74" grpId="0"/>
      <p:bldP spid="75" grpId="0"/>
      <p:bldP spid="76" grpId="0"/>
      <p:bldP spid="83" grpId="0"/>
      <p:bldP spid="83" grpId="1"/>
      <p:bldP spid="8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3629025" y="5148263"/>
            <a:ext cx="1179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22.4 L</a:t>
            </a:r>
            <a:endParaRPr lang="en-US" sz="2800" b="0" baseline="30000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6396038" y="1463675"/>
            <a:ext cx="1906587" cy="1098550"/>
            <a:chOff x="2217" y="2475"/>
            <a:chExt cx="1201" cy="692"/>
          </a:xfrm>
        </p:grpSpPr>
        <p:sp>
          <p:nvSpPr>
            <p:cNvPr id="24653" name="Rectangle 17"/>
            <p:cNvSpPr>
              <a:spLocks noChangeArrowheads="1"/>
            </p:cNvSpPr>
            <p:nvPr/>
          </p:nvSpPr>
          <p:spPr bwMode="auto">
            <a:xfrm>
              <a:off x="2217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4654" name="Rectangle 18"/>
            <p:cNvSpPr>
              <a:spLocks noChangeArrowheads="1"/>
            </p:cNvSpPr>
            <p:nvPr/>
          </p:nvSpPr>
          <p:spPr bwMode="auto">
            <a:xfrm>
              <a:off x="3178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4655" name="Line 19"/>
            <p:cNvSpPr>
              <a:spLocks noChangeShapeType="1"/>
            </p:cNvSpPr>
            <p:nvPr/>
          </p:nvSpPr>
          <p:spPr bwMode="auto">
            <a:xfrm>
              <a:off x="2391" y="2893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6786563" y="210343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2182813" y="4848225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87.3 L</a:t>
            </a:r>
            <a:endParaRPr lang="en-US" sz="2800" b="0" baseline="30000"/>
          </a:p>
        </p:txBody>
      </p:sp>
      <p:sp>
        <p:nvSpPr>
          <p:cNvPr id="24582" name="Rectangle 22"/>
          <p:cNvSpPr>
            <a:spLocks noChangeArrowheads="1"/>
          </p:cNvSpPr>
          <p:nvPr/>
        </p:nvSpPr>
        <p:spPr bwMode="auto">
          <a:xfrm>
            <a:off x="293688" y="252413"/>
            <a:ext cx="861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What mass is 6.29 x 10</a:t>
            </a:r>
            <a:r>
              <a:rPr lang="en-US" sz="2800" b="0" baseline="30000">
                <a:solidFill>
                  <a:srgbClr val="FF0000"/>
                </a:solidFill>
              </a:rPr>
              <a:t>24</a:t>
            </a:r>
            <a:r>
              <a:rPr lang="en-US" sz="2800" b="0">
                <a:solidFill>
                  <a:srgbClr val="FF0000"/>
                </a:solidFill>
              </a:rPr>
              <a:t> m’cules                             ?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6181725" y="682625"/>
            <a:ext cx="776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Al</a:t>
            </a:r>
            <a:r>
              <a:rPr lang="en-US" sz="2800" b="0" baseline="30000">
                <a:solidFill>
                  <a:schemeClr val="bg2"/>
                </a:solidFill>
              </a:rPr>
              <a:t>3+</a:t>
            </a:r>
            <a:r>
              <a:rPr lang="en-US" sz="2800"/>
              <a:t> </a:t>
            </a:r>
          </a:p>
        </p:txBody>
      </p:sp>
      <p:sp>
        <p:nvSpPr>
          <p:cNvPr id="95256" name="Rectangle 24"/>
          <p:cNvSpPr>
            <a:spLocks noChangeArrowheads="1"/>
          </p:cNvSpPr>
          <p:nvPr/>
        </p:nvSpPr>
        <p:spPr bwMode="auto">
          <a:xfrm>
            <a:off x="7507288" y="682625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SO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2–</a:t>
            </a:r>
            <a:r>
              <a:rPr lang="en-US" sz="2800"/>
              <a:t> </a:t>
            </a: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6426200" y="1114425"/>
            <a:ext cx="175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Al</a:t>
            </a:r>
            <a:r>
              <a:rPr lang="en-US" sz="2800" b="0" baseline="-25000"/>
              <a:t>2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SO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5668963" y="250825"/>
            <a:ext cx="2976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aluminum sulfate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5259" name="Rectangle 27"/>
          <p:cNvSpPr>
            <a:spLocks noChangeArrowheads="1"/>
          </p:cNvSpPr>
          <p:nvPr/>
        </p:nvSpPr>
        <p:spPr bwMode="auto">
          <a:xfrm>
            <a:off x="5667375" y="249238"/>
            <a:ext cx="2976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aluminum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9900"/>
                </a:solidFill>
              </a:rPr>
              <a:t>sulfate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9575" y="1414463"/>
            <a:ext cx="1558925" cy="1216025"/>
            <a:chOff x="2215" y="1727"/>
            <a:chExt cx="982" cy="766"/>
          </a:xfrm>
        </p:grpSpPr>
        <p:sp>
          <p:nvSpPr>
            <p:cNvPr id="24646" name="Oval 29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Oval 30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Oval 31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9" name="Freeform 32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Freeform 33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1" name="Freeform 34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2" name="Oval 35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11163" y="1416050"/>
            <a:ext cx="1558925" cy="1216025"/>
            <a:chOff x="2215" y="1727"/>
            <a:chExt cx="982" cy="766"/>
          </a:xfrm>
        </p:grpSpPr>
        <p:sp>
          <p:nvSpPr>
            <p:cNvPr id="24639" name="Oval 37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Oval 38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Oval 39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Freeform 40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Freeform 41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Freeform 42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Oval 43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76" name="Rectangle 44"/>
          <p:cNvSpPr>
            <a:spLocks noChangeArrowheads="1"/>
          </p:cNvSpPr>
          <p:nvPr/>
        </p:nvSpPr>
        <p:spPr bwMode="auto">
          <a:xfrm>
            <a:off x="6961188" y="2649538"/>
            <a:ext cx="1320800" cy="5524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77" name="Rectangle 45"/>
          <p:cNvSpPr>
            <a:spLocks noChangeArrowheads="1"/>
          </p:cNvSpPr>
          <p:nvPr/>
        </p:nvSpPr>
        <p:spPr bwMode="auto">
          <a:xfrm>
            <a:off x="6502400" y="2682875"/>
            <a:ext cx="1860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=   3580 g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289300" y="4521200"/>
            <a:ext cx="1792288" cy="1098550"/>
            <a:chOff x="2949" y="2448"/>
            <a:chExt cx="1129" cy="692"/>
          </a:xfrm>
        </p:grpSpPr>
        <p:sp>
          <p:nvSpPr>
            <p:cNvPr id="24636" name="Rectangle 47"/>
            <p:cNvSpPr>
              <a:spLocks noChangeArrowheads="1"/>
            </p:cNvSpPr>
            <p:nvPr/>
          </p:nvSpPr>
          <p:spPr bwMode="auto">
            <a:xfrm>
              <a:off x="2949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4637" name="Rectangle 48"/>
            <p:cNvSpPr>
              <a:spLocks noChangeArrowheads="1"/>
            </p:cNvSpPr>
            <p:nvPr/>
          </p:nvSpPr>
          <p:spPr bwMode="auto">
            <a:xfrm>
              <a:off x="3838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4638" name="Line 49"/>
            <p:cNvSpPr>
              <a:spLocks noChangeShapeType="1"/>
            </p:cNvSpPr>
            <p:nvPr/>
          </p:nvSpPr>
          <p:spPr bwMode="auto">
            <a:xfrm>
              <a:off x="3123" y="2866"/>
              <a:ext cx="79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82" name="Rectangle 50"/>
          <p:cNvSpPr>
            <a:spLocks noChangeArrowheads="1"/>
          </p:cNvSpPr>
          <p:nvPr/>
        </p:nvSpPr>
        <p:spPr bwMode="auto">
          <a:xfrm>
            <a:off x="3651250" y="469423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5283" name="Rectangle 51"/>
          <p:cNvSpPr>
            <a:spLocks noChangeArrowheads="1"/>
          </p:cNvSpPr>
          <p:nvPr/>
        </p:nvSpPr>
        <p:spPr bwMode="auto">
          <a:xfrm>
            <a:off x="6732588" y="1638300"/>
            <a:ext cx="1455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342.3 g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4198938" y="1458913"/>
            <a:ext cx="2320925" cy="1098550"/>
            <a:chOff x="3868" y="2421"/>
            <a:chExt cx="1462" cy="692"/>
          </a:xfrm>
        </p:grpSpPr>
        <p:sp>
          <p:nvSpPr>
            <p:cNvPr id="24633" name="Rectangle 53"/>
            <p:cNvSpPr>
              <a:spLocks noChangeArrowheads="1"/>
            </p:cNvSpPr>
            <p:nvPr/>
          </p:nvSpPr>
          <p:spPr bwMode="auto">
            <a:xfrm>
              <a:off x="3868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4634" name="Rectangle 54"/>
            <p:cNvSpPr>
              <a:spLocks noChangeArrowheads="1"/>
            </p:cNvSpPr>
            <p:nvPr/>
          </p:nvSpPr>
          <p:spPr bwMode="auto">
            <a:xfrm>
              <a:off x="5090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4635" name="Line 55"/>
            <p:cNvSpPr>
              <a:spLocks noChangeShapeType="1"/>
            </p:cNvSpPr>
            <p:nvPr/>
          </p:nvSpPr>
          <p:spPr bwMode="auto">
            <a:xfrm>
              <a:off x="4047" y="2839"/>
              <a:ext cx="114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88" name="Rectangle 56"/>
          <p:cNvSpPr>
            <a:spLocks noChangeArrowheads="1"/>
          </p:cNvSpPr>
          <p:nvPr/>
        </p:nvSpPr>
        <p:spPr bwMode="auto">
          <a:xfrm>
            <a:off x="4760913" y="1660525"/>
            <a:ext cx="109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5289" name="Rectangle 57"/>
          <p:cNvSpPr>
            <a:spLocks noChangeArrowheads="1"/>
          </p:cNvSpPr>
          <p:nvPr/>
        </p:nvSpPr>
        <p:spPr bwMode="auto">
          <a:xfrm>
            <a:off x="4465638" y="2139950"/>
            <a:ext cx="1941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6.02 x 10</a:t>
            </a:r>
            <a:r>
              <a:rPr lang="en-US" sz="2000" b="0" baseline="30000"/>
              <a:t>23</a:t>
            </a:r>
            <a:r>
              <a:rPr lang="en-US" sz="2000" b="0"/>
              <a:t> m’c</a:t>
            </a:r>
          </a:p>
        </p:txBody>
      </p:sp>
      <p:sp>
        <p:nvSpPr>
          <p:cNvPr id="95290" name="Rectangle 58"/>
          <p:cNvSpPr>
            <a:spLocks noChangeArrowheads="1"/>
          </p:cNvSpPr>
          <p:nvPr/>
        </p:nvSpPr>
        <p:spPr bwMode="auto">
          <a:xfrm>
            <a:off x="2068513" y="1825625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6.29 x 10</a:t>
            </a:r>
            <a:r>
              <a:rPr lang="en-US" sz="2400" b="0" baseline="30000"/>
              <a:t>24</a:t>
            </a:r>
            <a:r>
              <a:rPr lang="en-US" sz="2400" b="0"/>
              <a:t> m’c </a:t>
            </a:r>
          </a:p>
        </p:txBody>
      </p:sp>
      <p:sp>
        <p:nvSpPr>
          <p:cNvPr id="95291" name="Line 59"/>
          <p:cNvSpPr>
            <a:spLocks noChangeShapeType="1"/>
          </p:cNvSpPr>
          <p:nvPr/>
        </p:nvSpPr>
        <p:spPr bwMode="auto">
          <a:xfrm>
            <a:off x="7319963" y="2259013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92" name="Line 60"/>
          <p:cNvSpPr>
            <a:spLocks noChangeShapeType="1"/>
          </p:cNvSpPr>
          <p:nvPr/>
        </p:nvSpPr>
        <p:spPr bwMode="auto">
          <a:xfrm>
            <a:off x="5295900" y="178593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93" name="Line 61"/>
          <p:cNvSpPr>
            <a:spLocks noChangeShapeType="1"/>
          </p:cNvSpPr>
          <p:nvPr/>
        </p:nvSpPr>
        <p:spPr bwMode="auto">
          <a:xfrm flipH="1">
            <a:off x="5861050" y="222567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94" name="Line 62"/>
          <p:cNvSpPr>
            <a:spLocks noChangeShapeType="1"/>
          </p:cNvSpPr>
          <p:nvPr/>
        </p:nvSpPr>
        <p:spPr bwMode="auto">
          <a:xfrm flipH="1">
            <a:off x="3781425" y="193833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96" name="Rectangle 64"/>
          <p:cNvSpPr>
            <a:spLocks noChangeArrowheads="1"/>
          </p:cNvSpPr>
          <p:nvPr/>
        </p:nvSpPr>
        <p:spPr bwMode="auto">
          <a:xfrm>
            <a:off x="282575" y="3517900"/>
            <a:ext cx="795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At STP, how many g is 87.3 dm</a:t>
            </a:r>
            <a:r>
              <a:rPr lang="en-US" sz="2800" b="0" baseline="30000">
                <a:solidFill>
                  <a:srgbClr val="FF0000"/>
                </a:solidFill>
              </a:rPr>
              <a:t>3</a:t>
            </a:r>
            <a:r>
              <a:rPr lang="en-US" sz="2800" b="0">
                <a:solidFill>
                  <a:srgbClr val="FF0000"/>
                </a:solidFill>
              </a:rPr>
              <a:t> of nitrogen gas?</a:t>
            </a:r>
          </a:p>
        </p:txBody>
      </p:sp>
      <p:sp>
        <p:nvSpPr>
          <p:cNvPr id="95297" name="Rectangle 65"/>
          <p:cNvSpPr>
            <a:spLocks noChangeArrowheads="1"/>
          </p:cNvSpPr>
          <p:nvPr/>
        </p:nvSpPr>
        <p:spPr bwMode="auto">
          <a:xfrm>
            <a:off x="6805613" y="3927475"/>
            <a:ext cx="674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99"/>
                </a:solidFill>
              </a:rPr>
              <a:t>N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387350" y="4470400"/>
            <a:ext cx="1558925" cy="1216025"/>
            <a:chOff x="2215" y="1727"/>
            <a:chExt cx="982" cy="766"/>
          </a:xfrm>
        </p:grpSpPr>
        <p:sp>
          <p:nvSpPr>
            <p:cNvPr id="24626" name="Oval 67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Oval 68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Oval 69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Freeform 70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Freeform 71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Freeform 72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Oval 73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88938" y="4470400"/>
            <a:ext cx="1558925" cy="1216025"/>
            <a:chOff x="2215" y="1727"/>
            <a:chExt cx="982" cy="766"/>
          </a:xfrm>
        </p:grpSpPr>
        <p:sp>
          <p:nvSpPr>
            <p:cNvPr id="24619" name="Oval 75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Oval 76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Oval 77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Freeform 78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Freeform 79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Freeform 80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Oval 81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314" name="Line 82"/>
          <p:cNvSpPr>
            <a:spLocks noChangeShapeType="1"/>
          </p:cNvSpPr>
          <p:nvPr/>
        </p:nvSpPr>
        <p:spPr bwMode="auto">
          <a:xfrm flipH="1">
            <a:off x="4418013" y="5276850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315" name="Line 83"/>
          <p:cNvSpPr>
            <a:spLocks noChangeShapeType="1"/>
          </p:cNvSpPr>
          <p:nvPr/>
        </p:nvSpPr>
        <p:spPr bwMode="auto">
          <a:xfrm flipH="1">
            <a:off x="3006725" y="4989513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4967288" y="4530725"/>
            <a:ext cx="1906587" cy="1098550"/>
            <a:chOff x="2217" y="2475"/>
            <a:chExt cx="1201" cy="692"/>
          </a:xfrm>
        </p:grpSpPr>
        <p:sp>
          <p:nvSpPr>
            <p:cNvPr id="24616" name="Rectangle 85"/>
            <p:cNvSpPr>
              <a:spLocks noChangeArrowheads="1"/>
            </p:cNvSpPr>
            <p:nvPr/>
          </p:nvSpPr>
          <p:spPr bwMode="auto">
            <a:xfrm>
              <a:off x="2217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4617" name="Rectangle 86"/>
            <p:cNvSpPr>
              <a:spLocks noChangeArrowheads="1"/>
            </p:cNvSpPr>
            <p:nvPr/>
          </p:nvSpPr>
          <p:spPr bwMode="auto">
            <a:xfrm>
              <a:off x="3178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4618" name="Line 87"/>
            <p:cNvSpPr>
              <a:spLocks noChangeShapeType="1"/>
            </p:cNvSpPr>
            <p:nvPr/>
          </p:nvSpPr>
          <p:spPr bwMode="auto">
            <a:xfrm>
              <a:off x="2391" y="2893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320" name="Rectangle 88"/>
          <p:cNvSpPr>
            <a:spLocks noChangeArrowheads="1"/>
          </p:cNvSpPr>
          <p:nvPr/>
        </p:nvSpPr>
        <p:spPr bwMode="auto">
          <a:xfrm>
            <a:off x="5387975" y="515461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5321" name="Rectangle 89"/>
          <p:cNvSpPr>
            <a:spLocks noChangeArrowheads="1"/>
          </p:cNvSpPr>
          <p:nvPr/>
        </p:nvSpPr>
        <p:spPr bwMode="auto">
          <a:xfrm>
            <a:off x="5403850" y="4703763"/>
            <a:ext cx="123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28.0 g</a:t>
            </a:r>
          </a:p>
        </p:txBody>
      </p:sp>
      <p:sp>
        <p:nvSpPr>
          <p:cNvPr id="95322" name="Line 90"/>
          <p:cNvSpPr>
            <a:spLocks noChangeShapeType="1"/>
          </p:cNvSpPr>
          <p:nvPr/>
        </p:nvSpPr>
        <p:spPr bwMode="auto">
          <a:xfrm>
            <a:off x="5905500" y="5295900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323" name="Line 91"/>
          <p:cNvSpPr>
            <a:spLocks noChangeShapeType="1"/>
          </p:cNvSpPr>
          <p:nvPr/>
        </p:nvSpPr>
        <p:spPr bwMode="auto">
          <a:xfrm>
            <a:off x="4221163" y="4830763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324" name="Rectangle 92"/>
          <p:cNvSpPr>
            <a:spLocks noChangeArrowheads="1"/>
          </p:cNvSpPr>
          <p:nvPr/>
        </p:nvSpPr>
        <p:spPr bwMode="auto">
          <a:xfrm>
            <a:off x="7418388" y="4857750"/>
            <a:ext cx="1174750" cy="5524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325" name="Rectangle 93"/>
          <p:cNvSpPr>
            <a:spLocks noChangeArrowheads="1"/>
          </p:cNvSpPr>
          <p:nvPr/>
        </p:nvSpPr>
        <p:spPr bwMode="auto">
          <a:xfrm>
            <a:off x="6959600" y="4891088"/>
            <a:ext cx="186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=   109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5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5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5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5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5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95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5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5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95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9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5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9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95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9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9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5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95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5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9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95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95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95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9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9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6" dur="1000"/>
                                        <p:tgtEl>
                                          <p:spTgt spid="9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" dur="500"/>
                                        <p:tgtEl>
                                          <p:spTgt spid="9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8" grpId="0"/>
      <p:bldP spid="95252" grpId="0"/>
      <p:bldP spid="95253" grpId="0"/>
      <p:bldP spid="95255" grpId="0"/>
      <p:bldP spid="95256" grpId="0"/>
      <p:bldP spid="95257" grpId="0"/>
      <p:bldP spid="95258" grpId="0"/>
      <p:bldP spid="95259" grpId="0"/>
      <p:bldP spid="95276" grpId="0" animBg="1"/>
      <p:bldP spid="95277" grpId="0"/>
      <p:bldP spid="95282" grpId="0"/>
      <p:bldP spid="95283" grpId="0"/>
      <p:bldP spid="95288" grpId="0"/>
      <p:bldP spid="95289" grpId="0"/>
      <p:bldP spid="95290" grpId="0"/>
      <p:bldP spid="95291" grpId="0" animBg="1"/>
      <p:bldP spid="95292" grpId="0" animBg="1"/>
      <p:bldP spid="95293" grpId="0" animBg="1"/>
      <p:bldP spid="95294" grpId="0" animBg="1"/>
      <p:bldP spid="95296" grpId="0"/>
      <p:bldP spid="95297" grpId="0"/>
      <p:bldP spid="95314" grpId="0" animBg="1"/>
      <p:bldP spid="95315" grpId="0" animBg="1"/>
      <p:bldP spid="95320" grpId="0"/>
      <p:bldP spid="95321" grpId="0"/>
      <p:bldP spid="95322" grpId="0" animBg="1"/>
      <p:bldP spid="95323" grpId="0" animBg="1"/>
      <p:bldP spid="95324" grpId="0" animBg="1"/>
      <p:bldP spid="953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44" name="Rectangle 88"/>
          <p:cNvSpPr>
            <a:spLocks noChangeArrowheads="1"/>
          </p:cNvSpPr>
          <p:nvPr/>
        </p:nvSpPr>
        <p:spPr bwMode="auto">
          <a:xfrm>
            <a:off x="5497513" y="6005513"/>
            <a:ext cx="3033712" cy="581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585788" y="5467350"/>
            <a:ext cx="691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But there are 9 atoms per molecule, so…</a:t>
            </a: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466725" y="227013"/>
            <a:ext cx="808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How many m’cules is 315 g of iron (III) hydroxide?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5607050" y="682625"/>
            <a:ext cx="950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7078663" y="682625"/>
            <a:ext cx="108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OH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/>
              <a:t> 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5997575" y="1128713"/>
            <a:ext cx="1604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OH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71525" y="1565275"/>
            <a:ext cx="1558925" cy="1216025"/>
            <a:chOff x="2215" y="1727"/>
            <a:chExt cx="982" cy="766"/>
          </a:xfrm>
        </p:grpSpPr>
        <p:sp>
          <p:nvSpPr>
            <p:cNvPr id="25673" name="Oval 14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solidFill>
              <a:srgbClr val="00CC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Oval 15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Oval 16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Freeform 17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Freeform 18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Freeform 19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Oval 20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71525" y="1565275"/>
            <a:ext cx="1558925" cy="1216025"/>
            <a:chOff x="2215" y="1727"/>
            <a:chExt cx="982" cy="766"/>
          </a:xfrm>
        </p:grpSpPr>
        <p:sp>
          <p:nvSpPr>
            <p:cNvPr id="25666" name="Oval 22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Oval 23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Oval 24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Freeform 25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Freeform 26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Freeform 27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Oval 28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2968625" y="1820863"/>
            <a:ext cx="1104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315 g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924300" y="1528763"/>
            <a:ext cx="1906588" cy="1098550"/>
            <a:chOff x="2599" y="835"/>
            <a:chExt cx="1201" cy="692"/>
          </a:xfrm>
        </p:grpSpPr>
        <p:sp>
          <p:nvSpPr>
            <p:cNvPr id="25663" name="Rectangle 31"/>
            <p:cNvSpPr>
              <a:spLocks noChangeArrowheads="1"/>
            </p:cNvSpPr>
            <p:nvPr/>
          </p:nvSpPr>
          <p:spPr bwMode="auto">
            <a:xfrm>
              <a:off x="2599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5664" name="Rectangle 32"/>
            <p:cNvSpPr>
              <a:spLocks noChangeArrowheads="1"/>
            </p:cNvSpPr>
            <p:nvPr/>
          </p:nvSpPr>
          <p:spPr bwMode="auto">
            <a:xfrm>
              <a:off x="3560" y="83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5665" name="Line 33"/>
            <p:cNvSpPr>
              <a:spLocks noChangeShapeType="1"/>
            </p:cNvSpPr>
            <p:nvPr/>
          </p:nvSpPr>
          <p:spPr bwMode="auto">
            <a:xfrm>
              <a:off x="2773" y="1253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90" name="Rectangle 34"/>
          <p:cNvSpPr>
            <a:spLocks noChangeArrowheads="1"/>
          </p:cNvSpPr>
          <p:nvPr/>
        </p:nvSpPr>
        <p:spPr bwMode="auto">
          <a:xfrm>
            <a:off x="4394200" y="170338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4210050" y="2171700"/>
            <a:ext cx="1484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106.8 g</a:t>
            </a:r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>
            <a:off x="3709988" y="2001838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>
            <a:off x="5219700" y="232092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5768975" y="1516063"/>
            <a:ext cx="2320925" cy="1098550"/>
            <a:chOff x="3868" y="2421"/>
            <a:chExt cx="1462" cy="692"/>
          </a:xfrm>
        </p:grpSpPr>
        <p:sp>
          <p:nvSpPr>
            <p:cNvPr id="25660" name="Rectangle 39"/>
            <p:cNvSpPr>
              <a:spLocks noChangeArrowheads="1"/>
            </p:cNvSpPr>
            <p:nvPr/>
          </p:nvSpPr>
          <p:spPr bwMode="auto">
            <a:xfrm>
              <a:off x="3868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5661" name="Rectangle 40"/>
            <p:cNvSpPr>
              <a:spLocks noChangeArrowheads="1"/>
            </p:cNvSpPr>
            <p:nvPr/>
          </p:nvSpPr>
          <p:spPr bwMode="auto">
            <a:xfrm>
              <a:off x="5090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5662" name="Line 41"/>
            <p:cNvSpPr>
              <a:spLocks noChangeShapeType="1"/>
            </p:cNvSpPr>
            <p:nvPr/>
          </p:nvSpPr>
          <p:spPr bwMode="auto">
            <a:xfrm>
              <a:off x="4047" y="2839"/>
              <a:ext cx="114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98" name="Rectangle 42"/>
          <p:cNvSpPr>
            <a:spLocks noChangeArrowheads="1"/>
          </p:cNvSpPr>
          <p:nvPr/>
        </p:nvSpPr>
        <p:spPr bwMode="auto">
          <a:xfrm>
            <a:off x="6402388" y="2139950"/>
            <a:ext cx="109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6299" name="Rectangle 43"/>
          <p:cNvSpPr>
            <a:spLocks noChangeArrowheads="1"/>
          </p:cNvSpPr>
          <p:nvPr/>
        </p:nvSpPr>
        <p:spPr bwMode="auto">
          <a:xfrm>
            <a:off x="6019800" y="1790700"/>
            <a:ext cx="1941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6.02 x 10</a:t>
            </a:r>
            <a:r>
              <a:rPr lang="en-US" sz="2000" b="0" baseline="30000"/>
              <a:t>23</a:t>
            </a:r>
            <a:r>
              <a:rPr lang="en-US" sz="2000" b="0"/>
              <a:t> m’c</a:t>
            </a:r>
          </a:p>
        </p:txBody>
      </p:sp>
      <p:sp>
        <p:nvSpPr>
          <p:cNvPr id="96301" name="Line 45"/>
          <p:cNvSpPr>
            <a:spLocks noChangeShapeType="1"/>
          </p:cNvSpPr>
          <p:nvPr/>
        </p:nvSpPr>
        <p:spPr bwMode="auto">
          <a:xfrm flipH="1">
            <a:off x="4891088" y="1817688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02" name="Line 46"/>
          <p:cNvSpPr>
            <a:spLocks noChangeShapeType="1"/>
          </p:cNvSpPr>
          <p:nvPr/>
        </p:nvSpPr>
        <p:spPr bwMode="auto">
          <a:xfrm flipH="1">
            <a:off x="6886575" y="227488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03" name="Rectangle 47"/>
          <p:cNvSpPr>
            <a:spLocks noChangeArrowheads="1"/>
          </p:cNvSpPr>
          <p:nvPr/>
        </p:nvSpPr>
        <p:spPr bwMode="auto">
          <a:xfrm>
            <a:off x="5967413" y="2747963"/>
            <a:ext cx="2641600" cy="581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304" name="Rectangle 48"/>
          <p:cNvSpPr>
            <a:spLocks noChangeArrowheads="1"/>
          </p:cNvSpPr>
          <p:nvPr/>
        </p:nvSpPr>
        <p:spPr bwMode="auto">
          <a:xfrm>
            <a:off x="5453063" y="2782888"/>
            <a:ext cx="3138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=   1.78 x 10</a:t>
            </a:r>
            <a:r>
              <a:rPr lang="en-US" sz="2800" b="0" baseline="30000"/>
              <a:t>24</a:t>
            </a:r>
            <a:r>
              <a:rPr lang="en-US" sz="2800" b="0"/>
              <a:t> m’c </a:t>
            </a:r>
          </a:p>
        </p:txBody>
      </p:sp>
      <p:sp>
        <p:nvSpPr>
          <p:cNvPr id="96305" name="Rectangle 49"/>
          <p:cNvSpPr>
            <a:spLocks noChangeArrowheads="1"/>
          </p:cNvSpPr>
          <p:nvPr/>
        </p:nvSpPr>
        <p:spPr bwMode="auto">
          <a:xfrm>
            <a:off x="222250" y="3478213"/>
            <a:ext cx="8723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How many atoms are in 145 L of CH</a:t>
            </a:r>
            <a:r>
              <a:rPr lang="en-US" sz="2800" b="0" baseline="-25000">
                <a:solidFill>
                  <a:srgbClr val="FF0000"/>
                </a:solidFill>
              </a:rPr>
              <a:t>3</a:t>
            </a:r>
            <a:r>
              <a:rPr lang="en-US" sz="2800" b="0">
                <a:solidFill>
                  <a:srgbClr val="FF0000"/>
                </a:solidFill>
              </a:rPr>
              <a:t>CH</a:t>
            </a:r>
            <a:r>
              <a:rPr lang="en-US" sz="2800" b="0" baseline="-25000">
                <a:solidFill>
                  <a:srgbClr val="FF0000"/>
                </a:solidFill>
              </a:rPr>
              <a:t>2</a:t>
            </a:r>
            <a:r>
              <a:rPr lang="en-US" sz="2800" b="0">
                <a:solidFill>
                  <a:srgbClr val="FF0000"/>
                </a:solidFill>
              </a:rPr>
              <a:t>OH at STP?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817563" y="4121150"/>
            <a:ext cx="1558925" cy="1216025"/>
            <a:chOff x="2215" y="1727"/>
            <a:chExt cx="982" cy="766"/>
          </a:xfrm>
        </p:grpSpPr>
        <p:sp>
          <p:nvSpPr>
            <p:cNvPr id="25653" name="Oval 51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Oval 52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Oval 53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Freeform 54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55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56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Oval 57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815975" y="4122738"/>
            <a:ext cx="1558925" cy="1216025"/>
            <a:chOff x="2215" y="1727"/>
            <a:chExt cx="982" cy="766"/>
          </a:xfrm>
        </p:grpSpPr>
        <p:sp>
          <p:nvSpPr>
            <p:cNvPr id="25646" name="Oval 59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Oval 60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Oval 61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62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Freeform 63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Freeform 64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Oval 65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323" name="Rectangle 67"/>
          <p:cNvSpPr>
            <a:spLocks noChangeArrowheads="1"/>
          </p:cNvSpPr>
          <p:nvPr/>
        </p:nvSpPr>
        <p:spPr bwMode="auto">
          <a:xfrm>
            <a:off x="2943225" y="4270375"/>
            <a:ext cx="109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145 L</a:t>
            </a:r>
          </a:p>
        </p:txBody>
      </p: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3921125" y="3876675"/>
            <a:ext cx="1792288" cy="1098550"/>
            <a:chOff x="2949" y="2448"/>
            <a:chExt cx="1129" cy="692"/>
          </a:xfrm>
        </p:grpSpPr>
        <p:sp>
          <p:nvSpPr>
            <p:cNvPr id="25643" name="Rectangle 69"/>
            <p:cNvSpPr>
              <a:spLocks noChangeArrowheads="1"/>
            </p:cNvSpPr>
            <p:nvPr/>
          </p:nvSpPr>
          <p:spPr bwMode="auto">
            <a:xfrm>
              <a:off x="2949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5644" name="Rectangle 70"/>
            <p:cNvSpPr>
              <a:spLocks noChangeArrowheads="1"/>
            </p:cNvSpPr>
            <p:nvPr/>
          </p:nvSpPr>
          <p:spPr bwMode="auto">
            <a:xfrm>
              <a:off x="3838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5645" name="Line 71"/>
            <p:cNvSpPr>
              <a:spLocks noChangeShapeType="1"/>
            </p:cNvSpPr>
            <p:nvPr/>
          </p:nvSpPr>
          <p:spPr bwMode="auto">
            <a:xfrm>
              <a:off x="3123" y="2866"/>
              <a:ext cx="79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328" name="Rectangle 72"/>
          <p:cNvSpPr>
            <a:spLocks noChangeArrowheads="1"/>
          </p:cNvSpPr>
          <p:nvPr/>
        </p:nvSpPr>
        <p:spPr bwMode="auto">
          <a:xfrm>
            <a:off x="4325938" y="406558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6329" name="Rectangle 73"/>
          <p:cNvSpPr>
            <a:spLocks noChangeArrowheads="1"/>
          </p:cNvSpPr>
          <p:nvPr/>
        </p:nvSpPr>
        <p:spPr bwMode="auto">
          <a:xfrm>
            <a:off x="4286250" y="4516438"/>
            <a:ext cx="1281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22.4 L</a:t>
            </a:r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5668963" y="3871913"/>
            <a:ext cx="2320925" cy="1098550"/>
            <a:chOff x="3868" y="2421"/>
            <a:chExt cx="1462" cy="692"/>
          </a:xfrm>
        </p:grpSpPr>
        <p:sp>
          <p:nvSpPr>
            <p:cNvPr id="25640" name="Rectangle 75"/>
            <p:cNvSpPr>
              <a:spLocks noChangeArrowheads="1"/>
            </p:cNvSpPr>
            <p:nvPr/>
          </p:nvSpPr>
          <p:spPr bwMode="auto">
            <a:xfrm>
              <a:off x="3868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25641" name="Rectangle 76"/>
            <p:cNvSpPr>
              <a:spLocks noChangeArrowheads="1"/>
            </p:cNvSpPr>
            <p:nvPr/>
          </p:nvSpPr>
          <p:spPr bwMode="auto">
            <a:xfrm>
              <a:off x="5090" y="2421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25642" name="Line 77"/>
            <p:cNvSpPr>
              <a:spLocks noChangeShapeType="1"/>
            </p:cNvSpPr>
            <p:nvPr/>
          </p:nvSpPr>
          <p:spPr bwMode="auto">
            <a:xfrm>
              <a:off x="4047" y="2839"/>
              <a:ext cx="114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334" name="Rectangle 78"/>
          <p:cNvSpPr>
            <a:spLocks noChangeArrowheads="1"/>
          </p:cNvSpPr>
          <p:nvPr/>
        </p:nvSpPr>
        <p:spPr bwMode="auto">
          <a:xfrm>
            <a:off x="6302375" y="4495800"/>
            <a:ext cx="109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96335" name="Rectangle 79"/>
          <p:cNvSpPr>
            <a:spLocks noChangeArrowheads="1"/>
          </p:cNvSpPr>
          <p:nvPr/>
        </p:nvSpPr>
        <p:spPr bwMode="auto">
          <a:xfrm>
            <a:off x="5949950" y="4146550"/>
            <a:ext cx="1941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6.02 x 10</a:t>
            </a:r>
            <a:r>
              <a:rPr lang="en-US" sz="2000" b="0" baseline="30000"/>
              <a:t>23</a:t>
            </a:r>
            <a:r>
              <a:rPr lang="en-US" sz="2000" b="0"/>
              <a:t> m’c</a:t>
            </a:r>
          </a:p>
        </p:txBody>
      </p:sp>
      <p:sp>
        <p:nvSpPr>
          <p:cNvPr id="96336" name="Rectangle 80"/>
          <p:cNvSpPr>
            <a:spLocks noChangeArrowheads="1"/>
          </p:cNvSpPr>
          <p:nvPr/>
        </p:nvSpPr>
        <p:spPr bwMode="auto">
          <a:xfrm>
            <a:off x="4575175" y="5030788"/>
            <a:ext cx="3138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=   3.90 x 10</a:t>
            </a:r>
            <a:r>
              <a:rPr lang="en-US" sz="2800" b="0" baseline="30000"/>
              <a:t>24</a:t>
            </a:r>
            <a:r>
              <a:rPr lang="en-US" sz="2800" b="0"/>
              <a:t> m’c </a:t>
            </a:r>
          </a:p>
        </p:txBody>
      </p:sp>
      <p:sp>
        <p:nvSpPr>
          <p:cNvPr id="96337" name="Line 81"/>
          <p:cNvSpPr>
            <a:spLocks noChangeShapeType="1"/>
          </p:cNvSpPr>
          <p:nvPr/>
        </p:nvSpPr>
        <p:spPr bwMode="auto">
          <a:xfrm>
            <a:off x="6823075" y="463073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38" name="Line 82"/>
          <p:cNvSpPr>
            <a:spLocks noChangeShapeType="1"/>
          </p:cNvSpPr>
          <p:nvPr/>
        </p:nvSpPr>
        <p:spPr bwMode="auto">
          <a:xfrm>
            <a:off x="4884738" y="4187825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39" name="Line 83"/>
          <p:cNvSpPr>
            <a:spLocks noChangeShapeType="1"/>
          </p:cNvSpPr>
          <p:nvPr/>
        </p:nvSpPr>
        <p:spPr bwMode="auto">
          <a:xfrm flipH="1">
            <a:off x="5057775" y="4652963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40" name="Line 84"/>
          <p:cNvSpPr>
            <a:spLocks noChangeShapeType="1"/>
          </p:cNvSpPr>
          <p:nvPr/>
        </p:nvSpPr>
        <p:spPr bwMode="auto">
          <a:xfrm flipH="1">
            <a:off x="3616325" y="444023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41" name="Rectangle 85"/>
          <p:cNvSpPr>
            <a:spLocks noChangeArrowheads="1"/>
          </p:cNvSpPr>
          <p:nvPr/>
        </p:nvSpPr>
        <p:spPr bwMode="auto">
          <a:xfrm>
            <a:off x="2457450" y="6054725"/>
            <a:ext cx="287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9 (3.90 x 10</a:t>
            </a:r>
            <a:r>
              <a:rPr lang="en-US" sz="2800" b="0" baseline="30000"/>
              <a:t>24</a:t>
            </a:r>
            <a:r>
              <a:rPr lang="en-US" sz="2800" b="0"/>
              <a:t>)</a:t>
            </a:r>
          </a:p>
        </p:txBody>
      </p:sp>
      <p:sp>
        <p:nvSpPr>
          <p:cNvPr id="96342" name="Rectangle 86"/>
          <p:cNvSpPr>
            <a:spLocks noChangeArrowheads="1"/>
          </p:cNvSpPr>
          <p:nvPr/>
        </p:nvSpPr>
        <p:spPr bwMode="auto">
          <a:xfrm>
            <a:off x="5081588" y="6064250"/>
            <a:ext cx="3471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=  3.51 x 10</a:t>
            </a:r>
            <a:r>
              <a:rPr lang="en-US" sz="2800" b="0" baseline="30000"/>
              <a:t>25 </a:t>
            </a:r>
            <a:r>
              <a:rPr lang="en-US" sz="2800" b="0"/>
              <a:t>atoms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6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6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6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6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6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6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6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6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6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6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6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6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6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6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9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9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9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6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9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6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9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96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9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6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9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6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9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96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6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7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96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9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9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9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2" dur="1000"/>
                                        <p:tgtEl>
                                          <p:spTgt spid="9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" dur="500"/>
                                        <p:tgtEl>
                                          <p:spTgt spid="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44" grpId="0" animBg="1"/>
      <p:bldP spid="96259" grpId="0"/>
      <p:bldP spid="96266" grpId="0"/>
      <p:bldP spid="96267" grpId="0"/>
      <p:bldP spid="96268" grpId="0"/>
      <p:bldP spid="96285" grpId="0"/>
      <p:bldP spid="96290" grpId="0"/>
      <p:bldP spid="96291" grpId="0"/>
      <p:bldP spid="96292" grpId="0" animBg="1"/>
      <p:bldP spid="96293" grpId="0" animBg="1"/>
      <p:bldP spid="96298" grpId="0"/>
      <p:bldP spid="96299" grpId="0"/>
      <p:bldP spid="96301" grpId="0" animBg="1"/>
      <p:bldP spid="96302" grpId="0" animBg="1"/>
      <p:bldP spid="96303" grpId="0" animBg="1"/>
      <p:bldP spid="96304" grpId="0"/>
      <p:bldP spid="96305" grpId="0"/>
      <p:bldP spid="96323" grpId="0"/>
      <p:bldP spid="96328" grpId="0"/>
      <p:bldP spid="96329" grpId="0"/>
      <p:bldP spid="96334" grpId="0"/>
      <p:bldP spid="96335" grpId="0"/>
      <p:bldP spid="96336" grpId="0"/>
      <p:bldP spid="96337" grpId="0" animBg="1"/>
      <p:bldP spid="96338" grpId="0" animBg="1"/>
      <p:bldP spid="96339" grpId="0" animBg="1"/>
      <p:bldP spid="96340" grpId="0" animBg="1"/>
      <p:bldP spid="96341" grpId="0"/>
      <p:bldP spid="963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1947863" y="223838"/>
            <a:ext cx="546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Hydrates and Anhydrous Salts </a:t>
            </a:r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392113" y="882650"/>
            <a:ext cx="8242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FF0000"/>
                </a:solidFill>
              </a:rPr>
              <a:t>anhydrous salt</a:t>
            </a:r>
            <a:r>
              <a:rPr lang="en-US" sz="2800" b="0">
                <a:solidFill>
                  <a:srgbClr val="FF0000"/>
                </a:solidFill>
              </a:rPr>
              <a:t>: an ionic compound (i.e., a salt) that</a:t>
            </a:r>
          </a:p>
          <a:p>
            <a:r>
              <a:rPr lang="en-US" sz="2800" b="0">
                <a:solidFill>
                  <a:srgbClr val="FF0000"/>
                </a:solidFill>
              </a:rPr>
              <a:t>		       attracts water molecules and forms</a:t>
            </a:r>
          </a:p>
          <a:p>
            <a:r>
              <a:rPr lang="en-US" sz="2800" b="0">
                <a:solidFill>
                  <a:srgbClr val="FF0000"/>
                </a:solidFill>
              </a:rPr>
              <a:t>		       loose chemical bonds with them;</a:t>
            </a:r>
          </a:p>
          <a:p>
            <a:r>
              <a:rPr lang="en-US" sz="2800" b="0">
                <a:solidFill>
                  <a:srgbClr val="FF0000"/>
                </a:solidFill>
              </a:rPr>
              <a:t>		       symbolized by MN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567113" y="2746375"/>
            <a:ext cx="492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“anhydrous” = “without water”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3168650" y="3343275"/>
            <a:ext cx="1192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Uses: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87350" y="4283075"/>
            <a:ext cx="8143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FF0000"/>
                </a:solidFill>
              </a:rPr>
              <a:t>hydrate</a:t>
            </a:r>
            <a:r>
              <a:rPr lang="en-US" sz="2800" b="0">
                <a:solidFill>
                  <a:srgbClr val="FF0000"/>
                </a:solidFill>
              </a:rPr>
              <a:t>: an anhydrous salt with the water attached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1233488" y="4883150"/>
            <a:ext cx="4757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-- symbolized by MN </a:t>
            </a:r>
            <a:r>
              <a:rPr lang="en-US" sz="2800" baseline="30000">
                <a:solidFill>
                  <a:srgbClr val="FF0000"/>
                </a:solidFill>
              </a:rPr>
              <a:t>.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FF0000"/>
                </a:solidFill>
              </a:rPr>
              <a:t>? H</a:t>
            </a:r>
            <a:r>
              <a:rPr lang="en-US" sz="2800" b="0" baseline="-25000">
                <a:solidFill>
                  <a:srgbClr val="FF0000"/>
                </a:solidFill>
              </a:rPr>
              <a:t>2</a:t>
            </a:r>
            <a:r>
              <a:rPr lang="en-US" sz="2800" b="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1228725" y="5487988"/>
            <a:ext cx="194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Examples: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4267200" y="3348038"/>
            <a:ext cx="4657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“desiccants” in leather</a:t>
            </a:r>
          </a:p>
          <a:p>
            <a:r>
              <a:rPr lang="en-US" sz="2800" b="0"/>
              <a:t>goods,</a:t>
            </a:r>
            <a:r>
              <a:rPr lang="en-US" sz="2800"/>
              <a:t> </a:t>
            </a:r>
            <a:r>
              <a:rPr lang="en-US" sz="2800" b="0"/>
              <a:t>electronics, vitamins</a:t>
            </a:r>
            <a:r>
              <a:rPr lang="en-US" sz="2800"/>
              <a:t> </a:t>
            </a:r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3165475" y="5486400"/>
            <a:ext cx="5456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CuSO</a:t>
            </a:r>
            <a:r>
              <a:rPr lang="en-US" sz="2800" b="0" baseline="-25000"/>
              <a:t>4</a:t>
            </a:r>
            <a:r>
              <a:rPr lang="en-US" sz="2800" b="0"/>
              <a:t> </a:t>
            </a:r>
            <a:r>
              <a:rPr lang="en-US" sz="2800" baseline="30000"/>
              <a:t>.</a:t>
            </a:r>
            <a:r>
              <a:rPr lang="en-US" sz="2800" b="0"/>
              <a:t> 5 H</a:t>
            </a:r>
            <a:r>
              <a:rPr lang="en-US" sz="2800" b="0" baseline="-25000"/>
              <a:t>2</a:t>
            </a:r>
            <a:r>
              <a:rPr lang="en-US" sz="2800" b="0"/>
              <a:t>O	    BaCl</a:t>
            </a:r>
            <a:r>
              <a:rPr lang="en-US" sz="2800" b="0" baseline="-25000"/>
              <a:t>2</a:t>
            </a:r>
            <a:r>
              <a:rPr lang="en-US" sz="2800" b="0"/>
              <a:t> </a:t>
            </a:r>
            <a:r>
              <a:rPr lang="en-US" sz="2800" baseline="30000"/>
              <a:t>.</a:t>
            </a:r>
            <a:r>
              <a:rPr lang="en-US" sz="2800" b="0"/>
              <a:t> 2 H</a:t>
            </a:r>
            <a:r>
              <a:rPr lang="en-US" sz="2800" b="0" baseline="-25000"/>
              <a:t>2</a:t>
            </a:r>
            <a:r>
              <a:rPr lang="en-US" sz="2800" b="0"/>
              <a:t>O</a:t>
            </a:r>
          </a:p>
          <a:p>
            <a:r>
              <a:rPr lang="en-US" sz="2800" b="0"/>
              <a:t>Na</a:t>
            </a:r>
            <a:r>
              <a:rPr lang="en-US" sz="2800" b="0" baseline="-25000"/>
              <a:t>2</a:t>
            </a:r>
            <a:r>
              <a:rPr lang="en-US" sz="2800" b="0"/>
              <a:t>CO</a:t>
            </a:r>
            <a:r>
              <a:rPr lang="en-US" sz="2800" b="0" baseline="-25000"/>
              <a:t>3</a:t>
            </a:r>
            <a:r>
              <a:rPr lang="en-US" sz="2800" b="0"/>
              <a:t> </a:t>
            </a:r>
            <a:r>
              <a:rPr lang="en-US" sz="2800" baseline="30000"/>
              <a:t>.</a:t>
            </a:r>
            <a:r>
              <a:rPr lang="en-US" sz="2800" b="0"/>
              <a:t> 10 H</a:t>
            </a:r>
            <a:r>
              <a:rPr lang="en-US" sz="2800" b="0" baseline="-25000"/>
              <a:t>2</a:t>
            </a:r>
            <a:r>
              <a:rPr lang="en-US" sz="2800" b="0"/>
              <a:t>O	    FeCl</a:t>
            </a:r>
            <a:r>
              <a:rPr lang="en-US" sz="2800" b="0" baseline="-25000"/>
              <a:t>3</a:t>
            </a:r>
            <a:r>
              <a:rPr lang="en-US" sz="2800" b="0"/>
              <a:t> </a:t>
            </a:r>
            <a:r>
              <a:rPr lang="en-US" sz="2800" baseline="30000"/>
              <a:t>.</a:t>
            </a:r>
            <a:r>
              <a:rPr lang="en-US" sz="2800" b="0"/>
              <a:t> 6 H</a:t>
            </a:r>
            <a:r>
              <a:rPr lang="en-US" sz="2800" b="0" baseline="-25000"/>
              <a:t>2</a:t>
            </a:r>
            <a:r>
              <a:rPr lang="en-US" sz="2800" b="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9" grpId="0"/>
      <p:bldP spid="97290" grpId="0"/>
      <p:bldP spid="97291" grpId="0"/>
      <p:bldP spid="97292" grpId="0"/>
      <p:bldP spid="97293" grpId="0"/>
      <p:bldP spid="97294" grpId="0"/>
      <p:bldP spid="972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949" name="Group 149"/>
          <p:cNvGraphicFramePr>
            <a:graphicFrameLocks noGrp="1"/>
          </p:cNvGraphicFramePr>
          <p:nvPr/>
        </p:nvGraphicFramePr>
        <p:xfrm>
          <a:off x="727075" y="703263"/>
          <a:ext cx="7689850" cy="3683320"/>
        </p:xfrm>
        <a:graphic>
          <a:graphicData uri="http://schemas.openxmlformats.org/drawingml/2006/table">
            <a:tbl>
              <a:tblPr/>
              <a:tblGrid>
                <a:gridCol w="2563813"/>
                <a:gridCol w="2562225"/>
                <a:gridCol w="2563812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# of H</a:t>
                      </a:r>
                      <a:r>
                        <a:rPr kumimoji="0" lang="en-US" sz="2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 molecules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# of H atoms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# of O atoms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6.02 x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92" name="Group 26"/>
          <p:cNvGrpSpPr>
            <a:grpSpLocks/>
          </p:cNvGrpSpPr>
          <p:nvPr/>
        </p:nvGrpSpPr>
        <p:grpSpPr bwMode="auto">
          <a:xfrm>
            <a:off x="2009775" y="1704975"/>
            <a:ext cx="525463" cy="374650"/>
            <a:chOff x="5670" y="8190"/>
            <a:chExt cx="630" cy="450"/>
          </a:xfrm>
        </p:grpSpPr>
        <p:sp>
          <p:nvSpPr>
            <p:cNvPr id="15432" name="Oval 29"/>
            <p:cNvSpPr>
              <a:spLocks noChangeArrowheads="1"/>
            </p:cNvSpPr>
            <p:nvPr/>
          </p:nvSpPr>
          <p:spPr bwMode="auto">
            <a:xfrm>
              <a:off x="5670" y="819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Oval 28"/>
            <p:cNvSpPr>
              <a:spLocks noChangeArrowheads="1"/>
            </p:cNvSpPr>
            <p:nvPr/>
          </p:nvSpPr>
          <p:spPr bwMode="auto">
            <a:xfrm>
              <a:off x="6120" y="828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Oval 27"/>
            <p:cNvSpPr>
              <a:spLocks noChangeArrowheads="1"/>
            </p:cNvSpPr>
            <p:nvPr/>
          </p:nvSpPr>
          <p:spPr bwMode="auto">
            <a:xfrm>
              <a:off x="5760" y="828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3" name="Group 18"/>
          <p:cNvGrpSpPr>
            <a:grpSpLocks/>
          </p:cNvGrpSpPr>
          <p:nvPr/>
        </p:nvGrpSpPr>
        <p:grpSpPr bwMode="auto">
          <a:xfrm>
            <a:off x="1747838" y="2276475"/>
            <a:ext cx="525462" cy="374650"/>
            <a:chOff x="5670" y="8190"/>
            <a:chExt cx="630" cy="450"/>
          </a:xfrm>
        </p:grpSpPr>
        <p:sp>
          <p:nvSpPr>
            <p:cNvPr id="15429" name="Oval 21"/>
            <p:cNvSpPr>
              <a:spLocks noChangeArrowheads="1"/>
            </p:cNvSpPr>
            <p:nvPr/>
          </p:nvSpPr>
          <p:spPr bwMode="auto">
            <a:xfrm>
              <a:off x="5670" y="819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Oval 20"/>
            <p:cNvSpPr>
              <a:spLocks noChangeArrowheads="1"/>
            </p:cNvSpPr>
            <p:nvPr/>
          </p:nvSpPr>
          <p:spPr bwMode="auto">
            <a:xfrm>
              <a:off x="6120" y="828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Oval 19"/>
            <p:cNvSpPr>
              <a:spLocks noChangeArrowheads="1"/>
            </p:cNvSpPr>
            <p:nvPr/>
          </p:nvSpPr>
          <p:spPr bwMode="auto">
            <a:xfrm>
              <a:off x="5760" y="828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4" name="Group 22"/>
          <p:cNvGrpSpPr>
            <a:grpSpLocks/>
          </p:cNvGrpSpPr>
          <p:nvPr/>
        </p:nvGrpSpPr>
        <p:grpSpPr bwMode="auto">
          <a:xfrm>
            <a:off x="2349500" y="2286000"/>
            <a:ext cx="527050" cy="374650"/>
            <a:chOff x="5670" y="8190"/>
            <a:chExt cx="630" cy="450"/>
          </a:xfrm>
        </p:grpSpPr>
        <p:sp>
          <p:nvSpPr>
            <p:cNvPr id="15426" name="Oval 25"/>
            <p:cNvSpPr>
              <a:spLocks noChangeArrowheads="1"/>
            </p:cNvSpPr>
            <p:nvPr/>
          </p:nvSpPr>
          <p:spPr bwMode="auto">
            <a:xfrm>
              <a:off x="5670" y="819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Oval 24"/>
            <p:cNvSpPr>
              <a:spLocks noChangeArrowheads="1"/>
            </p:cNvSpPr>
            <p:nvPr/>
          </p:nvSpPr>
          <p:spPr bwMode="auto">
            <a:xfrm>
              <a:off x="6120" y="828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Oval 23"/>
            <p:cNvSpPr>
              <a:spLocks noChangeArrowheads="1"/>
            </p:cNvSpPr>
            <p:nvPr/>
          </p:nvSpPr>
          <p:spPr bwMode="auto">
            <a:xfrm>
              <a:off x="5760" y="828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5" name="Group 6"/>
          <p:cNvGrpSpPr>
            <a:grpSpLocks/>
          </p:cNvGrpSpPr>
          <p:nvPr/>
        </p:nvGrpSpPr>
        <p:grpSpPr bwMode="auto">
          <a:xfrm>
            <a:off x="1401763" y="2822575"/>
            <a:ext cx="525462" cy="374650"/>
            <a:chOff x="5670" y="8190"/>
            <a:chExt cx="630" cy="450"/>
          </a:xfrm>
        </p:grpSpPr>
        <p:sp>
          <p:nvSpPr>
            <p:cNvPr id="15423" name="Oval 9"/>
            <p:cNvSpPr>
              <a:spLocks noChangeArrowheads="1"/>
            </p:cNvSpPr>
            <p:nvPr/>
          </p:nvSpPr>
          <p:spPr bwMode="auto">
            <a:xfrm>
              <a:off x="5670" y="819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Oval 8"/>
            <p:cNvSpPr>
              <a:spLocks noChangeArrowheads="1"/>
            </p:cNvSpPr>
            <p:nvPr/>
          </p:nvSpPr>
          <p:spPr bwMode="auto">
            <a:xfrm>
              <a:off x="6120" y="828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Oval 7"/>
            <p:cNvSpPr>
              <a:spLocks noChangeArrowheads="1"/>
            </p:cNvSpPr>
            <p:nvPr/>
          </p:nvSpPr>
          <p:spPr bwMode="auto">
            <a:xfrm>
              <a:off x="5760" y="828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6" name="Group 10"/>
          <p:cNvGrpSpPr>
            <a:grpSpLocks/>
          </p:cNvGrpSpPr>
          <p:nvPr/>
        </p:nvGrpSpPr>
        <p:grpSpPr bwMode="auto">
          <a:xfrm>
            <a:off x="2035175" y="2822575"/>
            <a:ext cx="527050" cy="374650"/>
            <a:chOff x="5670" y="8190"/>
            <a:chExt cx="630" cy="450"/>
          </a:xfrm>
        </p:grpSpPr>
        <p:sp>
          <p:nvSpPr>
            <p:cNvPr id="15420" name="Oval 13"/>
            <p:cNvSpPr>
              <a:spLocks noChangeArrowheads="1"/>
            </p:cNvSpPr>
            <p:nvPr/>
          </p:nvSpPr>
          <p:spPr bwMode="auto">
            <a:xfrm>
              <a:off x="5670" y="819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Oval 12"/>
            <p:cNvSpPr>
              <a:spLocks noChangeArrowheads="1"/>
            </p:cNvSpPr>
            <p:nvPr/>
          </p:nvSpPr>
          <p:spPr bwMode="auto">
            <a:xfrm>
              <a:off x="6120" y="828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Oval 11"/>
            <p:cNvSpPr>
              <a:spLocks noChangeArrowheads="1"/>
            </p:cNvSpPr>
            <p:nvPr/>
          </p:nvSpPr>
          <p:spPr bwMode="auto">
            <a:xfrm>
              <a:off x="5760" y="828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7" name="Group 14"/>
          <p:cNvGrpSpPr>
            <a:grpSpLocks/>
          </p:cNvGrpSpPr>
          <p:nvPr/>
        </p:nvGrpSpPr>
        <p:grpSpPr bwMode="auto">
          <a:xfrm>
            <a:off x="2670175" y="2822575"/>
            <a:ext cx="525463" cy="374650"/>
            <a:chOff x="5670" y="8190"/>
            <a:chExt cx="630" cy="450"/>
          </a:xfrm>
        </p:grpSpPr>
        <p:sp>
          <p:nvSpPr>
            <p:cNvPr id="15417" name="Oval 17"/>
            <p:cNvSpPr>
              <a:spLocks noChangeArrowheads="1"/>
            </p:cNvSpPr>
            <p:nvPr/>
          </p:nvSpPr>
          <p:spPr bwMode="auto">
            <a:xfrm>
              <a:off x="5670" y="819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Oval 16"/>
            <p:cNvSpPr>
              <a:spLocks noChangeArrowheads="1"/>
            </p:cNvSpPr>
            <p:nvPr/>
          </p:nvSpPr>
          <p:spPr bwMode="auto">
            <a:xfrm>
              <a:off x="6120" y="8280"/>
              <a:ext cx="180" cy="18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Oval 15"/>
            <p:cNvSpPr>
              <a:spLocks noChangeArrowheads="1"/>
            </p:cNvSpPr>
            <p:nvPr/>
          </p:nvSpPr>
          <p:spPr bwMode="auto">
            <a:xfrm>
              <a:off x="5760" y="8280"/>
              <a:ext cx="360" cy="36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950" name="Rectangle 150"/>
          <p:cNvSpPr>
            <a:spLocks noChangeArrowheads="1"/>
          </p:cNvSpPr>
          <p:nvPr/>
        </p:nvSpPr>
        <p:spPr bwMode="auto">
          <a:xfrm>
            <a:off x="6735763" y="16541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1</a:t>
            </a:r>
          </a:p>
        </p:txBody>
      </p:sp>
      <p:sp>
        <p:nvSpPr>
          <p:cNvPr id="76951" name="Rectangle 151"/>
          <p:cNvSpPr>
            <a:spLocks noChangeArrowheads="1"/>
          </p:cNvSpPr>
          <p:nvPr/>
        </p:nvSpPr>
        <p:spPr bwMode="auto">
          <a:xfrm>
            <a:off x="4195763" y="16541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2</a:t>
            </a:r>
          </a:p>
        </p:txBody>
      </p:sp>
      <p:sp>
        <p:nvSpPr>
          <p:cNvPr id="76956" name="Rectangle 156"/>
          <p:cNvSpPr>
            <a:spLocks noChangeArrowheads="1"/>
          </p:cNvSpPr>
          <p:nvPr/>
        </p:nvSpPr>
        <p:spPr bwMode="auto">
          <a:xfrm>
            <a:off x="4167188" y="219233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4</a:t>
            </a:r>
          </a:p>
        </p:txBody>
      </p:sp>
      <p:sp>
        <p:nvSpPr>
          <p:cNvPr id="76957" name="Rectangle 157"/>
          <p:cNvSpPr>
            <a:spLocks noChangeArrowheads="1"/>
          </p:cNvSpPr>
          <p:nvPr/>
        </p:nvSpPr>
        <p:spPr bwMode="auto">
          <a:xfrm>
            <a:off x="6405563" y="4803775"/>
            <a:ext cx="1455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16.0 g</a:t>
            </a:r>
          </a:p>
        </p:txBody>
      </p:sp>
      <p:sp>
        <p:nvSpPr>
          <p:cNvPr id="76958" name="Rectangle 158"/>
          <p:cNvSpPr>
            <a:spLocks noChangeArrowheads="1"/>
          </p:cNvSpPr>
          <p:nvPr/>
        </p:nvSpPr>
        <p:spPr bwMode="auto">
          <a:xfrm>
            <a:off x="6737350" y="221932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2</a:t>
            </a:r>
          </a:p>
        </p:txBody>
      </p:sp>
      <p:sp>
        <p:nvSpPr>
          <p:cNvPr id="76959" name="Rectangle 159"/>
          <p:cNvSpPr>
            <a:spLocks noChangeArrowheads="1"/>
          </p:cNvSpPr>
          <p:nvPr/>
        </p:nvSpPr>
        <p:spPr bwMode="auto">
          <a:xfrm>
            <a:off x="4167188" y="27590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6</a:t>
            </a:r>
          </a:p>
        </p:txBody>
      </p:sp>
      <p:sp>
        <p:nvSpPr>
          <p:cNvPr id="76960" name="Rectangle 160"/>
          <p:cNvSpPr>
            <a:spLocks noChangeArrowheads="1"/>
          </p:cNvSpPr>
          <p:nvPr/>
        </p:nvSpPr>
        <p:spPr bwMode="auto">
          <a:xfrm>
            <a:off x="6735763" y="27590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3</a:t>
            </a:r>
          </a:p>
        </p:txBody>
      </p:sp>
      <p:sp>
        <p:nvSpPr>
          <p:cNvPr id="76961" name="Rectangle 161"/>
          <p:cNvSpPr>
            <a:spLocks noChangeArrowheads="1"/>
          </p:cNvSpPr>
          <p:nvPr/>
        </p:nvSpPr>
        <p:spPr bwMode="auto">
          <a:xfrm>
            <a:off x="6492875" y="3311525"/>
            <a:ext cx="1062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100</a:t>
            </a:r>
          </a:p>
        </p:txBody>
      </p:sp>
      <p:sp>
        <p:nvSpPr>
          <p:cNvPr id="76962" name="Rectangle 162"/>
          <p:cNvSpPr>
            <a:spLocks noChangeArrowheads="1"/>
          </p:cNvSpPr>
          <p:nvPr/>
        </p:nvSpPr>
        <p:spPr bwMode="auto">
          <a:xfrm>
            <a:off x="3997325" y="3311525"/>
            <a:ext cx="1062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200</a:t>
            </a:r>
          </a:p>
        </p:txBody>
      </p:sp>
      <p:sp>
        <p:nvSpPr>
          <p:cNvPr id="76963" name="Rectangle 163"/>
          <p:cNvSpPr>
            <a:spLocks noChangeArrowheads="1"/>
          </p:cNvSpPr>
          <p:nvPr/>
        </p:nvSpPr>
        <p:spPr bwMode="auto">
          <a:xfrm>
            <a:off x="3330575" y="3848100"/>
            <a:ext cx="2559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2 (6.02 x 10</a:t>
            </a:r>
            <a:r>
              <a:rPr lang="en-US" sz="2800" b="0" baseline="30000"/>
              <a:t>23</a:t>
            </a:r>
            <a:r>
              <a:rPr lang="en-US" sz="2800" b="0"/>
              <a:t>)</a:t>
            </a:r>
          </a:p>
        </p:txBody>
      </p:sp>
      <p:sp>
        <p:nvSpPr>
          <p:cNvPr id="76964" name="Rectangle 164"/>
          <p:cNvSpPr>
            <a:spLocks noChangeArrowheads="1"/>
          </p:cNvSpPr>
          <p:nvPr/>
        </p:nvSpPr>
        <p:spPr bwMode="auto">
          <a:xfrm>
            <a:off x="6042025" y="3848100"/>
            <a:ext cx="2181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6.02 x 10</a:t>
            </a:r>
            <a:r>
              <a:rPr lang="en-US" sz="2800" b="0" baseline="30000"/>
              <a:t>23</a:t>
            </a:r>
            <a:endParaRPr lang="en-US" sz="2800" b="0"/>
          </a:p>
        </p:txBody>
      </p:sp>
      <p:grpSp>
        <p:nvGrpSpPr>
          <p:cNvPr id="15409" name="Group 198"/>
          <p:cNvGrpSpPr>
            <a:grpSpLocks/>
          </p:cNvGrpSpPr>
          <p:nvPr/>
        </p:nvGrpSpPr>
        <p:grpSpPr bwMode="auto">
          <a:xfrm>
            <a:off x="725488" y="4738688"/>
            <a:ext cx="7678737" cy="654050"/>
            <a:chOff x="457" y="2661"/>
            <a:chExt cx="4837" cy="412"/>
          </a:xfrm>
        </p:grpSpPr>
        <p:sp>
          <p:nvSpPr>
            <p:cNvPr id="15414" name="Rectangle 195"/>
            <p:cNvSpPr>
              <a:spLocks noChangeArrowheads="1"/>
            </p:cNvSpPr>
            <p:nvPr/>
          </p:nvSpPr>
          <p:spPr bwMode="auto">
            <a:xfrm>
              <a:off x="457" y="2661"/>
              <a:ext cx="4837" cy="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Line 196"/>
            <p:cNvSpPr>
              <a:spLocks noChangeShapeType="1"/>
            </p:cNvSpPr>
            <p:nvPr/>
          </p:nvSpPr>
          <p:spPr bwMode="auto">
            <a:xfrm>
              <a:off x="2066" y="2661"/>
              <a:ext cx="0" cy="4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197"/>
            <p:cNvSpPr>
              <a:spLocks noChangeShapeType="1"/>
            </p:cNvSpPr>
            <p:nvPr/>
          </p:nvSpPr>
          <p:spPr bwMode="auto">
            <a:xfrm>
              <a:off x="3693" y="2662"/>
              <a:ext cx="0" cy="4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999" name="Rectangle 199"/>
          <p:cNvSpPr>
            <a:spLocks noChangeArrowheads="1"/>
          </p:cNvSpPr>
          <p:nvPr/>
        </p:nvSpPr>
        <p:spPr bwMode="auto">
          <a:xfrm>
            <a:off x="3822700" y="4803775"/>
            <a:ext cx="1455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2.0 g</a:t>
            </a:r>
          </a:p>
        </p:txBody>
      </p:sp>
      <p:sp>
        <p:nvSpPr>
          <p:cNvPr id="77000" name="Rectangle 200"/>
          <p:cNvSpPr>
            <a:spLocks noChangeArrowheads="1"/>
          </p:cNvSpPr>
          <p:nvPr/>
        </p:nvSpPr>
        <p:spPr bwMode="auto">
          <a:xfrm>
            <a:off x="1268413" y="4789488"/>
            <a:ext cx="1455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18.0 g</a:t>
            </a:r>
          </a:p>
        </p:txBody>
      </p:sp>
      <p:sp>
        <p:nvSpPr>
          <p:cNvPr id="77001" name="Rectangle 201"/>
          <p:cNvSpPr>
            <a:spLocks noChangeArrowheads="1"/>
          </p:cNvSpPr>
          <p:nvPr/>
        </p:nvSpPr>
        <p:spPr bwMode="auto">
          <a:xfrm>
            <a:off x="417513" y="5734050"/>
            <a:ext cx="222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FF0000"/>
                </a:solidFill>
              </a:rPr>
              <a:t>molar mass</a:t>
            </a:r>
            <a:r>
              <a:rPr lang="en-US" sz="2800" b="0">
                <a:solidFill>
                  <a:srgbClr val="FF0000"/>
                </a:solidFill>
              </a:rPr>
              <a:t>: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7002" name="Rectangle 202"/>
          <p:cNvSpPr>
            <a:spLocks noChangeArrowheads="1"/>
          </p:cNvSpPr>
          <p:nvPr/>
        </p:nvSpPr>
        <p:spPr bwMode="auto">
          <a:xfrm>
            <a:off x="2551113" y="5741988"/>
            <a:ext cx="6102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the mass of one mole of a substance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6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6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6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6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6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3000"/>
                                        <p:tgtEl>
                                          <p:spTgt spid="7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0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0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7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7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7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50" grpId="0"/>
      <p:bldP spid="76951" grpId="0"/>
      <p:bldP spid="76956" grpId="0"/>
      <p:bldP spid="76957" grpId="0"/>
      <p:bldP spid="76958" grpId="0"/>
      <p:bldP spid="76959" grpId="0"/>
      <p:bldP spid="76960" grpId="0"/>
      <p:bldP spid="76961" grpId="0"/>
      <p:bldP spid="76962" grpId="0"/>
      <p:bldP spid="76963" grpId="0"/>
      <p:bldP spid="76964" grpId="0"/>
      <p:bldP spid="76999" grpId="0"/>
      <p:bldP spid="77000" grpId="0"/>
      <p:bldP spid="77001" grpId="0"/>
      <p:bldP spid="7700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31" name="Picture 27" descr="mh-stormtroo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4988" y="4351338"/>
            <a:ext cx="1584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33" name="AutoShape 29"/>
          <p:cNvSpPr>
            <a:spLocks noChangeArrowheads="1"/>
          </p:cNvSpPr>
          <p:nvPr/>
        </p:nvSpPr>
        <p:spPr bwMode="auto">
          <a:xfrm>
            <a:off x="6778625" y="353377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AutoShape 32"/>
          <p:cNvSpPr>
            <a:spLocks noChangeArrowheads="1"/>
          </p:cNvSpPr>
          <p:nvPr/>
        </p:nvSpPr>
        <p:spPr bwMode="auto">
          <a:xfrm>
            <a:off x="7294563" y="358457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AutoShape 33"/>
          <p:cNvSpPr>
            <a:spLocks noChangeArrowheads="1"/>
          </p:cNvSpPr>
          <p:nvPr/>
        </p:nvSpPr>
        <p:spPr bwMode="auto">
          <a:xfrm>
            <a:off x="7851775" y="360680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895350" y="2392363"/>
            <a:ext cx="1682750" cy="1898650"/>
            <a:chOff x="564" y="1507"/>
            <a:chExt cx="1060" cy="1196"/>
          </a:xfrm>
        </p:grpSpPr>
        <p:pic>
          <p:nvPicPr>
            <p:cNvPr id="27729" name="Picture 31" descr="chewbacc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4" y="1507"/>
              <a:ext cx="1060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730" name="AutoShape 34"/>
            <p:cNvSpPr>
              <a:spLocks noChangeArrowheads="1"/>
            </p:cNvSpPr>
            <p:nvPr/>
          </p:nvSpPr>
          <p:spPr bwMode="auto">
            <a:xfrm>
              <a:off x="1338" y="2198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AutoShape 35"/>
            <p:cNvSpPr>
              <a:spLocks noChangeArrowheads="1"/>
            </p:cNvSpPr>
            <p:nvPr/>
          </p:nvSpPr>
          <p:spPr bwMode="auto">
            <a:xfrm>
              <a:off x="609" y="2057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AutoShape 36"/>
            <p:cNvSpPr>
              <a:spLocks noChangeArrowheads="1"/>
            </p:cNvSpPr>
            <p:nvPr/>
          </p:nvSpPr>
          <p:spPr bwMode="auto">
            <a:xfrm>
              <a:off x="689" y="1658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3" name="AutoShape 37"/>
            <p:cNvSpPr>
              <a:spLocks noChangeArrowheads="1"/>
            </p:cNvSpPr>
            <p:nvPr/>
          </p:nvSpPr>
          <p:spPr bwMode="auto">
            <a:xfrm>
              <a:off x="1113" y="1636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4" name="AutoShape 38"/>
            <p:cNvSpPr>
              <a:spLocks noChangeArrowheads="1"/>
            </p:cNvSpPr>
            <p:nvPr/>
          </p:nvSpPr>
          <p:spPr bwMode="auto">
            <a:xfrm>
              <a:off x="1292" y="1915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5" name="AutoShape 39"/>
            <p:cNvSpPr>
              <a:spLocks noChangeArrowheads="1"/>
            </p:cNvSpPr>
            <p:nvPr/>
          </p:nvSpPr>
          <p:spPr bwMode="auto">
            <a:xfrm>
              <a:off x="720" y="2404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46" name="AutoShape 42"/>
          <p:cNvSpPr>
            <a:spLocks noChangeArrowheads="1"/>
          </p:cNvSpPr>
          <p:nvPr/>
        </p:nvSpPr>
        <p:spPr bwMode="auto">
          <a:xfrm>
            <a:off x="8158163" y="3141663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862013" y="4465638"/>
            <a:ext cx="1641475" cy="2090737"/>
            <a:chOff x="543" y="2813"/>
            <a:chExt cx="1034" cy="1317"/>
          </a:xfrm>
        </p:grpSpPr>
        <p:pic>
          <p:nvPicPr>
            <p:cNvPr id="27726" name="Picture 44" descr="stormtrooper2_80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3" y="2813"/>
              <a:ext cx="1034" cy="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727" name="AutoShape 45"/>
            <p:cNvSpPr>
              <a:spLocks noChangeArrowheads="1"/>
            </p:cNvSpPr>
            <p:nvPr/>
          </p:nvSpPr>
          <p:spPr bwMode="auto">
            <a:xfrm>
              <a:off x="1055" y="3912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8" name="AutoShape 46"/>
            <p:cNvSpPr>
              <a:spLocks noChangeArrowheads="1"/>
            </p:cNvSpPr>
            <p:nvPr/>
          </p:nvSpPr>
          <p:spPr bwMode="auto">
            <a:xfrm>
              <a:off x="572" y="3883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7300913" y="5503863"/>
            <a:ext cx="898525" cy="377825"/>
            <a:chOff x="4599" y="3467"/>
            <a:chExt cx="566" cy="238"/>
          </a:xfrm>
        </p:grpSpPr>
        <p:sp>
          <p:nvSpPr>
            <p:cNvPr id="27724" name="AutoShape 47"/>
            <p:cNvSpPr>
              <a:spLocks noChangeArrowheads="1"/>
            </p:cNvSpPr>
            <p:nvPr/>
          </p:nvSpPr>
          <p:spPr bwMode="auto">
            <a:xfrm>
              <a:off x="4947" y="3487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AutoShape 48"/>
            <p:cNvSpPr>
              <a:spLocks noChangeArrowheads="1"/>
            </p:cNvSpPr>
            <p:nvPr/>
          </p:nvSpPr>
          <p:spPr bwMode="auto">
            <a:xfrm>
              <a:off x="4599" y="3467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2692400" y="2989263"/>
            <a:ext cx="1887538" cy="530225"/>
            <a:chOff x="1696" y="1883"/>
            <a:chExt cx="1189" cy="334"/>
          </a:xfrm>
        </p:grpSpPr>
        <p:sp>
          <p:nvSpPr>
            <p:cNvPr id="27722" name="Line 49"/>
            <p:cNvSpPr>
              <a:spLocks noChangeShapeType="1"/>
            </p:cNvSpPr>
            <p:nvPr/>
          </p:nvSpPr>
          <p:spPr bwMode="auto">
            <a:xfrm>
              <a:off x="1806" y="2217"/>
              <a:ext cx="8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Text Box 50"/>
            <p:cNvSpPr txBox="1">
              <a:spLocks noChangeArrowheads="1"/>
            </p:cNvSpPr>
            <p:nvPr/>
          </p:nvSpPr>
          <p:spPr bwMode="auto">
            <a:xfrm>
              <a:off x="1696" y="1883"/>
              <a:ext cx="1189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i="1"/>
                <a:t>ENERGY</a:t>
              </a:r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743200" y="5278438"/>
            <a:ext cx="1887538" cy="530225"/>
            <a:chOff x="1728" y="3325"/>
            <a:chExt cx="1189" cy="334"/>
          </a:xfrm>
        </p:grpSpPr>
        <p:sp>
          <p:nvSpPr>
            <p:cNvPr id="27720" name="Line 53"/>
            <p:cNvSpPr>
              <a:spLocks noChangeShapeType="1"/>
            </p:cNvSpPr>
            <p:nvPr/>
          </p:nvSpPr>
          <p:spPr bwMode="auto">
            <a:xfrm>
              <a:off x="1819" y="3650"/>
              <a:ext cx="8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Text Box 54"/>
            <p:cNvSpPr txBox="1">
              <a:spLocks noChangeArrowheads="1"/>
            </p:cNvSpPr>
            <p:nvPr/>
          </p:nvSpPr>
          <p:spPr bwMode="auto">
            <a:xfrm>
              <a:off x="1728" y="3325"/>
              <a:ext cx="1189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i="1"/>
                <a:t>ENERGY</a:t>
              </a:r>
            </a:p>
          </p:txBody>
        </p:sp>
      </p:grpSp>
      <p:pic>
        <p:nvPicPr>
          <p:cNvPr id="98329" name="Picture 25" descr="chewbacc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7838" y="2062163"/>
            <a:ext cx="13843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59" name="Text Box 55"/>
          <p:cNvSpPr txBox="1">
            <a:spLocks noChangeArrowheads="1"/>
          </p:cNvSpPr>
          <p:nvPr/>
        </p:nvSpPr>
        <p:spPr bwMode="auto">
          <a:xfrm>
            <a:off x="5945188" y="3132138"/>
            <a:ext cx="105886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8360" name="Text Box 56"/>
          <p:cNvSpPr txBox="1">
            <a:spLocks noChangeArrowheads="1"/>
          </p:cNvSpPr>
          <p:nvPr/>
        </p:nvSpPr>
        <p:spPr bwMode="auto">
          <a:xfrm>
            <a:off x="6189663" y="5408613"/>
            <a:ext cx="105886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7663" name="Group 64"/>
          <p:cNvGrpSpPr>
            <a:grpSpLocks/>
          </p:cNvGrpSpPr>
          <p:nvPr/>
        </p:nvGrpSpPr>
        <p:grpSpPr bwMode="auto">
          <a:xfrm>
            <a:off x="754063" y="446088"/>
            <a:ext cx="7831137" cy="1722437"/>
            <a:chOff x="475" y="281"/>
            <a:chExt cx="4933" cy="1085"/>
          </a:xfrm>
        </p:grpSpPr>
        <p:sp>
          <p:nvSpPr>
            <p:cNvPr id="27700" name="Text Box 6"/>
            <p:cNvSpPr txBox="1">
              <a:spLocks noChangeArrowheads="1"/>
            </p:cNvSpPr>
            <p:nvPr/>
          </p:nvSpPr>
          <p:spPr bwMode="auto">
            <a:xfrm>
              <a:off x="808" y="503"/>
              <a:ext cx="667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solidFill>
                    <a:srgbClr val="FF0000"/>
                  </a:solidFill>
                </a:rPr>
                <a:t>MN</a:t>
              </a:r>
            </a:p>
          </p:txBody>
        </p:sp>
        <p:sp>
          <p:nvSpPr>
            <p:cNvPr id="27701" name="Text Box 7"/>
            <p:cNvSpPr txBox="1">
              <a:spLocks noChangeArrowheads="1"/>
            </p:cNvSpPr>
            <p:nvPr/>
          </p:nvSpPr>
          <p:spPr bwMode="auto">
            <a:xfrm>
              <a:off x="697" y="726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02" name="Text Box 8"/>
            <p:cNvSpPr txBox="1">
              <a:spLocks noChangeArrowheads="1"/>
            </p:cNvSpPr>
            <p:nvPr/>
          </p:nvSpPr>
          <p:spPr bwMode="auto">
            <a:xfrm>
              <a:off x="475" y="503"/>
              <a:ext cx="66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03" name="Text Box 9"/>
            <p:cNvSpPr txBox="1">
              <a:spLocks noChangeArrowheads="1"/>
            </p:cNvSpPr>
            <p:nvPr/>
          </p:nvSpPr>
          <p:spPr bwMode="auto">
            <a:xfrm>
              <a:off x="1031" y="726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04" name="Text Box 10"/>
            <p:cNvSpPr txBox="1">
              <a:spLocks noChangeArrowheads="1"/>
            </p:cNvSpPr>
            <p:nvPr/>
          </p:nvSpPr>
          <p:spPr bwMode="auto">
            <a:xfrm>
              <a:off x="1253" y="503"/>
              <a:ext cx="66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05" name="Text Box 11"/>
            <p:cNvSpPr txBox="1">
              <a:spLocks noChangeArrowheads="1"/>
            </p:cNvSpPr>
            <p:nvPr/>
          </p:nvSpPr>
          <p:spPr bwMode="auto">
            <a:xfrm>
              <a:off x="697" y="281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06" name="Text Box 12"/>
            <p:cNvSpPr txBox="1">
              <a:spLocks noChangeArrowheads="1"/>
            </p:cNvSpPr>
            <p:nvPr/>
          </p:nvSpPr>
          <p:spPr bwMode="auto">
            <a:xfrm>
              <a:off x="1031" y="281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07" name="Text Box 13"/>
            <p:cNvSpPr txBox="1">
              <a:spLocks noChangeArrowheads="1"/>
            </p:cNvSpPr>
            <p:nvPr/>
          </p:nvSpPr>
          <p:spPr bwMode="auto">
            <a:xfrm>
              <a:off x="2899" y="584"/>
              <a:ext cx="667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solidFill>
                    <a:srgbClr val="FF0000"/>
                  </a:solidFill>
                </a:rPr>
                <a:t>MN</a:t>
              </a:r>
            </a:p>
          </p:txBody>
        </p:sp>
        <p:sp>
          <p:nvSpPr>
            <p:cNvPr id="27708" name="Line 14"/>
            <p:cNvSpPr>
              <a:spLocks noChangeShapeType="1"/>
            </p:cNvSpPr>
            <p:nvPr/>
          </p:nvSpPr>
          <p:spPr bwMode="auto">
            <a:xfrm>
              <a:off x="1809" y="762"/>
              <a:ext cx="889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Text Box 15"/>
            <p:cNvSpPr txBox="1">
              <a:spLocks noChangeArrowheads="1"/>
            </p:cNvSpPr>
            <p:nvPr/>
          </p:nvSpPr>
          <p:spPr bwMode="auto">
            <a:xfrm>
              <a:off x="4185" y="392"/>
              <a:ext cx="66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10" name="Text Box 16"/>
            <p:cNvSpPr txBox="1">
              <a:spLocks noChangeArrowheads="1"/>
            </p:cNvSpPr>
            <p:nvPr/>
          </p:nvSpPr>
          <p:spPr bwMode="auto">
            <a:xfrm>
              <a:off x="4630" y="281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11" name="Text Box 17"/>
            <p:cNvSpPr txBox="1">
              <a:spLocks noChangeArrowheads="1"/>
            </p:cNvSpPr>
            <p:nvPr/>
          </p:nvSpPr>
          <p:spPr bwMode="auto">
            <a:xfrm>
              <a:off x="4297" y="689"/>
              <a:ext cx="66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12" name="Text Box 18"/>
            <p:cNvSpPr txBox="1">
              <a:spLocks noChangeArrowheads="1"/>
            </p:cNvSpPr>
            <p:nvPr/>
          </p:nvSpPr>
          <p:spPr bwMode="auto">
            <a:xfrm>
              <a:off x="4519" y="503"/>
              <a:ext cx="66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13" name="Text Box 19"/>
            <p:cNvSpPr txBox="1">
              <a:spLocks noChangeArrowheads="1"/>
            </p:cNvSpPr>
            <p:nvPr/>
          </p:nvSpPr>
          <p:spPr bwMode="auto">
            <a:xfrm>
              <a:off x="3963" y="614"/>
              <a:ext cx="66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14" name="Text Box 20"/>
            <p:cNvSpPr txBox="1">
              <a:spLocks noChangeArrowheads="1"/>
            </p:cNvSpPr>
            <p:nvPr/>
          </p:nvSpPr>
          <p:spPr bwMode="auto">
            <a:xfrm>
              <a:off x="4741" y="726"/>
              <a:ext cx="66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FF0000"/>
                  </a:solidFill>
                </a:rPr>
                <a:t>H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7715" name="Text Box 21"/>
            <p:cNvSpPr txBox="1">
              <a:spLocks noChangeArrowheads="1"/>
            </p:cNvSpPr>
            <p:nvPr/>
          </p:nvSpPr>
          <p:spPr bwMode="auto">
            <a:xfrm>
              <a:off x="1899" y="419"/>
              <a:ext cx="841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i="1">
                  <a:solidFill>
                    <a:srgbClr val="FF0000"/>
                  </a:solidFill>
                </a:rPr>
                <a:t>HEAT</a:t>
              </a:r>
            </a:p>
          </p:txBody>
        </p:sp>
        <p:sp>
          <p:nvSpPr>
            <p:cNvPr id="27716" name="Text Box 22"/>
            <p:cNvSpPr txBox="1">
              <a:spLocks noChangeArrowheads="1"/>
            </p:cNvSpPr>
            <p:nvPr/>
          </p:nvSpPr>
          <p:spPr bwMode="auto">
            <a:xfrm>
              <a:off x="3518" y="584"/>
              <a:ext cx="66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7717" name="Rectangle 57"/>
            <p:cNvSpPr>
              <a:spLocks noChangeArrowheads="1"/>
            </p:cNvSpPr>
            <p:nvPr/>
          </p:nvSpPr>
          <p:spPr bwMode="auto">
            <a:xfrm>
              <a:off x="623" y="1028"/>
              <a:ext cx="9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olidFill>
                    <a:srgbClr val="FF0000"/>
                  </a:solidFill>
                </a:rPr>
                <a:t>hydrate</a:t>
              </a:r>
              <a:r>
                <a:rPr lang="en-US" sz="28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27718" name="Rectangle 58"/>
            <p:cNvSpPr>
              <a:spLocks noChangeArrowheads="1"/>
            </p:cNvSpPr>
            <p:nvPr/>
          </p:nvSpPr>
          <p:spPr bwMode="auto">
            <a:xfrm>
              <a:off x="2415" y="1036"/>
              <a:ext cx="16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olidFill>
                    <a:srgbClr val="FF0000"/>
                  </a:solidFill>
                </a:rPr>
                <a:t>anhydrous salt</a:t>
              </a:r>
              <a:r>
                <a:rPr lang="en-US" sz="28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27719" name="Rectangle 59"/>
            <p:cNvSpPr>
              <a:spLocks noChangeArrowheads="1"/>
            </p:cNvSpPr>
            <p:nvPr/>
          </p:nvSpPr>
          <p:spPr bwMode="auto">
            <a:xfrm>
              <a:off x="4290" y="1039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olidFill>
                    <a:srgbClr val="FF0000"/>
                  </a:solidFill>
                </a:rPr>
                <a:t>water</a:t>
              </a:r>
              <a:r>
                <a:rPr lang="en-US" sz="2800">
                  <a:solidFill>
                    <a:srgbClr val="FF0000"/>
                  </a:solidFill>
                </a:rPr>
                <a:t> </a:t>
              </a:r>
            </a:p>
          </p:txBody>
        </p:sp>
      </p:grpSp>
      <p:sp>
        <p:nvSpPr>
          <p:cNvPr id="98369" name="AutoShape 65"/>
          <p:cNvSpPr>
            <a:spLocks noChangeArrowheads="1"/>
          </p:cNvSpPr>
          <p:nvPr/>
        </p:nvSpPr>
        <p:spPr bwMode="auto">
          <a:xfrm>
            <a:off x="6284913" y="268763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3" name="AutoShape 69"/>
          <p:cNvSpPr>
            <a:spLocks noChangeArrowheads="1"/>
          </p:cNvSpPr>
          <p:nvPr/>
        </p:nvSpPr>
        <p:spPr bwMode="auto">
          <a:xfrm>
            <a:off x="6567488" y="227488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4" name="AutoShape 70"/>
          <p:cNvSpPr>
            <a:spLocks noChangeArrowheads="1"/>
          </p:cNvSpPr>
          <p:nvPr/>
        </p:nvSpPr>
        <p:spPr bwMode="auto">
          <a:xfrm>
            <a:off x="7664450" y="229552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5" name="AutoShape 71"/>
          <p:cNvSpPr>
            <a:spLocks noChangeArrowheads="1"/>
          </p:cNvSpPr>
          <p:nvPr/>
        </p:nvSpPr>
        <p:spPr bwMode="auto">
          <a:xfrm>
            <a:off x="6181725" y="434340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6" name="AutoShape 72"/>
          <p:cNvSpPr>
            <a:spLocks noChangeArrowheads="1"/>
          </p:cNvSpPr>
          <p:nvPr/>
        </p:nvSpPr>
        <p:spPr bwMode="auto">
          <a:xfrm>
            <a:off x="6697663" y="439420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7" name="AutoShape 73"/>
          <p:cNvSpPr>
            <a:spLocks noChangeArrowheads="1"/>
          </p:cNvSpPr>
          <p:nvPr/>
        </p:nvSpPr>
        <p:spPr bwMode="auto">
          <a:xfrm>
            <a:off x="7254875" y="441642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8" name="AutoShape 74"/>
          <p:cNvSpPr>
            <a:spLocks noChangeArrowheads="1"/>
          </p:cNvSpPr>
          <p:nvPr/>
        </p:nvSpPr>
        <p:spPr bwMode="auto">
          <a:xfrm>
            <a:off x="6996113" y="4068763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9" name="AutoShape 75"/>
          <p:cNvSpPr>
            <a:spLocks noChangeArrowheads="1"/>
          </p:cNvSpPr>
          <p:nvPr/>
        </p:nvSpPr>
        <p:spPr bwMode="auto">
          <a:xfrm>
            <a:off x="6464300" y="393065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0" name="AutoShape 76"/>
          <p:cNvSpPr>
            <a:spLocks noChangeArrowheads="1"/>
          </p:cNvSpPr>
          <p:nvPr/>
        </p:nvSpPr>
        <p:spPr bwMode="auto">
          <a:xfrm>
            <a:off x="7561263" y="395128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6800850" y="2413000"/>
            <a:ext cx="1435100" cy="1192213"/>
            <a:chOff x="4284" y="1520"/>
            <a:chExt cx="904" cy="751"/>
          </a:xfrm>
        </p:grpSpPr>
        <p:sp>
          <p:nvSpPr>
            <p:cNvPr id="27694" name="AutoShape 40"/>
            <p:cNvSpPr>
              <a:spLocks noChangeArrowheads="1"/>
            </p:cNvSpPr>
            <p:nvPr/>
          </p:nvSpPr>
          <p:spPr bwMode="auto">
            <a:xfrm>
              <a:off x="4783" y="2053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AutoShape 41"/>
            <p:cNvSpPr>
              <a:spLocks noChangeArrowheads="1"/>
            </p:cNvSpPr>
            <p:nvPr/>
          </p:nvSpPr>
          <p:spPr bwMode="auto">
            <a:xfrm>
              <a:off x="4448" y="1966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AutoShape 66"/>
            <p:cNvSpPr>
              <a:spLocks noChangeArrowheads="1"/>
            </p:cNvSpPr>
            <p:nvPr/>
          </p:nvSpPr>
          <p:spPr bwMode="auto">
            <a:xfrm>
              <a:off x="4284" y="1725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7" name="AutoShape 67"/>
            <p:cNvSpPr>
              <a:spLocks noChangeArrowheads="1"/>
            </p:cNvSpPr>
            <p:nvPr/>
          </p:nvSpPr>
          <p:spPr bwMode="auto">
            <a:xfrm>
              <a:off x="4635" y="1739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AutoShape 68"/>
            <p:cNvSpPr>
              <a:spLocks noChangeArrowheads="1"/>
            </p:cNvSpPr>
            <p:nvPr/>
          </p:nvSpPr>
          <p:spPr bwMode="auto">
            <a:xfrm>
              <a:off x="4472" y="1520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AutoShape 77"/>
            <p:cNvSpPr>
              <a:spLocks noChangeArrowheads="1"/>
            </p:cNvSpPr>
            <p:nvPr/>
          </p:nvSpPr>
          <p:spPr bwMode="auto">
            <a:xfrm>
              <a:off x="4970" y="1736"/>
              <a:ext cx="218" cy="218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82" name="AutoShape 78"/>
          <p:cNvSpPr>
            <a:spLocks noChangeArrowheads="1"/>
          </p:cNvSpPr>
          <p:nvPr/>
        </p:nvSpPr>
        <p:spPr bwMode="auto">
          <a:xfrm>
            <a:off x="8121650" y="236537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3" name="AutoShape 79"/>
          <p:cNvSpPr>
            <a:spLocks noChangeArrowheads="1"/>
          </p:cNvSpPr>
          <p:nvPr/>
        </p:nvSpPr>
        <p:spPr bwMode="auto">
          <a:xfrm>
            <a:off x="8397875" y="2741613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4" name="AutoShape 80"/>
          <p:cNvSpPr>
            <a:spLocks noChangeArrowheads="1"/>
          </p:cNvSpPr>
          <p:nvPr/>
        </p:nvSpPr>
        <p:spPr bwMode="auto">
          <a:xfrm>
            <a:off x="8326438" y="364172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5" name="AutoShape 81"/>
          <p:cNvSpPr>
            <a:spLocks noChangeArrowheads="1"/>
          </p:cNvSpPr>
          <p:nvPr/>
        </p:nvSpPr>
        <p:spPr bwMode="auto">
          <a:xfrm>
            <a:off x="8150225" y="397510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6" name="AutoShape 82"/>
          <p:cNvSpPr>
            <a:spLocks noChangeArrowheads="1"/>
          </p:cNvSpPr>
          <p:nvPr/>
        </p:nvSpPr>
        <p:spPr bwMode="auto">
          <a:xfrm>
            <a:off x="7859713" y="4208463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7" name="AutoShape 83"/>
          <p:cNvSpPr>
            <a:spLocks noChangeArrowheads="1"/>
          </p:cNvSpPr>
          <p:nvPr/>
        </p:nvSpPr>
        <p:spPr bwMode="auto">
          <a:xfrm>
            <a:off x="8556625" y="2233613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8" name="AutoShape 84"/>
          <p:cNvSpPr>
            <a:spLocks noChangeArrowheads="1"/>
          </p:cNvSpPr>
          <p:nvPr/>
        </p:nvSpPr>
        <p:spPr bwMode="auto">
          <a:xfrm>
            <a:off x="8208963" y="190182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9" name="AutoShape 85"/>
          <p:cNvSpPr>
            <a:spLocks noChangeArrowheads="1"/>
          </p:cNvSpPr>
          <p:nvPr/>
        </p:nvSpPr>
        <p:spPr bwMode="auto">
          <a:xfrm>
            <a:off x="8586788" y="165417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0" name="AutoShape 86"/>
          <p:cNvSpPr>
            <a:spLocks noChangeArrowheads="1"/>
          </p:cNvSpPr>
          <p:nvPr/>
        </p:nvSpPr>
        <p:spPr bwMode="auto">
          <a:xfrm>
            <a:off x="8194675" y="143668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1" name="AutoShape 87"/>
          <p:cNvSpPr>
            <a:spLocks noChangeArrowheads="1"/>
          </p:cNvSpPr>
          <p:nvPr/>
        </p:nvSpPr>
        <p:spPr bwMode="auto">
          <a:xfrm>
            <a:off x="8585200" y="1203325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2" name="AutoShape 88"/>
          <p:cNvSpPr>
            <a:spLocks noChangeArrowheads="1"/>
          </p:cNvSpPr>
          <p:nvPr/>
        </p:nvSpPr>
        <p:spPr bwMode="auto">
          <a:xfrm>
            <a:off x="6510338" y="306228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3" name="AutoShape 89"/>
          <p:cNvSpPr>
            <a:spLocks noChangeArrowheads="1"/>
          </p:cNvSpPr>
          <p:nvPr/>
        </p:nvSpPr>
        <p:spPr bwMode="auto">
          <a:xfrm>
            <a:off x="6350000" y="345440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4" name="AutoShape 90"/>
          <p:cNvSpPr>
            <a:spLocks noChangeArrowheads="1"/>
          </p:cNvSpPr>
          <p:nvPr/>
        </p:nvSpPr>
        <p:spPr bwMode="auto">
          <a:xfrm>
            <a:off x="6016625" y="377348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5" name="AutoShape 91"/>
          <p:cNvSpPr>
            <a:spLocks noChangeArrowheads="1"/>
          </p:cNvSpPr>
          <p:nvPr/>
        </p:nvSpPr>
        <p:spPr bwMode="auto">
          <a:xfrm>
            <a:off x="6103938" y="224948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6" name="AutoShape 92"/>
          <p:cNvSpPr>
            <a:spLocks noChangeArrowheads="1"/>
          </p:cNvSpPr>
          <p:nvPr/>
        </p:nvSpPr>
        <p:spPr bwMode="auto">
          <a:xfrm>
            <a:off x="5842000" y="261143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7" name="AutoShape 93"/>
          <p:cNvSpPr>
            <a:spLocks noChangeArrowheads="1"/>
          </p:cNvSpPr>
          <p:nvPr/>
        </p:nvSpPr>
        <p:spPr bwMode="auto">
          <a:xfrm>
            <a:off x="8599488" y="403383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8" name="AutoShape 94"/>
          <p:cNvSpPr>
            <a:spLocks noChangeArrowheads="1"/>
          </p:cNvSpPr>
          <p:nvPr/>
        </p:nvSpPr>
        <p:spPr bwMode="auto">
          <a:xfrm>
            <a:off x="8615363" y="314960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9" name="AutoShape 95"/>
          <p:cNvSpPr>
            <a:spLocks noChangeArrowheads="1"/>
          </p:cNvSpPr>
          <p:nvPr/>
        </p:nvSpPr>
        <p:spPr bwMode="auto">
          <a:xfrm>
            <a:off x="8339138" y="4310063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400" name="AutoShape 96"/>
          <p:cNvSpPr>
            <a:spLocks noChangeArrowheads="1"/>
          </p:cNvSpPr>
          <p:nvPr/>
        </p:nvSpPr>
        <p:spPr bwMode="auto">
          <a:xfrm>
            <a:off x="8005763" y="4629150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401" name="AutoShape 97"/>
          <p:cNvSpPr>
            <a:spLocks noChangeArrowheads="1"/>
          </p:cNvSpPr>
          <p:nvPr/>
        </p:nvSpPr>
        <p:spPr bwMode="auto">
          <a:xfrm>
            <a:off x="6407150" y="1855788"/>
            <a:ext cx="346075" cy="346075"/>
          </a:xfrm>
          <a:prstGeom prst="star32">
            <a:avLst>
              <a:gd name="adj" fmla="val 37500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8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8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8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8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8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8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8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8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8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8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8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8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8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000"/>
                            </p:stCondLst>
                            <p:childTnLst>
                              <p:par>
                                <p:cTn id="1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8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8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8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8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98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98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98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8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8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98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8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8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8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8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98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98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8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98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9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98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9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98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8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8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2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8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2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98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6000"/>
                            </p:stCondLst>
                            <p:childTnLst>
                              <p:par>
                                <p:cTn id="2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98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7000"/>
                            </p:stCondLst>
                            <p:childTnLst>
                              <p:par>
                                <p:cTn id="2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98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9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8000"/>
                            </p:stCondLst>
                            <p:childTnLst>
                              <p:par>
                                <p:cTn id="2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98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9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98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9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98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9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9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31000"/>
                            </p:stCondLst>
                            <p:childTnLst>
                              <p:par>
                                <p:cTn id="2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98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9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9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2000"/>
                            </p:stCondLst>
                            <p:childTnLst>
                              <p:par>
                                <p:cTn id="2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98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3" grpId="0" animBg="1"/>
      <p:bldP spid="98336" grpId="0" animBg="1"/>
      <p:bldP spid="98337" grpId="0" animBg="1"/>
      <p:bldP spid="98346" grpId="0" animBg="1"/>
      <p:bldP spid="98359" grpId="0"/>
      <p:bldP spid="98360" grpId="0"/>
      <p:bldP spid="98369" grpId="0" animBg="1"/>
      <p:bldP spid="98373" grpId="0" animBg="1"/>
      <p:bldP spid="98374" grpId="0" animBg="1"/>
      <p:bldP spid="98375" grpId="0" animBg="1"/>
      <p:bldP spid="98376" grpId="0" animBg="1"/>
      <p:bldP spid="98377" grpId="0" animBg="1"/>
      <p:bldP spid="98378" grpId="0" animBg="1"/>
      <p:bldP spid="98379" grpId="0" animBg="1"/>
      <p:bldP spid="98380" grpId="0" animBg="1"/>
      <p:bldP spid="98382" grpId="0" animBg="1"/>
      <p:bldP spid="98383" grpId="0" animBg="1"/>
      <p:bldP spid="98384" grpId="0" animBg="1"/>
      <p:bldP spid="98385" grpId="0" animBg="1"/>
      <p:bldP spid="98386" grpId="0" animBg="1"/>
      <p:bldP spid="98387" grpId="0" animBg="1"/>
      <p:bldP spid="98388" grpId="0" animBg="1"/>
      <p:bldP spid="98389" grpId="0" animBg="1"/>
      <p:bldP spid="98390" grpId="0" animBg="1"/>
      <p:bldP spid="98391" grpId="0" animBg="1"/>
      <p:bldP spid="98392" grpId="0" animBg="1"/>
      <p:bldP spid="98393" grpId="0" animBg="1"/>
      <p:bldP spid="98394" grpId="0" animBg="1"/>
      <p:bldP spid="98395" grpId="0" animBg="1"/>
      <p:bldP spid="98396" grpId="0" animBg="1"/>
      <p:bldP spid="98397" grpId="0" animBg="1"/>
      <p:bldP spid="98398" grpId="0" animBg="1"/>
      <p:bldP spid="98399" grpId="0" animBg="1"/>
      <p:bldP spid="98400" grpId="0" animBg="1"/>
      <p:bldP spid="9840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ChangeArrowheads="1"/>
          </p:cNvSpPr>
          <p:nvPr/>
        </p:nvSpPr>
        <p:spPr bwMode="auto">
          <a:xfrm>
            <a:off x="1319213" y="1198563"/>
            <a:ext cx="3603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u="sng">
                <a:solidFill>
                  <a:srgbClr val="FF0000"/>
                </a:solidFill>
              </a:rPr>
              <a:t>Finding the Formula</a:t>
            </a:r>
          </a:p>
          <a:p>
            <a:pPr algn="ctr"/>
            <a:r>
              <a:rPr lang="en-US" sz="2800" u="sng">
                <a:solidFill>
                  <a:srgbClr val="FF0000"/>
                </a:solidFill>
              </a:rPr>
              <a:t>of a Hydrate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433388" y="3006725"/>
            <a:ext cx="6846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1. Find the # of g of MN and # of g of H</a:t>
            </a:r>
            <a:r>
              <a:rPr lang="en-US" sz="2800" b="0" baseline="-25000">
                <a:solidFill>
                  <a:srgbClr val="FF0000"/>
                </a:solidFill>
              </a:rPr>
              <a:t>2</a:t>
            </a:r>
            <a:r>
              <a:rPr lang="en-US" sz="2800" b="0">
                <a:solidFill>
                  <a:srgbClr val="FF0000"/>
                </a:solidFill>
              </a:rPr>
              <a:t>O.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430213" y="3705225"/>
            <a:ext cx="3389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2. Convert g to mol.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428625" y="4384675"/>
            <a:ext cx="822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3. Divide each “# of mol” by the smallest “# of mol.”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428625" y="5110163"/>
            <a:ext cx="719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4. Use the ratio to find the hydrate’s formula.</a:t>
            </a:r>
          </a:p>
        </p:txBody>
      </p:sp>
      <p:pic>
        <p:nvPicPr>
          <p:cNvPr id="28679" name="Picture 11" descr="pe02849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91175" y="492125"/>
            <a:ext cx="20828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/>
      <p:bldP spid="99336" grpId="0"/>
      <p:bldP spid="99337" grpId="0"/>
      <p:bldP spid="993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62" name="Rectangle 110"/>
          <p:cNvSpPr>
            <a:spLocks noChangeArrowheads="1"/>
          </p:cNvSpPr>
          <p:nvPr/>
        </p:nvSpPr>
        <p:spPr bwMode="auto">
          <a:xfrm>
            <a:off x="3700463" y="5762625"/>
            <a:ext cx="2076450" cy="593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6"/>
          <p:cNvSpPr>
            <a:spLocks noChangeArrowheads="1"/>
          </p:cNvSpPr>
          <p:nvPr/>
        </p:nvSpPr>
        <p:spPr bwMode="auto">
          <a:xfrm>
            <a:off x="336550" y="338138"/>
            <a:ext cx="6818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Find formula of hydrate for each problem.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82" name="Rectangle 7"/>
          <p:cNvSpPr>
            <a:spLocks noChangeArrowheads="1"/>
          </p:cNvSpPr>
          <p:nvPr/>
        </p:nvSpPr>
        <p:spPr bwMode="auto">
          <a:xfrm>
            <a:off x="852488" y="923925"/>
            <a:ext cx="3762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sample’s mass before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4.38 g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83" name="Rectangle 8"/>
          <p:cNvSpPr>
            <a:spLocks noChangeArrowheads="1"/>
          </p:cNvSpPr>
          <p:nvPr/>
        </p:nvSpPr>
        <p:spPr bwMode="auto">
          <a:xfrm>
            <a:off x="858838" y="1993900"/>
            <a:ext cx="3762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sample’s mass after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1.93 g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84" name="Rectangle 9"/>
          <p:cNvSpPr>
            <a:spLocks noChangeArrowheads="1"/>
          </p:cNvSpPr>
          <p:nvPr/>
        </p:nvSpPr>
        <p:spPr bwMode="auto">
          <a:xfrm>
            <a:off x="515938" y="2984500"/>
            <a:ext cx="593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molar mass of anhydrous salt = 85 g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4927600" y="1008063"/>
            <a:ext cx="2100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MN </a:t>
            </a:r>
            <a:r>
              <a:rPr lang="en-US" sz="2800" baseline="30000"/>
              <a:t>.</a:t>
            </a:r>
            <a:r>
              <a:rPr lang="en-US" sz="2800" b="0"/>
              <a:t> ? H</a:t>
            </a:r>
            <a:r>
              <a:rPr lang="en-US" sz="2800" b="0" baseline="-25000"/>
              <a:t>2</a:t>
            </a:r>
            <a:r>
              <a:rPr lang="en-US" sz="2800" b="0"/>
              <a:t>O 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5564188" y="212248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MN</a:t>
            </a:r>
            <a:r>
              <a:rPr lang="en-US" sz="2800"/>
              <a:t> 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7442200" y="1030288"/>
            <a:ext cx="660400" cy="850900"/>
            <a:chOff x="1735" y="2332"/>
            <a:chExt cx="1082" cy="1393"/>
          </a:xfrm>
        </p:grpSpPr>
        <p:pic>
          <p:nvPicPr>
            <p:cNvPr id="7196" name="Picture 37" descr="chewbacca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35" y="2464"/>
              <a:ext cx="1082" cy="1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AutoShape 40"/>
            <p:cNvSpPr>
              <a:spLocks noChangeArrowheads="1"/>
            </p:cNvSpPr>
            <p:nvPr/>
          </p:nvSpPr>
          <p:spPr bwMode="auto">
            <a:xfrm>
              <a:off x="2499" y="2512"/>
              <a:ext cx="163" cy="164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AutoShape 41"/>
            <p:cNvSpPr>
              <a:spLocks noChangeArrowheads="1"/>
            </p:cNvSpPr>
            <p:nvPr/>
          </p:nvSpPr>
          <p:spPr bwMode="auto">
            <a:xfrm>
              <a:off x="1861" y="2483"/>
              <a:ext cx="162" cy="161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AutoShape 42"/>
            <p:cNvSpPr>
              <a:spLocks noChangeArrowheads="1"/>
            </p:cNvSpPr>
            <p:nvPr/>
          </p:nvSpPr>
          <p:spPr bwMode="auto">
            <a:xfrm>
              <a:off x="2624" y="2745"/>
              <a:ext cx="164" cy="164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AutoShape 44"/>
            <p:cNvSpPr>
              <a:spLocks noChangeArrowheads="1"/>
            </p:cNvSpPr>
            <p:nvPr/>
          </p:nvSpPr>
          <p:spPr bwMode="auto">
            <a:xfrm>
              <a:off x="2067" y="2350"/>
              <a:ext cx="162" cy="161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AutoShape 45"/>
            <p:cNvSpPr>
              <a:spLocks noChangeArrowheads="1"/>
            </p:cNvSpPr>
            <p:nvPr/>
          </p:nvSpPr>
          <p:spPr bwMode="auto">
            <a:xfrm>
              <a:off x="1783" y="2734"/>
              <a:ext cx="162" cy="161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AutoShape 46"/>
            <p:cNvSpPr>
              <a:spLocks noChangeArrowheads="1"/>
            </p:cNvSpPr>
            <p:nvPr/>
          </p:nvSpPr>
          <p:spPr bwMode="auto">
            <a:xfrm>
              <a:off x="1802" y="2982"/>
              <a:ext cx="162" cy="161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47"/>
            <p:cNvSpPr>
              <a:spLocks noChangeArrowheads="1"/>
            </p:cNvSpPr>
            <p:nvPr/>
          </p:nvSpPr>
          <p:spPr bwMode="auto">
            <a:xfrm>
              <a:off x="2313" y="2332"/>
              <a:ext cx="162" cy="161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AutoShape 48"/>
            <p:cNvSpPr>
              <a:spLocks noChangeArrowheads="1"/>
            </p:cNvSpPr>
            <p:nvPr/>
          </p:nvSpPr>
          <p:spPr bwMode="auto">
            <a:xfrm>
              <a:off x="2634" y="2972"/>
              <a:ext cx="162" cy="161"/>
            </a:xfrm>
            <a:prstGeom prst="star32">
              <a:avLst>
                <a:gd name="adj" fmla="val 37500"/>
              </a:avLst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0413" name="Picture 61" descr="chewbacc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0138" y="2078038"/>
            <a:ext cx="660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440" name="Rectangle 88"/>
          <p:cNvSpPr>
            <a:spLocks noChangeArrowheads="1"/>
          </p:cNvSpPr>
          <p:nvPr/>
        </p:nvSpPr>
        <p:spPr bwMode="auto">
          <a:xfrm>
            <a:off x="5122863" y="1365250"/>
            <a:ext cx="1766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(hydrate)</a:t>
            </a:r>
          </a:p>
        </p:txBody>
      </p:sp>
      <p:sp>
        <p:nvSpPr>
          <p:cNvPr id="100441" name="Rectangle 89"/>
          <p:cNvSpPr>
            <a:spLocks noChangeArrowheads="1"/>
          </p:cNvSpPr>
          <p:nvPr/>
        </p:nvSpPr>
        <p:spPr bwMode="auto">
          <a:xfrm>
            <a:off x="4657725" y="2420938"/>
            <a:ext cx="2852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(anhydrous salt)</a:t>
            </a:r>
          </a:p>
        </p:txBody>
      </p:sp>
      <p:graphicFrame>
        <p:nvGraphicFramePr>
          <p:cNvPr id="100443" name="Object 91"/>
          <p:cNvGraphicFramePr>
            <a:graphicFrameLocks noChangeAspect="1"/>
          </p:cNvGraphicFramePr>
          <p:nvPr/>
        </p:nvGraphicFramePr>
        <p:xfrm>
          <a:off x="344488" y="3770313"/>
          <a:ext cx="1562100" cy="406400"/>
        </p:xfrm>
        <a:graphic>
          <a:graphicData uri="http://schemas.openxmlformats.org/presentationml/2006/ole">
            <p:oleObj spid="_x0000_s7170" name="Equation" r:id="rId5" imgW="1562040" imgH="406080" progId="Equation.3">
              <p:embed/>
            </p:oleObj>
          </a:graphicData>
        </a:graphic>
      </p:graphicFrame>
      <p:graphicFrame>
        <p:nvGraphicFramePr>
          <p:cNvPr id="100444" name="Object 92"/>
          <p:cNvGraphicFramePr>
            <a:graphicFrameLocks noChangeAspect="1"/>
          </p:cNvGraphicFramePr>
          <p:nvPr/>
        </p:nvGraphicFramePr>
        <p:xfrm>
          <a:off x="2001838" y="3468688"/>
          <a:ext cx="1739900" cy="965200"/>
        </p:xfrm>
        <a:graphic>
          <a:graphicData uri="http://schemas.openxmlformats.org/presentationml/2006/ole">
            <p:oleObj spid="_x0000_s7171" name="Equation" r:id="rId6" imgW="1739880" imgH="965160" progId="Equation.3">
              <p:embed/>
            </p:oleObj>
          </a:graphicData>
        </a:graphic>
      </p:graphicFrame>
      <p:graphicFrame>
        <p:nvGraphicFramePr>
          <p:cNvPr id="100445" name="Object 93"/>
          <p:cNvGraphicFramePr>
            <a:graphicFrameLocks noChangeAspect="1"/>
          </p:cNvGraphicFramePr>
          <p:nvPr/>
        </p:nvGraphicFramePr>
        <p:xfrm>
          <a:off x="3760788" y="3773488"/>
          <a:ext cx="2630487" cy="330200"/>
        </p:xfrm>
        <a:graphic>
          <a:graphicData uri="http://schemas.openxmlformats.org/presentationml/2006/ole">
            <p:oleObj spid="_x0000_s7172" name="Equation" r:id="rId7" imgW="2628720" imgH="330120" progId="Equation.3">
              <p:embed/>
            </p:oleObj>
          </a:graphicData>
        </a:graphic>
      </p:graphicFrame>
      <p:graphicFrame>
        <p:nvGraphicFramePr>
          <p:cNvPr id="100446" name="Object 94"/>
          <p:cNvGraphicFramePr>
            <a:graphicFrameLocks noChangeAspect="1"/>
          </p:cNvGraphicFramePr>
          <p:nvPr/>
        </p:nvGraphicFramePr>
        <p:xfrm>
          <a:off x="6507163" y="3765550"/>
          <a:ext cx="1498600" cy="330200"/>
        </p:xfrm>
        <a:graphic>
          <a:graphicData uri="http://schemas.openxmlformats.org/presentationml/2006/ole">
            <p:oleObj spid="_x0000_s7173" name="Equation" r:id="rId8" imgW="1498320" imgH="330120" progId="Equation.3">
              <p:embed/>
            </p:oleObj>
          </a:graphicData>
        </a:graphic>
      </p:graphicFrame>
      <p:graphicFrame>
        <p:nvGraphicFramePr>
          <p:cNvPr id="100447" name="Object 95"/>
          <p:cNvGraphicFramePr>
            <a:graphicFrameLocks noChangeAspect="1"/>
          </p:cNvGraphicFramePr>
          <p:nvPr/>
        </p:nvGraphicFramePr>
        <p:xfrm>
          <a:off x="8069263" y="3751263"/>
          <a:ext cx="674687" cy="330200"/>
        </p:xfrm>
        <a:graphic>
          <a:graphicData uri="http://schemas.openxmlformats.org/presentationml/2006/ole">
            <p:oleObj spid="_x0000_s7174" name="Equation" r:id="rId9" imgW="672840" imgH="330120" progId="Equation.3">
              <p:embed/>
            </p:oleObj>
          </a:graphicData>
        </a:graphic>
      </p:graphicFrame>
      <p:sp>
        <p:nvSpPr>
          <p:cNvPr id="100448" name="Line 96"/>
          <p:cNvSpPr>
            <a:spLocks noChangeShapeType="1"/>
          </p:cNvSpPr>
          <p:nvPr/>
        </p:nvSpPr>
        <p:spPr bwMode="auto">
          <a:xfrm flipV="1">
            <a:off x="987425" y="3752850"/>
            <a:ext cx="1016000" cy="3921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9" name="Line 97"/>
          <p:cNvSpPr>
            <a:spLocks noChangeShapeType="1"/>
          </p:cNvSpPr>
          <p:nvPr/>
        </p:nvSpPr>
        <p:spPr bwMode="auto">
          <a:xfrm flipV="1">
            <a:off x="2646363" y="4071938"/>
            <a:ext cx="857250" cy="3206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0450" name="Object 98"/>
          <p:cNvGraphicFramePr>
            <a:graphicFrameLocks noChangeAspect="1"/>
          </p:cNvGraphicFramePr>
          <p:nvPr/>
        </p:nvGraphicFramePr>
        <p:xfrm>
          <a:off x="206375" y="4919663"/>
          <a:ext cx="1689100" cy="419100"/>
        </p:xfrm>
        <a:graphic>
          <a:graphicData uri="http://schemas.openxmlformats.org/presentationml/2006/ole">
            <p:oleObj spid="_x0000_s7175" name="Equation" r:id="rId10" imgW="1688760" imgH="419040" progId="Equation.3">
              <p:embed/>
            </p:oleObj>
          </a:graphicData>
        </a:graphic>
      </p:graphicFrame>
      <p:graphicFrame>
        <p:nvGraphicFramePr>
          <p:cNvPr id="100451" name="Object 99"/>
          <p:cNvGraphicFramePr>
            <a:graphicFrameLocks noChangeAspect="1"/>
          </p:cNvGraphicFramePr>
          <p:nvPr/>
        </p:nvGraphicFramePr>
        <p:xfrm>
          <a:off x="1876425" y="4611688"/>
          <a:ext cx="1841500" cy="990600"/>
        </p:xfrm>
        <a:graphic>
          <a:graphicData uri="http://schemas.openxmlformats.org/presentationml/2006/ole">
            <p:oleObj spid="_x0000_s7176" name="Equation" r:id="rId11" imgW="1841400" imgH="990360" progId="Equation.3">
              <p:embed/>
            </p:oleObj>
          </a:graphicData>
        </a:graphic>
      </p:graphicFrame>
      <p:graphicFrame>
        <p:nvGraphicFramePr>
          <p:cNvPr id="100452" name="Object 100"/>
          <p:cNvGraphicFramePr>
            <a:graphicFrameLocks noChangeAspect="1"/>
          </p:cNvGraphicFramePr>
          <p:nvPr/>
        </p:nvGraphicFramePr>
        <p:xfrm>
          <a:off x="3811588" y="4899025"/>
          <a:ext cx="2693987" cy="419100"/>
        </p:xfrm>
        <a:graphic>
          <a:graphicData uri="http://schemas.openxmlformats.org/presentationml/2006/ole">
            <p:oleObj spid="_x0000_s7177" name="Equation" r:id="rId12" imgW="2692080" imgH="419040" progId="Equation.3">
              <p:embed/>
            </p:oleObj>
          </a:graphicData>
        </a:graphic>
      </p:graphicFrame>
      <p:graphicFrame>
        <p:nvGraphicFramePr>
          <p:cNvPr id="100453" name="Object 101"/>
          <p:cNvGraphicFramePr>
            <a:graphicFrameLocks noChangeAspect="1"/>
          </p:cNvGraphicFramePr>
          <p:nvPr/>
        </p:nvGraphicFramePr>
        <p:xfrm>
          <a:off x="6575425" y="4906963"/>
          <a:ext cx="1498600" cy="330200"/>
        </p:xfrm>
        <a:graphic>
          <a:graphicData uri="http://schemas.openxmlformats.org/presentationml/2006/ole">
            <p:oleObj spid="_x0000_s7178" name="Equation" r:id="rId13" imgW="1498320" imgH="330120" progId="Equation.3">
              <p:embed/>
            </p:oleObj>
          </a:graphicData>
        </a:graphic>
      </p:graphicFrame>
      <p:graphicFrame>
        <p:nvGraphicFramePr>
          <p:cNvPr id="100454" name="Object 102"/>
          <p:cNvGraphicFramePr>
            <a:graphicFrameLocks noChangeAspect="1"/>
          </p:cNvGraphicFramePr>
          <p:nvPr/>
        </p:nvGraphicFramePr>
        <p:xfrm>
          <a:off x="8170863" y="4906963"/>
          <a:ext cx="750887" cy="330200"/>
        </p:xfrm>
        <a:graphic>
          <a:graphicData uri="http://schemas.openxmlformats.org/presentationml/2006/ole">
            <p:oleObj spid="_x0000_s7179" name="Equation" r:id="rId14" imgW="749160" imgH="330120" progId="Equation.3">
              <p:embed/>
            </p:oleObj>
          </a:graphicData>
        </a:graphic>
      </p:graphicFrame>
      <p:sp>
        <p:nvSpPr>
          <p:cNvPr id="100455" name="Line 103"/>
          <p:cNvSpPr>
            <a:spLocks noChangeShapeType="1"/>
          </p:cNvSpPr>
          <p:nvPr/>
        </p:nvSpPr>
        <p:spPr bwMode="auto">
          <a:xfrm flipV="1">
            <a:off x="904875" y="4900613"/>
            <a:ext cx="944563" cy="336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56" name="Line 104"/>
          <p:cNvSpPr>
            <a:spLocks noChangeShapeType="1"/>
          </p:cNvSpPr>
          <p:nvPr/>
        </p:nvSpPr>
        <p:spPr bwMode="auto">
          <a:xfrm flipV="1">
            <a:off x="2589213" y="5205413"/>
            <a:ext cx="912812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61" name="Rectangle 109"/>
          <p:cNvSpPr>
            <a:spLocks noChangeArrowheads="1"/>
          </p:cNvSpPr>
          <p:nvPr/>
        </p:nvSpPr>
        <p:spPr bwMode="auto">
          <a:xfrm>
            <a:off x="3743325" y="5826125"/>
            <a:ext cx="2065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MN </a:t>
            </a:r>
            <a:r>
              <a:rPr lang="en-US" sz="2800" baseline="30000"/>
              <a:t>.</a:t>
            </a:r>
            <a:r>
              <a:rPr lang="en-US" sz="2800" b="0"/>
              <a:t> 6 H</a:t>
            </a:r>
            <a:r>
              <a:rPr lang="en-US" sz="2800" b="0" baseline="-25000"/>
              <a:t>2</a:t>
            </a:r>
            <a:r>
              <a:rPr lang="en-US" sz="2800" b="0"/>
              <a:t>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0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0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0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0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0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0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0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0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0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0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0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0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0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0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0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62" grpId="0" animBg="1"/>
      <p:bldP spid="100362" grpId="0"/>
      <p:bldP spid="100363" grpId="0"/>
      <p:bldP spid="100440" grpId="0"/>
      <p:bldP spid="100441" grpId="0"/>
      <p:bldP spid="100448" grpId="0" animBg="1"/>
      <p:bldP spid="100449" grpId="0" animBg="1"/>
      <p:bldP spid="100455" grpId="0" animBg="1"/>
      <p:bldP spid="100456" grpId="0" animBg="1"/>
      <p:bldP spid="1004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6602413" y="1066800"/>
            <a:ext cx="188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/>
              <a:t>beaker +</a:t>
            </a:r>
          </a:p>
          <a:p>
            <a:pPr algn="ctr"/>
            <a:r>
              <a:rPr lang="en-US" sz="2400" b="0"/>
              <a:t>salt + water</a:t>
            </a:r>
          </a:p>
        </p:txBody>
      </p:sp>
      <p:sp>
        <p:nvSpPr>
          <p:cNvPr id="8205" name="Rectangle 20"/>
          <p:cNvSpPr>
            <a:spLocks noChangeArrowheads="1"/>
          </p:cNvSpPr>
          <p:nvPr/>
        </p:nvSpPr>
        <p:spPr bwMode="auto">
          <a:xfrm>
            <a:off x="860425" y="271463"/>
            <a:ext cx="330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A. beaker = 46.82 g</a:t>
            </a:r>
          </a:p>
        </p:txBody>
      </p:sp>
      <p:sp>
        <p:nvSpPr>
          <p:cNvPr id="8206" name="Rectangle 21"/>
          <p:cNvSpPr>
            <a:spLocks noChangeArrowheads="1"/>
          </p:cNvSpPr>
          <p:nvPr/>
        </p:nvSpPr>
        <p:spPr bwMode="auto">
          <a:xfrm>
            <a:off x="862013" y="863600"/>
            <a:ext cx="4371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B. beaker + sample before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54.35 g</a:t>
            </a:r>
          </a:p>
        </p:txBody>
      </p:sp>
      <p:sp>
        <p:nvSpPr>
          <p:cNvPr id="8207" name="Rectangle 22"/>
          <p:cNvSpPr>
            <a:spLocks noChangeArrowheads="1"/>
          </p:cNvSpPr>
          <p:nvPr/>
        </p:nvSpPr>
        <p:spPr bwMode="auto">
          <a:xfrm>
            <a:off x="850900" y="1795463"/>
            <a:ext cx="4094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C. beaker + sample after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50.39 g</a:t>
            </a:r>
          </a:p>
        </p:txBody>
      </p:sp>
      <p:sp>
        <p:nvSpPr>
          <p:cNvPr id="8208" name="Rectangle 23"/>
          <p:cNvSpPr>
            <a:spLocks noChangeArrowheads="1"/>
          </p:cNvSpPr>
          <p:nvPr/>
        </p:nvSpPr>
        <p:spPr bwMode="auto">
          <a:xfrm>
            <a:off x="312738" y="2776538"/>
            <a:ext cx="6529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molar mass of anhydrous salt = 129.9 g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405438" y="1035050"/>
            <a:ext cx="709612" cy="798513"/>
            <a:chOff x="4516" y="2603"/>
            <a:chExt cx="521" cy="589"/>
          </a:xfrm>
        </p:grpSpPr>
        <p:sp>
          <p:nvSpPr>
            <p:cNvPr id="8223" name="Rectangle 35"/>
            <p:cNvSpPr>
              <a:spLocks noChangeArrowheads="1"/>
            </p:cNvSpPr>
            <p:nvPr/>
          </p:nvSpPr>
          <p:spPr bwMode="auto">
            <a:xfrm>
              <a:off x="4516" y="2671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24" name="Group 36"/>
            <p:cNvGrpSpPr>
              <a:grpSpLocks/>
            </p:cNvGrpSpPr>
            <p:nvPr/>
          </p:nvGrpSpPr>
          <p:grpSpPr bwMode="auto">
            <a:xfrm>
              <a:off x="4569" y="2603"/>
              <a:ext cx="416" cy="536"/>
              <a:chOff x="1735" y="2332"/>
              <a:chExt cx="1082" cy="1393"/>
            </a:xfrm>
          </p:grpSpPr>
          <p:pic>
            <p:nvPicPr>
              <p:cNvPr id="8225" name="Picture 37" descr="chewbacca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35" y="2464"/>
                <a:ext cx="1082" cy="1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6" name="AutoShape 38"/>
              <p:cNvSpPr>
                <a:spLocks noChangeArrowheads="1"/>
              </p:cNvSpPr>
              <p:nvPr/>
            </p:nvSpPr>
            <p:spPr bwMode="auto">
              <a:xfrm>
                <a:off x="2499" y="2512"/>
                <a:ext cx="163" cy="164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AutoShape 39"/>
              <p:cNvSpPr>
                <a:spLocks noChangeArrowheads="1"/>
              </p:cNvSpPr>
              <p:nvPr/>
            </p:nvSpPr>
            <p:spPr bwMode="auto">
              <a:xfrm>
                <a:off x="1861" y="2483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AutoShape 40"/>
              <p:cNvSpPr>
                <a:spLocks noChangeArrowheads="1"/>
              </p:cNvSpPr>
              <p:nvPr/>
            </p:nvSpPr>
            <p:spPr bwMode="auto">
              <a:xfrm>
                <a:off x="2624" y="2745"/>
                <a:ext cx="164" cy="164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AutoShape 41"/>
              <p:cNvSpPr>
                <a:spLocks noChangeArrowheads="1"/>
              </p:cNvSpPr>
              <p:nvPr/>
            </p:nvSpPr>
            <p:spPr bwMode="auto">
              <a:xfrm>
                <a:off x="2067" y="2350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AutoShape 42"/>
              <p:cNvSpPr>
                <a:spLocks noChangeArrowheads="1"/>
              </p:cNvSpPr>
              <p:nvPr/>
            </p:nvSpPr>
            <p:spPr bwMode="auto">
              <a:xfrm>
                <a:off x="1783" y="2734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AutoShape 43"/>
              <p:cNvSpPr>
                <a:spLocks noChangeArrowheads="1"/>
              </p:cNvSpPr>
              <p:nvPr/>
            </p:nvSpPr>
            <p:spPr bwMode="auto">
              <a:xfrm>
                <a:off x="1802" y="298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AutoShape 44"/>
              <p:cNvSpPr>
                <a:spLocks noChangeArrowheads="1"/>
              </p:cNvSpPr>
              <p:nvPr/>
            </p:nvSpPr>
            <p:spPr bwMode="auto">
              <a:xfrm>
                <a:off x="2313" y="233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AutoShape 45"/>
              <p:cNvSpPr>
                <a:spLocks noChangeArrowheads="1"/>
              </p:cNvSpPr>
              <p:nvPr/>
            </p:nvSpPr>
            <p:spPr bwMode="auto">
              <a:xfrm>
                <a:off x="2634" y="297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400675" y="1954213"/>
            <a:ext cx="709613" cy="735012"/>
            <a:chOff x="3332" y="2591"/>
            <a:chExt cx="521" cy="541"/>
          </a:xfrm>
        </p:grpSpPr>
        <p:sp>
          <p:nvSpPr>
            <p:cNvPr id="8221" name="Rectangle 47"/>
            <p:cNvSpPr>
              <a:spLocks noChangeArrowheads="1"/>
            </p:cNvSpPr>
            <p:nvPr/>
          </p:nvSpPr>
          <p:spPr bwMode="auto">
            <a:xfrm>
              <a:off x="3332" y="2611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22" name="Picture 46" descr="chewbacca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81" y="2591"/>
              <a:ext cx="4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5405438" y="190500"/>
            <a:ext cx="708025" cy="795338"/>
            <a:chOff x="2266" y="2743"/>
            <a:chExt cx="521" cy="586"/>
          </a:xfrm>
        </p:grpSpPr>
        <p:sp>
          <p:nvSpPr>
            <p:cNvPr id="8219" name="Rectangle 48"/>
            <p:cNvSpPr>
              <a:spLocks noChangeArrowheads="1"/>
            </p:cNvSpPr>
            <p:nvPr/>
          </p:nvSpPr>
          <p:spPr bwMode="auto">
            <a:xfrm>
              <a:off x="2266" y="2808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Rectangle 49"/>
            <p:cNvSpPr>
              <a:spLocks noChangeArrowheads="1"/>
            </p:cNvSpPr>
            <p:nvPr/>
          </p:nvSpPr>
          <p:spPr bwMode="auto">
            <a:xfrm>
              <a:off x="2312" y="2743"/>
              <a:ext cx="430" cy="5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30" name="Rectangle 54"/>
          <p:cNvSpPr>
            <a:spLocks noChangeArrowheads="1"/>
          </p:cNvSpPr>
          <p:nvPr/>
        </p:nvSpPr>
        <p:spPr bwMode="auto">
          <a:xfrm>
            <a:off x="6302375" y="2076450"/>
            <a:ext cx="244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/>
              <a:t>beaker + salt</a:t>
            </a:r>
          </a:p>
        </p:txBody>
      </p:sp>
      <p:sp>
        <p:nvSpPr>
          <p:cNvPr id="101431" name="Rectangle 55"/>
          <p:cNvSpPr>
            <a:spLocks noChangeArrowheads="1"/>
          </p:cNvSpPr>
          <p:nvPr/>
        </p:nvSpPr>
        <p:spPr bwMode="auto">
          <a:xfrm>
            <a:off x="3700463" y="5762625"/>
            <a:ext cx="2076450" cy="593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1432" name="Object 56"/>
          <p:cNvGraphicFramePr>
            <a:graphicFrameLocks noChangeAspect="1"/>
          </p:cNvGraphicFramePr>
          <p:nvPr/>
        </p:nvGraphicFramePr>
        <p:xfrm>
          <a:off x="138113" y="3770313"/>
          <a:ext cx="1574800" cy="406400"/>
        </p:xfrm>
        <a:graphic>
          <a:graphicData uri="http://schemas.openxmlformats.org/presentationml/2006/ole">
            <p:oleObj spid="_x0000_s8194" name="Equation" r:id="rId5" imgW="1574640" imgH="406080" progId="Equation.3">
              <p:embed/>
            </p:oleObj>
          </a:graphicData>
        </a:graphic>
      </p:graphicFrame>
      <p:graphicFrame>
        <p:nvGraphicFramePr>
          <p:cNvPr id="101433" name="Object 57"/>
          <p:cNvGraphicFramePr>
            <a:graphicFrameLocks noChangeAspect="1"/>
          </p:cNvGraphicFramePr>
          <p:nvPr/>
        </p:nvGraphicFramePr>
        <p:xfrm>
          <a:off x="1739900" y="3468688"/>
          <a:ext cx="2120900" cy="965200"/>
        </p:xfrm>
        <a:graphic>
          <a:graphicData uri="http://schemas.openxmlformats.org/presentationml/2006/ole">
            <p:oleObj spid="_x0000_s8195" name="Equation" r:id="rId6" imgW="2120760" imgH="965160" progId="Equation.3">
              <p:embed/>
            </p:oleObj>
          </a:graphicData>
        </a:graphic>
      </p:graphicFrame>
      <p:graphicFrame>
        <p:nvGraphicFramePr>
          <p:cNvPr id="101434" name="Object 58"/>
          <p:cNvGraphicFramePr>
            <a:graphicFrameLocks noChangeAspect="1"/>
          </p:cNvGraphicFramePr>
          <p:nvPr/>
        </p:nvGraphicFramePr>
        <p:xfrm>
          <a:off x="3860800" y="3773488"/>
          <a:ext cx="2630488" cy="330200"/>
        </p:xfrm>
        <a:graphic>
          <a:graphicData uri="http://schemas.openxmlformats.org/presentationml/2006/ole">
            <p:oleObj spid="_x0000_s8196" name="Equation" r:id="rId7" imgW="2628720" imgH="330120" progId="Equation.3">
              <p:embed/>
            </p:oleObj>
          </a:graphicData>
        </a:graphic>
      </p:graphicFrame>
      <p:graphicFrame>
        <p:nvGraphicFramePr>
          <p:cNvPr id="101435" name="Object 59"/>
          <p:cNvGraphicFramePr>
            <a:graphicFrameLocks noChangeAspect="1"/>
          </p:cNvGraphicFramePr>
          <p:nvPr/>
        </p:nvGraphicFramePr>
        <p:xfrm>
          <a:off x="6592888" y="3765550"/>
          <a:ext cx="1498600" cy="330200"/>
        </p:xfrm>
        <a:graphic>
          <a:graphicData uri="http://schemas.openxmlformats.org/presentationml/2006/ole">
            <p:oleObj spid="_x0000_s8197" name="Equation" r:id="rId8" imgW="1498320" imgH="330120" progId="Equation.3">
              <p:embed/>
            </p:oleObj>
          </a:graphicData>
        </a:graphic>
      </p:graphicFrame>
      <p:graphicFrame>
        <p:nvGraphicFramePr>
          <p:cNvPr id="101436" name="Object 60"/>
          <p:cNvGraphicFramePr>
            <a:graphicFrameLocks noChangeAspect="1"/>
          </p:cNvGraphicFramePr>
          <p:nvPr/>
        </p:nvGraphicFramePr>
        <p:xfrm>
          <a:off x="8154988" y="3751263"/>
          <a:ext cx="674687" cy="330200"/>
        </p:xfrm>
        <a:graphic>
          <a:graphicData uri="http://schemas.openxmlformats.org/presentationml/2006/ole">
            <p:oleObj spid="_x0000_s8198" name="Equation" r:id="rId9" imgW="672840" imgH="330120" progId="Equation.3">
              <p:embed/>
            </p:oleObj>
          </a:graphicData>
        </a:graphic>
      </p:graphicFrame>
      <p:sp>
        <p:nvSpPr>
          <p:cNvPr id="101437" name="Line 61"/>
          <p:cNvSpPr>
            <a:spLocks noChangeShapeType="1"/>
          </p:cNvSpPr>
          <p:nvPr/>
        </p:nvSpPr>
        <p:spPr bwMode="auto">
          <a:xfrm flipV="1">
            <a:off x="773113" y="3752850"/>
            <a:ext cx="1016000" cy="3921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438" name="Line 62"/>
          <p:cNvSpPr>
            <a:spLocks noChangeShapeType="1"/>
          </p:cNvSpPr>
          <p:nvPr/>
        </p:nvSpPr>
        <p:spPr bwMode="auto">
          <a:xfrm flipV="1">
            <a:off x="2760663" y="4071938"/>
            <a:ext cx="857250" cy="3206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1439" name="Object 63"/>
          <p:cNvGraphicFramePr>
            <a:graphicFrameLocks noChangeAspect="1"/>
          </p:cNvGraphicFramePr>
          <p:nvPr/>
        </p:nvGraphicFramePr>
        <p:xfrm>
          <a:off x="398463" y="4919663"/>
          <a:ext cx="1676400" cy="419100"/>
        </p:xfrm>
        <a:graphic>
          <a:graphicData uri="http://schemas.openxmlformats.org/presentationml/2006/ole">
            <p:oleObj spid="_x0000_s8199" name="Equation" r:id="rId10" imgW="1676160" imgH="419040" progId="Equation.3">
              <p:embed/>
            </p:oleObj>
          </a:graphicData>
        </a:graphic>
      </p:graphicFrame>
      <p:graphicFrame>
        <p:nvGraphicFramePr>
          <p:cNvPr id="101440" name="Object 64"/>
          <p:cNvGraphicFramePr>
            <a:graphicFrameLocks noChangeAspect="1"/>
          </p:cNvGraphicFramePr>
          <p:nvPr/>
        </p:nvGraphicFramePr>
        <p:xfrm>
          <a:off x="2119313" y="4611688"/>
          <a:ext cx="1841500" cy="990600"/>
        </p:xfrm>
        <a:graphic>
          <a:graphicData uri="http://schemas.openxmlformats.org/presentationml/2006/ole">
            <p:oleObj spid="_x0000_s8200" name="Equation" r:id="rId11" imgW="1841400" imgH="990360" progId="Equation.3">
              <p:embed/>
            </p:oleObj>
          </a:graphicData>
        </a:graphic>
      </p:graphicFrame>
      <p:graphicFrame>
        <p:nvGraphicFramePr>
          <p:cNvPr id="101441" name="Object 65"/>
          <p:cNvGraphicFramePr>
            <a:graphicFrameLocks noChangeAspect="1"/>
          </p:cNvGraphicFramePr>
          <p:nvPr/>
        </p:nvGraphicFramePr>
        <p:xfrm>
          <a:off x="4060825" y="4899025"/>
          <a:ext cx="2338388" cy="419100"/>
        </p:xfrm>
        <a:graphic>
          <a:graphicData uri="http://schemas.openxmlformats.org/presentationml/2006/ole">
            <p:oleObj spid="_x0000_s8201" name="Equation" r:id="rId12" imgW="2336760" imgH="419040" progId="Equation.3">
              <p:embed/>
            </p:oleObj>
          </a:graphicData>
        </a:graphic>
      </p:graphicFrame>
      <p:graphicFrame>
        <p:nvGraphicFramePr>
          <p:cNvPr id="101442" name="Object 66"/>
          <p:cNvGraphicFramePr>
            <a:graphicFrameLocks noChangeAspect="1"/>
          </p:cNvGraphicFramePr>
          <p:nvPr/>
        </p:nvGraphicFramePr>
        <p:xfrm>
          <a:off x="6575425" y="4906963"/>
          <a:ext cx="1498600" cy="330200"/>
        </p:xfrm>
        <a:graphic>
          <a:graphicData uri="http://schemas.openxmlformats.org/presentationml/2006/ole">
            <p:oleObj spid="_x0000_s8202" name="Equation" r:id="rId13" imgW="1498320" imgH="330120" progId="Equation.3">
              <p:embed/>
            </p:oleObj>
          </a:graphicData>
        </a:graphic>
      </p:graphicFrame>
      <p:graphicFrame>
        <p:nvGraphicFramePr>
          <p:cNvPr id="101443" name="Object 67"/>
          <p:cNvGraphicFramePr>
            <a:graphicFrameLocks noChangeAspect="1"/>
          </p:cNvGraphicFramePr>
          <p:nvPr/>
        </p:nvGraphicFramePr>
        <p:xfrm>
          <a:off x="8170863" y="4906963"/>
          <a:ext cx="750887" cy="330200"/>
        </p:xfrm>
        <a:graphic>
          <a:graphicData uri="http://schemas.openxmlformats.org/presentationml/2006/ole">
            <p:oleObj spid="_x0000_s8203" name="Equation" r:id="rId14" imgW="749160" imgH="330120" progId="Equation.3">
              <p:embed/>
            </p:oleObj>
          </a:graphicData>
        </a:graphic>
      </p:graphicFrame>
      <p:sp>
        <p:nvSpPr>
          <p:cNvPr id="101444" name="Line 68"/>
          <p:cNvSpPr>
            <a:spLocks noChangeShapeType="1"/>
          </p:cNvSpPr>
          <p:nvPr/>
        </p:nvSpPr>
        <p:spPr bwMode="auto">
          <a:xfrm flipV="1">
            <a:off x="1090613" y="4900613"/>
            <a:ext cx="944562" cy="336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445" name="Line 69"/>
          <p:cNvSpPr>
            <a:spLocks noChangeShapeType="1"/>
          </p:cNvSpPr>
          <p:nvPr/>
        </p:nvSpPr>
        <p:spPr bwMode="auto">
          <a:xfrm flipV="1">
            <a:off x="2832100" y="5205413"/>
            <a:ext cx="912813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446" name="Rectangle 70"/>
          <p:cNvSpPr>
            <a:spLocks noChangeArrowheads="1"/>
          </p:cNvSpPr>
          <p:nvPr/>
        </p:nvSpPr>
        <p:spPr bwMode="auto">
          <a:xfrm>
            <a:off x="3743325" y="5826125"/>
            <a:ext cx="2065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MN </a:t>
            </a:r>
            <a:r>
              <a:rPr lang="en-US" sz="2800" baseline="30000"/>
              <a:t>.</a:t>
            </a:r>
            <a:r>
              <a:rPr lang="en-US" sz="2800" b="0"/>
              <a:t> 8 H</a:t>
            </a:r>
            <a:r>
              <a:rPr lang="en-US" sz="2800" b="0" baseline="-25000"/>
              <a:t>2</a:t>
            </a:r>
            <a:r>
              <a:rPr lang="en-US" sz="2800" b="0"/>
              <a:t>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1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1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1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0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0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0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430" grpId="0"/>
      <p:bldP spid="101431" grpId="0" animBg="1"/>
      <p:bldP spid="101437" grpId="0" animBg="1"/>
      <p:bldP spid="101438" grpId="0" animBg="1"/>
      <p:bldP spid="101444" grpId="0" animBg="1"/>
      <p:bldP spid="101445" grpId="0" animBg="1"/>
      <p:bldP spid="1014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6602413" y="1066800"/>
            <a:ext cx="188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/>
              <a:t>beaker +</a:t>
            </a:r>
          </a:p>
          <a:p>
            <a:pPr algn="ctr"/>
            <a:r>
              <a:rPr lang="en-US" sz="2400" b="0"/>
              <a:t>salt + water</a:t>
            </a:r>
          </a:p>
        </p:txBody>
      </p:sp>
      <p:sp>
        <p:nvSpPr>
          <p:cNvPr id="9229" name="Rectangle 3"/>
          <p:cNvSpPr>
            <a:spLocks noChangeArrowheads="1"/>
          </p:cNvSpPr>
          <p:nvPr/>
        </p:nvSpPr>
        <p:spPr bwMode="auto">
          <a:xfrm>
            <a:off x="860425" y="271463"/>
            <a:ext cx="330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A. beaker = 47.28 g</a:t>
            </a:r>
          </a:p>
        </p:txBody>
      </p:sp>
      <p:sp>
        <p:nvSpPr>
          <p:cNvPr id="9230" name="Rectangle 4"/>
          <p:cNvSpPr>
            <a:spLocks noChangeArrowheads="1"/>
          </p:cNvSpPr>
          <p:nvPr/>
        </p:nvSpPr>
        <p:spPr bwMode="auto">
          <a:xfrm>
            <a:off x="862013" y="863600"/>
            <a:ext cx="4371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B. beaker + sample before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53.84 g</a:t>
            </a:r>
          </a:p>
        </p:txBody>
      </p:sp>
      <p:sp>
        <p:nvSpPr>
          <p:cNvPr id="9231" name="Rectangle 5"/>
          <p:cNvSpPr>
            <a:spLocks noChangeArrowheads="1"/>
          </p:cNvSpPr>
          <p:nvPr/>
        </p:nvSpPr>
        <p:spPr bwMode="auto">
          <a:xfrm>
            <a:off x="850900" y="1795463"/>
            <a:ext cx="4094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C. beaker + sample after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51.48 g</a:t>
            </a:r>
          </a:p>
        </p:txBody>
      </p:sp>
      <p:sp>
        <p:nvSpPr>
          <p:cNvPr id="9232" name="Rectangle 6"/>
          <p:cNvSpPr>
            <a:spLocks noChangeArrowheads="1"/>
          </p:cNvSpPr>
          <p:nvPr/>
        </p:nvSpPr>
        <p:spPr bwMode="auto">
          <a:xfrm>
            <a:off x="312738" y="2776538"/>
            <a:ext cx="623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molar mass of anhydrous salt = 128 g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05438" y="1035050"/>
            <a:ext cx="709612" cy="798513"/>
            <a:chOff x="4516" y="2603"/>
            <a:chExt cx="521" cy="589"/>
          </a:xfrm>
        </p:grpSpPr>
        <p:sp>
          <p:nvSpPr>
            <p:cNvPr id="9247" name="Rectangle 8"/>
            <p:cNvSpPr>
              <a:spLocks noChangeArrowheads="1"/>
            </p:cNvSpPr>
            <p:nvPr/>
          </p:nvSpPr>
          <p:spPr bwMode="auto">
            <a:xfrm>
              <a:off x="4516" y="2671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48" name="Group 9"/>
            <p:cNvGrpSpPr>
              <a:grpSpLocks/>
            </p:cNvGrpSpPr>
            <p:nvPr/>
          </p:nvGrpSpPr>
          <p:grpSpPr bwMode="auto">
            <a:xfrm>
              <a:off x="4569" y="2603"/>
              <a:ext cx="416" cy="536"/>
              <a:chOff x="1735" y="2332"/>
              <a:chExt cx="1082" cy="1393"/>
            </a:xfrm>
          </p:grpSpPr>
          <p:pic>
            <p:nvPicPr>
              <p:cNvPr id="9249" name="Picture 10" descr="chewbacca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35" y="2464"/>
                <a:ext cx="1082" cy="1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50" name="AutoShape 11"/>
              <p:cNvSpPr>
                <a:spLocks noChangeArrowheads="1"/>
              </p:cNvSpPr>
              <p:nvPr/>
            </p:nvSpPr>
            <p:spPr bwMode="auto">
              <a:xfrm>
                <a:off x="2499" y="2512"/>
                <a:ext cx="163" cy="164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AutoShape 12"/>
              <p:cNvSpPr>
                <a:spLocks noChangeArrowheads="1"/>
              </p:cNvSpPr>
              <p:nvPr/>
            </p:nvSpPr>
            <p:spPr bwMode="auto">
              <a:xfrm>
                <a:off x="1861" y="2483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AutoShape 13"/>
              <p:cNvSpPr>
                <a:spLocks noChangeArrowheads="1"/>
              </p:cNvSpPr>
              <p:nvPr/>
            </p:nvSpPr>
            <p:spPr bwMode="auto">
              <a:xfrm>
                <a:off x="2624" y="2745"/>
                <a:ext cx="164" cy="164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AutoShape 14"/>
              <p:cNvSpPr>
                <a:spLocks noChangeArrowheads="1"/>
              </p:cNvSpPr>
              <p:nvPr/>
            </p:nvSpPr>
            <p:spPr bwMode="auto">
              <a:xfrm>
                <a:off x="2067" y="2350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AutoShape 15"/>
              <p:cNvSpPr>
                <a:spLocks noChangeArrowheads="1"/>
              </p:cNvSpPr>
              <p:nvPr/>
            </p:nvSpPr>
            <p:spPr bwMode="auto">
              <a:xfrm>
                <a:off x="1783" y="2734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AutoShape 16"/>
              <p:cNvSpPr>
                <a:spLocks noChangeArrowheads="1"/>
              </p:cNvSpPr>
              <p:nvPr/>
            </p:nvSpPr>
            <p:spPr bwMode="auto">
              <a:xfrm>
                <a:off x="1802" y="298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AutoShape 17"/>
              <p:cNvSpPr>
                <a:spLocks noChangeArrowheads="1"/>
              </p:cNvSpPr>
              <p:nvPr/>
            </p:nvSpPr>
            <p:spPr bwMode="auto">
              <a:xfrm>
                <a:off x="2313" y="233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AutoShape 18"/>
              <p:cNvSpPr>
                <a:spLocks noChangeArrowheads="1"/>
              </p:cNvSpPr>
              <p:nvPr/>
            </p:nvSpPr>
            <p:spPr bwMode="auto">
              <a:xfrm>
                <a:off x="2634" y="297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400675" y="1954213"/>
            <a:ext cx="709613" cy="735012"/>
            <a:chOff x="3332" y="2591"/>
            <a:chExt cx="521" cy="541"/>
          </a:xfrm>
        </p:grpSpPr>
        <p:sp>
          <p:nvSpPr>
            <p:cNvPr id="9245" name="Rectangle 20"/>
            <p:cNvSpPr>
              <a:spLocks noChangeArrowheads="1"/>
            </p:cNvSpPr>
            <p:nvPr/>
          </p:nvSpPr>
          <p:spPr bwMode="auto">
            <a:xfrm>
              <a:off x="3332" y="2611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46" name="Picture 21" descr="chewbacca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81" y="2591"/>
              <a:ext cx="4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405438" y="190500"/>
            <a:ext cx="708025" cy="795338"/>
            <a:chOff x="2266" y="2743"/>
            <a:chExt cx="521" cy="586"/>
          </a:xfrm>
        </p:grpSpPr>
        <p:sp>
          <p:nvSpPr>
            <p:cNvPr id="9243" name="Rectangle 23"/>
            <p:cNvSpPr>
              <a:spLocks noChangeArrowheads="1"/>
            </p:cNvSpPr>
            <p:nvPr/>
          </p:nvSpPr>
          <p:spPr bwMode="auto">
            <a:xfrm>
              <a:off x="2266" y="2808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24"/>
            <p:cNvSpPr>
              <a:spLocks noChangeArrowheads="1"/>
            </p:cNvSpPr>
            <p:nvPr/>
          </p:nvSpPr>
          <p:spPr bwMode="auto">
            <a:xfrm>
              <a:off x="2312" y="2743"/>
              <a:ext cx="430" cy="5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6288088" y="2076450"/>
            <a:ext cx="2446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/>
              <a:t>beaker + salt</a:t>
            </a:r>
          </a:p>
        </p:txBody>
      </p:sp>
      <p:sp>
        <p:nvSpPr>
          <p:cNvPr id="124954" name="Rectangle 26"/>
          <p:cNvSpPr>
            <a:spLocks noChangeArrowheads="1"/>
          </p:cNvSpPr>
          <p:nvPr/>
        </p:nvSpPr>
        <p:spPr bwMode="auto">
          <a:xfrm>
            <a:off x="3700463" y="5762625"/>
            <a:ext cx="2076450" cy="593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274638" y="3770313"/>
          <a:ext cx="1587500" cy="406400"/>
        </p:xfrm>
        <a:graphic>
          <a:graphicData uri="http://schemas.openxmlformats.org/presentationml/2006/ole">
            <p:oleObj spid="_x0000_s9218" name="Equation" r:id="rId5" imgW="1587240" imgH="406080" progId="Equation.3">
              <p:embed/>
            </p:oleObj>
          </a:graphicData>
        </a:graphic>
      </p:graphicFrame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1963738" y="3468688"/>
          <a:ext cx="1816100" cy="965200"/>
        </p:xfrm>
        <a:graphic>
          <a:graphicData uri="http://schemas.openxmlformats.org/presentationml/2006/ole">
            <p:oleObj spid="_x0000_s9219" name="Equation" r:id="rId6" imgW="1815840" imgH="965160" progId="Equation.3">
              <p:embed/>
            </p:oleObj>
          </a:graphicData>
        </a:graphic>
      </p:graphicFrame>
      <p:graphicFrame>
        <p:nvGraphicFramePr>
          <p:cNvPr id="124957" name="Object 29"/>
          <p:cNvGraphicFramePr>
            <a:graphicFrameLocks noChangeAspect="1"/>
          </p:cNvGraphicFramePr>
          <p:nvPr/>
        </p:nvGraphicFramePr>
        <p:xfrm>
          <a:off x="3860800" y="3773488"/>
          <a:ext cx="2630488" cy="330200"/>
        </p:xfrm>
        <a:graphic>
          <a:graphicData uri="http://schemas.openxmlformats.org/presentationml/2006/ole">
            <p:oleObj spid="_x0000_s9220" name="Equation" r:id="rId7" imgW="2628720" imgH="330120" progId="Equation.3">
              <p:embed/>
            </p:oleObj>
          </a:graphicData>
        </a:graphic>
      </p:graphicFrame>
      <p:graphicFrame>
        <p:nvGraphicFramePr>
          <p:cNvPr id="124958" name="Object 30"/>
          <p:cNvGraphicFramePr>
            <a:graphicFrameLocks noChangeAspect="1"/>
          </p:cNvGraphicFramePr>
          <p:nvPr/>
        </p:nvGraphicFramePr>
        <p:xfrm>
          <a:off x="6592888" y="3765550"/>
          <a:ext cx="1498600" cy="330200"/>
        </p:xfrm>
        <a:graphic>
          <a:graphicData uri="http://schemas.openxmlformats.org/presentationml/2006/ole">
            <p:oleObj spid="_x0000_s9221" name="Equation" r:id="rId8" imgW="1498320" imgH="330120" progId="Equation.3">
              <p:embed/>
            </p:oleObj>
          </a:graphicData>
        </a:graphic>
      </p:graphicFrame>
      <p:graphicFrame>
        <p:nvGraphicFramePr>
          <p:cNvPr id="124959" name="Object 31"/>
          <p:cNvGraphicFramePr>
            <a:graphicFrameLocks noChangeAspect="1"/>
          </p:cNvGraphicFramePr>
          <p:nvPr/>
        </p:nvGraphicFramePr>
        <p:xfrm>
          <a:off x="8154988" y="3751263"/>
          <a:ext cx="674687" cy="330200"/>
        </p:xfrm>
        <a:graphic>
          <a:graphicData uri="http://schemas.openxmlformats.org/presentationml/2006/ole">
            <p:oleObj spid="_x0000_s9222" name="Equation" r:id="rId9" imgW="672840" imgH="330120" progId="Equation.3">
              <p:embed/>
            </p:oleObj>
          </a:graphicData>
        </a:graphic>
      </p:graphicFrame>
      <p:sp>
        <p:nvSpPr>
          <p:cNvPr id="124960" name="Line 32"/>
          <p:cNvSpPr>
            <a:spLocks noChangeShapeType="1"/>
          </p:cNvSpPr>
          <p:nvPr/>
        </p:nvSpPr>
        <p:spPr bwMode="auto">
          <a:xfrm flipV="1">
            <a:off x="915988" y="3752850"/>
            <a:ext cx="1016000" cy="3921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1" name="Line 33"/>
          <p:cNvSpPr>
            <a:spLocks noChangeShapeType="1"/>
          </p:cNvSpPr>
          <p:nvPr/>
        </p:nvSpPr>
        <p:spPr bwMode="auto">
          <a:xfrm flipV="1">
            <a:off x="2832100" y="4071938"/>
            <a:ext cx="857250" cy="3206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4962" name="Object 34"/>
          <p:cNvGraphicFramePr>
            <a:graphicFrameLocks noChangeAspect="1"/>
          </p:cNvGraphicFramePr>
          <p:nvPr/>
        </p:nvGraphicFramePr>
        <p:xfrm>
          <a:off x="249238" y="4919663"/>
          <a:ext cx="1689100" cy="419100"/>
        </p:xfrm>
        <a:graphic>
          <a:graphicData uri="http://schemas.openxmlformats.org/presentationml/2006/ole">
            <p:oleObj spid="_x0000_s9223" name="Equation" r:id="rId10" imgW="1688760" imgH="419040" progId="Equation.3">
              <p:embed/>
            </p:oleObj>
          </a:graphicData>
        </a:graphic>
      </p:graphicFrame>
      <p:graphicFrame>
        <p:nvGraphicFramePr>
          <p:cNvPr id="124963" name="Object 35"/>
          <p:cNvGraphicFramePr>
            <a:graphicFrameLocks noChangeAspect="1"/>
          </p:cNvGraphicFramePr>
          <p:nvPr/>
        </p:nvGraphicFramePr>
        <p:xfrm>
          <a:off x="1976438" y="4611688"/>
          <a:ext cx="1841500" cy="990600"/>
        </p:xfrm>
        <a:graphic>
          <a:graphicData uri="http://schemas.openxmlformats.org/presentationml/2006/ole">
            <p:oleObj spid="_x0000_s9224" name="Equation" r:id="rId11" imgW="1841400" imgH="990360" progId="Equation.3">
              <p:embed/>
            </p:oleObj>
          </a:graphicData>
        </a:graphic>
      </p:graphicFrame>
      <p:graphicFrame>
        <p:nvGraphicFramePr>
          <p:cNvPr id="124964" name="Object 36"/>
          <p:cNvGraphicFramePr>
            <a:graphicFrameLocks noChangeAspect="1"/>
          </p:cNvGraphicFramePr>
          <p:nvPr/>
        </p:nvGraphicFramePr>
        <p:xfrm>
          <a:off x="3883025" y="4899025"/>
          <a:ext cx="2693988" cy="419100"/>
        </p:xfrm>
        <a:graphic>
          <a:graphicData uri="http://schemas.openxmlformats.org/presentationml/2006/ole">
            <p:oleObj spid="_x0000_s9225" name="Equation" r:id="rId12" imgW="2692080" imgH="419040" progId="Equation.3">
              <p:embed/>
            </p:oleObj>
          </a:graphicData>
        </a:graphic>
      </p:graphicFrame>
      <p:graphicFrame>
        <p:nvGraphicFramePr>
          <p:cNvPr id="124965" name="Object 37"/>
          <p:cNvGraphicFramePr>
            <a:graphicFrameLocks noChangeAspect="1"/>
          </p:cNvGraphicFramePr>
          <p:nvPr/>
        </p:nvGraphicFramePr>
        <p:xfrm>
          <a:off x="6604000" y="4906963"/>
          <a:ext cx="1498600" cy="330200"/>
        </p:xfrm>
        <a:graphic>
          <a:graphicData uri="http://schemas.openxmlformats.org/presentationml/2006/ole">
            <p:oleObj spid="_x0000_s9226" name="Equation" r:id="rId13" imgW="1498320" imgH="330120" progId="Equation.3">
              <p:embed/>
            </p:oleObj>
          </a:graphicData>
        </a:graphic>
      </p:graphicFrame>
      <p:graphicFrame>
        <p:nvGraphicFramePr>
          <p:cNvPr id="124966" name="Object 38"/>
          <p:cNvGraphicFramePr>
            <a:graphicFrameLocks noChangeAspect="1"/>
          </p:cNvGraphicFramePr>
          <p:nvPr/>
        </p:nvGraphicFramePr>
        <p:xfrm>
          <a:off x="8193088" y="4913313"/>
          <a:ext cx="763587" cy="317500"/>
        </p:xfrm>
        <a:graphic>
          <a:graphicData uri="http://schemas.openxmlformats.org/presentationml/2006/ole">
            <p:oleObj spid="_x0000_s9227" name="Equation" r:id="rId14" imgW="761760" imgH="317160" progId="Equation.3">
              <p:embed/>
            </p:oleObj>
          </a:graphicData>
        </a:graphic>
      </p:graphicFrame>
      <p:sp>
        <p:nvSpPr>
          <p:cNvPr id="124967" name="Line 39"/>
          <p:cNvSpPr>
            <a:spLocks noChangeShapeType="1"/>
          </p:cNvSpPr>
          <p:nvPr/>
        </p:nvSpPr>
        <p:spPr bwMode="auto">
          <a:xfrm flipV="1">
            <a:off x="947738" y="4900613"/>
            <a:ext cx="944562" cy="336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8" name="Line 40"/>
          <p:cNvSpPr>
            <a:spLocks noChangeShapeType="1"/>
          </p:cNvSpPr>
          <p:nvPr/>
        </p:nvSpPr>
        <p:spPr bwMode="auto">
          <a:xfrm flipV="1">
            <a:off x="2689225" y="5205413"/>
            <a:ext cx="912813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69" name="Rectangle 41"/>
          <p:cNvSpPr>
            <a:spLocks noChangeArrowheads="1"/>
          </p:cNvSpPr>
          <p:nvPr/>
        </p:nvSpPr>
        <p:spPr bwMode="auto">
          <a:xfrm>
            <a:off x="3743325" y="5826125"/>
            <a:ext cx="2065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MN </a:t>
            </a:r>
            <a:r>
              <a:rPr lang="en-US" sz="2800" baseline="30000"/>
              <a:t>.</a:t>
            </a:r>
            <a:r>
              <a:rPr lang="en-US" sz="2800" b="0"/>
              <a:t> 4 H</a:t>
            </a:r>
            <a:r>
              <a:rPr lang="en-US" sz="2800" b="0" baseline="-25000"/>
              <a:t>2</a:t>
            </a:r>
            <a:r>
              <a:rPr lang="en-US" sz="2800" b="0"/>
              <a:t>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2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4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2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2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53" grpId="0"/>
      <p:bldP spid="124954" grpId="0" animBg="1"/>
      <p:bldP spid="124960" grpId="0" animBg="1"/>
      <p:bldP spid="124961" grpId="0" animBg="1"/>
      <p:bldP spid="124967" grpId="0" animBg="1"/>
      <p:bldP spid="124968" grpId="0" animBg="1"/>
      <p:bldP spid="1249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5689600" y="5021263"/>
            <a:ext cx="1958975" cy="9874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718175" y="3019425"/>
            <a:ext cx="1974850" cy="9858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4365625" y="4135438"/>
            <a:ext cx="1019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or…</a:t>
            </a:r>
          </a:p>
        </p:txBody>
      </p:sp>
      <p:sp>
        <p:nvSpPr>
          <p:cNvPr id="10252" name="Rectangle 6"/>
          <p:cNvSpPr>
            <a:spLocks noChangeArrowheads="1"/>
          </p:cNvSpPr>
          <p:nvPr/>
        </p:nvSpPr>
        <p:spPr bwMode="auto">
          <a:xfrm>
            <a:off x="333375" y="387350"/>
            <a:ext cx="64023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For previous problem, find % water and</a:t>
            </a:r>
          </a:p>
          <a:p>
            <a:r>
              <a:rPr lang="en-US" sz="2800" b="0">
                <a:solidFill>
                  <a:srgbClr val="FF0000"/>
                </a:solidFill>
              </a:rPr>
              <a:t>% anhydrous salt (by mass).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1284288" y="2930525"/>
          <a:ext cx="3767137" cy="900113"/>
        </p:xfrm>
        <a:graphic>
          <a:graphicData uri="http://schemas.openxmlformats.org/presentationml/2006/ole">
            <p:oleObj spid="_x0000_s10242" name="Equation" r:id="rId3" imgW="3822480" imgH="914400" progId="Equation.3">
              <p:embed/>
            </p:oleObj>
          </a:graphicData>
        </a:graphic>
      </p:graphicFrame>
      <p:graphicFrame>
        <p:nvGraphicFramePr>
          <p:cNvPr id="102409" name="Object 9"/>
          <p:cNvGraphicFramePr>
            <a:graphicFrameLocks noChangeAspect="1"/>
          </p:cNvGraphicFramePr>
          <p:nvPr/>
        </p:nvGraphicFramePr>
        <p:xfrm>
          <a:off x="1363663" y="4921250"/>
          <a:ext cx="3630612" cy="900113"/>
        </p:xfrm>
        <a:graphic>
          <a:graphicData uri="http://schemas.openxmlformats.org/presentationml/2006/ole">
            <p:oleObj spid="_x0000_s10243" name="Equation" r:id="rId4" imgW="3682800" imgH="914400" progId="Equation.3">
              <p:embed/>
            </p:oleObj>
          </a:graphicData>
        </a:graphic>
      </p:graphicFrame>
      <p:graphicFrame>
        <p:nvGraphicFramePr>
          <p:cNvPr id="102411" name="Object 11"/>
          <p:cNvGraphicFramePr>
            <a:graphicFrameLocks noChangeAspect="1"/>
          </p:cNvGraphicFramePr>
          <p:nvPr/>
        </p:nvGraphicFramePr>
        <p:xfrm>
          <a:off x="2074863" y="1663700"/>
          <a:ext cx="4819650" cy="900113"/>
        </p:xfrm>
        <a:graphic>
          <a:graphicData uri="http://schemas.openxmlformats.org/presentationml/2006/ole">
            <p:oleObj spid="_x0000_s10244" name="Equation" r:id="rId5" imgW="4889160" imgH="914400" progId="Equation.3">
              <p:embed/>
            </p:oleObj>
          </a:graphicData>
        </a:graphic>
      </p:graphicFrame>
      <p:graphicFrame>
        <p:nvGraphicFramePr>
          <p:cNvPr id="102412" name="Object 12"/>
          <p:cNvGraphicFramePr>
            <a:graphicFrameLocks noChangeAspect="1"/>
          </p:cNvGraphicFramePr>
          <p:nvPr/>
        </p:nvGraphicFramePr>
        <p:xfrm>
          <a:off x="5238750" y="3154363"/>
          <a:ext cx="2314575" cy="412750"/>
        </p:xfrm>
        <a:graphic>
          <a:graphicData uri="http://schemas.openxmlformats.org/presentationml/2006/ole">
            <p:oleObj spid="_x0000_s10245" name="Equation" r:id="rId6" imgW="2349360" imgH="419040" progId="Equation.3">
              <p:embed/>
            </p:oleObj>
          </a:graphicData>
        </a:graphic>
      </p:graphicFrame>
      <p:graphicFrame>
        <p:nvGraphicFramePr>
          <p:cNvPr id="102413" name="Object 13"/>
          <p:cNvGraphicFramePr>
            <a:graphicFrameLocks noChangeAspect="1"/>
          </p:cNvGraphicFramePr>
          <p:nvPr/>
        </p:nvGraphicFramePr>
        <p:xfrm>
          <a:off x="5918200" y="3624263"/>
          <a:ext cx="1614488" cy="325437"/>
        </p:xfrm>
        <a:graphic>
          <a:graphicData uri="http://schemas.openxmlformats.org/presentationml/2006/ole">
            <p:oleObj spid="_x0000_s10246" name="Equation" r:id="rId7" imgW="1638000" imgH="330120" progId="Equation.3">
              <p:embed/>
            </p:oleObj>
          </a:graphicData>
        </a:graphic>
      </p:graphicFrame>
      <p:graphicFrame>
        <p:nvGraphicFramePr>
          <p:cNvPr id="102414" name="Object 14"/>
          <p:cNvGraphicFramePr>
            <a:graphicFrameLocks noChangeAspect="1"/>
          </p:cNvGraphicFramePr>
          <p:nvPr/>
        </p:nvGraphicFramePr>
        <p:xfrm>
          <a:off x="5205413" y="5149850"/>
          <a:ext cx="2314575" cy="412750"/>
        </p:xfrm>
        <a:graphic>
          <a:graphicData uri="http://schemas.openxmlformats.org/presentationml/2006/ole">
            <p:oleObj spid="_x0000_s10247" name="Equation" r:id="rId8" imgW="2349360" imgH="419040" progId="Equation.3">
              <p:embed/>
            </p:oleObj>
          </a:graphicData>
        </a:graphic>
      </p:graphicFrame>
      <p:graphicFrame>
        <p:nvGraphicFramePr>
          <p:cNvPr id="102415" name="Object 15"/>
          <p:cNvGraphicFramePr>
            <a:graphicFrameLocks noChangeAspect="1"/>
          </p:cNvGraphicFramePr>
          <p:nvPr/>
        </p:nvGraphicFramePr>
        <p:xfrm>
          <a:off x="5884863" y="5619750"/>
          <a:ext cx="1614487" cy="325438"/>
        </p:xfrm>
        <a:graphic>
          <a:graphicData uri="http://schemas.openxmlformats.org/presentationml/2006/ole">
            <p:oleObj spid="_x0000_s10248" name="Equation" r:id="rId9" imgW="163800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6" grpId="0" animBg="1"/>
      <p:bldP spid="102417" grpId="0" animBg="1"/>
      <p:bldP spid="10240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1635125" y="398463"/>
            <a:ext cx="29464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Review Problems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312738" y="1660525"/>
            <a:ext cx="541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Find % comp. of                           </a:t>
            </a: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3251200" y="2317750"/>
            <a:ext cx="119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 b="0"/>
              <a:t>	</a:t>
            </a:r>
            <a:r>
              <a:rPr lang="en-US" sz="2800"/>
              <a:t> </a:t>
            </a: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4716463" y="2319338"/>
            <a:ext cx="88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99"/>
                </a:solidFill>
              </a:rPr>
              <a:t>Cl</a:t>
            </a:r>
            <a:r>
              <a:rPr lang="en-US" sz="2800" b="0" baseline="30000">
                <a:solidFill>
                  <a:srgbClr val="000099"/>
                </a:solidFill>
              </a:rPr>
              <a:t>1–</a:t>
            </a:r>
            <a:r>
              <a:rPr lang="en-US" sz="2800"/>
              <a:t> </a:t>
            </a: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3687763" y="3000375"/>
            <a:ext cx="1169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>
                <a:solidFill>
                  <a:srgbClr val="000099"/>
                </a:solidFill>
              </a:rPr>
              <a:t>Cl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3008313" y="1662113"/>
            <a:ext cx="285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iron (III) chloride.</a:t>
            </a:r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3009900" y="1662113"/>
            <a:ext cx="285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90033"/>
                </a:solidFill>
              </a:rPr>
              <a:t>iron (III)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chemeClr val="accent2"/>
                </a:solidFill>
              </a:rPr>
              <a:t>chloride</a:t>
            </a:r>
            <a:r>
              <a:rPr lang="en-US" sz="2800" b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407988" y="3908425"/>
            <a:ext cx="801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/>
              <a:t>: </a:t>
            </a:r>
            <a:endParaRPr lang="en-US" sz="2800"/>
          </a:p>
        </p:txBody>
      </p:sp>
      <p:sp>
        <p:nvSpPr>
          <p:cNvPr id="103455" name="Rectangle 31"/>
          <p:cNvSpPr>
            <a:spLocks noChangeArrowheads="1"/>
          </p:cNvSpPr>
          <p:nvPr/>
        </p:nvSpPr>
        <p:spPr bwMode="auto">
          <a:xfrm>
            <a:off x="1222375" y="3910013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</a:t>
            </a:r>
            <a:r>
              <a:rPr lang="en-US" sz="2800"/>
              <a:t> </a:t>
            </a:r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1511300" y="39068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(55.8 g)</a:t>
            </a:r>
            <a:r>
              <a:rPr lang="en-US" sz="2800"/>
              <a:t> </a:t>
            </a:r>
          </a:p>
        </p:txBody>
      </p:sp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2997200" y="3911600"/>
            <a:ext cx="1677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55.8 g</a:t>
            </a:r>
            <a:r>
              <a:rPr lang="en-US" sz="2800"/>
              <a:t> </a:t>
            </a:r>
          </a:p>
        </p:txBody>
      </p:sp>
      <p:sp>
        <p:nvSpPr>
          <p:cNvPr id="103458" name="Rectangle 34"/>
          <p:cNvSpPr>
            <a:spLocks noChangeArrowheads="1"/>
          </p:cNvSpPr>
          <p:nvPr/>
        </p:nvSpPr>
        <p:spPr bwMode="auto">
          <a:xfrm>
            <a:off x="495300" y="4503738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Cl</a:t>
            </a:r>
            <a:r>
              <a:rPr lang="en-US" sz="2800" b="0"/>
              <a:t>:</a:t>
            </a:r>
            <a:r>
              <a:rPr lang="en-US" sz="2800"/>
              <a:t> </a:t>
            </a:r>
          </a:p>
        </p:txBody>
      </p:sp>
      <p:sp>
        <p:nvSpPr>
          <p:cNvPr id="103459" name="Rectangle 35"/>
          <p:cNvSpPr>
            <a:spLocks noChangeArrowheads="1"/>
          </p:cNvSpPr>
          <p:nvPr/>
        </p:nvSpPr>
        <p:spPr bwMode="auto">
          <a:xfrm>
            <a:off x="1211263" y="450532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3</a:t>
            </a:r>
            <a:r>
              <a:rPr lang="en-US" sz="2800"/>
              <a:t> </a:t>
            </a:r>
          </a:p>
        </p:txBody>
      </p:sp>
      <p:sp>
        <p:nvSpPr>
          <p:cNvPr id="103460" name="Rectangle 36"/>
          <p:cNvSpPr>
            <a:spLocks noChangeArrowheads="1"/>
          </p:cNvSpPr>
          <p:nvPr/>
        </p:nvSpPr>
        <p:spPr bwMode="auto">
          <a:xfrm>
            <a:off x="1517650" y="450532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(35.5 g)</a:t>
            </a:r>
            <a:r>
              <a:rPr lang="en-US" sz="2800"/>
              <a:t> </a:t>
            </a:r>
          </a:p>
        </p:txBody>
      </p:sp>
      <p:sp>
        <p:nvSpPr>
          <p:cNvPr id="103461" name="Rectangle 37"/>
          <p:cNvSpPr>
            <a:spLocks noChangeArrowheads="1"/>
          </p:cNvSpPr>
          <p:nvPr/>
        </p:nvSpPr>
        <p:spPr bwMode="auto">
          <a:xfrm>
            <a:off x="2898775" y="4503738"/>
            <a:ext cx="177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106.5 g</a:t>
            </a:r>
            <a:r>
              <a:rPr lang="en-US" sz="2800"/>
              <a:t> </a:t>
            </a:r>
          </a:p>
        </p:txBody>
      </p:sp>
      <p:sp>
        <p:nvSpPr>
          <p:cNvPr id="103463" name="Rectangle 39"/>
          <p:cNvSpPr>
            <a:spLocks noChangeArrowheads="1"/>
          </p:cNvSpPr>
          <p:nvPr/>
        </p:nvSpPr>
        <p:spPr bwMode="auto">
          <a:xfrm>
            <a:off x="3214688" y="5078413"/>
            <a:ext cx="147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162.3 g</a:t>
            </a:r>
            <a:r>
              <a:rPr lang="en-US" sz="2800"/>
              <a:t> </a:t>
            </a:r>
          </a:p>
        </p:txBody>
      </p:sp>
      <p:sp>
        <p:nvSpPr>
          <p:cNvPr id="103464" name="Line 40"/>
          <p:cNvSpPr>
            <a:spLocks noChangeShapeType="1"/>
          </p:cNvSpPr>
          <p:nvPr/>
        </p:nvSpPr>
        <p:spPr bwMode="auto">
          <a:xfrm flipH="1">
            <a:off x="3008313" y="5051425"/>
            <a:ext cx="167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65" name="Rectangle 41"/>
          <p:cNvSpPr>
            <a:spLocks noChangeArrowheads="1"/>
          </p:cNvSpPr>
          <p:nvPr/>
        </p:nvSpPr>
        <p:spPr bwMode="auto">
          <a:xfrm>
            <a:off x="7210425" y="4008438"/>
            <a:ext cx="1731963" cy="11033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Rectangle 42"/>
          <p:cNvSpPr>
            <a:spLocks noChangeArrowheads="1"/>
          </p:cNvSpPr>
          <p:nvPr/>
        </p:nvSpPr>
        <p:spPr bwMode="auto">
          <a:xfrm>
            <a:off x="5165725" y="4233863"/>
            <a:ext cx="157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162.3 g </a:t>
            </a:r>
            <a:endParaRPr lang="en-US" sz="2800" b="0"/>
          </a:p>
        </p:txBody>
      </p:sp>
      <p:sp>
        <p:nvSpPr>
          <p:cNvPr id="103469" name="Rectangle 45"/>
          <p:cNvSpPr>
            <a:spLocks noChangeArrowheads="1"/>
          </p:cNvSpPr>
          <p:nvPr/>
        </p:nvSpPr>
        <p:spPr bwMode="auto">
          <a:xfrm>
            <a:off x="6577013" y="4013200"/>
            <a:ext cx="2449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</a:t>
            </a:r>
            <a:r>
              <a:rPr lang="en-US" sz="2800" b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0">
                <a:cs typeface="Times New Roman" pitchFamily="18" charset="0"/>
              </a:rPr>
              <a:t>  34.4% Fe </a:t>
            </a:r>
            <a:endParaRPr lang="en-US" sz="2800" b="0"/>
          </a:p>
        </p:txBody>
      </p:sp>
      <p:sp>
        <p:nvSpPr>
          <p:cNvPr id="103470" name="Rectangle 46"/>
          <p:cNvSpPr>
            <a:spLocks noChangeArrowheads="1"/>
          </p:cNvSpPr>
          <p:nvPr/>
        </p:nvSpPr>
        <p:spPr bwMode="auto">
          <a:xfrm>
            <a:off x="6586538" y="4608513"/>
            <a:ext cx="2370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</a:t>
            </a:r>
            <a:r>
              <a:rPr lang="en-US" sz="2800" b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0">
                <a:cs typeface="Times New Roman" pitchFamily="18" charset="0"/>
              </a:rPr>
              <a:t> 65.6% Cl </a:t>
            </a:r>
            <a:endParaRPr lang="en-US" sz="2800" b="0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829175" y="4206875"/>
            <a:ext cx="685800" cy="519113"/>
            <a:chOff x="2493" y="1779"/>
            <a:chExt cx="432" cy="327"/>
          </a:xfrm>
        </p:grpSpPr>
        <p:sp>
          <p:nvSpPr>
            <p:cNvPr id="29723" name="Rectangle 48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29724" name="Line 49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74" name="AutoShape 50"/>
          <p:cNvSpPr>
            <a:spLocks/>
          </p:cNvSpPr>
          <p:nvPr/>
        </p:nvSpPr>
        <p:spPr bwMode="auto">
          <a:xfrm>
            <a:off x="4584700" y="4019550"/>
            <a:ext cx="330200" cy="925513"/>
          </a:xfrm>
          <a:prstGeom prst="rightBrace">
            <a:avLst>
              <a:gd name="adj1" fmla="val 23357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78" name="Line 54"/>
          <p:cNvSpPr>
            <a:spLocks noChangeShapeType="1"/>
          </p:cNvSpPr>
          <p:nvPr/>
        </p:nvSpPr>
        <p:spPr bwMode="auto">
          <a:xfrm flipV="1">
            <a:off x="4602163" y="4699000"/>
            <a:ext cx="842962" cy="579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pic>
        <p:nvPicPr>
          <p:cNvPr id="29722" name="Picture 56" descr="800px-Iron(III)-chloride-hexahydrate-s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163" y="965200"/>
            <a:ext cx="27209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3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0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3" grpId="0"/>
      <p:bldP spid="103434" grpId="0"/>
      <p:bldP spid="103435" grpId="0"/>
      <p:bldP spid="103438" grpId="0"/>
      <p:bldP spid="103439" grpId="0"/>
      <p:bldP spid="103454" grpId="0"/>
      <p:bldP spid="103455" grpId="0"/>
      <p:bldP spid="103456" grpId="0"/>
      <p:bldP spid="103457" grpId="0"/>
      <p:bldP spid="103458" grpId="0"/>
      <p:bldP spid="103459" grpId="0"/>
      <p:bldP spid="103460" grpId="0"/>
      <p:bldP spid="103461" grpId="0"/>
      <p:bldP spid="103463" grpId="0"/>
      <p:bldP spid="103464" grpId="0" animBg="1"/>
      <p:bldP spid="103465" grpId="0" animBg="1"/>
      <p:bldP spid="103466" grpId="0"/>
      <p:bldP spid="103469" grpId="0"/>
      <p:bldP spid="103470" grpId="0"/>
      <p:bldP spid="103474" grpId="0" animBg="1"/>
      <p:bldP spid="10347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6"/>
          <p:cNvSpPr>
            <a:spLocks noChangeArrowheads="1"/>
          </p:cNvSpPr>
          <p:nvPr/>
        </p:nvSpPr>
        <p:spPr bwMode="auto">
          <a:xfrm>
            <a:off x="396875" y="330200"/>
            <a:ext cx="81200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 compound contains 70.35 g C and 14.65 g H.</a:t>
            </a:r>
          </a:p>
          <a:p>
            <a:r>
              <a:rPr lang="en-US" sz="2800" b="0">
                <a:solidFill>
                  <a:srgbClr val="FF0000"/>
                </a:solidFill>
              </a:rPr>
              <a:t>Its molar mass is 58 g. Find its molecular formula.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7010400" y="5514975"/>
            <a:ext cx="1174750" cy="6826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5292725" y="4106863"/>
            <a:ext cx="3411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emp. form. </a:t>
            </a:r>
            <a:r>
              <a:rPr lang="en-US" sz="2800" b="0">
                <a:sym typeface="Wingdings" pitchFamily="2" charset="2"/>
              </a:rPr>
              <a:t>  </a:t>
            </a:r>
            <a:r>
              <a:rPr lang="en-US" sz="2800" b="0"/>
              <a:t>C</a:t>
            </a:r>
            <a:r>
              <a:rPr lang="en-US" sz="2800" b="0" baseline="-25000"/>
              <a:t>2</a:t>
            </a:r>
            <a:r>
              <a:rPr lang="en-US" sz="2800" b="0"/>
              <a:t>H</a:t>
            </a:r>
            <a:r>
              <a:rPr lang="en-US" sz="2800" b="0" baseline="-25000"/>
              <a:t>5</a:t>
            </a:r>
            <a:r>
              <a:rPr lang="en-US" sz="2800"/>
              <a:t> 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1077913" y="5572125"/>
            <a:ext cx="165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mm</a:t>
            </a:r>
            <a:r>
              <a:rPr lang="en-US" sz="2800" b="0" baseline="-25000"/>
              <a:t>emp</a:t>
            </a:r>
            <a:r>
              <a:rPr lang="en-US" sz="2800" b="0"/>
              <a:t> =</a:t>
            </a:r>
            <a:r>
              <a:rPr lang="en-US" sz="2800"/>
              <a:t> </a:t>
            </a: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2630488" y="5572125"/>
            <a:ext cx="976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29 g</a:t>
            </a:r>
            <a:r>
              <a:rPr lang="en-US" sz="2800"/>
              <a:t> </a:t>
            </a:r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>
            <a:off x="3743325" y="5842000"/>
            <a:ext cx="581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4543425" y="5356225"/>
            <a:ext cx="976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58 g</a:t>
            </a:r>
            <a:r>
              <a:rPr lang="en-US" sz="2800"/>
              <a:t> 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4586288" y="5851525"/>
            <a:ext cx="976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29 g</a:t>
            </a:r>
            <a:r>
              <a:rPr lang="en-US" sz="2800"/>
              <a:t> 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5502275" y="5573713"/>
            <a:ext cx="78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2</a:t>
            </a:r>
            <a:r>
              <a:rPr lang="en-US" sz="2800"/>
              <a:t> 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6315075" y="5842000"/>
            <a:ext cx="581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7069138" y="5572125"/>
            <a:ext cx="1201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C</a:t>
            </a:r>
            <a:r>
              <a:rPr lang="en-US" sz="2800" b="0" baseline="-25000"/>
              <a:t>4</a:t>
            </a:r>
            <a:r>
              <a:rPr lang="en-US" sz="2800" b="0"/>
              <a:t>H</a:t>
            </a:r>
            <a:r>
              <a:rPr lang="en-US" sz="2800" b="0" baseline="-25000"/>
              <a:t>10</a:t>
            </a:r>
            <a:r>
              <a:rPr lang="en-US" sz="2800"/>
              <a:t> </a:t>
            </a:r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4573588" y="5842000"/>
            <a:ext cx="814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4466" name="Object 18"/>
          <p:cNvGraphicFramePr>
            <a:graphicFrameLocks noChangeAspect="1"/>
          </p:cNvGraphicFramePr>
          <p:nvPr/>
        </p:nvGraphicFramePr>
        <p:xfrm>
          <a:off x="920750" y="1728788"/>
          <a:ext cx="1460500" cy="406400"/>
        </p:xfrm>
        <a:graphic>
          <a:graphicData uri="http://schemas.openxmlformats.org/presentationml/2006/ole">
            <p:oleObj spid="_x0000_s11266" name="Equation" r:id="rId3" imgW="1460160" imgH="406080" progId="Equation.3">
              <p:embed/>
            </p:oleObj>
          </a:graphicData>
        </a:graphic>
      </p:graphicFrame>
      <p:graphicFrame>
        <p:nvGraphicFramePr>
          <p:cNvPr id="104467" name="Object 19"/>
          <p:cNvGraphicFramePr>
            <a:graphicFrameLocks noChangeAspect="1"/>
          </p:cNvGraphicFramePr>
          <p:nvPr/>
        </p:nvGraphicFramePr>
        <p:xfrm>
          <a:off x="2487613" y="1427163"/>
          <a:ext cx="1447800" cy="965200"/>
        </p:xfrm>
        <a:graphic>
          <a:graphicData uri="http://schemas.openxmlformats.org/presentationml/2006/ole">
            <p:oleObj spid="_x0000_s11267" name="Equation" r:id="rId4" imgW="1447560" imgH="965160" progId="Equation.3">
              <p:embed/>
            </p:oleObj>
          </a:graphicData>
        </a:graphic>
      </p:graphicFrame>
      <p:graphicFrame>
        <p:nvGraphicFramePr>
          <p:cNvPr id="104468" name="Object 20"/>
          <p:cNvGraphicFramePr>
            <a:graphicFrameLocks noChangeAspect="1"/>
          </p:cNvGraphicFramePr>
          <p:nvPr/>
        </p:nvGraphicFramePr>
        <p:xfrm>
          <a:off x="3983038" y="1731963"/>
          <a:ext cx="2120900" cy="330200"/>
        </p:xfrm>
        <a:graphic>
          <a:graphicData uri="http://schemas.openxmlformats.org/presentationml/2006/ole">
            <p:oleObj spid="_x0000_s11268" name="Equation" r:id="rId5" imgW="2120760" imgH="330120" progId="Equation.3">
              <p:embed/>
            </p:oleObj>
          </a:graphicData>
        </a:graphic>
      </p:graphicFrame>
      <p:graphicFrame>
        <p:nvGraphicFramePr>
          <p:cNvPr id="104469" name="Object 21"/>
          <p:cNvGraphicFramePr>
            <a:graphicFrameLocks noChangeAspect="1"/>
          </p:cNvGraphicFramePr>
          <p:nvPr/>
        </p:nvGraphicFramePr>
        <p:xfrm>
          <a:off x="6278563" y="1724025"/>
          <a:ext cx="1092200" cy="330200"/>
        </p:xfrm>
        <a:graphic>
          <a:graphicData uri="http://schemas.openxmlformats.org/presentationml/2006/ole">
            <p:oleObj spid="_x0000_s11269" name="Equation" r:id="rId6" imgW="1091880" imgH="330120" progId="Equation.3">
              <p:embed/>
            </p:oleObj>
          </a:graphicData>
        </a:graphic>
      </p:graphicFrame>
      <p:graphicFrame>
        <p:nvGraphicFramePr>
          <p:cNvPr id="104470" name="Object 22"/>
          <p:cNvGraphicFramePr>
            <a:graphicFrameLocks noChangeAspect="1"/>
          </p:cNvGraphicFramePr>
          <p:nvPr/>
        </p:nvGraphicFramePr>
        <p:xfrm>
          <a:off x="7446963" y="1709738"/>
          <a:ext cx="1055687" cy="330200"/>
        </p:xfrm>
        <a:graphic>
          <a:graphicData uri="http://schemas.openxmlformats.org/presentationml/2006/ole">
            <p:oleObj spid="_x0000_s11270" name="Equation" r:id="rId7" imgW="1054080" imgH="330120" progId="Equation.3">
              <p:embed/>
            </p:oleObj>
          </a:graphicData>
        </a:graphic>
      </p:graphicFrame>
      <p:sp>
        <p:nvSpPr>
          <p:cNvPr id="104471" name="Line 23"/>
          <p:cNvSpPr>
            <a:spLocks noChangeShapeType="1"/>
          </p:cNvSpPr>
          <p:nvPr/>
        </p:nvSpPr>
        <p:spPr bwMode="auto">
          <a:xfrm flipV="1">
            <a:off x="1847850" y="1725613"/>
            <a:ext cx="363538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 flipV="1">
            <a:off x="3303588" y="2001838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763588" y="2884488"/>
          <a:ext cx="1511300" cy="406400"/>
        </p:xfrm>
        <a:graphic>
          <a:graphicData uri="http://schemas.openxmlformats.org/presentationml/2006/ole">
            <p:oleObj spid="_x0000_s11271" name="Equation" r:id="rId8" imgW="1511280" imgH="406080" progId="Equation.3">
              <p:embed/>
            </p:oleObj>
          </a:graphicData>
        </a:graphic>
      </p:graphicFrame>
      <p:graphicFrame>
        <p:nvGraphicFramePr>
          <p:cNvPr id="104474" name="Object 26"/>
          <p:cNvGraphicFramePr>
            <a:graphicFrameLocks noChangeAspect="1"/>
          </p:cNvGraphicFramePr>
          <p:nvPr/>
        </p:nvGraphicFramePr>
        <p:xfrm>
          <a:off x="2346325" y="2582863"/>
          <a:ext cx="1638300" cy="965200"/>
        </p:xfrm>
        <a:graphic>
          <a:graphicData uri="http://schemas.openxmlformats.org/presentationml/2006/ole">
            <p:oleObj spid="_x0000_s11272" name="Equation" r:id="rId9" imgW="1638000" imgH="965160" progId="Equation.3">
              <p:embed/>
            </p:oleObj>
          </a:graphicData>
        </a:graphic>
      </p:graphicFrame>
      <p:graphicFrame>
        <p:nvGraphicFramePr>
          <p:cNvPr id="104475" name="Object 27"/>
          <p:cNvGraphicFramePr>
            <a:graphicFrameLocks noChangeAspect="1"/>
          </p:cNvGraphicFramePr>
          <p:nvPr/>
        </p:nvGraphicFramePr>
        <p:xfrm>
          <a:off x="4084638" y="2887663"/>
          <a:ext cx="1970087" cy="330200"/>
        </p:xfrm>
        <a:graphic>
          <a:graphicData uri="http://schemas.openxmlformats.org/presentationml/2006/ole">
            <p:oleObj spid="_x0000_s11273" name="Equation" r:id="rId10" imgW="1968480" imgH="330120" progId="Equation.3">
              <p:embed/>
            </p:oleObj>
          </a:graphicData>
        </a:graphic>
      </p:graphicFrame>
      <p:graphicFrame>
        <p:nvGraphicFramePr>
          <p:cNvPr id="104476" name="Object 28"/>
          <p:cNvGraphicFramePr>
            <a:graphicFrameLocks noChangeAspect="1"/>
          </p:cNvGraphicFramePr>
          <p:nvPr/>
        </p:nvGraphicFramePr>
        <p:xfrm>
          <a:off x="6275388" y="2879725"/>
          <a:ext cx="1092200" cy="330200"/>
        </p:xfrm>
        <a:graphic>
          <a:graphicData uri="http://schemas.openxmlformats.org/presentationml/2006/ole">
            <p:oleObj spid="_x0000_s11274" name="Equation" r:id="rId11" imgW="1091880" imgH="330120" progId="Equation.3">
              <p:embed/>
            </p:oleObj>
          </a:graphicData>
        </a:graphic>
      </p:graphicFrame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7534275" y="2865438"/>
          <a:ext cx="676275" cy="330200"/>
        </p:xfrm>
        <a:graphic>
          <a:graphicData uri="http://schemas.openxmlformats.org/presentationml/2006/ole">
            <p:oleObj spid="_x0000_s11275" name="Equation" r:id="rId12" imgW="672840" imgH="330120" progId="Equation.3">
              <p:embed/>
            </p:oleObj>
          </a:graphicData>
        </a:graphic>
      </p:graphicFrame>
      <p:sp>
        <p:nvSpPr>
          <p:cNvPr id="104478" name="Line 30"/>
          <p:cNvSpPr>
            <a:spLocks noChangeShapeType="1"/>
          </p:cNvSpPr>
          <p:nvPr/>
        </p:nvSpPr>
        <p:spPr bwMode="auto">
          <a:xfrm flipV="1">
            <a:off x="1793875" y="2889250"/>
            <a:ext cx="363538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 flipV="1">
            <a:off x="3362325" y="3163888"/>
            <a:ext cx="363538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4482" name="Picture 34" descr="fd02176_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51013" y="3679825"/>
            <a:ext cx="1608137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 animBg="1"/>
      <p:bldP spid="104456" grpId="0"/>
      <p:bldP spid="104457" grpId="0"/>
      <p:bldP spid="104458" grpId="0"/>
      <p:bldP spid="104459" grpId="0" animBg="1"/>
      <p:bldP spid="104460" grpId="0"/>
      <p:bldP spid="104461" grpId="0"/>
      <p:bldP spid="104462" grpId="0"/>
      <p:bldP spid="104463" grpId="0" animBg="1"/>
      <p:bldP spid="104464" grpId="0"/>
      <p:bldP spid="104465" grpId="0" animBg="1"/>
      <p:bldP spid="104471" grpId="0" animBg="1"/>
      <p:bldP spid="104472" grpId="0" animBg="1"/>
      <p:bldP spid="104478" grpId="0" animBg="1"/>
      <p:bldP spid="10447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1355725" y="765175"/>
            <a:ext cx="3781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At STP, how many g is</a:t>
            </a:r>
          </a:p>
          <a:p>
            <a:r>
              <a:rPr lang="en-US" sz="2800" b="0">
                <a:solidFill>
                  <a:srgbClr val="FF0000"/>
                </a:solidFill>
              </a:rPr>
              <a:t>548 L of chlorine gas?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3529013" y="3640138"/>
            <a:ext cx="1179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22.4 L</a:t>
            </a:r>
            <a:endParaRPr lang="en-US" sz="2800" b="0" baseline="30000"/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2082800" y="33401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548 L</a:t>
            </a:r>
            <a:endParaRPr lang="en-US" sz="2800" b="0" baseline="3000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89288" y="3013075"/>
            <a:ext cx="1792287" cy="1098550"/>
            <a:chOff x="2949" y="2448"/>
            <a:chExt cx="1129" cy="692"/>
          </a:xfrm>
        </p:grpSpPr>
        <p:sp>
          <p:nvSpPr>
            <p:cNvPr id="30758" name="Rectangle 10"/>
            <p:cNvSpPr>
              <a:spLocks noChangeArrowheads="1"/>
            </p:cNvSpPr>
            <p:nvPr/>
          </p:nvSpPr>
          <p:spPr bwMode="auto">
            <a:xfrm>
              <a:off x="2949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30759" name="Rectangle 11"/>
            <p:cNvSpPr>
              <a:spLocks noChangeArrowheads="1"/>
            </p:cNvSpPr>
            <p:nvPr/>
          </p:nvSpPr>
          <p:spPr bwMode="auto">
            <a:xfrm>
              <a:off x="3838" y="2448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30760" name="Line 12"/>
            <p:cNvSpPr>
              <a:spLocks noChangeShapeType="1"/>
            </p:cNvSpPr>
            <p:nvPr/>
          </p:nvSpPr>
          <p:spPr bwMode="auto">
            <a:xfrm>
              <a:off x="3123" y="2866"/>
              <a:ext cx="79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3551238" y="318611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3263900" y="1751013"/>
            <a:ext cx="754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99"/>
                </a:solidFill>
              </a:rPr>
              <a:t>Cl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7338" y="2962275"/>
            <a:ext cx="1558925" cy="1216025"/>
            <a:chOff x="2215" y="1727"/>
            <a:chExt cx="982" cy="766"/>
          </a:xfrm>
        </p:grpSpPr>
        <p:sp>
          <p:nvSpPr>
            <p:cNvPr id="30751" name="Oval 16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Oval 17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Oval 18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Freeform 19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Freeform 20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Freeform 21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Oval 22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88925" y="2962275"/>
            <a:ext cx="1558925" cy="1216025"/>
            <a:chOff x="2215" y="1727"/>
            <a:chExt cx="982" cy="766"/>
          </a:xfrm>
        </p:grpSpPr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2320" y="1727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>
              <a:off x="2333" y="2273"/>
              <a:ext cx="220" cy="22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Oval 26"/>
            <p:cNvSpPr>
              <a:spLocks noChangeArrowheads="1"/>
            </p:cNvSpPr>
            <p:nvPr/>
          </p:nvSpPr>
          <p:spPr bwMode="auto">
            <a:xfrm>
              <a:off x="2939" y="1998"/>
              <a:ext cx="258" cy="25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Freeform 27"/>
            <p:cNvSpPr>
              <a:spLocks/>
            </p:cNvSpPr>
            <p:nvPr/>
          </p:nvSpPr>
          <p:spPr bwMode="auto">
            <a:xfrm>
              <a:off x="2545" y="2181"/>
              <a:ext cx="404" cy="163"/>
            </a:xfrm>
            <a:custGeom>
              <a:avLst/>
              <a:gdLst>
                <a:gd name="T0" fmla="*/ 0 w 1853"/>
                <a:gd name="T1" fmla="*/ 751 h 751"/>
                <a:gd name="T2" fmla="*/ 1853 w 1853"/>
                <a:gd name="T3" fmla="*/ 0 h 751"/>
                <a:gd name="T4" fmla="*/ 0 60000 65536"/>
                <a:gd name="T5" fmla="*/ 0 60000 65536"/>
                <a:gd name="T6" fmla="*/ 0 w 1853"/>
                <a:gd name="T7" fmla="*/ 0 h 751"/>
                <a:gd name="T8" fmla="*/ 1853 w 1853"/>
                <a:gd name="T9" fmla="*/ 751 h 7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3" h="751">
                  <a:moveTo>
                    <a:pt x="0" y="751"/>
                  </a:moveTo>
                  <a:lnTo>
                    <a:pt x="185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Freeform 28"/>
            <p:cNvSpPr>
              <a:spLocks/>
            </p:cNvSpPr>
            <p:nvPr/>
          </p:nvSpPr>
          <p:spPr bwMode="auto">
            <a:xfrm>
              <a:off x="2560" y="1908"/>
              <a:ext cx="392" cy="172"/>
            </a:xfrm>
            <a:custGeom>
              <a:avLst/>
              <a:gdLst>
                <a:gd name="T0" fmla="*/ 0 w 392"/>
                <a:gd name="T1" fmla="*/ 0 h 172"/>
                <a:gd name="T2" fmla="*/ 392 w 392"/>
                <a:gd name="T3" fmla="*/ 172 h 172"/>
                <a:gd name="T4" fmla="*/ 0 60000 65536"/>
                <a:gd name="T5" fmla="*/ 0 60000 65536"/>
                <a:gd name="T6" fmla="*/ 0 w 392"/>
                <a:gd name="T7" fmla="*/ 0 h 172"/>
                <a:gd name="T8" fmla="*/ 392 w 392"/>
                <a:gd name="T9" fmla="*/ 172 h 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72">
                  <a:moveTo>
                    <a:pt x="0" y="0"/>
                  </a:moveTo>
                  <a:lnTo>
                    <a:pt x="392" y="17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Freeform 29"/>
            <p:cNvSpPr>
              <a:spLocks/>
            </p:cNvSpPr>
            <p:nvPr/>
          </p:nvSpPr>
          <p:spPr bwMode="auto">
            <a:xfrm>
              <a:off x="2464" y="2129"/>
              <a:ext cx="479" cy="0"/>
            </a:xfrm>
            <a:custGeom>
              <a:avLst/>
              <a:gdLst>
                <a:gd name="T0" fmla="*/ 0 w 2194"/>
                <a:gd name="T1" fmla="*/ 0 h 1"/>
                <a:gd name="T2" fmla="*/ 2194 w 2194"/>
                <a:gd name="T3" fmla="*/ 1 h 1"/>
                <a:gd name="T4" fmla="*/ 0 60000 65536"/>
                <a:gd name="T5" fmla="*/ 0 60000 65536"/>
                <a:gd name="T6" fmla="*/ 0 w 2194"/>
                <a:gd name="T7" fmla="*/ 0 h 1"/>
                <a:gd name="T8" fmla="*/ 2194 w 219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94" h="1">
                  <a:moveTo>
                    <a:pt x="0" y="0"/>
                  </a:move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2215" y="2001"/>
              <a:ext cx="251" cy="2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3" name="Line 31"/>
          <p:cNvSpPr>
            <a:spLocks noChangeShapeType="1"/>
          </p:cNvSpPr>
          <p:nvPr/>
        </p:nvSpPr>
        <p:spPr bwMode="auto">
          <a:xfrm flipH="1">
            <a:off x="4318000" y="3768725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 flipH="1">
            <a:off x="2792413" y="3481388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867275" y="3022600"/>
            <a:ext cx="1906588" cy="1098550"/>
            <a:chOff x="2217" y="2475"/>
            <a:chExt cx="1201" cy="692"/>
          </a:xfrm>
        </p:grpSpPr>
        <p:sp>
          <p:nvSpPr>
            <p:cNvPr id="30741" name="Rectangle 34"/>
            <p:cNvSpPr>
              <a:spLocks noChangeArrowheads="1"/>
            </p:cNvSpPr>
            <p:nvPr/>
          </p:nvSpPr>
          <p:spPr bwMode="auto">
            <a:xfrm>
              <a:off x="2217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(</a:t>
              </a:r>
            </a:p>
          </p:txBody>
        </p:sp>
        <p:sp>
          <p:nvSpPr>
            <p:cNvPr id="30742" name="Rectangle 35"/>
            <p:cNvSpPr>
              <a:spLocks noChangeArrowheads="1"/>
            </p:cNvSpPr>
            <p:nvPr/>
          </p:nvSpPr>
          <p:spPr bwMode="auto">
            <a:xfrm>
              <a:off x="3178" y="2475"/>
              <a:ext cx="2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600" b="0"/>
                <a:t>)</a:t>
              </a:r>
            </a:p>
          </p:txBody>
        </p:sp>
        <p:sp>
          <p:nvSpPr>
            <p:cNvPr id="30743" name="Line 36"/>
            <p:cNvSpPr>
              <a:spLocks noChangeShapeType="1"/>
            </p:cNvSpPr>
            <p:nvPr/>
          </p:nvSpPr>
          <p:spPr bwMode="auto">
            <a:xfrm>
              <a:off x="2391" y="2893"/>
              <a:ext cx="8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9" name="Rectangle 37"/>
          <p:cNvSpPr>
            <a:spLocks noChangeArrowheads="1"/>
          </p:cNvSpPr>
          <p:nvPr/>
        </p:nvSpPr>
        <p:spPr bwMode="auto">
          <a:xfrm>
            <a:off x="5287963" y="3646488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1 mol</a:t>
            </a:r>
          </a:p>
        </p:txBody>
      </p:sp>
      <p:sp>
        <p:nvSpPr>
          <p:cNvPr id="105510" name="Rectangle 38"/>
          <p:cNvSpPr>
            <a:spLocks noChangeArrowheads="1"/>
          </p:cNvSpPr>
          <p:nvPr/>
        </p:nvSpPr>
        <p:spPr bwMode="auto">
          <a:xfrm>
            <a:off x="5303838" y="3195638"/>
            <a:ext cx="123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71.0 g</a:t>
            </a:r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>
            <a:off x="5805488" y="3787775"/>
            <a:ext cx="363537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2" name="Line 40"/>
          <p:cNvSpPr>
            <a:spLocks noChangeShapeType="1"/>
          </p:cNvSpPr>
          <p:nvPr/>
        </p:nvSpPr>
        <p:spPr bwMode="auto">
          <a:xfrm>
            <a:off x="4121150" y="3322638"/>
            <a:ext cx="363538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3" name="Rectangle 41"/>
          <p:cNvSpPr>
            <a:spLocks noChangeArrowheads="1"/>
          </p:cNvSpPr>
          <p:nvPr/>
        </p:nvSpPr>
        <p:spPr bwMode="auto">
          <a:xfrm>
            <a:off x="7318375" y="3349625"/>
            <a:ext cx="1408113" cy="5524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14" name="Rectangle 42"/>
          <p:cNvSpPr>
            <a:spLocks noChangeArrowheads="1"/>
          </p:cNvSpPr>
          <p:nvPr/>
        </p:nvSpPr>
        <p:spPr bwMode="auto">
          <a:xfrm>
            <a:off x="6859588" y="3382963"/>
            <a:ext cx="186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=   1740 g</a:t>
            </a:r>
          </a:p>
        </p:txBody>
      </p:sp>
      <p:pic>
        <p:nvPicPr>
          <p:cNvPr id="30739" name="Picture 44" descr="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3938" y="425450"/>
            <a:ext cx="23971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18" name="Picture 46" descr="DANGER2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2375" y="4738688"/>
            <a:ext cx="1790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0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  <p:bldP spid="105480" grpId="0"/>
      <p:bldP spid="105485" grpId="0"/>
      <p:bldP spid="105486" grpId="0"/>
      <p:bldP spid="105503" grpId="0" animBg="1"/>
      <p:bldP spid="105504" grpId="0" animBg="1"/>
      <p:bldP spid="105509" grpId="0"/>
      <p:bldP spid="105510" grpId="0"/>
      <p:bldP spid="105511" grpId="0" animBg="1"/>
      <p:bldP spid="105512" grpId="0" animBg="1"/>
      <p:bldP spid="105513" grpId="0" animBg="1"/>
      <p:bldP spid="1055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6646863" y="1870075"/>
            <a:ext cx="188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/>
              <a:t>beaker +</a:t>
            </a:r>
          </a:p>
          <a:p>
            <a:pPr algn="ctr"/>
            <a:r>
              <a:rPr lang="en-US" sz="2400" b="0"/>
              <a:t>salt + water</a:t>
            </a:r>
          </a:p>
        </p:txBody>
      </p:sp>
      <p:sp>
        <p:nvSpPr>
          <p:cNvPr id="12301" name="Rectangle 3"/>
          <p:cNvSpPr>
            <a:spLocks noChangeArrowheads="1"/>
          </p:cNvSpPr>
          <p:nvPr/>
        </p:nvSpPr>
        <p:spPr bwMode="auto">
          <a:xfrm>
            <a:off x="904875" y="1117600"/>
            <a:ext cx="3103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A. beaker = 65.2 g</a:t>
            </a:r>
          </a:p>
        </p:txBody>
      </p:sp>
      <p:sp>
        <p:nvSpPr>
          <p:cNvPr id="12302" name="Rectangle 4"/>
          <p:cNvSpPr>
            <a:spLocks noChangeArrowheads="1"/>
          </p:cNvSpPr>
          <p:nvPr/>
        </p:nvSpPr>
        <p:spPr bwMode="auto">
          <a:xfrm>
            <a:off x="906463" y="1695450"/>
            <a:ext cx="4371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B. beaker + sample before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187.9 g</a:t>
            </a:r>
          </a:p>
        </p:txBody>
      </p:sp>
      <p:sp>
        <p:nvSpPr>
          <p:cNvPr id="12303" name="Rectangle 5"/>
          <p:cNvSpPr>
            <a:spLocks noChangeArrowheads="1"/>
          </p:cNvSpPr>
          <p:nvPr/>
        </p:nvSpPr>
        <p:spPr bwMode="auto">
          <a:xfrm>
            <a:off x="895350" y="2598738"/>
            <a:ext cx="4094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C. beaker + sample after</a:t>
            </a:r>
          </a:p>
          <a:p>
            <a:r>
              <a:rPr lang="en-US" sz="2800" b="0">
                <a:solidFill>
                  <a:srgbClr val="FF0000"/>
                </a:solidFill>
              </a:rPr>
              <a:t>	heating = 138.2 g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49888" y="1866900"/>
            <a:ext cx="709612" cy="798513"/>
            <a:chOff x="4516" y="2603"/>
            <a:chExt cx="521" cy="589"/>
          </a:xfrm>
        </p:grpSpPr>
        <p:sp>
          <p:nvSpPr>
            <p:cNvPr id="12324" name="Rectangle 8"/>
            <p:cNvSpPr>
              <a:spLocks noChangeArrowheads="1"/>
            </p:cNvSpPr>
            <p:nvPr/>
          </p:nvSpPr>
          <p:spPr bwMode="auto">
            <a:xfrm>
              <a:off x="4516" y="2671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5" name="Group 9"/>
            <p:cNvGrpSpPr>
              <a:grpSpLocks/>
            </p:cNvGrpSpPr>
            <p:nvPr/>
          </p:nvGrpSpPr>
          <p:grpSpPr bwMode="auto">
            <a:xfrm>
              <a:off x="4569" y="2603"/>
              <a:ext cx="416" cy="536"/>
              <a:chOff x="1735" y="2332"/>
              <a:chExt cx="1082" cy="1393"/>
            </a:xfrm>
          </p:grpSpPr>
          <p:pic>
            <p:nvPicPr>
              <p:cNvPr id="12326" name="Picture 10" descr="chewbacca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35" y="2464"/>
                <a:ext cx="1082" cy="1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27" name="AutoShape 11"/>
              <p:cNvSpPr>
                <a:spLocks noChangeArrowheads="1"/>
              </p:cNvSpPr>
              <p:nvPr/>
            </p:nvSpPr>
            <p:spPr bwMode="auto">
              <a:xfrm>
                <a:off x="2499" y="2512"/>
                <a:ext cx="163" cy="164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AutoShape 12"/>
              <p:cNvSpPr>
                <a:spLocks noChangeArrowheads="1"/>
              </p:cNvSpPr>
              <p:nvPr/>
            </p:nvSpPr>
            <p:spPr bwMode="auto">
              <a:xfrm>
                <a:off x="1861" y="2483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9" name="AutoShape 13"/>
              <p:cNvSpPr>
                <a:spLocks noChangeArrowheads="1"/>
              </p:cNvSpPr>
              <p:nvPr/>
            </p:nvSpPr>
            <p:spPr bwMode="auto">
              <a:xfrm>
                <a:off x="2624" y="2745"/>
                <a:ext cx="164" cy="164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AutoShape 14"/>
              <p:cNvSpPr>
                <a:spLocks noChangeArrowheads="1"/>
              </p:cNvSpPr>
              <p:nvPr/>
            </p:nvSpPr>
            <p:spPr bwMode="auto">
              <a:xfrm>
                <a:off x="2067" y="2350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AutoShape 15"/>
              <p:cNvSpPr>
                <a:spLocks noChangeArrowheads="1"/>
              </p:cNvSpPr>
              <p:nvPr/>
            </p:nvSpPr>
            <p:spPr bwMode="auto">
              <a:xfrm>
                <a:off x="1783" y="2734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2" name="AutoShape 16"/>
              <p:cNvSpPr>
                <a:spLocks noChangeArrowheads="1"/>
              </p:cNvSpPr>
              <p:nvPr/>
            </p:nvSpPr>
            <p:spPr bwMode="auto">
              <a:xfrm>
                <a:off x="1802" y="298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AutoShape 17"/>
              <p:cNvSpPr>
                <a:spLocks noChangeArrowheads="1"/>
              </p:cNvSpPr>
              <p:nvPr/>
            </p:nvSpPr>
            <p:spPr bwMode="auto">
              <a:xfrm>
                <a:off x="2313" y="233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AutoShape 18"/>
              <p:cNvSpPr>
                <a:spLocks noChangeArrowheads="1"/>
              </p:cNvSpPr>
              <p:nvPr/>
            </p:nvSpPr>
            <p:spPr bwMode="auto">
              <a:xfrm>
                <a:off x="2634" y="2972"/>
                <a:ext cx="162" cy="161"/>
              </a:xfrm>
              <a:prstGeom prst="star32">
                <a:avLst>
                  <a:gd name="adj" fmla="val 37500"/>
                </a:avLst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445125" y="2757488"/>
            <a:ext cx="709613" cy="735012"/>
            <a:chOff x="3332" y="2591"/>
            <a:chExt cx="521" cy="541"/>
          </a:xfrm>
        </p:grpSpPr>
        <p:sp>
          <p:nvSpPr>
            <p:cNvPr id="12322" name="Rectangle 20"/>
            <p:cNvSpPr>
              <a:spLocks noChangeArrowheads="1"/>
            </p:cNvSpPr>
            <p:nvPr/>
          </p:nvSpPr>
          <p:spPr bwMode="auto">
            <a:xfrm>
              <a:off x="3332" y="2611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23" name="Picture 21" descr="chewbacca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81" y="2591"/>
              <a:ext cx="4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449888" y="1036638"/>
            <a:ext cx="708025" cy="795337"/>
            <a:chOff x="2266" y="2743"/>
            <a:chExt cx="521" cy="586"/>
          </a:xfrm>
        </p:grpSpPr>
        <p:sp>
          <p:nvSpPr>
            <p:cNvPr id="12320" name="Rectangle 23"/>
            <p:cNvSpPr>
              <a:spLocks noChangeArrowheads="1"/>
            </p:cNvSpPr>
            <p:nvPr/>
          </p:nvSpPr>
          <p:spPr bwMode="auto">
            <a:xfrm>
              <a:off x="2266" y="2808"/>
              <a:ext cx="521" cy="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24"/>
            <p:cNvSpPr>
              <a:spLocks noChangeArrowheads="1"/>
            </p:cNvSpPr>
            <p:nvPr/>
          </p:nvSpPr>
          <p:spPr bwMode="auto">
            <a:xfrm>
              <a:off x="2312" y="2743"/>
              <a:ext cx="430" cy="5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6361113" y="2879725"/>
            <a:ext cx="2446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/>
              <a:t>beaker + salt</a:t>
            </a:r>
          </a:p>
        </p:txBody>
      </p:sp>
      <p:sp>
        <p:nvSpPr>
          <p:cNvPr id="125978" name="Rectangle 26"/>
          <p:cNvSpPr>
            <a:spLocks noChangeArrowheads="1"/>
          </p:cNvSpPr>
          <p:nvPr/>
        </p:nvSpPr>
        <p:spPr bwMode="auto">
          <a:xfrm>
            <a:off x="5842000" y="6105525"/>
            <a:ext cx="2308225" cy="593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5979" name="Object 27"/>
          <p:cNvGraphicFramePr>
            <a:graphicFrameLocks noChangeAspect="1"/>
          </p:cNvGraphicFramePr>
          <p:nvPr/>
        </p:nvGraphicFramePr>
        <p:xfrm>
          <a:off x="295275" y="4441825"/>
          <a:ext cx="1574800" cy="406400"/>
        </p:xfrm>
        <a:graphic>
          <a:graphicData uri="http://schemas.openxmlformats.org/presentationml/2006/ole">
            <p:oleObj spid="_x0000_s12290" name="Equation" r:id="rId5" imgW="1574640" imgH="406080" progId="Equation.3">
              <p:embed/>
            </p:oleObj>
          </a:graphicData>
        </a:graphic>
      </p:graphicFrame>
      <p:graphicFrame>
        <p:nvGraphicFramePr>
          <p:cNvPr id="125980" name="Object 28"/>
          <p:cNvGraphicFramePr>
            <a:graphicFrameLocks noChangeAspect="1"/>
          </p:cNvGraphicFramePr>
          <p:nvPr/>
        </p:nvGraphicFramePr>
        <p:xfrm>
          <a:off x="1925638" y="4140200"/>
          <a:ext cx="2120900" cy="965200"/>
        </p:xfrm>
        <a:graphic>
          <a:graphicData uri="http://schemas.openxmlformats.org/presentationml/2006/ole">
            <p:oleObj spid="_x0000_s12291" name="Equation" r:id="rId6" imgW="2120760" imgH="965160" progId="Equation.3">
              <p:embed/>
            </p:oleObj>
          </a:graphicData>
        </a:graphic>
      </p:graphicFrame>
      <p:graphicFrame>
        <p:nvGraphicFramePr>
          <p:cNvPr id="125981" name="Object 29"/>
          <p:cNvGraphicFramePr>
            <a:graphicFrameLocks noChangeAspect="1"/>
          </p:cNvGraphicFramePr>
          <p:nvPr/>
        </p:nvGraphicFramePr>
        <p:xfrm>
          <a:off x="4229100" y="4445000"/>
          <a:ext cx="2236788" cy="330200"/>
        </p:xfrm>
        <a:graphic>
          <a:graphicData uri="http://schemas.openxmlformats.org/presentationml/2006/ole">
            <p:oleObj spid="_x0000_s12292" name="Equation" r:id="rId7" imgW="2234880" imgH="330120" progId="Equation.3">
              <p:embed/>
            </p:oleObj>
          </a:graphicData>
        </a:graphic>
      </p:graphicFrame>
      <p:graphicFrame>
        <p:nvGraphicFramePr>
          <p:cNvPr id="125982" name="Object 30"/>
          <p:cNvGraphicFramePr>
            <a:graphicFrameLocks noChangeAspect="1"/>
          </p:cNvGraphicFramePr>
          <p:nvPr/>
        </p:nvGraphicFramePr>
        <p:xfrm>
          <a:off x="6596063" y="4437063"/>
          <a:ext cx="1092200" cy="330200"/>
        </p:xfrm>
        <a:graphic>
          <a:graphicData uri="http://schemas.openxmlformats.org/presentationml/2006/ole">
            <p:oleObj spid="_x0000_s12293" name="Equation" r:id="rId8" imgW="1091880" imgH="330120" progId="Equation.3">
              <p:embed/>
            </p:oleObj>
          </a:graphicData>
        </a:graphic>
      </p:graphicFrame>
      <p:graphicFrame>
        <p:nvGraphicFramePr>
          <p:cNvPr id="125983" name="Object 31"/>
          <p:cNvGraphicFramePr>
            <a:graphicFrameLocks noChangeAspect="1"/>
          </p:cNvGraphicFramePr>
          <p:nvPr/>
        </p:nvGraphicFramePr>
        <p:xfrm>
          <a:off x="7954963" y="4422775"/>
          <a:ext cx="674687" cy="330200"/>
        </p:xfrm>
        <a:graphic>
          <a:graphicData uri="http://schemas.openxmlformats.org/presentationml/2006/ole">
            <p:oleObj spid="_x0000_s12294" name="Equation" r:id="rId9" imgW="672840" imgH="330120" progId="Equation.3">
              <p:embed/>
            </p:oleObj>
          </a:graphicData>
        </a:graphic>
      </p:graphicFrame>
      <p:sp>
        <p:nvSpPr>
          <p:cNvPr id="125984" name="Line 32"/>
          <p:cNvSpPr>
            <a:spLocks noChangeShapeType="1"/>
          </p:cNvSpPr>
          <p:nvPr/>
        </p:nvSpPr>
        <p:spPr bwMode="auto">
          <a:xfrm flipV="1">
            <a:off x="1030288" y="4424363"/>
            <a:ext cx="1016000" cy="3921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85" name="Line 33"/>
          <p:cNvSpPr>
            <a:spLocks noChangeShapeType="1"/>
          </p:cNvSpPr>
          <p:nvPr/>
        </p:nvSpPr>
        <p:spPr bwMode="auto">
          <a:xfrm flipV="1">
            <a:off x="2946400" y="4743450"/>
            <a:ext cx="857250" cy="3206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5986" name="Object 34"/>
          <p:cNvGraphicFramePr>
            <a:graphicFrameLocks noChangeAspect="1"/>
          </p:cNvGraphicFramePr>
          <p:nvPr/>
        </p:nvGraphicFramePr>
        <p:xfrm>
          <a:off x="306388" y="5462588"/>
          <a:ext cx="1689100" cy="419100"/>
        </p:xfrm>
        <a:graphic>
          <a:graphicData uri="http://schemas.openxmlformats.org/presentationml/2006/ole">
            <p:oleObj spid="_x0000_s12295" name="Equation" r:id="rId10" imgW="1688760" imgH="419040" progId="Equation.3">
              <p:embed/>
            </p:oleObj>
          </a:graphicData>
        </a:graphic>
      </p:graphicFrame>
      <p:graphicFrame>
        <p:nvGraphicFramePr>
          <p:cNvPr id="125987" name="Object 35"/>
          <p:cNvGraphicFramePr>
            <a:graphicFrameLocks noChangeAspect="1"/>
          </p:cNvGraphicFramePr>
          <p:nvPr/>
        </p:nvGraphicFramePr>
        <p:xfrm>
          <a:off x="2033588" y="5154613"/>
          <a:ext cx="1841500" cy="990600"/>
        </p:xfrm>
        <a:graphic>
          <a:graphicData uri="http://schemas.openxmlformats.org/presentationml/2006/ole">
            <p:oleObj spid="_x0000_s12296" name="Equation" r:id="rId11" imgW="1841400" imgH="990360" progId="Equation.3">
              <p:embed/>
            </p:oleObj>
          </a:graphicData>
        </a:graphic>
      </p:graphicFrame>
      <p:graphicFrame>
        <p:nvGraphicFramePr>
          <p:cNvPr id="125988" name="Object 36"/>
          <p:cNvGraphicFramePr>
            <a:graphicFrameLocks noChangeAspect="1"/>
          </p:cNvGraphicFramePr>
          <p:nvPr/>
        </p:nvGraphicFramePr>
        <p:xfrm>
          <a:off x="4117975" y="5441950"/>
          <a:ext cx="2338388" cy="419100"/>
        </p:xfrm>
        <a:graphic>
          <a:graphicData uri="http://schemas.openxmlformats.org/presentationml/2006/ole">
            <p:oleObj spid="_x0000_s12297" name="Equation" r:id="rId12" imgW="2336760" imgH="419040" progId="Equation.3">
              <p:embed/>
            </p:oleObj>
          </a:graphicData>
        </a:graphic>
      </p:graphicFrame>
      <p:graphicFrame>
        <p:nvGraphicFramePr>
          <p:cNvPr id="125989" name="Object 37"/>
          <p:cNvGraphicFramePr>
            <a:graphicFrameLocks noChangeAspect="1"/>
          </p:cNvGraphicFramePr>
          <p:nvPr/>
        </p:nvGraphicFramePr>
        <p:xfrm>
          <a:off x="6564313" y="5449888"/>
          <a:ext cx="1092200" cy="330200"/>
        </p:xfrm>
        <a:graphic>
          <a:graphicData uri="http://schemas.openxmlformats.org/presentationml/2006/ole">
            <p:oleObj spid="_x0000_s12298" name="Equation" r:id="rId13" imgW="1091880" imgH="330120" progId="Equation.3">
              <p:embed/>
            </p:oleObj>
          </a:graphicData>
        </a:graphic>
      </p:graphicFrame>
      <p:graphicFrame>
        <p:nvGraphicFramePr>
          <p:cNvPr id="125990" name="Object 38"/>
          <p:cNvGraphicFramePr>
            <a:graphicFrameLocks noChangeAspect="1"/>
          </p:cNvGraphicFramePr>
          <p:nvPr/>
        </p:nvGraphicFramePr>
        <p:xfrm>
          <a:off x="7842250" y="5449888"/>
          <a:ext cx="750888" cy="330200"/>
        </p:xfrm>
        <a:graphic>
          <a:graphicData uri="http://schemas.openxmlformats.org/presentationml/2006/ole">
            <p:oleObj spid="_x0000_s12299" name="Equation" r:id="rId14" imgW="749160" imgH="330120" progId="Equation.3">
              <p:embed/>
            </p:oleObj>
          </a:graphicData>
        </a:graphic>
      </p:graphicFrame>
      <p:sp>
        <p:nvSpPr>
          <p:cNvPr id="125991" name="Line 39"/>
          <p:cNvSpPr>
            <a:spLocks noChangeShapeType="1"/>
          </p:cNvSpPr>
          <p:nvPr/>
        </p:nvSpPr>
        <p:spPr bwMode="auto">
          <a:xfrm flipV="1">
            <a:off x="1004888" y="5443538"/>
            <a:ext cx="944562" cy="336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92" name="Line 40"/>
          <p:cNvSpPr>
            <a:spLocks noChangeShapeType="1"/>
          </p:cNvSpPr>
          <p:nvPr/>
        </p:nvSpPr>
        <p:spPr bwMode="auto">
          <a:xfrm flipV="1">
            <a:off x="2746375" y="5748338"/>
            <a:ext cx="912813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93" name="Rectangle 41"/>
          <p:cNvSpPr>
            <a:spLocks noChangeArrowheads="1"/>
          </p:cNvSpPr>
          <p:nvPr/>
        </p:nvSpPr>
        <p:spPr bwMode="auto">
          <a:xfrm>
            <a:off x="5884863" y="6169025"/>
            <a:ext cx="2338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SrCl</a:t>
            </a:r>
            <a:r>
              <a:rPr lang="en-US" sz="2800" b="0" baseline="-25000"/>
              <a:t>2</a:t>
            </a:r>
            <a:r>
              <a:rPr lang="en-US" sz="2800" b="0"/>
              <a:t> </a:t>
            </a:r>
            <a:r>
              <a:rPr lang="en-US" sz="2800" baseline="30000"/>
              <a:t>.</a:t>
            </a:r>
            <a:r>
              <a:rPr lang="en-US" sz="2800" b="0"/>
              <a:t> 6 H</a:t>
            </a:r>
            <a:r>
              <a:rPr lang="en-US" sz="2800" b="0" baseline="-25000"/>
              <a:t>2</a:t>
            </a:r>
            <a:r>
              <a:rPr lang="en-US" sz="2800" b="0"/>
              <a:t>O </a:t>
            </a:r>
          </a:p>
        </p:txBody>
      </p:sp>
      <p:sp>
        <p:nvSpPr>
          <p:cNvPr id="12314" name="Rectangle 42"/>
          <p:cNvSpPr>
            <a:spLocks noChangeArrowheads="1"/>
          </p:cNvSpPr>
          <p:nvPr/>
        </p:nvSpPr>
        <p:spPr bwMode="auto">
          <a:xfrm>
            <a:off x="200025" y="115888"/>
            <a:ext cx="8797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                              is an anhydrous salt on which the</a:t>
            </a:r>
          </a:p>
          <a:p>
            <a:r>
              <a:rPr lang="en-US" sz="2800" b="0">
                <a:solidFill>
                  <a:srgbClr val="FF0000"/>
                </a:solidFill>
              </a:rPr>
              <a:t>following data were collected. Find formula of hydrate.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5995" name="Rectangle 43"/>
          <p:cNvSpPr>
            <a:spLocks noChangeArrowheads="1"/>
          </p:cNvSpPr>
          <p:nvPr/>
        </p:nvSpPr>
        <p:spPr bwMode="auto">
          <a:xfrm>
            <a:off x="195263" y="115888"/>
            <a:ext cx="3055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Strontium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chemeClr val="accent2"/>
                </a:solidFill>
              </a:rPr>
              <a:t>chloride</a:t>
            </a:r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196850" y="128588"/>
            <a:ext cx="3055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Strontium chloride</a:t>
            </a:r>
          </a:p>
        </p:txBody>
      </p:sp>
      <p:sp>
        <p:nvSpPr>
          <p:cNvPr id="125997" name="Rectangle 45"/>
          <p:cNvSpPr>
            <a:spLocks noChangeArrowheads="1"/>
          </p:cNvSpPr>
          <p:nvPr/>
        </p:nvSpPr>
        <p:spPr bwMode="auto">
          <a:xfrm>
            <a:off x="776288" y="3552825"/>
            <a:ext cx="119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Sr</a:t>
            </a:r>
            <a:r>
              <a:rPr lang="en-US" sz="2800" b="0" baseline="30000">
                <a:solidFill>
                  <a:schemeClr val="bg2"/>
                </a:solidFill>
              </a:rPr>
              <a:t>2+</a:t>
            </a:r>
            <a:r>
              <a:rPr lang="en-US" sz="2800" b="0"/>
              <a:t>	</a:t>
            </a:r>
            <a:r>
              <a:rPr lang="en-US" sz="2800"/>
              <a:t> </a:t>
            </a:r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1984375" y="3554413"/>
            <a:ext cx="88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99"/>
                </a:solidFill>
              </a:rPr>
              <a:t>Cl</a:t>
            </a:r>
            <a:r>
              <a:rPr lang="en-US" sz="2800" b="0" baseline="30000">
                <a:solidFill>
                  <a:srgbClr val="000099"/>
                </a:solidFill>
              </a:rPr>
              <a:t>1–</a:t>
            </a:r>
            <a:r>
              <a:rPr lang="en-US" sz="2800"/>
              <a:t> </a:t>
            </a:r>
          </a:p>
        </p:txBody>
      </p:sp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3273425" y="3581400"/>
            <a:ext cx="110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Sr</a:t>
            </a:r>
            <a:r>
              <a:rPr lang="en-US" sz="2800" b="0">
                <a:solidFill>
                  <a:srgbClr val="000099"/>
                </a:solidFill>
              </a:rPr>
              <a:t>Cl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5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2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12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1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500"/>
                            </p:stCondLst>
                            <p:childTnLst>
                              <p:par>
                                <p:cTn id="1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77" grpId="0"/>
      <p:bldP spid="125978" grpId="0" animBg="1"/>
      <p:bldP spid="125984" grpId="0" animBg="1"/>
      <p:bldP spid="125985" grpId="0" animBg="1"/>
      <p:bldP spid="125991" grpId="0" animBg="1"/>
      <p:bldP spid="125992" grpId="0" animBg="1"/>
      <p:bldP spid="125993" grpId="0"/>
      <p:bldP spid="125995" grpId="0"/>
      <p:bldP spid="125996" grpId="0"/>
      <p:bldP spid="125997" grpId="0"/>
      <p:bldP spid="125998" grpId="0"/>
      <p:bldP spid="1259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7" name="Rectangle 21"/>
          <p:cNvSpPr>
            <a:spLocks noChangeArrowheads="1"/>
          </p:cNvSpPr>
          <p:nvPr/>
        </p:nvSpPr>
        <p:spPr bwMode="auto">
          <a:xfrm>
            <a:off x="7270750" y="652463"/>
            <a:ext cx="1481138" cy="5953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7350125" y="2357438"/>
            <a:ext cx="1250950" cy="62388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7315200" y="5110163"/>
            <a:ext cx="1465263" cy="6080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12763" y="441325"/>
            <a:ext cx="1147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Pb</a:t>
            </a:r>
            <a:r>
              <a:rPr lang="en-US" sz="2800">
                <a:solidFill>
                  <a:srgbClr val="000066"/>
                </a:solidFill>
              </a:rPr>
              <a:t>O</a:t>
            </a:r>
            <a:r>
              <a:rPr lang="en-US" sz="2800" baseline="-25000">
                <a:solidFill>
                  <a:srgbClr val="FF0000"/>
                </a:solidFill>
              </a:rPr>
              <a:t>2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519113" y="1852613"/>
            <a:ext cx="1208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969696"/>
                </a:solidFill>
              </a:rPr>
              <a:t>H</a:t>
            </a:r>
            <a:r>
              <a:rPr lang="en-US" sz="2800">
                <a:solidFill>
                  <a:srgbClr val="009900"/>
                </a:solidFill>
              </a:rPr>
              <a:t>NO</a:t>
            </a:r>
            <a:r>
              <a:rPr lang="en-US" sz="2800" baseline="-25000">
                <a:solidFill>
                  <a:srgbClr val="0099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514350" y="3695700"/>
            <a:ext cx="4079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ammonium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phosphate 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2293938" y="439738"/>
            <a:ext cx="801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Pb</a:t>
            </a:r>
            <a:r>
              <a:rPr lang="en-US" sz="2800" b="0"/>
              <a:t>: </a:t>
            </a:r>
            <a:endParaRPr lang="en-US" sz="2800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3236913" y="44132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</a:t>
            </a:r>
            <a:r>
              <a:rPr lang="en-US" sz="2800"/>
              <a:t> 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3482975" y="438150"/>
            <a:ext cx="170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(207.2 g)</a:t>
            </a:r>
            <a:r>
              <a:rPr lang="en-US" sz="2800"/>
              <a:t> 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5026025" y="442913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207.2 g</a:t>
            </a:r>
            <a:r>
              <a:rPr lang="en-US" sz="2800"/>
              <a:t> </a:t>
            </a: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2466975" y="103505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/>
              <a:t>:</a:t>
            </a:r>
            <a:r>
              <a:rPr lang="en-US" sz="2800"/>
              <a:t> 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225800" y="103663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2</a:t>
            </a:r>
            <a:r>
              <a:rPr lang="en-US" sz="2800"/>
              <a:t> </a:t>
            </a: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3532188" y="10366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(16.0 g)</a:t>
            </a:r>
            <a:r>
              <a:rPr lang="en-US" sz="2800"/>
              <a:t> </a:t>
            </a: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5013325" y="1035050"/>
            <a:ext cx="1677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32.0 g</a:t>
            </a:r>
            <a:r>
              <a:rPr lang="en-US" sz="2800"/>
              <a:t> </a:t>
            </a:r>
          </a:p>
        </p:txBody>
      </p:sp>
      <p:sp>
        <p:nvSpPr>
          <p:cNvPr id="80914" name="AutoShape 18"/>
          <p:cNvSpPr>
            <a:spLocks/>
          </p:cNvSpPr>
          <p:nvPr/>
        </p:nvSpPr>
        <p:spPr bwMode="auto">
          <a:xfrm>
            <a:off x="6794500" y="479425"/>
            <a:ext cx="330200" cy="996950"/>
          </a:xfrm>
          <a:prstGeom prst="rightBrace">
            <a:avLst>
              <a:gd name="adj1" fmla="val 2516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7343775" y="695325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239.3 g</a:t>
            </a:r>
            <a:r>
              <a:rPr lang="en-US" sz="2800"/>
              <a:t> </a:t>
            </a:r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2489200" y="1835150"/>
            <a:ext cx="80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H</a:t>
            </a:r>
            <a:r>
              <a:rPr lang="en-US" sz="2800" b="0"/>
              <a:t>: </a:t>
            </a:r>
            <a:endParaRPr lang="en-US" sz="2800"/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3246438" y="1836738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</a:t>
            </a:r>
            <a:r>
              <a:rPr lang="en-US" sz="2800"/>
              <a:t> </a:t>
            </a:r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3621088" y="1833563"/>
            <a:ext cx="1312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(1.0 g)</a:t>
            </a:r>
            <a:r>
              <a:rPr lang="en-US" sz="2800"/>
              <a:t> </a:t>
            </a:r>
          </a:p>
        </p:txBody>
      </p:sp>
      <p:sp>
        <p:nvSpPr>
          <p:cNvPr id="80925" name="Rectangle 29"/>
          <p:cNvSpPr>
            <a:spLocks noChangeArrowheads="1"/>
          </p:cNvSpPr>
          <p:nvPr/>
        </p:nvSpPr>
        <p:spPr bwMode="auto">
          <a:xfrm>
            <a:off x="5021263" y="1838325"/>
            <a:ext cx="157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 1.0 g</a:t>
            </a:r>
            <a:r>
              <a:rPr lang="en-US" sz="2800"/>
              <a:t> </a:t>
            </a:r>
          </a:p>
        </p:txBody>
      </p:sp>
      <p:sp>
        <p:nvSpPr>
          <p:cNvPr id="80926" name="Rectangle 30"/>
          <p:cNvSpPr>
            <a:spLocks noChangeArrowheads="1"/>
          </p:cNvSpPr>
          <p:nvPr/>
        </p:nvSpPr>
        <p:spPr bwMode="auto">
          <a:xfrm>
            <a:off x="2476500" y="2430463"/>
            <a:ext cx="638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N:</a:t>
            </a:r>
            <a:r>
              <a:rPr lang="en-US" sz="2800"/>
              <a:t> </a:t>
            </a:r>
          </a:p>
        </p:txBody>
      </p:sp>
      <p:sp>
        <p:nvSpPr>
          <p:cNvPr id="80927" name="Rectangle 31"/>
          <p:cNvSpPr>
            <a:spLocks noChangeArrowheads="1"/>
          </p:cNvSpPr>
          <p:nvPr/>
        </p:nvSpPr>
        <p:spPr bwMode="auto">
          <a:xfrm>
            <a:off x="3235325" y="24320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</a:t>
            </a:r>
            <a:r>
              <a:rPr lang="en-US" sz="2800"/>
              <a:t> </a:t>
            </a:r>
          </a:p>
        </p:txBody>
      </p:sp>
      <p:sp>
        <p:nvSpPr>
          <p:cNvPr id="80928" name="Rectangle 32"/>
          <p:cNvSpPr>
            <a:spLocks noChangeArrowheads="1"/>
          </p:cNvSpPr>
          <p:nvPr/>
        </p:nvSpPr>
        <p:spPr bwMode="auto">
          <a:xfrm>
            <a:off x="3541713" y="243205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(14.0 g)</a:t>
            </a:r>
            <a:r>
              <a:rPr lang="en-US" sz="2800"/>
              <a:t> </a:t>
            </a:r>
          </a:p>
        </p:txBody>
      </p:sp>
      <p:sp>
        <p:nvSpPr>
          <p:cNvPr id="80929" name="Rectangle 33"/>
          <p:cNvSpPr>
            <a:spLocks noChangeArrowheads="1"/>
          </p:cNvSpPr>
          <p:nvPr/>
        </p:nvSpPr>
        <p:spPr bwMode="auto">
          <a:xfrm>
            <a:off x="5022850" y="2430463"/>
            <a:ext cx="1677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14.0 g</a:t>
            </a:r>
            <a:r>
              <a:rPr lang="en-US" sz="2800"/>
              <a:t> </a:t>
            </a:r>
          </a:p>
        </p:txBody>
      </p:sp>
      <p:sp>
        <p:nvSpPr>
          <p:cNvPr id="80930" name="AutoShape 34"/>
          <p:cNvSpPr>
            <a:spLocks/>
          </p:cNvSpPr>
          <p:nvPr/>
        </p:nvSpPr>
        <p:spPr bwMode="auto">
          <a:xfrm>
            <a:off x="6804025" y="1874838"/>
            <a:ext cx="330200" cy="1636712"/>
          </a:xfrm>
          <a:prstGeom prst="rightBrace">
            <a:avLst>
              <a:gd name="adj1" fmla="val 41306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31" name="Rectangle 35"/>
          <p:cNvSpPr>
            <a:spLocks noChangeArrowheads="1"/>
          </p:cNvSpPr>
          <p:nvPr/>
        </p:nvSpPr>
        <p:spPr bwMode="auto">
          <a:xfrm>
            <a:off x="7396163" y="2419350"/>
            <a:ext cx="127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63.0 g</a:t>
            </a:r>
            <a:r>
              <a:rPr lang="en-US" sz="2800"/>
              <a:t> </a:t>
            </a:r>
          </a:p>
        </p:txBody>
      </p:sp>
      <p:sp>
        <p:nvSpPr>
          <p:cNvPr id="80934" name="Rectangle 38"/>
          <p:cNvSpPr>
            <a:spLocks noChangeArrowheads="1"/>
          </p:cNvSpPr>
          <p:nvPr/>
        </p:nvSpPr>
        <p:spPr bwMode="auto">
          <a:xfrm>
            <a:off x="2471738" y="3025775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O:</a:t>
            </a:r>
            <a:r>
              <a:rPr lang="en-US" sz="2800"/>
              <a:t> </a:t>
            </a:r>
          </a:p>
        </p:txBody>
      </p:sp>
      <p:sp>
        <p:nvSpPr>
          <p:cNvPr id="80935" name="Rectangle 39"/>
          <p:cNvSpPr>
            <a:spLocks noChangeArrowheads="1"/>
          </p:cNvSpPr>
          <p:nvPr/>
        </p:nvSpPr>
        <p:spPr bwMode="auto">
          <a:xfrm>
            <a:off x="3230563" y="3027363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3 </a:t>
            </a:r>
          </a:p>
        </p:txBody>
      </p:sp>
      <p:sp>
        <p:nvSpPr>
          <p:cNvPr id="80936" name="Rectangle 40"/>
          <p:cNvSpPr>
            <a:spLocks noChangeArrowheads="1"/>
          </p:cNvSpPr>
          <p:nvPr/>
        </p:nvSpPr>
        <p:spPr bwMode="auto">
          <a:xfrm>
            <a:off x="3536950" y="3027363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(16.0 g)</a:t>
            </a:r>
            <a:r>
              <a:rPr lang="en-US" sz="2800"/>
              <a:t> </a:t>
            </a:r>
          </a:p>
        </p:txBody>
      </p:sp>
      <p:sp>
        <p:nvSpPr>
          <p:cNvPr id="80937" name="Rectangle 41"/>
          <p:cNvSpPr>
            <a:spLocks noChangeArrowheads="1"/>
          </p:cNvSpPr>
          <p:nvPr/>
        </p:nvSpPr>
        <p:spPr bwMode="auto">
          <a:xfrm>
            <a:off x="5018088" y="3025775"/>
            <a:ext cx="1677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48.0 g</a:t>
            </a:r>
            <a:r>
              <a:rPr lang="en-US" sz="2800"/>
              <a:t> </a:t>
            </a:r>
          </a:p>
        </p:txBody>
      </p:sp>
      <p:sp>
        <p:nvSpPr>
          <p:cNvPr id="80939" name="Rectangle 43"/>
          <p:cNvSpPr>
            <a:spLocks noChangeArrowheads="1"/>
          </p:cNvSpPr>
          <p:nvPr/>
        </p:nvSpPr>
        <p:spPr bwMode="auto">
          <a:xfrm>
            <a:off x="471488" y="4333875"/>
            <a:ext cx="2078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/>
              <a:t>(</a:t>
            </a:r>
            <a:r>
              <a:rPr lang="en-US" sz="2800">
                <a:solidFill>
                  <a:srgbClr val="009900"/>
                </a:solidFill>
              </a:rPr>
              <a:t>NH</a:t>
            </a:r>
            <a:r>
              <a:rPr lang="en-US" sz="2800" baseline="-25000">
                <a:solidFill>
                  <a:srgbClr val="009900"/>
                </a:solidFill>
              </a:rPr>
              <a:t>4</a:t>
            </a:r>
            <a:r>
              <a:rPr lang="en-US" sz="2800"/>
              <a:t>)</a:t>
            </a:r>
            <a:r>
              <a:rPr lang="en-US" sz="2800" baseline="-25000"/>
              <a:t>3</a:t>
            </a:r>
            <a:r>
              <a:rPr lang="en-US" sz="2800">
                <a:solidFill>
                  <a:srgbClr val="009900"/>
                </a:solidFill>
              </a:rPr>
              <a:t>PO</a:t>
            </a:r>
            <a:r>
              <a:rPr lang="en-US" sz="2800" baseline="-25000">
                <a:solidFill>
                  <a:srgbClr val="009900"/>
                </a:solidFill>
              </a:rPr>
              <a:t>4</a:t>
            </a:r>
            <a:r>
              <a:rPr lang="en-US" sz="2800"/>
              <a:t> </a:t>
            </a:r>
          </a:p>
        </p:txBody>
      </p:sp>
      <p:sp>
        <p:nvSpPr>
          <p:cNvPr id="80941" name="Rectangle 45"/>
          <p:cNvSpPr>
            <a:spLocks noChangeArrowheads="1"/>
          </p:cNvSpPr>
          <p:nvPr/>
        </p:nvSpPr>
        <p:spPr bwMode="auto">
          <a:xfrm>
            <a:off x="2482850" y="4924425"/>
            <a:ext cx="80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H: </a:t>
            </a:r>
            <a:endParaRPr lang="en-US" sz="2800"/>
          </a:p>
        </p:txBody>
      </p:sp>
      <p:sp>
        <p:nvSpPr>
          <p:cNvPr id="80942" name="Rectangle 46"/>
          <p:cNvSpPr>
            <a:spLocks noChangeArrowheads="1"/>
          </p:cNvSpPr>
          <p:nvPr/>
        </p:nvSpPr>
        <p:spPr bwMode="auto">
          <a:xfrm>
            <a:off x="3111500" y="4926013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12</a:t>
            </a:r>
            <a:r>
              <a:rPr lang="en-US" sz="2800"/>
              <a:t> </a:t>
            </a:r>
          </a:p>
        </p:txBody>
      </p:sp>
      <p:sp>
        <p:nvSpPr>
          <p:cNvPr id="80943" name="Rectangle 47"/>
          <p:cNvSpPr>
            <a:spLocks noChangeArrowheads="1"/>
          </p:cNvSpPr>
          <p:nvPr/>
        </p:nvSpPr>
        <p:spPr bwMode="auto">
          <a:xfrm>
            <a:off x="3614738" y="4922838"/>
            <a:ext cx="1312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(1.0 g)</a:t>
            </a:r>
            <a:r>
              <a:rPr lang="en-US" sz="2800"/>
              <a:t> </a:t>
            </a:r>
          </a:p>
        </p:txBody>
      </p:sp>
      <p:sp>
        <p:nvSpPr>
          <p:cNvPr id="80944" name="Rectangle 48"/>
          <p:cNvSpPr>
            <a:spLocks noChangeArrowheads="1"/>
          </p:cNvSpPr>
          <p:nvPr/>
        </p:nvSpPr>
        <p:spPr bwMode="auto">
          <a:xfrm>
            <a:off x="5014913" y="4927600"/>
            <a:ext cx="1677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12.0 g</a:t>
            </a:r>
            <a:r>
              <a:rPr lang="en-US" sz="2800"/>
              <a:t> </a:t>
            </a:r>
          </a:p>
        </p:txBody>
      </p:sp>
      <p:sp>
        <p:nvSpPr>
          <p:cNvPr id="80945" name="Rectangle 49"/>
          <p:cNvSpPr>
            <a:spLocks noChangeArrowheads="1"/>
          </p:cNvSpPr>
          <p:nvPr/>
        </p:nvSpPr>
        <p:spPr bwMode="auto">
          <a:xfrm>
            <a:off x="2470150" y="4329113"/>
            <a:ext cx="638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N:</a:t>
            </a:r>
            <a:r>
              <a:rPr lang="en-US" sz="2800"/>
              <a:t> </a:t>
            </a:r>
          </a:p>
        </p:txBody>
      </p:sp>
      <p:sp>
        <p:nvSpPr>
          <p:cNvPr id="80946" name="Rectangle 50"/>
          <p:cNvSpPr>
            <a:spLocks noChangeArrowheads="1"/>
          </p:cNvSpPr>
          <p:nvPr/>
        </p:nvSpPr>
        <p:spPr bwMode="auto">
          <a:xfrm>
            <a:off x="3228975" y="43307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3</a:t>
            </a:r>
            <a:r>
              <a:rPr lang="en-US" sz="2800"/>
              <a:t> </a:t>
            </a:r>
          </a:p>
        </p:txBody>
      </p:sp>
      <p:sp>
        <p:nvSpPr>
          <p:cNvPr id="80947" name="Rectangle 51"/>
          <p:cNvSpPr>
            <a:spLocks noChangeArrowheads="1"/>
          </p:cNvSpPr>
          <p:nvPr/>
        </p:nvSpPr>
        <p:spPr bwMode="auto">
          <a:xfrm>
            <a:off x="3535363" y="43307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(14.0 g)</a:t>
            </a:r>
            <a:r>
              <a:rPr lang="en-US" sz="2800"/>
              <a:t> </a:t>
            </a:r>
          </a:p>
        </p:txBody>
      </p:sp>
      <p:sp>
        <p:nvSpPr>
          <p:cNvPr id="80948" name="Rectangle 52"/>
          <p:cNvSpPr>
            <a:spLocks noChangeArrowheads="1"/>
          </p:cNvSpPr>
          <p:nvPr/>
        </p:nvSpPr>
        <p:spPr bwMode="auto">
          <a:xfrm>
            <a:off x="5016500" y="4329113"/>
            <a:ext cx="1677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42.0 g</a:t>
            </a:r>
            <a:r>
              <a:rPr lang="en-US" sz="2800"/>
              <a:t> </a:t>
            </a:r>
          </a:p>
        </p:txBody>
      </p:sp>
      <p:sp>
        <p:nvSpPr>
          <p:cNvPr id="80949" name="AutoShape 53"/>
          <p:cNvSpPr>
            <a:spLocks/>
          </p:cNvSpPr>
          <p:nvPr/>
        </p:nvSpPr>
        <p:spPr bwMode="auto">
          <a:xfrm>
            <a:off x="6799263" y="4356100"/>
            <a:ext cx="330200" cy="2217738"/>
          </a:xfrm>
          <a:prstGeom prst="rightBrace">
            <a:avLst>
              <a:gd name="adj1" fmla="val 5597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50" name="Rectangle 54"/>
          <p:cNvSpPr>
            <a:spLocks noChangeArrowheads="1"/>
          </p:cNvSpPr>
          <p:nvPr/>
        </p:nvSpPr>
        <p:spPr bwMode="auto">
          <a:xfrm>
            <a:off x="7348538" y="5157788"/>
            <a:ext cx="147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149.0 g</a:t>
            </a:r>
            <a:r>
              <a:rPr lang="en-US" sz="2800"/>
              <a:t> </a:t>
            </a:r>
          </a:p>
        </p:txBody>
      </p:sp>
      <p:sp>
        <p:nvSpPr>
          <p:cNvPr id="80953" name="Rectangle 57"/>
          <p:cNvSpPr>
            <a:spLocks noChangeArrowheads="1"/>
          </p:cNvSpPr>
          <p:nvPr/>
        </p:nvSpPr>
        <p:spPr bwMode="auto">
          <a:xfrm>
            <a:off x="2466975" y="5507038"/>
            <a:ext cx="61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P:</a:t>
            </a:r>
            <a:r>
              <a:rPr lang="en-US" sz="2800"/>
              <a:t> </a:t>
            </a:r>
          </a:p>
        </p:txBody>
      </p:sp>
      <p:sp>
        <p:nvSpPr>
          <p:cNvPr id="80954" name="Rectangle 58"/>
          <p:cNvSpPr>
            <a:spLocks noChangeArrowheads="1"/>
          </p:cNvSpPr>
          <p:nvPr/>
        </p:nvSpPr>
        <p:spPr bwMode="auto">
          <a:xfrm>
            <a:off x="3225800" y="550862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 </a:t>
            </a:r>
          </a:p>
        </p:txBody>
      </p:sp>
      <p:sp>
        <p:nvSpPr>
          <p:cNvPr id="80955" name="Rectangle 59"/>
          <p:cNvSpPr>
            <a:spLocks noChangeArrowheads="1"/>
          </p:cNvSpPr>
          <p:nvPr/>
        </p:nvSpPr>
        <p:spPr bwMode="auto">
          <a:xfrm>
            <a:off x="3532188" y="550862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(31.0 g)</a:t>
            </a:r>
            <a:r>
              <a:rPr lang="en-US" sz="2800"/>
              <a:t> </a:t>
            </a:r>
          </a:p>
        </p:txBody>
      </p:sp>
      <p:sp>
        <p:nvSpPr>
          <p:cNvPr id="80956" name="Rectangle 60"/>
          <p:cNvSpPr>
            <a:spLocks noChangeArrowheads="1"/>
          </p:cNvSpPr>
          <p:nvPr/>
        </p:nvSpPr>
        <p:spPr bwMode="auto">
          <a:xfrm>
            <a:off x="5013325" y="5507038"/>
            <a:ext cx="1677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31.0 g</a:t>
            </a:r>
            <a:r>
              <a:rPr lang="en-US" sz="2800"/>
              <a:t> </a:t>
            </a:r>
          </a:p>
        </p:txBody>
      </p:sp>
      <p:sp>
        <p:nvSpPr>
          <p:cNvPr id="80958" name="Rectangle 62"/>
          <p:cNvSpPr>
            <a:spLocks noChangeArrowheads="1"/>
          </p:cNvSpPr>
          <p:nvPr/>
        </p:nvSpPr>
        <p:spPr bwMode="auto">
          <a:xfrm>
            <a:off x="5141913" y="3679825"/>
            <a:ext cx="1208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NH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1+</a:t>
            </a:r>
            <a:r>
              <a:rPr lang="en-US" sz="2800" b="0"/>
              <a:t> </a:t>
            </a:r>
          </a:p>
        </p:txBody>
      </p:sp>
      <p:sp>
        <p:nvSpPr>
          <p:cNvPr id="80960" name="Rectangle 64"/>
          <p:cNvSpPr>
            <a:spLocks noChangeArrowheads="1"/>
          </p:cNvSpPr>
          <p:nvPr/>
        </p:nvSpPr>
        <p:spPr bwMode="auto">
          <a:xfrm>
            <a:off x="6243638" y="3679825"/>
            <a:ext cx="1101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PO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3</a:t>
            </a:r>
            <a:r>
              <a:rPr lang="en-US" sz="2800" b="0" baseline="30000"/>
              <a:t>–</a:t>
            </a:r>
            <a:endParaRPr lang="en-US" sz="2800" b="0"/>
          </a:p>
        </p:txBody>
      </p:sp>
      <p:sp>
        <p:nvSpPr>
          <p:cNvPr id="80963" name="Rectangle 67"/>
          <p:cNvSpPr>
            <a:spLocks noChangeArrowheads="1"/>
          </p:cNvSpPr>
          <p:nvPr/>
        </p:nvSpPr>
        <p:spPr bwMode="auto">
          <a:xfrm>
            <a:off x="2462213" y="610235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O:</a:t>
            </a:r>
            <a:r>
              <a:rPr lang="en-US" sz="2800"/>
              <a:t> </a:t>
            </a:r>
          </a:p>
        </p:txBody>
      </p:sp>
      <p:sp>
        <p:nvSpPr>
          <p:cNvPr id="80964" name="Rectangle 68"/>
          <p:cNvSpPr>
            <a:spLocks noChangeArrowheads="1"/>
          </p:cNvSpPr>
          <p:nvPr/>
        </p:nvSpPr>
        <p:spPr bwMode="auto">
          <a:xfrm>
            <a:off x="3221038" y="6103938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4 </a:t>
            </a:r>
          </a:p>
        </p:txBody>
      </p:sp>
      <p:sp>
        <p:nvSpPr>
          <p:cNvPr id="80965" name="Rectangle 69"/>
          <p:cNvSpPr>
            <a:spLocks noChangeArrowheads="1"/>
          </p:cNvSpPr>
          <p:nvPr/>
        </p:nvSpPr>
        <p:spPr bwMode="auto">
          <a:xfrm>
            <a:off x="3527425" y="61039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(16.0 g)</a:t>
            </a:r>
            <a:r>
              <a:rPr lang="en-US" sz="2800"/>
              <a:t> </a:t>
            </a:r>
          </a:p>
        </p:txBody>
      </p:sp>
      <p:sp>
        <p:nvSpPr>
          <p:cNvPr id="80966" name="Rectangle 70"/>
          <p:cNvSpPr>
            <a:spLocks noChangeArrowheads="1"/>
          </p:cNvSpPr>
          <p:nvPr/>
        </p:nvSpPr>
        <p:spPr bwMode="auto">
          <a:xfrm>
            <a:off x="5008563" y="6102350"/>
            <a:ext cx="1677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64.0 g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0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0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0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0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0" fill="hold"/>
                                        <p:tgtEl>
                                          <p:spTgt spid="80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0" fill="hold"/>
                                        <p:tgtEl>
                                          <p:spTgt spid="80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0"/>
                                        <p:tgtEl>
                                          <p:spTgt spid="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8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0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80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8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8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2" dur="1000"/>
                                        <p:tgtEl>
                                          <p:spTgt spid="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80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9" dur="1000"/>
                                        <p:tgtEl>
                                          <p:spTgt spid="8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6" dur="10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8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8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3" dur="1000"/>
                                        <p:tgtEl>
                                          <p:spTgt spid="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0" dur="1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6" dur="10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animBg="1"/>
      <p:bldP spid="80918" grpId="0" animBg="1"/>
      <p:bldP spid="80919" grpId="0" animBg="1"/>
      <p:bldP spid="80903" grpId="0"/>
      <p:bldP spid="80904" grpId="0"/>
      <p:bldP spid="80905" grpId="0"/>
      <p:bldP spid="80906" grpId="0"/>
      <p:bldP spid="80907" grpId="0"/>
      <p:bldP spid="80908" grpId="0"/>
      <p:bldP spid="80909" grpId="0"/>
      <p:bldP spid="80910" grpId="0"/>
      <p:bldP spid="80911" grpId="0"/>
      <p:bldP spid="80912" grpId="0"/>
      <p:bldP spid="80914" grpId="0" animBg="1"/>
      <p:bldP spid="80915" grpId="0"/>
      <p:bldP spid="80922" grpId="0"/>
      <p:bldP spid="80923" grpId="0"/>
      <p:bldP spid="80924" grpId="0"/>
      <p:bldP spid="80925" grpId="0"/>
      <p:bldP spid="80926" grpId="0"/>
      <p:bldP spid="80927" grpId="0"/>
      <p:bldP spid="80928" grpId="0"/>
      <p:bldP spid="80929" grpId="0"/>
      <p:bldP spid="80930" grpId="0" animBg="1"/>
      <p:bldP spid="80931" grpId="0"/>
      <p:bldP spid="80934" grpId="0"/>
      <p:bldP spid="80935" grpId="0"/>
      <p:bldP spid="80936" grpId="0"/>
      <p:bldP spid="80937" grpId="0"/>
      <p:bldP spid="80939" grpId="0"/>
      <p:bldP spid="80941" grpId="0"/>
      <p:bldP spid="80942" grpId="0"/>
      <p:bldP spid="80943" grpId="0"/>
      <p:bldP spid="80944" grpId="0"/>
      <p:bldP spid="80945" grpId="0"/>
      <p:bldP spid="80946" grpId="0"/>
      <p:bldP spid="80947" grpId="0"/>
      <p:bldP spid="80948" grpId="0"/>
      <p:bldP spid="80949" grpId="0" animBg="1"/>
      <p:bldP spid="80950" grpId="0"/>
      <p:bldP spid="80953" grpId="0"/>
      <p:bldP spid="80954" grpId="0"/>
      <p:bldP spid="80955" grpId="0"/>
      <p:bldP spid="80956" grpId="0"/>
      <p:bldP spid="80958" grpId="0"/>
      <p:bldP spid="80960" grpId="0"/>
      <p:bldP spid="80963" grpId="0"/>
      <p:bldP spid="80964" grpId="0"/>
      <p:bldP spid="80965" grpId="0"/>
      <p:bldP spid="8096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08000" y="596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68450" y="5867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696913" y="5630863"/>
            <a:ext cx="7532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304800" y="465138"/>
            <a:ext cx="0" cy="564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08000" y="596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68450" y="5867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696913" y="5630863"/>
            <a:ext cx="7532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304800" y="465138"/>
            <a:ext cx="0" cy="564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88" name="Rectangle 44"/>
          <p:cNvSpPr>
            <a:spLocks noChangeArrowheads="1"/>
          </p:cNvSpPr>
          <p:nvPr/>
        </p:nvSpPr>
        <p:spPr bwMode="auto">
          <a:xfrm>
            <a:off x="6226175" y="3241675"/>
            <a:ext cx="1755775" cy="10302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534988" y="1190625"/>
            <a:ext cx="7997825" cy="1030288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725488" y="146050"/>
            <a:ext cx="7842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FF0000"/>
                </a:solidFill>
              </a:rPr>
              <a:t>percentage composition</a:t>
            </a:r>
            <a:r>
              <a:rPr lang="en-US" sz="2800" b="0">
                <a:solidFill>
                  <a:srgbClr val="FF0000"/>
                </a:solidFill>
              </a:rPr>
              <a:t>: the mass % of each</a:t>
            </a:r>
          </a:p>
          <a:p>
            <a:r>
              <a:rPr lang="en-US" sz="2800" b="0">
                <a:solidFill>
                  <a:srgbClr val="FF0000"/>
                </a:solidFill>
              </a:rPr>
              <a:t> 				   element in a compound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401638" y="2501900"/>
            <a:ext cx="348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Find % composition.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866775" y="3227388"/>
            <a:ext cx="1147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Pb</a:t>
            </a:r>
            <a:r>
              <a:rPr lang="en-US" sz="2800">
                <a:solidFill>
                  <a:srgbClr val="000066"/>
                </a:solidFill>
              </a:rPr>
              <a:t>O</a:t>
            </a:r>
            <a:r>
              <a:rPr lang="en-US" sz="2800" baseline="-25000">
                <a:solidFill>
                  <a:srgbClr val="FF0000"/>
                </a:solidFill>
              </a:rPr>
              <a:t>2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400050" y="4545013"/>
            <a:ext cx="1952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(</a:t>
            </a:r>
            <a:r>
              <a:rPr lang="en-US" sz="2800">
                <a:solidFill>
                  <a:srgbClr val="009900"/>
                </a:solidFill>
              </a:rPr>
              <a:t>NH</a:t>
            </a:r>
            <a:r>
              <a:rPr lang="en-US" sz="2800" baseline="-25000">
                <a:solidFill>
                  <a:srgbClr val="009900"/>
                </a:solidFill>
              </a:rPr>
              <a:t>4</a:t>
            </a:r>
            <a:r>
              <a:rPr lang="en-US" sz="2800">
                <a:solidFill>
                  <a:srgbClr val="FF0000"/>
                </a:solidFill>
              </a:rPr>
              <a:t>)</a:t>
            </a:r>
            <a:r>
              <a:rPr lang="en-US" sz="2800" baseline="-25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009900"/>
                </a:solidFill>
              </a:rPr>
              <a:t>PO</a:t>
            </a:r>
            <a:r>
              <a:rPr lang="en-US" sz="2800" baseline="-25000">
                <a:solidFill>
                  <a:srgbClr val="009900"/>
                </a:solidFill>
              </a:rPr>
              <a:t>4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7213" y="1179513"/>
            <a:ext cx="7997825" cy="1016000"/>
            <a:chOff x="297" y="743"/>
            <a:chExt cx="5038" cy="640"/>
          </a:xfrm>
        </p:grpSpPr>
        <p:sp>
          <p:nvSpPr>
            <p:cNvPr id="17455" name="Rectangle 3"/>
            <p:cNvSpPr>
              <a:spLocks noChangeArrowheads="1"/>
            </p:cNvSpPr>
            <p:nvPr/>
          </p:nvSpPr>
          <p:spPr bwMode="auto">
            <a:xfrm>
              <a:off x="297" y="899"/>
              <a:ext cx="16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% of element =</a:t>
              </a:r>
            </a:p>
          </p:txBody>
        </p:sp>
        <p:sp>
          <p:nvSpPr>
            <p:cNvPr id="17456" name="Rectangle 13"/>
            <p:cNvSpPr>
              <a:spLocks noChangeArrowheads="1"/>
            </p:cNvSpPr>
            <p:nvPr/>
          </p:nvSpPr>
          <p:spPr bwMode="auto">
            <a:xfrm>
              <a:off x="2608" y="743"/>
              <a:ext cx="1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g element</a:t>
              </a:r>
            </a:p>
          </p:txBody>
        </p:sp>
        <p:sp>
          <p:nvSpPr>
            <p:cNvPr id="17457" name="Rectangle 14"/>
            <p:cNvSpPr>
              <a:spLocks noChangeArrowheads="1"/>
            </p:cNvSpPr>
            <p:nvPr/>
          </p:nvSpPr>
          <p:spPr bwMode="auto">
            <a:xfrm>
              <a:off x="1942" y="1056"/>
              <a:ext cx="26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molar mass of compound</a:t>
              </a:r>
            </a:p>
          </p:txBody>
        </p:sp>
        <p:sp>
          <p:nvSpPr>
            <p:cNvPr id="17458" name="Rectangle 15"/>
            <p:cNvSpPr>
              <a:spLocks noChangeArrowheads="1"/>
            </p:cNvSpPr>
            <p:nvPr/>
          </p:nvSpPr>
          <p:spPr bwMode="auto">
            <a:xfrm>
              <a:off x="4545" y="872"/>
              <a:ext cx="7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x 100</a:t>
              </a:r>
            </a:p>
          </p:txBody>
        </p:sp>
        <p:sp>
          <p:nvSpPr>
            <p:cNvPr id="17459" name="Line 16"/>
            <p:cNvSpPr>
              <a:spLocks noChangeShapeType="1"/>
            </p:cNvSpPr>
            <p:nvPr/>
          </p:nvSpPr>
          <p:spPr bwMode="auto">
            <a:xfrm>
              <a:off x="1993" y="1070"/>
              <a:ext cx="25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2249488" y="3222625"/>
            <a:ext cx="193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207.2 g </a:t>
            </a:r>
            <a:r>
              <a:rPr lang="en-US" sz="2800" b="0">
                <a:solidFill>
                  <a:srgbClr val="A50021"/>
                </a:solidFill>
                <a:cs typeface="Times New Roman" pitchFamily="18" charset="0"/>
              </a:rPr>
              <a:t>Pb</a:t>
            </a:r>
            <a:r>
              <a:rPr lang="en-US" sz="2800" b="0">
                <a:cs typeface="Times New Roman" pitchFamily="18" charset="0"/>
              </a:rPr>
              <a:t> </a:t>
            </a:r>
            <a:endParaRPr lang="en-US" sz="2800" b="0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4356100" y="3227388"/>
            <a:ext cx="157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239.2 g </a:t>
            </a:r>
            <a:endParaRPr lang="en-US" sz="2800" b="0"/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3957638" y="3209925"/>
            <a:ext cx="685800" cy="519113"/>
            <a:chOff x="2493" y="1779"/>
            <a:chExt cx="432" cy="327"/>
          </a:xfrm>
        </p:grpSpPr>
        <p:sp>
          <p:nvSpPr>
            <p:cNvPr id="17453" name="Rectangle 32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17454" name="Line 33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79" name="Rectangle 35"/>
          <p:cNvSpPr>
            <a:spLocks noChangeArrowheads="1"/>
          </p:cNvSpPr>
          <p:nvPr/>
        </p:nvSpPr>
        <p:spPr bwMode="auto">
          <a:xfrm>
            <a:off x="5741988" y="3225800"/>
            <a:ext cx="2328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86.6% Pb </a:t>
            </a:r>
            <a:endParaRPr lang="en-US" sz="2800" b="0"/>
          </a:p>
        </p:txBody>
      </p:sp>
      <p:sp>
        <p:nvSpPr>
          <p:cNvPr id="82981" name="Rectangle 37"/>
          <p:cNvSpPr>
            <a:spLocks noChangeArrowheads="1"/>
          </p:cNvSpPr>
          <p:nvPr/>
        </p:nvSpPr>
        <p:spPr bwMode="auto">
          <a:xfrm>
            <a:off x="2444750" y="3746500"/>
            <a:ext cx="1697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32.0 g </a:t>
            </a:r>
            <a:r>
              <a:rPr lang="en-US" sz="2800" b="0">
                <a:solidFill>
                  <a:srgbClr val="000066"/>
                </a:solidFill>
                <a:cs typeface="Times New Roman" pitchFamily="18" charset="0"/>
              </a:rPr>
              <a:t>O</a:t>
            </a:r>
            <a:r>
              <a:rPr lang="en-US" sz="2800" b="0">
                <a:cs typeface="Times New Roman" pitchFamily="18" charset="0"/>
              </a:rPr>
              <a:t> </a:t>
            </a:r>
            <a:endParaRPr lang="en-US" sz="2800" b="0"/>
          </a:p>
        </p:txBody>
      </p:sp>
      <p:sp>
        <p:nvSpPr>
          <p:cNvPr id="82982" name="Rectangle 38"/>
          <p:cNvSpPr>
            <a:spLocks noChangeArrowheads="1"/>
          </p:cNvSpPr>
          <p:nvPr/>
        </p:nvSpPr>
        <p:spPr bwMode="auto">
          <a:xfrm>
            <a:off x="4351338" y="3751263"/>
            <a:ext cx="1570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239.2 g </a:t>
            </a:r>
            <a:endParaRPr lang="en-US" sz="2800" b="0"/>
          </a:p>
        </p:txBody>
      </p:sp>
      <p:sp>
        <p:nvSpPr>
          <p:cNvPr id="82987" name="Rectangle 43"/>
          <p:cNvSpPr>
            <a:spLocks noChangeArrowheads="1"/>
          </p:cNvSpPr>
          <p:nvPr/>
        </p:nvSpPr>
        <p:spPr bwMode="auto">
          <a:xfrm>
            <a:off x="5737225" y="3749675"/>
            <a:ext cx="217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13.4% O </a:t>
            </a:r>
            <a:endParaRPr lang="en-US" sz="2800" b="0"/>
          </a:p>
        </p:txBody>
      </p:sp>
      <p:sp>
        <p:nvSpPr>
          <p:cNvPr id="82989" name="Rectangle 45"/>
          <p:cNvSpPr>
            <a:spLocks noChangeArrowheads="1"/>
          </p:cNvSpPr>
          <p:nvPr/>
        </p:nvSpPr>
        <p:spPr bwMode="auto">
          <a:xfrm>
            <a:off x="6207125" y="4510088"/>
            <a:ext cx="1654175" cy="20907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3" name="Rectangle 49"/>
          <p:cNvSpPr>
            <a:spLocks noChangeArrowheads="1"/>
          </p:cNvSpPr>
          <p:nvPr/>
        </p:nvSpPr>
        <p:spPr bwMode="auto">
          <a:xfrm>
            <a:off x="2468563" y="5584825"/>
            <a:ext cx="1566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31.2 g P </a:t>
            </a:r>
            <a:endParaRPr lang="en-US" sz="2800" b="0"/>
          </a:p>
        </p:txBody>
      </p:sp>
      <p:sp>
        <p:nvSpPr>
          <p:cNvPr id="82995" name="Rectangle 51"/>
          <p:cNvSpPr>
            <a:spLocks noChangeArrowheads="1"/>
          </p:cNvSpPr>
          <p:nvPr/>
        </p:nvSpPr>
        <p:spPr bwMode="auto">
          <a:xfrm>
            <a:off x="4346575" y="5589588"/>
            <a:ext cx="157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149.0 g </a:t>
            </a:r>
            <a:endParaRPr lang="en-US" sz="2800" b="0"/>
          </a:p>
        </p:txBody>
      </p:sp>
      <p:sp>
        <p:nvSpPr>
          <p:cNvPr id="83000" name="Rectangle 56"/>
          <p:cNvSpPr>
            <a:spLocks noChangeArrowheads="1"/>
          </p:cNvSpPr>
          <p:nvPr/>
        </p:nvSpPr>
        <p:spPr bwMode="auto">
          <a:xfrm>
            <a:off x="5732463" y="5588000"/>
            <a:ext cx="213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20.8% P </a:t>
            </a:r>
            <a:endParaRPr lang="en-US" sz="2800" b="0"/>
          </a:p>
        </p:txBody>
      </p:sp>
      <p:sp>
        <p:nvSpPr>
          <p:cNvPr id="83002" name="Rectangle 58"/>
          <p:cNvSpPr>
            <a:spLocks noChangeArrowheads="1"/>
          </p:cNvSpPr>
          <p:nvPr/>
        </p:nvSpPr>
        <p:spPr bwMode="auto">
          <a:xfrm>
            <a:off x="2478088" y="6108700"/>
            <a:ext cx="169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64.0 g O </a:t>
            </a:r>
            <a:endParaRPr lang="en-US" sz="2800" b="0"/>
          </a:p>
        </p:txBody>
      </p:sp>
      <p:sp>
        <p:nvSpPr>
          <p:cNvPr id="83003" name="Rectangle 59"/>
          <p:cNvSpPr>
            <a:spLocks noChangeArrowheads="1"/>
          </p:cNvSpPr>
          <p:nvPr/>
        </p:nvSpPr>
        <p:spPr bwMode="auto">
          <a:xfrm>
            <a:off x="4341813" y="6113463"/>
            <a:ext cx="1570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149.0 g </a:t>
            </a:r>
            <a:endParaRPr lang="en-US" sz="2800" b="0"/>
          </a:p>
        </p:txBody>
      </p:sp>
      <p:sp>
        <p:nvSpPr>
          <p:cNvPr id="83008" name="Rectangle 64"/>
          <p:cNvSpPr>
            <a:spLocks noChangeArrowheads="1"/>
          </p:cNvSpPr>
          <p:nvPr/>
        </p:nvSpPr>
        <p:spPr bwMode="auto">
          <a:xfrm>
            <a:off x="5727700" y="6111875"/>
            <a:ext cx="217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43.0% O </a:t>
            </a:r>
            <a:endParaRPr lang="en-US" sz="2800" b="0"/>
          </a:p>
        </p:txBody>
      </p:sp>
      <p:sp>
        <p:nvSpPr>
          <p:cNvPr id="83009" name="Rectangle 65"/>
          <p:cNvSpPr>
            <a:spLocks noChangeArrowheads="1"/>
          </p:cNvSpPr>
          <p:nvPr/>
        </p:nvSpPr>
        <p:spPr bwMode="auto">
          <a:xfrm>
            <a:off x="2443163" y="4532313"/>
            <a:ext cx="1566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42.0 g N </a:t>
            </a:r>
            <a:endParaRPr lang="en-US" sz="2800" b="0"/>
          </a:p>
        </p:txBody>
      </p:sp>
      <p:sp>
        <p:nvSpPr>
          <p:cNvPr id="83010" name="Rectangle 66"/>
          <p:cNvSpPr>
            <a:spLocks noChangeArrowheads="1"/>
          </p:cNvSpPr>
          <p:nvPr/>
        </p:nvSpPr>
        <p:spPr bwMode="auto">
          <a:xfrm>
            <a:off x="4349750" y="4537075"/>
            <a:ext cx="1570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149.0 g </a:t>
            </a:r>
            <a:endParaRPr lang="en-US" sz="2800" b="0"/>
          </a:p>
        </p:txBody>
      </p:sp>
      <p:sp>
        <p:nvSpPr>
          <p:cNvPr id="83014" name="Rectangle 70"/>
          <p:cNvSpPr>
            <a:spLocks noChangeArrowheads="1"/>
          </p:cNvSpPr>
          <p:nvPr/>
        </p:nvSpPr>
        <p:spPr bwMode="auto">
          <a:xfrm>
            <a:off x="5735638" y="4535488"/>
            <a:ext cx="215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28.2% N </a:t>
            </a:r>
            <a:endParaRPr lang="en-US" sz="2800" b="0"/>
          </a:p>
        </p:txBody>
      </p:sp>
      <p:sp>
        <p:nvSpPr>
          <p:cNvPr id="83015" name="Rectangle 71"/>
          <p:cNvSpPr>
            <a:spLocks noChangeArrowheads="1"/>
          </p:cNvSpPr>
          <p:nvPr/>
        </p:nvSpPr>
        <p:spPr bwMode="auto">
          <a:xfrm>
            <a:off x="2452688" y="5056188"/>
            <a:ext cx="1697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12.0 g H </a:t>
            </a:r>
            <a:endParaRPr lang="en-US" sz="2800" b="0"/>
          </a:p>
        </p:txBody>
      </p:sp>
      <p:sp>
        <p:nvSpPr>
          <p:cNvPr id="83016" name="Rectangle 72"/>
          <p:cNvSpPr>
            <a:spLocks noChangeArrowheads="1"/>
          </p:cNvSpPr>
          <p:nvPr/>
        </p:nvSpPr>
        <p:spPr bwMode="auto">
          <a:xfrm>
            <a:off x="4344988" y="5060950"/>
            <a:ext cx="1570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149.0 g </a:t>
            </a:r>
            <a:endParaRPr lang="en-US" sz="2800" b="0"/>
          </a:p>
        </p:txBody>
      </p:sp>
      <p:sp>
        <p:nvSpPr>
          <p:cNvPr id="83020" name="Rectangle 76"/>
          <p:cNvSpPr>
            <a:spLocks noChangeArrowheads="1"/>
          </p:cNvSpPr>
          <p:nvPr/>
        </p:nvSpPr>
        <p:spPr bwMode="auto">
          <a:xfrm>
            <a:off x="5730875" y="5059363"/>
            <a:ext cx="205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 8.1% H </a:t>
            </a:r>
            <a:endParaRPr lang="en-US" sz="2800" b="0"/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952875" y="3705225"/>
            <a:ext cx="685800" cy="519113"/>
            <a:chOff x="2493" y="1779"/>
            <a:chExt cx="432" cy="327"/>
          </a:xfrm>
        </p:grpSpPr>
        <p:sp>
          <p:nvSpPr>
            <p:cNvPr id="17451" name="Rectangle 79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17452" name="Line 80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3967163" y="4519613"/>
            <a:ext cx="685800" cy="519112"/>
            <a:chOff x="2493" y="1779"/>
            <a:chExt cx="432" cy="327"/>
          </a:xfrm>
        </p:grpSpPr>
        <p:sp>
          <p:nvSpPr>
            <p:cNvPr id="17449" name="Rectangle 82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17450" name="Line 83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3962400" y="5014913"/>
            <a:ext cx="685800" cy="519112"/>
            <a:chOff x="2493" y="1779"/>
            <a:chExt cx="432" cy="327"/>
          </a:xfrm>
        </p:grpSpPr>
        <p:sp>
          <p:nvSpPr>
            <p:cNvPr id="17447" name="Rectangle 85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17448" name="Line 86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3967163" y="5562600"/>
            <a:ext cx="685800" cy="519113"/>
            <a:chOff x="2493" y="1779"/>
            <a:chExt cx="432" cy="327"/>
          </a:xfrm>
        </p:grpSpPr>
        <p:sp>
          <p:nvSpPr>
            <p:cNvPr id="17445" name="Rectangle 88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17446" name="Line 89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3962400" y="6057900"/>
            <a:ext cx="685800" cy="519113"/>
            <a:chOff x="2493" y="1779"/>
            <a:chExt cx="432" cy="327"/>
          </a:xfrm>
        </p:grpSpPr>
        <p:sp>
          <p:nvSpPr>
            <p:cNvPr id="17443" name="Rectangle 91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17444" name="Line 92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037" name="Rectangle 93"/>
          <p:cNvSpPr>
            <a:spLocks noChangeArrowheads="1"/>
          </p:cNvSpPr>
          <p:nvPr/>
        </p:nvSpPr>
        <p:spPr bwMode="auto">
          <a:xfrm>
            <a:off x="4313238" y="2500313"/>
            <a:ext cx="3152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(see calcs above)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83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830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0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8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2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2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8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3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3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8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8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8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2" dur="1000"/>
                                        <p:tgtEl>
                                          <p:spTgt spid="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8" grpId="0" animBg="1"/>
      <p:bldP spid="82961" grpId="0" animBg="1"/>
      <p:bldP spid="82953" grpId="0"/>
      <p:bldP spid="82954" grpId="0"/>
      <p:bldP spid="82955" grpId="0"/>
      <p:bldP spid="82967" grpId="0"/>
      <p:bldP spid="82968" grpId="0"/>
      <p:bldP spid="82979" grpId="0"/>
      <p:bldP spid="82981" grpId="0"/>
      <p:bldP spid="82982" grpId="0"/>
      <p:bldP spid="82987" grpId="0"/>
      <p:bldP spid="82989" grpId="0" animBg="1"/>
      <p:bldP spid="82995" grpId="0"/>
      <p:bldP spid="83000" grpId="0"/>
      <p:bldP spid="83002" grpId="0"/>
      <p:bldP spid="83003" grpId="0"/>
      <p:bldP spid="83008" grpId="0"/>
      <p:bldP spid="83009" grpId="0"/>
      <p:bldP spid="83010" grpId="0"/>
      <p:bldP spid="83014" grpId="0"/>
      <p:bldP spid="83015" grpId="0"/>
      <p:bldP spid="83016" grpId="0"/>
      <p:bldP spid="83020" grpId="0"/>
      <p:bldP spid="83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186113" y="5734050"/>
            <a:ext cx="1335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963863" y="762000"/>
            <a:ext cx="2205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zinc acetate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2439988" y="1608138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Zn</a:t>
            </a:r>
            <a:r>
              <a:rPr lang="en-US" sz="2800" b="0" baseline="30000">
                <a:solidFill>
                  <a:schemeClr val="bg2"/>
                </a:solidFill>
              </a:rPr>
              <a:t>2+</a:t>
            </a:r>
            <a:r>
              <a:rPr lang="en-US" sz="2800" b="0"/>
              <a:t> 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3556000" y="1608138"/>
            <a:ext cx="1912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CH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>
                <a:solidFill>
                  <a:srgbClr val="009900"/>
                </a:solidFill>
              </a:rPr>
              <a:t>COO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endParaRPr lang="en-US" sz="2800" b="0">
              <a:solidFill>
                <a:srgbClr val="009900"/>
              </a:solidFill>
            </a:endParaRP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2698750" y="2181225"/>
            <a:ext cx="260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>
                <a:solidFill>
                  <a:schemeClr val="bg2"/>
                </a:solidFill>
              </a:rPr>
              <a:t>Zn</a:t>
            </a:r>
            <a:r>
              <a:rPr lang="en-US" sz="2800"/>
              <a:t>(</a:t>
            </a:r>
            <a:r>
              <a:rPr lang="en-US" sz="2800">
                <a:solidFill>
                  <a:srgbClr val="009900"/>
                </a:solidFill>
              </a:rPr>
              <a:t>CH</a:t>
            </a:r>
            <a:r>
              <a:rPr lang="en-US" sz="2800" baseline="-25000">
                <a:solidFill>
                  <a:srgbClr val="009900"/>
                </a:solidFill>
              </a:rPr>
              <a:t>3</a:t>
            </a:r>
            <a:r>
              <a:rPr lang="en-US" sz="2800">
                <a:solidFill>
                  <a:srgbClr val="009900"/>
                </a:solidFill>
              </a:rPr>
              <a:t>COO</a:t>
            </a:r>
            <a:r>
              <a:rPr lang="en-US" sz="2800"/>
              <a:t>)</a:t>
            </a:r>
            <a:r>
              <a:rPr lang="en-US" sz="2800" baseline="-25000"/>
              <a:t>2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6921500" y="3367088"/>
            <a:ext cx="1790700" cy="22939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5105400" y="4343400"/>
            <a:ext cx="1570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183.4 g </a:t>
            </a:r>
            <a:endParaRPr lang="en-US" sz="2800" b="0"/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6446838" y="4559300"/>
            <a:ext cx="2051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 3.3% H </a:t>
            </a:r>
            <a:endParaRPr lang="en-US" sz="2800" b="0"/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6442075" y="5154613"/>
            <a:ext cx="217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34.9% O </a:t>
            </a:r>
            <a:endParaRPr lang="en-US" sz="2800" b="0"/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6450013" y="3392488"/>
            <a:ext cx="2309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35.7% Zn </a:t>
            </a:r>
            <a:endParaRPr lang="en-US" sz="2800" b="0"/>
          </a:p>
        </p:txBody>
      </p:sp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6445250" y="3987800"/>
            <a:ext cx="2151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cs typeface="Times New Roman" pitchFamily="18" charset="0"/>
              </a:rPr>
              <a:t> =  26.2% C </a:t>
            </a:r>
            <a:endParaRPr lang="en-US" sz="2800" b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725988" y="4316413"/>
            <a:ext cx="685800" cy="519112"/>
            <a:chOff x="2493" y="1779"/>
            <a:chExt cx="432" cy="327"/>
          </a:xfrm>
        </p:grpSpPr>
        <p:sp>
          <p:nvSpPr>
            <p:cNvPr id="18468" name="Rectangle 31"/>
            <p:cNvSpPr>
              <a:spLocks noChangeArrowheads="1"/>
            </p:cNvSpPr>
            <p:nvPr/>
          </p:nvSpPr>
          <p:spPr bwMode="auto">
            <a:xfrm>
              <a:off x="2493" y="17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:</a:t>
              </a:r>
            </a:p>
          </p:txBody>
        </p:sp>
        <p:sp>
          <p:nvSpPr>
            <p:cNvPr id="18469" name="Line 32"/>
            <p:cNvSpPr>
              <a:spLocks noChangeShapeType="1"/>
            </p:cNvSpPr>
            <p:nvPr/>
          </p:nvSpPr>
          <p:spPr bwMode="auto">
            <a:xfrm>
              <a:off x="2649" y="1959"/>
              <a:ext cx="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004" name="Rectangle 36"/>
          <p:cNvSpPr>
            <a:spLocks noChangeArrowheads="1"/>
          </p:cNvSpPr>
          <p:nvPr/>
        </p:nvSpPr>
        <p:spPr bwMode="auto">
          <a:xfrm>
            <a:off x="530225" y="3981450"/>
            <a:ext cx="80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C: </a:t>
            </a:r>
            <a:endParaRPr lang="en-US" sz="2800"/>
          </a:p>
        </p:txBody>
      </p:sp>
      <p:sp>
        <p:nvSpPr>
          <p:cNvPr id="84005" name="Rectangle 37"/>
          <p:cNvSpPr>
            <a:spLocks noChangeArrowheads="1"/>
          </p:cNvSpPr>
          <p:nvPr/>
        </p:nvSpPr>
        <p:spPr bwMode="auto">
          <a:xfrm>
            <a:off x="1187450" y="398303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4</a:t>
            </a:r>
            <a:r>
              <a:rPr lang="en-US" sz="2800"/>
              <a:t> </a:t>
            </a:r>
          </a:p>
        </p:txBody>
      </p:sp>
      <p:sp>
        <p:nvSpPr>
          <p:cNvPr id="84006" name="Rectangle 38"/>
          <p:cNvSpPr>
            <a:spLocks noChangeArrowheads="1"/>
          </p:cNvSpPr>
          <p:nvPr/>
        </p:nvSpPr>
        <p:spPr bwMode="auto">
          <a:xfrm>
            <a:off x="1547813" y="3979863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(12.0 g)</a:t>
            </a:r>
            <a:r>
              <a:rPr lang="en-US" sz="2800"/>
              <a:t> </a:t>
            </a:r>
          </a:p>
        </p:txBody>
      </p:sp>
      <p:sp>
        <p:nvSpPr>
          <p:cNvPr id="84007" name="Rectangle 39"/>
          <p:cNvSpPr>
            <a:spLocks noChangeArrowheads="1"/>
          </p:cNvSpPr>
          <p:nvPr/>
        </p:nvSpPr>
        <p:spPr bwMode="auto">
          <a:xfrm>
            <a:off x="2962275" y="3984625"/>
            <a:ext cx="1677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48.0 g</a:t>
            </a:r>
            <a:r>
              <a:rPr lang="en-US" sz="2800"/>
              <a:t> </a:t>
            </a:r>
          </a:p>
        </p:txBody>
      </p:sp>
      <p:sp>
        <p:nvSpPr>
          <p:cNvPr id="84008" name="Rectangle 40"/>
          <p:cNvSpPr>
            <a:spLocks noChangeArrowheads="1"/>
          </p:cNvSpPr>
          <p:nvPr/>
        </p:nvSpPr>
        <p:spPr bwMode="auto">
          <a:xfrm>
            <a:off x="517525" y="3386138"/>
            <a:ext cx="796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Zn</a:t>
            </a:r>
            <a:r>
              <a:rPr lang="en-US" sz="2800" b="0"/>
              <a:t>:</a:t>
            </a:r>
            <a:r>
              <a:rPr lang="en-US" sz="2800"/>
              <a:t> </a:t>
            </a:r>
          </a:p>
        </p:txBody>
      </p:sp>
      <p:sp>
        <p:nvSpPr>
          <p:cNvPr id="84009" name="Rectangle 41"/>
          <p:cNvSpPr>
            <a:spLocks noChangeArrowheads="1"/>
          </p:cNvSpPr>
          <p:nvPr/>
        </p:nvSpPr>
        <p:spPr bwMode="auto">
          <a:xfrm>
            <a:off x="1176338" y="338772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</a:t>
            </a:r>
            <a:r>
              <a:rPr lang="en-US" sz="2800"/>
              <a:t> </a:t>
            </a:r>
          </a:p>
        </p:txBody>
      </p:sp>
      <p:sp>
        <p:nvSpPr>
          <p:cNvPr id="84010" name="Rectangle 42"/>
          <p:cNvSpPr>
            <a:spLocks noChangeArrowheads="1"/>
          </p:cNvSpPr>
          <p:nvPr/>
        </p:nvSpPr>
        <p:spPr bwMode="auto">
          <a:xfrm>
            <a:off x="1554163" y="338772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(65.4 g)</a:t>
            </a:r>
            <a:r>
              <a:rPr lang="en-US" sz="2800"/>
              <a:t> </a:t>
            </a:r>
          </a:p>
        </p:txBody>
      </p:sp>
      <p:sp>
        <p:nvSpPr>
          <p:cNvPr id="84011" name="Rectangle 43"/>
          <p:cNvSpPr>
            <a:spLocks noChangeArrowheads="1"/>
          </p:cNvSpPr>
          <p:nvPr/>
        </p:nvSpPr>
        <p:spPr bwMode="auto">
          <a:xfrm>
            <a:off x="2963863" y="3386138"/>
            <a:ext cx="1677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65.4 g</a:t>
            </a:r>
            <a:r>
              <a:rPr lang="en-US" sz="2800"/>
              <a:t> </a:t>
            </a:r>
          </a:p>
        </p:txBody>
      </p:sp>
      <p:sp>
        <p:nvSpPr>
          <p:cNvPr id="84012" name="Rectangle 44"/>
          <p:cNvSpPr>
            <a:spLocks noChangeArrowheads="1"/>
          </p:cNvSpPr>
          <p:nvPr/>
        </p:nvSpPr>
        <p:spPr bwMode="auto">
          <a:xfrm>
            <a:off x="514350" y="4564063"/>
            <a:ext cx="638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H:</a:t>
            </a:r>
            <a:r>
              <a:rPr lang="en-US" sz="2800"/>
              <a:t> </a:t>
            </a:r>
          </a:p>
        </p:txBody>
      </p:sp>
      <p:sp>
        <p:nvSpPr>
          <p:cNvPr id="84013" name="Rectangle 45"/>
          <p:cNvSpPr>
            <a:spLocks noChangeArrowheads="1"/>
          </p:cNvSpPr>
          <p:nvPr/>
        </p:nvSpPr>
        <p:spPr bwMode="auto">
          <a:xfrm>
            <a:off x="1173163" y="456565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6 </a:t>
            </a:r>
          </a:p>
        </p:txBody>
      </p:sp>
      <p:sp>
        <p:nvSpPr>
          <p:cNvPr id="84014" name="Rectangle 46"/>
          <p:cNvSpPr>
            <a:spLocks noChangeArrowheads="1"/>
          </p:cNvSpPr>
          <p:nvPr/>
        </p:nvSpPr>
        <p:spPr bwMode="auto">
          <a:xfrm>
            <a:off x="1622425" y="4565650"/>
            <a:ext cx="1312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(1.0 g)</a:t>
            </a:r>
            <a:r>
              <a:rPr lang="en-US" sz="2800"/>
              <a:t> </a:t>
            </a:r>
          </a:p>
        </p:txBody>
      </p:sp>
      <p:sp>
        <p:nvSpPr>
          <p:cNvPr id="84015" name="Rectangle 47"/>
          <p:cNvSpPr>
            <a:spLocks noChangeArrowheads="1"/>
          </p:cNvSpPr>
          <p:nvPr/>
        </p:nvSpPr>
        <p:spPr bwMode="auto">
          <a:xfrm>
            <a:off x="2960688" y="4564063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  6.0 g</a:t>
            </a:r>
            <a:r>
              <a:rPr lang="en-US" sz="2800"/>
              <a:t> </a:t>
            </a:r>
          </a:p>
        </p:txBody>
      </p:sp>
      <p:sp>
        <p:nvSpPr>
          <p:cNvPr id="84016" name="Rectangle 48"/>
          <p:cNvSpPr>
            <a:spLocks noChangeArrowheads="1"/>
          </p:cNvSpPr>
          <p:nvPr/>
        </p:nvSpPr>
        <p:spPr bwMode="auto">
          <a:xfrm>
            <a:off x="509588" y="5159375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O:</a:t>
            </a:r>
            <a:r>
              <a:rPr lang="en-US" sz="2800"/>
              <a:t> </a:t>
            </a:r>
          </a:p>
        </p:txBody>
      </p:sp>
      <p:sp>
        <p:nvSpPr>
          <p:cNvPr id="84017" name="Rectangle 49"/>
          <p:cNvSpPr>
            <a:spLocks noChangeArrowheads="1"/>
          </p:cNvSpPr>
          <p:nvPr/>
        </p:nvSpPr>
        <p:spPr bwMode="auto">
          <a:xfrm>
            <a:off x="1168400" y="5160963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4 </a:t>
            </a:r>
          </a:p>
        </p:txBody>
      </p:sp>
      <p:sp>
        <p:nvSpPr>
          <p:cNvPr id="84018" name="Rectangle 50"/>
          <p:cNvSpPr>
            <a:spLocks noChangeArrowheads="1"/>
          </p:cNvSpPr>
          <p:nvPr/>
        </p:nvSpPr>
        <p:spPr bwMode="auto">
          <a:xfrm>
            <a:off x="1474788" y="5160963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(16.0 g)</a:t>
            </a:r>
            <a:r>
              <a:rPr lang="en-US" sz="2800"/>
              <a:t> </a:t>
            </a:r>
          </a:p>
        </p:txBody>
      </p:sp>
      <p:sp>
        <p:nvSpPr>
          <p:cNvPr id="84019" name="Rectangle 51"/>
          <p:cNvSpPr>
            <a:spLocks noChangeArrowheads="1"/>
          </p:cNvSpPr>
          <p:nvPr/>
        </p:nvSpPr>
        <p:spPr bwMode="auto">
          <a:xfrm>
            <a:off x="2955925" y="5159375"/>
            <a:ext cx="1677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=  64.0 g</a:t>
            </a:r>
            <a:r>
              <a:rPr lang="en-US" sz="2800"/>
              <a:t> </a:t>
            </a:r>
          </a:p>
        </p:txBody>
      </p:sp>
      <p:sp>
        <p:nvSpPr>
          <p:cNvPr id="84020" name="Rectangle 52"/>
          <p:cNvSpPr>
            <a:spLocks noChangeArrowheads="1"/>
          </p:cNvSpPr>
          <p:nvPr/>
        </p:nvSpPr>
        <p:spPr bwMode="auto">
          <a:xfrm>
            <a:off x="3136900" y="5797550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183.4 g</a:t>
            </a:r>
            <a:r>
              <a:rPr lang="en-US" sz="2800"/>
              <a:t> </a:t>
            </a:r>
          </a:p>
        </p:txBody>
      </p:sp>
      <p:sp>
        <p:nvSpPr>
          <p:cNvPr id="84022" name="AutoShape 54"/>
          <p:cNvSpPr>
            <a:spLocks/>
          </p:cNvSpPr>
          <p:nvPr/>
        </p:nvSpPr>
        <p:spPr bwMode="auto">
          <a:xfrm>
            <a:off x="4567238" y="3486150"/>
            <a:ext cx="330200" cy="2217738"/>
          </a:xfrm>
          <a:prstGeom prst="rightBrace">
            <a:avLst>
              <a:gd name="adj1" fmla="val 5597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532313" y="4833938"/>
            <a:ext cx="1189037" cy="1262062"/>
            <a:chOff x="2981" y="3045"/>
            <a:chExt cx="749" cy="795"/>
          </a:xfrm>
        </p:grpSpPr>
        <p:sp>
          <p:nvSpPr>
            <p:cNvPr id="18466" name="Line 55"/>
            <p:cNvSpPr>
              <a:spLocks noChangeShapeType="1"/>
            </p:cNvSpPr>
            <p:nvPr/>
          </p:nvSpPr>
          <p:spPr bwMode="auto">
            <a:xfrm flipV="1">
              <a:off x="3730" y="3045"/>
              <a:ext cx="0" cy="7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56"/>
            <p:cNvSpPr>
              <a:spLocks noChangeShapeType="1"/>
            </p:cNvSpPr>
            <p:nvPr/>
          </p:nvSpPr>
          <p:spPr bwMode="auto">
            <a:xfrm flipH="1">
              <a:off x="2981" y="3834"/>
              <a:ext cx="746" cy="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65" name="Picture 59" descr="p5868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5338" y="766763"/>
            <a:ext cx="189865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4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4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4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4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4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4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4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4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8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4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4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8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5" grpId="0"/>
      <p:bldP spid="83976" grpId="0"/>
      <p:bldP spid="83978" grpId="0"/>
      <p:bldP spid="83979" grpId="0" animBg="1"/>
      <p:bldP spid="83981" grpId="0"/>
      <p:bldP spid="83982" grpId="0"/>
      <p:bldP spid="83985" grpId="0"/>
      <p:bldP spid="83988" grpId="0"/>
      <p:bldP spid="83991" grpId="0"/>
      <p:bldP spid="84004" grpId="0"/>
      <p:bldP spid="84005" grpId="0"/>
      <p:bldP spid="84006" grpId="0"/>
      <p:bldP spid="84007" grpId="0"/>
      <p:bldP spid="84008" grpId="0"/>
      <p:bldP spid="84009" grpId="0"/>
      <p:bldP spid="84010" grpId="0"/>
      <p:bldP spid="84011" grpId="0"/>
      <p:bldP spid="84012" grpId="0"/>
      <p:bldP spid="84013" grpId="0"/>
      <p:bldP spid="84014" grpId="0"/>
      <p:bldP spid="84015" grpId="0"/>
      <p:bldP spid="84016" grpId="0"/>
      <p:bldP spid="84017" grpId="0"/>
      <p:bldP spid="84018" grpId="0"/>
      <p:bldP spid="84019" grpId="0"/>
      <p:bldP spid="84020" grpId="0"/>
      <p:bldP spid="840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4425950" y="5965825"/>
            <a:ext cx="989013" cy="6238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518150" y="846138"/>
            <a:ext cx="33702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chemeClr val="bg2"/>
                </a:solidFill>
              </a:rPr>
              <a:t>“What’s your flavor</a:t>
            </a:r>
          </a:p>
          <a:p>
            <a:pPr algn="ctr"/>
            <a:r>
              <a:rPr lang="en-US" sz="2800" b="0">
                <a:solidFill>
                  <a:schemeClr val="bg2"/>
                </a:solidFill>
              </a:rPr>
              <a:t>of ice cream?”</a:t>
            </a:r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198438" y="209550"/>
            <a:ext cx="865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0" u="sng">
                <a:solidFill>
                  <a:srgbClr val="FF0000"/>
                </a:solidFill>
              </a:rPr>
              <a:t>Finding an Empirical Formula from Experimental Data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265113" y="804863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1. Find # of g of each element.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284163" y="1312863"/>
            <a:ext cx="4437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2. Convert each g to mol.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287338" y="1835150"/>
            <a:ext cx="8494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3. Divide each “# of mol” by the smallest “# of mol.”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288925" y="2328863"/>
            <a:ext cx="4733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4. Use ratio to find formula.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469900" y="2870200"/>
            <a:ext cx="80629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 compound is 45.5% yttrium and 54.5% chlorine.</a:t>
            </a:r>
          </a:p>
          <a:p>
            <a:r>
              <a:rPr lang="en-US" sz="2800" b="0">
                <a:solidFill>
                  <a:srgbClr val="FF0000"/>
                </a:solidFill>
              </a:rPr>
              <a:t>Find its empirical formula.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4481513" y="602932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YCl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graphicFrame>
        <p:nvGraphicFramePr>
          <p:cNvPr id="85008" name="Object 16"/>
          <p:cNvGraphicFramePr>
            <a:graphicFrameLocks noChangeAspect="1"/>
          </p:cNvGraphicFramePr>
          <p:nvPr/>
        </p:nvGraphicFramePr>
        <p:xfrm>
          <a:off x="658813" y="4197350"/>
          <a:ext cx="1333500" cy="406400"/>
        </p:xfrm>
        <a:graphic>
          <a:graphicData uri="http://schemas.openxmlformats.org/presentationml/2006/ole">
            <p:oleObj spid="_x0000_s1026" name="Equation" r:id="rId3" imgW="1333440" imgH="406080" progId="Equation.3">
              <p:embed/>
            </p:oleObj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2105025" y="3895725"/>
          <a:ext cx="1676400" cy="965200"/>
        </p:xfrm>
        <a:graphic>
          <a:graphicData uri="http://schemas.openxmlformats.org/presentationml/2006/ole">
            <p:oleObj spid="_x0000_s1027" name="Equation" r:id="rId4" imgW="1676160" imgH="965160" progId="Equation.3">
              <p:embed/>
            </p:oleObj>
          </a:graphicData>
        </a:graphic>
      </p:graphicFrame>
      <p:graphicFrame>
        <p:nvGraphicFramePr>
          <p:cNvPr id="85013" name="Object 21"/>
          <p:cNvGraphicFramePr>
            <a:graphicFrameLocks noChangeAspect="1"/>
          </p:cNvGraphicFramePr>
          <p:nvPr/>
        </p:nvGraphicFramePr>
        <p:xfrm>
          <a:off x="3889375" y="4200525"/>
          <a:ext cx="2173288" cy="330200"/>
        </p:xfrm>
        <a:graphic>
          <a:graphicData uri="http://schemas.openxmlformats.org/presentationml/2006/ole">
            <p:oleObj spid="_x0000_s1028" name="Equation" r:id="rId5" imgW="2171520" imgH="330120" progId="Equation.3">
              <p:embed/>
            </p:oleObj>
          </a:graphicData>
        </a:graphic>
      </p:graphicFrame>
      <p:graphicFrame>
        <p:nvGraphicFramePr>
          <p:cNvPr id="85014" name="Object 22"/>
          <p:cNvGraphicFramePr>
            <a:graphicFrameLocks noChangeAspect="1"/>
          </p:cNvGraphicFramePr>
          <p:nvPr/>
        </p:nvGraphicFramePr>
        <p:xfrm>
          <a:off x="6208713" y="4192588"/>
          <a:ext cx="1295400" cy="330200"/>
        </p:xfrm>
        <a:graphic>
          <a:graphicData uri="http://schemas.openxmlformats.org/presentationml/2006/ole">
            <p:oleObj spid="_x0000_s1029" name="Equation" r:id="rId6" imgW="1295280" imgH="330120" progId="Equation.3">
              <p:embed/>
            </p:oleObj>
          </a:graphicData>
        </a:graphic>
      </p:graphicFrame>
      <p:graphicFrame>
        <p:nvGraphicFramePr>
          <p:cNvPr id="85015" name="Object 23"/>
          <p:cNvGraphicFramePr>
            <a:graphicFrameLocks noChangeAspect="1"/>
          </p:cNvGraphicFramePr>
          <p:nvPr/>
        </p:nvGraphicFramePr>
        <p:xfrm>
          <a:off x="7669213" y="4178300"/>
          <a:ext cx="674687" cy="330200"/>
        </p:xfrm>
        <a:graphic>
          <a:graphicData uri="http://schemas.openxmlformats.org/presentationml/2006/ole">
            <p:oleObj spid="_x0000_s1030" name="Equation" r:id="rId7" imgW="672840" imgH="330120" progId="Equation.3">
              <p:embed/>
            </p:oleObj>
          </a:graphicData>
        </a:graphic>
      </p:graphicFrame>
      <p:graphicFrame>
        <p:nvGraphicFramePr>
          <p:cNvPr id="85016" name="Object 24"/>
          <p:cNvGraphicFramePr>
            <a:graphicFrameLocks noChangeAspect="1"/>
          </p:cNvGraphicFramePr>
          <p:nvPr/>
        </p:nvGraphicFramePr>
        <p:xfrm>
          <a:off x="627063" y="5365750"/>
          <a:ext cx="1384300" cy="406400"/>
        </p:xfrm>
        <a:graphic>
          <a:graphicData uri="http://schemas.openxmlformats.org/presentationml/2006/ole">
            <p:oleObj spid="_x0000_s1031" name="Equation" r:id="rId8" imgW="1384200" imgH="406080" progId="Equation.3">
              <p:embed/>
            </p:oleObj>
          </a:graphicData>
        </a:graphic>
      </p:graphicFrame>
      <p:graphicFrame>
        <p:nvGraphicFramePr>
          <p:cNvPr id="85017" name="Object 25"/>
          <p:cNvGraphicFramePr>
            <a:graphicFrameLocks noChangeAspect="1"/>
          </p:cNvGraphicFramePr>
          <p:nvPr/>
        </p:nvGraphicFramePr>
        <p:xfrm>
          <a:off x="2095500" y="5064125"/>
          <a:ext cx="1739900" cy="965200"/>
        </p:xfrm>
        <a:graphic>
          <a:graphicData uri="http://schemas.openxmlformats.org/presentationml/2006/ole">
            <p:oleObj spid="_x0000_s1032" name="Equation" r:id="rId9" imgW="1739880" imgH="965160" progId="Equation.3">
              <p:embed/>
            </p:oleObj>
          </a:graphicData>
        </a:graphic>
      </p:graphicFrame>
      <p:graphicFrame>
        <p:nvGraphicFramePr>
          <p:cNvPr id="85018" name="Object 26"/>
          <p:cNvGraphicFramePr>
            <a:graphicFrameLocks noChangeAspect="1"/>
          </p:cNvGraphicFramePr>
          <p:nvPr/>
        </p:nvGraphicFramePr>
        <p:xfrm>
          <a:off x="3892550" y="5368925"/>
          <a:ext cx="2211388" cy="330200"/>
        </p:xfrm>
        <a:graphic>
          <a:graphicData uri="http://schemas.openxmlformats.org/presentationml/2006/ole">
            <p:oleObj spid="_x0000_s1033" name="Equation" r:id="rId10" imgW="2209680" imgH="330120" progId="Equation.3">
              <p:embed/>
            </p:oleObj>
          </a:graphicData>
        </a:graphic>
      </p:graphicFrame>
      <p:graphicFrame>
        <p:nvGraphicFramePr>
          <p:cNvPr id="85019" name="Object 27"/>
          <p:cNvGraphicFramePr>
            <a:graphicFrameLocks noChangeAspect="1"/>
          </p:cNvGraphicFramePr>
          <p:nvPr/>
        </p:nvGraphicFramePr>
        <p:xfrm>
          <a:off x="6230938" y="5360988"/>
          <a:ext cx="1295400" cy="330200"/>
        </p:xfrm>
        <a:graphic>
          <a:graphicData uri="http://schemas.openxmlformats.org/presentationml/2006/ole">
            <p:oleObj spid="_x0000_s1034" name="Equation" r:id="rId11" imgW="1295280" imgH="330120" progId="Equation.3">
              <p:embed/>
            </p:oleObj>
          </a:graphicData>
        </a:graphic>
      </p:graphicFrame>
      <p:graphicFrame>
        <p:nvGraphicFramePr>
          <p:cNvPr id="85020" name="Object 28"/>
          <p:cNvGraphicFramePr>
            <a:graphicFrameLocks noChangeAspect="1"/>
          </p:cNvGraphicFramePr>
          <p:nvPr/>
        </p:nvGraphicFramePr>
        <p:xfrm>
          <a:off x="7653338" y="5346700"/>
          <a:ext cx="752475" cy="330200"/>
        </p:xfrm>
        <a:graphic>
          <a:graphicData uri="http://schemas.openxmlformats.org/presentationml/2006/ole">
            <p:oleObj spid="_x0000_s1035" name="Equation" r:id="rId12" imgW="749160" imgH="330120" progId="Equation.3">
              <p:embed/>
            </p:oleObj>
          </a:graphicData>
        </a:graphic>
      </p:graphicFrame>
      <p:sp>
        <p:nvSpPr>
          <p:cNvPr id="85021" name="Line 29"/>
          <p:cNvSpPr>
            <a:spLocks noChangeShapeType="1"/>
          </p:cNvSpPr>
          <p:nvPr/>
        </p:nvSpPr>
        <p:spPr bwMode="auto">
          <a:xfrm flipV="1">
            <a:off x="1508125" y="4194175"/>
            <a:ext cx="363538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121025" y="4470400"/>
            <a:ext cx="363538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V="1">
            <a:off x="1508125" y="5370513"/>
            <a:ext cx="363538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 flipV="1">
            <a:off x="3162300" y="5645150"/>
            <a:ext cx="363538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500"/>
                            </p:stCondLst>
                            <p:childTnLst>
                              <p:par>
                                <p:cTn id="1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7" grpId="0" animBg="1"/>
      <p:bldP spid="84995" grpId="0"/>
      <p:bldP spid="84999" grpId="0"/>
      <p:bldP spid="85000" grpId="0"/>
      <p:bldP spid="85001" grpId="0"/>
      <p:bldP spid="85002" grpId="0"/>
      <p:bldP spid="85003" grpId="0"/>
      <p:bldP spid="85006" grpId="0"/>
      <p:bldP spid="85021" grpId="0" animBg="1"/>
      <p:bldP spid="85022" grpId="0" animBg="1"/>
      <p:bldP spid="85023" grpId="0" animBg="1"/>
      <p:bldP spid="850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5132388" y="5564188"/>
            <a:ext cx="1260475" cy="5794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1239838" y="874713"/>
            <a:ext cx="42846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 ruthenium/sulfur compound is 67.7% Ru.</a:t>
            </a:r>
          </a:p>
          <a:p>
            <a:r>
              <a:rPr lang="en-US" sz="2800" b="0">
                <a:solidFill>
                  <a:srgbClr val="FF0000"/>
                </a:solidFill>
              </a:rPr>
              <a:t>Find its empirical formula.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840038" y="5570538"/>
            <a:ext cx="1311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RuS</a:t>
            </a:r>
            <a:r>
              <a:rPr lang="en-US" sz="2800" b="0" baseline="-25000"/>
              <a:t>1.5</a:t>
            </a:r>
            <a:r>
              <a:rPr lang="en-US" sz="2800"/>
              <a:t> 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5186363" y="5575300"/>
            <a:ext cx="124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Ru</a:t>
            </a:r>
            <a:r>
              <a:rPr lang="en-US" sz="2800" b="0" baseline="-25000"/>
              <a:t>2</a:t>
            </a:r>
            <a:r>
              <a:rPr lang="en-US" sz="2800" b="0"/>
              <a:t>S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4114800" y="5810250"/>
            <a:ext cx="885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6032" name="Object 16"/>
          <p:cNvGraphicFramePr>
            <a:graphicFrameLocks noChangeAspect="1"/>
          </p:cNvGraphicFramePr>
          <p:nvPr/>
        </p:nvGraphicFramePr>
        <p:xfrm>
          <a:off x="388938" y="3352800"/>
          <a:ext cx="1498600" cy="406400"/>
        </p:xfrm>
        <a:graphic>
          <a:graphicData uri="http://schemas.openxmlformats.org/presentationml/2006/ole">
            <p:oleObj spid="_x0000_s2050" name="Equation" r:id="rId3" imgW="1498320" imgH="406080" progId="Equation.3">
              <p:embed/>
            </p:oleObj>
          </a:graphicData>
        </a:graphic>
      </p:graphicFrame>
      <p:graphicFrame>
        <p:nvGraphicFramePr>
          <p:cNvPr id="86033" name="Object 17"/>
          <p:cNvGraphicFramePr>
            <a:graphicFrameLocks noChangeAspect="1"/>
          </p:cNvGraphicFramePr>
          <p:nvPr/>
        </p:nvGraphicFramePr>
        <p:xfrm>
          <a:off x="1893888" y="3051175"/>
          <a:ext cx="1981200" cy="965200"/>
        </p:xfrm>
        <a:graphic>
          <a:graphicData uri="http://schemas.openxmlformats.org/presentationml/2006/ole">
            <p:oleObj spid="_x0000_s2051" name="Equation" r:id="rId4" imgW="1981080" imgH="965160" progId="Equation.3">
              <p:embed/>
            </p:oleObj>
          </a:graphicData>
        </a:graphic>
      </p:graphicFrame>
      <p:graphicFrame>
        <p:nvGraphicFramePr>
          <p:cNvPr id="86034" name="Object 18"/>
          <p:cNvGraphicFramePr>
            <a:graphicFrameLocks noChangeAspect="1"/>
          </p:cNvGraphicFramePr>
          <p:nvPr/>
        </p:nvGraphicFramePr>
        <p:xfrm>
          <a:off x="3913188" y="3355975"/>
          <a:ext cx="2351087" cy="330200"/>
        </p:xfrm>
        <a:graphic>
          <a:graphicData uri="http://schemas.openxmlformats.org/presentationml/2006/ole">
            <p:oleObj spid="_x0000_s2052" name="Equation" r:id="rId5" imgW="2349360" imgH="330120" progId="Equation.3">
              <p:embed/>
            </p:oleObj>
          </a:graphicData>
        </a:graphic>
      </p:graphicFrame>
      <p:graphicFrame>
        <p:nvGraphicFramePr>
          <p:cNvPr id="86035" name="Object 19"/>
          <p:cNvGraphicFramePr>
            <a:graphicFrameLocks noChangeAspect="1"/>
          </p:cNvGraphicFramePr>
          <p:nvPr/>
        </p:nvGraphicFramePr>
        <p:xfrm>
          <a:off x="6450013" y="3348038"/>
          <a:ext cx="1295400" cy="330200"/>
        </p:xfrm>
        <a:graphic>
          <a:graphicData uri="http://schemas.openxmlformats.org/presentationml/2006/ole">
            <p:oleObj spid="_x0000_s2053" name="Equation" r:id="rId6" imgW="1295280" imgH="330120" progId="Equation.3">
              <p:embed/>
            </p:oleObj>
          </a:graphicData>
        </a:graphic>
      </p:graphicFrame>
      <p:graphicFrame>
        <p:nvGraphicFramePr>
          <p:cNvPr id="86036" name="Object 20"/>
          <p:cNvGraphicFramePr>
            <a:graphicFrameLocks noChangeAspect="1"/>
          </p:cNvGraphicFramePr>
          <p:nvPr/>
        </p:nvGraphicFramePr>
        <p:xfrm>
          <a:off x="7910513" y="3333750"/>
          <a:ext cx="674687" cy="330200"/>
        </p:xfrm>
        <a:graphic>
          <a:graphicData uri="http://schemas.openxmlformats.org/presentationml/2006/ole">
            <p:oleObj spid="_x0000_s2054" name="Equation" r:id="rId7" imgW="672840" imgH="330120" progId="Equation.3">
              <p:embed/>
            </p:oleObj>
          </a:graphicData>
        </a:graphic>
      </p:graphicFrame>
      <p:sp>
        <p:nvSpPr>
          <p:cNvPr id="86037" name="Line 21"/>
          <p:cNvSpPr>
            <a:spLocks noChangeShapeType="1"/>
          </p:cNvSpPr>
          <p:nvPr/>
        </p:nvSpPr>
        <p:spPr bwMode="auto">
          <a:xfrm flipV="1">
            <a:off x="1335088" y="3349625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 flipV="1">
            <a:off x="3062288" y="3625850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6039" name="Object 23"/>
          <p:cNvGraphicFramePr>
            <a:graphicFrameLocks noChangeAspect="1"/>
          </p:cNvGraphicFramePr>
          <p:nvPr/>
        </p:nvGraphicFramePr>
        <p:xfrm>
          <a:off x="644525" y="4508500"/>
          <a:ext cx="1295400" cy="406400"/>
        </p:xfrm>
        <a:graphic>
          <a:graphicData uri="http://schemas.openxmlformats.org/presentationml/2006/ole">
            <p:oleObj spid="_x0000_s2055" name="Equation" r:id="rId8" imgW="1295280" imgH="406080" progId="Equation.3">
              <p:embed/>
            </p:oleObj>
          </a:graphicData>
        </a:graphic>
      </p:graphicFrame>
      <p:graphicFrame>
        <p:nvGraphicFramePr>
          <p:cNvPr id="86040" name="Object 24"/>
          <p:cNvGraphicFramePr>
            <a:graphicFrameLocks noChangeAspect="1"/>
          </p:cNvGraphicFramePr>
          <p:nvPr/>
        </p:nvGraphicFramePr>
        <p:xfrm>
          <a:off x="2138363" y="4206875"/>
          <a:ext cx="1600200" cy="965200"/>
        </p:xfrm>
        <a:graphic>
          <a:graphicData uri="http://schemas.openxmlformats.org/presentationml/2006/ole">
            <p:oleObj spid="_x0000_s2056" name="Equation" r:id="rId9" imgW="1600200" imgH="965160" progId="Equation.3">
              <p:embed/>
            </p:oleObj>
          </a:graphicData>
        </a:graphic>
      </p:graphicFrame>
      <p:graphicFrame>
        <p:nvGraphicFramePr>
          <p:cNvPr id="86041" name="Object 25"/>
          <p:cNvGraphicFramePr>
            <a:graphicFrameLocks noChangeAspect="1"/>
          </p:cNvGraphicFramePr>
          <p:nvPr/>
        </p:nvGraphicFramePr>
        <p:xfrm>
          <a:off x="3910013" y="4511675"/>
          <a:ext cx="2122487" cy="330200"/>
        </p:xfrm>
        <a:graphic>
          <a:graphicData uri="http://schemas.openxmlformats.org/presentationml/2006/ole">
            <p:oleObj spid="_x0000_s2057" name="Equation" r:id="rId10" imgW="2120760" imgH="330120" progId="Equation.3">
              <p:embed/>
            </p:oleObj>
          </a:graphicData>
        </a:graphic>
      </p:graphicFrame>
      <p:graphicFrame>
        <p:nvGraphicFramePr>
          <p:cNvPr id="86042" name="Object 26"/>
          <p:cNvGraphicFramePr>
            <a:graphicFrameLocks noChangeAspect="1"/>
          </p:cNvGraphicFramePr>
          <p:nvPr/>
        </p:nvGraphicFramePr>
        <p:xfrm>
          <a:off x="6203950" y="4503738"/>
          <a:ext cx="1295400" cy="330200"/>
        </p:xfrm>
        <a:graphic>
          <a:graphicData uri="http://schemas.openxmlformats.org/presentationml/2006/ole">
            <p:oleObj spid="_x0000_s2058" name="Equation" r:id="rId11" imgW="1295280" imgH="330120" progId="Equation.3">
              <p:embed/>
            </p:oleObj>
          </a:graphicData>
        </a:graphic>
      </p:graphicFrame>
      <p:graphicFrame>
        <p:nvGraphicFramePr>
          <p:cNvPr id="86043" name="Object 27"/>
          <p:cNvGraphicFramePr>
            <a:graphicFrameLocks noChangeAspect="1"/>
          </p:cNvGraphicFramePr>
          <p:nvPr/>
        </p:nvGraphicFramePr>
        <p:xfrm>
          <a:off x="7672388" y="4489450"/>
          <a:ext cx="1031875" cy="330200"/>
        </p:xfrm>
        <a:graphic>
          <a:graphicData uri="http://schemas.openxmlformats.org/presentationml/2006/ole">
            <p:oleObj spid="_x0000_s2059" name="Equation" r:id="rId12" imgW="1028520" imgH="330120" progId="Equation.3">
              <p:embed/>
            </p:oleObj>
          </a:graphicData>
        </a:graphic>
      </p:graphicFrame>
      <p:sp>
        <p:nvSpPr>
          <p:cNvPr id="86044" name="Line 28"/>
          <p:cNvSpPr>
            <a:spLocks noChangeShapeType="1"/>
          </p:cNvSpPr>
          <p:nvPr/>
        </p:nvSpPr>
        <p:spPr bwMode="auto">
          <a:xfrm flipV="1">
            <a:off x="1481138" y="4513263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V="1">
            <a:off x="3135313" y="4787900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9" name="Picture 34" descr="j0363734[1]"/>
          <p:cNvPicPr>
            <a:picLocks noChangeAspect="1" noChangeArrowheads="1"/>
          </p:cNvPicPr>
          <p:nvPr/>
        </p:nvPicPr>
        <p:blipFill>
          <a:blip r:embed="rId13" cstate="print">
            <a:grayscl/>
          </a:blip>
          <a:srcRect/>
          <a:stretch>
            <a:fillRect/>
          </a:stretch>
        </p:blipFill>
        <p:spPr bwMode="auto">
          <a:xfrm>
            <a:off x="5783263" y="806450"/>
            <a:ext cx="195897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/>
      <p:bldP spid="86024" grpId="0"/>
      <p:bldP spid="86025" grpId="0"/>
      <p:bldP spid="86027" grpId="0" animBg="1"/>
      <p:bldP spid="86037" grpId="0" animBg="1"/>
      <p:bldP spid="86038" grpId="0" animBg="1"/>
      <p:bldP spid="86044" grpId="0" animBg="1"/>
      <p:bldP spid="860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8"/>
          <p:cNvSpPr>
            <a:spLocks noChangeArrowheads="1"/>
          </p:cNvSpPr>
          <p:nvPr/>
        </p:nvSpPr>
        <p:spPr bwMode="auto">
          <a:xfrm>
            <a:off x="1357313" y="604838"/>
            <a:ext cx="49895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 17.40 g sample of a technetium/oxygen compound</a:t>
            </a:r>
          </a:p>
          <a:p>
            <a:r>
              <a:rPr lang="en-US" sz="2800" b="0">
                <a:solidFill>
                  <a:srgbClr val="FF0000"/>
                </a:solidFill>
              </a:rPr>
              <a:t>contains 11.07 g of Tc. Find the empirical formula.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5321300" y="5392738"/>
            <a:ext cx="1203325" cy="652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3014663" y="5443538"/>
            <a:ext cx="1290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TcO</a:t>
            </a:r>
            <a:r>
              <a:rPr lang="en-US" sz="2800" b="0" baseline="-25000"/>
              <a:t>3.5</a:t>
            </a:r>
            <a:r>
              <a:rPr lang="en-US" sz="2800"/>
              <a:t> 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5360988" y="544830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Tc</a:t>
            </a:r>
            <a:r>
              <a:rPr lang="en-US" sz="2800" b="0" baseline="-25000"/>
              <a:t>2</a:t>
            </a:r>
            <a:r>
              <a:rPr lang="en-US" sz="2800" b="0"/>
              <a:t>O</a:t>
            </a:r>
            <a:r>
              <a:rPr lang="en-US" sz="2800" b="0" baseline="-25000"/>
              <a:t>7</a:t>
            </a:r>
            <a:r>
              <a:rPr lang="en-US" sz="2800"/>
              <a:t> </a:t>
            </a:r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>
            <a:off x="4289425" y="5683250"/>
            <a:ext cx="885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10" name="Object 30"/>
          <p:cNvGraphicFramePr>
            <a:graphicFrameLocks noChangeAspect="1"/>
          </p:cNvGraphicFramePr>
          <p:nvPr/>
        </p:nvGraphicFramePr>
        <p:xfrm>
          <a:off x="369888" y="3224213"/>
          <a:ext cx="1651000" cy="406400"/>
        </p:xfrm>
        <a:graphic>
          <a:graphicData uri="http://schemas.openxmlformats.org/presentationml/2006/ole">
            <p:oleObj spid="_x0000_s3074" name="Equation" r:id="rId3" imgW="1650960" imgH="406080" progId="Equation.3">
              <p:embed/>
            </p:oleObj>
          </a:graphicData>
        </a:graphic>
      </p:graphicFrame>
      <p:graphicFrame>
        <p:nvGraphicFramePr>
          <p:cNvPr id="122911" name="Object 31"/>
          <p:cNvGraphicFramePr>
            <a:graphicFrameLocks noChangeAspect="1"/>
          </p:cNvGraphicFramePr>
          <p:nvPr/>
        </p:nvGraphicFramePr>
        <p:xfrm>
          <a:off x="2122488" y="2922588"/>
          <a:ext cx="1638300" cy="965200"/>
        </p:xfrm>
        <a:graphic>
          <a:graphicData uri="http://schemas.openxmlformats.org/presentationml/2006/ole">
            <p:oleObj spid="_x0000_s3075" name="Equation" r:id="rId4" imgW="1638000" imgH="965160" progId="Equation.3">
              <p:embed/>
            </p:oleObj>
          </a:graphicData>
        </a:graphic>
      </p:graphicFrame>
      <p:graphicFrame>
        <p:nvGraphicFramePr>
          <p:cNvPr id="122912" name="Object 32"/>
          <p:cNvGraphicFramePr>
            <a:graphicFrameLocks noChangeAspect="1"/>
          </p:cNvGraphicFramePr>
          <p:nvPr/>
        </p:nvGraphicFramePr>
        <p:xfrm>
          <a:off x="3983038" y="3227388"/>
          <a:ext cx="2325687" cy="330200"/>
        </p:xfrm>
        <a:graphic>
          <a:graphicData uri="http://schemas.openxmlformats.org/presentationml/2006/ole">
            <p:oleObj spid="_x0000_s3076" name="Equation" r:id="rId5" imgW="2323800" imgH="330120" progId="Equation.3">
              <p:embed/>
            </p:oleObj>
          </a:graphicData>
        </a:graphic>
      </p:graphicFrame>
      <p:graphicFrame>
        <p:nvGraphicFramePr>
          <p:cNvPr id="122913" name="Object 33"/>
          <p:cNvGraphicFramePr>
            <a:graphicFrameLocks noChangeAspect="1"/>
          </p:cNvGraphicFramePr>
          <p:nvPr/>
        </p:nvGraphicFramePr>
        <p:xfrm>
          <a:off x="6450013" y="3219450"/>
          <a:ext cx="1295400" cy="330200"/>
        </p:xfrm>
        <a:graphic>
          <a:graphicData uri="http://schemas.openxmlformats.org/presentationml/2006/ole">
            <p:oleObj spid="_x0000_s3077" name="Equation" r:id="rId6" imgW="1295280" imgH="330120" progId="Equation.3">
              <p:embed/>
            </p:oleObj>
          </a:graphicData>
        </a:graphic>
      </p:graphicFrame>
      <p:graphicFrame>
        <p:nvGraphicFramePr>
          <p:cNvPr id="122914" name="Object 34"/>
          <p:cNvGraphicFramePr>
            <a:graphicFrameLocks noChangeAspect="1"/>
          </p:cNvGraphicFramePr>
          <p:nvPr/>
        </p:nvGraphicFramePr>
        <p:xfrm>
          <a:off x="7910513" y="3205163"/>
          <a:ext cx="674687" cy="330200"/>
        </p:xfrm>
        <a:graphic>
          <a:graphicData uri="http://schemas.openxmlformats.org/presentationml/2006/ole">
            <p:oleObj spid="_x0000_s3078" name="Equation" r:id="rId7" imgW="672840" imgH="330120" progId="Equation.3">
              <p:embed/>
            </p:oleObj>
          </a:graphicData>
        </a:graphic>
      </p:graphicFrame>
      <p:sp>
        <p:nvSpPr>
          <p:cNvPr id="122915" name="Line 35"/>
          <p:cNvSpPr>
            <a:spLocks noChangeShapeType="1"/>
          </p:cNvSpPr>
          <p:nvPr/>
        </p:nvSpPr>
        <p:spPr bwMode="auto">
          <a:xfrm flipV="1">
            <a:off x="1392238" y="3221038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16" name="Line 36"/>
          <p:cNvSpPr>
            <a:spLocks noChangeShapeType="1"/>
          </p:cNvSpPr>
          <p:nvPr/>
        </p:nvSpPr>
        <p:spPr bwMode="auto">
          <a:xfrm flipV="1">
            <a:off x="2905125" y="3497263"/>
            <a:ext cx="363538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17" name="Object 37"/>
          <p:cNvGraphicFramePr>
            <a:graphicFrameLocks noChangeAspect="1"/>
          </p:cNvGraphicFramePr>
          <p:nvPr/>
        </p:nvGraphicFramePr>
        <p:xfrm>
          <a:off x="625475" y="4379913"/>
          <a:ext cx="1333500" cy="406400"/>
        </p:xfrm>
        <a:graphic>
          <a:graphicData uri="http://schemas.openxmlformats.org/presentationml/2006/ole">
            <p:oleObj spid="_x0000_s3079" name="Equation" r:id="rId8" imgW="1333440" imgH="406080" progId="Equation.3">
              <p:embed/>
            </p:oleObj>
          </a:graphicData>
        </a:graphic>
      </p:graphicFrame>
      <p:graphicFrame>
        <p:nvGraphicFramePr>
          <p:cNvPr id="122918" name="Object 38"/>
          <p:cNvGraphicFramePr>
            <a:graphicFrameLocks noChangeAspect="1"/>
          </p:cNvGraphicFramePr>
          <p:nvPr/>
        </p:nvGraphicFramePr>
        <p:xfrm>
          <a:off x="2106613" y="4078288"/>
          <a:ext cx="1663700" cy="965200"/>
        </p:xfrm>
        <a:graphic>
          <a:graphicData uri="http://schemas.openxmlformats.org/presentationml/2006/ole">
            <p:oleObj spid="_x0000_s3080" name="Equation" r:id="rId9" imgW="1663560" imgH="965160" progId="Equation.3">
              <p:embed/>
            </p:oleObj>
          </a:graphicData>
        </a:graphic>
      </p:graphicFrame>
      <p:graphicFrame>
        <p:nvGraphicFramePr>
          <p:cNvPr id="122919" name="Object 39"/>
          <p:cNvGraphicFramePr>
            <a:graphicFrameLocks noChangeAspect="1"/>
          </p:cNvGraphicFramePr>
          <p:nvPr/>
        </p:nvGraphicFramePr>
        <p:xfrm>
          <a:off x="3878263" y="4383088"/>
          <a:ext cx="2185987" cy="330200"/>
        </p:xfrm>
        <a:graphic>
          <a:graphicData uri="http://schemas.openxmlformats.org/presentationml/2006/ole">
            <p:oleObj spid="_x0000_s3081" name="Equation" r:id="rId10" imgW="2184120" imgH="330120" progId="Equation.3">
              <p:embed/>
            </p:oleObj>
          </a:graphicData>
        </a:graphic>
      </p:graphicFrame>
      <p:graphicFrame>
        <p:nvGraphicFramePr>
          <p:cNvPr id="122920" name="Object 40"/>
          <p:cNvGraphicFramePr>
            <a:graphicFrameLocks noChangeAspect="1"/>
          </p:cNvGraphicFramePr>
          <p:nvPr/>
        </p:nvGraphicFramePr>
        <p:xfrm>
          <a:off x="6203950" y="4375150"/>
          <a:ext cx="1295400" cy="330200"/>
        </p:xfrm>
        <a:graphic>
          <a:graphicData uri="http://schemas.openxmlformats.org/presentationml/2006/ole">
            <p:oleObj spid="_x0000_s3082" name="Equation" r:id="rId11" imgW="1295280" imgH="330120" progId="Equation.3">
              <p:embed/>
            </p:oleObj>
          </a:graphicData>
        </a:graphic>
      </p:graphicFrame>
      <p:graphicFrame>
        <p:nvGraphicFramePr>
          <p:cNvPr id="122921" name="Object 41"/>
          <p:cNvGraphicFramePr>
            <a:graphicFrameLocks noChangeAspect="1"/>
          </p:cNvGraphicFramePr>
          <p:nvPr/>
        </p:nvGraphicFramePr>
        <p:xfrm>
          <a:off x="7666038" y="4360863"/>
          <a:ext cx="1044575" cy="330200"/>
        </p:xfrm>
        <a:graphic>
          <a:graphicData uri="http://schemas.openxmlformats.org/presentationml/2006/ole">
            <p:oleObj spid="_x0000_s3083" name="Equation" r:id="rId12" imgW="1041120" imgH="330120" progId="Equation.3">
              <p:embed/>
            </p:oleObj>
          </a:graphicData>
        </a:graphic>
      </p:graphicFrame>
      <p:sp>
        <p:nvSpPr>
          <p:cNvPr id="122922" name="Line 42"/>
          <p:cNvSpPr>
            <a:spLocks noChangeShapeType="1"/>
          </p:cNvSpPr>
          <p:nvPr/>
        </p:nvSpPr>
        <p:spPr bwMode="auto">
          <a:xfrm flipV="1">
            <a:off x="1481138" y="4384675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3" name="Line 43"/>
          <p:cNvSpPr>
            <a:spLocks noChangeShapeType="1"/>
          </p:cNvSpPr>
          <p:nvPr/>
        </p:nvSpPr>
        <p:spPr bwMode="auto">
          <a:xfrm flipV="1">
            <a:off x="3135313" y="4659313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93" name="Picture 50" descr="j0333072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-898756">
            <a:off x="6723063" y="266700"/>
            <a:ext cx="158115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2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2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2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2" grpId="0" animBg="1"/>
      <p:bldP spid="122893" grpId="0"/>
      <p:bldP spid="122894" grpId="0"/>
      <p:bldP spid="122895" grpId="0" animBg="1"/>
      <p:bldP spid="122915" grpId="0" animBg="1"/>
      <p:bldP spid="122916" grpId="0" animBg="1"/>
      <p:bldP spid="122922" grpId="0" animBg="1"/>
      <p:bldP spid="1229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5937250" y="5132388"/>
            <a:ext cx="2684463" cy="10874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6"/>
          <p:cNvSpPr>
            <a:spLocks noChangeArrowheads="1"/>
          </p:cNvSpPr>
          <p:nvPr/>
        </p:nvSpPr>
        <p:spPr bwMode="auto">
          <a:xfrm>
            <a:off x="488950" y="373063"/>
            <a:ext cx="8145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 compound contains 4.63 g lead, 1.25 g nitrogen,</a:t>
            </a:r>
          </a:p>
          <a:p>
            <a:r>
              <a:rPr lang="en-US" sz="2800" b="0">
                <a:solidFill>
                  <a:srgbClr val="FF0000"/>
                </a:solidFill>
              </a:rPr>
              <a:t>and 2.87 g oxygen. Name the compound.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721100" y="4857750"/>
            <a:ext cx="1520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PbN</a:t>
            </a:r>
            <a:r>
              <a:rPr lang="en-US" sz="2800" b="0" baseline="-25000"/>
              <a:t>4</a:t>
            </a:r>
            <a:r>
              <a:rPr lang="en-US" sz="2800" b="0"/>
              <a:t>O</a:t>
            </a:r>
            <a:r>
              <a:rPr lang="en-US" sz="2800" b="0" baseline="-25000"/>
              <a:t>8</a:t>
            </a:r>
            <a:r>
              <a:rPr lang="en-US" sz="2800"/>
              <a:t> 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3684588" y="5405438"/>
            <a:ext cx="1758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Pb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2</a:t>
            </a:r>
            <a:r>
              <a:rPr lang="en-US" sz="2800" b="0"/>
              <a:t>)</a:t>
            </a:r>
            <a:r>
              <a:rPr lang="en-US" sz="2800" b="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3506788" y="6003925"/>
            <a:ext cx="228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Pb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 b="0"/>
              <a:t>  4 </a:t>
            </a:r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2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/>
              <a:t> 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045200" y="5154613"/>
            <a:ext cx="2598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lead (IV)</a:t>
            </a:r>
            <a:r>
              <a:rPr lang="en-US" sz="2800" b="0"/>
              <a:t> </a:t>
            </a:r>
            <a:r>
              <a:rPr lang="en-US" sz="2800" b="0">
                <a:solidFill>
                  <a:srgbClr val="009900"/>
                </a:solidFill>
              </a:rPr>
              <a:t>nitrite</a:t>
            </a:r>
            <a:r>
              <a:rPr lang="en-US" sz="2800"/>
              <a:t> 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5969000" y="5657850"/>
            <a:ext cx="2719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</a:t>
            </a:r>
            <a:r>
              <a:rPr lang="en-US" sz="2800" b="0">
                <a:solidFill>
                  <a:srgbClr val="A50021"/>
                </a:solidFill>
              </a:rPr>
              <a:t>plumbic</a:t>
            </a:r>
            <a:r>
              <a:rPr lang="en-US" sz="2800" b="0"/>
              <a:t> </a:t>
            </a:r>
            <a:r>
              <a:rPr lang="en-US" sz="2800" b="0">
                <a:solidFill>
                  <a:srgbClr val="009900"/>
                </a:solidFill>
              </a:rPr>
              <a:t>nitrite</a:t>
            </a:r>
            <a:r>
              <a:rPr lang="en-US" sz="2800" b="0"/>
              <a:t>)</a:t>
            </a:r>
            <a:r>
              <a:rPr lang="en-US" sz="2800"/>
              <a:t> 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5197475" y="48545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?</a:t>
            </a:r>
          </a:p>
        </p:txBody>
      </p:sp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309563" y="1714500"/>
          <a:ext cx="1485900" cy="406400"/>
        </p:xfrm>
        <a:graphic>
          <a:graphicData uri="http://schemas.openxmlformats.org/presentationml/2006/ole">
            <p:oleObj spid="_x0000_s4098" name="Equation" r:id="rId3" imgW="1485720" imgH="406080" progId="Equation.3">
              <p:embed/>
            </p:oleObj>
          </a:graphicData>
        </a:graphic>
      </p:graphicFrame>
      <p:graphicFrame>
        <p:nvGraphicFramePr>
          <p:cNvPr id="87056" name="Object 16"/>
          <p:cNvGraphicFramePr>
            <a:graphicFrameLocks noChangeAspect="1"/>
          </p:cNvGraphicFramePr>
          <p:nvPr/>
        </p:nvGraphicFramePr>
        <p:xfrm>
          <a:off x="1819275" y="1412875"/>
          <a:ext cx="2044700" cy="965200"/>
        </p:xfrm>
        <a:graphic>
          <a:graphicData uri="http://schemas.openxmlformats.org/presentationml/2006/ole">
            <p:oleObj spid="_x0000_s4099" name="Equation" r:id="rId4" imgW="2044440" imgH="965160" progId="Equation.3">
              <p:embed/>
            </p:oleObj>
          </a:graphicData>
        </a:graphic>
      </p:graphicFrame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3887788" y="1717675"/>
          <a:ext cx="2630487" cy="330200"/>
        </p:xfrm>
        <a:graphic>
          <a:graphicData uri="http://schemas.openxmlformats.org/presentationml/2006/ole">
            <p:oleObj spid="_x0000_s4100" name="Equation" r:id="rId5" imgW="2628720" imgH="330120" progId="Equation.3">
              <p:embed/>
            </p:oleObj>
          </a:graphicData>
        </a:graphic>
      </p:graphicFrame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6577013" y="1709738"/>
          <a:ext cx="1498600" cy="330200"/>
        </p:xfrm>
        <a:graphic>
          <a:graphicData uri="http://schemas.openxmlformats.org/presentationml/2006/ole">
            <p:oleObj spid="_x0000_s4101" name="Equation" r:id="rId6" imgW="1498320" imgH="330120" progId="Equation.3">
              <p:embed/>
            </p:oleObj>
          </a:graphicData>
        </a:graphic>
      </p:graphicFrame>
      <p:graphicFrame>
        <p:nvGraphicFramePr>
          <p:cNvPr id="87059" name="Object 19"/>
          <p:cNvGraphicFramePr>
            <a:graphicFrameLocks noChangeAspect="1"/>
          </p:cNvGraphicFramePr>
          <p:nvPr/>
        </p:nvGraphicFramePr>
        <p:xfrm>
          <a:off x="8139113" y="1695450"/>
          <a:ext cx="674687" cy="330200"/>
        </p:xfrm>
        <a:graphic>
          <a:graphicData uri="http://schemas.openxmlformats.org/presentationml/2006/ole">
            <p:oleObj spid="_x0000_s4102" name="Equation" r:id="rId7" imgW="672840" imgH="330120" progId="Equation.3">
              <p:embed/>
            </p:oleObj>
          </a:graphicData>
        </a:graphic>
      </p:graphicFrame>
      <p:sp>
        <p:nvSpPr>
          <p:cNvPr id="87060" name="Line 20"/>
          <p:cNvSpPr>
            <a:spLocks noChangeShapeType="1"/>
          </p:cNvSpPr>
          <p:nvPr/>
        </p:nvSpPr>
        <p:spPr bwMode="auto">
          <a:xfrm flipV="1">
            <a:off x="1249363" y="1711325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 flipV="1">
            <a:off x="3119438" y="1987550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7062" name="Object 22"/>
          <p:cNvGraphicFramePr>
            <a:graphicFrameLocks noChangeAspect="1"/>
          </p:cNvGraphicFramePr>
          <p:nvPr/>
        </p:nvGraphicFramePr>
        <p:xfrm>
          <a:off x="492125" y="2855913"/>
          <a:ext cx="1257300" cy="406400"/>
        </p:xfrm>
        <a:graphic>
          <a:graphicData uri="http://schemas.openxmlformats.org/presentationml/2006/ole">
            <p:oleObj spid="_x0000_s4103" name="Equation" r:id="rId8" imgW="1257120" imgH="406080" progId="Equation.3">
              <p:embed/>
            </p:oleObj>
          </a:graphicData>
        </a:graphic>
      </p:graphicFrame>
      <p:graphicFrame>
        <p:nvGraphicFramePr>
          <p:cNvPr id="87063" name="Object 23"/>
          <p:cNvGraphicFramePr>
            <a:graphicFrameLocks noChangeAspect="1"/>
          </p:cNvGraphicFramePr>
          <p:nvPr/>
        </p:nvGraphicFramePr>
        <p:xfrm>
          <a:off x="1954213" y="2554288"/>
          <a:ext cx="1625600" cy="965200"/>
        </p:xfrm>
        <a:graphic>
          <a:graphicData uri="http://schemas.openxmlformats.org/presentationml/2006/ole">
            <p:oleObj spid="_x0000_s4104" name="Equation" r:id="rId9" imgW="1625400" imgH="965160" progId="Equation.3">
              <p:embed/>
            </p:oleObj>
          </a:graphicData>
        </a:graphic>
      </p:graphicFrame>
      <p:graphicFrame>
        <p:nvGraphicFramePr>
          <p:cNvPr id="87064" name="Object 24"/>
          <p:cNvGraphicFramePr>
            <a:graphicFrameLocks noChangeAspect="1"/>
          </p:cNvGraphicFramePr>
          <p:nvPr/>
        </p:nvGraphicFramePr>
        <p:xfrm>
          <a:off x="3636963" y="2859088"/>
          <a:ext cx="2441575" cy="330200"/>
        </p:xfrm>
        <a:graphic>
          <a:graphicData uri="http://schemas.openxmlformats.org/presentationml/2006/ole">
            <p:oleObj spid="_x0000_s4105" name="Equation" r:id="rId10" imgW="2438280" imgH="330120" progId="Equation.3">
              <p:embed/>
            </p:oleObj>
          </a:graphicData>
        </a:graphic>
      </p:graphicFrame>
      <p:graphicFrame>
        <p:nvGraphicFramePr>
          <p:cNvPr id="87065" name="Object 25"/>
          <p:cNvGraphicFramePr>
            <a:graphicFrameLocks noChangeAspect="1"/>
          </p:cNvGraphicFramePr>
          <p:nvPr/>
        </p:nvGraphicFramePr>
        <p:xfrm>
          <a:off x="6145213" y="2865438"/>
          <a:ext cx="1498600" cy="330200"/>
        </p:xfrm>
        <a:graphic>
          <a:graphicData uri="http://schemas.openxmlformats.org/presentationml/2006/ole">
            <p:oleObj spid="_x0000_s4106" name="Equation" r:id="rId11" imgW="1498320" imgH="330120" progId="Equation.3">
              <p:embed/>
            </p:oleObj>
          </a:graphicData>
        </a:graphic>
      </p:graphicFrame>
      <p:graphicFrame>
        <p:nvGraphicFramePr>
          <p:cNvPr id="87066" name="Object 26"/>
          <p:cNvGraphicFramePr>
            <a:graphicFrameLocks noChangeAspect="1"/>
          </p:cNvGraphicFramePr>
          <p:nvPr/>
        </p:nvGraphicFramePr>
        <p:xfrm>
          <a:off x="7805738" y="2857500"/>
          <a:ext cx="765175" cy="317500"/>
        </p:xfrm>
        <a:graphic>
          <a:graphicData uri="http://schemas.openxmlformats.org/presentationml/2006/ole">
            <p:oleObj spid="_x0000_s4107" name="Equation" r:id="rId12" imgW="761760" imgH="317160" progId="Equation.3">
              <p:embed/>
            </p:oleObj>
          </a:graphicData>
        </a:graphic>
      </p:graphicFrame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1309688" y="2860675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 flipV="1">
            <a:off x="2963863" y="3135313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7069" name="Object 29"/>
          <p:cNvGraphicFramePr>
            <a:graphicFrameLocks noChangeAspect="1"/>
          </p:cNvGraphicFramePr>
          <p:nvPr/>
        </p:nvGraphicFramePr>
        <p:xfrm>
          <a:off x="349250" y="3965575"/>
          <a:ext cx="1333500" cy="406400"/>
        </p:xfrm>
        <a:graphic>
          <a:graphicData uri="http://schemas.openxmlformats.org/presentationml/2006/ole">
            <p:oleObj spid="_x0000_s4108" name="Equation" r:id="rId13" imgW="1333440" imgH="406080" progId="Equation.3">
              <p:embed/>
            </p:oleObj>
          </a:graphicData>
        </a:graphic>
      </p:graphicFrame>
      <p:graphicFrame>
        <p:nvGraphicFramePr>
          <p:cNvPr id="87070" name="Object 30"/>
          <p:cNvGraphicFramePr>
            <a:graphicFrameLocks noChangeAspect="1"/>
          </p:cNvGraphicFramePr>
          <p:nvPr/>
        </p:nvGraphicFramePr>
        <p:xfrm>
          <a:off x="1830388" y="3663950"/>
          <a:ext cx="1663700" cy="965200"/>
        </p:xfrm>
        <a:graphic>
          <a:graphicData uri="http://schemas.openxmlformats.org/presentationml/2006/ole">
            <p:oleObj spid="_x0000_s4109" name="Equation" r:id="rId14" imgW="1663560" imgH="965160" progId="Equation.3">
              <p:embed/>
            </p:oleObj>
          </a:graphicData>
        </a:graphic>
      </p:graphicFrame>
      <p:graphicFrame>
        <p:nvGraphicFramePr>
          <p:cNvPr id="87071" name="Object 31"/>
          <p:cNvGraphicFramePr>
            <a:graphicFrameLocks noChangeAspect="1"/>
          </p:cNvGraphicFramePr>
          <p:nvPr/>
        </p:nvGraphicFramePr>
        <p:xfrm>
          <a:off x="3549650" y="3968750"/>
          <a:ext cx="2490788" cy="330200"/>
        </p:xfrm>
        <a:graphic>
          <a:graphicData uri="http://schemas.openxmlformats.org/presentationml/2006/ole">
            <p:oleObj spid="_x0000_s4110" name="Equation" r:id="rId15" imgW="2489040" imgH="330120" progId="Equation.3">
              <p:embed/>
            </p:oleObj>
          </a:graphicData>
        </a:graphic>
      </p:graphicFrame>
      <p:graphicFrame>
        <p:nvGraphicFramePr>
          <p:cNvPr id="87072" name="Object 32"/>
          <p:cNvGraphicFramePr>
            <a:graphicFrameLocks noChangeAspect="1"/>
          </p:cNvGraphicFramePr>
          <p:nvPr/>
        </p:nvGraphicFramePr>
        <p:xfrm>
          <a:off x="6154738" y="3960813"/>
          <a:ext cx="1498600" cy="330200"/>
        </p:xfrm>
        <a:graphic>
          <a:graphicData uri="http://schemas.openxmlformats.org/presentationml/2006/ole">
            <p:oleObj spid="_x0000_s4111" name="Equation" r:id="rId16" imgW="1498320" imgH="330120" progId="Equation.3">
              <p:embed/>
            </p:oleObj>
          </a:graphicData>
        </a:graphic>
      </p:graphicFrame>
      <p:graphicFrame>
        <p:nvGraphicFramePr>
          <p:cNvPr id="87073" name="Object 33"/>
          <p:cNvGraphicFramePr>
            <a:graphicFrameLocks noChangeAspect="1"/>
          </p:cNvGraphicFramePr>
          <p:nvPr/>
        </p:nvGraphicFramePr>
        <p:xfrm>
          <a:off x="7864475" y="3946525"/>
          <a:ext cx="752475" cy="330200"/>
        </p:xfrm>
        <a:graphic>
          <a:graphicData uri="http://schemas.openxmlformats.org/presentationml/2006/ole">
            <p:oleObj spid="_x0000_s4112" name="Equation" r:id="rId17" imgW="749160" imgH="330120" progId="Equation.3">
              <p:embed/>
            </p:oleObj>
          </a:graphicData>
        </a:graphic>
      </p:graphicFrame>
      <p:sp>
        <p:nvSpPr>
          <p:cNvPr id="87074" name="Line 34"/>
          <p:cNvSpPr>
            <a:spLocks noChangeShapeType="1"/>
          </p:cNvSpPr>
          <p:nvPr/>
        </p:nvSpPr>
        <p:spPr bwMode="auto">
          <a:xfrm flipV="1">
            <a:off x="1204913" y="3970338"/>
            <a:ext cx="363537" cy="3635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V="1">
            <a:off x="2859088" y="4244975"/>
            <a:ext cx="363537" cy="36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Rectangle 36"/>
          <p:cNvSpPr>
            <a:spLocks noChangeArrowheads="1"/>
          </p:cNvSpPr>
          <p:nvPr/>
        </p:nvSpPr>
        <p:spPr bwMode="auto">
          <a:xfrm>
            <a:off x="2889250" y="48831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7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6" dur="1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3" dur="1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 animBg="1"/>
      <p:bldP spid="87047" grpId="0"/>
      <p:bldP spid="87048" grpId="0"/>
      <p:bldP spid="87049" grpId="0"/>
      <p:bldP spid="87050" grpId="0"/>
      <p:bldP spid="87051" grpId="0"/>
      <p:bldP spid="87053" grpId="0"/>
      <p:bldP spid="87060" grpId="0" animBg="1"/>
      <p:bldP spid="87061" grpId="0" animBg="1"/>
      <p:bldP spid="87067" grpId="0" animBg="1"/>
      <p:bldP spid="87068" grpId="0" animBg="1"/>
      <p:bldP spid="87074" grpId="0" animBg="1"/>
      <p:bldP spid="87075" grpId="0" animBg="1"/>
      <p:bldP spid="8707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1563</Words>
  <Application>Microsoft Office PowerPoint</Application>
  <PresentationFormat>On-screen Show (4:3)</PresentationFormat>
  <Paragraphs>484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Bookman Old Style</vt:lpstr>
      <vt:lpstr>Times New Roman</vt:lpstr>
      <vt:lpstr>Wingdings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 Mathematics of the Chemical Formula</dc:title>
  <dc:subject>General Chemistry</dc:subject>
  <dc:creator> Mr. John Bergmann</dc:creator>
  <cp:lastModifiedBy>UNIT55</cp:lastModifiedBy>
  <cp:revision>63</cp:revision>
  <dcterms:created xsi:type="dcterms:W3CDTF">2007-10-19T23:57:29Z</dcterms:created>
  <dcterms:modified xsi:type="dcterms:W3CDTF">2009-07-06T19:02:10Z</dcterms:modified>
</cp:coreProperties>
</file>