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41"/>
  </p:notesMasterIdLst>
  <p:sldIdLst>
    <p:sldId id="263" r:id="rId3"/>
    <p:sldId id="324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6" r:id="rId16"/>
    <p:sldId id="304" r:id="rId17"/>
    <p:sldId id="305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27" r:id="rId28"/>
    <p:sldId id="328" r:id="rId29"/>
    <p:sldId id="329" r:id="rId30"/>
    <p:sldId id="330" r:id="rId31"/>
    <p:sldId id="331" r:id="rId32"/>
    <p:sldId id="332" r:id="rId33"/>
    <p:sldId id="316" r:id="rId34"/>
    <p:sldId id="317" r:id="rId35"/>
    <p:sldId id="318" r:id="rId36"/>
    <p:sldId id="319" r:id="rId37"/>
    <p:sldId id="323" r:id="rId38"/>
    <p:sldId id="325" r:id="rId39"/>
    <p:sldId id="326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9900"/>
    <a:srgbClr val="33CCCC"/>
    <a:srgbClr val="0000FF"/>
    <a:srgbClr val="A50021"/>
    <a:srgbClr val="969696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C3BDC65C-1BFA-45A3-9858-D0F1BB116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048BD-2DE9-4E3A-BEBB-772E99F85E9F}" type="slidenum">
              <a:rPr lang="en-US"/>
              <a:pPr/>
              <a:t>37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5D1E5F-E0C6-4E4E-B705-1BE22BB5E7F2}" type="slidenum">
              <a:rPr lang="en-US"/>
              <a:pPr/>
              <a:t>38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415BB-BAB9-4711-AF13-59D3B045A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24396-3E16-4944-A760-76B082DE2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EBB7C-4DB7-4D9C-8946-E758931BA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75477-1326-4601-99C3-31B7680E3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982BD-1510-4A25-9927-0C04969F2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F9EAA-C99B-4A78-BE58-8B289729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0F268-7113-4BD7-93A3-D88FB1008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BCDA6-2B61-48E0-9FF5-CDCF650A9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537AC-FC20-4231-97D0-44E7CAFD1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89B0D-6DC8-4803-B897-23D949296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269C4-A82E-40D7-A507-3284F1F90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F89D0-A331-4AB3-A378-0DD579EB2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9595F-0415-4106-861E-E96C30EF8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6ECF9-5420-4547-878C-C89CEB2F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88066-7206-4949-AFF4-9E5D2C82B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ABC0-A9DA-4E0A-84E0-F5210F644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E635E-9B23-43F8-A386-B0D9BB8E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8B0B2-8DAE-4162-858C-3856B58AE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9E58A-E5B7-4C3E-B466-F243E3D6E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C1F28-0507-4496-BC3B-1A88E3F89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87D90-F348-4882-BE4B-45C35C09A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259A0-F2AF-480B-AA47-B2EF5BA3C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0D7CB4FE-C8FD-460C-BC29-A7D912E9E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A06E16E2-8668-46B7-990C-5666ED0F5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Outlines/Student%20Notes/u5lectout.doc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1.jpeg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hyperlink" Target="http://images.google.com/imgres?imgurl=http://ehs.unc.edu/labels/toxic_chemical_storage.gif&amp;imgrefurl=http://wnymedia.net/blogs/page/4%3Fid%3D3%26option%3Dcom_content%26task%3Dview&amp;h=392&amp;w=270&amp;sz=14&amp;hl=en&amp;start=3&amp;um=1&amp;tbnid=DfqjeORsAitJxM:&amp;tbnh=123&amp;tbnw=85&amp;prev=/images%3Fq%3Dtoxic%26gbv%3D2%26svnum%3D10%26um%3D1%26hl%3Den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../Keys%20Worksheets/Name%20Key/Ionic%20Cmpds%20Traditiona%20key.doc" TargetMode="External"/><Relationship Id="rId13" Type="http://schemas.openxmlformats.org/officeDocument/2006/relationships/hyperlink" Target="../Keys%20Worksheets/Name%20Key/nameformws%20key.doc" TargetMode="External"/><Relationship Id="rId18" Type="http://schemas.openxmlformats.org/officeDocument/2006/relationships/hyperlink" Target="../Keys%20Worksheets/Name%20Key/charthw%20key.doc" TargetMode="External"/><Relationship Id="rId3" Type="http://schemas.openxmlformats.org/officeDocument/2006/relationships/hyperlink" Target="../../Objectives%20-%20Chemistry/BondingTO.doc" TargetMode="External"/><Relationship Id="rId7" Type="http://schemas.openxmlformats.org/officeDocument/2006/relationships/hyperlink" Target="../Keys%20Worksheets/Name%20Key/4ionicformwskey.doc" TargetMode="External"/><Relationship Id="rId12" Type="http://schemas.openxmlformats.org/officeDocument/2006/relationships/hyperlink" Target="../Keys%20Worksheets/Name%20Key/chargews%20key.doc" TargetMode="External"/><Relationship Id="rId17" Type="http://schemas.openxmlformats.org/officeDocument/2006/relationships/hyperlink" Target="../Keys%20Worksheets/Name%20Key/bincomphw1%20key.doc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../Keys%20Worksheets/Errors%20in%20Nomenclature%20key.doc" TargetMode="External"/><Relationship Id="rId20" Type="http://schemas.openxmlformats.org/officeDocument/2006/relationships/hyperlink" Target="../Keys%20Worksheets/Text%20Notes%20KEYS/u5textnoteskey.do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../Keys%20Worksheets/Name%20Key/Ionic%20Polyatomic%20key2.doc" TargetMode="External"/><Relationship Id="rId11" Type="http://schemas.openxmlformats.org/officeDocument/2006/relationships/hyperlink" Target="../Keys%20Worksheets/Overhead%20Notes%20-%20General/u5ohnotes18f2005.doc" TargetMode="External"/><Relationship Id="rId5" Type="http://schemas.openxmlformats.org/officeDocument/2006/relationships/hyperlink" Target="../Keys%20Worksheets/4Ions%20in%20Chemical%20Formulaskey.doc" TargetMode="External"/><Relationship Id="rId15" Type="http://schemas.openxmlformats.org/officeDocument/2006/relationships/hyperlink" Target="../LABS%20&amp;%20Activities/Bonding%20Activity/Bonding%20Activity.ppt" TargetMode="External"/><Relationship Id="rId10" Type="http://schemas.openxmlformats.org/officeDocument/2006/relationships/hyperlink" Target="../Keys%20Worksheets/Ionic%20Cmpds%20Multiple%20Charge%20Key.doc" TargetMode="External"/><Relationship Id="rId19" Type="http://schemas.openxmlformats.org/officeDocument/2006/relationships/hyperlink" Target="../Outlines/Text%20Notes%20-%20General/u5textnotes.doc" TargetMode="External"/><Relationship Id="rId4" Type="http://schemas.openxmlformats.org/officeDocument/2006/relationships/hyperlink" Target="../Keys%20Worksheets/Binary%20Single%20Charge%20Key.doc" TargetMode="External"/><Relationship Id="rId9" Type="http://schemas.openxmlformats.org/officeDocument/2006/relationships/hyperlink" Target="../Keys%20Worksheets/Name%20Key/Covalent%20Binary%20Nonmetal%20key.doc" TargetMode="External"/><Relationship Id="rId14" Type="http://schemas.openxmlformats.org/officeDocument/2006/relationships/hyperlink" Target="../Keys%20Worksheets/Empirical%20&amp;%20Molecular%20Formulas%20key.doc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../Naming%20Word/4Ionic%20Cmpds%20Traditional.doc" TargetMode="External"/><Relationship Id="rId13" Type="http://schemas.openxmlformats.org/officeDocument/2006/relationships/hyperlink" Target="../Naming%20Word/4u5vocab.doc" TargetMode="External"/><Relationship Id="rId18" Type="http://schemas.openxmlformats.org/officeDocument/2006/relationships/hyperlink" Target="../LABS%20&amp;%20Activities/Mole%20Pattern.ppt" TargetMode="External"/><Relationship Id="rId26" Type="http://schemas.openxmlformats.org/officeDocument/2006/relationships/hyperlink" Target="../Naming%20Word/4Errors%20in%20Nomenclature.doc" TargetMode="External"/><Relationship Id="rId3" Type="http://schemas.openxmlformats.org/officeDocument/2006/relationships/hyperlink" Target="../../Objectives%20-%20Chemistry/BondingTO.doc" TargetMode="External"/><Relationship Id="rId21" Type="http://schemas.openxmlformats.org/officeDocument/2006/relationships/hyperlink" Target="../Outlines/Text%20Notes%20-%20General/u5textnotes.doc" TargetMode="External"/><Relationship Id="rId7" Type="http://schemas.openxmlformats.org/officeDocument/2006/relationships/hyperlink" Target="../Naming%20Word/4ionicformws.doc" TargetMode="External"/><Relationship Id="rId12" Type="http://schemas.openxmlformats.org/officeDocument/2006/relationships/hyperlink" Target="../Naming%20Word/4Empirical%20&amp;%20Molecular%20Formulas.doc" TargetMode="External"/><Relationship Id="rId17" Type="http://schemas.openxmlformats.org/officeDocument/2006/relationships/hyperlink" Target="../Naming%20Word/4modellab.doc" TargetMode="External"/><Relationship Id="rId25" Type="http://schemas.openxmlformats.org/officeDocument/2006/relationships/hyperlink" Target="../Naming%20Word/nameformws.doc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../Naming%20Word/Chemical%20Bonding%20Activity%20pieces.doc" TargetMode="External"/><Relationship Id="rId20" Type="http://schemas.openxmlformats.org/officeDocument/2006/relationships/hyperlink" Target="../Naming%20Word/4charthw.doc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../Naming%20Word/4Ionic%20Polyatomic.doc" TargetMode="External"/><Relationship Id="rId11" Type="http://schemas.openxmlformats.org/officeDocument/2006/relationships/hyperlink" Target="../Outlines/Student%20Notes/u5lectout.doc" TargetMode="External"/><Relationship Id="rId24" Type="http://schemas.openxmlformats.org/officeDocument/2006/relationships/hyperlink" Target="../Naming%20Word/4chargews.doc" TargetMode="External"/><Relationship Id="rId5" Type="http://schemas.openxmlformats.org/officeDocument/2006/relationships/hyperlink" Target="../Naming%20Word/4Ions%20in%20Chemical%20Formulas.doc" TargetMode="External"/><Relationship Id="rId15" Type="http://schemas.openxmlformats.org/officeDocument/2006/relationships/hyperlink" Target="../LABS%20&amp;%20Activities/Bonding%20Activity/Bonding%20Activity.ppt" TargetMode="External"/><Relationship Id="rId23" Type="http://schemas.openxmlformats.org/officeDocument/2006/relationships/hyperlink" Target="Naming%20Word/Ionic%20Cmpds%20Multiple%20Charge.doc" TargetMode="External"/><Relationship Id="rId10" Type="http://schemas.openxmlformats.org/officeDocument/2006/relationships/hyperlink" Target="../Outlines/General%20Chemistry%20PP/u5ohnotes18f2005.doc" TargetMode="External"/><Relationship Id="rId19" Type="http://schemas.openxmlformats.org/officeDocument/2006/relationships/hyperlink" Target="../Naming%20Word/4bincomphw.doc" TargetMode="External"/><Relationship Id="rId4" Type="http://schemas.openxmlformats.org/officeDocument/2006/relationships/hyperlink" Target="../Naming%20Word/4Binary%20Single%20Charge.doc" TargetMode="External"/><Relationship Id="rId9" Type="http://schemas.openxmlformats.org/officeDocument/2006/relationships/hyperlink" Target="../Naming%20Word/4Covalent%20Binary%20Nonmetal.doc" TargetMode="External"/><Relationship Id="rId14" Type="http://schemas.openxmlformats.org/officeDocument/2006/relationships/hyperlink" Target="../Naming%20Word/4bondingact.doc" TargetMode="External"/><Relationship Id="rId22" Type="http://schemas.openxmlformats.org/officeDocument/2006/relationships/hyperlink" Target="../Naming%20Word/Ionic%20Cmpds%20Multiple%20Charge.do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wpclipart.com/food/dairy/butter_3.png&amp;imgrefurl=http://www.wpclipart.com/food/dairy/&amp;h=333&amp;w=500&amp;sz=46&amp;hl=en&amp;start=3&amp;tbnid=B3T9x5ooJqdHPM:&amp;tbnh=87&amp;tbnw=130&amp;prev=/images%3Fq%3Dbutter%26gbv%3D2%26svnum%3D10%26hl%3Den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www.swordsandarmor.com/images/AR008_Torso.JPG&amp;imgrefurl=http://www.swordsandarmor.com/medieval-knight-suit-of-armor.html&amp;h=450&amp;w=363&amp;sz=64&amp;hl=en&amp;start=4&amp;tbnid=1YO4RMyM2Wp5IM:&amp;tbnh=127&amp;tbnw=102&amp;prev=/images%3Fq%3Dknight%2Barmor%26gbv%3D2%26svnum%3D10%26hl%3Den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/imgres?imgurl=http://www.global-b2b-network.com/direct/dbimage/50019782/Single_Handle_Frying_Pan.jpg&amp;imgrefurl=http://www.global-b2b-network.com/b2b/26/37/859/page6/&amp;h=360&amp;w=360&amp;sz=24&amp;hl=en&amp;start=4&amp;tbnid=H0K73Nt21PKqGM:&amp;tbnh=121&amp;tbnw=121&amp;prev=/images%3Fq%3Dfrying%2Bpan%26gbv%3D2%26svnum%3D10%26hl%3Den%26sa%3D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93763" y="2544763"/>
            <a:ext cx="71707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Unit 5: Bonding and</a:t>
            </a:r>
          </a:p>
          <a:p>
            <a:pPr algn="ctr"/>
            <a:r>
              <a:rPr lang="en-US" sz="4800">
                <a:solidFill>
                  <a:srgbClr val="FF0000"/>
                </a:solidFill>
              </a:rPr>
              <a:t>Inorganic Nomenclature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33700" y="1219200"/>
            <a:ext cx="31670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Chemistry</a:t>
            </a:r>
          </a:p>
        </p:txBody>
      </p:sp>
      <p:pic>
        <p:nvPicPr>
          <p:cNvPr id="3076" name="Picture 8" descr="na00121_[1]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957513" y="4337050"/>
            <a:ext cx="34258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76275" y="4483100"/>
            <a:ext cx="1568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NaClO</a:t>
            </a:r>
            <a:r>
              <a:rPr lang="en-US" sz="2800" b="0" baseline="-25000"/>
              <a:t>3</a:t>
            </a:r>
            <a:endParaRPr lang="en-US" sz="2800" b="0" baseline="-25000">
              <a:sym typeface="Wingdings" pitchFamily="2" charset="2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81038" y="5075238"/>
            <a:ext cx="1843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Fe(ClO</a:t>
            </a:r>
            <a:r>
              <a:rPr lang="en-US" sz="2800" b="0" baseline="-25000"/>
              <a:t>3</a:t>
            </a:r>
            <a:r>
              <a:rPr lang="en-US" sz="2800" b="0"/>
              <a:t>)</a:t>
            </a:r>
            <a:r>
              <a:rPr lang="en-US" sz="2800" b="0" baseline="-25000"/>
              <a:t>2</a:t>
            </a:r>
            <a:endParaRPr lang="en-US" sz="2800" b="0" baseline="-25000">
              <a:sym typeface="Wingdings" pitchFamily="2" charset="2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46100" y="285750"/>
            <a:ext cx="2657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ym typeface="Wingdings" pitchFamily="2" charset="2"/>
              </a:rPr>
              <a:t>lithium nitrate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38163" y="889000"/>
            <a:ext cx="2657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ym typeface="Wingdings" pitchFamily="2" charset="2"/>
              </a:rPr>
              <a:t>lithium nitride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50863" y="1528763"/>
            <a:ext cx="2657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ym typeface="Wingdings" pitchFamily="2" charset="2"/>
              </a:rPr>
              <a:t>lithium nitrite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296025" y="285750"/>
            <a:ext cx="2555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lead (II) sulfide</a:t>
            </a:r>
            <a:endParaRPr lang="en-US" sz="2800" b="0" baseline="-25000">
              <a:sym typeface="Wingdings" pitchFamily="2" charset="2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6291263" y="871538"/>
            <a:ext cx="2411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barium sulfide</a:t>
            </a:r>
            <a:endParaRPr lang="en-US" sz="2800" b="0" baseline="-25000">
              <a:sym typeface="Wingdings" pitchFamily="2" charset="2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6296025" y="1524000"/>
            <a:ext cx="2500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sulfur dioxide</a:t>
            </a:r>
            <a:endParaRPr lang="en-US" sz="2800" b="0" baseline="-25000">
              <a:sym typeface="Wingdings" pitchFamily="2" charset="2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681038" y="5684838"/>
            <a:ext cx="1843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Fe(ClO</a:t>
            </a:r>
            <a:r>
              <a:rPr lang="en-US" sz="2800" b="0" baseline="-25000"/>
              <a:t>3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endParaRPr lang="en-US" sz="2800" b="0" baseline="-25000">
              <a:sym typeface="Wingdings" pitchFamily="2" charset="2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6931025" y="4481513"/>
            <a:ext cx="928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NO</a:t>
            </a:r>
            <a:r>
              <a:rPr lang="en-US" sz="2800" b="0" baseline="-25000"/>
              <a:t>2</a:t>
            </a:r>
            <a:endParaRPr lang="en-US" sz="2800" b="0" baseline="-25000">
              <a:sym typeface="Wingdings" pitchFamily="2" charset="2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6935788" y="5073650"/>
            <a:ext cx="1103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N</a:t>
            </a:r>
            <a:r>
              <a:rPr lang="en-US" sz="2800" b="0" baseline="-25000"/>
              <a:t>2</a:t>
            </a:r>
            <a:r>
              <a:rPr lang="en-US" sz="2800" b="0"/>
              <a:t>O</a:t>
            </a:r>
            <a:r>
              <a:rPr lang="en-US" sz="2800" b="0" baseline="-25000"/>
              <a:t>4</a:t>
            </a:r>
            <a:endParaRPr lang="en-US" sz="2800" b="0" baseline="-25000">
              <a:sym typeface="Wingdings" pitchFamily="2" charset="2"/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6935788" y="5683250"/>
            <a:ext cx="1203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N</a:t>
            </a:r>
            <a:r>
              <a:rPr lang="en-US" sz="2800" b="0" baseline="-25000"/>
              <a:t>2</a:t>
            </a:r>
            <a:r>
              <a:rPr lang="en-US" sz="2800" b="0"/>
              <a:t>O</a:t>
            </a:r>
            <a:r>
              <a:rPr lang="en-US" sz="2800" b="0" baseline="-25000"/>
              <a:t>5</a:t>
            </a:r>
            <a:endParaRPr lang="en-US" sz="2800" b="0" baseline="-25000">
              <a:sym typeface="Wingdings" pitchFamily="2" charset="2"/>
            </a:endParaRPr>
          </a:p>
        </p:txBody>
      </p:sp>
      <p:sp>
        <p:nvSpPr>
          <p:cNvPr id="3098" name="Document"/>
          <p:cNvSpPr>
            <a:spLocks noChangeAspect="1" noEditPoints="1" noChangeArrowheads="1"/>
          </p:cNvSpPr>
          <p:nvPr/>
        </p:nvSpPr>
        <p:spPr bwMode="auto">
          <a:xfrm>
            <a:off x="8077200" y="304800"/>
            <a:ext cx="676275" cy="9048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000"/>
          </a:p>
          <a:p>
            <a:pPr>
              <a:defRPr/>
            </a:pPr>
            <a:r>
              <a:rPr lang="en-US" sz="1000">
                <a:hlinkClick r:id="rId3" action="ppaction://hlinkfile" tooltip="Student Notes - L E C T U R E   O U T L I N E"/>
              </a:rPr>
              <a:t>Outline</a:t>
            </a:r>
            <a:endParaRPr lang="en-US" sz="1000"/>
          </a:p>
          <a:p>
            <a:pPr>
              <a:defRPr/>
            </a:pPr>
            <a:endParaRPr lang="en-US"/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41275" y="6599238"/>
            <a:ext cx="2371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0"/>
              <a:t>PowerPoint Presentation by Mr. John Bergmann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  <p:bldP spid="3083" grpId="0"/>
      <p:bldP spid="3084" grpId="0"/>
      <p:bldP spid="3085" grpId="0"/>
      <p:bldP spid="3086" grpId="0"/>
      <p:bldP spid="3087" grpId="0"/>
      <p:bldP spid="3088" grpId="0"/>
      <p:bldP spid="3090" grpId="0"/>
      <p:bldP spid="3094" grpId="0"/>
      <p:bldP spid="3095" grpId="0"/>
      <p:bldP spid="3096" grpId="0"/>
      <p:bldP spid="3098" grpId="0" animBg="1"/>
      <p:bldP spid="309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52450" y="4508500"/>
            <a:ext cx="79232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FF"/>
                </a:solidFill>
              </a:rPr>
              <a:t>These are much weaker than ionic, covalent, or metallic bonds, but very important in determining states of matter, boiling and melting points, and molecular shape (among other things).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2530475" y="644525"/>
            <a:ext cx="3903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"/>
              <a:tabLst>
                <a:tab pos="457200" algn="l"/>
              </a:tabLst>
            </a:pPr>
            <a:r>
              <a:rPr lang="en-US" sz="2800">
                <a:solidFill>
                  <a:srgbClr val="FF0000"/>
                </a:solidFill>
              </a:rPr>
              <a:t>Other Types of Bonds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76275" y="1616075"/>
            <a:ext cx="3375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dipole-dipole forces 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687388" y="2173288"/>
            <a:ext cx="2840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hydrogen bonds 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682625" y="2732088"/>
            <a:ext cx="4265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London dispersion forces 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671513" y="3286125"/>
            <a:ext cx="289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ion-dipole forces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040313" y="1363663"/>
            <a:ext cx="3509962" cy="3040062"/>
            <a:chOff x="3175" y="859"/>
            <a:chExt cx="2211" cy="1915"/>
          </a:xfrm>
        </p:grpSpPr>
        <p:grpSp>
          <p:nvGrpSpPr>
            <p:cNvPr id="12297" name="Group 18"/>
            <p:cNvGrpSpPr>
              <a:grpSpLocks/>
            </p:cNvGrpSpPr>
            <p:nvPr/>
          </p:nvGrpSpPr>
          <p:grpSpPr bwMode="auto">
            <a:xfrm>
              <a:off x="4405" y="859"/>
              <a:ext cx="981" cy="1915"/>
              <a:chOff x="4405" y="859"/>
              <a:chExt cx="981" cy="1915"/>
            </a:xfrm>
          </p:grpSpPr>
          <p:sp>
            <p:nvSpPr>
              <p:cNvPr id="12301" name="Rectangle 2"/>
              <p:cNvSpPr>
                <a:spLocks noChangeArrowheads="1"/>
              </p:cNvSpPr>
              <p:nvPr/>
            </p:nvSpPr>
            <p:spPr bwMode="auto">
              <a:xfrm>
                <a:off x="4405" y="2447"/>
                <a:ext cx="98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b="0"/>
                  <a:t>DNA</a:t>
                </a:r>
              </a:p>
            </p:txBody>
          </p:sp>
          <p:pic>
            <p:nvPicPr>
              <p:cNvPr id="12302" name="Picture 15" descr="DNA_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511" y="859"/>
                <a:ext cx="698" cy="1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298" name="Group 17"/>
            <p:cNvGrpSpPr>
              <a:grpSpLocks/>
            </p:cNvGrpSpPr>
            <p:nvPr/>
          </p:nvGrpSpPr>
          <p:grpSpPr bwMode="auto">
            <a:xfrm>
              <a:off x="3175" y="1139"/>
              <a:ext cx="1094" cy="1484"/>
              <a:chOff x="3175" y="1139"/>
              <a:chExt cx="1094" cy="1484"/>
            </a:xfrm>
          </p:grpSpPr>
          <p:sp>
            <p:nvSpPr>
              <p:cNvPr id="12299" name="Rectangle 13"/>
              <p:cNvSpPr>
                <a:spLocks noChangeArrowheads="1"/>
              </p:cNvSpPr>
              <p:nvPr/>
            </p:nvSpPr>
            <p:spPr bwMode="auto">
              <a:xfrm>
                <a:off x="3178" y="2027"/>
                <a:ext cx="981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b="0"/>
                  <a:t>boiling H</a:t>
                </a:r>
                <a:r>
                  <a:rPr lang="en-US" sz="2800" b="0" baseline="-25000"/>
                  <a:t>2</a:t>
                </a:r>
                <a:r>
                  <a:rPr lang="en-US" sz="2800" b="0"/>
                  <a:t>O</a:t>
                </a:r>
              </a:p>
            </p:txBody>
          </p:sp>
          <p:pic>
            <p:nvPicPr>
              <p:cNvPr id="12300" name="Picture 16" descr="j0112746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75" y="1139"/>
                <a:ext cx="1094" cy="8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32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57351" grpId="0"/>
      <p:bldP spid="57352" grpId="0"/>
      <p:bldP spid="57353" grpId="0"/>
      <p:bldP spid="573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5949950" y="4208463"/>
            <a:ext cx="1176338" cy="235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1284288" y="311150"/>
            <a:ext cx="6745287" cy="5191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chemeClr val="accent1"/>
                </a:solidFill>
              </a:rPr>
              <a:t>Writing Formulas of Ionic Compounds</a:t>
            </a:r>
            <a:r>
              <a:rPr lang="en-US" sz="2800" b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288925" y="974725"/>
            <a:ext cx="3030538" cy="5191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 u="sng">
                <a:solidFill>
                  <a:schemeClr val="accent1"/>
                </a:solidFill>
              </a:rPr>
              <a:t>chemical formula</a:t>
            </a:r>
            <a:r>
              <a:rPr lang="en-US" sz="2800" b="0">
                <a:solidFill>
                  <a:schemeClr val="accent1"/>
                </a:solidFill>
              </a:rPr>
              <a:t>: 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92138" y="2482850"/>
            <a:ext cx="7729537" cy="5191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</a:rPr>
              <a:t>To write an ionic compound’s formula, we need: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871538" y="3049588"/>
            <a:ext cx="3922712" cy="5191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</a:rPr>
              <a:t>1. the two types of ions 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879475" y="3557588"/>
            <a:ext cx="4303713" cy="5191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</a:rPr>
              <a:t>2. the charge on each ion 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895475" y="4267200"/>
            <a:ext cx="288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3399"/>
                </a:solidFill>
              </a:rPr>
              <a:t>Na</a:t>
            </a:r>
            <a:r>
              <a:rPr lang="en-US" sz="2800" b="0" baseline="30000">
                <a:solidFill>
                  <a:srgbClr val="FF3399"/>
                </a:solidFill>
              </a:rPr>
              <a:t>1+</a:t>
            </a:r>
            <a:r>
              <a:rPr lang="en-US" sz="2800" b="0">
                <a:solidFill>
                  <a:srgbClr val="FF0000"/>
                </a:solidFill>
              </a:rPr>
              <a:t>  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     </a:t>
            </a:r>
            <a:r>
              <a:rPr lang="en-US" sz="2800" b="0">
                <a:solidFill>
                  <a:srgbClr val="0000FF"/>
                </a:solidFill>
              </a:rPr>
              <a:t>F</a:t>
            </a:r>
            <a:r>
              <a:rPr lang="en-US" sz="2800" b="0" baseline="30000">
                <a:solidFill>
                  <a:srgbClr val="0000FF"/>
                </a:solidFill>
              </a:rPr>
              <a:t>1–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1873250" y="4879975"/>
            <a:ext cx="302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3399"/>
                </a:solidFill>
              </a:rPr>
              <a:t>Ba</a:t>
            </a:r>
            <a:r>
              <a:rPr lang="en-US" sz="2800" b="0" baseline="30000">
                <a:solidFill>
                  <a:srgbClr val="FF3399"/>
                </a:solidFill>
              </a:rPr>
              <a:t>2+</a:t>
            </a:r>
            <a:r>
              <a:rPr lang="en-US" sz="2800" b="0">
                <a:solidFill>
                  <a:srgbClr val="FF0000"/>
                </a:solidFill>
              </a:rPr>
              <a:t>  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     </a:t>
            </a:r>
            <a:r>
              <a:rPr lang="en-US" sz="2800" b="0">
                <a:solidFill>
                  <a:srgbClr val="0000FF"/>
                </a:solidFill>
              </a:rPr>
              <a:t>O</a:t>
            </a:r>
            <a:r>
              <a:rPr lang="en-US" sz="2800" b="0" baseline="30000">
                <a:solidFill>
                  <a:srgbClr val="0000FF"/>
                </a:solidFill>
              </a:rPr>
              <a:t>2–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1865313" y="5445125"/>
            <a:ext cx="304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3399"/>
                </a:solidFill>
              </a:rPr>
              <a:t>Na</a:t>
            </a:r>
            <a:r>
              <a:rPr lang="en-US" sz="2800" b="0" baseline="30000">
                <a:solidFill>
                  <a:srgbClr val="FF3399"/>
                </a:solidFill>
              </a:rPr>
              <a:t>1+</a:t>
            </a:r>
            <a:r>
              <a:rPr lang="en-US" sz="2800" b="0">
                <a:solidFill>
                  <a:srgbClr val="FF0000"/>
                </a:solidFill>
              </a:rPr>
              <a:t>  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     </a:t>
            </a:r>
            <a:r>
              <a:rPr lang="en-US" sz="2800" b="0">
                <a:solidFill>
                  <a:srgbClr val="0000FF"/>
                </a:solidFill>
              </a:rPr>
              <a:t>O</a:t>
            </a:r>
            <a:r>
              <a:rPr lang="en-US" sz="2800" b="0" baseline="30000">
                <a:solidFill>
                  <a:srgbClr val="0000FF"/>
                </a:solidFill>
              </a:rPr>
              <a:t>2–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1862138" y="5994400"/>
            <a:ext cx="2962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3399"/>
                </a:solidFill>
              </a:rPr>
              <a:t>Ba</a:t>
            </a:r>
            <a:r>
              <a:rPr lang="en-US" sz="2800" b="0" baseline="30000">
                <a:solidFill>
                  <a:srgbClr val="FF3399"/>
                </a:solidFill>
              </a:rPr>
              <a:t>2+</a:t>
            </a:r>
            <a:r>
              <a:rPr lang="en-US" sz="2800" b="0">
                <a:solidFill>
                  <a:srgbClr val="FF0000"/>
                </a:solidFill>
              </a:rPr>
              <a:t>  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     </a:t>
            </a:r>
            <a:r>
              <a:rPr lang="en-US" sz="2800" b="0">
                <a:solidFill>
                  <a:srgbClr val="0000FF"/>
                </a:solidFill>
              </a:rPr>
              <a:t>F</a:t>
            </a:r>
            <a:r>
              <a:rPr lang="en-US" sz="2800" b="0" baseline="30000">
                <a:solidFill>
                  <a:srgbClr val="0000FF"/>
                </a:solidFill>
              </a:rPr>
              <a:t>1–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2971800" y="1398588"/>
            <a:ext cx="3768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shows types of atoms</a:t>
            </a:r>
          </a:p>
          <a:p>
            <a:r>
              <a:rPr lang="en-US" sz="2800" b="0"/>
              <a:t>and how many of each</a:t>
            </a:r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5907088" y="4265613"/>
            <a:ext cx="1222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FF00FF"/>
                </a:solidFill>
              </a:rPr>
              <a:t>Na</a:t>
            </a:r>
            <a:r>
              <a:rPr lang="en-US" sz="2800" b="0">
                <a:solidFill>
                  <a:srgbClr val="0000FF"/>
                </a:solidFill>
              </a:rPr>
              <a:t>F</a:t>
            </a: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5976938" y="4875213"/>
            <a:ext cx="1062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FF00FF"/>
                </a:solidFill>
              </a:rPr>
              <a:t>Ba</a:t>
            </a:r>
            <a:r>
              <a:rPr lang="en-US" sz="2800" b="0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5862638" y="5440363"/>
            <a:ext cx="1323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FF00FF"/>
                </a:solidFill>
              </a:rPr>
              <a:t>Na</a:t>
            </a:r>
            <a:r>
              <a:rPr lang="en-US" sz="2800" b="0" baseline="-25000"/>
              <a:t>2</a:t>
            </a:r>
            <a:r>
              <a:rPr lang="en-US" sz="2800" b="0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5978525" y="5992813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FF00FF"/>
                </a:solidFill>
              </a:rPr>
              <a:t>Ba</a:t>
            </a:r>
            <a:r>
              <a:rPr lang="en-US" sz="2800" b="0">
                <a:solidFill>
                  <a:srgbClr val="0000FF"/>
                </a:solidFill>
              </a:rPr>
              <a:t>F</a:t>
            </a:r>
            <a:r>
              <a:rPr lang="en-US" sz="2800" b="0" baseline="-25000"/>
              <a:t>2</a:t>
            </a:r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4810125" y="3060700"/>
            <a:ext cx="3719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(i.e., </a:t>
            </a:r>
            <a:r>
              <a:rPr lang="en-US" sz="2800" b="0">
                <a:solidFill>
                  <a:srgbClr val="FF3399"/>
                </a:solidFill>
              </a:rPr>
              <a:t>“pink”</a:t>
            </a:r>
            <a:r>
              <a:rPr lang="en-US" sz="2800" b="0"/>
              <a:t> and </a:t>
            </a:r>
            <a:r>
              <a:rPr lang="en-US" sz="2800" b="0">
                <a:solidFill>
                  <a:srgbClr val="0000FF"/>
                </a:solidFill>
              </a:rPr>
              <a:t>“blue”</a:t>
            </a:r>
            <a:r>
              <a:rPr lang="en-US" sz="2800" b="0"/>
              <a:t>)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244850" y="949325"/>
            <a:ext cx="5526088" cy="1362075"/>
            <a:chOff x="2044" y="598"/>
            <a:chExt cx="3481" cy="858"/>
          </a:xfrm>
        </p:grpSpPr>
        <p:sp>
          <p:nvSpPr>
            <p:cNvPr id="13331" name="Rectangle 15"/>
            <p:cNvSpPr>
              <a:spLocks noChangeArrowheads="1"/>
            </p:cNvSpPr>
            <p:nvPr/>
          </p:nvSpPr>
          <p:spPr bwMode="auto">
            <a:xfrm>
              <a:off x="2044" y="614"/>
              <a:ext cx="2100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/>
                <a:t>has neutral charge; </a:t>
              </a:r>
            </a:p>
          </p:txBody>
        </p:sp>
        <p:pic>
          <p:nvPicPr>
            <p:cNvPr id="13332" name="Picture 31" descr="j042574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4301" y="598"/>
              <a:ext cx="1224" cy="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6" grpId="0" animBg="1"/>
      <p:bldP spid="58376" grpId="0" animBg="1"/>
      <p:bldP spid="58377" grpId="0" animBg="1"/>
      <p:bldP spid="58378" grpId="0" animBg="1"/>
      <p:bldP spid="58379" grpId="0"/>
      <p:bldP spid="58380" grpId="0"/>
      <p:bldP spid="58381" grpId="0"/>
      <p:bldP spid="58382" grpId="0"/>
      <p:bldP spid="58384" grpId="0"/>
      <p:bldP spid="58388" grpId="0"/>
      <p:bldP spid="58389" grpId="0"/>
      <p:bldP spid="58390" grpId="0"/>
      <p:bldP spid="58391" grpId="0"/>
      <p:bldP spid="583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39" name="Rectangle 47"/>
          <p:cNvSpPr>
            <a:spLocks noChangeArrowheads="1"/>
          </p:cNvSpPr>
          <p:nvPr/>
        </p:nvSpPr>
        <p:spPr bwMode="auto">
          <a:xfrm>
            <a:off x="1376363" y="5443538"/>
            <a:ext cx="1104900" cy="565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0" name="Rectangle 48"/>
          <p:cNvSpPr>
            <a:spLocks noChangeArrowheads="1"/>
          </p:cNvSpPr>
          <p:nvPr/>
        </p:nvSpPr>
        <p:spPr bwMode="auto">
          <a:xfrm>
            <a:off x="7083425" y="5400675"/>
            <a:ext cx="973138" cy="608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1" name="Rectangle 49"/>
          <p:cNvSpPr>
            <a:spLocks noChangeArrowheads="1"/>
          </p:cNvSpPr>
          <p:nvPr/>
        </p:nvSpPr>
        <p:spPr bwMode="auto">
          <a:xfrm>
            <a:off x="4222750" y="5445125"/>
            <a:ext cx="958850" cy="565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1698625" y="693738"/>
            <a:ext cx="6630988" cy="9461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</a:rPr>
              <a:t>  		  charge on   </a:t>
            </a:r>
            <a:r>
              <a:rPr lang="en-US" sz="2800">
                <a:solidFill>
                  <a:schemeClr val="accent1"/>
                </a:solidFill>
              </a:rPr>
              <a:t>cation</a:t>
            </a:r>
            <a:r>
              <a:rPr lang="en-US" sz="2800" b="0">
                <a:solidFill>
                  <a:schemeClr val="accent1"/>
                </a:solidFill>
              </a:rPr>
              <a:t>   / </a:t>
            </a:r>
            <a:r>
              <a:rPr lang="en-US" sz="2800" b="0" u="sng">
                <a:solidFill>
                  <a:schemeClr val="accent1"/>
                </a:solidFill>
              </a:rPr>
              <a:t>anion</a:t>
            </a:r>
          </a:p>
          <a:p>
            <a:r>
              <a:rPr lang="en-US" sz="2800" b="0">
                <a:solidFill>
                  <a:schemeClr val="accent1"/>
                </a:solidFill>
              </a:rPr>
              <a:t>“becomes” subscript of   </a:t>
            </a:r>
            <a:r>
              <a:rPr lang="en-US" sz="1600" b="0">
                <a:solidFill>
                  <a:schemeClr val="accent1"/>
                </a:solidFill>
              </a:rPr>
              <a:t> </a:t>
            </a:r>
            <a:r>
              <a:rPr lang="en-US" sz="2800">
                <a:solidFill>
                  <a:schemeClr val="accent1"/>
                </a:solidFill>
              </a:rPr>
              <a:t>anion</a:t>
            </a:r>
            <a:r>
              <a:rPr lang="en-US" sz="2800" b="0">
                <a:solidFill>
                  <a:schemeClr val="accent1"/>
                </a:solidFill>
              </a:rPr>
              <a:t>   / </a:t>
            </a:r>
            <a:r>
              <a:rPr lang="en-US" sz="2800" b="0" u="sng">
                <a:solidFill>
                  <a:schemeClr val="accent1"/>
                </a:solidFill>
              </a:rPr>
              <a:t>cation</a:t>
            </a:r>
            <a:r>
              <a:rPr lang="en-US" sz="2800" b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1600200" y="1941513"/>
            <a:ext cx="2082800" cy="5191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</a:rPr>
              <a:t>** Warning: 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606425" y="2932113"/>
            <a:ext cx="2409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Al</a:t>
            </a:r>
            <a:r>
              <a:rPr lang="en-US" sz="2800" b="0" baseline="30000">
                <a:solidFill>
                  <a:srgbClr val="FF00FF"/>
                </a:solidFill>
              </a:rPr>
              <a:t>3+</a:t>
            </a:r>
            <a:r>
              <a:rPr lang="en-US" sz="2800" b="0">
                <a:solidFill>
                  <a:srgbClr val="FF0000"/>
                </a:solidFill>
              </a:rPr>
              <a:t>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  </a:t>
            </a:r>
            <a:r>
              <a:rPr lang="en-US" sz="2800" b="0">
                <a:solidFill>
                  <a:srgbClr val="0000FF"/>
                </a:solidFill>
              </a:rPr>
              <a:t>O</a:t>
            </a:r>
            <a:r>
              <a:rPr lang="en-US" sz="2800" b="0" baseline="30000">
                <a:solidFill>
                  <a:srgbClr val="0000FF"/>
                </a:solidFill>
              </a:rPr>
              <a:t>2–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438525" y="2932113"/>
            <a:ext cx="2416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Ba</a:t>
            </a:r>
            <a:r>
              <a:rPr lang="en-US" sz="2800" b="0" baseline="30000">
                <a:solidFill>
                  <a:srgbClr val="FF00FF"/>
                </a:solidFill>
              </a:rPr>
              <a:t>2+</a:t>
            </a:r>
            <a:r>
              <a:rPr lang="en-US" sz="2800" b="0">
                <a:solidFill>
                  <a:srgbClr val="FF0000"/>
                </a:solidFill>
              </a:rPr>
              <a:t>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  </a:t>
            </a:r>
            <a:r>
              <a:rPr lang="en-US" sz="2800" b="0">
                <a:solidFill>
                  <a:srgbClr val="0000FF"/>
                </a:solidFill>
              </a:rPr>
              <a:t>S</a:t>
            </a:r>
            <a:r>
              <a:rPr lang="en-US" sz="2800" b="0" baseline="30000">
                <a:solidFill>
                  <a:srgbClr val="0000FF"/>
                </a:solidFill>
              </a:rPr>
              <a:t>2–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6350000" y="2932113"/>
            <a:ext cx="247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In</a:t>
            </a:r>
            <a:r>
              <a:rPr lang="en-US" sz="2800" b="0" baseline="30000">
                <a:solidFill>
                  <a:srgbClr val="FF00FF"/>
                </a:solidFill>
              </a:rPr>
              <a:t>3+</a:t>
            </a:r>
            <a:r>
              <a:rPr lang="en-US" sz="2800" b="0">
                <a:solidFill>
                  <a:srgbClr val="FF0000"/>
                </a:solidFill>
              </a:rPr>
              <a:t>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  </a:t>
            </a:r>
            <a:r>
              <a:rPr lang="en-US" sz="2800" b="0">
                <a:solidFill>
                  <a:srgbClr val="0000FF"/>
                </a:solidFill>
              </a:rPr>
              <a:t>Br</a:t>
            </a:r>
            <a:r>
              <a:rPr lang="en-US" sz="2800" b="0" baseline="30000">
                <a:solidFill>
                  <a:srgbClr val="0000FF"/>
                </a:solidFill>
              </a:rPr>
              <a:t>1–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3625850" y="1943100"/>
            <a:ext cx="4102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Reduce to lowest terms. </a:t>
            </a: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1295400" y="4473575"/>
            <a:ext cx="1071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Al</a:t>
            </a:r>
            <a:r>
              <a:rPr lang="en-US" sz="2800" b="0">
                <a:solidFill>
                  <a:srgbClr val="FF0000"/>
                </a:solidFill>
              </a:rPr>
              <a:t>  </a:t>
            </a:r>
            <a:r>
              <a:rPr lang="en-US" sz="2800" b="0">
                <a:solidFill>
                  <a:srgbClr val="0000FF"/>
                </a:solidFill>
              </a:rPr>
              <a:t>O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4081463" y="4475163"/>
            <a:ext cx="1312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Ba</a:t>
            </a:r>
            <a:r>
              <a:rPr lang="en-US" sz="2800" b="0">
                <a:solidFill>
                  <a:srgbClr val="FF0000"/>
                </a:solidFill>
              </a:rPr>
              <a:t>  </a:t>
            </a:r>
            <a:r>
              <a:rPr lang="en-US" sz="2800" b="0">
                <a:solidFill>
                  <a:srgbClr val="0000FF"/>
                </a:solidFill>
              </a:rPr>
              <a:t>S</a:t>
            </a:r>
            <a:endParaRPr lang="en-US" sz="2800" b="0">
              <a:solidFill>
                <a:srgbClr val="FF0000"/>
              </a:solidFill>
            </a:endParaRPr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6994525" y="4473575"/>
            <a:ext cx="1131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In</a:t>
            </a:r>
            <a:r>
              <a:rPr lang="en-US" sz="2800" b="0">
                <a:solidFill>
                  <a:srgbClr val="FF0000"/>
                </a:solidFill>
              </a:rPr>
              <a:t>  </a:t>
            </a:r>
            <a:r>
              <a:rPr lang="en-US" sz="2800" b="0">
                <a:solidFill>
                  <a:srgbClr val="0000FF"/>
                </a:solidFill>
              </a:rPr>
              <a:t>Br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641475" y="3271838"/>
            <a:ext cx="962025" cy="1774825"/>
            <a:chOff x="1034" y="2061"/>
            <a:chExt cx="606" cy="1118"/>
          </a:xfrm>
        </p:grpSpPr>
        <p:sp>
          <p:nvSpPr>
            <p:cNvPr id="14370" name="Rectangle 3"/>
            <p:cNvSpPr>
              <a:spLocks noChangeArrowheads="1"/>
            </p:cNvSpPr>
            <p:nvPr/>
          </p:nvSpPr>
          <p:spPr bwMode="auto">
            <a:xfrm>
              <a:off x="1034" y="2929"/>
              <a:ext cx="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0"/>
                <a:t>2</a:t>
              </a:r>
            </a:p>
          </p:txBody>
        </p:sp>
        <p:sp>
          <p:nvSpPr>
            <p:cNvPr id="14371" name="Line 22"/>
            <p:cNvSpPr>
              <a:spLocks noChangeShapeType="1"/>
            </p:cNvSpPr>
            <p:nvPr/>
          </p:nvSpPr>
          <p:spPr bwMode="auto">
            <a:xfrm flipH="1">
              <a:off x="1147" y="2061"/>
              <a:ext cx="493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203325" y="3224213"/>
            <a:ext cx="1233488" cy="1831975"/>
            <a:chOff x="758" y="2031"/>
            <a:chExt cx="777" cy="1154"/>
          </a:xfrm>
        </p:grpSpPr>
        <p:sp>
          <p:nvSpPr>
            <p:cNvPr id="14368" name="Line 17"/>
            <p:cNvSpPr>
              <a:spLocks noChangeShapeType="1"/>
            </p:cNvSpPr>
            <p:nvPr/>
          </p:nvSpPr>
          <p:spPr bwMode="auto">
            <a:xfrm>
              <a:off x="758" y="2031"/>
              <a:ext cx="640" cy="9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Rectangle 30"/>
            <p:cNvSpPr>
              <a:spLocks noChangeArrowheads="1"/>
            </p:cNvSpPr>
            <p:nvPr/>
          </p:nvSpPr>
          <p:spPr bwMode="auto">
            <a:xfrm>
              <a:off x="1313" y="2935"/>
              <a:ext cx="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0"/>
                <a:t>3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4551363" y="3244850"/>
            <a:ext cx="1014412" cy="1809750"/>
            <a:chOff x="2867" y="2044"/>
            <a:chExt cx="639" cy="1140"/>
          </a:xfrm>
        </p:grpSpPr>
        <p:sp>
          <p:nvSpPr>
            <p:cNvPr id="14366" name="Line 21"/>
            <p:cNvSpPr>
              <a:spLocks noChangeShapeType="1"/>
            </p:cNvSpPr>
            <p:nvPr/>
          </p:nvSpPr>
          <p:spPr bwMode="auto">
            <a:xfrm flipH="1">
              <a:off x="3012" y="2044"/>
              <a:ext cx="494" cy="8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2867" y="2934"/>
              <a:ext cx="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0"/>
                <a:t>2</a:t>
              </a:r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4157663" y="3275013"/>
            <a:ext cx="1198562" cy="1779587"/>
            <a:chOff x="2619" y="2063"/>
            <a:chExt cx="755" cy="1121"/>
          </a:xfrm>
        </p:grpSpPr>
        <p:sp>
          <p:nvSpPr>
            <p:cNvPr id="14364" name="Line 18"/>
            <p:cNvSpPr>
              <a:spLocks noChangeShapeType="1"/>
            </p:cNvSpPr>
            <p:nvPr/>
          </p:nvSpPr>
          <p:spPr bwMode="auto">
            <a:xfrm>
              <a:off x="2619" y="2063"/>
              <a:ext cx="594" cy="8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Rectangle 32"/>
            <p:cNvSpPr>
              <a:spLocks noChangeArrowheads="1"/>
            </p:cNvSpPr>
            <p:nvPr/>
          </p:nvSpPr>
          <p:spPr bwMode="auto">
            <a:xfrm>
              <a:off x="3152" y="2934"/>
              <a:ext cx="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0"/>
                <a:t>2</a:t>
              </a:r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29438" y="3286125"/>
            <a:ext cx="1268412" cy="1768475"/>
            <a:chOff x="4365" y="2070"/>
            <a:chExt cx="799" cy="1114"/>
          </a:xfrm>
        </p:grpSpPr>
        <p:sp>
          <p:nvSpPr>
            <p:cNvPr id="14362" name="Line 19"/>
            <p:cNvSpPr>
              <a:spLocks noChangeShapeType="1"/>
            </p:cNvSpPr>
            <p:nvPr/>
          </p:nvSpPr>
          <p:spPr bwMode="auto">
            <a:xfrm>
              <a:off x="4365" y="2070"/>
              <a:ext cx="658" cy="8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Rectangle 33"/>
            <p:cNvSpPr>
              <a:spLocks noChangeArrowheads="1"/>
            </p:cNvSpPr>
            <p:nvPr/>
          </p:nvSpPr>
          <p:spPr bwMode="auto">
            <a:xfrm>
              <a:off x="4942" y="2934"/>
              <a:ext cx="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0"/>
                <a:t>3</a:t>
              </a:r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7294563" y="3289300"/>
            <a:ext cx="1117600" cy="1765300"/>
            <a:chOff x="4595" y="2072"/>
            <a:chExt cx="704" cy="1112"/>
          </a:xfrm>
        </p:grpSpPr>
        <p:sp>
          <p:nvSpPr>
            <p:cNvPr id="14360" name="Line 20"/>
            <p:cNvSpPr>
              <a:spLocks noChangeShapeType="1"/>
            </p:cNvSpPr>
            <p:nvPr/>
          </p:nvSpPr>
          <p:spPr bwMode="auto">
            <a:xfrm flipH="1">
              <a:off x="4732" y="2072"/>
              <a:ext cx="567" cy="8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Rectangle 34"/>
            <p:cNvSpPr>
              <a:spLocks noChangeArrowheads="1"/>
            </p:cNvSpPr>
            <p:nvPr/>
          </p:nvSpPr>
          <p:spPr bwMode="auto">
            <a:xfrm>
              <a:off x="4595" y="2934"/>
              <a:ext cx="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0"/>
                <a:t>1</a:t>
              </a:r>
            </a:p>
          </p:txBody>
        </p:sp>
      </p:grpSp>
      <p:sp>
        <p:nvSpPr>
          <p:cNvPr id="59429" name="Rectangle 37"/>
          <p:cNvSpPr>
            <a:spLocks noChangeArrowheads="1"/>
          </p:cNvSpPr>
          <p:nvPr/>
        </p:nvSpPr>
        <p:spPr bwMode="auto">
          <a:xfrm>
            <a:off x="1390650" y="5465763"/>
            <a:ext cx="1144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Al</a:t>
            </a:r>
            <a:r>
              <a:rPr lang="en-US" sz="2800" b="0" baseline="-25000"/>
              <a:t>2</a:t>
            </a:r>
            <a:r>
              <a:rPr lang="en-US" sz="2800" b="0">
                <a:solidFill>
                  <a:srgbClr val="0000FF"/>
                </a:solidFill>
              </a:rPr>
              <a:t>O</a:t>
            </a:r>
            <a:r>
              <a:rPr lang="en-US" sz="2800" b="0" baseline="-25000"/>
              <a:t>3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9430" name="Rectangle 38"/>
          <p:cNvSpPr>
            <a:spLocks noChangeArrowheads="1"/>
          </p:cNvSpPr>
          <p:nvPr/>
        </p:nvSpPr>
        <p:spPr bwMode="auto">
          <a:xfrm>
            <a:off x="4230688" y="5483225"/>
            <a:ext cx="1312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Ba</a:t>
            </a:r>
            <a:r>
              <a:rPr lang="en-US" sz="2800" b="0">
                <a:solidFill>
                  <a:srgbClr val="0000FF"/>
                </a:solidFill>
              </a:rPr>
              <a:t>S</a:t>
            </a:r>
            <a:endParaRPr lang="en-US" sz="2800" b="0">
              <a:solidFill>
                <a:srgbClr val="FF0000"/>
              </a:solidFill>
            </a:endParaRPr>
          </a:p>
        </p:txBody>
      </p:sp>
      <p:sp>
        <p:nvSpPr>
          <p:cNvPr id="59431" name="Rectangle 39"/>
          <p:cNvSpPr>
            <a:spLocks noChangeArrowheads="1"/>
          </p:cNvSpPr>
          <p:nvPr/>
        </p:nvSpPr>
        <p:spPr bwMode="auto">
          <a:xfrm>
            <a:off x="7088188" y="5453063"/>
            <a:ext cx="1069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In</a:t>
            </a:r>
            <a:r>
              <a:rPr lang="en-US" sz="2800" b="0">
                <a:solidFill>
                  <a:srgbClr val="0000FF"/>
                </a:solidFill>
              </a:rPr>
              <a:t>Br</a:t>
            </a:r>
            <a:r>
              <a:rPr lang="en-US" sz="2800" b="0" baseline="-25000"/>
              <a:t>3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359" name="Rectangle 6"/>
          <p:cNvSpPr>
            <a:spLocks noChangeArrowheads="1"/>
          </p:cNvSpPr>
          <p:nvPr/>
        </p:nvSpPr>
        <p:spPr bwMode="auto">
          <a:xfrm>
            <a:off x="665163" y="698500"/>
            <a:ext cx="2776537" cy="5191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 u="sng">
                <a:solidFill>
                  <a:schemeClr val="accent1"/>
                </a:solidFill>
              </a:rPr>
              <a:t>criss-cross rule</a:t>
            </a:r>
            <a:r>
              <a:rPr lang="en-US" sz="2800" b="0">
                <a:solidFill>
                  <a:schemeClr val="accent1"/>
                </a:solidFill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594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39" grpId="0" animBg="1"/>
      <p:bldP spid="59440" grpId="0" animBg="1"/>
      <p:bldP spid="59441" grpId="0" animBg="1"/>
      <p:bldP spid="59400" grpId="0" animBg="1"/>
      <p:bldP spid="59401" grpId="0"/>
      <p:bldP spid="59402" grpId="0"/>
      <p:bldP spid="59403" grpId="0"/>
      <p:bldP spid="59404" grpId="0"/>
      <p:bldP spid="59406" grpId="0"/>
      <p:bldP spid="59407" grpId="0"/>
      <p:bldP spid="59408" grpId="0"/>
      <p:bldP spid="59429" grpId="0"/>
      <p:bldP spid="59430" grpId="0"/>
      <p:bldP spid="594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5835650" y="2570163"/>
            <a:ext cx="2074863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379538" y="666750"/>
            <a:ext cx="6310312" cy="5191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"/>
              <a:tabLst>
                <a:tab pos="457200" algn="l"/>
              </a:tabLst>
            </a:pPr>
            <a:r>
              <a:rPr lang="en-US" sz="2800">
                <a:solidFill>
                  <a:schemeClr val="accent1"/>
                </a:solidFill>
              </a:rPr>
              <a:t>Writing Formulas w/Polyatomic Ions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377825" y="1354138"/>
            <a:ext cx="8386763" cy="9461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</a:rPr>
              <a:t>Parentheses are required only when you need more</a:t>
            </a:r>
          </a:p>
          <a:p>
            <a:r>
              <a:rPr lang="en-US" sz="2800" b="0">
                <a:solidFill>
                  <a:schemeClr val="accent1"/>
                </a:solidFill>
              </a:rPr>
              <a:t>than one “bunch” of a particular polyatomic ion. 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562100" y="2597150"/>
            <a:ext cx="3422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Ba</a:t>
            </a:r>
            <a:r>
              <a:rPr lang="en-US" sz="2800" b="0" baseline="30000">
                <a:solidFill>
                  <a:srgbClr val="FF00FF"/>
                </a:solidFill>
              </a:rPr>
              <a:t>2+</a:t>
            </a:r>
            <a:r>
              <a:rPr lang="en-US" sz="2800" b="0">
                <a:solidFill>
                  <a:srgbClr val="FF0000"/>
                </a:solidFill>
              </a:rPr>
              <a:t>	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	    </a:t>
            </a:r>
            <a:r>
              <a:rPr lang="en-US" sz="2800" b="0">
                <a:solidFill>
                  <a:srgbClr val="0000FF"/>
                </a:solidFill>
              </a:rPr>
              <a:t>SO</a:t>
            </a:r>
            <a:r>
              <a:rPr lang="en-US" sz="2800" b="0" baseline="-25000">
                <a:solidFill>
                  <a:srgbClr val="0000FF"/>
                </a:solidFill>
              </a:rPr>
              <a:t>4</a:t>
            </a:r>
            <a:r>
              <a:rPr lang="en-US" sz="2800" b="0" baseline="30000">
                <a:solidFill>
                  <a:srgbClr val="0000FF"/>
                </a:solidFill>
              </a:rPr>
              <a:t>2–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1555750" y="3248025"/>
            <a:ext cx="3443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Mg</a:t>
            </a:r>
            <a:r>
              <a:rPr lang="en-US" sz="2800" b="0" baseline="30000">
                <a:solidFill>
                  <a:srgbClr val="FF00FF"/>
                </a:solidFill>
              </a:rPr>
              <a:t>2+</a:t>
            </a:r>
            <a:r>
              <a:rPr lang="en-US" sz="2800" b="0">
                <a:solidFill>
                  <a:srgbClr val="FF0000"/>
                </a:solidFill>
              </a:rPr>
              <a:t>	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	    </a:t>
            </a:r>
            <a:r>
              <a:rPr lang="en-US" sz="2800" b="0">
                <a:solidFill>
                  <a:srgbClr val="0000FF"/>
                </a:solidFill>
              </a:rPr>
              <a:t>NO</a:t>
            </a:r>
            <a:r>
              <a:rPr lang="en-US" sz="2800" b="0" baseline="-25000">
                <a:solidFill>
                  <a:srgbClr val="0000FF"/>
                </a:solidFill>
              </a:rPr>
              <a:t>2</a:t>
            </a:r>
            <a:r>
              <a:rPr lang="en-US" sz="2800" b="0" baseline="30000">
                <a:solidFill>
                  <a:srgbClr val="0000FF"/>
                </a:solidFill>
              </a:rPr>
              <a:t>1–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1557338" y="3887788"/>
            <a:ext cx="3522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NH</a:t>
            </a:r>
            <a:r>
              <a:rPr lang="en-US" sz="2800" b="0" baseline="-25000">
                <a:solidFill>
                  <a:srgbClr val="FF00FF"/>
                </a:solidFill>
              </a:rPr>
              <a:t>4</a:t>
            </a:r>
            <a:r>
              <a:rPr lang="en-US" sz="2800" b="0" baseline="30000">
                <a:solidFill>
                  <a:srgbClr val="FF00FF"/>
                </a:solidFill>
              </a:rPr>
              <a:t>1+</a:t>
            </a:r>
            <a:r>
              <a:rPr lang="en-US" sz="2800" b="0">
                <a:solidFill>
                  <a:srgbClr val="FF0000"/>
                </a:solidFill>
              </a:rPr>
              <a:t>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	    </a:t>
            </a:r>
            <a:r>
              <a:rPr lang="en-US" sz="2800" b="0">
                <a:solidFill>
                  <a:srgbClr val="0000FF"/>
                </a:solidFill>
              </a:rPr>
              <a:t>ClO</a:t>
            </a:r>
            <a:r>
              <a:rPr lang="en-US" sz="2800" b="0" baseline="-25000">
                <a:solidFill>
                  <a:srgbClr val="0000FF"/>
                </a:solidFill>
              </a:rPr>
              <a:t>3</a:t>
            </a:r>
            <a:r>
              <a:rPr lang="en-US" sz="2800" b="0" baseline="30000">
                <a:solidFill>
                  <a:srgbClr val="0000FF"/>
                </a:solidFill>
              </a:rPr>
              <a:t>1–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576388" y="4481513"/>
            <a:ext cx="3324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Sn</a:t>
            </a:r>
            <a:r>
              <a:rPr lang="en-US" sz="2800" b="0" baseline="30000">
                <a:solidFill>
                  <a:srgbClr val="FF00FF"/>
                </a:solidFill>
              </a:rPr>
              <a:t>4+</a:t>
            </a:r>
            <a:r>
              <a:rPr lang="en-US" sz="2800" b="0">
                <a:solidFill>
                  <a:srgbClr val="FF0000"/>
                </a:solidFill>
              </a:rPr>
              <a:t>	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	    </a:t>
            </a:r>
            <a:r>
              <a:rPr lang="en-US" sz="2800" b="0">
                <a:solidFill>
                  <a:srgbClr val="0000FF"/>
                </a:solidFill>
              </a:rPr>
              <a:t>SO</a:t>
            </a:r>
            <a:r>
              <a:rPr lang="en-US" sz="2800" b="0" baseline="-25000">
                <a:solidFill>
                  <a:srgbClr val="0000FF"/>
                </a:solidFill>
              </a:rPr>
              <a:t>4</a:t>
            </a:r>
            <a:r>
              <a:rPr lang="en-US" sz="2800" b="0" baseline="30000">
                <a:solidFill>
                  <a:srgbClr val="0000FF"/>
                </a:solidFill>
              </a:rPr>
              <a:t>2–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1566863" y="5095875"/>
            <a:ext cx="3697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Fe</a:t>
            </a:r>
            <a:r>
              <a:rPr lang="en-US" sz="2800" b="0" baseline="30000">
                <a:solidFill>
                  <a:srgbClr val="FF00FF"/>
                </a:solidFill>
              </a:rPr>
              <a:t>3+</a:t>
            </a:r>
            <a:r>
              <a:rPr lang="en-US" sz="2800" b="0">
                <a:solidFill>
                  <a:srgbClr val="FF0000"/>
                </a:solidFill>
              </a:rPr>
              <a:t>	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	    </a:t>
            </a:r>
            <a:r>
              <a:rPr lang="en-US" sz="2800" b="0">
                <a:solidFill>
                  <a:srgbClr val="0000FF"/>
                </a:solidFill>
              </a:rPr>
              <a:t>Cr</a:t>
            </a:r>
            <a:r>
              <a:rPr lang="en-US" sz="2800" b="0" baseline="-25000">
                <a:solidFill>
                  <a:srgbClr val="0000FF"/>
                </a:solidFill>
              </a:rPr>
              <a:t>2</a:t>
            </a:r>
            <a:r>
              <a:rPr lang="en-US" sz="2800" b="0">
                <a:solidFill>
                  <a:srgbClr val="0000FF"/>
                </a:solidFill>
              </a:rPr>
              <a:t>O</a:t>
            </a:r>
            <a:r>
              <a:rPr lang="en-US" sz="2800" b="0" baseline="-25000">
                <a:solidFill>
                  <a:srgbClr val="0000FF"/>
                </a:solidFill>
              </a:rPr>
              <a:t>7</a:t>
            </a:r>
            <a:r>
              <a:rPr lang="en-US" sz="2800" b="0" baseline="30000">
                <a:solidFill>
                  <a:srgbClr val="0000FF"/>
                </a:solidFill>
              </a:rPr>
              <a:t>2–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1560513" y="5678488"/>
            <a:ext cx="3032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NH</a:t>
            </a:r>
            <a:r>
              <a:rPr lang="en-US" sz="2800" b="0" baseline="-25000">
                <a:solidFill>
                  <a:srgbClr val="FF00FF"/>
                </a:solidFill>
              </a:rPr>
              <a:t>4</a:t>
            </a:r>
            <a:r>
              <a:rPr lang="en-US" sz="2800" b="0" baseline="30000">
                <a:solidFill>
                  <a:srgbClr val="FF00FF"/>
                </a:solidFill>
              </a:rPr>
              <a:t>1+</a:t>
            </a:r>
            <a:r>
              <a:rPr lang="en-US" sz="2800" b="0" baseline="30000">
                <a:solidFill>
                  <a:srgbClr val="FF0000"/>
                </a:solidFill>
              </a:rPr>
              <a:t>   </a:t>
            </a:r>
            <a:r>
              <a:rPr lang="en-US" sz="2800" b="0"/>
              <a:t>and</a:t>
            </a:r>
            <a:r>
              <a:rPr lang="en-US" sz="2800" b="0">
                <a:solidFill>
                  <a:srgbClr val="FF0000"/>
                </a:solidFill>
              </a:rPr>
              <a:t>	    </a:t>
            </a:r>
            <a:r>
              <a:rPr lang="en-US" sz="2800" b="0">
                <a:solidFill>
                  <a:srgbClr val="0000FF"/>
                </a:solidFill>
              </a:rPr>
              <a:t>N</a:t>
            </a:r>
            <a:r>
              <a:rPr lang="en-US" sz="2800" b="0" baseline="30000">
                <a:solidFill>
                  <a:srgbClr val="0000FF"/>
                </a:solidFill>
              </a:rPr>
              <a:t>3–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884863" y="2601913"/>
            <a:ext cx="1365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Ba</a:t>
            </a:r>
            <a:r>
              <a:rPr lang="en-US" sz="2800" b="0">
                <a:solidFill>
                  <a:srgbClr val="0000FF"/>
                </a:solidFill>
              </a:rPr>
              <a:t>SO</a:t>
            </a:r>
            <a:r>
              <a:rPr lang="en-US" sz="2800" b="0" baseline="-25000">
                <a:solidFill>
                  <a:srgbClr val="0000FF"/>
                </a:solidFill>
              </a:rPr>
              <a:t>4</a:t>
            </a:r>
            <a:r>
              <a:rPr lang="en-US" sz="2800" b="0"/>
              <a:t> 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5892800" y="3254375"/>
            <a:ext cx="1819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Mg</a:t>
            </a:r>
            <a:r>
              <a:rPr lang="en-US" sz="2800" b="0"/>
              <a:t>(</a:t>
            </a:r>
            <a:r>
              <a:rPr lang="en-US" sz="2800" b="0">
                <a:solidFill>
                  <a:srgbClr val="0000FF"/>
                </a:solidFill>
              </a:rPr>
              <a:t>NO</a:t>
            </a:r>
            <a:r>
              <a:rPr lang="en-US" sz="2800" b="0" baseline="-25000">
                <a:solidFill>
                  <a:srgbClr val="0000FF"/>
                </a:solidFill>
              </a:rPr>
              <a:t>2</a:t>
            </a:r>
            <a:r>
              <a:rPr lang="en-US" sz="2800" b="0"/>
              <a:t>)</a:t>
            </a:r>
            <a:r>
              <a:rPr lang="en-US" sz="2800" b="0" baseline="-25000"/>
              <a:t>2</a:t>
            </a:r>
            <a:r>
              <a:rPr lang="en-US" sz="2800" b="0"/>
              <a:t> </a:t>
            </a: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5881688" y="3892550"/>
            <a:ext cx="1581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NH</a:t>
            </a:r>
            <a:r>
              <a:rPr lang="en-US" sz="2800" b="0" baseline="-25000">
                <a:solidFill>
                  <a:srgbClr val="FF00FF"/>
                </a:solidFill>
              </a:rPr>
              <a:t>4</a:t>
            </a:r>
            <a:r>
              <a:rPr lang="en-US" sz="2800" b="0">
                <a:solidFill>
                  <a:srgbClr val="0000FF"/>
                </a:solidFill>
              </a:rPr>
              <a:t>ClO</a:t>
            </a:r>
            <a:r>
              <a:rPr lang="en-US" sz="2800" b="0" baseline="-25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5876925" y="4487863"/>
            <a:ext cx="1738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Sn</a:t>
            </a:r>
            <a:r>
              <a:rPr lang="en-US" sz="2800" b="0"/>
              <a:t>(</a:t>
            </a:r>
            <a:r>
              <a:rPr lang="en-US" sz="2800" b="0">
                <a:solidFill>
                  <a:srgbClr val="0000FF"/>
                </a:solidFill>
              </a:rPr>
              <a:t>SO</a:t>
            </a:r>
            <a:r>
              <a:rPr lang="en-US" sz="2800" b="0" baseline="-25000">
                <a:solidFill>
                  <a:srgbClr val="0000FF"/>
                </a:solidFill>
              </a:rPr>
              <a:t>4</a:t>
            </a:r>
            <a:r>
              <a:rPr lang="en-US" sz="2800" b="0"/>
              <a:t>)</a:t>
            </a:r>
            <a:r>
              <a:rPr lang="en-US" sz="2800" b="0" baseline="-25000"/>
              <a:t>2</a:t>
            </a:r>
            <a:r>
              <a:rPr lang="en-US" sz="2800" b="0"/>
              <a:t> </a:t>
            </a: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5854700" y="5099050"/>
            <a:ext cx="2128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FF"/>
                </a:solidFill>
              </a:rPr>
              <a:t>Fe</a:t>
            </a:r>
            <a:r>
              <a:rPr lang="en-US" sz="2800" b="0" baseline="-25000"/>
              <a:t>2</a:t>
            </a:r>
            <a:r>
              <a:rPr lang="en-US" sz="2800" b="0"/>
              <a:t>(</a:t>
            </a:r>
            <a:r>
              <a:rPr lang="en-US" sz="2800" b="0">
                <a:solidFill>
                  <a:srgbClr val="0000FF"/>
                </a:solidFill>
              </a:rPr>
              <a:t>Cr</a:t>
            </a:r>
            <a:r>
              <a:rPr lang="en-US" sz="2800" b="0" baseline="-25000">
                <a:solidFill>
                  <a:srgbClr val="0000FF"/>
                </a:solidFill>
              </a:rPr>
              <a:t>2</a:t>
            </a:r>
            <a:r>
              <a:rPr lang="en-US" sz="2800" b="0">
                <a:solidFill>
                  <a:srgbClr val="0000FF"/>
                </a:solidFill>
              </a:rPr>
              <a:t>O</a:t>
            </a:r>
            <a:r>
              <a:rPr lang="en-US" sz="2800" b="0" baseline="-25000">
                <a:solidFill>
                  <a:srgbClr val="0000FF"/>
                </a:solidFill>
              </a:rPr>
              <a:t>7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 b="0"/>
              <a:t> </a:t>
            </a:r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5854700" y="5678488"/>
            <a:ext cx="1562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</a:t>
            </a:r>
            <a:r>
              <a:rPr lang="en-US" sz="2800" b="0">
                <a:solidFill>
                  <a:srgbClr val="FF00FF"/>
                </a:solidFill>
              </a:rPr>
              <a:t>NH</a:t>
            </a:r>
            <a:r>
              <a:rPr lang="en-US" sz="2800" b="0" baseline="-25000">
                <a:solidFill>
                  <a:srgbClr val="FF00FF"/>
                </a:solidFill>
              </a:rPr>
              <a:t>4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 b="0">
                <a:solidFill>
                  <a:srgbClr val="0000FF"/>
                </a:solidFill>
              </a:rPr>
              <a:t>N</a:t>
            </a:r>
            <a:r>
              <a:rPr lang="en-US" sz="2800" b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6" grpId="0" animBg="1"/>
      <p:bldP spid="60424" grpId="0"/>
      <p:bldP spid="60425" grpId="0"/>
      <p:bldP spid="60427" grpId="0"/>
      <p:bldP spid="60428" grpId="0"/>
      <p:bldP spid="60429" grpId="0"/>
      <p:bldP spid="60430" grpId="0"/>
      <p:bldP spid="60431" grpId="0"/>
      <p:bldP spid="60432" grpId="0"/>
      <p:bldP spid="60433" grpId="0"/>
      <p:bldP spid="60434" grpId="0"/>
      <p:bldP spid="604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863600" y="328613"/>
            <a:ext cx="7340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Inorganic Nomenclature</a:t>
            </a:r>
            <a:r>
              <a:rPr lang="en-US" sz="4800" b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3507" name="Picture 19" descr="fireworks-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113" y="4340225"/>
            <a:ext cx="17938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1" name="Picture 23" descr="red_devil_5_op_540x6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7200" y="4435475"/>
            <a:ext cx="14224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39750" y="1377950"/>
            <a:ext cx="2295525" cy="2797175"/>
            <a:chOff x="340" y="868"/>
            <a:chExt cx="1446" cy="1762"/>
          </a:xfrm>
        </p:grpSpPr>
        <p:pic>
          <p:nvPicPr>
            <p:cNvPr id="16402" name="Picture 14" descr="ni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4" y="868"/>
              <a:ext cx="1138" cy="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3" name="Rectangle 17"/>
            <p:cNvSpPr>
              <a:spLocks noChangeArrowheads="1"/>
            </p:cNvSpPr>
            <p:nvPr/>
          </p:nvSpPr>
          <p:spPr bwMode="auto">
            <a:xfrm>
              <a:off x="340" y="1745"/>
              <a:ext cx="142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potassium</a:t>
              </a:r>
            </a:p>
            <a:p>
              <a:pPr algn="ctr"/>
              <a:r>
                <a:rPr lang="en-US" sz="2800" b="0"/>
                <a:t>nitrate</a:t>
              </a:r>
            </a:p>
          </p:txBody>
        </p:sp>
        <p:sp>
          <p:nvSpPr>
            <p:cNvPr id="16404" name="Rectangle 25"/>
            <p:cNvSpPr>
              <a:spLocks noChangeArrowheads="1"/>
            </p:cNvSpPr>
            <p:nvPr/>
          </p:nvSpPr>
          <p:spPr bwMode="auto">
            <a:xfrm>
              <a:off x="358" y="2303"/>
              <a:ext cx="1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KNO</a:t>
              </a:r>
              <a:r>
                <a:rPr lang="en-US" sz="2800" b="0" baseline="-25000"/>
                <a:t>3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403975" y="1273175"/>
            <a:ext cx="2266950" cy="2946400"/>
            <a:chOff x="4034" y="802"/>
            <a:chExt cx="1428" cy="1856"/>
          </a:xfrm>
        </p:grpSpPr>
        <p:sp>
          <p:nvSpPr>
            <p:cNvPr id="16399" name="Rectangle 3"/>
            <p:cNvSpPr>
              <a:spLocks noChangeArrowheads="1"/>
            </p:cNvSpPr>
            <p:nvPr/>
          </p:nvSpPr>
          <p:spPr bwMode="auto">
            <a:xfrm>
              <a:off x="4160" y="1765"/>
              <a:ext cx="11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sodium</a:t>
              </a:r>
            </a:p>
            <a:p>
              <a:pPr algn="ctr"/>
              <a:r>
                <a:rPr lang="en-US" sz="2800" b="0"/>
                <a:t>hydroxide</a:t>
              </a:r>
            </a:p>
          </p:txBody>
        </p:sp>
        <p:pic>
          <p:nvPicPr>
            <p:cNvPr id="16400" name="Picture 21" descr="01-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87" y="802"/>
              <a:ext cx="937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1" name="Rectangle 26"/>
            <p:cNvSpPr>
              <a:spLocks noChangeArrowheads="1"/>
            </p:cNvSpPr>
            <p:nvPr/>
          </p:nvSpPr>
          <p:spPr bwMode="auto">
            <a:xfrm>
              <a:off x="4034" y="2331"/>
              <a:ext cx="1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NaOH</a:t>
              </a:r>
              <a:endParaRPr lang="en-US" sz="2800" b="0" baseline="-25000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2836863" y="4454525"/>
            <a:ext cx="3775075" cy="2200275"/>
            <a:chOff x="1787" y="2806"/>
            <a:chExt cx="2378" cy="1386"/>
          </a:xfrm>
        </p:grpSpPr>
        <p:pic>
          <p:nvPicPr>
            <p:cNvPr id="16396" name="Picture 12" descr="laughing%2520gas-jj-00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8" y="2806"/>
              <a:ext cx="998" cy="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7" name="Rectangle 24"/>
            <p:cNvSpPr>
              <a:spLocks noChangeArrowheads="1"/>
            </p:cNvSpPr>
            <p:nvPr/>
          </p:nvSpPr>
          <p:spPr bwMode="auto">
            <a:xfrm>
              <a:off x="1787" y="3578"/>
              <a:ext cx="23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dinitrogen monoxide</a:t>
              </a:r>
            </a:p>
          </p:txBody>
        </p:sp>
        <p:sp>
          <p:nvSpPr>
            <p:cNvPr id="16398" name="Rectangle 27"/>
            <p:cNvSpPr>
              <a:spLocks noChangeArrowheads="1"/>
            </p:cNvSpPr>
            <p:nvPr/>
          </p:nvSpPr>
          <p:spPr bwMode="auto">
            <a:xfrm>
              <a:off x="2625" y="3865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N</a:t>
              </a:r>
              <a:r>
                <a:rPr lang="en-US" sz="2800" b="0" baseline="-25000"/>
                <a:t>2</a:t>
              </a:r>
              <a:r>
                <a:rPr lang="en-US" sz="2800" b="0"/>
                <a:t>O</a:t>
              </a:r>
              <a:endParaRPr lang="en-US" sz="2800" b="0" baseline="-25000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595688" y="1406525"/>
            <a:ext cx="2295525" cy="2817813"/>
            <a:chOff x="2265" y="886"/>
            <a:chExt cx="1446" cy="1775"/>
          </a:xfrm>
        </p:grpSpPr>
        <p:pic>
          <p:nvPicPr>
            <p:cNvPr id="16393" name="Picture 29" descr="PR182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43" y="886"/>
              <a:ext cx="1116" cy="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4" name="Rectangle 30"/>
            <p:cNvSpPr>
              <a:spLocks noChangeArrowheads="1"/>
            </p:cNvSpPr>
            <p:nvPr/>
          </p:nvSpPr>
          <p:spPr bwMode="auto">
            <a:xfrm>
              <a:off x="2265" y="1749"/>
              <a:ext cx="142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copper (II)</a:t>
              </a:r>
            </a:p>
            <a:p>
              <a:pPr algn="ctr"/>
              <a:r>
                <a:rPr lang="en-US" sz="2800" b="0"/>
                <a:t>sulfate</a:t>
              </a:r>
            </a:p>
          </p:txBody>
        </p:sp>
        <p:sp>
          <p:nvSpPr>
            <p:cNvPr id="16395" name="Rectangle 31"/>
            <p:cNvSpPr>
              <a:spLocks noChangeArrowheads="1"/>
            </p:cNvSpPr>
            <p:nvPr/>
          </p:nvSpPr>
          <p:spPr bwMode="auto">
            <a:xfrm>
              <a:off x="2283" y="2334"/>
              <a:ext cx="1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Cu</a:t>
              </a:r>
              <a:r>
                <a:rPr lang="en-US" sz="2800" b="0" baseline="-25000"/>
                <a:t>2</a:t>
              </a:r>
              <a:r>
                <a:rPr lang="en-US" sz="2800" b="0"/>
                <a:t>SO</a:t>
              </a:r>
              <a:r>
                <a:rPr lang="en-US" sz="2800" b="0" baseline="-25000"/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947738" y="366713"/>
            <a:ext cx="708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"/>
              <a:tabLst>
                <a:tab pos="457200" algn="l"/>
              </a:tabLst>
            </a:pPr>
            <a:r>
              <a:rPr lang="en-US" sz="2800">
                <a:solidFill>
                  <a:schemeClr val="tx2"/>
                </a:solidFill>
              </a:rPr>
              <a:t>Ionic Compounds (cation/anion combos)</a:t>
            </a:r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769938" y="976313"/>
            <a:ext cx="7372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 u="sng">
                <a:solidFill>
                  <a:srgbClr val="969696"/>
                </a:solidFill>
              </a:rPr>
              <a:t>Single-Charge Cations</a:t>
            </a:r>
            <a:r>
              <a:rPr lang="en-US" sz="2800" b="0" u="sng">
                <a:solidFill>
                  <a:srgbClr val="FF0000"/>
                </a:solidFill>
              </a:rPr>
              <a:t> </a:t>
            </a:r>
            <a:r>
              <a:rPr lang="en-US" sz="2800" b="0" u="sng">
                <a:solidFill>
                  <a:schemeClr val="tx2"/>
                </a:solidFill>
              </a:rPr>
              <a:t>with</a:t>
            </a:r>
            <a:r>
              <a:rPr lang="en-US" sz="2800" b="0" u="sng">
                <a:solidFill>
                  <a:srgbClr val="FF0000"/>
                </a:solidFill>
              </a:rPr>
              <a:t> </a:t>
            </a:r>
            <a:r>
              <a:rPr lang="en-US" sz="2800" b="0" u="sng">
                <a:solidFill>
                  <a:srgbClr val="000066"/>
                </a:solidFill>
              </a:rPr>
              <a:t>Elemental Anions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574675" y="2428875"/>
            <a:ext cx="5076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The single-charge cations are: 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2266950" y="4775200"/>
            <a:ext cx="390525" cy="15605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2657475" y="4775200"/>
            <a:ext cx="390525" cy="15605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3048000" y="4775200"/>
            <a:ext cx="390525" cy="15605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3438525" y="4775200"/>
            <a:ext cx="388938" cy="15605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1487488" y="3995738"/>
            <a:ext cx="390525" cy="233997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1096963" y="3605213"/>
            <a:ext cx="390525" cy="27305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3" name="Rectangle 23"/>
          <p:cNvSpPr>
            <a:spLocks noChangeArrowheads="1"/>
          </p:cNvSpPr>
          <p:nvPr/>
        </p:nvSpPr>
        <p:spPr bwMode="auto">
          <a:xfrm>
            <a:off x="3827463" y="4775200"/>
            <a:ext cx="390525" cy="15605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4217988" y="4775200"/>
            <a:ext cx="390525" cy="15605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5389563" y="4775200"/>
            <a:ext cx="388937" cy="11699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5778500" y="3995738"/>
            <a:ext cx="390525" cy="1949450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7" name="Rectangle 27"/>
          <p:cNvSpPr>
            <a:spLocks noChangeArrowheads="1"/>
          </p:cNvSpPr>
          <p:nvPr/>
        </p:nvSpPr>
        <p:spPr bwMode="auto">
          <a:xfrm>
            <a:off x="6169025" y="3995738"/>
            <a:ext cx="390525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8" name="Rectangle 28"/>
          <p:cNvSpPr>
            <a:spLocks noChangeArrowheads="1"/>
          </p:cNvSpPr>
          <p:nvPr/>
        </p:nvSpPr>
        <p:spPr bwMode="auto">
          <a:xfrm>
            <a:off x="6559550" y="3995738"/>
            <a:ext cx="390525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6950075" y="3995738"/>
            <a:ext cx="388938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7339013" y="3995738"/>
            <a:ext cx="390525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1" name="Rectangle 31"/>
          <p:cNvSpPr>
            <a:spLocks noChangeArrowheads="1"/>
          </p:cNvSpPr>
          <p:nvPr/>
        </p:nvSpPr>
        <p:spPr bwMode="auto">
          <a:xfrm>
            <a:off x="7729538" y="3995738"/>
            <a:ext cx="390525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4999038" y="4775200"/>
            <a:ext cx="390525" cy="11699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4608513" y="4775200"/>
            <a:ext cx="390525" cy="11699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1487488" y="4775200"/>
            <a:ext cx="663257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1096963" y="5165725"/>
            <a:ext cx="7023100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1487488" y="5554663"/>
            <a:ext cx="663257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5778500" y="4384675"/>
            <a:ext cx="2341563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8" name="Rectangle 38"/>
          <p:cNvSpPr>
            <a:spLocks noChangeArrowheads="1"/>
          </p:cNvSpPr>
          <p:nvPr/>
        </p:nvSpPr>
        <p:spPr bwMode="auto">
          <a:xfrm>
            <a:off x="1096963" y="36052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1096963" y="3995738"/>
            <a:ext cx="781050" cy="388937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1878013" y="4775200"/>
            <a:ext cx="388937" cy="15605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1" name="Rectangle 41"/>
          <p:cNvSpPr>
            <a:spLocks noChangeArrowheads="1"/>
          </p:cNvSpPr>
          <p:nvPr/>
        </p:nvSpPr>
        <p:spPr bwMode="auto">
          <a:xfrm>
            <a:off x="1096963" y="4775200"/>
            <a:ext cx="390525" cy="1560513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1096963" y="5945188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3" name="Rectangle 43"/>
          <p:cNvSpPr>
            <a:spLocks noChangeArrowheads="1"/>
          </p:cNvSpPr>
          <p:nvPr/>
        </p:nvSpPr>
        <p:spPr bwMode="auto">
          <a:xfrm>
            <a:off x="7729538" y="36052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4" name="Rectangle 44"/>
          <p:cNvSpPr>
            <a:spLocks noChangeArrowheads="1"/>
          </p:cNvSpPr>
          <p:nvPr/>
        </p:nvSpPr>
        <p:spPr bwMode="auto">
          <a:xfrm>
            <a:off x="1096963" y="5945188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5" name="Rectangle 45"/>
          <p:cNvSpPr>
            <a:spLocks noChangeArrowheads="1"/>
          </p:cNvSpPr>
          <p:nvPr/>
        </p:nvSpPr>
        <p:spPr bwMode="auto">
          <a:xfrm>
            <a:off x="1487488" y="5945188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1487488" y="5554663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7" name="Rectangle 47"/>
          <p:cNvSpPr>
            <a:spLocks noChangeArrowheads="1"/>
          </p:cNvSpPr>
          <p:nvPr/>
        </p:nvSpPr>
        <p:spPr bwMode="auto">
          <a:xfrm>
            <a:off x="1096963" y="5165725"/>
            <a:ext cx="390525" cy="388938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8" name="Rectangle 48"/>
          <p:cNvSpPr>
            <a:spLocks noChangeArrowheads="1"/>
          </p:cNvSpPr>
          <p:nvPr/>
        </p:nvSpPr>
        <p:spPr bwMode="auto">
          <a:xfrm>
            <a:off x="1487488" y="4775200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9" name="Rectangle 49"/>
          <p:cNvSpPr>
            <a:spLocks noChangeArrowheads="1"/>
          </p:cNvSpPr>
          <p:nvPr/>
        </p:nvSpPr>
        <p:spPr bwMode="auto">
          <a:xfrm>
            <a:off x="1096963" y="4384675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0" name="Rectangle 50"/>
          <p:cNvSpPr>
            <a:spLocks noChangeArrowheads="1"/>
          </p:cNvSpPr>
          <p:nvPr/>
        </p:nvSpPr>
        <p:spPr bwMode="auto">
          <a:xfrm>
            <a:off x="1487488" y="3995738"/>
            <a:ext cx="390525" cy="388937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1" name="Rectangle 51"/>
          <p:cNvSpPr>
            <a:spLocks noChangeArrowheads="1"/>
          </p:cNvSpPr>
          <p:nvPr/>
        </p:nvSpPr>
        <p:spPr bwMode="auto">
          <a:xfrm>
            <a:off x="1096963" y="5554663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2" name="Rectangle 52"/>
          <p:cNvSpPr>
            <a:spLocks noChangeArrowheads="1"/>
          </p:cNvSpPr>
          <p:nvPr/>
        </p:nvSpPr>
        <p:spPr bwMode="auto">
          <a:xfrm>
            <a:off x="1487488" y="5165725"/>
            <a:ext cx="390525" cy="388938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3" name="Rectangle 53"/>
          <p:cNvSpPr>
            <a:spLocks noChangeArrowheads="1"/>
          </p:cNvSpPr>
          <p:nvPr/>
        </p:nvSpPr>
        <p:spPr bwMode="auto">
          <a:xfrm>
            <a:off x="1096963" y="4775200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4" name="Rectangle 54"/>
          <p:cNvSpPr>
            <a:spLocks noChangeArrowheads="1"/>
          </p:cNvSpPr>
          <p:nvPr/>
        </p:nvSpPr>
        <p:spPr bwMode="auto">
          <a:xfrm>
            <a:off x="1487488" y="4384675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5" name="Rectangle 55"/>
          <p:cNvSpPr>
            <a:spLocks noChangeArrowheads="1"/>
          </p:cNvSpPr>
          <p:nvPr/>
        </p:nvSpPr>
        <p:spPr bwMode="auto">
          <a:xfrm>
            <a:off x="1096963" y="3995738"/>
            <a:ext cx="390525" cy="388937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6" name="Rectangle 56"/>
          <p:cNvSpPr>
            <a:spLocks noChangeArrowheads="1"/>
          </p:cNvSpPr>
          <p:nvPr/>
        </p:nvSpPr>
        <p:spPr bwMode="auto">
          <a:xfrm>
            <a:off x="5778500" y="3995738"/>
            <a:ext cx="390525" cy="388937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7" name="Rectangle 57"/>
          <p:cNvSpPr>
            <a:spLocks noChangeArrowheads="1"/>
          </p:cNvSpPr>
          <p:nvPr/>
        </p:nvSpPr>
        <p:spPr bwMode="auto">
          <a:xfrm>
            <a:off x="5778500" y="4384675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8" name="Rectangle 58"/>
          <p:cNvSpPr>
            <a:spLocks noChangeArrowheads="1"/>
          </p:cNvSpPr>
          <p:nvPr/>
        </p:nvSpPr>
        <p:spPr bwMode="auto">
          <a:xfrm>
            <a:off x="6169025" y="43846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9" name="Rectangle 59"/>
          <p:cNvSpPr>
            <a:spLocks noChangeArrowheads="1"/>
          </p:cNvSpPr>
          <p:nvPr/>
        </p:nvSpPr>
        <p:spPr bwMode="auto">
          <a:xfrm>
            <a:off x="5778500" y="4775200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5778500" y="5165725"/>
            <a:ext cx="390525" cy="388938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1" name="Rectangle 61"/>
          <p:cNvSpPr>
            <a:spLocks noChangeArrowheads="1"/>
          </p:cNvSpPr>
          <p:nvPr/>
        </p:nvSpPr>
        <p:spPr bwMode="auto">
          <a:xfrm>
            <a:off x="5778500" y="5554663"/>
            <a:ext cx="390525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2" name="Rectangle 62"/>
          <p:cNvSpPr>
            <a:spLocks noChangeArrowheads="1"/>
          </p:cNvSpPr>
          <p:nvPr/>
        </p:nvSpPr>
        <p:spPr bwMode="auto">
          <a:xfrm>
            <a:off x="6169025" y="47752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3" name="Rectangle 63"/>
          <p:cNvSpPr>
            <a:spLocks noChangeArrowheads="1"/>
          </p:cNvSpPr>
          <p:nvPr/>
        </p:nvSpPr>
        <p:spPr bwMode="auto">
          <a:xfrm>
            <a:off x="6169025" y="5165725"/>
            <a:ext cx="390525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6169025" y="555466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5" name="Rectangle 65"/>
          <p:cNvSpPr>
            <a:spLocks noChangeArrowheads="1"/>
          </p:cNvSpPr>
          <p:nvPr/>
        </p:nvSpPr>
        <p:spPr bwMode="auto">
          <a:xfrm>
            <a:off x="6559550" y="47752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6559550" y="5165725"/>
            <a:ext cx="390525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7" name="Rectangle 67"/>
          <p:cNvSpPr>
            <a:spLocks noChangeArrowheads="1"/>
          </p:cNvSpPr>
          <p:nvPr/>
        </p:nvSpPr>
        <p:spPr bwMode="auto">
          <a:xfrm>
            <a:off x="6559550" y="555466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096963" y="3605213"/>
            <a:ext cx="7023100" cy="2339975"/>
            <a:chOff x="727" y="2262"/>
            <a:chExt cx="4424" cy="1474"/>
          </a:xfrm>
        </p:grpSpPr>
        <p:sp>
          <p:nvSpPr>
            <p:cNvPr id="17509" name="Rectangle 69"/>
            <p:cNvSpPr>
              <a:spLocks noChangeArrowheads="1"/>
            </p:cNvSpPr>
            <p:nvPr/>
          </p:nvSpPr>
          <p:spPr bwMode="auto">
            <a:xfrm>
              <a:off x="727" y="2262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70"/>
            <p:cNvSpPr>
              <a:spLocks noChangeArrowheads="1"/>
            </p:cNvSpPr>
            <p:nvPr/>
          </p:nvSpPr>
          <p:spPr bwMode="auto">
            <a:xfrm>
              <a:off x="4905" y="2262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" name="Rectangle 71"/>
            <p:cNvSpPr>
              <a:spLocks noChangeArrowheads="1"/>
            </p:cNvSpPr>
            <p:nvPr/>
          </p:nvSpPr>
          <p:spPr bwMode="auto">
            <a:xfrm>
              <a:off x="3922" y="2508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Rectangle 72"/>
            <p:cNvSpPr>
              <a:spLocks noChangeArrowheads="1"/>
            </p:cNvSpPr>
            <p:nvPr/>
          </p:nvSpPr>
          <p:spPr bwMode="auto">
            <a:xfrm>
              <a:off x="4168" y="2508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73"/>
            <p:cNvSpPr>
              <a:spLocks noChangeArrowheads="1"/>
            </p:cNvSpPr>
            <p:nvPr/>
          </p:nvSpPr>
          <p:spPr bwMode="auto">
            <a:xfrm>
              <a:off x="4414" y="2508"/>
              <a:ext cx="245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4" name="Rectangle 74"/>
            <p:cNvSpPr>
              <a:spLocks noChangeArrowheads="1"/>
            </p:cNvSpPr>
            <p:nvPr/>
          </p:nvSpPr>
          <p:spPr bwMode="auto">
            <a:xfrm>
              <a:off x="4168" y="2753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75"/>
            <p:cNvSpPr>
              <a:spLocks noChangeArrowheads="1"/>
            </p:cNvSpPr>
            <p:nvPr/>
          </p:nvSpPr>
          <p:spPr bwMode="auto">
            <a:xfrm>
              <a:off x="4905" y="2508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6" name="Rectangle 76"/>
            <p:cNvSpPr>
              <a:spLocks noChangeArrowheads="1"/>
            </p:cNvSpPr>
            <p:nvPr/>
          </p:nvSpPr>
          <p:spPr bwMode="auto">
            <a:xfrm>
              <a:off x="4905" y="2753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Rectangle 77"/>
            <p:cNvSpPr>
              <a:spLocks noChangeArrowheads="1"/>
            </p:cNvSpPr>
            <p:nvPr/>
          </p:nvSpPr>
          <p:spPr bwMode="auto">
            <a:xfrm>
              <a:off x="4905" y="2999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78"/>
            <p:cNvSpPr>
              <a:spLocks noChangeArrowheads="1"/>
            </p:cNvSpPr>
            <p:nvPr/>
          </p:nvSpPr>
          <p:spPr bwMode="auto">
            <a:xfrm>
              <a:off x="4905" y="3245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9" name="Rectangle 79"/>
            <p:cNvSpPr>
              <a:spLocks noChangeArrowheads="1"/>
            </p:cNvSpPr>
            <p:nvPr/>
          </p:nvSpPr>
          <p:spPr bwMode="auto">
            <a:xfrm>
              <a:off x="4905" y="3490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80"/>
            <p:cNvSpPr>
              <a:spLocks noChangeArrowheads="1"/>
            </p:cNvSpPr>
            <p:nvPr/>
          </p:nvSpPr>
          <p:spPr bwMode="auto">
            <a:xfrm>
              <a:off x="4659" y="2508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1" name="Rectangle 81"/>
            <p:cNvSpPr>
              <a:spLocks noChangeArrowheads="1"/>
            </p:cNvSpPr>
            <p:nvPr/>
          </p:nvSpPr>
          <p:spPr bwMode="auto">
            <a:xfrm>
              <a:off x="4659" y="2753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Rectangle 82"/>
            <p:cNvSpPr>
              <a:spLocks noChangeArrowheads="1"/>
            </p:cNvSpPr>
            <p:nvPr/>
          </p:nvSpPr>
          <p:spPr bwMode="auto">
            <a:xfrm>
              <a:off x="4414" y="2753"/>
              <a:ext cx="245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83"/>
            <p:cNvSpPr>
              <a:spLocks noChangeArrowheads="1"/>
            </p:cNvSpPr>
            <p:nvPr/>
          </p:nvSpPr>
          <p:spPr bwMode="auto">
            <a:xfrm>
              <a:off x="4659" y="2999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4" name="Rectangle 84"/>
            <p:cNvSpPr>
              <a:spLocks noChangeArrowheads="1"/>
            </p:cNvSpPr>
            <p:nvPr/>
          </p:nvSpPr>
          <p:spPr bwMode="auto">
            <a:xfrm>
              <a:off x="4414" y="2999"/>
              <a:ext cx="245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85"/>
            <p:cNvSpPr>
              <a:spLocks noChangeArrowheads="1"/>
            </p:cNvSpPr>
            <p:nvPr/>
          </p:nvSpPr>
          <p:spPr bwMode="auto">
            <a:xfrm>
              <a:off x="4659" y="3245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26" name="Rectangle 86"/>
          <p:cNvSpPr>
            <a:spLocks noChangeArrowheads="1"/>
          </p:cNvSpPr>
          <p:nvPr/>
        </p:nvSpPr>
        <p:spPr bwMode="auto">
          <a:xfrm>
            <a:off x="7339013" y="555466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7" name="Rectangle 87"/>
          <p:cNvSpPr>
            <a:spLocks noChangeArrowheads="1"/>
          </p:cNvSpPr>
          <p:nvPr/>
        </p:nvSpPr>
        <p:spPr bwMode="auto">
          <a:xfrm>
            <a:off x="6950075" y="5165725"/>
            <a:ext cx="388938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8" name="Rectangle 88"/>
          <p:cNvSpPr>
            <a:spLocks noChangeArrowheads="1"/>
          </p:cNvSpPr>
          <p:nvPr/>
        </p:nvSpPr>
        <p:spPr bwMode="auto">
          <a:xfrm>
            <a:off x="6950075" y="5554663"/>
            <a:ext cx="388938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9" name="Rectangle 89"/>
          <p:cNvSpPr>
            <a:spLocks noChangeArrowheads="1"/>
          </p:cNvSpPr>
          <p:nvPr/>
        </p:nvSpPr>
        <p:spPr bwMode="auto">
          <a:xfrm>
            <a:off x="5389563" y="4775200"/>
            <a:ext cx="388937" cy="39052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0" name="Rectangle 90"/>
          <p:cNvSpPr>
            <a:spLocks noChangeArrowheads="1"/>
          </p:cNvSpPr>
          <p:nvPr/>
        </p:nvSpPr>
        <p:spPr bwMode="auto">
          <a:xfrm>
            <a:off x="5389563" y="5165725"/>
            <a:ext cx="388937" cy="388938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1" name="Rectangle 91"/>
          <p:cNvSpPr>
            <a:spLocks noChangeArrowheads="1"/>
          </p:cNvSpPr>
          <p:nvPr/>
        </p:nvSpPr>
        <p:spPr bwMode="auto">
          <a:xfrm>
            <a:off x="5389563" y="5554663"/>
            <a:ext cx="388937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2" name="Rectangle 92"/>
          <p:cNvSpPr>
            <a:spLocks noChangeArrowheads="1"/>
          </p:cNvSpPr>
          <p:nvPr/>
        </p:nvSpPr>
        <p:spPr bwMode="auto">
          <a:xfrm>
            <a:off x="4999038" y="47752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3" name="Rectangle 93"/>
          <p:cNvSpPr>
            <a:spLocks noChangeArrowheads="1"/>
          </p:cNvSpPr>
          <p:nvPr/>
        </p:nvSpPr>
        <p:spPr bwMode="auto">
          <a:xfrm>
            <a:off x="4999038" y="5165725"/>
            <a:ext cx="390525" cy="388938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4" name="Rectangle 94"/>
          <p:cNvSpPr>
            <a:spLocks noChangeArrowheads="1"/>
          </p:cNvSpPr>
          <p:nvPr/>
        </p:nvSpPr>
        <p:spPr bwMode="auto">
          <a:xfrm>
            <a:off x="4999038" y="555466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5" name="Rectangle 95"/>
          <p:cNvSpPr>
            <a:spLocks noChangeArrowheads="1"/>
          </p:cNvSpPr>
          <p:nvPr/>
        </p:nvSpPr>
        <p:spPr bwMode="auto">
          <a:xfrm>
            <a:off x="4608513" y="47752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6" name="Rectangle 96"/>
          <p:cNvSpPr>
            <a:spLocks noChangeArrowheads="1"/>
          </p:cNvSpPr>
          <p:nvPr/>
        </p:nvSpPr>
        <p:spPr bwMode="auto">
          <a:xfrm>
            <a:off x="4608513" y="5165725"/>
            <a:ext cx="390525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7" name="Rectangle 97"/>
          <p:cNvSpPr>
            <a:spLocks noChangeArrowheads="1"/>
          </p:cNvSpPr>
          <p:nvPr/>
        </p:nvSpPr>
        <p:spPr bwMode="auto">
          <a:xfrm>
            <a:off x="4608513" y="555466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8" name="Rectangle 98"/>
          <p:cNvSpPr>
            <a:spLocks noChangeArrowheads="1"/>
          </p:cNvSpPr>
          <p:nvPr/>
        </p:nvSpPr>
        <p:spPr bwMode="auto">
          <a:xfrm>
            <a:off x="1878013" y="4775200"/>
            <a:ext cx="388937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9" name="Rectangle 99"/>
          <p:cNvSpPr>
            <a:spLocks noChangeArrowheads="1"/>
          </p:cNvSpPr>
          <p:nvPr/>
        </p:nvSpPr>
        <p:spPr bwMode="auto">
          <a:xfrm>
            <a:off x="1878013" y="5165725"/>
            <a:ext cx="388937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0" name="Rectangle 100"/>
          <p:cNvSpPr>
            <a:spLocks noChangeArrowheads="1"/>
          </p:cNvSpPr>
          <p:nvPr/>
        </p:nvSpPr>
        <p:spPr bwMode="auto">
          <a:xfrm>
            <a:off x="1878013" y="5554663"/>
            <a:ext cx="388937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1" name="Rectangle 101"/>
          <p:cNvSpPr>
            <a:spLocks noChangeArrowheads="1"/>
          </p:cNvSpPr>
          <p:nvPr/>
        </p:nvSpPr>
        <p:spPr bwMode="auto">
          <a:xfrm>
            <a:off x="1878013" y="5945188"/>
            <a:ext cx="388937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2" name="Rectangle 102"/>
          <p:cNvSpPr>
            <a:spLocks noChangeArrowheads="1"/>
          </p:cNvSpPr>
          <p:nvPr/>
        </p:nvSpPr>
        <p:spPr bwMode="auto">
          <a:xfrm>
            <a:off x="2266950" y="47752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3" name="Rectangle 103"/>
          <p:cNvSpPr>
            <a:spLocks noChangeArrowheads="1"/>
          </p:cNvSpPr>
          <p:nvPr/>
        </p:nvSpPr>
        <p:spPr bwMode="auto">
          <a:xfrm>
            <a:off x="2266950" y="5165725"/>
            <a:ext cx="390525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4" name="Rectangle 104"/>
          <p:cNvSpPr>
            <a:spLocks noChangeArrowheads="1"/>
          </p:cNvSpPr>
          <p:nvPr/>
        </p:nvSpPr>
        <p:spPr bwMode="auto">
          <a:xfrm>
            <a:off x="2266950" y="555466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5" name="Rectangle 105"/>
          <p:cNvSpPr>
            <a:spLocks noChangeArrowheads="1"/>
          </p:cNvSpPr>
          <p:nvPr/>
        </p:nvSpPr>
        <p:spPr bwMode="auto">
          <a:xfrm>
            <a:off x="2266950" y="5945188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6" name="Rectangle 106"/>
          <p:cNvSpPr>
            <a:spLocks noChangeArrowheads="1"/>
          </p:cNvSpPr>
          <p:nvPr/>
        </p:nvSpPr>
        <p:spPr bwMode="auto">
          <a:xfrm>
            <a:off x="2657475" y="47752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7" name="Rectangle 107"/>
          <p:cNvSpPr>
            <a:spLocks noChangeArrowheads="1"/>
          </p:cNvSpPr>
          <p:nvPr/>
        </p:nvSpPr>
        <p:spPr bwMode="auto">
          <a:xfrm>
            <a:off x="2657475" y="5165725"/>
            <a:ext cx="390525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8" name="Rectangle 108"/>
          <p:cNvSpPr>
            <a:spLocks noChangeArrowheads="1"/>
          </p:cNvSpPr>
          <p:nvPr/>
        </p:nvSpPr>
        <p:spPr bwMode="auto">
          <a:xfrm>
            <a:off x="2657475" y="555466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9" name="Rectangle 109"/>
          <p:cNvSpPr>
            <a:spLocks noChangeArrowheads="1"/>
          </p:cNvSpPr>
          <p:nvPr/>
        </p:nvSpPr>
        <p:spPr bwMode="auto">
          <a:xfrm>
            <a:off x="2657475" y="5945188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0" name="Rectangle 110"/>
          <p:cNvSpPr>
            <a:spLocks noChangeArrowheads="1"/>
          </p:cNvSpPr>
          <p:nvPr/>
        </p:nvSpPr>
        <p:spPr bwMode="auto">
          <a:xfrm>
            <a:off x="3048000" y="47752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1" name="Rectangle 111"/>
          <p:cNvSpPr>
            <a:spLocks noChangeArrowheads="1"/>
          </p:cNvSpPr>
          <p:nvPr/>
        </p:nvSpPr>
        <p:spPr bwMode="auto">
          <a:xfrm>
            <a:off x="3048000" y="5165725"/>
            <a:ext cx="390525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2" name="Rectangle 112"/>
          <p:cNvSpPr>
            <a:spLocks noChangeArrowheads="1"/>
          </p:cNvSpPr>
          <p:nvPr/>
        </p:nvSpPr>
        <p:spPr bwMode="auto">
          <a:xfrm>
            <a:off x="3048000" y="555466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3" name="Rectangle 113"/>
          <p:cNvSpPr>
            <a:spLocks noChangeArrowheads="1"/>
          </p:cNvSpPr>
          <p:nvPr/>
        </p:nvSpPr>
        <p:spPr bwMode="auto">
          <a:xfrm>
            <a:off x="3048000" y="5945188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4" name="Rectangle 114"/>
          <p:cNvSpPr>
            <a:spLocks noChangeArrowheads="1"/>
          </p:cNvSpPr>
          <p:nvPr/>
        </p:nvSpPr>
        <p:spPr bwMode="auto">
          <a:xfrm>
            <a:off x="3438525" y="4775200"/>
            <a:ext cx="388938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5" name="Rectangle 115"/>
          <p:cNvSpPr>
            <a:spLocks noChangeArrowheads="1"/>
          </p:cNvSpPr>
          <p:nvPr/>
        </p:nvSpPr>
        <p:spPr bwMode="auto">
          <a:xfrm>
            <a:off x="3438525" y="5165725"/>
            <a:ext cx="388938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6" name="Rectangle 116"/>
          <p:cNvSpPr>
            <a:spLocks noChangeArrowheads="1"/>
          </p:cNvSpPr>
          <p:nvPr/>
        </p:nvSpPr>
        <p:spPr bwMode="auto">
          <a:xfrm>
            <a:off x="3438525" y="5554663"/>
            <a:ext cx="388938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7" name="Rectangle 117"/>
          <p:cNvSpPr>
            <a:spLocks noChangeArrowheads="1"/>
          </p:cNvSpPr>
          <p:nvPr/>
        </p:nvSpPr>
        <p:spPr bwMode="auto">
          <a:xfrm>
            <a:off x="3438525" y="5945188"/>
            <a:ext cx="388938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8" name="Rectangle 118"/>
          <p:cNvSpPr>
            <a:spLocks noChangeArrowheads="1"/>
          </p:cNvSpPr>
          <p:nvPr/>
        </p:nvSpPr>
        <p:spPr bwMode="auto">
          <a:xfrm>
            <a:off x="3827463" y="47752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9" name="Rectangle 119"/>
          <p:cNvSpPr>
            <a:spLocks noChangeArrowheads="1"/>
          </p:cNvSpPr>
          <p:nvPr/>
        </p:nvSpPr>
        <p:spPr bwMode="auto">
          <a:xfrm>
            <a:off x="3827463" y="5165725"/>
            <a:ext cx="390525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0" name="Rectangle 120"/>
          <p:cNvSpPr>
            <a:spLocks noChangeArrowheads="1"/>
          </p:cNvSpPr>
          <p:nvPr/>
        </p:nvSpPr>
        <p:spPr bwMode="auto">
          <a:xfrm>
            <a:off x="3827463" y="555466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1" name="Rectangle 121"/>
          <p:cNvSpPr>
            <a:spLocks noChangeArrowheads="1"/>
          </p:cNvSpPr>
          <p:nvPr/>
        </p:nvSpPr>
        <p:spPr bwMode="auto">
          <a:xfrm>
            <a:off x="3827463" y="5945188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2" name="Rectangle 122"/>
          <p:cNvSpPr>
            <a:spLocks noChangeArrowheads="1"/>
          </p:cNvSpPr>
          <p:nvPr/>
        </p:nvSpPr>
        <p:spPr bwMode="auto">
          <a:xfrm>
            <a:off x="4217988" y="47752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3" name="Rectangle 123"/>
          <p:cNvSpPr>
            <a:spLocks noChangeArrowheads="1"/>
          </p:cNvSpPr>
          <p:nvPr/>
        </p:nvSpPr>
        <p:spPr bwMode="auto">
          <a:xfrm>
            <a:off x="4217988" y="5165725"/>
            <a:ext cx="390525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4" name="Rectangle 124"/>
          <p:cNvSpPr>
            <a:spLocks noChangeArrowheads="1"/>
          </p:cNvSpPr>
          <p:nvPr/>
        </p:nvSpPr>
        <p:spPr bwMode="auto">
          <a:xfrm>
            <a:off x="4217988" y="555466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5" name="Rectangle 125"/>
          <p:cNvSpPr>
            <a:spLocks noChangeArrowheads="1"/>
          </p:cNvSpPr>
          <p:nvPr/>
        </p:nvSpPr>
        <p:spPr bwMode="auto">
          <a:xfrm>
            <a:off x="4217988" y="5945188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6" name="Rectangle 126"/>
          <p:cNvSpPr>
            <a:spLocks noChangeArrowheads="1"/>
          </p:cNvSpPr>
          <p:nvPr/>
        </p:nvSpPr>
        <p:spPr bwMode="auto">
          <a:xfrm>
            <a:off x="1400175" y="2947988"/>
            <a:ext cx="6772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groups 1, 2, 13, and Ag</a:t>
            </a:r>
            <a:r>
              <a:rPr lang="en-US" sz="2800" b="0" baseline="30000"/>
              <a:t>1+</a:t>
            </a:r>
            <a:r>
              <a:rPr lang="en-US" sz="2800" b="0"/>
              <a:t>, Cd</a:t>
            </a:r>
            <a:r>
              <a:rPr lang="en-US" sz="2800" b="0" baseline="30000"/>
              <a:t>2+</a:t>
            </a:r>
            <a:r>
              <a:rPr lang="en-US" sz="2800" b="0"/>
              <a:t>, and Zn</a:t>
            </a:r>
            <a:r>
              <a:rPr lang="en-US" sz="2800" b="0" baseline="30000"/>
              <a:t>2+</a:t>
            </a:r>
            <a:r>
              <a:rPr lang="en-US" sz="2800" b="0"/>
              <a:t> </a:t>
            </a:r>
          </a:p>
        </p:txBody>
      </p:sp>
      <p:grpSp>
        <p:nvGrpSpPr>
          <p:cNvPr id="3" name="Group 129"/>
          <p:cNvGrpSpPr>
            <a:grpSpLocks/>
          </p:cNvGrpSpPr>
          <p:nvPr/>
        </p:nvGrpSpPr>
        <p:grpSpPr bwMode="auto">
          <a:xfrm>
            <a:off x="5632450" y="1449388"/>
            <a:ext cx="3230563" cy="1462087"/>
            <a:chOff x="3548" y="913"/>
            <a:chExt cx="2035" cy="921"/>
          </a:xfrm>
        </p:grpSpPr>
        <p:sp>
          <p:nvSpPr>
            <p:cNvPr id="17507" name="Rectangle 127"/>
            <p:cNvSpPr>
              <a:spLocks noChangeArrowheads="1"/>
            </p:cNvSpPr>
            <p:nvPr/>
          </p:nvSpPr>
          <p:spPr bwMode="auto">
            <a:xfrm>
              <a:off x="3548" y="1238"/>
              <a:ext cx="203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/>
                <a:t>i.e., “pulled off the</a:t>
              </a:r>
            </a:p>
            <a:p>
              <a:r>
                <a:rPr lang="en-US" sz="2800" b="0"/>
                <a:t>        Table” anions </a:t>
              </a:r>
            </a:p>
          </p:txBody>
        </p:sp>
        <p:sp>
          <p:nvSpPr>
            <p:cNvPr id="17508" name="Line 128"/>
            <p:cNvSpPr>
              <a:spLocks noChangeShapeType="1"/>
            </p:cNvSpPr>
            <p:nvPr/>
          </p:nvSpPr>
          <p:spPr bwMode="auto">
            <a:xfrm flipV="1">
              <a:off x="3767" y="913"/>
              <a:ext cx="0" cy="3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1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6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6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6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6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6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6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6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6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6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6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6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6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6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6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6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6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6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6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6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6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6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6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6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6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6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6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6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6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6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6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6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6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6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6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2000"/>
                                        <p:tgtEl>
                                          <p:spTgt spid="6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6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6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6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6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6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6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6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2000"/>
                                        <p:tgtEl>
                                          <p:spTgt spid="6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2000"/>
                                        <p:tgtEl>
                                          <p:spTgt spid="6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2000"/>
                                        <p:tgtEl>
                                          <p:spTgt spid="6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6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6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2000"/>
                                        <p:tgtEl>
                                          <p:spTgt spid="6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2000"/>
                                        <p:tgtEl>
                                          <p:spTgt spid="6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2000"/>
                                        <p:tgtEl>
                                          <p:spTgt spid="6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/>
      <p:bldP spid="61457" grpId="0" animBg="1"/>
      <p:bldP spid="61458" grpId="0" animBg="1"/>
      <p:bldP spid="61459" grpId="0" animBg="1"/>
      <p:bldP spid="61460" grpId="0" animBg="1"/>
      <p:bldP spid="61461" grpId="0" animBg="1"/>
      <p:bldP spid="61462" grpId="0" animBg="1"/>
      <p:bldP spid="61463" grpId="0" animBg="1"/>
      <p:bldP spid="61464" grpId="0" animBg="1"/>
      <p:bldP spid="61465" grpId="0" animBg="1"/>
      <p:bldP spid="61466" grpId="0" animBg="1"/>
      <p:bldP spid="61467" grpId="0" animBg="1"/>
      <p:bldP spid="61468" grpId="0" animBg="1"/>
      <p:bldP spid="61469" grpId="0" animBg="1"/>
      <p:bldP spid="61470" grpId="0" animBg="1"/>
      <p:bldP spid="61471" grpId="0" animBg="1"/>
      <p:bldP spid="61472" grpId="0" animBg="1"/>
      <p:bldP spid="61473" grpId="0" animBg="1"/>
      <p:bldP spid="61474" grpId="0" animBg="1"/>
      <p:bldP spid="61475" grpId="0" animBg="1"/>
      <p:bldP spid="61476" grpId="0" animBg="1"/>
      <p:bldP spid="61477" grpId="0" animBg="1"/>
      <p:bldP spid="61478" grpId="0" animBg="1"/>
      <p:bldP spid="61479" grpId="0" animBg="1"/>
      <p:bldP spid="61480" grpId="0" animBg="1"/>
      <p:bldP spid="61481" grpId="0" animBg="1"/>
      <p:bldP spid="61482" grpId="0" animBg="1"/>
      <p:bldP spid="61483" grpId="0" animBg="1"/>
      <p:bldP spid="61484" grpId="0" animBg="1"/>
      <p:bldP spid="61485" grpId="0" animBg="1"/>
      <p:bldP spid="61486" grpId="0" animBg="1"/>
      <p:bldP spid="61487" grpId="0" animBg="1"/>
      <p:bldP spid="61488" grpId="0" animBg="1"/>
      <p:bldP spid="61489" grpId="0" animBg="1"/>
      <p:bldP spid="61490" grpId="0" animBg="1"/>
      <p:bldP spid="61491" grpId="0" animBg="1"/>
      <p:bldP spid="61492" grpId="0" animBg="1"/>
      <p:bldP spid="61493" grpId="0" animBg="1"/>
      <p:bldP spid="61494" grpId="0" animBg="1"/>
      <p:bldP spid="61495" grpId="0" animBg="1"/>
      <p:bldP spid="61496" grpId="0" animBg="1"/>
      <p:bldP spid="61497" grpId="0" animBg="1"/>
      <p:bldP spid="61498" grpId="0" animBg="1"/>
      <p:bldP spid="61499" grpId="0" animBg="1"/>
      <p:bldP spid="61500" grpId="0" animBg="1"/>
      <p:bldP spid="61501" grpId="0" animBg="1"/>
      <p:bldP spid="61502" grpId="0" animBg="1"/>
      <p:bldP spid="61503" grpId="0" animBg="1"/>
      <p:bldP spid="61504" grpId="0" animBg="1"/>
      <p:bldP spid="61505" grpId="0" animBg="1"/>
      <p:bldP spid="61506" grpId="0" animBg="1"/>
      <p:bldP spid="61507" grpId="0" animBg="1"/>
      <p:bldP spid="61526" grpId="0" animBg="1"/>
      <p:bldP spid="61527" grpId="0" animBg="1"/>
      <p:bldP spid="61528" grpId="0" animBg="1"/>
      <p:bldP spid="61529" grpId="0" animBg="1"/>
      <p:bldP spid="61530" grpId="0" animBg="1"/>
      <p:bldP spid="61531" grpId="0" animBg="1"/>
      <p:bldP spid="61532" grpId="0" animBg="1"/>
      <p:bldP spid="61533" grpId="0" animBg="1"/>
      <p:bldP spid="61534" grpId="0" animBg="1"/>
      <p:bldP spid="61535" grpId="0" animBg="1"/>
      <p:bldP spid="61536" grpId="0" animBg="1"/>
      <p:bldP spid="61537" grpId="0" animBg="1"/>
      <p:bldP spid="61538" grpId="0" animBg="1"/>
      <p:bldP spid="61539" grpId="0" animBg="1"/>
      <p:bldP spid="61540" grpId="0" animBg="1"/>
      <p:bldP spid="61541" grpId="0" animBg="1"/>
      <p:bldP spid="61542" grpId="0" animBg="1"/>
      <p:bldP spid="61543" grpId="0" animBg="1"/>
      <p:bldP spid="61544" grpId="0" animBg="1"/>
      <p:bldP spid="61545" grpId="0" animBg="1"/>
      <p:bldP spid="61546" grpId="0" animBg="1"/>
      <p:bldP spid="61547" grpId="0" animBg="1"/>
      <p:bldP spid="61548" grpId="0" animBg="1"/>
      <p:bldP spid="61549" grpId="0" animBg="1"/>
      <p:bldP spid="61550" grpId="0" animBg="1"/>
      <p:bldP spid="61551" grpId="0" animBg="1"/>
      <p:bldP spid="61552" grpId="0" animBg="1"/>
      <p:bldP spid="61553" grpId="0" animBg="1"/>
      <p:bldP spid="61554" grpId="0" animBg="1"/>
      <p:bldP spid="61555" grpId="0" animBg="1"/>
      <p:bldP spid="61556" grpId="0" animBg="1"/>
      <p:bldP spid="61557" grpId="0" animBg="1"/>
      <p:bldP spid="61558" grpId="0" animBg="1"/>
      <p:bldP spid="61559" grpId="0" animBg="1"/>
      <p:bldP spid="61560" grpId="0" animBg="1"/>
      <p:bldP spid="61561" grpId="0" animBg="1"/>
      <p:bldP spid="61562" grpId="0" animBg="1"/>
      <p:bldP spid="61563" grpId="0" animBg="1"/>
      <p:bldP spid="61564" grpId="0" animBg="1"/>
      <p:bldP spid="61565" grpId="0" animBg="1"/>
      <p:bldP spid="615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05" name="Rectangle 141"/>
          <p:cNvSpPr>
            <a:spLocks noChangeArrowheads="1"/>
          </p:cNvSpPr>
          <p:nvPr/>
        </p:nvSpPr>
        <p:spPr bwMode="auto">
          <a:xfrm>
            <a:off x="4033838" y="3787775"/>
            <a:ext cx="2801937" cy="25542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82550" y="898525"/>
            <a:ext cx="3486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A. To name, given</a:t>
            </a:r>
          </a:p>
          <a:p>
            <a:r>
              <a:rPr lang="en-US" sz="2800" b="0">
                <a:solidFill>
                  <a:srgbClr val="969696"/>
                </a:solidFill>
              </a:rPr>
              <a:t>     the formula: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871538" y="3086100"/>
            <a:ext cx="7707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2. Use name of anion (it has the ending “ide”).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838200" y="2378075"/>
            <a:ext cx="4021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1. Use name of cation.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305050" y="3827463"/>
            <a:ext cx="95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Na</a:t>
            </a:r>
            <a:r>
              <a:rPr lang="en-US" sz="2800" b="0">
                <a:solidFill>
                  <a:srgbClr val="000066"/>
                </a:solidFill>
              </a:rPr>
              <a:t>F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2306638" y="4505325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Ba</a:t>
            </a:r>
            <a:r>
              <a:rPr lang="en-US" sz="2800" b="0">
                <a:solidFill>
                  <a:srgbClr val="000066"/>
                </a:solidFill>
              </a:rPr>
              <a:t>O 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2308225" y="5187950"/>
            <a:ext cx="1149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Na</a:t>
            </a:r>
            <a:r>
              <a:rPr lang="en-US" sz="2800" b="0" baseline="-25000"/>
              <a:t>2</a:t>
            </a:r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2320925" y="5830888"/>
            <a:ext cx="1069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Ba</a:t>
            </a:r>
            <a:r>
              <a:rPr lang="en-US" sz="2800" b="0">
                <a:solidFill>
                  <a:srgbClr val="000066"/>
                </a:solidFill>
              </a:rPr>
              <a:t>F</a:t>
            </a:r>
            <a:r>
              <a:rPr lang="en-US" sz="2800" b="0" baseline="-25000"/>
              <a:t>2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18442" name="Group 126"/>
          <p:cNvGrpSpPr>
            <a:grpSpLocks/>
          </p:cNvGrpSpPr>
          <p:nvPr/>
        </p:nvGrpSpPr>
        <p:grpSpPr bwMode="auto">
          <a:xfrm>
            <a:off x="3868738" y="304800"/>
            <a:ext cx="4962525" cy="1930400"/>
            <a:chOff x="691" y="2271"/>
            <a:chExt cx="4424" cy="1720"/>
          </a:xfrm>
        </p:grpSpPr>
        <p:sp>
          <p:nvSpPr>
            <p:cNvPr id="18453" name="Rectangle 17"/>
            <p:cNvSpPr>
              <a:spLocks noChangeArrowheads="1"/>
            </p:cNvSpPr>
            <p:nvPr/>
          </p:nvSpPr>
          <p:spPr bwMode="auto">
            <a:xfrm>
              <a:off x="1428" y="3008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Rectangle 18"/>
            <p:cNvSpPr>
              <a:spLocks noChangeArrowheads="1"/>
            </p:cNvSpPr>
            <p:nvPr/>
          </p:nvSpPr>
          <p:spPr bwMode="auto">
            <a:xfrm>
              <a:off x="1674" y="3008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Rectangle 19"/>
            <p:cNvSpPr>
              <a:spLocks noChangeArrowheads="1"/>
            </p:cNvSpPr>
            <p:nvPr/>
          </p:nvSpPr>
          <p:spPr bwMode="auto">
            <a:xfrm>
              <a:off x="1920" y="3008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Rectangle 20"/>
            <p:cNvSpPr>
              <a:spLocks noChangeArrowheads="1"/>
            </p:cNvSpPr>
            <p:nvPr/>
          </p:nvSpPr>
          <p:spPr bwMode="auto">
            <a:xfrm>
              <a:off x="2166" y="3008"/>
              <a:ext cx="245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Rectangle 21"/>
            <p:cNvSpPr>
              <a:spLocks noChangeArrowheads="1"/>
            </p:cNvSpPr>
            <p:nvPr/>
          </p:nvSpPr>
          <p:spPr bwMode="auto">
            <a:xfrm>
              <a:off x="937" y="2517"/>
              <a:ext cx="246" cy="1474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Rectangle 22"/>
            <p:cNvSpPr>
              <a:spLocks noChangeArrowheads="1"/>
            </p:cNvSpPr>
            <p:nvPr/>
          </p:nvSpPr>
          <p:spPr bwMode="auto">
            <a:xfrm>
              <a:off x="691" y="2271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Rectangle 23"/>
            <p:cNvSpPr>
              <a:spLocks noChangeArrowheads="1"/>
            </p:cNvSpPr>
            <p:nvPr/>
          </p:nvSpPr>
          <p:spPr bwMode="auto">
            <a:xfrm>
              <a:off x="2411" y="3008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Rectangle 24"/>
            <p:cNvSpPr>
              <a:spLocks noChangeArrowheads="1"/>
            </p:cNvSpPr>
            <p:nvPr/>
          </p:nvSpPr>
          <p:spPr bwMode="auto">
            <a:xfrm>
              <a:off x="2657" y="3008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Rectangle 25"/>
            <p:cNvSpPr>
              <a:spLocks noChangeArrowheads="1"/>
            </p:cNvSpPr>
            <p:nvPr/>
          </p:nvSpPr>
          <p:spPr bwMode="auto">
            <a:xfrm>
              <a:off x="3395" y="3008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Rectangle 26"/>
            <p:cNvSpPr>
              <a:spLocks noChangeArrowheads="1"/>
            </p:cNvSpPr>
            <p:nvPr/>
          </p:nvSpPr>
          <p:spPr bwMode="auto">
            <a:xfrm>
              <a:off x="3640" y="2517"/>
              <a:ext cx="246" cy="1228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Rectangle 27"/>
            <p:cNvSpPr>
              <a:spLocks noChangeArrowheads="1"/>
            </p:cNvSpPr>
            <p:nvPr/>
          </p:nvSpPr>
          <p:spPr bwMode="auto">
            <a:xfrm>
              <a:off x="3886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Rectangle 28"/>
            <p:cNvSpPr>
              <a:spLocks noChangeArrowheads="1"/>
            </p:cNvSpPr>
            <p:nvPr/>
          </p:nvSpPr>
          <p:spPr bwMode="auto">
            <a:xfrm>
              <a:off x="4132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Rectangle 29"/>
            <p:cNvSpPr>
              <a:spLocks noChangeArrowheads="1"/>
            </p:cNvSpPr>
            <p:nvPr/>
          </p:nvSpPr>
          <p:spPr bwMode="auto">
            <a:xfrm>
              <a:off x="4378" y="2517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Rectangle 30"/>
            <p:cNvSpPr>
              <a:spLocks noChangeArrowheads="1"/>
            </p:cNvSpPr>
            <p:nvPr/>
          </p:nvSpPr>
          <p:spPr bwMode="auto">
            <a:xfrm>
              <a:off x="4623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31"/>
            <p:cNvSpPr>
              <a:spLocks noChangeArrowheads="1"/>
            </p:cNvSpPr>
            <p:nvPr/>
          </p:nvSpPr>
          <p:spPr bwMode="auto">
            <a:xfrm>
              <a:off x="4869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Rectangle 32"/>
            <p:cNvSpPr>
              <a:spLocks noChangeArrowheads="1"/>
            </p:cNvSpPr>
            <p:nvPr/>
          </p:nvSpPr>
          <p:spPr bwMode="auto">
            <a:xfrm>
              <a:off x="3149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Rectangle 33"/>
            <p:cNvSpPr>
              <a:spLocks noChangeArrowheads="1"/>
            </p:cNvSpPr>
            <p:nvPr/>
          </p:nvSpPr>
          <p:spPr bwMode="auto">
            <a:xfrm>
              <a:off x="2903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4"/>
            <p:cNvSpPr>
              <a:spLocks noChangeArrowheads="1"/>
            </p:cNvSpPr>
            <p:nvPr/>
          </p:nvSpPr>
          <p:spPr bwMode="auto">
            <a:xfrm>
              <a:off x="937" y="3008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Rectangle 35"/>
            <p:cNvSpPr>
              <a:spLocks noChangeArrowheads="1"/>
            </p:cNvSpPr>
            <p:nvPr/>
          </p:nvSpPr>
          <p:spPr bwMode="auto">
            <a:xfrm>
              <a:off x="691" y="3254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Rectangle 36"/>
            <p:cNvSpPr>
              <a:spLocks noChangeArrowheads="1"/>
            </p:cNvSpPr>
            <p:nvPr/>
          </p:nvSpPr>
          <p:spPr bwMode="auto">
            <a:xfrm>
              <a:off x="937" y="34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Rectangle 37"/>
            <p:cNvSpPr>
              <a:spLocks noChangeArrowheads="1"/>
            </p:cNvSpPr>
            <p:nvPr/>
          </p:nvSpPr>
          <p:spPr bwMode="auto">
            <a:xfrm>
              <a:off x="3640" y="2762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Rectangle 38"/>
            <p:cNvSpPr>
              <a:spLocks noChangeArrowheads="1"/>
            </p:cNvSpPr>
            <p:nvPr/>
          </p:nvSpPr>
          <p:spPr bwMode="auto">
            <a:xfrm>
              <a:off x="691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Rectangle 39"/>
            <p:cNvSpPr>
              <a:spLocks noChangeArrowheads="1"/>
            </p:cNvSpPr>
            <p:nvPr/>
          </p:nvSpPr>
          <p:spPr bwMode="auto">
            <a:xfrm>
              <a:off x="691" y="2517"/>
              <a:ext cx="492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Rectangle 40"/>
            <p:cNvSpPr>
              <a:spLocks noChangeArrowheads="1"/>
            </p:cNvSpPr>
            <p:nvPr/>
          </p:nvSpPr>
          <p:spPr bwMode="auto">
            <a:xfrm>
              <a:off x="1183" y="3008"/>
              <a:ext cx="245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Rectangle 41"/>
            <p:cNvSpPr>
              <a:spLocks noChangeArrowheads="1"/>
            </p:cNvSpPr>
            <p:nvPr/>
          </p:nvSpPr>
          <p:spPr bwMode="auto">
            <a:xfrm>
              <a:off x="691" y="3008"/>
              <a:ext cx="246" cy="98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Rectangle 42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Rectangle 43"/>
            <p:cNvSpPr>
              <a:spLocks noChangeArrowheads="1"/>
            </p:cNvSpPr>
            <p:nvPr/>
          </p:nvSpPr>
          <p:spPr bwMode="auto">
            <a:xfrm>
              <a:off x="4869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Rectangle 44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Rectangle 45"/>
            <p:cNvSpPr>
              <a:spLocks noChangeArrowheads="1"/>
            </p:cNvSpPr>
            <p:nvPr/>
          </p:nvSpPr>
          <p:spPr bwMode="auto">
            <a:xfrm>
              <a:off x="937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Rectangle 46"/>
            <p:cNvSpPr>
              <a:spLocks noChangeArrowheads="1"/>
            </p:cNvSpPr>
            <p:nvPr/>
          </p:nvSpPr>
          <p:spPr bwMode="auto">
            <a:xfrm>
              <a:off x="937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Rectangle 47"/>
            <p:cNvSpPr>
              <a:spLocks noChangeArrowheads="1"/>
            </p:cNvSpPr>
            <p:nvPr/>
          </p:nvSpPr>
          <p:spPr bwMode="auto">
            <a:xfrm>
              <a:off x="691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Rectangle 48"/>
            <p:cNvSpPr>
              <a:spLocks noChangeArrowheads="1"/>
            </p:cNvSpPr>
            <p:nvPr/>
          </p:nvSpPr>
          <p:spPr bwMode="auto">
            <a:xfrm>
              <a:off x="937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Rectangle 49"/>
            <p:cNvSpPr>
              <a:spLocks noChangeArrowheads="1"/>
            </p:cNvSpPr>
            <p:nvPr/>
          </p:nvSpPr>
          <p:spPr bwMode="auto">
            <a:xfrm>
              <a:off x="691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Rectangle 50"/>
            <p:cNvSpPr>
              <a:spLocks noChangeArrowheads="1"/>
            </p:cNvSpPr>
            <p:nvPr/>
          </p:nvSpPr>
          <p:spPr bwMode="auto">
            <a:xfrm>
              <a:off x="937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Rectangle 51"/>
            <p:cNvSpPr>
              <a:spLocks noChangeArrowheads="1"/>
            </p:cNvSpPr>
            <p:nvPr/>
          </p:nvSpPr>
          <p:spPr bwMode="auto">
            <a:xfrm>
              <a:off x="691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Rectangle 52"/>
            <p:cNvSpPr>
              <a:spLocks noChangeArrowheads="1"/>
            </p:cNvSpPr>
            <p:nvPr/>
          </p:nvSpPr>
          <p:spPr bwMode="auto">
            <a:xfrm>
              <a:off x="937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Rectangle 53"/>
            <p:cNvSpPr>
              <a:spLocks noChangeArrowheads="1"/>
            </p:cNvSpPr>
            <p:nvPr/>
          </p:nvSpPr>
          <p:spPr bwMode="auto">
            <a:xfrm>
              <a:off x="691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0" name="Rectangle 54"/>
            <p:cNvSpPr>
              <a:spLocks noChangeArrowheads="1"/>
            </p:cNvSpPr>
            <p:nvPr/>
          </p:nvSpPr>
          <p:spPr bwMode="auto">
            <a:xfrm>
              <a:off x="937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Rectangle 55"/>
            <p:cNvSpPr>
              <a:spLocks noChangeArrowheads="1"/>
            </p:cNvSpPr>
            <p:nvPr/>
          </p:nvSpPr>
          <p:spPr bwMode="auto">
            <a:xfrm>
              <a:off x="691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Rectangle 56"/>
            <p:cNvSpPr>
              <a:spLocks noChangeArrowheads="1"/>
            </p:cNvSpPr>
            <p:nvPr/>
          </p:nvSpPr>
          <p:spPr bwMode="auto">
            <a:xfrm>
              <a:off x="3640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Rectangle 57"/>
            <p:cNvSpPr>
              <a:spLocks noChangeArrowheads="1"/>
            </p:cNvSpPr>
            <p:nvPr/>
          </p:nvSpPr>
          <p:spPr bwMode="auto">
            <a:xfrm>
              <a:off x="3640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Rectangle 58"/>
            <p:cNvSpPr>
              <a:spLocks noChangeArrowheads="1"/>
            </p:cNvSpPr>
            <p:nvPr/>
          </p:nvSpPr>
          <p:spPr bwMode="auto">
            <a:xfrm>
              <a:off x="3886" y="27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Rectangle 59"/>
            <p:cNvSpPr>
              <a:spLocks noChangeArrowheads="1"/>
            </p:cNvSpPr>
            <p:nvPr/>
          </p:nvSpPr>
          <p:spPr bwMode="auto">
            <a:xfrm>
              <a:off x="3640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Rectangle 60"/>
            <p:cNvSpPr>
              <a:spLocks noChangeArrowheads="1"/>
            </p:cNvSpPr>
            <p:nvPr/>
          </p:nvSpPr>
          <p:spPr bwMode="auto">
            <a:xfrm>
              <a:off x="3640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7" name="Rectangle 61"/>
            <p:cNvSpPr>
              <a:spLocks noChangeArrowheads="1"/>
            </p:cNvSpPr>
            <p:nvPr/>
          </p:nvSpPr>
          <p:spPr bwMode="auto">
            <a:xfrm>
              <a:off x="3640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Rectangle 62"/>
            <p:cNvSpPr>
              <a:spLocks noChangeArrowheads="1"/>
            </p:cNvSpPr>
            <p:nvPr/>
          </p:nvSpPr>
          <p:spPr bwMode="auto">
            <a:xfrm>
              <a:off x="3886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Rectangle 63"/>
            <p:cNvSpPr>
              <a:spLocks noChangeArrowheads="1"/>
            </p:cNvSpPr>
            <p:nvPr/>
          </p:nvSpPr>
          <p:spPr bwMode="auto">
            <a:xfrm>
              <a:off x="3886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0" name="Rectangle 64"/>
            <p:cNvSpPr>
              <a:spLocks noChangeArrowheads="1"/>
            </p:cNvSpPr>
            <p:nvPr/>
          </p:nvSpPr>
          <p:spPr bwMode="auto">
            <a:xfrm>
              <a:off x="3886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Rectangle 65"/>
            <p:cNvSpPr>
              <a:spLocks noChangeArrowheads="1"/>
            </p:cNvSpPr>
            <p:nvPr/>
          </p:nvSpPr>
          <p:spPr bwMode="auto">
            <a:xfrm>
              <a:off x="4132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Rectangle 66"/>
            <p:cNvSpPr>
              <a:spLocks noChangeArrowheads="1"/>
            </p:cNvSpPr>
            <p:nvPr/>
          </p:nvSpPr>
          <p:spPr bwMode="auto">
            <a:xfrm>
              <a:off x="4132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Rectangle 67"/>
            <p:cNvSpPr>
              <a:spLocks noChangeArrowheads="1"/>
            </p:cNvSpPr>
            <p:nvPr/>
          </p:nvSpPr>
          <p:spPr bwMode="auto">
            <a:xfrm>
              <a:off x="4132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504" name="Group 68"/>
            <p:cNvGrpSpPr>
              <a:grpSpLocks/>
            </p:cNvGrpSpPr>
            <p:nvPr/>
          </p:nvGrpSpPr>
          <p:grpSpPr bwMode="auto">
            <a:xfrm>
              <a:off x="691" y="2271"/>
              <a:ext cx="4424" cy="1474"/>
              <a:chOff x="727" y="2262"/>
              <a:chExt cx="4424" cy="1474"/>
            </a:xfrm>
          </p:grpSpPr>
          <p:sp>
            <p:nvSpPr>
              <p:cNvPr id="18545" name="Rectangle 69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6" name="Rectangle 70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7" name="Rectangle 71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8" name="Rectangle 72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9" name="Rectangle 73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0" name="Rectangle 74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1" name="Rectangle 75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2" name="Rectangle 76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3" name="Rectangle 77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4" name="Rectangle 78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5" name="Rectangle 79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6" name="Rectangle 80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7" name="Rectangle 81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8" name="Rectangle 82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9" name="Rectangle 83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0" name="Rectangle 84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1" name="Rectangle 85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05" name="Rectangle 86"/>
            <p:cNvSpPr>
              <a:spLocks noChangeArrowheads="1"/>
            </p:cNvSpPr>
            <p:nvPr/>
          </p:nvSpPr>
          <p:spPr bwMode="auto">
            <a:xfrm>
              <a:off x="462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Rectangle 87"/>
            <p:cNvSpPr>
              <a:spLocks noChangeArrowheads="1"/>
            </p:cNvSpPr>
            <p:nvPr/>
          </p:nvSpPr>
          <p:spPr bwMode="auto">
            <a:xfrm>
              <a:off x="4378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7" name="Rectangle 88"/>
            <p:cNvSpPr>
              <a:spLocks noChangeArrowheads="1"/>
            </p:cNvSpPr>
            <p:nvPr/>
          </p:nvSpPr>
          <p:spPr bwMode="auto">
            <a:xfrm>
              <a:off x="4378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Rectangle 89"/>
            <p:cNvSpPr>
              <a:spLocks noChangeArrowheads="1"/>
            </p:cNvSpPr>
            <p:nvPr/>
          </p:nvSpPr>
          <p:spPr bwMode="auto">
            <a:xfrm>
              <a:off x="3395" y="3008"/>
              <a:ext cx="245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Rectangle 90"/>
            <p:cNvSpPr>
              <a:spLocks noChangeArrowheads="1"/>
            </p:cNvSpPr>
            <p:nvPr/>
          </p:nvSpPr>
          <p:spPr bwMode="auto">
            <a:xfrm>
              <a:off x="3395" y="3254"/>
              <a:ext cx="245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Rectangle 91"/>
            <p:cNvSpPr>
              <a:spLocks noChangeArrowheads="1"/>
            </p:cNvSpPr>
            <p:nvPr/>
          </p:nvSpPr>
          <p:spPr bwMode="auto">
            <a:xfrm>
              <a:off x="3395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Rectangle 92"/>
            <p:cNvSpPr>
              <a:spLocks noChangeArrowheads="1"/>
            </p:cNvSpPr>
            <p:nvPr/>
          </p:nvSpPr>
          <p:spPr bwMode="auto">
            <a:xfrm>
              <a:off x="3149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Rectangle 93"/>
            <p:cNvSpPr>
              <a:spLocks noChangeArrowheads="1"/>
            </p:cNvSpPr>
            <p:nvPr/>
          </p:nvSpPr>
          <p:spPr bwMode="auto">
            <a:xfrm>
              <a:off x="3149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Rectangle 94"/>
            <p:cNvSpPr>
              <a:spLocks noChangeArrowheads="1"/>
            </p:cNvSpPr>
            <p:nvPr/>
          </p:nvSpPr>
          <p:spPr bwMode="auto">
            <a:xfrm>
              <a:off x="3149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Rectangle 95"/>
            <p:cNvSpPr>
              <a:spLocks noChangeArrowheads="1"/>
            </p:cNvSpPr>
            <p:nvPr/>
          </p:nvSpPr>
          <p:spPr bwMode="auto">
            <a:xfrm>
              <a:off x="2903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Rectangle 96"/>
            <p:cNvSpPr>
              <a:spLocks noChangeArrowheads="1"/>
            </p:cNvSpPr>
            <p:nvPr/>
          </p:nvSpPr>
          <p:spPr bwMode="auto">
            <a:xfrm>
              <a:off x="2903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Rectangle 97"/>
            <p:cNvSpPr>
              <a:spLocks noChangeArrowheads="1"/>
            </p:cNvSpPr>
            <p:nvPr/>
          </p:nvSpPr>
          <p:spPr bwMode="auto">
            <a:xfrm>
              <a:off x="290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7" name="Rectangle 98"/>
            <p:cNvSpPr>
              <a:spLocks noChangeArrowheads="1"/>
            </p:cNvSpPr>
            <p:nvPr/>
          </p:nvSpPr>
          <p:spPr bwMode="auto">
            <a:xfrm>
              <a:off x="1183" y="3008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8" name="Rectangle 99"/>
            <p:cNvSpPr>
              <a:spLocks noChangeArrowheads="1"/>
            </p:cNvSpPr>
            <p:nvPr/>
          </p:nvSpPr>
          <p:spPr bwMode="auto">
            <a:xfrm>
              <a:off x="1183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9" name="Rectangle 100"/>
            <p:cNvSpPr>
              <a:spLocks noChangeArrowheads="1"/>
            </p:cNvSpPr>
            <p:nvPr/>
          </p:nvSpPr>
          <p:spPr bwMode="auto">
            <a:xfrm>
              <a:off x="1183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0" name="Rectangle 101"/>
            <p:cNvSpPr>
              <a:spLocks noChangeArrowheads="1"/>
            </p:cNvSpPr>
            <p:nvPr/>
          </p:nvSpPr>
          <p:spPr bwMode="auto">
            <a:xfrm>
              <a:off x="1183" y="3745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Rectangle 102"/>
            <p:cNvSpPr>
              <a:spLocks noChangeArrowheads="1"/>
            </p:cNvSpPr>
            <p:nvPr/>
          </p:nvSpPr>
          <p:spPr bwMode="auto">
            <a:xfrm>
              <a:off x="1428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2" name="Rectangle 103"/>
            <p:cNvSpPr>
              <a:spLocks noChangeArrowheads="1"/>
            </p:cNvSpPr>
            <p:nvPr/>
          </p:nvSpPr>
          <p:spPr bwMode="auto">
            <a:xfrm>
              <a:off x="1428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3" name="Rectangle 104"/>
            <p:cNvSpPr>
              <a:spLocks noChangeArrowheads="1"/>
            </p:cNvSpPr>
            <p:nvPr/>
          </p:nvSpPr>
          <p:spPr bwMode="auto">
            <a:xfrm>
              <a:off x="1428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Rectangle 105"/>
            <p:cNvSpPr>
              <a:spLocks noChangeArrowheads="1"/>
            </p:cNvSpPr>
            <p:nvPr/>
          </p:nvSpPr>
          <p:spPr bwMode="auto">
            <a:xfrm>
              <a:off x="1428" y="3745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5" name="Rectangle 106"/>
            <p:cNvSpPr>
              <a:spLocks noChangeArrowheads="1"/>
            </p:cNvSpPr>
            <p:nvPr/>
          </p:nvSpPr>
          <p:spPr bwMode="auto">
            <a:xfrm>
              <a:off x="1674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6" name="Rectangle 107"/>
            <p:cNvSpPr>
              <a:spLocks noChangeArrowheads="1"/>
            </p:cNvSpPr>
            <p:nvPr/>
          </p:nvSpPr>
          <p:spPr bwMode="auto">
            <a:xfrm>
              <a:off x="1674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7" name="Rectangle 108"/>
            <p:cNvSpPr>
              <a:spLocks noChangeArrowheads="1"/>
            </p:cNvSpPr>
            <p:nvPr/>
          </p:nvSpPr>
          <p:spPr bwMode="auto">
            <a:xfrm>
              <a:off x="1674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8" name="Rectangle 109"/>
            <p:cNvSpPr>
              <a:spLocks noChangeArrowheads="1"/>
            </p:cNvSpPr>
            <p:nvPr/>
          </p:nvSpPr>
          <p:spPr bwMode="auto">
            <a:xfrm>
              <a:off x="1674" y="3745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9" name="Rectangle 110"/>
            <p:cNvSpPr>
              <a:spLocks noChangeArrowheads="1"/>
            </p:cNvSpPr>
            <p:nvPr/>
          </p:nvSpPr>
          <p:spPr bwMode="auto">
            <a:xfrm>
              <a:off x="1920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0" name="Rectangle 111"/>
            <p:cNvSpPr>
              <a:spLocks noChangeArrowheads="1"/>
            </p:cNvSpPr>
            <p:nvPr/>
          </p:nvSpPr>
          <p:spPr bwMode="auto">
            <a:xfrm>
              <a:off x="1920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1" name="Rectangle 112"/>
            <p:cNvSpPr>
              <a:spLocks noChangeArrowheads="1"/>
            </p:cNvSpPr>
            <p:nvPr/>
          </p:nvSpPr>
          <p:spPr bwMode="auto">
            <a:xfrm>
              <a:off x="1920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2" name="Rectangle 113"/>
            <p:cNvSpPr>
              <a:spLocks noChangeArrowheads="1"/>
            </p:cNvSpPr>
            <p:nvPr/>
          </p:nvSpPr>
          <p:spPr bwMode="auto">
            <a:xfrm>
              <a:off x="1920" y="3745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3" name="Rectangle 114"/>
            <p:cNvSpPr>
              <a:spLocks noChangeArrowheads="1"/>
            </p:cNvSpPr>
            <p:nvPr/>
          </p:nvSpPr>
          <p:spPr bwMode="auto">
            <a:xfrm>
              <a:off x="2166" y="3008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4" name="Rectangle 115"/>
            <p:cNvSpPr>
              <a:spLocks noChangeArrowheads="1"/>
            </p:cNvSpPr>
            <p:nvPr/>
          </p:nvSpPr>
          <p:spPr bwMode="auto">
            <a:xfrm>
              <a:off x="2166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5" name="Rectangle 116"/>
            <p:cNvSpPr>
              <a:spLocks noChangeArrowheads="1"/>
            </p:cNvSpPr>
            <p:nvPr/>
          </p:nvSpPr>
          <p:spPr bwMode="auto">
            <a:xfrm>
              <a:off x="2166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6" name="Rectangle 117"/>
            <p:cNvSpPr>
              <a:spLocks noChangeArrowheads="1"/>
            </p:cNvSpPr>
            <p:nvPr/>
          </p:nvSpPr>
          <p:spPr bwMode="auto">
            <a:xfrm>
              <a:off x="2166" y="3745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7" name="Rectangle 118"/>
            <p:cNvSpPr>
              <a:spLocks noChangeArrowheads="1"/>
            </p:cNvSpPr>
            <p:nvPr/>
          </p:nvSpPr>
          <p:spPr bwMode="auto">
            <a:xfrm>
              <a:off x="2411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8" name="Rectangle 119"/>
            <p:cNvSpPr>
              <a:spLocks noChangeArrowheads="1"/>
            </p:cNvSpPr>
            <p:nvPr/>
          </p:nvSpPr>
          <p:spPr bwMode="auto">
            <a:xfrm>
              <a:off x="2411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9" name="Rectangle 120"/>
            <p:cNvSpPr>
              <a:spLocks noChangeArrowheads="1"/>
            </p:cNvSpPr>
            <p:nvPr/>
          </p:nvSpPr>
          <p:spPr bwMode="auto">
            <a:xfrm>
              <a:off x="2411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0" name="Rectangle 121"/>
            <p:cNvSpPr>
              <a:spLocks noChangeArrowheads="1"/>
            </p:cNvSpPr>
            <p:nvPr/>
          </p:nvSpPr>
          <p:spPr bwMode="auto">
            <a:xfrm>
              <a:off x="2411" y="3745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1" name="Rectangle 122"/>
            <p:cNvSpPr>
              <a:spLocks noChangeArrowheads="1"/>
            </p:cNvSpPr>
            <p:nvPr/>
          </p:nvSpPr>
          <p:spPr bwMode="auto">
            <a:xfrm>
              <a:off x="2657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2" name="Rectangle 123"/>
            <p:cNvSpPr>
              <a:spLocks noChangeArrowheads="1"/>
            </p:cNvSpPr>
            <p:nvPr/>
          </p:nvSpPr>
          <p:spPr bwMode="auto">
            <a:xfrm>
              <a:off x="2657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3" name="Rectangle 124"/>
            <p:cNvSpPr>
              <a:spLocks noChangeArrowheads="1"/>
            </p:cNvSpPr>
            <p:nvPr/>
          </p:nvSpPr>
          <p:spPr bwMode="auto">
            <a:xfrm>
              <a:off x="2657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4" name="Rectangle 125"/>
            <p:cNvSpPr>
              <a:spLocks noChangeArrowheads="1"/>
            </p:cNvSpPr>
            <p:nvPr/>
          </p:nvSpPr>
          <p:spPr bwMode="auto">
            <a:xfrm>
              <a:off x="2657" y="3745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95" name="Rectangle 131"/>
          <p:cNvSpPr>
            <a:spLocks noChangeArrowheads="1"/>
          </p:cNvSpPr>
          <p:nvPr/>
        </p:nvSpPr>
        <p:spPr bwMode="auto">
          <a:xfrm>
            <a:off x="4127500" y="3819525"/>
            <a:ext cx="2673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sodium </a:t>
            </a:r>
            <a:r>
              <a:rPr lang="en-US" sz="2800" b="0">
                <a:solidFill>
                  <a:srgbClr val="000066"/>
                </a:solidFill>
              </a:rPr>
              <a:t>fluoride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2596" name="Rectangle 132"/>
          <p:cNvSpPr>
            <a:spLocks noChangeArrowheads="1"/>
          </p:cNvSpPr>
          <p:nvPr/>
        </p:nvSpPr>
        <p:spPr bwMode="auto">
          <a:xfrm>
            <a:off x="4129088" y="4497388"/>
            <a:ext cx="2779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barium </a:t>
            </a:r>
            <a:r>
              <a:rPr lang="en-US" sz="2800" b="0">
                <a:solidFill>
                  <a:srgbClr val="000066"/>
                </a:solidFill>
              </a:rPr>
              <a:t>oxide </a:t>
            </a:r>
          </a:p>
        </p:txBody>
      </p:sp>
      <p:sp>
        <p:nvSpPr>
          <p:cNvPr id="62597" name="Rectangle 133"/>
          <p:cNvSpPr>
            <a:spLocks noChangeArrowheads="1"/>
          </p:cNvSpPr>
          <p:nvPr/>
        </p:nvSpPr>
        <p:spPr bwMode="auto">
          <a:xfrm>
            <a:off x="4130675" y="5180013"/>
            <a:ext cx="2316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sodium</a:t>
            </a:r>
            <a:r>
              <a:rPr lang="en-US" sz="2800" b="0">
                <a:solidFill>
                  <a:srgbClr val="000066"/>
                </a:solidFill>
              </a:rPr>
              <a:t> oxide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2598" name="Rectangle 134"/>
          <p:cNvSpPr>
            <a:spLocks noChangeArrowheads="1"/>
          </p:cNvSpPr>
          <p:nvPr/>
        </p:nvSpPr>
        <p:spPr bwMode="auto">
          <a:xfrm>
            <a:off x="4143375" y="5822950"/>
            <a:ext cx="2586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barium</a:t>
            </a:r>
            <a:r>
              <a:rPr lang="en-US" sz="2800" b="0">
                <a:solidFill>
                  <a:srgbClr val="000066"/>
                </a:solidFill>
              </a:rPr>
              <a:t> fluoride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4" name="Group 139"/>
          <p:cNvGrpSpPr>
            <a:grpSpLocks/>
          </p:cNvGrpSpPr>
          <p:nvPr/>
        </p:nvGrpSpPr>
        <p:grpSpPr bwMode="auto">
          <a:xfrm>
            <a:off x="1901825" y="222250"/>
            <a:ext cx="2090738" cy="752475"/>
            <a:chOff x="1198" y="140"/>
            <a:chExt cx="1317" cy="474"/>
          </a:xfrm>
        </p:grpSpPr>
        <p:sp>
          <p:nvSpPr>
            <p:cNvPr id="18451" name="Line 135"/>
            <p:cNvSpPr>
              <a:spLocks noChangeShapeType="1"/>
            </p:cNvSpPr>
            <p:nvPr/>
          </p:nvSpPr>
          <p:spPr bwMode="auto">
            <a:xfrm>
              <a:off x="1582" y="348"/>
              <a:ext cx="933" cy="26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Rectangle 137"/>
            <p:cNvSpPr>
              <a:spLocks noChangeArrowheads="1"/>
            </p:cNvSpPr>
            <p:nvPr/>
          </p:nvSpPr>
          <p:spPr bwMode="auto">
            <a:xfrm>
              <a:off x="1198" y="140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Na</a:t>
              </a:r>
            </a:p>
          </p:txBody>
        </p:sp>
      </p:grpSp>
      <p:grpSp>
        <p:nvGrpSpPr>
          <p:cNvPr id="5" name="Group 140"/>
          <p:cNvGrpSpPr>
            <a:grpSpLocks/>
          </p:cNvGrpSpPr>
          <p:nvPr/>
        </p:nvGrpSpPr>
        <p:grpSpPr bwMode="auto">
          <a:xfrm>
            <a:off x="1743075" y="1809750"/>
            <a:ext cx="2562225" cy="557213"/>
            <a:chOff x="1098" y="1140"/>
            <a:chExt cx="1614" cy="351"/>
          </a:xfrm>
        </p:grpSpPr>
        <p:sp>
          <p:nvSpPr>
            <p:cNvPr id="18449" name="Line 136"/>
            <p:cNvSpPr>
              <a:spLocks noChangeShapeType="1"/>
            </p:cNvSpPr>
            <p:nvPr/>
          </p:nvSpPr>
          <p:spPr bwMode="auto">
            <a:xfrm flipV="1">
              <a:off x="1477" y="1140"/>
              <a:ext cx="1235" cy="17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Rectangle 138"/>
            <p:cNvSpPr>
              <a:spLocks noChangeArrowheads="1"/>
            </p:cNvSpPr>
            <p:nvPr/>
          </p:nvSpPr>
          <p:spPr bwMode="auto">
            <a:xfrm>
              <a:off x="1098" y="1164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Ba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05" grpId="0" animBg="1"/>
      <p:bldP spid="62474" grpId="0"/>
      <p:bldP spid="62475" grpId="0"/>
      <p:bldP spid="62476" grpId="0"/>
      <p:bldP spid="62477" grpId="0"/>
      <p:bldP spid="62478" grpId="0"/>
      <p:bldP spid="62479" grpId="0"/>
      <p:bldP spid="62595" grpId="0"/>
      <p:bldP spid="62596" grpId="0"/>
      <p:bldP spid="625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58" name="Rectangle 146"/>
          <p:cNvSpPr>
            <a:spLocks noChangeArrowheads="1"/>
          </p:cNvSpPr>
          <p:nvPr/>
        </p:nvSpPr>
        <p:spPr bwMode="auto">
          <a:xfrm>
            <a:off x="6546850" y="4237038"/>
            <a:ext cx="1189038" cy="19605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1330325" y="2840038"/>
            <a:ext cx="677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1. Write symbols for the two types of ions.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1317625" y="3394075"/>
            <a:ext cx="5865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2. Balance charges to write formula.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1270000" y="4279900"/>
            <a:ext cx="2144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silver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rgbClr val="000066"/>
                </a:solidFill>
              </a:rPr>
              <a:t>sulfide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287463" y="4957763"/>
            <a:ext cx="292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zinc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rgbClr val="000066"/>
                </a:solidFill>
              </a:rPr>
              <a:t>phosphide</a:t>
            </a:r>
            <a:r>
              <a:rPr lang="en-US" sz="2800" b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1276350" y="5641975"/>
            <a:ext cx="2443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calcium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rgbClr val="000066"/>
                </a:solidFill>
              </a:rPr>
              <a:t>iodide</a:t>
            </a:r>
          </a:p>
        </p:txBody>
      </p:sp>
      <p:grpSp>
        <p:nvGrpSpPr>
          <p:cNvPr id="19464" name="Group 15"/>
          <p:cNvGrpSpPr>
            <a:grpSpLocks/>
          </p:cNvGrpSpPr>
          <p:nvPr/>
        </p:nvGrpSpPr>
        <p:grpSpPr bwMode="auto">
          <a:xfrm>
            <a:off x="320675" y="1282700"/>
            <a:ext cx="3368675" cy="947738"/>
            <a:chOff x="446" y="395"/>
            <a:chExt cx="2122" cy="597"/>
          </a:xfrm>
        </p:grpSpPr>
        <p:sp>
          <p:nvSpPr>
            <p:cNvPr id="19593" name="Rectangle 13"/>
            <p:cNvSpPr>
              <a:spLocks noChangeArrowheads="1"/>
            </p:cNvSpPr>
            <p:nvPr/>
          </p:nvSpPr>
          <p:spPr bwMode="auto">
            <a:xfrm>
              <a:off x="446" y="395"/>
              <a:ext cx="212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>
                  <a:solidFill>
                    <a:srgbClr val="969696"/>
                  </a:solidFill>
                </a:rPr>
                <a:t>B. To write formula, </a:t>
              </a:r>
            </a:p>
          </p:txBody>
        </p:sp>
        <p:sp>
          <p:nvSpPr>
            <p:cNvPr id="19594" name="Rectangle 14"/>
            <p:cNvSpPr>
              <a:spLocks noChangeArrowheads="1"/>
            </p:cNvSpPr>
            <p:nvPr/>
          </p:nvSpPr>
          <p:spPr bwMode="auto">
            <a:xfrm>
              <a:off x="742" y="665"/>
              <a:ext cx="17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>
                  <a:solidFill>
                    <a:srgbClr val="969696"/>
                  </a:solidFill>
                </a:rPr>
                <a:t>given the name:</a:t>
              </a:r>
            </a:p>
          </p:txBody>
        </p:sp>
      </p:grpSp>
      <p:grpSp>
        <p:nvGrpSpPr>
          <p:cNvPr id="19465" name="Group 16"/>
          <p:cNvGrpSpPr>
            <a:grpSpLocks/>
          </p:cNvGrpSpPr>
          <p:nvPr/>
        </p:nvGrpSpPr>
        <p:grpSpPr bwMode="auto">
          <a:xfrm>
            <a:off x="3911600" y="647700"/>
            <a:ext cx="4962525" cy="1930400"/>
            <a:chOff x="691" y="2271"/>
            <a:chExt cx="4424" cy="1720"/>
          </a:xfrm>
        </p:grpSpPr>
        <p:sp>
          <p:nvSpPr>
            <p:cNvPr id="19484" name="Rectangle 17"/>
            <p:cNvSpPr>
              <a:spLocks noChangeArrowheads="1"/>
            </p:cNvSpPr>
            <p:nvPr/>
          </p:nvSpPr>
          <p:spPr bwMode="auto">
            <a:xfrm>
              <a:off x="1428" y="3008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Rectangle 18"/>
            <p:cNvSpPr>
              <a:spLocks noChangeArrowheads="1"/>
            </p:cNvSpPr>
            <p:nvPr/>
          </p:nvSpPr>
          <p:spPr bwMode="auto">
            <a:xfrm>
              <a:off x="1674" y="3008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Rectangle 19"/>
            <p:cNvSpPr>
              <a:spLocks noChangeArrowheads="1"/>
            </p:cNvSpPr>
            <p:nvPr/>
          </p:nvSpPr>
          <p:spPr bwMode="auto">
            <a:xfrm>
              <a:off x="1920" y="3008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Rectangle 20"/>
            <p:cNvSpPr>
              <a:spLocks noChangeArrowheads="1"/>
            </p:cNvSpPr>
            <p:nvPr/>
          </p:nvSpPr>
          <p:spPr bwMode="auto">
            <a:xfrm>
              <a:off x="2166" y="3008"/>
              <a:ext cx="245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Rectangle 21"/>
            <p:cNvSpPr>
              <a:spLocks noChangeArrowheads="1"/>
            </p:cNvSpPr>
            <p:nvPr/>
          </p:nvSpPr>
          <p:spPr bwMode="auto">
            <a:xfrm>
              <a:off x="937" y="2517"/>
              <a:ext cx="246" cy="1474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Rectangle 22"/>
            <p:cNvSpPr>
              <a:spLocks noChangeArrowheads="1"/>
            </p:cNvSpPr>
            <p:nvPr/>
          </p:nvSpPr>
          <p:spPr bwMode="auto">
            <a:xfrm>
              <a:off x="691" y="2271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Rectangle 23"/>
            <p:cNvSpPr>
              <a:spLocks noChangeArrowheads="1"/>
            </p:cNvSpPr>
            <p:nvPr/>
          </p:nvSpPr>
          <p:spPr bwMode="auto">
            <a:xfrm>
              <a:off x="2411" y="3008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Rectangle 24"/>
            <p:cNvSpPr>
              <a:spLocks noChangeArrowheads="1"/>
            </p:cNvSpPr>
            <p:nvPr/>
          </p:nvSpPr>
          <p:spPr bwMode="auto">
            <a:xfrm>
              <a:off x="2657" y="3008"/>
              <a:ext cx="246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Rectangle 25"/>
            <p:cNvSpPr>
              <a:spLocks noChangeArrowheads="1"/>
            </p:cNvSpPr>
            <p:nvPr/>
          </p:nvSpPr>
          <p:spPr bwMode="auto">
            <a:xfrm>
              <a:off x="3395" y="3008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Rectangle 26"/>
            <p:cNvSpPr>
              <a:spLocks noChangeArrowheads="1"/>
            </p:cNvSpPr>
            <p:nvPr/>
          </p:nvSpPr>
          <p:spPr bwMode="auto">
            <a:xfrm>
              <a:off x="3640" y="2517"/>
              <a:ext cx="246" cy="1228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Rectangle 27"/>
            <p:cNvSpPr>
              <a:spLocks noChangeArrowheads="1"/>
            </p:cNvSpPr>
            <p:nvPr/>
          </p:nvSpPr>
          <p:spPr bwMode="auto">
            <a:xfrm>
              <a:off x="3886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Rectangle 28"/>
            <p:cNvSpPr>
              <a:spLocks noChangeArrowheads="1"/>
            </p:cNvSpPr>
            <p:nvPr/>
          </p:nvSpPr>
          <p:spPr bwMode="auto">
            <a:xfrm>
              <a:off x="4132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Rectangle 29"/>
            <p:cNvSpPr>
              <a:spLocks noChangeArrowheads="1"/>
            </p:cNvSpPr>
            <p:nvPr/>
          </p:nvSpPr>
          <p:spPr bwMode="auto">
            <a:xfrm>
              <a:off x="4378" y="2517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Rectangle 30"/>
            <p:cNvSpPr>
              <a:spLocks noChangeArrowheads="1"/>
            </p:cNvSpPr>
            <p:nvPr/>
          </p:nvSpPr>
          <p:spPr bwMode="auto">
            <a:xfrm>
              <a:off x="4623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Rectangle 31"/>
            <p:cNvSpPr>
              <a:spLocks noChangeArrowheads="1"/>
            </p:cNvSpPr>
            <p:nvPr/>
          </p:nvSpPr>
          <p:spPr bwMode="auto">
            <a:xfrm>
              <a:off x="4869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Rectangle 32"/>
            <p:cNvSpPr>
              <a:spLocks noChangeArrowheads="1"/>
            </p:cNvSpPr>
            <p:nvPr/>
          </p:nvSpPr>
          <p:spPr bwMode="auto">
            <a:xfrm>
              <a:off x="3149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Rectangle 33"/>
            <p:cNvSpPr>
              <a:spLocks noChangeArrowheads="1"/>
            </p:cNvSpPr>
            <p:nvPr/>
          </p:nvSpPr>
          <p:spPr bwMode="auto">
            <a:xfrm>
              <a:off x="2903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Rectangle 34"/>
            <p:cNvSpPr>
              <a:spLocks noChangeArrowheads="1"/>
            </p:cNvSpPr>
            <p:nvPr/>
          </p:nvSpPr>
          <p:spPr bwMode="auto">
            <a:xfrm>
              <a:off x="937" y="3008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2" name="Rectangle 35"/>
            <p:cNvSpPr>
              <a:spLocks noChangeArrowheads="1"/>
            </p:cNvSpPr>
            <p:nvPr/>
          </p:nvSpPr>
          <p:spPr bwMode="auto">
            <a:xfrm>
              <a:off x="691" y="3254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3" name="Rectangle 36"/>
            <p:cNvSpPr>
              <a:spLocks noChangeArrowheads="1"/>
            </p:cNvSpPr>
            <p:nvPr/>
          </p:nvSpPr>
          <p:spPr bwMode="auto">
            <a:xfrm>
              <a:off x="937" y="34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Rectangle 37"/>
            <p:cNvSpPr>
              <a:spLocks noChangeArrowheads="1"/>
            </p:cNvSpPr>
            <p:nvPr/>
          </p:nvSpPr>
          <p:spPr bwMode="auto">
            <a:xfrm>
              <a:off x="3640" y="2762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Rectangle 38"/>
            <p:cNvSpPr>
              <a:spLocks noChangeArrowheads="1"/>
            </p:cNvSpPr>
            <p:nvPr/>
          </p:nvSpPr>
          <p:spPr bwMode="auto">
            <a:xfrm>
              <a:off x="691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Rectangle 39"/>
            <p:cNvSpPr>
              <a:spLocks noChangeArrowheads="1"/>
            </p:cNvSpPr>
            <p:nvPr/>
          </p:nvSpPr>
          <p:spPr bwMode="auto">
            <a:xfrm>
              <a:off x="691" y="2517"/>
              <a:ext cx="492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Rectangle 40"/>
            <p:cNvSpPr>
              <a:spLocks noChangeArrowheads="1"/>
            </p:cNvSpPr>
            <p:nvPr/>
          </p:nvSpPr>
          <p:spPr bwMode="auto">
            <a:xfrm>
              <a:off x="1183" y="3008"/>
              <a:ext cx="245" cy="98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Rectangle 41"/>
            <p:cNvSpPr>
              <a:spLocks noChangeArrowheads="1"/>
            </p:cNvSpPr>
            <p:nvPr/>
          </p:nvSpPr>
          <p:spPr bwMode="auto">
            <a:xfrm>
              <a:off x="691" y="3008"/>
              <a:ext cx="246" cy="98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Rectangle 42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Rectangle 43"/>
            <p:cNvSpPr>
              <a:spLocks noChangeArrowheads="1"/>
            </p:cNvSpPr>
            <p:nvPr/>
          </p:nvSpPr>
          <p:spPr bwMode="auto">
            <a:xfrm>
              <a:off x="4869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Rectangle 44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2" name="Rectangle 45"/>
            <p:cNvSpPr>
              <a:spLocks noChangeArrowheads="1"/>
            </p:cNvSpPr>
            <p:nvPr/>
          </p:nvSpPr>
          <p:spPr bwMode="auto">
            <a:xfrm>
              <a:off x="937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Rectangle 46"/>
            <p:cNvSpPr>
              <a:spLocks noChangeArrowheads="1"/>
            </p:cNvSpPr>
            <p:nvPr/>
          </p:nvSpPr>
          <p:spPr bwMode="auto">
            <a:xfrm>
              <a:off x="937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Rectangle 47"/>
            <p:cNvSpPr>
              <a:spLocks noChangeArrowheads="1"/>
            </p:cNvSpPr>
            <p:nvPr/>
          </p:nvSpPr>
          <p:spPr bwMode="auto">
            <a:xfrm>
              <a:off x="691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5" name="Rectangle 48"/>
            <p:cNvSpPr>
              <a:spLocks noChangeArrowheads="1"/>
            </p:cNvSpPr>
            <p:nvPr/>
          </p:nvSpPr>
          <p:spPr bwMode="auto">
            <a:xfrm>
              <a:off x="937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6" name="Rectangle 49"/>
            <p:cNvSpPr>
              <a:spLocks noChangeArrowheads="1"/>
            </p:cNvSpPr>
            <p:nvPr/>
          </p:nvSpPr>
          <p:spPr bwMode="auto">
            <a:xfrm>
              <a:off x="691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Rectangle 50"/>
            <p:cNvSpPr>
              <a:spLocks noChangeArrowheads="1"/>
            </p:cNvSpPr>
            <p:nvPr/>
          </p:nvSpPr>
          <p:spPr bwMode="auto">
            <a:xfrm>
              <a:off x="937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Rectangle 51"/>
            <p:cNvSpPr>
              <a:spLocks noChangeArrowheads="1"/>
            </p:cNvSpPr>
            <p:nvPr/>
          </p:nvSpPr>
          <p:spPr bwMode="auto">
            <a:xfrm>
              <a:off x="691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Rectangle 52"/>
            <p:cNvSpPr>
              <a:spLocks noChangeArrowheads="1"/>
            </p:cNvSpPr>
            <p:nvPr/>
          </p:nvSpPr>
          <p:spPr bwMode="auto">
            <a:xfrm>
              <a:off x="937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Rectangle 53"/>
            <p:cNvSpPr>
              <a:spLocks noChangeArrowheads="1"/>
            </p:cNvSpPr>
            <p:nvPr/>
          </p:nvSpPr>
          <p:spPr bwMode="auto">
            <a:xfrm>
              <a:off x="691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Rectangle 54"/>
            <p:cNvSpPr>
              <a:spLocks noChangeArrowheads="1"/>
            </p:cNvSpPr>
            <p:nvPr/>
          </p:nvSpPr>
          <p:spPr bwMode="auto">
            <a:xfrm>
              <a:off x="937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Rectangle 55"/>
            <p:cNvSpPr>
              <a:spLocks noChangeArrowheads="1"/>
            </p:cNvSpPr>
            <p:nvPr/>
          </p:nvSpPr>
          <p:spPr bwMode="auto">
            <a:xfrm>
              <a:off x="691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3" name="Rectangle 56"/>
            <p:cNvSpPr>
              <a:spLocks noChangeArrowheads="1"/>
            </p:cNvSpPr>
            <p:nvPr/>
          </p:nvSpPr>
          <p:spPr bwMode="auto">
            <a:xfrm>
              <a:off x="3640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Rectangle 57"/>
            <p:cNvSpPr>
              <a:spLocks noChangeArrowheads="1"/>
            </p:cNvSpPr>
            <p:nvPr/>
          </p:nvSpPr>
          <p:spPr bwMode="auto">
            <a:xfrm>
              <a:off x="3640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Rectangle 58"/>
            <p:cNvSpPr>
              <a:spLocks noChangeArrowheads="1"/>
            </p:cNvSpPr>
            <p:nvPr/>
          </p:nvSpPr>
          <p:spPr bwMode="auto">
            <a:xfrm>
              <a:off x="3886" y="27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6" name="Rectangle 59"/>
            <p:cNvSpPr>
              <a:spLocks noChangeArrowheads="1"/>
            </p:cNvSpPr>
            <p:nvPr/>
          </p:nvSpPr>
          <p:spPr bwMode="auto">
            <a:xfrm>
              <a:off x="3640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7" name="Rectangle 60"/>
            <p:cNvSpPr>
              <a:spLocks noChangeArrowheads="1"/>
            </p:cNvSpPr>
            <p:nvPr/>
          </p:nvSpPr>
          <p:spPr bwMode="auto">
            <a:xfrm>
              <a:off x="3640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8" name="Rectangle 61"/>
            <p:cNvSpPr>
              <a:spLocks noChangeArrowheads="1"/>
            </p:cNvSpPr>
            <p:nvPr/>
          </p:nvSpPr>
          <p:spPr bwMode="auto">
            <a:xfrm>
              <a:off x="3640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9" name="Rectangle 62"/>
            <p:cNvSpPr>
              <a:spLocks noChangeArrowheads="1"/>
            </p:cNvSpPr>
            <p:nvPr/>
          </p:nvSpPr>
          <p:spPr bwMode="auto">
            <a:xfrm>
              <a:off x="3886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0" name="Rectangle 63"/>
            <p:cNvSpPr>
              <a:spLocks noChangeArrowheads="1"/>
            </p:cNvSpPr>
            <p:nvPr/>
          </p:nvSpPr>
          <p:spPr bwMode="auto">
            <a:xfrm>
              <a:off x="3886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1" name="Rectangle 64"/>
            <p:cNvSpPr>
              <a:spLocks noChangeArrowheads="1"/>
            </p:cNvSpPr>
            <p:nvPr/>
          </p:nvSpPr>
          <p:spPr bwMode="auto">
            <a:xfrm>
              <a:off x="3886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2" name="Rectangle 65"/>
            <p:cNvSpPr>
              <a:spLocks noChangeArrowheads="1"/>
            </p:cNvSpPr>
            <p:nvPr/>
          </p:nvSpPr>
          <p:spPr bwMode="auto">
            <a:xfrm>
              <a:off x="4132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3" name="Rectangle 66"/>
            <p:cNvSpPr>
              <a:spLocks noChangeArrowheads="1"/>
            </p:cNvSpPr>
            <p:nvPr/>
          </p:nvSpPr>
          <p:spPr bwMode="auto">
            <a:xfrm>
              <a:off x="4132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4" name="Rectangle 67"/>
            <p:cNvSpPr>
              <a:spLocks noChangeArrowheads="1"/>
            </p:cNvSpPr>
            <p:nvPr/>
          </p:nvSpPr>
          <p:spPr bwMode="auto">
            <a:xfrm>
              <a:off x="4132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35" name="Group 68"/>
            <p:cNvGrpSpPr>
              <a:grpSpLocks/>
            </p:cNvGrpSpPr>
            <p:nvPr/>
          </p:nvGrpSpPr>
          <p:grpSpPr bwMode="auto">
            <a:xfrm>
              <a:off x="691" y="2271"/>
              <a:ext cx="4424" cy="1474"/>
              <a:chOff x="727" y="2262"/>
              <a:chExt cx="4424" cy="1474"/>
            </a:xfrm>
          </p:grpSpPr>
          <p:sp>
            <p:nvSpPr>
              <p:cNvPr id="19576" name="Rectangle 69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7" name="Rectangle 70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8" name="Rectangle 71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9" name="Rectangle 72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0" name="Rectangle 73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1" name="Rectangle 74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2" name="Rectangle 75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3" name="Rectangle 76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4" name="Rectangle 77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5" name="Rectangle 78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6" name="Rectangle 79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7" name="Rectangle 80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8" name="Rectangle 81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9" name="Rectangle 82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0" name="Rectangle 83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1" name="Rectangle 84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2" name="Rectangle 85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36" name="Rectangle 86"/>
            <p:cNvSpPr>
              <a:spLocks noChangeArrowheads="1"/>
            </p:cNvSpPr>
            <p:nvPr/>
          </p:nvSpPr>
          <p:spPr bwMode="auto">
            <a:xfrm>
              <a:off x="462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7" name="Rectangle 87"/>
            <p:cNvSpPr>
              <a:spLocks noChangeArrowheads="1"/>
            </p:cNvSpPr>
            <p:nvPr/>
          </p:nvSpPr>
          <p:spPr bwMode="auto">
            <a:xfrm>
              <a:off x="4378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8" name="Rectangle 88"/>
            <p:cNvSpPr>
              <a:spLocks noChangeArrowheads="1"/>
            </p:cNvSpPr>
            <p:nvPr/>
          </p:nvSpPr>
          <p:spPr bwMode="auto">
            <a:xfrm>
              <a:off x="4378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9" name="Rectangle 89"/>
            <p:cNvSpPr>
              <a:spLocks noChangeArrowheads="1"/>
            </p:cNvSpPr>
            <p:nvPr/>
          </p:nvSpPr>
          <p:spPr bwMode="auto">
            <a:xfrm>
              <a:off x="3395" y="3008"/>
              <a:ext cx="245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0" name="Rectangle 90"/>
            <p:cNvSpPr>
              <a:spLocks noChangeArrowheads="1"/>
            </p:cNvSpPr>
            <p:nvPr/>
          </p:nvSpPr>
          <p:spPr bwMode="auto">
            <a:xfrm>
              <a:off x="3395" y="3254"/>
              <a:ext cx="245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1" name="Rectangle 91"/>
            <p:cNvSpPr>
              <a:spLocks noChangeArrowheads="1"/>
            </p:cNvSpPr>
            <p:nvPr/>
          </p:nvSpPr>
          <p:spPr bwMode="auto">
            <a:xfrm>
              <a:off x="3395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2" name="Rectangle 92"/>
            <p:cNvSpPr>
              <a:spLocks noChangeArrowheads="1"/>
            </p:cNvSpPr>
            <p:nvPr/>
          </p:nvSpPr>
          <p:spPr bwMode="auto">
            <a:xfrm>
              <a:off x="3149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3" name="Rectangle 93"/>
            <p:cNvSpPr>
              <a:spLocks noChangeArrowheads="1"/>
            </p:cNvSpPr>
            <p:nvPr/>
          </p:nvSpPr>
          <p:spPr bwMode="auto">
            <a:xfrm>
              <a:off x="3149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4" name="Rectangle 94"/>
            <p:cNvSpPr>
              <a:spLocks noChangeArrowheads="1"/>
            </p:cNvSpPr>
            <p:nvPr/>
          </p:nvSpPr>
          <p:spPr bwMode="auto">
            <a:xfrm>
              <a:off x="3149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5" name="Rectangle 95"/>
            <p:cNvSpPr>
              <a:spLocks noChangeArrowheads="1"/>
            </p:cNvSpPr>
            <p:nvPr/>
          </p:nvSpPr>
          <p:spPr bwMode="auto">
            <a:xfrm>
              <a:off x="2903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6" name="Rectangle 96"/>
            <p:cNvSpPr>
              <a:spLocks noChangeArrowheads="1"/>
            </p:cNvSpPr>
            <p:nvPr/>
          </p:nvSpPr>
          <p:spPr bwMode="auto">
            <a:xfrm>
              <a:off x="2903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7" name="Rectangle 97"/>
            <p:cNvSpPr>
              <a:spLocks noChangeArrowheads="1"/>
            </p:cNvSpPr>
            <p:nvPr/>
          </p:nvSpPr>
          <p:spPr bwMode="auto">
            <a:xfrm>
              <a:off x="290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8" name="Rectangle 98"/>
            <p:cNvSpPr>
              <a:spLocks noChangeArrowheads="1"/>
            </p:cNvSpPr>
            <p:nvPr/>
          </p:nvSpPr>
          <p:spPr bwMode="auto">
            <a:xfrm>
              <a:off x="1183" y="3008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9" name="Rectangle 99"/>
            <p:cNvSpPr>
              <a:spLocks noChangeArrowheads="1"/>
            </p:cNvSpPr>
            <p:nvPr/>
          </p:nvSpPr>
          <p:spPr bwMode="auto">
            <a:xfrm>
              <a:off x="1183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0" name="Rectangle 100"/>
            <p:cNvSpPr>
              <a:spLocks noChangeArrowheads="1"/>
            </p:cNvSpPr>
            <p:nvPr/>
          </p:nvSpPr>
          <p:spPr bwMode="auto">
            <a:xfrm>
              <a:off x="1183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1" name="Rectangle 101"/>
            <p:cNvSpPr>
              <a:spLocks noChangeArrowheads="1"/>
            </p:cNvSpPr>
            <p:nvPr/>
          </p:nvSpPr>
          <p:spPr bwMode="auto">
            <a:xfrm>
              <a:off x="1183" y="3745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2" name="Rectangle 102"/>
            <p:cNvSpPr>
              <a:spLocks noChangeArrowheads="1"/>
            </p:cNvSpPr>
            <p:nvPr/>
          </p:nvSpPr>
          <p:spPr bwMode="auto">
            <a:xfrm>
              <a:off x="1428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3" name="Rectangle 103"/>
            <p:cNvSpPr>
              <a:spLocks noChangeArrowheads="1"/>
            </p:cNvSpPr>
            <p:nvPr/>
          </p:nvSpPr>
          <p:spPr bwMode="auto">
            <a:xfrm>
              <a:off x="1428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4" name="Rectangle 104"/>
            <p:cNvSpPr>
              <a:spLocks noChangeArrowheads="1"/>
            </p:cNvSpPr>
            <p:nvPr/>
          </p:nvSpPr>
          <p:spPr bwMode="auto">
            <a:xfrm>
              <a:off x="1428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5" name="Rectangle 105"/>
            <p:cNvSpPr>
              <a:spLocks noChangeArrowheads="1"/>
            </p:cNvSpPr>
            <p:nvPr/>
          </p:nvSpPr>
          <p:spPr bwMode="auto">
            <a:xfrm>
              <a:off x="1428" y="3745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6" name="Rectangle 106"/>
            <p:cNvSpPr>
              <a:spLocks noChangeArrowheads="1"/>
            </p:cNvSpPr>
            <p:nvPr/>
          </p:nvSpPr>
          <p:spPr bwMode="auto">
            <a:xfrm>
              <a:off x="1674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7" name="Rectangle 107"/>
            <p:cNvSpPr>
              <a:spLocks noChangeArrowheads="1"/>
            </p:cNvSpPr>
            <p:nvPr/>
          </p:nvSpPr>
          <p:spPr bwMode="auto">
            <a:xfrm>
              <a:off x="1674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8" name="Rectangle 108"/>
            <p:cNvSpPr>
              <a:spLocks noChangeArrowheads="1"/>
            </p:cNvSpPr>
            <p:nvPr/>
          </p:nvSpPr>
          <p:spPr bwMode="auto">
            <a:xfrm>
              <a:off x="1674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9" name="Rectangle 109"/>
            <p:cNvSpPr>
              <a:spLocks noChangeArrowheads="1"/>
            </p:cNvSpPr>
            <p:nvPr/>
          </p:nvSpPr>
          <p:spPr bwMode="auto">
            <a:xfrm>
              <a:off x="1674" y="3745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0" name="Rectangle 110"/>
            <p:cNvSpPr>
              <a:spLocks noChangeArrowheads="1"/>
            </p:cNvSpPr>
            <p:nvPr/>
          </p:nvSpPr>
          <p:spPr bwMode="auto">
            <a:xfrm>
              <a:off x="1920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1" name="Rectangle 111"/>
            <p:cNvSpPr>
              <a:spLocks noChangeArrowheads="1"/>
            </p:cNvSpPr>
            <p:nvPr/>
          </p:nvSpPr>
          <p:spPr bwMode="auto">
            <a:xfrm>
              <a:off x="1920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2" name="Rectangle 112"/>
            <p:cNvSpPr>
              <a:spLocks noChangeArrowheads="1"/>
            </p:cNvSpPr>
            <p:nvPr/>
          </p:nvSpPr>
          <p:spPr bwMode="auto">
            <a:xfrm>
              <a:off x="1920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3" name="Rectangle 113"/>
            <p:cNvSpPr>
              <a:spLocks noChangeArrowheads="1"/>
            </p:cNvSpPr>
            <p:nvPr/>
          </p:nvSpPr>
          <p:spPr bwMode="auto">
            <a:xfrm>
              <a:off x="1920" y="3745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4" name="Rectangle 114"/>
            <p:cNvSpPr>
              <a:spLocks noChangeArrowheads="1"/>
            </p:cNvSpPr>
            <p:nvPr/>
          </p:nvSpPr>
          <p:spPr bwMode="auto">
            <a:xfrm>
              <a:off x="2166" y="3008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5" name="Rectangle 115"/>
            <p:cNvSpPr>
              <a:spLocks noChangeArrowheads="1"/>
            </p:cNvSpPr>
            <p:nvPr/>
          </p:nvSpPr>
          <p:spPr bwMode="auto">
            <a:xfrm>
              <a:off x="2166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6" name="Rectangle 116"/>
            <p:cNvSpPr>
              <a:spLocks noChangeArrowheads="1"/>
            </p:cNvSpPr>
            <p:nvPr/>
          </p:nvSpPr>
          <p:spPr bwMode="auto">
            <a:xfrm>
              <a:off x="2166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7" name="Rectangle 117"/>
            <p:cNvSpPr>
              <a:spLocks noChangeArrowheads="1"/>
            </p:cNvSpPr>
            <p:nvPr/>
          </p:nvSpPr>
          <p:spPr bwMode="auto">
            <a:xfrm>
              <a:off x="2166" y="3745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8" name="Rectangle 118"/>
            <p:cNvSpPr>
              <a:spLocks noChangeArrowheads="1"/>
            </p:cNvSpPr>
            <p:nvPr/>
          </p:nvSpPr>
          <p:spPr bwMode="auto">
            <a:xfrm>
              <a:off x="2411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9" name="Rectangle 119"/>
            <p:cNvSpPr>
              <a:spLocks noChangeArrowheads="1"/>
            </p:cNvSpPr>
            <p:nvPr/>
          </p:nvSpPr>
          <p:spPr bwMode="auto">
            <a:xfrm>
              <a:off x="2411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70" name="Rectangle 120"/>
            <p:cNvSpPr>
              <a:spLocks noChangeArrowheads="1"/>
            </p:cNvSpPr>
            <p:nvPr/>
          </p:nvSpPr>
          <p:spPr bwMode="auto">
            <a:xfrm>
              <a:off x="2411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71" name="Rectangle 121"/>
            <p:cNvSpPr>
              <a:spLocks noChangeArrowheads="1"/>
            </p:cNvSpPr>
            <p:nvPr/>
          </p:nvSpPr>
          <p:spPr bwMode="auto">
            <a:xfrm>
              <a:off x="2411" y="3745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72" name="Rectangle 122"/>
            <p:cNvSpPr>
              <a:spLocks noChangeArrowheads="1"/>
            </p:cNvSpPr>
            <p:nvPr/>
          </p:nvSpPr>
          <p:spPr bwMode="auto">
            <a:xfrm>
              <a:off x="2657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73" name="Rectangle 123"/>
            <p:cNvSpPr>
              <a:spLocks noChangeArrowheads="1"/>
            </p:cNvSpPr>
            <p:nvPr/>
          </p:nvSpPr>
          <p:spPr bwMode="auto">
            <a:xfrm>
              <a:off x="2657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74" name="Rectangle 124"/>
            <p:cNvSpPr>
              <a:spLocks noChangeArrowheads="1"/>
            </p:cNvSpPr>
            <p:nvPr/>
          </p:nvSpPr>
          <p:spPr bwMode="auto">
            <a:xfrm>
              <a:off x="2657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75" name="Rectangle 125"/>
            <p:cNvSpPr>
              <a:spLocks noChangeArrowheads="1"/>
            </p:cNvSpPr>
            <p:nvPr/>
          </p:nvSpPr>
          <p:spPr bwMode="auto">
            <a:xfrm>
              <a:off x="2657" y="3745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644" name="Rectangle 132"/>
          <p:cNvSpPr>
            <a:spLocks noChangeArrowheads="1"/>
          </p:cNvSpPr>
          <p:nvPr/>
        </p:nvSpPr>
        <p:spPr bwMode="auto">
          <a:xfrm>
            <a:off x="4354513" y="4271963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Ag</a:t>
            </a:r>
            <a:r>
              <a:rPr lang="en-US" sz="2800" b="0" baseline="30000">
                <a:solidFill>
                  <a:srgbClr val="969696"/>
                </a:solidFill>
              </a:rPr>
              <a:t>1+</a:t>
            </a:r>
            <a:r>
              <a:rPr lang="en-US" sz="2800" b="0"/>
              <a:t> </a:t>
            </a:r>
          </a:p>
        </p:txBody>
      </p:sp>
      <p:sp>
        <p:nvSpPr>
          <p:cNvPr id="64645" name="Rectangle 133"/>
          <p:cNvSpPr>
            <a:spLocks noChangeArrowheads="1"/>
          </p:cNvSpPr>
          <p:nvPr/>
        </p:nvSpPr>
        <p:spPr bwMode="auto">
          <a:xfrm>
            <a:off x="5418138" y="4273550"/>
            <a:ext cx="788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S</a:t>
            </a:r>
            <a:r>
              <a:rPr lang="en-US" sz="2800" b="0" baseline="30000">
                <a:solidFill>
                  <a:srgbClr val="000066"/>
                </a:solidFill>
              </a:rPr>
              <a:t>2–</a:t>
            </a:r>
            <a:r>
              <a:rPr lang="en-US" sz="2800" b="0"/>
              <a:t> </a:t>
            </a:r>
          </a:p>
        </p:txBody>
      </p:sp>
      <p:sp>
        <p:nvSpPr>
          <p:cNvPr id="64646" name="Rectangle 134"/>
          <p:cNvSpPr>
            <a:spLocks noChangeArrowheads="1"/>
          </p:cNvSpPr>
          <p:nvPr/>
        </p:nvSpPr>
        <p:spPr bwMode="auto">
          <a:xfrm>
            <a:off x="6578600" y="4271963"/>
            <a:ext cx="1089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Ag</a:t>
            </a:r>
            <a:r>
              <a:rPr lang="en-US" sz="2800" b="0" baseline="-25000"/>
              <a:t>2</a:t>
            </a:r>
            <a:r>
              <a:rPr lang="en-US" sz="2800" b="0">
                <a:solidFill>
                  <a:srgbClr val="000066"/>
                </a:solidFill>
              </a:rPr>
              <a:t>S</a:t>
            </a:r>
            <a:r>
              <a:rPr lang="en-US" sz="2800" b="0"/>
              <a:t> </a:t>
            </a:r>
          </a:p>
        </p:txBody>
      </p:sp>
      <p:sp>
        <p:nvSpPr>
          <p:cNvPr id="64647" name="Rectangle 135"/>
          <p:cNvSpPr>
            <a:spLocks noChangeArrowheads="1"/>
          </p:cNvSpPr>
          <p:nvPr/>
        </p:nvSpPr>
        <p:spPr bwMode="auto">
          <a:xfrm>
            <a:off x="4359275" y="4954588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Zn</a:t>
            </a:r>
            <a:r>
              <a:rPr lang="en-US" sz="2800" b="0" baseline="30000">
                <a:solidFill>
                  <a:srgbClr val="969696"/>
                </a:solidFill>
              </a:rPr>
              <a:t>2+</a:t>
            </a:r>
            <a:r>
              <a:rPr lang="en-US" sz="2800" b="0"/>
              <a:t> </a:t>
            </a:r>
          </a:p>
        </p:txBody>
      </p:sp>
      <p:sp>
        <p:nvSpPr>
          <p:cNvPr id="64648" name="Rectangle 136"/>
          <p:cNvSpPr>
            <a:spLocks noChangeArrowheads="1"/>
          </p:cNvSpPr>
          <p:nvPr/>
        </p:nvSpPr>
        <p:spPr bwMode="auto">
          <a:xfrm>
            <a:off x="5408613" y="4954588"/>
            <a:ext cx="788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P</a:t>
            </a:r>
            <a:r>
              <a:rPr lang="en-US" sz="2800" b="0" baseline="30000">
                <a:solidFill>
                  <a:srgbClr val="000066"/>
                </a:solidFill>
              </a:rPr>
              <a:t>3–</a:t>
            </a:r>
            <a:r>
              <a:rPr lang="en-US" sz="2800" b="0"/>
              <a:t> </a:t>
            </a:r>
          </a:p>
        </p:txBody>
      </p:sp>
      <p:sp>
        <p:nvSpPr>
          <p:cNvPr id="64649" name="Rectangle 137"/>
          <p:cNvSpPr>
            <a:spLocks noChangeArrowheads="1"/>
          </p:cNvSpPr>
          <p:nvPr/>
        </p:nvSpPr>
        <p:spPr bwMode="auto">
          <a:xfrm>
            <a:off x="6605588" y="4954588"/>
            <a:ext cx="1204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Zn</a:t>
            </a:r>
            <a:r>
              <a:rPr lang="en-US" sz="2800" b="0" baseline="-25000"/>
              <a:t>3</a:t>
            </a:r>
            <a:r>
              <a:rPr lang="en-US" sz="2800" b="0">
                <a:solidFill>
                  <a:srgbClr val="000066"/>
                </a:solidFill>
              </a:rPr>
              <a:t>P</a:t>
            </a:r>
            <a:r>
              <a:rPr lang="en-US" sz="2800" b="0" baseline="-25000"/>
              <a:t>2</a:t>
            </a:r>
            <a:r>
              <a:rPr lang="en-US" sz="2800" b="0"/>
              <a:t> </a:t>
            </a:r>
          </a:p>
        </p:txBody>
      </p:sp>
      <p:sp>
        <p:nvSpPr>
          <p:cNvPr id="64650" name="Rectangle 138"/>
          <p:cNvSpPr>
            <a:spLocks noChangeArrowheads="1"/>
          </p:cNvSpPr>
          <p:nvPr/>
        </p:nvSpPr>
        <p:spPr bwMode="auto">
          <a:xfrm>
            <a:off x="5403850" y="5637213"/>
            <a:ext cx="650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I</a:t>
            </a:r>
            <a:r>
              <a:rPr lang="en-US" sz="2800" b="0" baseline="30000"/>
              <a:t>1–</a:t>
            </a:r>
            <a:r>
              <a:rPr lang="en-US" sz="2800" b="0"/>
              <a:t> </a:t>
            </a:r>
          </a:p>
        </p:txBody>
      </p:sp>
      <p:sp>
        <p:nvSpPr>
          <p:cNvPr id="64651" name="Rectangle 139"/>
          <p:cNvSpPr>
            <a:spLocks noChangeArrowheads="1"/>
          </p:cNvSpPr>
          <p:nvPr/>
        </p:nvSpPr>
        <p:spPr bwMode="auto">
          <a:xfrm>
            <a:off x="4346575" y="5637213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Ca</a:t>
            </a:r>
            <a:r>
              <a:rPr lang="en-US" sz="2800" b="0" baseline="30000">
                <a:solidFill>
                  <a:srgbClr val="969696"/>
                </a:solidFill>
              </a:rPr>
              <a:t>2+</a:t>
            </a:r>
            <a:r>
              <a:rPr lang="en-US" sz="2800" b="0"/>
              <a:t> </a:t>
            </a:r>
          </a:p>
        </p:txBody>
      </p:sp>
      <p:sp>
        <p:nvSpPr>
          <p:cNvPr id="64652" name="Rectangle 140"/>
          <p:cNvSpPr>
            <a:spLocks noChangeArrowheads="1"/>
          </p:cNvSpPr>
          <p:nvPr/>
        </p:nvSpPr>
        <p:spPr bwMode="auto">
          <a:xfrm>
            <a:off x="6602413" y="5637213"/>
            <a:ext cx="971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Ca</a:t>
            </a:r>
            <a:r>
              <a:rPr lang="en-US" sz="2800" b="0">
                <a:solidFill>
                  <a:srgbClr val="000066"/>
                </a:solidFill>
              </a:rPr>
              <a:t>I</a:t>
            </a:r>
            <a:r>
              <a:rPr lang="en-US" sz="2800" b="0" baseline="-25000"/>
              <a:t>2</a:t>
            </a:r>
            <a:r>
              <a:rPr lang="en-US" sz="2800" b="0"/>
              <a:t> </a:t>
            </a:r>
          </a:p>
        </p:txBody>
      </p:sp>
      <p:grpSp>
        <p:nvGrpSpPr>
          <p:cNvPr id="5" name="Group 153"/>
          <p:cNvGrpSpPr>
            <a:grpSpLocks/>
          </p:cNvGrpSpPr>
          <p:nvPr/>
        </p:nvGrpSpPr>
        <p:grpSpPr bwMode="auto">
          <a:xfrm>
            <a:off x="2219325" y="381000"/>
            <a:ext cx="2084388" cy="1236663"/>
            <a:chOff x="1398" y="240"/>
            <a:chExt cx="1313" cy="779"/>
          </a:xfrm>
        </p:grpSpPr>
        <p:sp>
          <p:nvSpPr>
            <p:cNvPr id="19482" name="Line 149"/>
            <p:cNvSpPr>
              <a:spLocks noChangeShapeType="1"/>
            </p:cNvSpPr>
            <p:nvPr/>
          </p:nvSpPr>
          <p:spPr bwMode="auto">
            <a:xfrm>
              <a:off x="1797" y="499"/>
              <a:ext cx="914" cy="5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Rectangle 150"/>
            <p:cNvSpPr>
              <a:spLocks noChangeArrowheads="1"/>
            </p:cNvSpPr>
            <p:nvPr/>
          </p:nvSpPr>
          <p:spPr bwMode="auto">
            <a:xfrm>
              <a:off x="1398" y="240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Ca</a:t>
              </a:r>
            </a:p>
          </p:txBody>
        </p:sp>
      </p:grpSp>
      <p:grpSp>
        <p:nvGrpSpPr>
          <p:cNvPr id="6" name="Group 154"/>
          <p:cNvGrpSpPr>
            <a:grpSpLocks/>
          </p:cNvGrpSpPr>
          <p:nvPr/>
        </p:nvGrpSpPr>
        <p:grpSpPr bwMode="auto">
          <a:xfrm>
            <a:off x="5572125" y="671513"/>
            <a:ext cx="1206500" cy="1157287"/>
            <a:chOff x="3510" y="423"/>
            <a:chExt cx="760" cy="729"/>
          </a:xfrm>
        </p:grpSpPr>
        <p:sp>
          <p:nvSpPr>
            <p:cNvPr id="19480" name="Line 147"/>
            <p:cNvSpPr>
              <a:spLocks noChangeShapeType="1"/>
            </p:cNvSpPr>
            <p:nvPr/>
          </p:nvSpPr>
          <p:spPr bwMode="auto">
            <a:xfrm>
              <a:off x="3867" y="732"/>
              <a:ext cx="403" cy="4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Rectangle 151"/>
            <p:cNvSpPr>
              <a:spLocks noChangeArrowheads="1"/>
            </p:cNvSpPr>
            <p:nvPr/>
          </p:nvSpPr>
          <p:spPr bwMode="auto">
            <a:xfrm>
              <a:off x="3510" y="423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Ag</a:t>
              </a:r>
            </a:p>
          </p:txBody>
        </p:sp>
      </p:grpSp>
      <p:grpSp>
        <p:nvGrpSpPr>
          <p:cNvPr id="7" name="Group 155"/>
          <p:cNvGrpSpPr>
            <a:grpSpLocks/>
          </p:cNvGrpSpPr>
          <p:nvPr/>
        </p:nvGrpSpPr>
        <p:grpSpPr bwMode="auto">
          <a:xfrm>
            <a:off x="6224588" y="106363"/>
            <a:ext cx="808037" cy="1438275"/>
            <a:chOff x="3921" y="67"/>
            <a:chExt cx="509" cy="906"/>
          </a:xfrm>
        </p:grpSpPr>
        <p:sp>
          <p:nvSpPr>
            <p:cNvPr id="19478" name="Line 148"/>
            <p:cNvSpPr>
              <a:spLocks noChangeShapeType="1"/>
            </p:cNvSpPr>
            <p:nvPr/>
          </p:nvSpPr>
          <p:spPr bwMode="auto">
            <a:xfrm>
              <a:off x="4173" y="343"/>
              <a:ext cx="257" cy="63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Rectangle 152"/>
            <p:cNvSpPr>
              <a:spLocks noChangeArrowheads="1"/>
            </p:cNvSpPr>
            <p:nvPr/>
          </p:nvSpPr>
          <p:spPr bwMode="auto">
            <a:xfrm>
              <a:off x="3921" y="67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Zn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4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4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4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4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4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4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4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58" grpId="0" animBg="1"/>
      <p:bldP spid="64520" grpId="0"/>
      <p:bldP spid="64521" grpId="0"/>
      <p:bldP spid="64522" grpId="0"/>
      <p:bldP spid="64523" grpId="0"/>
      <p:bldP spid="64524" grpId="0"/>
      <p:bldP spid="64644" grpId="0"/>
      <p:bldP spid="64645" grpId="0"/>
      <p:bldP spid="64646" grpId="0"/>
      <p:bldP spid="64647" grpId="0"/>
      <p:bldP spid="64648" grpId="0"/>
      <p:bldP spid="64649" grpId="0"/>
      <p:bldP spid="64650" grpId="0"/>
      <p:bldP spid="64651" grpId="0"/>
      <p:bldP spid="646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749300" y="268288"/>
            <a:ext cx="7610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 u="sng">
                <a:solidFill>
                  <a:srgbClr val="A50021"/>
                </a:solidFill>
              </a:rPr>
              <a:t>Multiple-Charge Cations</a:t>
            </a:r>
            <a:r>
              <a:rPr lang="en-US" sz="2800" b="0" u="sng">
                <a:solidFill>
                  <a:srgbClr val="FF0000"/>
                </a:solidFill>
              </a:rPr>
              <a:t> </a:t>
            </a:r>
            <a:r>
              <a:rPr lang="en-US" sz="2800" b="0" u="sng">
                <a:solidFill>
                  <a:schemeClr val="tx2"/>
                </a:solidFill>
              </a:rPr>
              <a:t>with</a:t>
            </a:r>
            <a:r>
              <a:rPr lang="en-US" sz="2800" b="0" u="sng">
                <a:solidFill>
                  <a:srgbClr val="FF0000"/>
                </a:solidFill>
              </a:rPr>
              <a:t> </a:t>
            </a:r>
            <a:r>
              <a:rPr lang="en-US" sz="2800" b="0" u="sng">
                <a:solidFill>
                  <a:srgbClr val="000066"/>
                </a:solidFill>
              </a:rPr>
              <a:t>Elemental Anions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422275" y="1966913"/>
            <a:ext cx="5373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The multiple-charge cations are: </a:t>
            </a:r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5613400" y="752475"/>
            <a:ext cx="3230563" cy="1462088"/>
            <a:chOff x="3536" y="474"/>
            <a:chExt cx="2035" cy="921"/>
          </a:xfrm>
        </p:grpSpPr>
        <p:sp>
          <p:nvSpPr>
            <p:cNvPr id="20596" name="Rectangle 8"/>
            <p:cNvSpPr>
              <a:spLocks noChangeArrowheads="1"/>
            </p:cNvSpPr>
            <p:nvPr/>
          </p:nvSpPr>
          <p:spPr bwMode="auto">
            <a:xfrm>
              <a:off x="3536" y="799"/>
              <a:ext cx="203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/>
                <a:t>i.e., “pulled off the</a:t>
              </a:r>
            </a:p>
            <a:p>
              <a:r>
                <a:rPr lang="en-US" sz="2800" b="0"/>
                <a:t>        Table” anions </a:t>
              </a:r>
            </a:p>
          </p:txBody>
        </p:sp>
        <p:sp>
          <p:nvSpPr>
            <p:cNvPr id="20597" name="Line 9"/>
            <p:cNvSpPr>
              <a:spLocks noChangeShapeType="1"/>
            </p:cNvSpPr>
            <p:nvPr/>
          </p:nvSpPr>
          <p:spPr bwMode="auto">
            <a:xfrm flipV="1">
              <a:off x="3755" y="474"/>
              <a:ext cx="101" cy="3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1530350" y="2430463"/>
            <a:ext cx="62325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0"/>
              <a:t>Pb, Sn, and the transition elements</a:t>
            </a:r>
          </a:p>
          <a:p>
            <a:pPr algn="ctr"/>
            <a:r>
              <a:rPr lang="en-US" sz="2800" b="0"/>
              <a:t> (but – of course! – not Ag, Cd, or Zn)</a:t>
            </a:r>
          </a:p>
        </p:txBody>
      </p:sp>
      <p:grpSp>
        <p:nvGrpSpPr>
          <p:cNvPr id="3" name="Group 121"/>
          <p:cNvGrpSpPr>
            <a:grpSpLocks/>
          </p:cNvGrpSpPr>
          <p:nvPr/>
        </p:nvGrpSpPr>
        <p:grpSpPr bwMode="auto">
          <a:xfrm>
            <a:off x="1096963" y="3605213"/>
            <a:ext cx="7023100" cy="2730500"/>
            <a:chOff x="691" y="2271"/>
            <a:chExt cx="4424" cy="1720"/>
          </a:xfrm>
        </p:grpSpPr>
        <p:sp>
          <p:nvSpPr>
            <p:cNvPr id="20487" name="Rectangle 11"/>
            <p:cNvSpPr>
              <a:spLocks noChangeArrowheads="1"/>
            </p:cNvSpPr>
            <p:nvPr/>
          </p:nvSpPr>
          <p:spPr bwMode="auto">
            <a:xfrm>
              <a:off x="1428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Rectangle 12"/>
            <p:cNvSpPr>
              <a:spLocks noChangeArrowheads="1"/>
            </p:cNvSpPr>
            <p:nvPr/>
          </p:nvSpPr>
          <p:spPr bwMode="auto">
            <a:xfrm>
              <a:off x="1674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Rectangle 13"/>
            <p:cNvSpPr>
              <a:spLocks noChangeArrowheads="1"/>
            </p:cNvSpPr>
            <p:nvPr/>
          </p:nvSpPr>
          <p:spPr bwMode="auto">
            <a:xfrm>
              <a:off x="1920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Rectangle 14"/>
            <p:cNvSpPr>
              <a:spLocks noChangeArrowheads="1"/>
            </p:cNvSpPr>
            <p:nvPr/>
          </p:nvSpPr>
          <p:spPr bwMode="auto">
            <a:xfrm>
              <a:off x="2166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Rectangle 15"/>
            <p:cNvSpPr>
              <a:spLocks noChangeArrowheads="1"/>
            </p:cNvSpPr>
            <p:nvPr/>
          </p:nvSpPr>
          <p:spPr bwMode="auto">
            <a:xfrm>
              <a:off x="937" y="2517"/>
              <a:ext cx="246" cy="1474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Rectangle 16"/>
            <p:cNvSpPr>
              <a:spLocks noChangeArrowheads="1"/>
            </p:cNvSpPr>
            <p:nvPr/>
          </p:nvSpPr>
          <p:spPr bwMode="auto">
            <a:xfrm>
              <a:off x="691" y="2271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Rectangle 17"/>
            <p:cNvSpPr>
              <a:spLocks noChangeArrowheads="1"/>
            </p:cNvSpPr>
            <p:nvPr/>
          </p:nvSpPr>
          <p:spPr bwMode="auto">
            <a:xfrm>
              <a:off x="2411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Rectangle 18"/>
            <p:cNvSpPr>
              <a:spLocks noChangeArrowheads="1"/>
            </p:cNvSpPr>
            <p:nvPr/>
          </p:nvSpPr>
          <p:spPr bwMode="auto">
            <a:xfrm>
              <a:off x="2657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Rectangle 19"/>
            <p:cNvSpPr>
              <a:spLocks noChangeArrowheads="1"/>
            </p:cNvSpPr>
            <p:nvPr/>
          </p:nvSpPr>
          <p:spPr bwMode="auto">
            <a:xfrm>
              <a:off x="3395" y="3008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Rectangle 20"/>
            <p:cNvSpPr>
              <a:spLocks noChangeArrowheads="1"/>
            </p:cNvSpPr>
            <p:nvPr/>
          </p:nvSpPr>
          <p:spPr bwMode="auto">
            <a:xfrm>
              <a:off x="3640" y="2517"/>
              <a:ext cx="246" cy="1228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Rectangle 21"/>
            <p:cNvSpPr>
              <a:spLocks noChangeArrowheads="1"/>
            </p:cNvSpPr>
            <p:nvPr/>
          </p:nvSpPr>
          <p:spPr bwMode="auto">
            <a:xfrm>
              <a:off x="3886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Rectangle 22"/>
            <p:cNvSpPr>
              <a:spLocks noChangeArrowheads="1"/>
            </p:cNvSpPr>
            <p:nvPr/>
          </p:nvSpPr>
          <p:spPr bwMode="auto">
            <a:xfrm>
              <a:off x="4132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Rectangle 23"/>
            <p:cNvSpPr>
              <a:spLocks noChangeArrowheads="1"/>
            </p:cNvSpPr>
            <p:nvPr/>
          </p:nvSpPr>
          <p:spPr bwMode="auto">
            <a:xfrm>
              <a:off x="4378" y="2517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Rectangle 24"/>
            <p:cNvSpPr>
              <a:spLocks noChangeArrowheads="1"/>
            </p:cNvSpPr>
            <p:nvPr/>
          </p:nvSpPr>
          <p:spPr bwMode="auto">
            <a:xfrm>
              <a:off x="4623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Rectangle 25"/>
            <p:cNvSpPr>
              <a:spLocks noChangeArrowheads="1"/>
            </p:cNvSpPr>
            <p:nvPr/>
          </p:nvSpPr>
          <p:spPr bwMode="auto">
            <a:xfrm>
              <a:off x="4869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Rectangle 26"/>
            <p:cNvSpPr>
              <a:spLocks noChangeArrowheads="1"/>
            </p:cNvSpPr>
            <p:nvPr/>
          </p:nvSpPr>
          <p:spPr bwMode="auto">
            <a:xfrm>
              <a:off x="3149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Rectangle 27"/>
            <p:cNvSpPr>
              <a:spLocks noChangeArrowheads="1"/>
            </p:cNvSpPr>
            <p:nvPr/>
          </p:nvSpPr>
          <p:spPr bwMode="auto">
            <a:xfrm>
              <a:off x="2903" y="3008"/>
              <a:ext cx="246" cy="737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Rectangle 28"/>
            <p:cNvSpPr>
              <a:spLocks noChangeArrowheads="1"/>
            </p:cNvSpPr>
            <p:nvPr/>
          </p:nvSpPr>
          <p:spPr bwMode="auto">
            <a:xfrm>
              <a:off x="937" y="3008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Rectangle 29"/>
            <p:cNvSpPr>
              <a:spLocks noChangeArrowheads="1"/>
            </p:cNvSpPr>
            <p:nvPr/>
          </p:nvSpPr>
          <p:spPr bwMode="auto">
            <a:xfrm>
              <a:off x="691" y="3254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Rectangle 30"/>
            <p:cNvSpPr>
              <a:spLocks noChangeArrowheads="1"/>
            </p:cNvSpPr>
            <p:nvPr/>
          </p:nvSpPr>
          <p:spPr bwMode="auto">
            <a:xfrm>
              <a:off x="937" y="34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Rectangle 31"/>
            <p:cNvSpPr>
              <a:spLocks noChangeArrowheads="1"/>
            </p:cNvSpPr>
            <p:nvPr/>
          </p:nvSpPr>
          <p:spPr bwMode="auto">
            <a:xfrm>
              <a:off x="3640" y="2762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Rectangle 32"/>
            <p:cNvSpPr>
              <a:spLocks noChangeArrowheads="1"/>
            </p:cNvSpPr>
            <p:nvPr/>
          </p:nvSpPr>
          <p:spPr bwMode="auto">
            <a:xfrm>
              <a:off x="691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Rectangle 33"/>
            <p:cNvSpPr>
              <a:spLocks noChangeArrowheads="1"/>
            </p:cNvSpPr>
            <p:nvPr/>
          </p:nvSpPr>
          <p:spPr bwMode="auto">
            <a:xfrm>
              <a:off x="691" y="2517"/>
              <a:ext cx="492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Rectangle 34"/>
            <p:cNvSpPr>
              <a:spLocks noChangeArrowheads="1"/>
            </p:cNvSpPr>
            <p:nvPr/>
          </p:nvSpPr>
          <p:spPr bwMode="auto">
            <a:xfrm>
              <a:off x="1183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Rectangle 35"/>
            <p:cNvSpPr>
              <a:spLocks noChangeArrowheads="1"/>
            </p:cNvSpPr>
            <p:nvPr/>
          </p:nvSpPr>
          <p:spPr bwMode="auto">
            <a:xfrm>
              <a:off x="691" y="3008"/>
              <a:ext cx="246" cy="98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Rectangle 36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Rectangle 37"/>
            <p:cNvSpPr>
              <a:spLocks noChangeArrowheads="1"/>
            </p:cNvSpPr>
            <p:nvPr/>
          </p:nvSpPr>
          <p:spPr bwMode="auto">
            <a:xfrm>
              <a:off x="4869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Rectangle 38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Rectangle 39"/>
            <p:cNvSpPr>
              <a:spLocks noChangeArrowheads="1"/>
            </p:cNvSpPr>
            <p:nvPr/>
          </p:nvSpPr>
          <p:spPr bwMode="auto">
            <a:xfrm>
              <a:off x="937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Rectangle 40"/>
            <p:cNvSpPr>
              <a:spLocks noChangeArrowheads="1"/>
            </p:cNvSpPr>
            <p:nvPr/>
          </p:nvSpPr>
          <p:spPr bwMode="auto">
            <a:xfrm>
              <a:off x="937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Rectangle 41"/>
            <p:cNvSpPr>
              <a:spLocks noChangeArrowheads="1"/>
            </p:cNvSpPr>
            <p:nvPr/>
          </p:nvSpPr>
          <p:spPr bwMode="auto">
            <a:xfrm>
              <a:off x="691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Rectangle 42"/>
            <p:cNvSpPr>
              <a:spLocks noChangeArrowheads="1"/>
            </p:cNvSpPr>
            <p:nvPr/>
          </p:nvSpPr>
          <p:spPr bwMode="auto">
            <a:xfrm>
              <a:off x="937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Rectangle 43"/>
            <p:cNvSpPr>
              <a:spLocks noChangeArrowheads="1"/>
            </p:cNvSpPr>
            <p:nvPr/>
          </p:nvSpPr>
          <p:spPr bwMode="auto">
            <a:xfrm>
              <a:off x="691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Rectangle 44"/>
            <p:cNvSpPr>
              <a:spLocks noChangeArrowheads="1"/>
            </p:cNvSpPr>
            <p:nvPr/>
          </p:nvSpPr>
          <p:spPr bwMode="auto">
            <a:xfrm>
              <a:off x="937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Rectangle 45"/>
            <p:cNvSpPr>
              <a:spLocks noChangeArrowheads="1"/>
            </p:cNvSpPr>
            <p:nvPr/>
          </p:nvSpPr>
          <p:spPr bwMode="auto">
            <a:xfrm>
              <a:off x="691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Rectangle 46"/>
            <p:cNvSpPr>
              <a:spLocks noChangeArrowheads="1"/>
            </p:cNvSpPr>
            <p:nvPr/>
          </p:nvSpPr>
          <p:spPr bwMode="auto">
            <a:xfrm>
              <a:off x="937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Rectangle 47"/>
            <p:cNvSpPr>
              <a:spLocks noChangeArrowheads="1"/>
            </p:cNvSpPr>
            <p:nvPr/>
          </p:nvSpPr>
          <p:spPr bwMode="auto">
            <a:xfrm>
              <a:off x="691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Rectangle 48"/>
            <p:cNvSpPr>
              <a:spLocks noChangeArrowheads="1"/>
            </p:cNvSpPr>
            <p:nvPr/>
          </p:nvSpPr>
          <p:spPr bwMode="auto">
            <a:xfrm>
              <a:off x="937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Rectangle 49"/>
            <p:cNvSpPr>
              <a:spLocks noChangeArrowheads="1"/>
            </p:cNvSpPr>
            <p:nvPr/>
          </p:nvSpPr>
          <p:spPr bwMode="auto">
            <a:xfrm>
              <a:off x="691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Rectangle 50"/>
            <p:cNvSpPr>
              <a:spLocks noChangeArrowheads="1"/>
            </p:cNvSpPr>
            <p:nvPr/>
          </p:nvSpPr>
          <p:spPr bwMode="auto">
            <a:xfrm>
              <a:off x="3640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Rectangle 51"/>
            <p:cNvSpPr>
              <a:spLocks noChangeArrowheads="1"/>
            </p:cNvSpPr>
            <p:nvPr/>
          </p:nvSpPr>
          <p:spPr bwMode="auto">
            <a:xfrm>
              <a:off x="3640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Rectangle 52"/>
            <p:cNvSpPr>
              <a:spLocks noChangeArrowheads="1"/>
            </p:cNvSpPr>
            <p:nvPr/>
          </p:nvSpPr>
          <p:spPr bwMode="auto">
            <a:xfrm>
              <a:off x="3886" y="27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Rectangle 53"/>
            <p:cNvSpPr>
              <a:spLocks noChangeArrowheads="1"/>
            </p:cNvSpPr>
            <p:nvPr/>
          </p:nvSpPr>
          <p:spPr bwMode="auto">
            <a:xfrm>
              <a:off x="3640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Rectangle 54"/>
            <p:cNvSpPr>
              <a:spLocks noChangeArrowheads="1"/>
            </p:cNvSpPr>
            <p:nvPr/>
          </p:nvSpPr>
          <p:spPr bwMode="auto">
            <a:xfrm>
              <a:off x="3640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Rectangle 55"/>
            <p:cNvSpPr>
              <a:spLocks noChangeArrowheads="1"/>
            </p:cNvSpPr>
            <p:nvPr/>
          </p:nvSpPr>
          <p:spPr bwMode="auto">
            <a:xfrm>
              <a:off x="3640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Rectangle 56"/>
            <p:cNvSpPr>
              <a:spLocks noChangeArrowheads="1"/>
            </p:cNvSpPr>
            <p:nvPr/>
          </p:nvSpPr>
          <p:spPr bwMode="auto">
            <a:xfrm>
              <a:off x="3886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Rectangle 57"/>
            <p:cNvSpPr>
              <a:spLocks noChangeArrowheads="1"/>
            </p:cNvSpPr>
            <p:nvPr/>
          </p:nvSpPr>
          <p:spPr bwMode="auto">
            <a:xfrm>
              <a:off x="3886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Rectangle 58"/>
            <p:cNvSpPr>
              <a:spLocks noChangeArrowheads="1"/>
            </p:cNvSpPr>
            <p:nvPr/>
          </p:nvSpPr>
          <p:spPr bwMode="auto">
            <a:xfrm>
              <a:off x="3886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Rectangle 59"/>
            <p:cNvSpPr>
              <a:spLocks noChangeArrowheads="1"/>
            </p:cNvSpPr>
            <p:nvPr/>
          </p:nvSpPr>
          <p:spPr bwMode="auto">
            <a:xfrm>
              <a:off x="4132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Rectangle 60"/>
            <p:cNvSpPr>
              <a:spLocks noChangeArrowheads="1"/>
            </p:cNvSpPr>
            <p:nvPr/>
          </p:nvSpPr>
          <p:spPr bwMode="auto">
            <a:xfrm>
              <a:off x="4132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Rectangle 61"/>
            <p:cNvSpPr>
              <a:spLocks noChangeArrowheads="1"/>
            </p:cNvSpPr>
            <p:nvPr/>
          </p:nvSpPr>
          <p:spPr bwMode="auto">
            <a:xfrm>
              <a:off x="4132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38" name="Group 62"/>
            <p:cNvGrpSpPr>
              <a:grpSpLocks/>
            </p:cNvGrpSpPr>
            <p:nvPr/>
          </p:nvGrpSpPr>
          <p:grpSpPr bwMode="auto">
            <a:xfrm>
              <a:off x="691" y="2271"/>
              <a:ext cx="4424" cy="1474"/>
              <a:chOff x="727" y="2262"/>
              <a:chExt cx="4424" cy="1474"/>
            </a:xfrm>
          </p:grpSpPr>
          <p:sp>
            <p:nvSpPr>
              <p:cNvPr id="20579" name="Rectangle 63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0" name="Rectangle 64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1" name="Rectangle 65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2" name="Rectangle 66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3" name="Rectangle 67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4" name="Rectangle 68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5" name="Rectangle 69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6" name="Rectangle 70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7" name="Rectangle 71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8" name="Rectangle 72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9" name="Rectangle 73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0" name="Rectangle 74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1" name="Rectangle 75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2" name="Rectangle 76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3" name="Rectangle 77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4" name="Rectangle 78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5" name="Rectangle 79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9" name="Rectangle 80"/>
            <p:cNvSpPr>
              <a:spLocks noChangeArrowheads="1"/>
            </p:cNvSpPr>
            <p:nvPr/>
          </p:nvSpPr>
          <p:spPr bwMode="auto">
            <a:xfrm>
              <a:off x="462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Rectangle 81"/>
            <p:cNvSpPr>
              <a:spLocks noChangeArrowheads="1"/>
            </p:cNvSpPr>
            <p:nvPr/>
          </p:nvSpPr>
          <p:spPr bwMode="auto">
            <a:xfrm>
              <a:off x="4378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Rectangle 82"/>
            <p:cNvSpPr>
              <a:spLocks noChangeArrowheads="1"/>
            </p:cNvSpPr>
            <p:nvPr/>
          </p:nvSpPr>
          <p:spPr bwMode="auto">
            <a:xfrm>
              <a:off x="4378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2" name="Rectangle 83"/>
            <p:cNvSpPr>
              <a:spLocks noChangeArrowheads="1"/>
            </p:cNvSpPr>
            <p:nvPr/>
          </p:nvSpPr>
          <p:spPr bwMode="auto">
            <a:xfrm>
              <a:off x="3395" y="3008"/>
              <a:ext cx="245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Rectangle 84"/>
            <p:cNvSpPr>
              <a:spLocks noChangeArrowheads="1"/>
            </p:cNvSpPr>
            <p:nvPr/>
          </p:nvSpPr>
          <p:spPr bwMode="auto">
            <a:xfrm>
              <a:off x="3395" y="3254"/>
              <a:ext cx="245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Rectangle 85"/>
            <p:cNvSpPr>
              <a:spLocks noChangeArrowheads="1"/>
            </p:cNvSpPr>
            <p:nvPr/>
          </p:nvSpPr>
          <p:spPr bwMode="auto">
            <a:xfrm>
              <a:off x="3395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Rectangle 86"/>
            <p:cNvSpPr>
              <a:spLocks noChangeArrowheads="1"/>
            </p:cNvSpPr>
            <p:nvPr/>
          </p:nvSpPr>
          <p:spPr bwMode="auto">
            <a:xfrm>
              <a:off x="3149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6" name="Rectangle 87"/>
            <p:cNvSpPr>
              <a:spLocks noChangeArrowheads="1"/>
            </p:cNvSpPr>
            <p:nvPr/>
          </p:nvSpPr>
          <p:spPr bwMode="auto">
            <a:xfrm>
              <a:off x="3149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Rectangle 88"/>
            <p:cNvSpPr>
              <a:spLocks noChangeArrowheads="1"/>
            </p:cNvSpPr>
            <p:nvPr/>
          </p:nvSpPr>
          <p:spPr bwMode="auto">
            <a:xfrm>
              <a:off x="3149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Rectangle 89"/>
            <p:cNvSpPr>
              <a:spLocks noChangeArrowheads="1"/>
            </p:cNvSpPr>
            <p:nvPr/>
          </p:nvSpPr>
          <p:spPr bwMode="auto">
            <a:xfrm>
              <a:off x="2903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Rectangle 90"/>
            <p:cNvSpPr>
              <a:spLocks noChangeArrowheads="1"/>
            </p:cNvSpPr>
            <p:nvPr/>
          </p:nvSpPr>
          <p:spPr bwMode="auto">
            <a:xfrm>
              <a:off x="2903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Rectangle 91"/>
            <p:cNvSpPr>
              <a:spLocks noChangeArrowheads="1"/>
            </p:cNvSpPr>
            <p:nvPr/>
          </p:nvSpPr>
          <p:spPr bwMode="auto">
            <a:xfrm>
              <a:off x="2903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Rectangle 92"/>
            <p:cNvSpPr>
              <a:spLocks noChangeArrowheads="1"/>
            </p:cNvSpPr>
            <p:nvPr/>
          </p:nvSpPr>
          <p:spPr bwMode="auto">
            <a:xfrm>
              <a:off x="1183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Rectangle 93"/>
            <p:cNvSpPr>
              <a:spLocks noChangeArrowheads="1"/>
            </p:cNvSpPr>
            <p:nvPr/>
          </p:nvSpPr>
          <p:spPr bwMode="auto">
            <a:xfrm>
              <a:off x="1183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Rectangle 94"/>
            <p:cNvSpPr>
              <a:spLocks noChangeArrowheads="1"/>
            </p:cNvSpPr>
            <p:nvPr/>
          </p:nvSpPr>
          <p:spPr bwMode="auto">
            <a:xfrm>
              <a:off x="1183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Rectangle 95"/>
            <p:cNvSpPr>
              <a:spLocks noChangeArrowheads="1"/>
            </p:cNvSpPr>
            <p:nvPr/>
          </p:nvSpPr>
          <p:spPr bwMode="auto">
            <a:xfrm>
              <a:off x="1183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Rectangle 96"/>
            <p:cNvSpPr>
              <a:spLocks noChangeArrowheads="1"/>
            </p:cNvSpPr>
            <p:nvPr/>
          </p:nvSpPr>
          <p:spPr bwMode="auto">
            <a:xfrm>
              <a:off x="1428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6" name="Rectangle 97"/>
            <p:cNvSpPr>
              <a:spLocks noChangeArrowheads="1"/>
            </p:cNvSpPr>
            <p:nvPr/>
          </p:nvSpPr>
          <p:spPr bwMode="auto">
            <a:xfrm>
              <a:off x="1428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Rectangle 98"/>
            <p:cNvSpPr>
              <a:spLocks noChangeArrowheads="1"/>
            </p:cNvSpPr>
            <p:nvPr/>
          </p:nvSpPr>
          <p:spPr bwMode="auto">
            <a:xfrm>
              <a:off x="1428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Rectangle 99"/>
            <p:cNvSpPr>
              <a:spLocks noChangeArrowheads="1"/>
            </p:cNvSpPr>
            <p:nvPr/>
          </p:nvSpPr>
          <p:spPr bwMode="auto">
            <a:xfrm>
              <a:off x="1428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9" name="Rectangle 100"/>
            <p:cNvSpPr>
              <a:spLocks noChangeArrowheads="1"/>
            </p:cNvSpPr>
            <p:nvPr/>
          </p:nvSpPr>
          <p:spPr bwMode="auto">
            <a:xfrm>
              <a:off x="1674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Rectangle 101"/>
            <p:cNvSpPr>
              <a:spLocks noChangeArrowheads="1"/>
            </p:cNvSpPr>
            <p:nvPr/>
          </p:nvSpPr>
          <p:spPr bwMode="auto">
            <a:xfrm>
              <a:off x="1674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1" name="Rectangle 102"/>
            <p:cNvSpPr>
              <a:spLocks noChangeArrowheads="1"/>
            </p:cNvSpPr>
            <p:nvPr/>
          </p:nvSpPr>
          <p:spPr bwMode="auto">
            <a:xfrm>
              <a:off x="1674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2" name="Rectangle 103"/>
            <p:cNvSpPr>
              <a:spLocks noChangeArrowheads="1"/>
            </p:cNvSpPr>
            <p:nvPr/>
          </p:nvSpPr>
          <p:spPr bwMode="auto">
            <a:xfrm>
              <a:off x="1674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3" name="Rectangle 104"/>
            <p:cNvSpPr>
              <a:spLocks noChangeArrowheads="1"/>
            </p:cNvSpPr>
            <p:nvPr/>
          </p:nvSpPr>
          <p:spPr bwMode="auto">
            <a:xfrm>
              <a:off x="1920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Rectangle 105"/>
            <p:cNvSpPr>
              <a:spLocks noChangeArrowheads="1"/>
            </p:cNvSpPr>
            <p:nvPr/>
          </p:nvSpPr>
          <p:spPr bwMode="auto">
            <a:xfrm>
              <a:off x="1920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5" name="Rectangle 106"/>
            <p:cNvSpPr>
              <a:spLocks noChangeArrowheads="1"/>
            </p:cNvSpPr>
            <p:nvPr/>
          </p:nvSpPr>
          <p:spPr bwMode="auto">
            <a:xfrm>
              <a:off x="1920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Rectangle 107"/>
            <p:cNvSpPr>
              <a:spLocks noChangeArrowheads="1"/>
            </p:cNvSpPr>
            <p:nvPr/>
          </p:nvSpPr>
          <p:spPr bwMode="auto">
            <a:xfrm>
              <a:off x="1920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7" name="Rectangle 108"/>
            <p:cNvSpPr>
              <a:spLocks noChangeArrowheads="1"/>
            </p:cNvSpPr>
            <p:nvPr/>
          </p:nvSpPr>
          <p:spPr bwMode="auto">
            <a:xfrm>
              <a:off x="2166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8" name="Rectangle 109"/>
            <p:cNvSpPr>
              <a:spLocks noChangeArrowheads="1"/>
            </p:cNvSpPr>
            <p:nvPr/>
          </p:nvSpPr>
          <p:spPr bwMode="auto">
            <a:xfrm>
              <a:off x="2166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9" name="Rectangle 110"/>
            <p:cNvSpPr>
              <a:spLocks noChangeArrowheads="1"/>
            </p:cNvSpPr>
            <p:nvPr/>
          </p:nvSpPr>
          <p:spPr bwMode="auto">
            <a:xfrm>
              <a:off x="2166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0" name="Rectangle 111"/>
            <p:cNvSpPr>
              <a:spLocks noChangeArrowheads="1"/>
            </p:cNvSpPr>
            <p:nvPr/>
          </p:nvSpPr>
          <p:spPr bwMode="auto">
            <a:xfrm>
              <a:off x="2166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1" name="Rectangle 112"/>
            <p:cNvSpPr>
              <a:spLocks noChangeArrowheads="1"/>
            </p:cNvSpPr>
            <p:nvPr/>
          </p:nvSpPr>
          <p:spPr bwMode="auto">
            <a:xfrm>
              <a:off x="2411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2" name="Rectangle 113"/>
            <p:cNvSpPr>
              <a:spLocks noChangeArrowheads="1"/>
            </p:cNvSpPr>
            <p:nvPr/>
          </p:nvSpPr>
          <p:spPr bwMode="auto">
            <a:xfrm>
              <a:off x="2411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3" name="Rectangle 114"/>
            <p:cNvSpPr>
              <a:spLocks noChangeArrowheads="1"/>
            </p:cNvSpPr>
            <p:nvPr/>
          </p:nvSpPr>
          <p:spPr bwMode="auto">
            <a:xfrm>
              <a:off x="2411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4" name="Rectangle 115"/>
            <p:cNvSpPr>
              <a:spLocks noChangeArrowheads="1"/>
            </p:cNvSpPr>
            <p:nvPr/>
          </p:nvSpPr>
          <p:spPr bwMode="auto">
            <a:xfrm>
              <a:off x="2411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5" name="Rectangle 116"/>
            <p:cNvSpPr>
              <a:spLocks noChangeArrowheads="1"/>
            </p:cNvSpPr>
            <p:nvPr/>
          </p:nvSpPr>
          <p:spPr bwMode="auto">
            <a:xfrm>
              <a:off x="2657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6" name="Rectangle 117"/>
            <p:cNvSpPr>
              <a:spLocks noChangeArrowheads="1"/>
            </p:cNvSpPr>
            <p:nvPr/>
          </p:nvSpPr>
          <p:spPr bwMode="auto">
            <a:xfrm>
              <a:off x="2657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7" name="Rectangle 118"/>
            <p:cNvSpPr>
              <a:spLocks noChangeArrowheads="1"/>
            </p:cNvSpPr>
            <p:nvPr/>
          </p:nvSpPr>
          <p:spPr bwMode="auto">
            <a:xfrm>
              <a:off x="2657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8" name="Rectangle 119"/>
            <p:cNvSpPr>
              <a:spLocks noChangeArrowheads="1"/>
            </p:cNvSpPr>
            <p:nvPr/>
          </p:nvSpPr>
          <p:spPr bwMode="auto">
            <a:xfrm>
              <a:off x="2657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/>
      <p:bldP spid="655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22" name="Rectangle 162"/>
          <p:cNvSpPr>
            <a:spLocks noChangeArrowheads="1"/>
          </p:cNvSpPr>
          <p:nvPr/>
        </p:nvSpPr>
        <p:spPr bwMode="auto">
          <a:xfrm>
            <a:off x="5573713" y="4021138"/>
            <a:ext cx="3294062" cy="24511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214563" y="4037013"/>
            <a:ext cx="177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iron oxide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14300" y="282575"/>
            <a:ext cx="5327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A. To name, given the formula: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0" y="977900"/>
            <a:ext cx="40449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b="0">
                <a:solidFill>
                  <a:srgbClr val="A50021"/>
                </a:solidFill>
              </a:rPr>
              <a:t>Figure out charge on</a:t>
            </a:r>
          </a:p>
          <a:p>
            <a:pPr marL="342900" indent="-342900"/>
            <a:r>
              <a:rPr lang="en-US" sz="2800" b="0">
                <a:solidFill>
                  <a:srgbClr val="A50021"/>
                </a:solidFill>
              </a:rPr>
              <a:t>   cation.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138113" y="1885950"/>
            <a:ext cx="4217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2. Write name of cation.</a:t>
            </a:r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149225" y="2474913"/>
            <a:ext cx="5484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3. Write Roman numerals</a:t>
            </a:r>
          </a:p>
          <a:p>
            <a:r>
              <a:rPr lang="en-US" sz="2800" b="0">
                <a:solidFill>
                  <a:srgbClr val="A50021"/>
                </a:solidFill>
              </a:rPr>
              <a:t>    in ( ) to show cation’s charge.</a:t>
            </a: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147638" y="3402013"/>
            <a:ext cx="414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4. Write name of anion.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844550" y="4041775"/>
            <a:ext cx="974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847725" y="4664075"/>
            <a:ext cx="124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-25000"/>
              <a:t>2</a:t>
            </a:r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 baseline="-25000"/>
              <a:t>3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865188" y="5314950"/>
            <a:ext cx="1093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Cu</a:t>
            </a:r>
            <a:r>
              <a:rPr lang="en-US" sz="2800" b="0">
                <a:solidFill>
                  <a:srgbClr val="000066"/>
                </a:solidFill>
              </a:rPr>
              <a:t>Br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858838" y="5965825"/>
            <a:ext cx="1228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Cu</a:t>
            </a:r>
            <a:r>
              <a:rPr lang="en-US" sz="2800" b="0">
                <a:solidFill>
                  <a:srgbClr val="000066"/>
                </a:solidFill>
              </a:rPr>
              <a:t>Br</a:t>
            </a:r>
            <a:r>
              <a:rPr lang="en-US" sz="2800" b="0" baseline="-25000"/>
              <a:t>2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1517" name="Group 15"/>
          <p:cNvGrpSpPr>
            <a:grpSpLocks/>
          </p:cNvGrpSpPr>
          <p:nvPr/>
        </p:nvGrpSpPr>
        <p:grpSpPr bwMode="auto">
          <a:xfrm>
            <a:off x="4611688" y="831850"/>
            <a:ext cx="4260850" cy="1657350"/>
            <a:chOff x="691" y="2271"/>
            <a:chExt cx="4424" cy="1720"/>
          </a:xfrm>
        </p:grpSpPr>
        <p:sp>
          <p:nvSpPr>
            <p:cNvPr id="21550" name="Rectangle 16"/>
            <p:cNvSpPr>
              <a:spLocks noChangeArrowheads="1"/>
            </p:cNvSpPr>
            <p:nvPr/>
          </p:nvSpPr>
          <p:spPr bwMode="auto">
            <a:xfrm>
              <a:off x="1428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Rectangle 17"/>
            <p:cNvSpPr>
              <a:spLocks noChangeArrowheads="1"/>
            </p:cNvSpPr>
            <p:nvPr/>
          </p:nvSpPr>
          <p:spPr bwMode="auto">
            <a:xfrm>
              <a:off x="1674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Rectangle 18"/>
            <p:cNvSpPr>
              <a:spLocks noChangeArrowheads="1"/>
            </p:cNvSpPr>
            <p:nvPr/>
          </p:nvSpPr>
          <p:spPr bwMode="auto">
            <a:xfrm>
              <a:off x="1920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Rectangle 19"/>
            <p:cNvSpPr>
              <a:spLocks noChangeArrowheads="1"/>
            </p:cNvSpPr>
            <p:nvPr/>
          </p:nvSpPr>
          <p:spPr bwMode="auto">
            <a:xfrm>
              <a:off x="2166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Rectangle 20"/>
            <p:cNvSpPr>
              <a:spLocks noChangeArrowheads="1"/>
            </p:cNvSpPr>
            <p:nvPr/>
          </p:nvSpPr>
          <p:spPr bwMode="auto">
            <a:xfrm>
              <a:off x="937" y="2517"/>
              <a:ext cx="246" cy="1474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Rectangle 21"/>
            <p:cNvSpPr>
              <a:spLocks noChangeArrowheads="1"/>
            </p:cNvSpPr>
            <p:nvPr/>
          </p:nvSpPr>
          <p:spPr bwMode="auto">
            <a:xfrm>
              <a:off x="691" y="2271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Rectangle 22"/>
            <p:cNvSpPr>
              <a:spLocks noChangeArrowheads="1"/>
            </p:cNvSpPr>
            <p:nvPr/>
          </p:nvSpPr>
          <p:spPr bwMode="auto">
            <a:xfrm>
              <a:off x="2411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Rectangle 23"/>
            <p:cNvSpPr>
              <a:spLocks noChangeArrowheads="1"/>
            </p:cNvSpPr>
            <p:nvPr/>
          </p:nvSpPr>
          <p:spPr bwMode="auto">
            <a:xfrm>
              <a:off x="2657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Rectangle 24"/>
            <p:cNvSpPr>
              <a:spLocks noChangeArrowheads="1"/>
            </p:cNvSpPr>
            <p:nvPr/>
          </p:nvSpPr>
          <p:spPr bwMode="auto">
            <a:xfrm>
              <a:off x="3395" y="3008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Rectangle 25"/>
            <p:cNvSpPr>
              <a:spLocks noChangeArrowheads="1"/>
            </p:cNvSpPr>
            <p:nvPr/>
          </p:nvSpPr>
          <p:spPr bwMode="auto">
            <a:xfrm>
              <a:off x="3640" y="2517"/>
              <a:ext cx="246" cy="1228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Rectangle 26"/>
            <p:cNvSpPr>
              <a:spLocks noChangeArrowheads="1"/>
            </p:cNvSpPr>
            <p:nvPr/>
          </p:nvSpPr>
          <p:spPr bwMode="auto">
            <a:xfrm>
              <a:off x="3886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Rectangle 27"/>
            <p:cNvSpPr>
              <a:spLocks noChangeArrowheads="1"/>
            </p:cNvSpPr>
            <p:nvPr/>
          </p:nvSpPr>
          <p:spPr bwMode="auto">
            <a:xfrm>
              <a:off x="4132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Rectangle 28"/>
            <p:cNvSpPr>
              <a:spLocks noChangeArrowheads="1"/>
            </p:cNvSpPr>
            <p:nvPr/>
          </p:nvSpPr>
          <p:spPr bwMode="auto">
            <a:xfrm>
              <a:off x="4378" y="2517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3" name="Rectangle 29"/>
            <p:cNvSpPr>
              <a:spLocks noChangeArrowheads="1"/>
            </p:cNvSpPr>
            <p:nvPr/>
          </p:nvSpPr>
          <p:spPr bwMode="auto">
            <a:xfrm>
              <a:off x="4623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Rectangle 30"/>
            <p:cNvSpPr>
              <a:spLocks noChangeArrowheads="1"/>
            </p:cNvSpPr>
            <p:nvPr/>
          </p:nvSpPr>
          <p:spPr bwMode="auto">
            <a:xfrm>
              <a:off x="4869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Rectangle 31"/>
            <p:cNvSpPr>
              <a:spLocks noChangeArrowheads="1"/>
            </p:cNvSpPr>
            <p:nvPr/>
          </p:nvSpPr>
          <p:spPr bwMode="auto">
            <a:xfrm>
              <a:off x="3149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Rectangle 32"/>
            <p:cNvSpPr>
              <a:spLocks noChangeArrowheads="1"/>
            </p:cNvSpPr>
            <p:nvPr/>
          </p:nvSpPr>
          <p:spPr bwMode="auto">
            <a:xfrm>
              <a:off x="2903" y="3008"/>
              <a:ext cx="246" cy="737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7" name="Rectangle 33"/>
            <p:cNvSpPr>
              <a:spLocks noChangeArrowheads="1"/>
            </p:cNvSpPr>
            <p:nvPr/>
          </p:nvSpPr>
          <p:spPr bwMode="auto">
            <a:xfrm>
              <a:off x="937" y="3008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Rectangle 34"/>
            <p:cNvSpPr>
              <a:spLocks noChangeArrowheads="1"/>
            </p:cNvSpPr>
            <p:nvPr/>
          </p:nvSpPr>
          <p:spPr bwMode="auto">
            <a:xfrm>
              <a:off x="691" y="3254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9" name="Rectangle 35"/>
            <p:cNvSpPr>
              <a:spLocks noChangeArrowheads="1"/>
            </p:cNvSpPr>
            <p:nvPr/>
          </p:nvSpPr>
          <p:spPr bwMode="auto">
            <a:xfrm>
              <a:off x="937" y="34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0" name="Rectangle 36"/>
            <p:cNvSpPr>
              <a:spLocks noChangeArrowheads="1"/>
            </p:cNvSpPr>
            <p:nvPr/>
          </p:nvSpPr>
          <p:spPr bwMode="auto">
            <a:xfrm>
              <a:off x="3640" y="2762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Rectangle 37"/>
            <p:cNvSpPr>
              <a:spLocks noChangeArrowheads="1"/>
            </p:cNvSpPr>
            <p:nvPr/>
          </p:nvSpPr>
          <p:spPr bwMode="auto">
            <a:xfrm>
              <a:off x="691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2" name="Rectangle 38"/>
            <p:cNvSpPr>
              <a:spLocks noChangeArrowheads="1"/>
            </p:cNvSpPr>
            <p:nvPr/>
          </p:nvSpPr>
          <p:spPr bwMode="auto">
            <a:xfrm>
              <a:off x="691" y="2517"/>
              <a:ext cx="492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3" name="Rectangle 39"/>
            <p:cNvSpPr>
              <a:spLocks noChangeArrowheads="1"/>
            </p:cNvSpPr>
            <p:nvPr/>
          </p:nvSpPr>
          <p:spPr bwMode="auto">
            <a:xfrm>
              <a:off x="1183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4" name="Rectangle 40"/>
            <p:cNvSpPr>
              <a:spLocks noChangeArrowheads="1"/>
            </p:cNvSpPr>
            <p:nvPr/>
          </p:nvSpPr>
          <p:spPr bwMode="auto">
            <a:xfrm>
              <a:off x="691" y="3008"/>
              <a:ext cx="246" cy="98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5" name="Rectangle 41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6" name="Rectangle 42"/>
            <p:cNvSpPr>
              <a:spLocks noChangeArrowheads="1"/>
            </p:cNvSpPr>
            <p:nvPr/>
          </p:nvSpPr>
          <p:spPr bwMode="auto">
            <a:xfrm>
              <a:off x="4869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Rectangle 43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Rectangle 44"/>
            <p:cNvSpPr>
              <a:spLocks noChangeArrowheads="1"/>
            </p:cNvSpPr>
            <p:nvPr/>
          </p:nvSpPr>
          <p:spPr bwMode="auto">
            <a:xfrm>
              <a:off x="937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Rectangle 45"/>
            <p:cNvSpPr>
              <a:spLocks noChangeArrowheads="1"/>
            </p:cNvSpPr>
            <p:nvPr/>
          </p:nvSpPr>
          <p:spPr bwMode="auto">
            <a:xfrm>
              <a:off x="937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Rectangle 46"/>
            <p:cNvSpPr>
              <a:spLocks noChangeArrowheads="1"/>
            </p:cNvSpPr>
            <p:nvPr/>
          </p:nvSpPr>
          <p:spPr bwMode="auto">
            <a:xfrm>
              <a:off x="691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1" name="Rectangle 47"/>
            <p:cNvSpPr>
              <a:spLocks noChangeArrowheads="1"/>
            </p:cNvSpPr>
            <p:nvPr/>
          </p:nvSpPr>
          <p:spPr bwMode="auto">
            <a:xfrm>
              <a:off x="937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2" name="Rectangle 48"/>
            <p:cNvSpPr>
              <a:spLocks noChangeArrowheads="1"/>
            </p:cNvSpPr>
            <p:nvPr/>
          </p:nvSpPr>
          <p:spPr bwMode="auto">
            <a:xfrm>
              <a:off x="691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Rectangle 49"/>
            <p:cNvSpPr>
              <a:spLocks noChangeArrowheads="1"/>
            </p:cNvSpPr>
            <p:nvPr/>
          </p:nvSpPr>
          <p:spPr bwMode="auto">
            <a:xfrm>
              <a:off x="937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Rectangle 50"/>
            <p:cNvSpPr>
              <a:spLocks noChangeArrowheads="1"/>
            </p:cNvSpPr>
            <p:nvPr/>
          </p:nvSpPr>
          <p:spPr bwMode="auto">
            <a:xfrm>
              <a:off x="691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Rectangle 51"/>
            <p:cNvSpPr>
              <a:spLocks noChangeArrowheads="1"/>
            </p:cNvSpPr>
            <p:nvPr/>
          </p:nvSpPr>
          <p:spPr bwMode="auto">
            <a:xfrm>
              <a:off x="937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Rectangle 52"/>
            <p:cNvSpPr>
              <a:spLocks noChangeArrowheads="1"/>
            </p:cNvSpPr>
            <p:nvPr/>
          </p:nvSpPr>
          <p:spPr bwMode="auto">
            <a:xfrm>
              <a:off x="691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Rectangle 53"/>
            <p:cNvSpPr>
              <a:spLocks noChangeArrowheads="1"/>
            </p:cNvSpPr>
            <p:nvPr/>
          </p:nvSpPr>
          <p:spPr bwMode="auto">
            <a:xfrm>
              <a:off x="937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Rectangle 54"/>
            <p:cNvSpPr>
              <a:spLocks noChangeArrowheads="1"/>
            </p:cNvSpPr>
            <p:nvPr/>
          </p:nvSpPr>
          <p:spPr bwMode="auto">
            <a:xfrm>
              <a:off x="691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Rectangle 55"/>
            <p:cNvSpPr>
              <a:spLocks noChangeArrowheads="1"/>
            </p:cNvSpPr>
            <p:nvPr/>
          </p:nvSpPr>
          <p:spPr bwMode="auto">
            <a:xfrm>
              <a:off x="3640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Rectangle 56"/>
            <p:cNvSpPr>
              <a:spLocks noChangeArrowheads="1"/>
            </p:cNvSpPr>
            <p:nvPr/>
          </p:nvSpPr>
          <p:spPr bwMode="auto">
            <a:xfrm>
              <a:off x="3640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Rectangle 57"/>
            <p:cNvSpPr>
              <a:spLocks noChangeArrowheads="1"/>
            </p:cNvSpPr>
            <p:nvPr/>
          </p:nvSpPr>
          <p:spPr bwMode="auto">
            <a:xfrm>
              <a:off x="3886" y="27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Rectangle 58"/>
            <p:cNvSpPr>
              <a:spLocks noChangeArrowheads="1"/>
            </p:cNvSpPr>
            <p:nvPr/>
          </p:nvSpPr>
          <p:spPr bwMode="auto">
            <a:xfrm>
              <a:off x="3640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Rectangle 59"/>
            <p:cNvSpPr>
              <a:spLocks noChangeArrowheads="1"/>
            </p:cNvSpPr>
            <p:nvPr/>
          </p:nvSpPr>
          <p:spPr bwMode="auto">
            <a:xfrm>
              <a:off x="3640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Rectangle 60"/>
            <p:cNvSpPr>
              <a:spLocks noChangeArrowheads="1"/>
            </p:cNvSpPr>
            <p:nvPr/>
          </p:nvSpPr>
          <p:spPr bwMode="auto">
            <a:xfrm>
              <a:off x="3640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Rectangle 61"/>
            <p:cNvSpPr>
              <a:spLocks noChangeArrowheads="1"/>
            </p:cNvSpPr>
            <p:nvPr/>
          </p:nvSpPr>
          <p:spPr bwMode="auto">
            <a:xfrm>
              <a:off x="3886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Rectangle 62"/>
            <p:cNvSpPr>
              <a:spLocks noChangeArrowheads="1"/>
            </p:cNvSpPr>
            <p:nvPr/>
          </p:nvSpPr>
          <p:spPr bwMode="auto">
            <a:xfrm>
              <a:off x="3886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Rectangle 63"/>
            <p:cNvSpPr>
              <a:spLocks noChangeArrowheads="1"/>
            </p:cNvSpPr>
            <p:nvPr/>
          </p:nvSpPr>
          <p:spPr bwMode="auto">
            <a:xfrm>
              <a:off x="3886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Rectangle 64"/>
            <p:cNvSpPr>
              <a:spLocks noChangeArrowheads="1"/>
            </p:cNvSpPr>
            <p:nvPr/>
          </p:nvSpPr>
          <p:spPr bwMode="auto">
            <a:xfrm>
              <a:off x="4132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9" name="Rectangle 65"/>
            <p:cNvSpPr>
              <a:spLocks noChangeArrowheads="1"/>
            </p:cNvSpPr>
            <p:nvPr/>
          </p:nvSpPr>
          <p:spPr bwMode="auto">
            <a:xfrm>
              <a:off x="4132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Rectangle 66"/>
            <p:cNvSpPr>
              <a:spLocks noChangeArrowheads="1"/>
            </p:cNvSpPr>
            <p:nvPr/>
          </p:nvSpPr>
          <p:spPr bwMode="auto">
            <a:xfrm>
              <a:off x="4132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01" name="Group 67"/>
            <p:cNvGrpSpPr>
              <a:grpSpLocks/>
            </p:cNvGrpSpPr>
            <p:nvPr/>
          </p:nvGrpSpPr>
          <p:grpSpPr bwMode="auto">
            <a:xfrm>
              <a:off x="691" y="2271"/>
              <a:ext cx="4424" cy="1474"/>
              <a:chOff x="727" y="2262"/>
              <a:chExt cx="4424" cy="1474"/>
            </a:xfrm>
          </p:grpSpPr>
          <p:sp>
            <p:nvSpPr>
              <p:cNvPr id="21642" name="Rectangle 68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3" name="Rectangle 69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4" name="Rectangle 70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5" name="Rectangle 71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6" name="Rectangle 72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7" name="Rectangle 73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8" name="Rectangle 74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9" name="Rectangle 75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0" name="Rectangle 76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1" name="Rectangle 77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2" name="Rectangle 78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3" name="Rectangle 79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4" name="Rectangle 80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5" name="Rectangle 81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6" name="Rectangle 82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7" name="Rectangle 83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8" name="Rectangle 84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602" name="Rectangle 85"/>
            <p:cNvSpPr>
              <a:spLocks noChangeArrowheads="1"/>
            </p:cNvSpPr>
            <p:nvPr/>
          </p:nvSpPr>
          <p:spPr bwMode="auto">
            <a:xfrm>
              <a:off x="462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3" name="Rectangle 86"/>
            <p:cNvSpPr>
              <a:spLocks noChangeArrowheads="1"/>
            </p:cNvSpPr>
            <p:nvPr/>
          </p:nvSpPr>
          <p:spPr bwMode="auto">
            <a:xfrm>
              <a:off x="4378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Rectangle 87"/>
            <p:cNvSpPr>
              <a:spLocks noChangeArrowheads="1"/>
            </p:cNvSpPr>
            <p:nvPr/>
          </p:nvSpPr>
          <p:spPr bwMode="auto">
            <a:xfrm>
              <a:off x="4378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Rectangle 88"/>
            <p:cNvSpPr>
              <a:spLocks noChangeArrowheads="1"/>
            </p:cNvSpPr>
            <p:nvPr/>
          </p:nvSpPr>
          <p:spPr bwMode="auto">
            <a:xfrm>
              <a:off x="3395" y="3008"/>
              <a:ext cx="245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6" name="Rectangle 89"/>
            <p:cNvSpPr>
              <a:spLocks noChangeArrowheads="1"/>
            </p:cNvSpPr>
            <p:nvPr/>
          </p:nvSpPr>
          <p:spPr bwMode="auto">
            <a:xfrm>
              <a:off x="3395" y="3254"/>
              <a:ext cx="245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7" name="Rectangle 90"/>
            <p:cNvSpPr>
              <a:spLocks noChangeArrowheads="1"/>
            </p:cNvSpPr>
            <p:nvPr/>
          </p:nvSpPr>
          <p:spPr bwMode="auto">
            <a:xfrm>
              <a:off x="3395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8" name="Rectangle 91"/>
            <p:cNvSpPr>
              <a:spLocks noChangeArrowheads="1"/>
            </p:cNvSpPr>
            <p:nvPr/>
          </p:nvSpPr>
          <p:spPr bwMode="auto">
            <a:xfrm>
              <a:off x="3149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9" name="Rectangle 92"/>
            <p:cNvSpPr>
              <a:spLocks noChangeArrowheads="1"/>
            </p:cNvSpPr>
            <p:nvPr/>
          </p:nvSpPr>
          <p:spPr bwMode="auto">
            <a:xfrm>
              <a:off x="3149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0" name="Rectangle 93"/>
            <p:cNvSpPr>
              <a:spLocks noChangeArrowheads="1"/>
            </p:cNvSpPr>
            <p:nvPr/>
          </p:nvSpPr>
          <p:spPr bwMode="auto">
            <a:xfrm>
              <a:off x="3149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1" name="Rectangle 94"/>
            <p:cNvSpPr>
              <a:spLocks noChangeArrowheads="1"/>
            </p:cNvSpPr>
            <p:nvPr/>
          </p:nvSpPr>
          <p:spPr bwMode="auto">
            <a:xfrm>
              <a:off x="2903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2" name="Rectangle 95"/>
            <p:cNvSpPr>
              <a:spLocks noChangeArrowheads="1"/>
            </p:cNvSpPr>
            <p:nvPr/>
          </p:nvSpPr>
          <p:spPr bwMode="auto">
            <a:xfrm>
              <a:off x="2903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3" name="Rectangle 96"/>
            <p:cNvSpPr>
              <a:spLocks noChangeArrowheads="1"/>
            </p:cNvSpPr>
            <p:nvPr/>
          </p:nvSpPr>
          <p:spPr bwMode="auto">
            <a:xfrm>
              <a:off x="2903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4" name="Rectangle 97"/>
            <p:cNvSpPr>
              <a:spLocks noChangeArrowheads="1"/>
            </p:cNvSpPr>
            <p:nvPr/>
          </p:nvSpPr>
          <p:spPr bwMode="auto">
            <a:xfrm>
              <a:off x="1183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5" name="Rectangle 98"/>
            <p:cNvSpPr>
              <a:spLocks noChangeArrowheads="1"/>
            </p:cNvSpPr>
            <p:nvPr/>
          </p:nvSpPr>
          <p:spPr bwMode="auto">
            <a:xfrm>
              <a:off x="1183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6" name="Rectangle 99"/>
            <p:cNvSpPr>
              <a:spLocks noChangeArrowheads="1"/>
            </p:cNvSpPr>
            <p:nvPr/>
          </p:nvSpPr>
          <p:spPr bwMode="auto">
            <a:xfrm>
              <a:off x="1183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7" name="Rectangle 100"/>
            <p:cNvSpPr>
              <a:spLocks noChangeArrowheads="1"/>
            </p:cNvSpPr>
            <p:nvPr/>
          </p:nvSpPr>
          <p:spPr bwMode="auto">
            <a:xfrm>
              <a:off x="1183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8" name="Rectangle 101"/>
            <p:cNvSpPr>
              <a:spLocks noChangeArrowheads="1"/>
            </p:cNvSpPr>
            <p:nvPr/>
          </p:nvSpPr>
          <p:spPr bwMode="auto">
            <a:xfrm>
              <a:off x="1428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9" name="Rectangle 102"/>
            <p:cNvSpPr>
              <a:spLocks noChangeArrowheads="1"/>
            </p:cNvSpPr>
            <p:nvPr/>
          </p:nvSpPr>
          <p:spPr bwMode="auto">
            <a:xfrm>
              <a:off x="1428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Rectangle 103"/>
            <p:cNvSpPr>
              <a:spLocks noChangeArrowheads="1"/>
            </p:cNvSpPr>
            <p:nvPr/>
          </p:nvSpPr>
          <p:spPr bwMode="auto">
            <a:xfrm>
              <a:off x="1428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Rectangle 104"/>
            <p:cNvSpPr>
              <a:spLocks noChangeArrowheads="1"/>
            </p:cNvSpPr>
            <p:nvPr/>
          </p:nvSpPr>
          <p:spPr bwMode="auto">
            <a:xfrm>
              <a:off x="1428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Rectangle 105"/>
            <p:cNvSpPr>
              <a:spLocks noChangeArrowheads="1"/>
            </p:cNvSpPr>
            <p:nvPr/>
          </p:nvSpPr>
          <p:spPr bwMode="auto">
            <a:xfrm>
              <a:off x="1674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3" name="Rectangle 106"/>
            <p:cNvSpPr>
              <a:spLocks noChangeArrowheads="1"/>
            </p:cNvSpPr>
            <p:nvPr/>
          </p:nvSpPr>
          <p:spPr bwMode="auto">
            <a:xfrm>
              <a:off x="1674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4" name="Rectangle 107"/>
            <p:cNvSpPr>
              <a:spLocks noChangeArrowheads="1"/>
            </p:cNvSpPr>
            <p:nvPr/>
          </p:nvSpPr>
          <p:spPr bwMode="auto">
            <a:xfrm>
              <a:off x="1674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5" name="Rectangle 108"/>
            <p:cNvSpPr>
              <a:spLocks noChangeArrowheads="1"/>
            </p:cNvSpPr>
            <p:nvPr/>
          </p:nvSpPr>
          <p:spPr bwMode="auto">
            <a:xfrm>
              <a:off x="1674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6" name="Rectangle 109"/>
            <p:cNvSpPr>
              <a:spLocks noChangeArrowheads="1"/>
            </p:cNvSpPr>
            <p:nvPr/>
          </p:nvSpPr>
          <p:spPr bwMode="auto">
            <a:xfrm>
              <a:off x="1920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7" name="Rectangle 110"/>
            <p:cNvSpPr>
              <a:spLocks noChangeArrowheads="1"/>
            </p:cNvSpPr>
            <p:nvPr/>
          </p:nvSpPr>
          <p:spPr bwMode="auto">
            <a:xfrm>
              <a:off x="1920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8" name="Rectangle 111"/>
            <p:cNvSpPr>
              <a:spLocks noChangeArrowheads="1"/>
            </p:cNvSpPr>
            <p:nvPr/>
          </p:nvSpPr>
          <p:spPr bwMode="auto">
            <a:xfrm>
              <a:off x="1920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9" name="Rectangle 112"/>
            <p:cNvSpPr>
              <a:spLocks noChangeArrowheads="1"/>
            </p:cNvSpPr>
            <p:nvPr/>
          </p:nvSpPr>
          <p:spPr bwMode="auto">
            <a:xfrm>
              <a:off x="1920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0" name="Rectangle 113"/>
            <p:cNvSpPr>
              <a:spLocks noChangeArrowheads="1"/>
            </p:cNvSpPr>
            <p:nvPr/>
          </p:nvSpPr>
          <p:spPr bwMode="auto">
            <a:xfrm>
              <a:off x="2166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1" name="Rectangle 114"/>
            <p:cNvSpPr>
              <a:spLocks noChangeArrowheads="1"/>
            </p:cNvSpPr>
            <p:nvPr/>
          </p:nvSpPr>
          <p:spPr bwMode="auto">
            <a:xfrm>
              <a:off x="2166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2" name="Rectangle 115"/>
            <p:cNvSpPr>
              <a:spLocks noChangeArrowheads="1"/>
            </p:cNvSpPr>
            <p:nvPr/>
          </p:nvSpPr>
          <p:spPr bwMode="auto">
            <a:xfrm>
              <a:off x="2166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3" name="Rectangle 116"/>
            <p:cNvSpPr>
              <a:spLocks noChangeArrowheads="1"/>
            </p:cNvSpPr>
            <p:nvPr/>
          </p:nvSpPr>
          <p:spPr bwMode="auto">
            <a:xfrm>
              <a:off x="2166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4" name="Rectangle 117"/>
            <p:cNvSpPr>
              <a:spLocks noChangeArrowheads="1"/>
            </p:cNvSpPr>
            <p:nvPr/>
          </p:nvSpPr>
          <p:spPr bwMode="auto">
            <a:xfrm>
              <a:off x="2411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5" name="Rectangle 118"/>
            <p:cNvSpPr>
              <a:spLocks noChangeArrowheads="1"/>
            </p:cNvSpPr>
            <p:nvPr/>
          </p:nvSpPr>
          <p:spPr bwMode="auto">
            <a:xfrm>
              <a:off x="2411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6" name="Rectangle 119"/>
            <p:cNvSpPr>
              <a:spLocks noChangeArrowheads="1"/>
            </p:cNvSpPr>
            <p:nvPr/>
          </p:nvSpPr>
          <p:spPr bwMode="auto">
            <a:xfrm>
              <a:off x="2411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Rectangle 120"/>
            <p:cNvSpPr>
              <a:spLocks noChangeArrowheads="1"/>
            </p:cNvSpPr>
            <p:nvPr/>
          </p:nvSpPr>
          <p:spPr bwMode="auto">
            <a:xfrm>
              <a:off x="2411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8" name="Rectangle 121"/>
            <p:cNvSpPr>
              <a:spLocks noChangeArrowheads="1"/>
            </p:cNvSpPr>
            <p:nvPr/>
          </p:nvSpPr>
          <p:spPr bwMode="auto">
            <a:xfrm>
              <a:off x="2657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9" name="Rectangle 122"/>
            <p:cNvSpPr>
              <a:spLocks noChangeArrowheads="1"/>
            </p:cNvSpPr>
            <p:nvPr/>
          </p:nvSpPr>
          <p:spPr bwMode="auto">
            <a:xfrm>
              <a:off x="2657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0" name="Rectangle 123"/>
            <p:cNvSpPr>
              <a:spLocks noChangeArrowheads="1"/>
            </p:cNvSpPr>
            <p:nvPr/>
          </p:nvSpPr>
          <p:spPr bwMode="auto">
            <a:xfrm>
              <a:off x="2657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1" name="Rectangle 124"/>
            <p:cNvSpPr>
              <a:spLocks noChangeArrowheads="1"/>
            </p:cNvSpPr>
            <p:nvPr/>
          </p:nvSpPr>
          <p:spPr bwMode="auto">
            <a:xfrm>
              <a:off x="2657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685" name="Rectangle 125"/>
          <p:cNvSpPr>
            <a:spLocks noChangeArrowheads="1"/>
          </p:cNvSpPr>
          <p:nvPr/>
        </p:nvSpPr>
        <p:spPr bwMode="auto">
          <a:xfrm>
            <a:off x="2209800" y="4660900"/>
            <a:ext cx="177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iron oxide</a:t>
            </a:r>
          </a:p>
        </p:txBody>
      </p:sp>
      <p:grpSp>
        <p:nvGrpSpPr>
          <p:cNvPr id="4" name="Group 157"/>
          <p:cNvGrpSpPr>
            <a:grpSpLocks/>
          </p:cNvGrpSpPr>
          <p:nvPr/>
        </p:nvGrpSpPr>
        <p:grpSpPr bwMode="auto">
          <a:xfrm>
            <a:off x="5994400" y="381000"/>
            <a:ext cx="1441450" cy="1265238"/>
            <a:chOff x="3776" y="240"/>
            <a:chExt cx="908" cy="797"/>
          </a:xfrm>
        </p:grpSpPr>
        <p:grpSp>
          <p:nvGrpSpPr>
            <p:cNvPr id="21544" name="Group 133"/>
            <p:cNvGrpSpPr>
              <a:grpSpLocks/>
            </p:cNvGrpSpPr>
            <p:nvPr/>
          </p:nvGrpSpPr>
          <p:grpSpPr bwMode="auto">
            <a:xfrm>
              <a:off x="4252" y="240"/>
              <a:ext cx="432" cy="793"/>
              <a:chOff x="4252" y="240"/>
              <a:chExt cx="432" cy="793"/>
            </a:xfrm>
          </p:grpSpPr>
          <p:sp>
            <p:nvSpPr>
              <p:cNvPr id="21548" name="Rectangle 2"/>
              <p:cNvSpPr>
                <a:spLocks noChangeArrowheads="1"/>
              </p:cNvSpPr>
              <p:nvPr/>
            </p:nvSpPr>
            <p:spPr bwMode="auto">
              <a:xfrm>
                <a:off x="4252" y="240"/>
                <a:ext cx="43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b="0"/>
                  <a:t>Cu</a:t>
                </a:r>
              </a:p>
            </p:txBody>
          </p:sp>
          <p:sp>
            <p:nvSpPr>
              <p:cNvPr id="21549" name="Line 130"/>
              <p:cNvSpPr>
                <a:spLocks noChangeShapeType="1"/>
              </p:cNvSpPr>
              <p:nvPr/>
            </p:nvSpPr>
            <p:spPr bwMode="auto">
              <a:xfrm>
                <a:off x="4453" y="531"/>
                <a:ext cx="9" cy="50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45" name="Group 132"/>
            <p:cNvGrpSpPr>
              <a:grpSpLocks/>
            </p:cNvGrpSpPr>
            <p:nvPr/>
          </p:nvGrpSpPr>
          <p:grpSpPr bwMode="auto">
            <a:xfrm>
              <a:off x="3776" y="396"/>
              <a:ext cx="432" cy="641"/>
              <a:chOff x="3776" y="396"/>
              <a:chExt cx="432" cy="641"/>
            </a:xfrm>
          </p:grpSpPr>
          <p:sp>
            <p:nvSpPr>
              <p:cNvPr id="21546" name="Rectangle 129"/>
              <p:cNvSpPr>
                <a:spLocks noChangeArrowheads="1"/>
              </p:cNvSpPr>
              <p:nvPr/>
            </p:nvSpPr>
            <p:spPr bwMode="auto">
              <a:xfrm>
                <a:off x="3776" y="396"/>
                <a:ext cx="43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b="0"/>
                  <a:t>Fe</a:t>
                </a:r>
              </a:p>
            </p:txBody>
          </p:sp>
          <p:sp>
            <p:nvSpPr>
              <p:cNvPr id="21547" name="Line 131"/>
              <p:cNvSpPr>
                <a:spLocks noChangeShapeType="1"/>
              </p:cNvSpPr>
              <p:nvPr/>
            </p:nvSpPr>
            <p:spPr bwMode="auto">
              <a:xfrm>
                <a:off x="3991" y="681"/>
                <a:ext cx="19" cy="35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6695" name="Text Box 135"/>
          <p:cNvSpPr txBox="1">
            <a:spLocks noChangeArrowheads="1"/>
          </p:cNvSpPr>
          <p:nvPr/>
        </p:nvSpPr>
        <p:spPr bwMode="auto">
          <a:xfrm>
            <a:off x="5721350" y="2832100"/>
            <a:ext cx="3148013" cy="1033463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0" u="sng"/>
              <a:t>Stock System</a:t>
            </a:r>
            <a:endParaRPr lang="en-US" sz="2800" b="0"/>
          </a:p>
          <a:p>
            <a:pPr algn="ctr"/>
            <a:r>
              <a:rPr lang="en-US" sz="2800" b="0"/>
              <a:t>of nomenclature</a:t>
            </a:r>
          </a:p>
        </p:txBody>
      </p:sp>
      <p:sp>
        <p:nvSpPr>
          <p:cNvPr id="66696" name="Rectangle 136"/>
          <p:cNvSpPr>
            <a:spLocks noChangeArrowheads="1"/>
          </p:cNvSpPr>
          <p:nvPr/>
        </p:nvSpPr>
        <p:spPr bwMode="auto">
          <a:xfrm>
            <a:off x="2209800" y="4040188"/>
            <a:ext cx="833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?</a:t>
            </a:r>
            <a:r>
              <a:rPr lang="en-US" sz="2800" b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6697" name="Rectangle 137"/>
          <p:cNvSpPr>
            <a:spLocks noChangeArrowheads="1"/>
          </p:cNvSpPr>
          <p:nvPr/>
        </p:nvSpPr>
        <p:spPr bwMode="auto">
          <a:xfrm>
            <a:off x="3128963" y="4041775"/>
            <a:ext cx="82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 baseline="30000">
                <a:solidFill>
                  <a:srgbClr val="000066"/>
                </a:solidFill>
              </a:rPr>
              <a:t>2–</a:t>
            </a:r>
            <a:r>
              <a:rPr lang="en-US" sz="2800" b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6698" name="Rectangle 138"/>
          <p:cNvSpPr>
            <a:spLocks noChangeArrowheads="1"/>
          </p:cNvSpPr>
          <p:nvPr/>
        </p:nvSpPr>
        <p:spPr bwMode="auto">
          <a:xfrm>
            <a:off x="5632450" y="4040188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iron (II)</a:t>
            </a:r>
            <a:r>
              <a:rPr lang="en-US" sz="2800" b="0"/>
              <a:t> </a:t>
            </a:r>
            <a:r>
              <a:rPr lang="en-US" sz="2800" b="0">
                <a:solidFill>
                  <a:srgbClr val="000066"/>
                </a:solidFill>
              </a:rPr>
              <a:t>oxide</a:t>
            </a:r>
            <a:r>
              <a:rPr lang="en-US" sz="2800" b="0"/>
              <a:t> </a:t>
            </a:r>
          </a:p>
        </p:txBody>
      </p:sp>
      <p:sp>
        <p:nvSpPr>
          <p:cNvPr id="66699" name="Rectangle 139"/>
          <p:cNvSpPr>
            <a:spLocks noChangeArrowheads="1"/>
          </p:cNvSpPr>
          <p:nvPr/>
        </p:nvSpPr>
        <p:spPr bwMode="auto">
          <a:xfrm>
            <a:off x="2922588" y="4664075"/>
            <a:ext cx="833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?</a:t>
            </a:r>
            <a:r>
              <a:rPr lang="en-US" sz="2800" b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6700" name="Rectangle 140"/>
          <p:cNvSpPr>
            <a:spLocks noChangeArrowheads="1"/>
          </p:cNvSpPr>
          <p:nvPr/>
        </p:nvSpPr>
        <p:spPr bwMode="auto">
          <a:xfrm>
            <a:off x="3789363" y="4664075"/>
            <a:ext cx="82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 baseline="30000">
                <a:solidFill>
                  <a:srgbClr val="000066"/>
                </a:solidFill>
              </a:rPr>
              <a:t>2–</a:t>
            </a:r>
            <a:r>
              <a:rPr lang="en-US" sz="2800" b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6701" name="Rectangle 141"/>
          <p:cNvSpPr>
            <a:spLocks noChangeArrowheads="1"/>
          </p:cNvSpPr>
          <p:nvPr/>
        </p:nvSpPr>
        <p:spPr bwMode="auto">
          <a:xfrm>
            <a:off x="5624513" y="4665663"/>
            <a:ext cx="2460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iron (III)</a:t>
            </a:r>
            <a:r>
              <a:rPr lang="en-US" sz="2800" b="0"/>
              <a:t> </a:t>
            </a:r>
            <a:r>
              <a:rPr lang="en-US" sz="2800" b="0">
                <a:solidFill>
                  <a:srgbClr val="000066"/>
                </a:solidFill>
              </a:rPr>
              <a:t>oxide</a:t>
            </a:r>
            <a:r>
              <a:rPr lang="en-US" sz="2800" b="0"/>
              <a:t> </a:t>
            </a:r>
          </a:p>
        </p:txBody>
      </p:sp>
      <p:sp>
        <p:nvSpPr>
          <p:cNvPr id="66702" name="Rectangle 142"/>
          <p:cNvSpPr>
            <a:spLocks noChangeArrowheads="1"/>
          </p:cNvSpPr>
          <p:nvPr/>
        </p:nvSpPr>
        <p:spPr bwMode="auto">
          <a:xfrm>
            <a:off x="2209800" y="5314950"/>
            <a:ext cx="2689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copper bromide</a:t>
            </a:r>
          </a:p>
        </p:txBody>
      </p:sp>
      <p:sp>
        <p:nvSpPr>
          <p:cNvPr id="66703" name="Rectangle 143"/>
          <p:cNvSpPr>
            <a:spLocks noChangeArrowheads="1"/>
          </p:cNvSpPr>
          <p:nvPr/>
        </p:nvSpPr>
        <p:spPr bwMode="auto">
          <a:xfrm>
            <a:off x="2219325" y="5967413"/>
            <a:ext cx="2689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copper bromide</a:t>
            </a:r>
          </a:p>
        </p:txBody>
      </p:sp>
      <p:sp>
        <p:nvSpPr>
          <p:cNvPr id="66704" name="Rectangle 144"/>
          <p:cNvSpPr>
            <a:spLocks noChangeArrowheads="1"/>
          </p:cNvSpPr>
          <p:nvPr/>
        </p:nvSpPr>
        <p:spPr bwMode="auto">
          <a:xfrm>
            <a:off x="2236788" y="5316538"/>
            <a:ext cx="87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Cu</a:t>
            </a:r>
            <a:r>
              <a:rPr lang="en-US" sz="2800" b="0" baseline="30000">
                <a:solidFill>
                  <a:srgbClr val="A50021"/>
                </a:solidFill>
              </a:rPr>
              <a:t>?</a:t>
            </a:r>
            <a:r>
              <a:rPr lang="en-US" sz="2800" b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6705" name="Rectangle 145"/>
          <p:cNvSpPr>
            <a:spLocks noChangeArrowheads="1"/>
          </p:cNvSpPr>
          <p:nvPr/>
        </p:nvSpPr>
        <p:spPr bwMode="auto">
          <a:xfrm>
            <a:off x="3105150" y="5316538"/>
            <a:ext cx="908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Br</a:t>
            </a:r>
            <a:r>
              <a:rPr lang="en-US" sz="2800" b="0" baseline="30000">
                <a:solidFill>
                  <a:srgbClr val="000066"/>
                </a:solidFill>
              </a:rPr>
              <a:t>1–</a:t>
            </a:r>
            <a:r>
              <a:rPr lang="en-US" sz="2800" b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6706" name="Rectangle 146"/>
          <p:cNvSpPr>
            <a:spLocks noChangeArrowheads="1"/>
          </p:cNvSpPr>
          <p:nvPr/>
        </p:nvSpPr>
        <p:spPr bwMode="auto">
          <a:xfrm>
            <a:off x="5635625" y="5316538"/>
            <a:ext cx="3195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copper (I)</a:t>
            </a:r>
            <a:r>
              <a:rPr lang="en-US" sz="2800" b="0"/>
              <a:t> </a:t>
            </a:r>
            <a:r>
              <a:rPr lang="en-US" sz="2800" b="0">
                <a:solidFill>
                  <a:srgbClr val="000066"/>
                </a:solidFill>
              </a:rPr>
              <a:t>bromide</a:t>
            </a:r>
            <a:r>
              <a:rPr lang="en-US" sz="2800" b="0"/>
              <a:t> </a:t>
            </a:r>
          </a:p>
        </p:txBody>
      </p:sp>
      <p:sp>
        <p:nvSpPr>
          <p:cNvPr id="66707" name="Rectangle 147"/>
          <p:cNvSpPr>
            <a:spLocks noChangeArrowheads="1"/>
          </p:cNvSpPr>
          <p:nvPr/>
        </p:nvSpPr>
        <p:spPr bwMode="auto">
          <a:xfrm>
            <a:off x="2235200" y="5973763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Cu</a:t>
            </a:r>
            <a:r>
              <a:rPr lang="en-US" sz="2800" b="0" baseline="30000">
                <a:solidFill>
                  <a:srgbClr val="A50021"/>
                </a:solidFill>
              </a:rPr>
              <a:t>2+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6708" name="Rectangle 148"/>
          <p:cNvSpPr>
            <a:spLocks noChangeArrowheads="1"/>
          </p:cNvSpPr>
          <p:nvPr/>
        </p:nvSpPr>
        <p:spPr bwMode="auto">
          <a:xfrm>
            <a:off x="3095625" y="5970588"/>
            <a:ext cx="908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Br</a:t>
            </a:r>
            <a:r>
              <a:rPr lang="en-US" sz="2800" b="0" baseline="30000">
                <a:solidFill>
                  <a:srgbClr val="000066"/>
                </a:solidFill>
              </a:rPr>
              <a:t>1–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6709" name="Rectangle 149"/>
          <p:cNvSpPr>
            <a:spLocks noChangeArrowheads="1"/>
          </p:cNvSpPr>
          <p:nvPr/>
        </p:nvSpPr>
        <p:spPr bwMode="auto">
          <a:xfrm>
            <a:off x="5635625" y="5970588"/>
            <a:ext cx="3294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copper (II)</a:t>
            </a:r>
            <a:r>
              <a:rPr lang="en-US" sz="2800" b="0"/>
              <a:t> </a:t>
            </a:r>
            <a:r>
              <a:rPr lang="en-US" sz="2800" b="0">
                <a:solidFill>
                  <a:srgbClr val="000066"/>
                </a:solidFill>
              </a:rPr>
              <a:t>bromide</a:t>
            </a:r>
            <a:r>
              <a:rPr lang="en-US" sz="2800"/>
              <a:t> </a:t>
            </a:r>
          </a:p>
        </p:txBody>
      </p:sp>
      <p:sp>
        <p:nvSpPr>
          <p:cNvPr id="66710" name="Rectangle 150"/>
          <p:cNvSpPr>
            <a:spLocks noChangeArrowheads="1"/>
          </p:cNvSpPr>
          <p:nvPr/>
        </p:nvSpPr>
        <p:spPr bwMode="auto">
          <a:xfrm>
            <a:off x="2209800" y="4662488"/>
            <a:ext cx="833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?</a:t>
            </a:r>
            <a:r>
              <a:rPr lang="en-US" sz="2800" b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6711" name="Rectangle 151"/>
          <p:cNvSpPr>
            <a:spLocks noChangeArrowheads="1"/>
          </p:cNvSpPr>
          <p:nvPr/>
        </p:nvSpPr>
        <p:spPr bwMode="auto">
          <a:xfrm>
            <a:off x="3881438" y="5975350"/>
            <a:ext cx="908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Br</a:t>
            </a:r>
            <a:r>
              <a:rPr lang="en-US" sz="2800" b="0" baseline="30000">
                <a:solidFill>
                  <a:srgbClr val="000066"/>
                </a:solidFill>
              </a:rPr>
              <a:t>1–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6712" name="Rectangle 152"/>
          <p:cNvSpPr>
            <a:spLocks noChangeArrowheads="1"/>
          </p:cNvSpPr>
          <p:nvPr/>
        </p:nvSpPr>
        <p:spPr bwMode="auto">
          <a:xfrm>
            <a:off x="4341813" y="4662488"/>
            <a:ext cx="82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 baseline="30000">
                <a:solidFill>
                  <a:srgbClr val="000066"/>
                </a:solidFill>
              </a:rPr>
              <a:t>2–</a:t>
            </a:r>
            <a:r>
              <a:rPr lang="en-US" sz="2800" b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6713" name="Rectangle 153"/>
          <p:cNvSpPr>
            <a:spLocks noChangeArrowheads="1"/>
          </p:cNvSpPr>
          <p:nvPr/>
        </p:nvSpPr>
        <p:spPr bwMode="auto">
          <a:xfrm>
            <a:off x="4892675" y="4664075"/>
            <a:ext cx="82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 baseline="30000">
                <a:solidFill>
                  <a:srgbClr val="000066"/>
                </a:solidFill>
              </a:rPr>
              <a:t>2–</a:t>
            </a:r>
            <a:r>
              <a:rPr lang="en-US" sz="2800" b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6714" name="Rectangle 154"/>
          <p:cNvSpPr>
            <a:spLocks noChangeArrowheads="1"/>
          </p:cNvSpPr>
          <p:nvPr/>
        </p:nvSpPr>
        <p:spPr bwMode="auto">
          <a:xfrm>
            <a:off x="2222500" y="4038600"/>
            <a:ext cx="974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2+</a:t>
            </a:r>
            <a:r>
              <a:rPr lang="en-US" sz="2800" b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6718" name="Rectangle 158"/>
          <p:cNvSpPr>
            <a:spLocks noChangeArrowheads="1"/>
          </p:cNvSpPr>
          <p:nvPr/>
        </p:nvSpPr>
        <p:spPr bwMode="auto">
          <a:xfrm>
            <a:off x="2219325" y="466566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3+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6719" name="Rectangle 159"/>
          <p:cNvSpPr>
            <a:spLocks noChangeArrowheads="1"/>
          </p:cNvSpPr>
          <p:nvPr/>
        </p:nvSpPr>
        <p:spPr bwMode="auto">
          <a:xfrm>
            <a:off x="2930525" y="4664075"/>
            <a:ext cx="974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3+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6720" name="Rectangle 160"/>
          <p:cNvSpPr>
            <a:spLocks noChangeArrowheads="1"/>
          </p:cNvSpPr>
          <p:nvPr/>
        </p:nvSpPr>
        <p:spPr bwMode="auto">
          <a:xfrm>
            <a:off x="2235200" y="5321300"/>
            <a:ext cx="1014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Cu</a:t>
            </a:r>
            <a:r>
              <a:rPr lang="en-US" sz="2800" b="0" baseline="30000">
                <a:solidFill>
                  <a:srgbClr val="A50021"/>
                </a:solidFill>
              </a:rPr>
              <a:t>1+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6721" name="Rectangle 161"/>
          <p:cNvSpPr>
            <a:spLocks noChangeArrowheads="1"/>
          </p:cNvSpPr>
          <p:nvPr/>
        </p:nvSpPr>
        <p:spPr bwMode="auto">
          <a:xfrm>
            <a:off x="2224088" y="5975350"/>
            <a:ext cx="873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Cu</a:t>
            </a:r>
            <a:r>
              <a:rPr lang="en-US" sz="2800" b="0" baseline="30000">
                <a:solidFill>
                  <a:srgbClr val="A50021"/>
                </a:solidFill>
              </a:rPr>
              <a:t>?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66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66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6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6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66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66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66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66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6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6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6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66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66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66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66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6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6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8" dur="1000"/>
                                        <p:tgtEl>
                                          <p:spTgt spid="6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66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66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6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1" dur="1000"/>
                                        <p:tgtEl>
                                          <p:spTgt spid="6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6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6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66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2000"/>
                                        <p:tgtEl>
                                          <p:spTgt spid="6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6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66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3" dur="1000"/>
                                        <p:tgtEl>
                                          <p:spTgt spid="6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00"/>
                            </p:stCondLst>
                            <p:childTnLst>
                              <p:par>
                                <p:cTn id="2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6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22" grpId="0" animBg="1"/>
      <p:bldP spid="66563" grpId="0"/>
      <p:bldP spid="66563" grpId="1"/>
      <p:bldP spid="66571" grpId="0"/>
      <p:bldP spid="66572" grpId="0"/>
      <p:bldP spid="66573" grpId="0"/>
      <p:bldP spid="66574" grpId="0"/>
      <p:bldP spid="66685" grpId="0"/>
      <p:bldP spid="66685" grpId="1"/>
      <p:bldP spid="66695" grpId="0" animBg="1"/>
      <p:bldP spid="66696" grpId="0"/>
      <p:bldP spid="66696" grpId="1"/>
      <p:bldP spid="66697" grpId="0"/>
      <p:bldP spid="66698" grpId="0"/>
      <p:bldP spid="66699" grpId="0"/>
      <p:bldP spid="66699" grpId="1"/>
      <p:bldP spid="66700" grpId="0"/>
      <p:bldP spid="66701" grpId="0"/>
      <p:bldP spid="66702" grpId="0"/>
      <p:bldP spid="66702" grpId="1"/>
      <p:bldP spid="66703" grpId="0"/>
      <p:bldP spid="66703" grpId="1"/>
      <p:bldP spid="66704" grpId="0"/>
      <p:bldP spid="66704" grpId="1"/>
      <p:bldP spid="66705" grpId="0"/>
      <p:bldP spid="66706" grpId="0"/>
      <p:bldP spid="66707" grpId="0"/>
      <p:bldP spid="66708" grpId="0"/>
      <p:bldP spid="66709" grpId="0"/>
      <p:bldP spid="66710" grpId="0"/>
      <p:bldP spid="66710" grpId="1"/>
      <p:bldP spid="66711" grpId="0"/>
      <p:bldP spid="66712" grpId="0"/>
      <p:bldP spid="66713" grpId="0"/>
      <p:bldP spid="66714" grpId="0"/>
      <p:bldP spid="66718" grpId="0"/>
      <p:bldP spid="66719" grpId="0"/>
      <p:bldP spid="66720" grpId="0"/>
      <p:bldP spid="66721" grpId="0"/>
      <p:bldP spid="6672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2660650" y="309563"/>
            <a:ext cx="3406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Chemical Bonding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931863" y="860425"/>
            <a:ext cx="70596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i="1">
                <a:solidFill>
                  <a:srgbClr val="FF0000"/>
                </a:solidFill>
              </a:rPr>
              <a:t>Ionic Bonds</a:t>
            </a:r>
            <a:r>
              <a:rPr lang="en-US" sz="2800" b="0">
                <a:solidFill>
                  <a:srgbClr val="FF0000"/>
                </a:solidFill>
              </a:rPr>
              <a:t>: atoms give up or gain e</a:t>
            </a:r>
            <a:r>
              <a:rPr lang="en-US" sz="2800" b="0" baseline="30000">
                <a:solidFill>
                  <a:srgbClr val="FF0000"/>
                </a:solidFill>
              </a:rPr>
              <a:t>–</a:t>
            </a:r>
            <a:r>
              <a:rPr lang="en-US" sz="2800" b="0">
                <a:solidFill>
                  <a:srgbClr val="FF0000"/>
                </a:solidFill>
              </a:rPr>
              <a:t> and</a:t>
            </a:r>
          </a:p>
          <a:p>
            <a:r>
              <a:rPr lang="en-US" sz="2800" b="0">
                <a:solidFill>
                  <a:srgbClr val="FF0000"/>
                </a:solidFill>
              </a:rPr>
              <a:t>		    are attracted to each other by</a:t>
            </a:r>
          </a:p>
          <a:p>
            <a:r>
              <a:rPr lang="en-US" sz="2800" b="0">
                <a:solidFill>
                  <a:srgbClr val="FF0000"/>
                </a:solidFill>
              </a:rPr>
              <a:t>		    coulombic attraction 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1071563" y="2533650"/>
            <a:ext cx="639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Na</a:t>
            </a:r>
            <a:endParaRPr lang="en-US" sz="2800" b="0">
              <a:sym typeface="Wingdings" pitchFamily="2" charset="2"/>
            </a:endParaRP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3357563" y="2528888"/>
            <a:ext cx="1011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ym typeface="Wingdings" pitchFamily="2" charset="2"/>
              </a:rPr>
              <a:t>Na</a:t>
            </a:r>
            <a:r>
              <a:rPr lang="en-US" sz="2800" b="0" baseline="30000">
                <a:sym typeface="Wingdings" pitchFamily="2" charset="2"/>
              </a:rPr>
              <a:t>1+</a:t>
            </a:r>
            <a:r>
              <a:rPr lang="en-US" sz="2800" b="0">
                <a:sym typeface="Wingdings" pitchFamily="2" charset="2"/>
              </a:rPr>
              <a:t>  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5307013" y="2530475"/>
            <a:ext cx="52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Cl</a:t>
            </a:r>
            <a:endParaRPr lang="en-US" sz="2800" b="0">
              <a:sym typeface="Wingdings" pitchFamily="2" charset="2"/>
            </a:endParaRP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7529513" y="2532063"/>
            <a:ext cx="790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ym typeface="Wingdings" pitchFamily="2" charset="2"/>
              </a:rPr>
              <a:t>Cl</a:t>
            </a:r>
            <a:r>
              <a:rPr lang="en-US" sz="2800" b="0" baseline="30000">
                <a:sym typeface="Wingdings" pitchFamily="2" charset="2"/>
              </a:rPr>
              <a:t>1–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711325" y="2255838"/>
            <a:ext cx="1668463" cy="531812"/>
            <a:chOff x="1078" y="1421"/>
            <a:chExt cx="1051" cy="335"/>
          </a:xfrm>
        </p:grpSpPr>
        <p:sp>
          <p:nvSpPr>
            <p:cNvPr id="4119" name="Rectangle 11"/>
            <p:cNvSpPr>
              <a:spLocks noChangeArrowheads="1"/>
            </p:cNvSpPr>
            <p:nvPr/>
          </p:nvSpPr>
          <p:spPr bwMode="auto">
            <a:xfrm>
              <a:off x="1152" y="1421"/>
              <a:ext cx="91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2800" b="0"/>
                <a:t>loses e</a:t>
              </a:r>
              <a:r>
                <a:rPr lang="en-US" sz="2800" b="0" baseline="30000"/>
                <a:t>–</a:t>
              </a:r>
              <a:r>
                <a:rPr lang="en-US" sz="2800" b="0">
                  <a:sym typeface="Wingdings" pitchFamily="2" charset="2"/>
                </a:rPr>
                <a:t> </a:t>
              </a:r>
            </a:p>
          </p:txBody>
        </p:sp>
        <p:sp>
          <p:nvSpPr>
            <p:cNvPr id="4120" name="Line 14"/>
            <p:cNvSpPr>
              <a:spLocks noChangeShapeType="1"/>
            </p:cNvSpPr>
            <p:nvPr/>
          </p:nvSpPr>
          <p:spPr bwMode="auto">
            <a:xfrm>
              <a:off x="1078" y="1756"/>
              <a:ext cx="1051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835650" y="2286000"/>
            <a:ext cx="1673225" cy="519113"/>
            <a:chOff x="3676" y="1440"/>
            <a:chExt cx="1054" cy="327"/>
          </a:xfrm>
        </p:grpSpPr>
        <p:sp>
          <p:nvSpPr>
            <p:cNvPr id="4117" name="Rectangle 13"/>
            <p:cNvSpPr>
              <a:spLocks noChangeArrowheads="1"/>
            </p:cNvSpPr>
            <p:nvPr/>
          </p:nvSpPr>
          <p:spPr bwMode="auto">
            <a:xfrm>
              <a:off x="3743" y="1440"/>
              <a:ext cx="9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/>
                <a:t>gains e</a:t>
              </a:r>
              <a:r>
                <a:rPr lang="en-US" sz="2800" b="0" baseline="30000"/>
                <a:t>–</a:t>
              </a:r>
              <a:r>
                <a:rPr lang="en-US" sz="2800" b="0">
                  <a:sym typeface="Wingdings" pitchFamily="2" charset="2"/>
                </a:rPr>
                <a:t> </a:t>
              </a:r>
            </a:p>
          </p:txBody>
        </p:sp>
        <p:sp>
          <p:nvSpPr>
            <p:cNvPr id="4118" name="Line 16"/>
            <p:cNvSpPr>
              <a:spLocks noChangeShapeType="1"/>
            </p:cNvSpPr>
            <p:nvPr/>
          </p:nvSpPr>
          <p:spPr bwMode="auto">
            <a:xfrm>
              <a:off x="3676" y="1760"/>
              <a:ext cx="1051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508250" y="3257550"/>
            <a:ext cx="2736850" cy="519113"/>
            <a:chOff x="1580" y="2052"/>
            <a:chExt cx="1724" cy="327"/>
          </a:xfrm>
        </p:grpSpPr>
        <p:sp>
          <p:nvSpPr>
            <p:cNvPr id="4115" name="Rectangle 20"/>
            <p:cNvSpPr>
              <a:spLocks noChangeArrowheads="1"/>
            </p:cNvSpPr>
            <p:nvPr/>
          </p:nvSpPr>
          <p:spPr bwMode="auto">
            <a:xfrm>
              <a:off x="1580" y="2052"/>
              <a:ext cx="1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>
                  <a:sym typeface="Wingdings" pitchFamily="2" charset="2"/>
                </a:rPr>
                <a:t>Na</a:t>
              </a:r>
              <a:r>
                <a:rPr lang="en-US" sz="2800" b="0" baseline="30000">
                  <a:sym typeface="Wingdings" pitchFamily="2" charset="2"/>
                </a:rPr>
                <a:t>1+</a:t>
              </a:r>
              <a:r>
                <a:rPr lang="en-US" sz="2800" b="0">
                  <a:sym typeface="Wingdings" pitchFamily="2" charset="2"/>
                </a:rPr>
                <a:t>  +  Cl</a:t>
              </a:r>
              <a:r>
                <a:rPr lang="en-US" sz="2800" b="0" baseline="30000">
                  <a:sym typeface="Wingdings" pitchFamily="2" charset="2"/>
                </a:rPr>
                <a:t>1–</a:t>
              </a:r>
            </a:p>
          </p:txBody>
        </p:sp>
        <p:sp>
          <p:nvSpPr>
            <p:cNvPr id="4116" name="Line 22"/>
            <p:cNvSpPr>
              <a:spLocks noChangeShapeType="1"/>
            </p:cNvSpPr>
            <p:nvPr/>
          </p:nvSpPr>
          <p:spPr bwMode="auto">
            <a:xfrm>
              <a:off x="2975" y="2227"/>
              <a:ext cx="32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5368925" y="3262313"/>
            <a:ext cx="1074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NaCl 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2540000" y="4505325"/>
            <a:ext cx="2736850" cy="519113"/>
            <a:chOff x="1600" y="2838"/>
            <a:chExt cx="1724" cy="327"/>
          </a:xfrm>
        </p:grpSpPr>
        <p:sp>
          <p:nvSpPr>
            <p:cNvPr id="4113" name="Rectangle 24"/>
            <p:cNvSpPr>
              <a:spLocks noChangeArrowheads="1"/>
            </p:cNvSpPr>
            <p:nvPr/>
          </p:nvSpPr>
          <p:spPr bwMode="auto">
            <a:xfrm>
              <a:off x="1600" y="2838"/>
              <a:ext cx="140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>
                  <a:sym typeface="Wingdings" pitchFamily="2" charset="2"/>
                </a:rPr>
                <a:t>K</a:t>
              </a:r>
              <a:r>
                <a:rPr lang="en-US" sz="2800" b="0" baseline="30000">
                  <a:sym typeface="Wingdings" pitchFamily="2" charset="2"/>
                </a:rPr>
                <a:t>1+</a:t>
              </a:r>
              <a:r>
                <a:rPr lang="en-US" sz="2800" b="0">
                  <a:sym typeface="Wingdings" pitchFamily="2" charset="2"/>
                </a:rPr>
                <a:t>  +  NO</a:t>
              </a:r>
              <a:r>
                <a:rPr lang="en-US" sz="2800" b="0" baseline="-25000">
                  <a:sym typeface="Wingdings" pitchFamily="2" charset="2"/>
                </a:rPr>
                <a:t>3</a:t>
              </a:r>
              <a:r>
                <a:rPr lang="en-US" sz="2800" b="0" baseline="30000">
                  <a:sym typeface="Wingdings" pitchFamily="2" charset="2"/>
                </a:rPr>
                <a:t>1–</a:t>
              </a:r>
            </a:p>
          </p:txBody>
        </p:sp>
        <p:sp>
          <p:nvSpPr>
            <p:cNvPr id="4114" name="Line 25"/>
            <p:cNvSpPr>
              <a:spLocks noChangeShapeType="1"/>
            </p:cNvSpPr>
            <p:nvPr/>
          </p:nvSpPr>
          <p:spPr bwMode="auto">
            <a:xfrm>
              <a:off x="2995" y="3013"/>
              <a:ext cx="32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5422900" y="4510088"/>
            <a:ext cx="1187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KNO</a:t>
            </a:r>
            <a:r>
              <a:rPr lang="en-US" sz="2800" b="0" baseline="-25000"/>
              <a:t>3</a:t>
            </a:r>
            <a:r>
              <a:rPr lang="en-US" sz="2800" b="0"/>
              <a:t> </a:t>
            </a:r>
          </a:p>
        </p:txBody>
      </p:sp>
      <p:sp>
        <p:nvSpPr>
          <p:cNvPr id="81949" name="Rectangle 29"/>
          <p:cNvSpPr>
            <a:spLocks noChangeArrowheads="1"/>
          </p:cNvSpPr>
          <p:nvPr/>
        </p:nvSpPr>
        <p:spPr bwMode="auto">
          <a:xfrm>
            <a:off x="1006475" y="3825875"/>
            <a:ext cx="4094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 u="sng">
                <a:solidFill>
                  <a:srgbClr val="FF0000"/>
                </a:solidFill>
              </a:rPr>
              <a:t>ionic compounds</a:t>
            </a:r>
            <a:r>
              <a:rPr lang="en-US" sz="2800" b="0">
                <a:solidFill>
                  <a:srgbClr val="FF0000"/>
                </a:solidFill>
              </a:rPr>
              <a:t> = </a:t>
            </a:r>
            <a:r>
              <a:rPr lang="en-US" sz="2800" b="0" u="sng">
                <a:solidFill>
                  <a:srgbClr val="FF0000"/>
                </a:solidFill>
              </a:rPr>
              <a:t>salts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950" name="Rectangle 30"/>
          <p:cNvSpPr>
            <a:spLocks noChangeArrowheads="1"/>
          </p:cNvSpPr>
          <p:nvPr/>
        </p:nvSpPr>
        <p:spPr bwMode="auto">
          <a:xfrm>
            <a:off x="1001713" y="5130800"/>
            <a:ext cx="5418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where NO</a:t>
            </a:r>
            <a:r>
              <a:rPr lang="en-US" sz="2800" b="0" baseline="-25000">
                <a:solidFill>
                  <a:srgbClr val="FF0000"/>
                </a:solidFill>
              </a:rPr>
              <a:t>3</a:t>
            </a:r>
            <a:r>
              <a:rPr lang="en-US" sz="2800" b="0" baseline="30000">
                <a:solidFill>
                  <a:srgbClr val="FF0000"/>
                </a:solidFill>
              </a:rPr>
              <a:t>1–</a:t>
            </a:r>
            <a:r>
              <a:rPr lang="en-US" sz="2800" b="0">
                <a:solidFill>
                  <a:srgbClr val="FF0000"/>
                </a:solidFill>
              </a:rPr>
              <a:t> is a </a:t>
            </a:r>
            <a:r>
              <a:rPr lang="en-US" sz="2800" b="0" u="sng">
                <a:solidFill>
                  <a:srgbClr val="FF0000"/>
                </a:solidFill>
              </a:rPr>
              <a:t>polyatomic ion</a:t>
            </a:r>
            <a:r>
              <a:rPr lang="en-US" sz="2800" b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81951" name="Rectangle 31"/>
          <p:cNvSpPr>
            <a:spLocks noChangeArrowheads="1"/>
          </p:cNvSpPr>
          <p:nvPr/>
        </p:nvSpPr>
        <p:spPr bwMode="auto">
          <a:xfrm>
            <a:off x="2974975" y="5599113"/>
            <a:ext cx="41021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0"/>
              <a:t>a charged group of </a:t>
            </a:r>
          </a:p>
          <a:p>
            <a:pPr algn="ctr"/>
            <a:r>
              <a:rPr lang="en-US" sz="2800" b="0"/>
              <a:t>atoms that stay together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/>
      <p:bldP spid="81929" grpId="0"/>
      <p:bldP spid="81930" grpId="0"/>
      <p:bldP spid="81932" grpId="0"/>
      <p:bldP spid="81943" grpId="0"/>
      <p:bldP spid="81947" grpId="0"/>
      <p:bldP spid="81949" grpId="0"/>
      <p:bldP spid="81950" grpId="0"/>
      <p:bldP spid="819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26" name="Rectangle 142"/>
          <p:cNvSpPr>
            <a:spLocks noChangeArrowheads="1"/>
          </p:cNvSpPr>
          <p:nvPr/>
        </p:nvSpPr>
        <p:spPr bwMode="auto">
          <a:xfrm>
            <a:off x="6615113" y="4368800"/>
            <a:ext cx="1235075" cy="19526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385763" y="311150"/>
            <a:ext cx="659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B. To find the formula, given the name: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1047750" y="879475"/>
            <a:ext cx="6869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1. Write symbols for the two types of ions. 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1062038" y="1473200"/>
            <a:ext cx="5964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2. Balance charges to write formula. 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284288" y="4416425"/>
            <a:ext cx="3213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cobalt (III) </a:t>
            </a:r>
            <a:r>
              <a:rPr lang="en-US" sz="2800" b="0">
                <a:solidFill>
                  <a:srgbClr val="000066"/>
                </a:solidFill>
              </a:rPr>
              <a:t>chloride</a:t>
            </a:r>
            <a:r>
              <a:rPr lang="en-US" sz="2800" b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1292225" y="5100638"/>
            <a:ext cx="2281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tin (IV) </a:t>
            </a:r>
            <a:r>
              <a:rPr lang="en-US" sz="2800" b="0">
                <a:solidFill>
                  <a:srgbClr val="000066"/>
                </a:solidFill>
              </a:rPr>
              <a:t>oxide</a:t>
            </a:r>
            <a:r>
              <a:rPr lang="en-US" sz="2800" b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1295400" y="5783263"/>
            <a:ext cx="214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tin (II) </a:t>
            </a:r>
            <a:r>
              <a:rPr lang="en-US" sz="2800" b="0">
                <a:solidFill>
                  <a:srgbClr val="000066"/>
                </a:solidFill>
              </a:rPr>
              <a:t>oxide</a:t>
            </a:r>
            <a:r>
              <a:rPr lang="en-US" sz="2800" b="0">
                <a:solidFill>
                  <a:srgbClr val="A50021"/>
                </a:solidFill>
              </a:rPr>
              <a:t>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362200" y="2182813"/>
            <a:ext cx="4260850" cy="1657350"/>
            <a:chOff x="691" y="2271"/>
            <a:chExt cx="4424" cy="1720"/>
          </a:xfrm>
        </p:grpSpPr>
        <p:sp>
          <p:nvSpPr>
            <p:cNvPr id="22553" name="Rectangle 13"/>
            <p:cNvSpPr>
              <a:spLocks noChangeArrowheads="1"/>
            </p:cNvSpPr>
            <p:nvPr/>
          </p:nvSpPr>
          <p:spPr bwMode="auto">
            <a:xfrm>
              <a:off x="1428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Rectangle 14"/>
            <p:cNvSpPr>
              <a:spLocks noChangeArrowheads="1"/>
            </p:cNvSpPr>
            <p:nvPr/>
          </p:nvSpPr>
          <p:spPr bwMode="auto">
            <a:xfrm>
              <a:off x="1674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Rectangle 15"/>
            <p:cNvSpPr>
              <a:spLocks noChangeArrowheads="1"/>
            </p:cNvSpPr>
            <p:nvPr/>
          </p:nvSpPr>
          <p:spPr bwMode="auto">
            <a:xfrm>
              <a:off x="1920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Rectangle 16"/>
            <p:cNvSpPr>
              <a:spLocks noChangeArrowheads="1"/>
            </p:cNvSpPr>
            <p:nvPr/>
          </p:nvSpPr>
          <p:spPr bwMode="auto">
            <a:xfrm>
              <a:off x="2166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Rectangle 17"/>
            <p:cNvSpPr>
              <a:spLocks noChangeArrowheads="1"/>
            </p:cNvSpPr>
            <p:nvPr/>
          </p:nvSpPr>
          <p:spPr bwMode="auto">
            <a:xfrm>
              <a:off x="937" y="2517"/>
              <a:ext cx="246" cy="1474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Rectangle 18"/>
            <p:cNvSpPr>
              <a:spLocks noChangeArrowheads="1"/>
            </p:cNvSpPr>
            <p:nvPr/>
          </p:nvSpPr>
          <p:spPr bwMode="auto">
            <a:xfrm>
              <a:off x="691" y="2271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Rectangle 19"/>
            <p:cNvSpPr>
              <a:spLocks noChangeArrowheads="1"/>
            </p:cNvSpPr>
            <p:nvPr/>
          </p:nvSpPr>
          <p:spPr bwMode="auto">
            <a:xfrm>
              <a:off x="2411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Rectangle 20"/>
            <p:cNvSpPr>
              <a:spLocks noChangeArrowheads="1"/>
            </p:cNvSpPr>
            <p:nvPr/>
          </p:nvSpPr>
          <p:spPr bwMode="auto">
            <a:xfrm>
              <a:off x="2657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Rectangle 21"/>
            <p:cNvSpPr>
              <a:spLocks noChangeArrowheads="1"/>
            </p:cNvSpPr>
            <p:nvPr/>
          </p:nvSpPr>
          <p:spPr bwMode="auto">
            <a:xfrm>
              <a:off x="3395" y="3008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Rectangle 22"/>
            <p:cNvSpPr>
              <a:spLocks noChangeArrowheads="1"/>
            </p:cNvSpPr>
            <p:nvPr/>
          </p:nvSpPr>
          <p:spPr bwMode="auto">
            <a:xfrm>
              <a:off x="3640" y="2517"/>
              <a:ext cx="246" cy="1228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Rectangle 23"/>
            <p:cNvSpPr>
              <a:spLocks noChangeArrowheads="1"/>
            </p:cNvSpPr>
            <p:nvPr/>
          </p:nvSpPr>
          <p:spPr bwMode="auto">
            <a:xfrm>
              <a:off x="3886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Rectangle 24"/>
            <p:cNvSpPr>
              <a:spLocks noChangeArrowheads="1"/>
            </p:cNvSpPr>
            <p:nvPr/>
          </p:nvSpPr>
          <p:spPr bwMode="auto">
            <a:xfrm>
              <a:off x="4132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Rectangle 25"/>
            <p:cNvSpPr>
              <a:spLocks noChangeArrowheads="1"/>
            </p:cNvSpPr>
            <p:nvPr/>
          </p:nvSpPr>
          <p:spPr bwMode="auto">
            <a:xfrm>
              <a:off x="4378" y="2517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Rectangle 26"/>
            <p:cNvSpPr>
              <a:spLocks noChangeArrowheads="1"/>
            </p:cNvSpPr>
            <p:nvPr/>
          </p:nvSpPr>
          <p:spPr bwMode="auto">
            <a:xfrm>
              <a:off x="4623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Rectangle 27"/>
            <p:cNvSpPr>
              <a:spLocks noChangeArrowheads="1"/>
            </p:cNvSpPr>
            <p:nvPr/>
          </p:nvSpPr>
          <p:spPr bwMode="auto">
            <a:xfrm>
              <a:off x="4869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Rectangle 28"/>
            <p:cNvSpPr>
              <a:spLocks noChangeArrowheads="1"/>
            </p:cNvSpPr>
            <p:nvPr/>
          </p:nvSpPr>
          <p:spPr bwMode="auto">
            <a:xfrm>
              <a:off x="3149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Rectangle 29"/>
            <p:cNvSpPr>
              <a:spLocks noChangeArrowheads="1"/>
            </p:cNvSpPr>
            <p:nvPr/>
          </p:nvSpPr>
          <p:spPr bwMode="auto">
            <a:xfrm>
              <a:off x="2903" y="3008"/>
              <a:ext cx="246" cy="737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Rectangle 30"/>
            <p:cNvSpPr>
              <a:spLocks noChangeArrowheads="1"/>
            </p:cNvSpPr>
            <p:nvPr/>
          </p:nvSpPr>
          <p:spPr bwMode="auto">
            <a:xfrm>
              <a:off x="937" y="3008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Rectangle 31"/>
            <p:cNvSpPr>
              <a:spLocks noChangeArrowheads="1"/>
            </p:cNvSpPr>
            <p:nvPr/>
          </p:nvSpPr>
          <p:spPr bwMode="auto">
            <a:xfrm>
              <a:off x="691" y="3254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Rectangle 32"/>
            <p:cNvSpPr>
              <a:spLocks noChangeArrowheads="1"/>
            </p:cNvSpPr>
            <p:nvPr/>
          </p:nvSpPr>
          <p:spPr bwMode="auto">
            <a:xfrm>
              <a:off x="937" y="34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Rectangle 33"/>
            <p:cNvSpPr>
              <a:spLocks noChangeArrowheads="1"/>
            </p:cNvSpPr>
            <p:nvPr/>
          </p:nvSpPr>
          <p:spPr bwMode="auto">
            <a:xfrm>
              <a:off x="3640" y="2762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Rectangle 34"/>
            <p:cNvSpPr>
              <a:spLocks noChangeArrowheads="1"/>
            </p:cNvSpPr>
            <p:nvPr/>
          </p:nvSpPr>
          <p:spPr bwMode="auto">
            <a:xfrm>
              <a:off x="691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Rectangle 35"/>
            <p:cNvSpPr>
              <a:spLocks noChangeArrowheads="1"/>
            </p:cNvSpPr>
            <p:nvPr/>
          </p:nvSpPr>
          <p:spPr bwMode="auto">
            <a:xfrm>
              <a:off x="691" y="2517"/>
              <a:ext cx="492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Rectangle 36"/>
            <p:cNvSpPr>
              <a:spLocks noChangeArrowheads="1"/>
            </p:cNvSpPr>
            <p:nvPr/>
          </p:nvSpPr>
          <p:spPr bwMode="auto">
            <a:xfrm>
              <a:off x="1183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Rectangle 37"/>
            <p:cNvSpPr>
              <a:spLocks noChangeArrowheads="1"/>
            </p:cNvSpPr>
            <p:nvPr/>
          </p:nvSpPr>
          <p:spPr bwMode="auto">
            <a:xfrm>
              <a:off x="691" y="3008"/>
              <a:ext cx="246" cy="98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Rectangle 38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Rectangle 39"/>
            <p:cNvSpPr>
              <a:spLocks noChangeArrowheads="1"/>
            </p:cNvSpPr>
            <p:nvPr/>
          </p:nvSpPr>
          <p:spPr bwMode="auto">
            <a:xfrm>
              <a:off x="4869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Rectangle 40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Rectangle 41"/>
            <p:cNvSpPr>
              <a:spLocks noChangeArrowheads="1"/>
            </p:cNvSpPr>
            <p:nvPr/>
          </p:nvSpPr>
          <p:spPr bwMode="auto">
            <a:xfrm>
              <a:off x="937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Rectangle 42"/>
            <p:cNvSpPr>
              <a:spLocks noChangeArrowheads="1"/>
            </p:cNvSpPr>
            <p:nvPr/>
          </p:nvSpPr>
          <p:spPr bwMode="auto">
            <a:xfrm>
              <a:off x="937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Rectangle 43"/>
            <p:cNvSpPr>
              <a:spLocks noChangeArrowheads="1"/>
            </p:cNvSpPr>
            <p:nvPr/>
          </p:nvSpPr>
          <p:spPr bwMode="auto">
            <a:xfrm>
              <a:off x="691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Rectangle 44"/>
            <p:cNvSpPr>
              <a:spLocks noChangeArrowheads="1"/>
            </p:cNvSpPr>
            <p:nvPr/>
          </p:nvSpPr>
          <p:spPr bwMode="auto">
            <a:xfrm>
              <a:off x="937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Rectangle 45"/>
            <p:cNvSpPr>
              <a:spLocks noChangeArrowheads="1"/>
            </p:cNvSpPr>
            <p:nvPr/>
          </p:nvSpPr>
          <p:spPr bwMode="auto">
            <a:xfrm>
              <a:off x="691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Rectangle 46"/>
            <p:cNvSpPr>
              <a:spLocks noChangeArrowheads="1"/>
            </p:cNvSpPr>
            <p:nvPr/>
          </p:nvSpPr>
          <p:spPr bwMode="auto">
            <a:xfrm>
              <a:off x="937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Rectangle 47"/>
            <p:cNvSpPr>
              <a:spLocks noChangeArrowheads="1"/>
            </p:cNvSpPr>
            <p:nvPr/>
          </p:nvSpPr>
          <p:spPr bwMode="auto">
            <a:xfrm>
              <a:off x="691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Rectangle 48"/>
            <p:cNvSpPr>
              <a:spLocks noChangeArrowheads="1"/>
            </p:cNvSpPr>
            <p:nvPr/>
          </p:nvSpPr>
          <p:spPr bwMode="auto">
            <a:xfrm>
              <a:off x="937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Rectangle 49"/>
            <p:cNvSpPr>
              <a:spLocks noChangeArrowheads="1"/>
            </p:cNvSpPr>
            <p:nvPr/>
          </p:nvSpPr>
          <p:spPr bwMode="auto">
            <a:xfrm>
              <a:off x="691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Rectangle 50"/>
            <p:cNvSpPr>
              <a:spLocks noChangeArrowheads="1"/>
            </p:cNvSpPr>
            <p:nvPr/>
          </p:nvSpPr>
          <p:spPr bwMode="auto">
            <a:xfrm>
              <a:off x="937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1" name="Rectangle 51"/>
            <p:cNvSpPr>
              <a:spLocks noChangeArrowheads="1"/>
            </p:cNvSpPr>
            <p:nvPr/>
          </p:nvSpPr>
          <p:spPr bwMode="auto">
            <a:xfrm>
              <a:off x="691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2" name="Rectangle 52"/>
            <p:cNvSpPr>
              <a:spLocks noChangeArrowheads="1"/>
            </p:cNvSpPr>
            <p:nvPr/>
          </p:nvSpPr>
          <p:spPr bwMode="auto">
            <a:xfrm>
              <a:off x="3640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Rectangle 53"/>
            <p:cNvSpPr>
              <a:spLocks noChangeArrowheads="1"/>
            </p:cNvSpPr>
            <p:nvPr/>
          </p:nvSpPr>
          <p:spPr bwMode="auto">
            <a:xfrm>
              <a:off x="3640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4" name="Rectangle 54"/>
            <p:cNvSpPr>
              <a:spLocks noChangeArrowheads="1"/>
            </p:cNvSpPr>
            <p:nvPr/>
          </p:nvSpPr>
          <p:spPr bwMode="auto">
            <a:xfrm>
              <a:off x="3886" y="27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5" name="Rectangle 55"/>
            <p:cNvSpPr>
              <a:spLocks noChangeArrowheads="1"/>
            </p:cNvSpPr>
            <p:nvPr/>
          </p:nvSpPr>
          <p:spPr bwMode="auto">
            <a:xfrm>
              <a:off x="3640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6" name="Rectangle 56"/>
            <p:cNvSpPr>
              <a:spLocks noChangeArrowheads="1"/>
            </p:cNvSpPr>
            <p:nvPr/>
          </p:nvSpPr>
          <p:spPr bwMode="auto">
            <a:xfrm>
              <a:off x="3640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7" name="Rectangle 57"/>
            <p:cNvSpPr>
              <a:spLocks noChangeArrowheads="1"/>
            </p:cNvSpPr>
            <p:nvPr/>
          </p:nvSpPr>
          <p:spPr bwMode="auto">
            <a:xfrm>
              <a:off x="3640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Rectangle 58"/>
            <p:cNvSpPr>
              <a:spLocks noChangeArrowheads="1"/>
            </p:cNvSpPr>
            <p:nvPr/>
          </p:nvSpPr>
          <p:spPr bwMode="auto">
            <a:xfrm>
              <a:off x="3886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9" name="Rectangle 59"/>
            <p:cNvSpPr>
              <a:spLocks noChangeArrowheads="1"/>
            </p:cNvSpPr>
            <p:nvPr/>
          </p:nvSpPr>
          <p:spPr bwMode="auto">
            <a:xfrm>
              <a:off x="3886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0" name="Rectangle 60"/>
            <p:cNvSpPr>
              <a:spLocks noChangeArrowheads="1"/>
            </p:cNvSpPr>
            <p:nvPr/>
          </p:nvSpPr>
          <p:spPr bwMode="auto">
            <a:xfrm>
              <a:off x="3886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1" name="Rectangle 61"/>
            <p:cNvSpPr>
              <a:spLocks noChangeArrowheads="1"/>
            </p:cNvSpPr>
            <p:nvPr/>
          </p:nvSpPr>
          <p:spPr bwMode="auto">
            <a:xfrm>
              <a:off x="4132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2" name="Rectangle 62"/>
            <p:cNvSpPr>
              <a:spLocks noChangeArrowheads="1"/>
            </p:cNvSpPr>
            <p:nvPr/>
          </p:nvSpPr>
          <p:spPr bwMode="auto">
            <a:xfrm>
              <a:off x="4132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3" name="Rectangle 63"/>
            <p:cNvSpPr>
              <a:spLocks noChangeArrowheads="1"/>
            </p:cNvSpPr>
            <p:nvPr/>
          </p:nvSpPr>
          <p:spPr bwMode="auto">
            <a:xfrm>
              <a:off x="4132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604" name="Group 64"/>
            <p:cNvGrpSpPr>
              <a:grpSpLocks/>
            </p:cNvGrpSpPr>
            <p:nvPr/>
          </p:nvGrpSpPr>
          <p:grpSpPr bwMode="auto">
            <a:xfrm>
              <a:off x="691" y="2271"/>
              <a:ext cx="4424" cy="1474"/>
              <a:chOff x="727" y="2262"/>
              <a:chExt cx="4424" cy="1474"/>
            </a:xfrm>
          </p:grpSpPr>
          <p:sp>
            <p:nvSpPr>
              <p:cNvPr id="22645" name="Rectangle 65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6" name="Rectangle 66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7" name="Rectangle 67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8" name="Rectangle 68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9" name="Rectangle 69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0" name="Rectangle 70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1" name="Rectangle 71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2" name="Rectangle 72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3" name="Rectangle 73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4" name="Rectangle 74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5" name="Rectangle 75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6" name="Rectangle 76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7" name="Rectangle 77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8" name="Rectangle 78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9" name="Rectangle 79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0" name="Rectangle 80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1" name="Rectangle 81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605" name="Rectangle 82"/>
            <p:cNvSpPr>
              <a:spLocks noChangeArrowheads="1"/>
            </p:cNvSpPr>
            <p:nvPr/>
          </p:nvSpPr>
          <p:spPr bwMode="auto">
            <a:xfrm>
              <a:off x="462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6" name="Rectangle 83"/>
            <p:cNvSpPr>
              <a:spLocks noChangeArrowheads="1"/>
            </p:cNvSpPr>
            <p:nvPr/>
          </p:nvSpPr>
          <p:spPr bwMode="auto">
            <a:xfrm>
              <a:off x="4378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7" name="Rectangle 84"/>
            <p:cNvSpPr>
              <a:spLocks noChangeArrowheads="1"/>
            </p:cNvSpPr>
            <p:nvPr/>
          </p:nvSpPr>
          <p:spPr bwMode="auto">
            <a:xfrm>
              <a:off x="4378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8" name="Rectangle 85"/>
            <p:cNvSpPr>
              <a:spLocks noChangeArrowheads="1"/>
            </p:cNvSpPr>
            <p:nvPr/>
          </p:nvSpPr>
          <p:spPr bwMode="auto">
            <a:xfrm>
              <a:off x="3395" y="3008"/>
              <a:ext cx="245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9" name="Rectangle 86"/>
            <p:cNvSpPr>
              <a:spLocks noChangeArrowheads="1"/>
            </p:cNvSpPr>
            <p:nvPr/>
          </p:nvSpPr>
          <p:spPr bwMode="auto">
            <a:xfrm>
              <a:off x="3395" y="3254"/>
              <a:ext cx="245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0" name="Rectangle 87"/>
            <p:cNvSpPr>
              <a:spLocks noChangeArrowheads="1"/>
            </p:cNvSpPr>
            <p:nvPr/>
          </p:nvSpPr>
          <p:spPr bwMode="auto">
            <a:xfrm>
              <a:off x="3395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1" name="Rectangle 88"/>
            <p:cNvSpPr>
              <a:spLocks noChangeArrowheads="1"/>
            </p:cNvSpPr>
            <p:nvPr/>
          </p:nvSpPr>
          <p:spPr bwMode="auto">
            <a:xfrm>
              <a:off x="3149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2" name="Rectangle 89"/>
            <p:cNvSpPr>
              <a:spLocks noChangeArrowheads="1"/>
            </p:cNvSpPr>
            <p:nvPr/>
          </p:nvSpPr>
          <p:spPr bwMode="auto">
            <a:xfrm>
              <a:off x="3149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3" name="Rectangle 90"/>
            <p:cNvSpPr>
              <a:spLocks noChangeArrowheads="1"/>
            </p:cNvSpPr>
            <p:nvPr/>
          </p:nvSpPr>
          <p:spPr bwMode="auto">
            <a:xfrm>
              <a:off x="3149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4" name="Rectangle 91"/>
            <p:cNvSpPr>
              <a:spLocks noChangeArrowheads="1"/>
            </p:cNvSpPr>
            <p:nvPr/>
          </p:nvSpPr>
          <p:spPr bwMode="auto">
            <a:xfrm>
              <a:off x="2903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5" name="Rectangle 92"/>
            <p:cNvSpPr>
              <a:spLocks noChangeArrowheads="1"/>
            </p:cNvSpPr>
            <p:nvPr/>
          </p:nvSpPr>
          <p:spPr bwMode="auto">
            <a:xfrm>
              <a:off x="2903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6" name="Rectangle 93"/>
            <p:cNvSpPr>
              <a:spLocks noChangeArrowheads="1"/>
            </p:cNvSpPr>
            <p:nvPr/>
          </p:nvSpPr>
          <p:spPr bwMode="auto">
            <a:xfrm>
              <a:off x="2903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7" name="Rectangle 94"/>
            <p:cNvSpPr>
              <a:spLocks noChangeArrowheads="1"/>
            </p:cNvSpPr>
            <p:nvPr/>
          </p:nvSpPr>
          <p:spPr bwMode="auto">
            <a:xfrm>
              <a:off x="1183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8" name="Rectangle 95"/>
            <p:cNvSpPr>
              <a:spLocks noChangeArrowheads="1"/>
            </p:cNvSpPr>
            <p:nvPr/>
          </p:nvSpPr>
          <p:spPr bwMode="auto">
            <a:xfrm>
              <a:off x="1183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9" name="Rectangle 96"/>
            <p:cNvSpPr>
              <a:spLocks noChangeArrowheads="1"/>
            </p:cNvSpPr>
            <p:nvPr/>
          </p:nvSpPr>
          <p:spPr bwMode="auto">
            <a:xfrm>
              <a:off x="1183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0" name="Rectangle 97"/>
            <p:cNvSpPr>
              <a:spLocks noChangeArrowheads="1"/>
            </p:cNvSpPr>
            <p:nvPr/>
          </p:nvSpPr>
          <p:spPr bwMode="auto">
            <a:xfrm>
              <a:off x="1183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1" name="Rectangle 98"/>
            <p:cNvSpPr>
              <a:spLocks noChangeArrowheads="1"/>
            </p:cNvSpPr>
            <p:nvPr/>
          </p:nvSpPr>
          <p:spPr bwMode="auto">
            <a:xfrm>
              <a:off x="1428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2" name="Rectangle 99"/>
            <p:cNvSpPr>
              <a:spLocks noChangeArrowheads="1"/>
            </p:cNvSpPr>
            <p:nvPr/>
          </p:nvSpPr>
          <p:spPr bwMode="auto">
            <a:xfrm>
              <a:off x="1428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3" name="Rectangle 100"/>
            <p:cNvSpPr>
              <a:spLocks noChangeArrowheads="1"/>
            </p:cNvSpPr>
            <p:nvPr/>
          </p:nvSpPr>
          <p:spPr bwMode="auto">
            <a:xfrm>
              <a:off x="1428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4" name="Rectangle 101"/>
            <p:cNvSpPr>
              <a:spLocks noChangeArrowheads="1"/>
            </p:cNvSpPr>
            <p:nvPr/>
          </p:nvSpPr>
          <p:spPr bwMode="auto">
            <a:xfrm>
              <a:off x="1428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5" name="Rectangle 102"/>
            <p:cNvSpPr>
              <a:spLocks noChangeArrowheads="1"/>
            </p:cNvSpPr>
            <p:nvPr/>
          </p:nvSpPr>
          <p:spPr bwMode="auto">
            <a:xfrm>
              <a:off x="1674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6" name="Rectangle 103"/>
            <p:cNvSpPr>
              <a:spLocks noChangeArrowheads="1"/>
            </p:cNvSpPr>
            <p:nvPr/>
          </p:nvSpPr>
          <p:spPr bwMode="auto">
            <a:xfrm>
              <a:off x="1674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7" name="Rectangle 104"/>
            <p:cNvSpPr>
              <a:spLocks noChangeArrowheads="1"/>
            </p:cNvSpPr>
            <p:nvPr/>
          </p:nvSpPr>
          <p:spPr bwMode="auto">
            <a:xfrm>
              <a:off x="1674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8" name="Rectangle 105"/>
            <p:cNvSpPr>
              <a:spLocks noChangeArrowheads="1"/>
            </p:cNvSpPr>
            <p:nvPr/>
          </p:nvSpPr>
          <p:spPr bwMode="auto">
            <a:xfrm>
              <a:off x="1674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9" name="Rectangle 106"/>
            <p:cNvSpPr>
              <a:spLocks noChangeArrowheads="1"/>
            </p:cNvSpPr>
            <p:nvPr/>
          </p:nvSpPr>
          <p:spPr bwMode="auto">
            <a:xfrm>
              <a:off x="1920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0" name="Rectangle 107"/>
            <p:cNvSpPr>
              <a:spLocks noChangeArrowheads="1"/>
            </p:cNvSpPr>
            <p:nvPr/>
          </p:nvSpPr>
          <p:spPr bwMode="auto">
            <a:xfrm>
              <a:off x="1920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1" name="Rectangle 108"/>
            <p:cNvSpPr>
              <a:spLocks noChangeArrowheads="1"/>
            </p:cNvSpPr>
            <p:nvPr/>
          </p:nvSpPr>
          <p:spPr bwMode="auto">
            <a:xfrm>
              <a:off x="1920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2" name="Rectangle 109"/>
            <p:cNvSpPr>
              <a:spLocks noChangeArrowheads="1"/>
            </p:cNvSpPr>
            <p:nvPr/>
          </p:nvSpPr>
          <p:spPr bwMode="auto">
            <a:xfrm>
              <a:off x="1920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3" name="Rectangle 110"/>
            <p:cNvSpPr>
              <a:spLocks noChangeArrowheads="1"/>
            </p:cNvSpPr>
            <p:nvPr/>
          </p:nvSpPr>
          <p:spPr bwMode="auto">
            <a:xfrm>
              <a:off x="2166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4" name="Rectangle 111"/>
            <p:cNvSpPr>
              <a:spLocks noChangeArrowheads="1"/>
            </p:cNvSpPr>
            <p:nvPr/>
          </p:nvSpPr>
          <p:spPr bwMode="auto">
            <a:xfrm>
              <a:off x="2166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5" name="Rectangle 112"/>
            <p:cNvSpPr>
              <a:spLocks noChangeArrowheads="1"/>
            </p:cNvSpPr>
            <p:nvPr/>
          </p:nvSpPr>
          <p:spPr bwMode="auto">
            <a:xfrm>
              <a:off x="2166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6" name="Rectangle 113"/>
            <p:cNvSpPr>
              <a:spLocks noChangeArrowheads="1"/>
            </p:cNvSpPr>
            <p:nvPr/>
          </p:nvSpPr>
          <p:spPr bwMode="auto">
            <a:xfrm>
              <a:off x="2166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7" name="Rectangle 114"/>
            <p:cNvSpPr>
              <a:spLocks noChangeArrowheads="1"/>
            </p:cNvSpPr>
            <p:nvPr/>
          </p:nvSpPr>
          <p:spPr bwMode="auto">
            <a:xfrm>
              <a:off x="2411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8" name="Rectangle 115"/>
            <p:cNvSpPr>
              <a:spLocks noChangeArrowheads="1"/>
            </p:cNvSpPr>
            <p:nvPr/>
          </p:nvSpPr>
          <p:spPr bwMode="auto">
            <a:xfrm>
              <a:off x="2411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9" name="Rectangle 116"/>
            <p:cNvSpPr>
              <a:spLocks noChangeArrowheads="1"/>
            </p:cNvSpPr>
            <p:nvPr/>
          </p:nvSpPr>
          <p:spPr bwMode="auto">
            <a:xfrm>
              <a:off x="2411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40" name="Rectangle 117"/>
            <p:cNvSpPr>
              <a:spLocks noChangeArrowheads="1"/>
            </p:cNvSpPr>
            <p:nvPr/>
          </p:nvSpPr>
          <p:spPr bwMode="auto">
            <a:xfrm>
              <a:off x="2411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41" name="Rectangle 118"/>
            <p:cNvSpPr>
              <a:spLocks noChangeArrowheads="1"/>
            </p:cNvSpPr>
            <p:nvPr/>
          </p:nvSpPr>
          <p:spPr bwMode="auto">
            <a:xfrm>
              <a:off x="2657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42" name="Rectangle 119"/>
            <p:cNvSpPr>
              <a:spLocks noChangeArrowheads="1"/>
            </p:cNvSpPr>
            <p:nvPr/>
          </p:nvSpPr>
          <p:spPr bwMode="auto">
            <a:xfrm>
              <a:off x="2657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43" name="Rectangle 120"/>
            <p:cNvSpPr>
              <a:spLocks noChangeArrowheads="1"/>
            </p:cNvSpPr>
            <p:nvPr/>
          </p:nvSpPr>
          <p:spPr bwMode="auto">
            <a:xfrm>
              <a:off x="2657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44" name="Rectangle 121"/>
            <p:cNvSpPr>
              <a:spLocks noChangeArrowheads="1"/>
            </p:cNvSpPr>
            <p:nvPr/>
          </p:nvSpPr>
          <p:spPr bwMode="auto">
            <a:xfrm>
              <a:off x="2657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2"/>
          <p:cNvGrpSpPr>
            <a:grpSpLocks/>
          </p:cNvGrpSpPr>
          <p:nvPr/>
        </p:nvGrpSpPr>
        <p:grpSpPr bwMode="auto">
          <a:xfrm>
            <a:off x="3992563" y="2008188"/>
            <a:ext cx="685800" cy="1017587"/>
            <a:chOff x="3776" y="396"/>
            <a:chExt cx="432" cy="641"/>
          </a:xfrm>
        </p:grpSpPr>
        <p:sp>
          <p:nvSpPr>
            <p:cNvPr id="22551" name="Rectangle 123"/>
            <p:cNvSpPr>
              <a:spLocks noChangeArrowheads="1"/>
            </p:cNvSpPr>
            <p:nvPr/>
          </p:nvSpPr>
          <p:spPr bwMode="auto">
            <a:xfrm>
              <a:off x="3776" y="396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Co</a:t>
              </a:r>
            </a:p>
          </p:txBody>
        </p:sp>
        <p:sp>
          <p:nvSpPr>
            <p:cNvPr id="22552" name="Line 124"/>
            <p:cNvSpPr>
              <a:spLocks noChangeShapeType="1"/>
            </p:cNvSpPr>
            <p:nvPr/>
          </p:nvSpPr>
          <p:spPr bwMode="auto">
            <a:xfrm>
              <a:off x="3991" y="681"/>
              <a:ext cx="19" cy="3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28"/>
          <p:cNvGrpSpPr>
            <a:grpSpLocks/>
          </p:cNvGrpSpPr>
          <p:nvPr/>
        </p:nvGrpSpPr>
        <p:grpSpPr bwMode="auto">
          <a:xfrm>
            <a:off x="5562600" y="3263900"/>
            <a:ext cx="1590675" cy="938213"/>
            <a:chOff x="3504" y="2056"/>
            <a:chExt cx="1002" cy="591"/>
          </a:xfrm>
        </p:grpSpPr>
        <p:sp>
          <p:nvSpPr>
            <p:cNvPr id="22549" name="Rectangle 126"/>
            <p:cNvSpPr>
              <a:spLocks noChangeArrowheads="1"/>
            </p:cNvSpPr>
            <p:nvPr/>
          </p:nvSpPr>
          <p:spPr bwMode="auto">
            <a:xfrm>
              <a:off x="4074" y="2320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Sn</a:t>
              </a:r>
            </a:p>
          </p:txBody>
        </p:sp>
        <p:sp>
          <p:nvSpPr>
            <p:cNvPr id="22550" name="Line 127"/>
            <p:cNvSpPr>
              <a:spLocks noChangeShapeType="1"/>
            </p:cNvSpPr>
            <p:nvPr/>
          </p:nvSpPr>
          <p:spPr bwMode="auto">
            <a:xfrm flipH="1" flipV="1">
              <a:off x="3504" y="2056"/>
              <a:ext cx="611" cy="39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713" name="Rectangle 129"/>
          <p:cNvSpPr>
            <a:spLocks noChangeArrowheads="1"/>
          </p:cNvSpPr>
          <p:nvPr/>
        </p:nvSpPr>
        <p:spPr bwMode="auto">
          <a:xfrm>
            <a:off x="4532313" y="4418013"/>
            <a:ext cx="101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Co</a:t>
            </a:r>
            <a:r>
              <a:rPr lang="en-US" sz="2800" b="0" baseline="30000">
                <a:solidFill>
                  <a:srgbClr val="A50021"/>
                </a:solidFill>
              </a:rPr>
              <a:t>3+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7714" name="Rectangle 130"/>
          <p:cNvSpPr>
            <a:spLocks noChangeArrowheads="1"/>
          </p:cNvSpPr>
          <p:nvPr/>
        </p:nvSpPr>
        <p:spPr bwMode="auto">
          <a:xfrm>
            <a:off x="5592763" y="4418013"/>
            <a:ext cx="88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Cl</a:t>
            </a:r>
            <a:r>
              <a:rPr lang="en-US" sz="2800" b="0" baseline="30000">
                <a:solidFill>
                  <a:srgbClr val="000066"/>
                </a:solidFill>
              </a:rPr>
              <a:t>1–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7715" name="Rectangle 131"/>
          <p:cNvSpPr>
            <a:spLocks noChangeArrowheads="1"/>
          </p:cNvSpPr>
          <p:nvPr/>
        </p:nvSpPr>
        <p:spPr bwMode="auto">
          <a:xfrm>
            <a:off x="6681788" y="4418013"/>
            <a:ext cx="1209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Co</a:t>
            </a:r>
            <a:r>
              <a:rPr lang="en-US" sz="2800" b="0">
                <a:solidFill>
                  <a:srgbClr val="000066"/>
                </a:solidFill>
              </a:rPr>
              <a:t>Cl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67716" name="Rectangle 132"/>
          <p:cNvSpPr>
            <a:spLocks noChangeArrowheads="1"/>
          </p:cNvSpPr>
          <p:nvPr/>
        </p:nvSpPr>
        <p:spPr bwMode="auto">
          <a:xfrm>
            <a:off x="4541838" y="5084763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Sn</a:t>
            </a:r>
            <a:r>
              <a:rPr lang="en-US" sz="2800" b="0" baseline="30000">
                <a:solidFill>
                  <a:srgbClr val="A50021"/>
                </a:solidFill>
              </a:rPr>
              <a:t>4+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7717" name="Rectangle 133"/>
          <p:cNvSpPr>
            <a:spLocks noChangeArrowheads="1"/>
          </p:cNvSpPr>
          <p:nvPr/>
        </p:nvSpPr>
        <p:spPr bwMode="auto">
          <a:xfrm>
            <a:off x="5592763" y="5783263"/>
            <a:ext cx="82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 baseline="30000">
                <a:solidFill>
                  <a:srgbClr val="000066"/>
                </a:solidFill>
              </a:rPr>
              <a:t>2–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7718" name="Rectangle 134"/>
          <p:cNvSpPr>
            <a:spLocks noChangeArrowheads="1"/>
          </p:cNvSpPr>
          <p:nvPr/>
        </p:nvSpPr>
        <p:spPr bwMode="auto">
          <a:xfrm>
            <a:off x="5597525" y="5084763"/>
            <a:ext cx="82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 baseline="30000">
                <a:solidFill>
                  <a:srgbClr val="000066"/>
                </a:solidFill>
              </a:rPr>
              <a:t>2–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7719" name="Rectangle 135"/>
          <p:cNvSpPr>
            <a:spLocks noChangeArrowheads="1"/>
          </p:cNvSpPr>
          <p:nvPr/>
        </p:nvSpPr>
        <p:spPr bwMode="auto">
          <a:xfrm>
            <a:off x="4538663" y="5781675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Sn</a:t>
            </a:r>
            <a:r>
              <a:rPr lang="en-US" sz="2800" b="0" baseline="30000">
                <a:solidFill>
                  <a:srgbClr val="A50021"/>
                </a:solidFill>
              </a:rPr>
              <a:t>2+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7720" name="Rectangle 136"/>
          <p:cNvSpPr>
            <a:spLocks noChangeArrowheads="1"/>
          </p:cNvSpPr>
          <p:nvPr/>
        </p:nvSpPr>
        <p:spPr bwMode="auto">
          <a:xfrm>
            <a:off x="6691313" y="5086350"/>
            <a:ext cx="1128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Sn</a:t>
            </a:r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 baseline="-25000"/>
              <a:t>2</a:t>
            </a:r>
            <a:r>
              <a:rPr lang="en-US" sz="2800"/>
              <a:t> </a:t>
            </a:r>
          </a:p>
        </p:txBody>
      </p:sp>
      <p:sp>
        <p:nvSpPr>
          <p:cNvPr id="67721" name="Rectangle 137"/>
          <p:cNvSpPr>
            <a:spLocks noChangeArrowheads="1"/>
          </p:cNvSpPr>
          <p:nvPr/>
        </p:nvSpPr>
        <p:spPr bwMode="auto">
          <a:xfrm>
            <a:off x="6677025" y="578485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Sn</a:t>
            </a:r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7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26" grpId="0" animBg="1"/>
      <p:bldP spid="67591" grpId="0"/>
      <p:bldP spid="67592" grpId="0"/>
      <p:bldP spid="67594" grpId="0"/>
      <p:bldP spid="67595" grpId="0"/>
      <p:bldP spid="67713" grpId="0"/>
      <p:bldP spid="67714" grpId="0"/>
      <p:bldP spid="67715" grpId="0"/>
      <p:bldP spid="67716" grpId="0"/>
      <p:bldP spid="67717" grpId="0"/>
      <p:bldP spid="67718" grpId="0"/>
      <p:bldP spid="67719" grpId="0"/>
      <p:bldP spid="67720" grpId="0"/>
      <p:bldP spid="677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59" name="Rectangle 151"/>
          <p:cNvSpPr>
            <a:spLocks noChangeArrowheads="1"/>
          </p:cNvSpPr>
          <p:nvPr/>
        </p:nvSpPr>
        <p:spPr bwMode="auto">
          <a:xfrm>
            <a:off x="6953250" y="3324225"/>
            <a:ext cx="1885950" cy="31194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737" name="Rectangle 129"/>
          <p:cNvSpPr>
            <a:spLocks noChangeArrowheads="1"/>
          </p:cNvSpPr>
          <p:nvPr/>
        </p:nvSpPr>
        <p:spPr bwMode="auto">
          <a:xfrm>
            <a:off x="5251450" y="290513"/>
            <a:ext cx="2962275" cy="5969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1054100" y="327025"/>
            <a:ext cx="7242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Compounds Containing  Polyatomic Ions 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830263" y="944563"/>
            <a:ext cx="30765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Insert name of </a:t>
            </a:r>
            <a:r>
              <a:rPr lang="en-US" sz="2800" b="0">
                <a:solidFill>
                  <a:srgbClr val="009900"/>
                </a:solidFill>
              </a:rPr>
              <a:t>ion</a:t>
            </a:r>
          </a:p>
          <a:p>
            <a:r>
              <a:rPr lang="en-US" sz="2800" b="0"/>
              <a:t>where it should go</a:t>
            </a:r>
          </a:p>
          <a:p>
            <a:r>
              <a:rPr lang="en-US" sz="2800" b="0"/>
              <a:t>in the compound’s</a:t>
            </a:r>
          </a:p>
          <a:p>
            <a:r>
              <a:rPr lang="en-US" sz="2800" b="0"/>
              <a:t>name.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479425" y="2725738"/>
            <a:ext cx="2676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Write formulas:</a:t>
            </a:r>
            <a:r>
              <a:rPr lang="en-US" sz="2800"/>
              <a:t> 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684213" y="3357563"/>
            <a:ext cx="2479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iron (III) nitrite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698500" y="4008438"/>
            <a:ext cx="379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ammonium phosphide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703263" y="4648200"/>
            <a:ext cx="3413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ammonium chlorate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704850" y="5273675"/>
            <a:ext cx="2679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zinc phosphate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704850" y="5899150"/>
            <a:ext cx="379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lead (II) permanganate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510088" y="1065213"/>
            <a:ext cx="4260850" cy="1657350"/>
            <a:chOff x="691" y="2271"/>
            <a:chExt cx="4424" cy="1720"/>
          </a:xfrm>
        </p:grpSpPr>
        <p:sp>
          <p:nvSpPr>
            <p:cNvPr id="23585" name="Rectangle 15"/>
            <p:cNvSpPr>
              <a:spLocks noChangeArrowheads="1"/>
            </p:cNvSpPr>
            <p:nvPr/>
          </p:nvSpPr>
          <p:spPr bwMode="auto">
            <a:xfrm>
              <a:off x="1428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Rectangle 16"/>
            <p:cNvSpPr>
              <a:spLocks noChangeArrowheads="1"/>
            </p:cNvSpPr>
            <p:nvPr/>
          </p:nvSpPr>
          <p:spPr bwMode="auto">
            <a:xfrm>
              <a:off x="1674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Rectangle 17"/>
            <p:cNvSpPr>
              <a:spLocks noChangeArrowheads="1"/>
            </p:cNvSpPr>
            <p:nvPr/>
          </p:nvSpPr>
          <p:spPr bwMode="auto">
            <a:xfrm>
              <a:off x="1920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Rectangle 18"/>
            <p:cNvSpPr>
              <a:spLocks noChangeArrowheads="1"/>
            </p:cNvSpPr>
            <p:nvPr/>
          </p:nvSpPr>
          <p:spPr bwMode="auto">
            <a:xfrm>
              <a:off x="2166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Rectangle 19"/>
            <p:cNvSpPr>
              <a:spLocks noChangeArrowheads="1"/>
            </p:cNvSpPr>
            <p:nvPr/>
          </p:nvSpPr>
          <p:spPr bwMode="auto">
            <a:xfrm>
              <a:off x="937" y="2517"/>
              <a:ext cx="246" cy="1474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Rectangle 20"/>
            <p:cNvSpPr>
              <a:spLocks noChangeArrowheads="1"/>
            </p:cNvSpPr>
            <p:nvPr/>
          </p:nvSpPr>
          <p:spPr bwMode="auto">
            <a:xfrm>
              <a:off x="691" y="2271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Rectangle 21"/>
            <p:cNvSpPr>
              <a:spLocks noChangeArrowheads="1"/>
            </p:cNvSpPr>
            <p:nvPr/>
          </p:nvSpPr>
          <p:spPr bwMode="auto">
            <a:xfrm>
              <a:off x="2411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Rectangle 22"/>
            <p:cNvSpPr>
              <a:spLocks noChangeArrowheads="1"/>
            </p:cNvSpPr>
            <p:nvPr/>
          </p:nvSpPr>
          <p:spPr bwMode="auto">
            <a:xfrm>
              <a:off x="2657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Rectangle 23"/>
            <p:cNvSpPr>
              <a:spLocks noChangeArrowheads="1"/>
            </p:cNvSpPr>
            <p:nvPr/>
          </p:nvSpPr>
          <p:spPr bwMode="auto">
            <a:xfrm>
              <a:off x="3395" y="3008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Rectangle 24"/>
            <p:cNvSpPr>
              <a:spLocks noChangeArrowheads="1"/>
            </p:cNvSpPr>
            <p:nvPr/>
          </p:nvSpPr>
          <p:spPr bwMode="auto">
            <a:xfrm>
              <a:off x="3640" y="2517"/>
              <a:ext cx="246" cy="1228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Rectangle 25"/>
            <p:cNvSpPr>
              <a:spLocks noChangeArrowheads="1"/>
            </p:cNvSpPr>
            <p:nvPr/>
          </p:nvSpPr>
          <p:spPr bwMode="auto">
            <a:xfrm>
              <a:off x="3886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Rectangle 26"/>
            <p:cNvSpPr>
              <a:spLocks noChangeArrowheads="1"/>
            </p:cNvSpPr>
            <p:nvPr/>
          </p:nvSpPr>
          <p:spPr bwMode="auto">
            <a:xfrm>
              <a:off x="4132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27"/>
            <p:cNvSpPr>
              <a:spLocks noChangeArrowheads="1"/>
            </p:cNvSpPr>
            <p:nvPr/>
          </p:nvSpPr>
          <p:spPr bwMode="auto">
            <a:xfrm>
              <a:off x="4378" y="2517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Rectangle 28"/>
            <p:cNvSpPr>
              <a:spLocks noChangeArrowheads="1"/>
            </p:cNvSpPr>
            <p:nvPr/>
          </p:nvSpPr>
          <p:spPr bwMode="auto">
            <a:xfrm>
              <a:off x="4623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29"/>
            <p:cNvSpPr>
              <a:spLocks noChangeArrowheads="1"/>
            </p:cNvSpPr>
            <p:nvPr/>
          </p:nvSpPr>
          <p:spPr bwMode="auto">
            <a:xfrm>
              <a:off x="4869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Rectangle 30"/>
            <p:cNvSpPr>
              <a:spLocks noChangeArrowheads="1"/>
            </p:cNvSpPr>
            <p:nvPr/>
          </p:nvSpPr>
          <p:spPr bwMode="auto">
            <a:xfrm>
              <a:off x="3149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31"/>
            <p:cNvSpPr>
              <a:spLocks noChangeArrowheads="1"/>
            </p:cNvSpPr>
            <p:nvPr/>
          </p:nvSpPr>
          <p:spPr bwMode="auto">
            <a:xfrm>
              <a:off x="2903" y="3008"/>
              <a:ext cx="246" cy="737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Rectangle 32"/>
            <p:cNvSpPr>
              <a:spLocks noChangeArrowheads="1"/>
            </p:cNvSpPr>
            <p:nvPr/>
          </p:nvSpPr>
          <p:spPr bwMode="auto">
            <a:xfrm>
              <a:off x="937" y="3008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Rectangle 33"/>
            <p:cNvSpPr>
              <a:spLocks noChangeArrowheads="1"/>
            </p:cNvSpPr>
            <p:nvPr/>
          </p:nvSpPr>
          <p:spPr bwMode="auto">
            <a:xfrm>
              <a:off x="691" y="3254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Rectangle 34"/>
            <p:cNvSpPr>
              <a:spLocks noChangeArrowheads="1"/>
            </p:cNvSpPr>
            <p:nvPr/>
          </p:nvSpPr>
          <p:spPr bwMode="auto">
            <a:xfrm>
              <a:off x="937" y="34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Rectangle 35"/>
            <p:cNvSpPr>
              <a:spLocks noChangeArrowheads="1"/>
            </p:cNvSpPr>
            <p:nvPr/>
          </p:nvSpPr>
          <p:spPr bwMode="auto">
            <a:xfrm>
              <a:off x="3640" y="2762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Rectangle 36"/>
            <p:cNvSpPr>
              <a:spLocks noChangeArrowheads="1"/>
            </p:cNvSpPr>
            <p:nvPr/>
          </p:nvSpPr>
          <p:spPr bwMode="auto">
            <a:xfrm>
              <a:off x="691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Rectangle 37"/>
            <p:cNvSpPr>
              <a:spLocks noChangeArrowheads="1"/>
            </p:cNvSpPr>
            <p:nvPr/>
          </p:nvSpPr>
          <p:spPr bwMode="auto">
            <a:xfrm>
              <a:off x="691" y="2517"/>
              <a:ext cx="492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Rectangle 38"/>
            <p:cNvSpPr>
              <a:spLocks noChangeArrowheads="1"/>
            </p:cNvSpPr>
            <p:nvPr/>
          </p:nvSpPr>
          <p:spPr bwMode="auto">
            <a:xfrm>
              <a:off x="1183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Rectangle 39"/>
            <p:cNvSpPr>
              <a:spLocks noChangeArrowheads="1"/>
            </p:cNvSpPr>
            <p:nvPr/>
          </p:nvSpPr>
          <p:spPr bwMode="auto">
            <a:xfrm>
              <a:off x="691" y="3008"/>
              <a:ext cx="246" cy="98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Rectangle 40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Rectangle 41"/>
            <p:cNvSpPr>
              <a:spLocks noChangeArrowheads="1"/>
            </p:cNvSpPr>
            <p:nvPr/>
          </p:nvSpPr>
          <p:spPr bwMode="auto">
            <a:xfrm>
              <a:off x="4869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Rectangle 42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43"/>
            <p:cNvSpPr>
              <a:spLocks noChangeArrowheads="1"/>
            </p:cNvSpPr>
            <p:nvPr/>
          </p:nvSpPr>
          <p:spPr bwMode="auto">
            <a:xfrm>
              <a:off x="937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Rectangle 44"/>
            <p:cNvSpPr>
              <a:spLocks noChangeArrowheads="1"/>
            </p:cNvSpPr>
            <p:nvPr/>
          </p:nvSpPr>
          <p:spPr bwMode="auto">
            <a:xfrm>
              <a:off x="937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Rectangle 45"/>
            <p:cNvSpPr>
              <a:spLocks noChangeArrowheads="1"/>
            </p:cNvSpPr>
            <p:nvPr/>
          </p:nvSpPr>
          <p:spPr bwMode="auto">
            <a:xfrm>
              <a:off x="691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Rectangle 46"/>
            <p:cNvSpPr>
              <a:spLocks noChangeArrowheads="1"/>
            </p:cNvSpPr>
            <p:nvPr/>
          </p:nvSpPr>
          <p:spPr bwMode="auto">
            <a:xfrm>
              <a:off x="937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Rectangle 47"/>
            <p:cNvSpPr>
              <a:spLocks noChangeArrowheads="1"/>
            </p:cNvSpPr>
            <p:nvPr/>
          </p:nvSpPr>
          <p:spPr bwMode="auto">
            <a:xfrm>
              <a:off x="691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Rectangle 48"/>
            <p:cNvSpPr>
              <a:spLocks noChangeArrowheads="1"/>
            </p:cNvSpPr>
            <p:nvPr/>
          </p:nvSpPr>
          <p:spPr bwMode="auto">
            <a:xfrm>
              <a:off x="937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Rectangle 49"/>
            <p:cNvSpPr>
              <a:spLocks noChangeArrowheads="1"/>
            </p:cNvSpPr>
            <p:nvPr/>
          </p:nvSpPr>
          <p:spPr bwMode="auto">
            <a:xfrm>
              <a:off x="691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Rectangle 50"/>
            <p:cNvSpPr>
              <a:spLocks noChangeArrowheads="1"/>
            </p:cNvSpPr>
            <p:nvPr/>
          </p:nvSpPr>
          <p:spPr bwMode="auto">
            <a:xfrm>
              <a:off x="937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51"/>
            <p:cNvSpPr>
              <a:spLocks noChangeArrowheads="1"/>
            </p:cNvSpPr>
            <p:nvPr/>
          </p:nvSpPr>
          <p:spPr bwMode="auto">
            <a:xfrm>
              <a:off x="691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Rectangle 52"/>
            <p:cNvSpPr>
              <a:spLocks noChangeArrowheads="1"/>
            </p:cNvSpPr>
            <p:nvPr/>
          </p:nvSpPr>
          <p:spPr bwMode="auto">
            <a:xfrm>
              <a:off x="937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Rectangle 53"/>
            <p:cNvSpPr>
              <a:spLocks noChangeArrowheads="1"/>
            </p:cNvSpPr>
            <p:nvPr/>
          </p:nvSpPr>
          <p:spPr bwMode="auto">
            <a:xfrm>
              <a:off x="691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4" name="Rectangle 54"/>
            <p:cNvSpPr>
              <a:spLocks noChangeArrowheads="1"/>
            </p:cNvSpPr>
            <p:nvPr/>
          </p:nvSpPr>
          <p:spPr bwMode="auto">
            <a:xfrm>
              <a:off x="3640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Rectangle 55"/>
            <p:cNvSpPr>
              <a:spLocks noChangeArrowheads="1"/>
            </p:cNvSpPr>
            <p:nvPr/>
          </p:nvSpPr>
          <p:spPr bwMode="auto">
            <a:xfrm>
              <a:off x="3640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6" name="Rectangle 56"/>
            <p:cNvSpPr>
              <a:spLocks noChangeArrowheads="1"/>
            </p:cNvSpPr>
            <p:nvPr/>
          </p:nvSpPr>
          <p:spPr bwMode="auto">
            <a:xfrm>
              <a:off x="3886" y="27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7" name="Rectangle 57"/>
            <p:cNvSpPr>
              <a:spLocks noChangeArrowheads="1"/>
            </p:cNvSpPr>
            <p:nvPr/>
          </p:nvSpPr>
          <p:spPr bwMode="auto">
            <a:xfrm>
              <a:off x="3640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Rectangle 58"/>
            <p:cNvSpPr>
              <a:spLocks noChangeArrowheads="1"/>
            </p:cNvSpPr>
            <p:nvPr/>
          </p:nvSpPr>
          <p:spPr bwMode="auto">
            <a:xfrm>
              <a:off x="3640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Rectangle 59"/>
            <p:cNvSpPr>
              <a:spLocks noChangeArrowheads="1"/>
            </p:cNvSpPr>
            <p:nvPr/>
          </p:nvSpPr>
          <p:spPr bwMode="auto">
            <a:xfrm>
              <a:off x="3640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60"/>
            <p:cNvSpPr>
              <a:spLocks noChangeArrowheads="1"/>
            </p:cNvSpPr>
            <p:nvPr/>
          </p:nvSpPr>
          <p:spPr bwMode="auto">
            <a:xfrm>
              <a:off x="3886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Rectangle 61"/>
            <p:cNvSpPr>
              <a:spLocks noChangeArrowheads="1"/>
            </p:cNvSpPr>
            <p:nvPr/>
          </p:nvSpPr>
          <p:spPr bwMode="auto">
            <a:xfrm>
              <a:off x="3886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Rectangle 62"/>
            <p:cNvSpPr>
              <a:spLocks noChangeArrowheads="1"/>
            </p:cNvSpPr>
            <p:nvPr/>
          </p:nvSpPr>
          <p:spPr bwMode="auto">
            <a:xfrm>
              <a:off x="3886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Rectangle 63"/>
            <p:cNvSpPr>
              <a:spLocks noChangeArrowheads="1"/>
            </p:cNvSpPr>
            <p:nvPr/>
          </p:nvSpPr>
          <p:spPr bwMode="auto">
            <a:xfrm>
              <a:off x="4132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Rectangle 64"/>
            <p:cNvSpPr>
              <a:spLocks noChangeArrowheads="1"/>
            </p:cNvSpPr>
            <p:nvPr/>
          </p:nvSpPr>
          <p:spPr bwMode="auto">
            <a:xfrm>
              <a:off x="4132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Rectangle 65"/>
            <p:cNvSpPr>
              <a:spLocks noChangeArrowheads="1"/>
            </p:cNvSpPr>
            <p:nvPr/>
          </p:nvSpPr>
          <p:spPr bwMode="auto">
            <a:xfrm>
              <a:off x="4132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36" name="Group 66"/>
            <p:cNvGrpSpPr>
              <a:grpSpLocks/>
            </p:cNvGrpSpPr>
            <p:nvPr/>
          </p:nvGrpSpPr>
          <p:grpSpPr bwMode="auto">
            <a:xfrm>
              <a:off x="691" y="2271"/>
              <a:ext cx="4424" cy="1474"/>
              <a:chOff x="727" y="2262"/>
              <a:chExt cx="4424" cy="1474"/>
            </a:xfrm>
          </p:grpSpPr>
          <p:sp>
            <p:nvSpPr>
              <p:cNvPr id="23677" name="Rectangle 67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8" name="Rectangle 68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79" name="Rectangle 69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0" name="Rectangle 70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1" name="Rectangle 71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2" name="Rectangle 72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3" name="Rectangle 73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4" name="Rectangle 74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5" name="Rectangle 75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6" name="Rectangle 76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7" name="Rectangle 77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8" name="Rectangle 78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89" name="Rectangle 79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90" name="Rectangle 80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91" name="Rectangle 81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92" name="Rectangle 82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93" name="Rectangle 83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7" name="Rectangle 84"/>
            <p:cNvSpPr>
              <a:spLocks noChangeArrowheads="1"/>
            </p:cNvSpPr>
            <p:nvPr/>
          </p:nvSpPr>
          <p:spPr bwMode="auto">
            <a:xfrm>
              <a:off x="462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Rectangle 85"/>
            <p:cNvSpPr>
              <a:spLocks noChangeArrowheads="1"/>
            </p:cNvSpPr>
            <p:nvPr/>
          </p:nvSpPr>
          <p:spPr bwMode="auto">
            <a:xfrm>
              <a:off x="4378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Rectangle 86"/>
            <p:cNvSpPr>
              <a:spLocks noChangeArrowheads="1"/>
            </p:cNvSpPr>
            <p:nvPr/>
          </p:nvSpPr>
          <p:spPr bwMode="auto">
            <a:xfrm>
              <a:off x="4378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Rectangle 87"/>
            <p:cNvSpPr>
              <a:spLocks noChangeArrowheads="1"/>
            </p:cNvSpPr>
            <p:nvPr/>
          </p:nvSpPr>
          <p:spPr bwMode="auto">
            <a:xfrm>
              <a:off x="3395" y="3008"/>
              <a:ext cx="245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Rectangle 88"/>
            <p:cNvSpPr>
              <a:spLocks noChangeArrowheads="1"/>
            </p:cNvSpPr>
            <p:nvPr/>
          </p:nvSpPr>
          <p:spPr bwMode="auto">
            <a:xfrm>
              <a:off x="3395" y="3254"/>
              <a:ext cx="245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Rectangle 89"/>
            <p:cNvSpPr>
              <a:spLocks noChangeArrowheads="1"/>
            </p:cNvSpPr>
            <p:nvPr/>
          </p:nvSpPr>
          <p:spPr bwMode="auto">
            <a:xfrm>
              <a:off x="3395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Rectangle 90"/>
            <p:cNvSpPr>
              <a:spLocks noChangeArrowheads="1"/>
            </p:cNvSpPr>
            <p:nvPr/>
          </p:nvSpPr>
          <p:spPr bwMode="auto">
            <a:xfrm>
              <a:off x="3149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Rectangle 91"/>
            <p:cNvSpPr>
              <a:spLocks noChangeArrowheads="1"/>
            </p:cNvSpPr>
            <p:nvPr/>
          </p:nvSpPr>
          <p:spPr bwMode="auto">
            <a:xfrm>
              <a:off x="3149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Rectangle 92"/>
            <p:cNvSpPr>
              <a:spLocks noChangeArrowheads="1"/>
            </p:cNvSpPr>
            <p:nvPr/>
          </p:nvSpPr>
          <p:spPr bwMode="auto">
            <a:xfrm>
              <a:off x="3149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6" name="Rectangle 93"/>
            <p:cNvSpPr>
              <a:spLocks noChangeArrowheads="1"/>
            </p:cNvSpPr>
            <p:nvPr/>
          </p:nvSpPr>
          <p:spPr bwMode="auto">
            <a:xfrm>
              <a:off x="2903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Rectangle 94"/>
            <p:cNvSpPr>
              <a:spLocks noChangeArrowheads="1"/>
            </p:cNvSpPr>
            <p:nvPr/>
          </p:nvSpPr>
          <p:spPr bwMode="auto">
            <a:xfrm>
              <a:off x="2903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Rectangle 95"/>
            <p:cNvSpPr>
              <a:spLocks noChangeArrowheads="1"/>
            </p:cNvSpPr>
            <p:nvPr/>
          </p:nvSpPr>
          <p:spPr bwMode="auto">
            <a:xfrm>
              <a:off x="2903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Rectangle 96"/>
            <p:cNvSpPr>
              <a:spLocks noChangeArrowheads="1"/>
            </p:cNvSpPr>
            <p:nvPr/>
          </p:nvSpPr>
          <p:spPr bwMode="auto">
            <a:xfrm>
              <a:off x="1183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Rectangle 97"/>
            <p:cNvSpPr>
              <a:spLocks noChangeArrowheads="1"/>
            </p:cNvSpPr>
            <p:nvPr/>
          </p:nvSpPr>
          <p:spPr bwMode="auto">
            <a:xfrm>
              <a:off x="1183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Rectangle 98"/>
            <p:cNvSpPr>
              <a:spLocks noChangeArrowheads="1"/>
            </p:cNvSpPr>
            <p:nvPr/>
          </p:nvSpPr>
          <p:spPr bwMode="auto">
            <a:xfrm>
              <a:off x="1183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2" name="Rectangle 99"/>
            <p:cNvSpPr>
              <a:spLocks noChangeArrowheads="1"/>
            </p:cNvSpPr>
            <p:nvPr/>
          </p:nvSpPr>
          <p:spPr bwMode="auto">
            <a:xfrm>
              <a:off x="1183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3" name="Rectangle 100"/>
            <p:cNvSpPr>
              <a:spLocks noChangeArrowheads="1"/>
            </p:cNvSpPr>
            <p:nvPr/>
          </p:nvSpPr>
          <p:spPr bwMode="auto">
            <a:xfrm>
              <a:off x="1428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4" name="Rectangle 101"/>
            <p:cNvSpPr>
              <a:spLocks noChangeArrowheads="1"/>
            </p:cNvSpPr>
            <p:nvPr/>
          </p:nvSpPr>
          <p:spPr bwMode="auto">
            <a:xfrm>
              <a:off x="1428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5" name="Rectangle 102"/>
            <p:cNvSpPr>
              <a:spLocks noChangeArrowheads="1"/>
            </p:cNvSpPr>
            <p:nvPr/>
          </p:nvSpPr>
          <p:spPr bwMode="auto">
            <a:xfrm>
              <a:off x="1428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Rectangle 103"/>
            <p:cNvSpPr>
              <a:spLocks noChangeArrowheads="1"/>
            </p:cNvSpPr>
            <p:nvPr/>
          </p:nvSpPr>
          <p:spPr bwMode="auto">
            <a:xfrm>
              <a:off x="1428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Rectangle 104"/>
            <p:cNvSpPr>
              <a:spLocks noChangeArrowheads="1"/>
            </p:cNvSpPr>
            <p:nvPr/>
          </p:nvSpPr>
          <p:spPr bwMode="auto">
            <a:xfrm>
              <a:off x="1674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Rectangle 105"/>
            <p:cNvSpPr>
              <a:spLocks noChangeArrowheads="1"/>
            </p:cNvSpPr>
            <p:nvPr/>
          </p:nvSpPr>
          <p:spPr bwMode="auto">
            <a:xfrm>
              <a:off x="1674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Rectangle 106"/>
            <p:cNvSpPr>
              <a:spLocks noChangeArrowheads="1"/>
            </p:cNvSpPr>
            <p:nvPr/>
          </p:nvSpPr>
          <p:spPr bwMode="auto">
            <a:xfrm>
              <a:off x="1674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Rectangle 107"/>
            <p:cNvSpPr>
              <a:spLocks noChangeArrowheads="1"/>
            </p:cNvSpPr>
            <p:nvPr/>
          </p:nvSpPr>
          <p:spPr bwMode="auto">
            <a:xfrm>
              <a:off x="1674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Rectangle 108"/>
            <p:cNvSpPr>
              <a:spLocks noChangeArrowheads="1"/>
            </p:cNvSpPr>
            <p:nvPr/>
          </p:nvSpPr>
          <p:spPr bwMode="auto">
            <a:xfrm>
              <a:off x="1920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Rectangle 109"/>
            <p:cNvSpPr>
              <a:spLocks noChangeArrowheads="1"/>
            </p:cNvSpPr>
            <p:nvPr/>
          </p:nvSpPr>
          <p:spPr bwMode="auto">
            <a:xfrm>
              <a:off x="1920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110"/>
            <p:cNvSpPr>
              <a:spLocks noChangeArrowheads="1"/>
            </p:cNvSpPr>
            <p:nvPr/>
          </p:nvSpPr>
          <p:spPr bwMode="auto">
            <a:xfrm>
              <a:off x="1920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Rectangle 111"/>
            <p:cNvSpPr>
              <a:spLocks noChangeArrowheads="1"/>
            </p:cNvSpPr>
            <p:nvPr/>
          </p:nvSpPr>
          <p:spPr bwMode="auto">
            <a:xfrm>
              <a:off x="1920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112"/>
            <p:cNvSpPr>
              <a:spLocks noChangeArrowheads="1"/>
            </p:cNvSpPr>
            <p:nvPr/>
          </p:nvSpPr>
          <p:spPr bwMode="auto">
            <a:xfrm>
              <a:off x="2166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Rectangle 113"/>
            <p:cNvSpPr>
              <a:spLocks noChangeArrowheads="1"/>
            </p:cNvSpPr>
            <p:nvPr/>
          </p:nvSpPr>
          <p:spPr bwMode="auto">
            <a:xfrm>
              <a:off x="2166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7" name="Rectangle 114"/>
            <p:cNvSpPr>
              <a:spLocks noChangeArrowheads="1"/>
            </p:cNvSpPr>
            <p:nvPr/>
          </p:nvSpPr>
          <p:spPr bwMode="auto">
            <a:xfrm>
              <a:off x="2166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8" name="Rectangle 115"/>
            <p:cNvSpPr>
              <a:spLocks noChangeArrowheads="1"/>
            </p:cNvSpPr>
            <p:nvPr/>
          </p:nvSpPr>
          <p:spPr bwMode="auto">
            <a:xfrm>
              <a:off x="2166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9" name="Rectangle 116"/>
            <p:cNvSpPr>
              <a:spLocks noChangeArrowheads="1"/>
            </p:cNvSpPr>
            <p:nvPr/>
          </p:nvSpPr>
          <p:spPr bwMode="auto">
            <a:xfrm>
              <a:off x="2411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Rectangle 117"/>
            <p:cNvSpPr>
              <a:spLocks noChangeArrowheads="1"/>
            </p:cNvSpPr>
            <p:nvPr/>
          </p:nvSpPr>
          <p:spPr bwMode="auto">
            <a:xfrm>
              <a:off x="2411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Rectangle 118"/>
            <p:cNvSpPr>
              <a:spLocks noChangeArrowheads="1"/>
            </p:cNvSpPr>
            <p:nvPr/>
          </p:nvSpPr>
          <p:spPr bwMode="auto">
            <a:xfrm>
              <a:off x="2411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Rectangle 119"/>
            <p:cNvSpPr>
              <a:spLocks noChangeArrowheads="1"/>
            </p:cNvSpPr>
            <p:nvPr/>
          </p:nvSpPr>
          <p:spPr bwMode="auto">
            <a:xfrm>
              <a:off x="2411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Rectangle 120"/>
            <p:cNvSpPr>
              <a:spLocks noChangeArrowheads="1"/>
            </p:cNvSpPr>
            <p:nvPr/>
          </p:nvSpPr>
          <p:spPr bwMode="auto">
            <a:xfrm>
              <a:off x="2657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Rectangle 121"/>
            <p:cNvSpPr>
              <a:spLocks noChangeArrowheads="1"/>
            </p:cNvSpPr>
            <p:nvPr/>
          </p:nvSpPr>
          <p:spPr bwMode="auto">
            <a:xfrm>
              <a:off x="2657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Rectangle 122"/>
            <p:cNvSpPr>
              <a:spLocks noChangeArrowheads="1"/>
            </p:cNvSpPr>
            <p:nvPr/>
          </p:nvSpPr>
          <p:spPr bwMode="auto">
            <a:xfrm>
              <a:off x="2657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Rectangle 123"/>
            <p:cNvSpPr>
              <a:spLocks noChangeArrowheads="1"/>
            </p:cNvSpPr>
            <p:nvPr/>
          </p:nvSpPr>
          <p:spPr bwMode="auto">
            <a:xfrm>
              <a:off x="2657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732" name="Rectangle 124"/>
          <p:cNvSpPr>
            <a:spLocks noChangeArrowheads="1"/>
          </p:cNvSpPr>
          <p:nvPr/>
        </p:nvSpPr>
        <p:spPr bwMode="auto">
          <a:xfrm>
            <a:off x="674688" y="3365500"/>
            <a:ext cx="247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iron (III)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rgbClr val="009900"/>
                </a:solidFill>
              </a:rPr>
              <a:t>nitrite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733" name="Rectangle 125"/>
          <p:cNvSpPr>
            <a:spLocks noChangeArrowheads="1"/>
          </p:cNvSpPr>
          <p:nvPr/>
        </p:nvSpPr>
        <p:spPr bwMode="auto">
          <a:xfrm>
            <a:off x="688975" y="4016375"/>
            <a:ext cx="379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ammonium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chemeClr val="accent2"/>
                </a:solidFill>
              </a:rPr>
              <a:t>phosphide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734" name="Rectangle 126"/>
          <p:cNvSpPr>
            <a:spLocks noChangeArrowheads="1"/>
          </p:cNvSpPr>
          <p:nvPr/>
        </p:nvSpPr>
        <p:spPr bwMode="auto">
          <a:xfrm>
            <a:off x="708025" y="4656138"/>
            <a:ext cx="341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ammonium chlorate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735" name="Rectangle 127"/>
          <p:cNvSpPr>
            <a:spLocks noChangeArrowheads="1"/>
          </p:cNvSpPr>
          <p:nvPr/>
        </p:nvSpPr>
        <p:spPr bwMode="auto">
          <a:xfrm>
            <a:off x="709613" y="5281613"/>
            <a:ext cx="267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zinc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rgbClr val="009900"/>
                </a:solidFill>
              </a:rPr>
              <a:t>phosphate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8736" name="Rectangle 128"/>
          <p:cNvSpPr>
            <a:spLocks noChangeArrowheads="1"/>
          </p:cNvSpPr>
          <p:nvPr/>
        </p:nvSpPr>
        <p:spPr bwMode="auto">
          <a:xfrm>
            <a:off x="709613" y="5892800"/>
            <a:ext cx="379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lead (II)</a:t>
            </a:r>
            <a:r>
              <a:rPr lang="en-US" sz="2800" b="0">
                <a:solidFill>
                  <a:srgbClr val="FF0000"/>
                </a:solidFill>
              </a:rPr>
              <a:t> </a:t>
            </a:r>
            <a:r>
              <a:rPr lang="en-US" sz="2800" b="0">
                <a:solidFill>
                  <a:srgbClr val="009900"/>
                </a:solidFill>
              </a:rPr>
              <a:t>permanganate</a:t>
            </a:r>
          </a:p>
        </p:txBody>
      </p:sp>
      <p:sp>
        <p:nvSpPr>
          <p:cNvPr id="68738" name="Rectangle 130"/>
          <p:cNvSpPr>
            <a:spLocks noChangeArrowheads="1"/>
          </p:cNvSpPr>
          <p:nvPr/>
        </p:nvSpPr>
        <p:spPr bwMode="auto">
          <a:xfrm>
            <a:off x="4638675" y="3359150"/>
            <a:ext cx="974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3+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8739" name="Rectangle 131"/>
          <p:cNvSpPr>
            <a:spLocks noChangeArrowheads="1"/>
          </p:cNvSpPr>
          <p:nvPr/>
        </p:nvSpPr>
        <p:spPr bwMode="auto">
          <a:xfrm>
            <a:off x="5626100" y="3360738"/>
            <a:ext cx="1220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NO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 baseline="30000">
                <a:solidFill>
                  <a:srgbClr val="009900"/>
                </a:solidFill>
              </a:rPr>
              <a:t>1–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8740" name="Rectangle 132"/>
          <p:cNvSpPr>
            <a:spLocks noChangeArrowheads="1"/>
          </p:cNvSpPr>
          <p:nvPr/>
        </p:nvSpPr>
        <p:spPr bwMode="auto">
          <a:xfrm>
            <a:off x="6961188" y="3360738"/>
            <a:ext cx="1739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NO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68741" name="Rectangle 133"/>
          <p:cNvSpPr>
            <a:spLocks noChangeArrowheads="1"/>
          </p:cNvSpPr>
          <p:nvPr/>
        </p:nvSpPr>
        <p:spPr bwMode="auto">
          <a:xfrm>
            <a:off x="4641850" y="4016375"/>
            <a:ext cx="1208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NH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 baseline="30000">
                <a:solidFill>
                  <a:srgbClr val="009900"/>
                </a:solidFill>
              </a:rPr>
              <a:t>1+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8742" name="Rectangle 134"/>
          <p:cNvSpPr>
            <a:spLocks noChangeArrowheads="1"/>
          </p:cNvSpPr>
          <p:nvPr/>
        </p:nvSpPr>
        <p:spPr bwMode="auto">
          <a:xfrm>
            <a:off x="4641850" y="4654550"/>
            <a:ext cx="1208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NH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 baseline="30000">
                <a:solidFill>
                  <a:srgbClr val="009900"/>
                </a:solidFill>
              </a:rPr>
              <a:t>1+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8743" name="Rectangle 135"/>
          <p:cNvSpPr>
            <a:spLocks noChangeArrowheads="1"/>
          </p:cNvSpPr>
          <p:nvPr/>
        </p:nvSpPr>
        <p:spPr bwMode="auto">
          <a:xfrm>
            <a:off x="5626100" y="4016375"/>
            <a:ext cx="788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P</a:t>
            </a:r>
            <a:r>
              <a:rPr lang="en-US" sz="2800" b="0" baseline="30000">
                <a:solidFill>
                  <a:srgbClr val="000066"/>
                </a:solidFill>
              </a:rPr>
              <a:t>3–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8744" name="Rectangle 136"/>
          <p:cNvSpPr>
            <a:spLocks noChangeArrowheads="1"/>
          </p:cNvSpPr>
          <p:nvPr/>
        </p:nvSpPr>
        <p:spPr bwMode="auto">
          <a:xfrm>
            <a:off x="6964363" y="4013200"/>
            <a:ext cx="1541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NH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 b="0">
                <a:solidFill>
                  <a:srgbClr val="000066"/>
                </a:solidFill>
              </a:rPr>
              <a:t>P</a:t>
            </a:r>
            <a:r>
              <a:rPr lang="en-US" sz="2800"/>
              <a:t> </a:t>
            </a:r>
          </a:p>
        </p:txBody>
      </p:sp>
      <p:sp>
        <p:nvSpPr>
          <p:cNvPr id="68745" name="Rectangle 137"/>
          <p:cNvSpPr>
            <a:spLocks noChangeArrowheads="1"/>
          </p:cNvSpPr>
          <p:nvPr/>
        </p:nvSpPr>
        <p:spPr bwMode="auto">
          <a:xfrm>
            <a:off x="5643563" y="4652963"/>
            <a:ext cx="1300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ClO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 baseline="30000">
                <a:solidFill>
                  <a:srgbClr val="009900"/>
                </a:solidFill>
              </a:rPr>
              <a:t>1–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8746" name="Rectangle 138"/>
          <p:cNvSpPr>
            <a:spLocks noChangeArrowheads="1"/>
          </p:cNvSpPr>
          <p:nvPr/>
        </p:nvSpPr>
        <p:spPr bwMode="auto">
          <a:xfrm>
            <a:off x="6965950" y="4651375"/>
            <a:ext cx="167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NH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>
                <a:solidFill>
                  <a:srgbClr val="009900"/>
                </a:solidFill>
              </a:rPr>
              <a:t>ClO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/>
              <a:t> </a:t>
            </a:r>
          </a:p>
        </p:txBody>
      </p:sp>
      <p:sp>
        <p:nvSpPr>
          <p:cNvPr id="68747" name="Rectangle 139"/>
          <p:cNvSpPr>
            <a:spLocks noChangeArrowheads="1"/>
          </p:cNvSpPr>
          <p:nvPr/>
        </p:nvSpPr>
        <p:spPr bwMode="auto">
          <a:xfrm>
            <a:off x="4665663" y="5278438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Zn</a:t>
            </a:r>
            <a:r>
              <a:rPr lang="en-US" sz="2800" b="0" baseline="30000">
                <a:solidFill>
                  <a:srgbClr val="969696"/>
                </a:solidFill>
              </a:rPr>
              <a:t>2+</a:t>
            </a:r>
            <a:r>
              <a:rPr lang="en-US" sz="2800">
                <a:solidFill>
                  <a:srgbClr val="969696"/>
                </a:solidFill>
              </a:rPr>
              <a:t> </a:t>
            </a:r>
          </a:p>
        </p:txBody>
      </p:sp>
      <p:sp>
        <p:nvSpPr>
          <p:cNvPr id="68748" name="Rectangle 140"/>
          <p:cNvSpPr>
            <a:spLocks noChangeArrowheads="1"/>
          </p:cNvSpPr>
          <p:nvPr/>
        </p:nvSpPr>
        <p:spPr bwMode="auto">
          <a:xfrm>
            <a:off x="5634038" y="527685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PO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 baseline="30000">
                <a:solidFill>
                  <a:srgbClr val="009900"/>
                </a:solidFill>
              </a:rPr>
              <a:t>3–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8749" name="Rectangle 141"/>
          <p:cNvSpPr>
            <a:spLocks noChangeArrowheads="1"/>
          </p:cNvSpPr>
          <p:nvPr/>
        </p:nvSpPr>
        <p:spPr bwMode="auto">
          <a:xfrm>
            <a:off x="6989763" y="5275263"/>
            <a:ext cx="185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Zn</a:t>
            </a:r>
            <a:r>
              <a:rPr lang="en-US" sz="2800" b="0" baseline="-25000"/>
              <a:t>3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PO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/>
              <a:t>)</a:t>
            </a:r>
            <a:r>
              <a:rPr lang="en-US" sz="2800" b="0" baseline="-25000"/>
              <a:t>2</a:t>
            </a:r>
            <a:r>
              <a:rPr lang="en-US" sz="2800"/>
              <a:t> </a:t>
            </a:r>
          </a:p>
        </p:txBody>
      </p:sp>
      <p:sp>
        <p:nvSpPr>
          <p:cNvPr id="68750" name="Rectangle 142"/>
          <p:cNvSpPr>
            <a:spLocks noChangeArrowheads="1"/>
          </p:cNvSpPr>
          <p:nvPr/>
        </p:nvSpPr>
        <p:spPr bwMode="auto">
          <a:xfrm>
            <a:off x="4633913" y="5900738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Pb</a:t>
            </a:r>
            <a:r>
              <a:rPr lang="en-US" sz="2800" b="0" baseline="30000">
                <a:solidFill>
                  <a:srgbClr val="A50021"/>
                </a:solidFill>
              </a:rPr>
              <a:t>2+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8751" name="Rectangle 143"/>
          <p:cNvSpPr>
            <a:spLocks noChangeArrowheads="1"/>
          </p:cNvSpPr>
          <p:nvPr/>
        </p:nvSpPr>
        <p:spPr bwMode="auto">
          <a:xfrm>
            <a:off x="5624513" y="5899150"/>
            <a:ext cx="1458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MnO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 baseline="30000">
                <a:solidFill>
                  <a:srgbClr val="009900"/>
                </a:solidFill>
              </a:rPr>
              <a:t>1–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8752" name="Rectangle 144"/>
          <p:cNvSpPr>
            <a:spLocks noChangeArrowheads="1"/>
          </p:cNvSpPr>
          <p:nvPr/>
        </p:nvSpPr>
        <p:spPr bwMode="auto">
          <a:xfrm>
            <a:off x="6961188" y="5900738"/>
            <a:ext cx="2139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Pb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MnO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/>
              <a:t>)</a:t>
            </a:r>
            <a:r>
              <a:rPr lang="en-US" sz="2800" b="0" baseline="-25000"/>
              <a:t>2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87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87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7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6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5000"/>
                            </p:stCondLst>
                            <p:childTnLst>
                              <p:par>
                                <p:cTn id="2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6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59" grpId="0" animBg="1"/>
      <p:bldP spid="68737" grpId="0" animBg="1"/>
      <p:bldP spid="68616" grpId="0"/>
      <p:bldP spid="68617" grpId="0"/>
      <p:bldP spid="68617" grpId="1"/>
      <p:bldP spid="68618" grpId="0"/>
      <p:bldP spid="68618" grpId="1"/>
      <p:bldP spid="68619" grpId="0"/>
      <p:bldP spid="68619" grpId="1"/>
      <p:bldP spid="68620" grpId="0"/>
      <p:bldP spid="68620" grpId="1"/>
      <p:bldP spid="68621" grpId="0"/>
      <p:bldP spid="68621" grpId="1"/>
      <p:bldP spid="68732" grpId="0"/>
      <p:bldP spid="68733" grpId="0"/>
      <p:bldP spid="68734" grpId="0"/>
      <p:bldP spid="68735" grpId="0"/>
      <p:bldP spid="68736" grpId="0"/>
      <p:bldP spid="68738" grpId="0"/>
      <p:bldP spid="68739" grpId="0"/>
      <p:bldP spid="68740" grpId="0"/>
      <p:bldP spid="68741" grpId="0"/>
      <p:bldP spid="68742" grpId="0"/>
      <p:bldP spid="68743" grpId="0"/>
      <p:bldP spid="68744" grpId="0"/>
      <p:bldP spid="68745" grpId="0"/>
      <p:bldP spid="68746" grpId="0"/>
      <p:bldP spid="68747" grpId="0"/>
      <p:bldP spid="68748" grpId="0"/>
      <p:bldP spid="68749" grpId="0"/>
      <p:bldP spid="68750" grpId="0"/>
      <p:bldP spid="68751" grpId="0"/>
      <p:bldP spid="687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85" name="Rectangle 153"/>
          <p:cNvSpPr>
            <a:spLocks noChangeArrowheads="1"/>
          </p:cNvSpPr>
          <p:nvPr/>
        </p:nvSpPr>
        <p:spPr bwMode="auto">
          <a:xfrm>
            <a:off x="5195888" y="2422525"/>
            <a:ext cx="3746500" cy="37020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385763" y="1211263"/>
            <a:ext cx="2379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Write names:</a:t>
            </a:r>
            <a:r>
              <a:rPr lang="en-US" sz="2800"/>
              <a:t> 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812800" y="2443163"/>
            <a:ext cx="2087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(NH</a:t>
            </a:r>
            <a:r>
              <a:rPr lang="en-US" sz="2800" b="0" baseline="-25000"/>
              <a:t>4</a:t>
            </a:r>
            <a:r>
              <a:rPr lang="en-US" sz="2800" b="0"/>
              <a:t>)</a:t>
            </a:r>
            <a:r>
              <a:rPr lang="en-US" sz="2800" b="0" baseline="-25000"/>
              <a:t>2</a:t>
            </a:r>
            <a:r>
              <a:rPr lang="en-US" sz="2800" b="0"/>
              <a:t>S</a:t>
            </a:r>
            <a:r>
              <a:rPr lang="en-US" sz="2800" b="0" baseline="-25000"/>
              <a:t>2</a:t>
            </a:r>
            <a:r>
              <a:rPr lang="en-US" sz="2800" b="0"/>
              <a:t>O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820738" y="3214688"/>
            <a:ext cx="1484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AgBrO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812800" y="4022725"/>
            <a:ext cx="1619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(NH</a:t>
            </a:r>
            <a:r>
              <a:rPr lang="en-US" sz="2800" b="0" baseline="-25000"/>
              <a:t>4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 b="0"/>
              <a:t>N</a:t>
            </a:r>
            <a:endParaRPr lang="en-US" sz="2800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804863" y="4827588"/>
            <a:ext cx="1700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U(CrO</a:t>
            </a:r>
            <a:r>
              <a:rPr lang="en-US" sz="2800" b="0" baseline="-25000"/>
              <a:t>4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819150" y="5603875"/>
            <a:ext cx="1814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Cr</a:t>
            </a:r>
            <a:r>
              <a:rPr lang="en-US" sz="2800" b="0" baseline="-25000"/>
              <a:t>2</a:t>
            </a:r>
            <a:r>
              <a:rPr lang="en-US" sz="2800" b="0"/>
              <a:t>(SO</a:t>
            </a:r>
            <a:r>
              <a:rPr lang="en-US" sz="2800" b="0" baseline="-25000"/>
              <a:t>3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646613" y="384175"/>
            <a:ext cx="4260850" cy="1657350"/>
            <a:chOff x="691" y="2271"/>
            <a:chExt cx="4424" cy="1720"/>
          </a:xfrm>
        </p:grpSpPr>
        <p:sp>
          <p:nvSpPr>
            <p:cNvPr id="24609" name="Rectangle 18"/>
            <p:cNvSpPr>
              <a:spLocks noChangeArrowheads="1"/>
            </p:cNvSpPr>
            <p:nvPr/>
          </p:nvSpPr>
          <p:spPr bwMode="auto">
            <a:xfrm>
              <a:off x="1428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Rectangle 19"/>
            <p:cNvSpPr>
              <a:spLocks noChangeArrowheads="1"/>
            </p:cNvSpPr>
            <p:nvPr/>
          </p:nvSpPr>
          <p:spPr bwMode="auto">
            <a:xfrm>
              <a:off x="1674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Rectangle 20"/>
            <p:cNvSpPr>
              <a:spLocks noChangeArrowheads="1"/>
            </p:cNvSpPr>
            <p:nvPr/>
          </p:nvSpPr>
          <p:spPr bwMode="auto">
            <a:xfrm>
              <a:off x="1920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Rectangle 21"/>
            <p:cNvSpPr>
              <a:spLocks noChangeArrowheads="1"/>
            </p:cNvSpPr>
            <p:nvPr/>
          </p:nvSpPr>
          <p:spPr bwMode="auto">
            <a:xfrm>
              <a:off x="2166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Rectangle 22"/>
            <p:cNvSpPr>
              <a:spLocks noChangeArrowheads="1"/>
            </p:cNvSpPr>
            <p:nvPr/>
          </p:nvSpPr>
          <p:spPr bwMode="auto">
            <a:xfrm>
              <a:off x="937" y="2517"/>
              <a:ext cx="246" cy="1474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Rectangle 23"/>
            <p:cNvSpPr>
              <a:spLocks noChangeArrowheads="1"/>
            </p:cNvSpPr>
            <p:nvPr/>
          </p:nvSpPr>
          <p:spPr bwMode="auto">
            <a:xfrm>
              <a:off x="691" y="2271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Rectangle 24"/>
            <p:cNvSpPr>
              <a:spLocks noChangeArrowheads="1"/>
            </p:cNvSpPr>
            <p:nvPr/>
          </p:nvSpPr>
          <p:spPr bwMode="auto">
            <a:xfrm>
              <a:off x="2411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Rectangle 25"/>
            <p:cNvSpPr>
              <a:spLocks noChangeArrowheads="1"/>
            </p:cNvSpPr>
            <p:nvPr/>
          </p:nvSpPr>
          <p:spPr bwMode="auto">
            <a:xfrm>
              <a:off x="2657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Rectangle 26"/>
            <p:cNvSpPr>
              <a:spLocks noChangeArrowheads="1"/>
            </p:cNvSpPr>
            <p:nvPr/>
          </p:nvSpPr>
          <p:spPr bwMode="auto">
            <a:xfrm>
              <a:off x="3395" y="3008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Rectangle 27"/>
            <p:cNvSpPr>
              <a:spLocks noChangeArrowheads="1"/>
            </p:cNvSpPr>
            <p:nvPr/>
          </p:nvSpPr>
          <p:spPr bwMode="auto">
            <a:xfrm>
              <a:off x="3640" y="2517"/>
              <a:ext cx="246" cy="1228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Rectangle 28"/>
            <p:cNvSpPr>
              <a:spLocks noChangeArrowheads="1"/>
            </p:cNvSpPr>
            <p:nvPr/>
          </p:nvSpPr>
          <p:spPr bwMode="auto">
            <a:xfrm>
              <a:off x="3886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Rectangle 29"/>
            <p:cNvSpPr>
              <a:spLocks noChangeArrowheads="1"/>
            </p:cNvSpPr>
            <p:nvPr/>
          </p:nvSpPr>
          <p:spPr bwMode="auto">
            <a:xfrm>
              <a:off x="4132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Rectangle 30"/>
            <p:cNvSpPr>
              <a:spLocks noChangeArrowheads="1"/>
            </p:cNvSpPr>
            <p:nvPr/>
          </p:nvSpPr>
          <p:spPr bwMode="auto">
            <a:xfrm>
              <a:off x="4378" y="2517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Rectangle 31"/>
            <p:cNvSpPr>
              <a:spLocks noChangeArrowheads="1"/>
            </p:cNvSpPr>
            <p:nvPr/>
          </p:nvSpPr>
          <p:spPr bwMode="auto">
            <a:xfrm>
              <a:off x="4623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Rectangle 32"/>
            <p:cNvSpPr>
              <a:spLocks noChangeArrowheads="1"/>
            </p:cNvSpPr>
            <p:nvPr/>
          </p:nvSpPr>
          <p:spPr bwMode="auto">
            <a:xfrm>
              <a:off x="4869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Rectangle 33"/>
            <p:cNvSpPr>
              <a:spLocks noChangeArrowheads="1"/>
            </p:cNvSpPr>
            <p:nvPr/>
          </p:nvSpPr>
          <p:spPr bwMode="auto">
            <a:xfrm>
              <a:off x="3149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Rectangle 34"/>
            <p:cNvSpPr>
              <a:spLocks noChangeArrowheads="1"/>
            </p:cNvSpPr>
            <p:nvPr/>
          </p:nvSpPr>
          <p:spPr bwMode="auto">
            <a:xfrm>
              <a:off x="2903" y="3008"/>
              <a:ext cx="246" cy="737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Rectangle 35"/>
            <p:cNvSpPr>
              <a:spLocks noChangeArrowheads="1"/>
            </p:cNvSpPr>
            <p:nvPr/>
          </p:nvSpPr>
          <p:spPr bwMode="auto">
            <a:xfrm>
              <a:off x="937" y="3008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Rectangle 36"/>
            <p:cNvSpPr>
              <a:spLocks noChangeArrowheads="1"/>
            </p:cNvSpPr>
            <p:nvPr/>
          </p:nvSpPr>
          <p:spPr bwMode="auto">
            <a:xfrm>
              <a:off x="691" y="3254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Rectangle 37"/>
            <p:cNvSpPr>
              <a:spLocks noChangeArrowheads="1"/>
            </p:cNvSpPr>
            <p:nvPr/>
          </p:nvSpPr>
          <p:spPr bwMode="auto">
            <a:xfrm>
              <a:off x="937" y="34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Rectangle 38"/>
            <p:cNvSpPr>
              <a:spLocks noChangeArrowheads="1"/>
            </p:cNvSpPr>
            <p:nvPr/>
          </p:nvSpPr>
          <p:spPr bwMode="auto">
            <a:xfrm>
              <a:off x="3640" y="2762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Rectangle 39"/>
            <p:cNvSpPr>
              <a:spLocks noChangeArrowheads="1"/>
            </p:cNvSpPr>
            <p:nvPr/>
          </p:nvSpPr>
          <p:spPr bwMode="auto">
            <a:xfrm>
              <a:off x="691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Rectangle 40"/>
            <p:cNvSpPr>
              <a:spLocks noChangeArrowheads="1"/>
            </p:cNvSpPr>
            <p:nvPr/>
          </p:nvSpPr>
          <p:spPr bwMode="auto">
            <a:xfrm>
              <a:off x="691" y="2517"/>
              <a:ext cx="492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Rectangle 41"/>
            <p:cNvSpPr>
              <a:spLocks noChangeArrowheads="1"/>
            </p:cNvSpPr>
            <p:nvPr/>
          </p:nvSpPr>
          <p:spPr bwMode="auto">
            <a:xfrm>
              <a:off x="1183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Rectangle 42"/>
            <p:cNvSpPr>
              <a:spLocks noChangeArrowheads="1"/>
            </p:cNvSpPr>
            <p:nvPr/>
          </p:nvSpPr>
          <p:spPr bwMode="auto">
            <a:xfrm>
              <a:off x="691" y="3008"/>
              <a:ext cx="246" cy="98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Rectangle 43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Rectangle 44"/>
            <p:cNvSpPr>
              <a:spLocks noChangeArrowheads="1"/>
            </p:cNvSpPr>
            <p:nvPr/>
          </p:nvSpPr>
          <p:spPr bwMode="auto">
            <a:xfrm>
              <a:off x="4869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Rectangle 45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7" name="Rectangle 46"/>
            <p:cNvSpPr>
              <a:spLocks noChangeArrowheads="1"/>
            </p:cNvSpPr>
            <p:nvPr/>
          </p:nvSpPr>
          <p:spPr bwMode="auto">
            <a:xfrm>
              <a:off x="937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Rectangle 47"/>
            <p:cNvSpPr>
              <a:spLocks noChangeArrowheads="1"/>
            </p:cNvSpPr>
            <p:nvPr/>
          </p:nvSpPr>
          <p:spPr bwMode="auto">
            <a:xfrm>
              <a:off x="937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Rectangle 48"/>
            <p:cNvSpPr>
              <a:spLocks noChangeArrowheads="1"/>
            </p:cNvSpPr>
            <p:nvPr/>
          </p:nvSpPr>
          <p:spPr bwMode="auto">
            <a:xfrm>
              <a:off x="691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Rectangle 49"/>
            <p:cNvSpPr>
              <a:spLocks noChangeArrowheads="1"/>
            </p:cNvSpPr>
            <p:nvPr/>
          </p:nvSpPr>
          <p:spPr bwMode="auto">
            <a:xfrm>
              <a:off x="937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Rectangle 50"/>
            <p:cNvSpPr>
              <a:spLocks noChangeArrowheads="1"/>
            </p:cNvSpPr>
            <p:nvPr/>
          </p:nvSpPr>
          <p:spPr bwMode="auto">
            <a:xfrm>
              <a:off x="691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Rectangle 51"/>
            <p:cNvSpPr>
              <a:spLocks noChangeArrowheads="1"/>
            </p:cNvSpPr>
            <p:nvPr/>
          </p:nvSpPr>
          <p:spPr bwMode="auto">
            <a:xfrm>
              <a:off x="937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3" name="Rectangle 52"/>
            <p:cNvSpPr>
              <a:spLocks noChangeArrowheads="1"/>
            </p:cNvSpPr>
            <p:nvPr/>
          </p:nvSpPr>
          <p:spPr bwMode="auto">
            <a:xfrm>
              <a:off x="691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Rectangle 53"/>
            <p:cNvSpPr>
              <a:spLocks noChangeArrowheads="1"/>
            </p:cNvSpPr>
            <p:nvPr/>
          </p:nvSpPr>
          <p:spPr bwMode="auto">
            <a:xfrm>
              <a:off x="937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5" name="Rectangle 54"/>
            <p:cNvSpPr>
              <a:spLocks noChangeArrowheads="1"/>
            </p:cNvSpPr>
            <p:nvPr/>
          </p:nvSpPr>
          <p:spPr bwMode="auto">
            <a:xfrm>
              <a:off x="691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6" name="Rectangle 55"/>
            <p:cNvSpPr>
              <a:spLocks noChangeArrowheads="1"/>
            </p:cNvSpPr>
            <p:nvPr/>
          </p:nvSpPr>
          <p:spPr bwMode="auto">
            <a:xfrm>
              <a:off x="937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7" name="Rectangle 56"/>
            <p:cNvSpPr>
              <a:spLocks noChangeArrowheads="1"/>
            </p:cNvSpPr>
            <p:nvPr/>
          </p:nvSpPr>
          <p:spPr bwMode="auto">
            <a:xfrm>
              <a:off x="691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8" name="Rectangle 57"/>
            <p:cNvSpPr>
              <a:spLocks noChangeArrowheads="1"/>
            </p:cNvSpPr>
            <p:nvPr/>
          </p:nvSpPr>
          <p:spPr bwMode="auto">
            <a:xfrm>
              <a:off x="3640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9" name="Rectangle 58"/>
            <p:cNvSpPr>
              <a:spLocks noChangeArrowheads="1"/>
            </p:cNvSpPr>
            <p:nvPr/>
          </p:nvSpPr>
          <p:spPr bwMode="auto">
            <a:xfrm>
              <a:off x="3640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0" name="Rectangle 59"/>
            <p:cNvSpPr>
              <a:spLocks noChangeArrowheads="1"/>
            </p:cNvSpPr>
            <p:nvPr/>
          </p:nvSpPr>
          <p:spPr bwMode="auto">
            <a:xfrm>
              <a:off x="3886" y="27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1" name="Rectangle 60"/>
            <p:cNvSpPr>
              <a:spLocks noChangeArrowheads="1"/>
            </p:cNvSpPr>
            <p:nvPr/>
          </p:nvSpPr>
          <p:spPr bwMode="auto">
            <a:xfrm>
              <a:off x="3640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2" name="Rectangle 61"/>
            <p:cNvSpPr>
              <a:spLocks noChangeArrowheads="1"/>
            </p:cNvSpPr>
            <p:nvPr/>
          </p:nvSpPr>
          <p:spPr bwMode="auto">
            <a:xfrm>
              <a:off x="3640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3" name="Rectangle 62"/>
            <p:cNvSpPr>
              <a:spLocks noChangeArrowheads="1"/>
            </p:cNvSpPr>
            <p:nvPr/>
          </p:nvSpPr>
          <p:spPr bwMode="auto">
            <a:xfrm>
              <a:off x="3640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4" name="Rectangle 63"/>
            <p:cNvSpPr>
              <a:spLocks noChangeArrowheads="1"/>
            </p:cNvSpPr>
            <p:nvPr/>
          </p:nvSpPr>
          <p:spPr bwMode="auto">
            <a:xfrm>
              <a:off x="3886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5" name="Rectangle 64"/>
            <p:cNvSpPr>
              <a:spLocks noChangeArrowheads="1"/>
            </p:cNvSpPr>
            <p:nvPr/>
          </p:nvSpPr>
          <p:spPr bwMode="auto">
            <a:xfrm>
              <a:off x="3886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6" name="Rectangle 65"/>
            <p:cNvSpPr>
              <a:spLocks noChangeArrowheads="1"/>
            </p:cNvSpPr>
            <p:nvPr/>
          </p:nvSpPr>
          <p:spPr bwMode="auto">
            <a:xfrm>
              <a:off x="3886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7" name="Rectangle 66"/>
            <p:cNvSpPr>
              <a:spLocks noChangeArrowheads="1"/>
            </p:cNvSpPr>
            <p:nvPr/>
          </p:nvSpPr>
          <p:spPr bwMode="auto">
            <a:xfrm>
              <a:off x="4132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8" name="Rectangle 67"/>
            <p:cNvSpPr>
              <a:spLocks noChangeArrowheads="1"/>
            </p:cNvSpPr>
            <p:nvPr/>
          </p:nvSpPr>
          <p:spPr bwMode="auto">
            <a:xfrm>
              <a:off x="4132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9" name="Rectangle 68"/>
            <p:cNvSpPr>
              <a:spLocks noChangeArrowheads="1"/>
            </p:cNvSpPr>
            <p:nvPr/>
          </p:nvSpPr>
          <p:spPr bwMode="auto">
            <a:xfrm>
              <a:off x="4132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60" name="Group 69"/>
            <p:cNvGrpSpPr>
              <a:grpSpLocks/>
            </p:cNvGrpSpPr>
            <p:nvPr/>
          </p:nvGrpSpPr>
          <p:grpSpPr bwMode="auto">
            <a:xfrm>
              <a:off x="691" y="2271"/>
              <a:ext cx="4424" cy="1474"/>
              <a:chOff x="727" y="2262"/>
              <a:chExt cx="4424" cy="1474"/>
            </a:xfrm>
          </p:grpSpPr>
          <p:sp>
            <p:nvSpPr>
              <p:cNvPr id="24701" name="Rectangle 70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2" name="Rectangle 71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3" name="Rectangle 72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4" name="Rectangle 73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5" name="Rectangle 74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6" name="Rectangle 75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7" name="Rectangle 76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8" name="Rectangle 77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9" name="Rectangle 78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0" name="Rectangle 79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1" name="Rectangle 80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2" name="Rectangle 81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3" name="Rectangle 82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4" name="Rectangle 83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5" name="Rectangle 84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6" name="Rectangle 85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7" name="Rectangle 86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61" name="Rectangle 87"/>
            <p:cNvSpPr>
              <a:spLocks noChangeArrowheads="1"/>
            </p:cNvSpPr>
            <p:nvPr/>
          </p:nvSpPr>
          <p:spPr bwMode="auto">
            <a:xfrm>
              <a:off x="462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2" name="Rectangle 88"/>
            <p:cNvSpPr>
              <a:spLocks noChangeArrowheads="1"/>
            </p:cNvSpPr>
            <p:nvPr/>
          </p:nvSpPr>
          <p:spPr bwMode="auto">
            <a:xfrm>
              <a:off x="4378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3" name="Rectangle 89"/>
            <p:cNvSpPr>
              <a:spLocks noChangeArrowheads="1"/>
            </p:cNvSpPr>
            <p:nvPr/>
          </p:nvSpPr>
          <p:spPr bwMode="auto">
            <a:xfrm>
              <a:off x="4378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4" name="Rectangle 90"/>
            <p:cNvSpPr>
              <a:spLocks noChangeArrowheads="1"/>
            </p:cNvSpPr>
            <p:nvPr/>
          </p:nvSpPr>
          <p:spPr bwMode="auto">
            <a:xfrm>
              <a:off x="3395" y="3008"/>
              <a:ext cx="245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5" name="Rectangle 91"/>
            <p:cNvSpPr>
              <a:spLocks noChangeArrowheads="1"/>
            </p:cNvSpPr>
            <p:nvPr/>
          </p:nvSpPr>
          <p:spPr bwMode="auto">
            <a:xfrm>
              <a:off x="3395" y="3254"/>
              <a:ext cx="245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6" name="Rectangle 92"/>
            <p:cNvSpPr>
              <a:spLocks noChangeArrowheads="1"/>
            </p:cNvSpPr>
            <p:nvPr/>
          </p:nvSpPr>
          <p:spPr bwMode="auto">
            <a:xfrm>
              <a:off x="3395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7" name="Rectangle 93"/>
            <p:cNvSpPr>
              <a:spLocks noChangeArrowheads="1"/>
            </p:cNvSpPr>
            <p:nvPr/>
          </p:nvSpPr>
          <p:spPr bwMode="auto">
            <a:xfrm>
              <a:off x="3149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8" name="Rectangle 94"/>
            <p:cNvSpPr>
              <a:spLocks noChangeArrowheads="1"/>
            </p:cNvSpPr>
            <p:nvPr/>
          </p:nvSpPr>
          <p:spPr bwMode="auto">
            <a:xfrm>
              <a:off x="3149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9" name="Rectangle 95"/>
            <p:cNvSpPr>
              <a:spLocks noChangeArrowheads="1"/>
            </p:cNvSpPr>
            <p:nvPr/>
          </p:nvSpPr>
          <p:spPr bwMode="auto">
            <a:xfrm>
              <a:off x="3149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0" name="Rectangle 96"/>
            <p:cNvSpPr>
              <a:spLocks noChangeArrowheads="1"/>
            </p:cNvSpPr>
            <p:nvPr/>
          </p:nvSpPr>
          <p:spPr bwMode="auto">
            <a:xfrm>
              <a:off x="2903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1" name="Rectangle 97"/>
            <p:cNvSpPr>
              <a:spLocks noChangeArrowheads="1"/>
            </p:cNvSpPr>
            <p:nvPr/>
          </p:nvSpPr>
          <p:spPr bwMode="auto">
            <a:xfrm>
              <a:off x="2903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2" name="Rectangle 98"/>
            <p:cNvSpPr>
              <a:spLocks noChangeArrowheads="1"/>
            </p:cNvSpPr>
            <p:nvPr/>
          </p:nvSpPr>
          <p:spPr bwMode="auto">
            <a:xfrm>
              <a:off x="2903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3" name="Rectangle 99"/>
            <p:cNvSpPr>
              <a:spLocks noChangeArrowheads="1"/>
            </p:cNvSpPr>
            <p:nvPr/>
          </p:nvSpPr>
          <p:spPr bwMode="auto">
            <a:xfrm>
              <a:off x="1183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4" name="Rectangle 100"/>
            <p:cNvSpPr>
              <a:spLocks noChangeArrowheads="1"/>
            </p:cNvSpPr>
            <p:nvPr/>
          </p:nvSpPr>
          <p:spPr bwMode="auto">
            <a:xfrm>
              <a:off x="1183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5" name="Rectangle 101"/>
            <p:cNvSpPr>
              <a:spLocks noChangeArrowheads="1"/>
            </p:cNvSpPr>
            <p:nvPr/>
          </p:nvSpPr>
          <p:spPr bwMode="auto">
            <a:xfrm>
              <a:off x="1183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6" name="Rectangle 102"/>
            <p:cNvSpPr>
              <a:spLocks noChangeArrowheads="1"/>
            </p:cNvSpPr>
            <p:nvPr/>
          </p:nvSpPr>
          <p:spPr bwMode="auto">
            <a:xfrm>
              <a:off x="1183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7" name="Rectangle 103"/>
            <p:cNvSpPr>
              <a:spLocks noChangeArrowheads="1"/>
            </p:cNvSpPr>
            <p:nvPr/>
          </p:nvSpPr>
          <p:spPr bwMode="auto">
            <a:xfrm>
              <a:off x="1428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8" name="Rectangle 104"/>
            <p:cNvSpPr>
              <a:spLocks noChangeArrowheads="1"/>
            </p:cNvSpPr>
            <p:nvPr/>
          </p:nvSpPr>
          <p:spPr bwMode="auto">
            <a:xfrm>
              <a:off x="1428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9" name="Rectangle 105"/>
            <p:cNvSpPr>
              <a:spLocks noChangeArrowheads="1"/>
            </p:cNvSpPr>
            <p:nvPr/>
          </p:nvSpPr>
          <p:spPr bwMode="auto">
            <a:xfrm>
              <a:off x="1428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" name="Rectangle 106"/>
            <p:cNvSpPr>
              <a:spLocks noChangeArrowheads="1"/>
            </p:cNvSpPr>
            <p:nvPr/>
          </p:nvSpPr>
          <p:spPr bwMode="auto">
            <a:xfrm>
              <a:off x="1428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1" name="Rectangle 107"/>
            <p:cNvSpPr>
              <a:spLocks noChangeArrowheads="1"/>
            </p:cNvSpPr>
            <p:nvPr/>
          </p:nvSpPr>
          <p:spPr bwMode="auto">
            <a:xfrm>
              <a:off x="1674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2" name="Rectangle 108"/>
            <p:cNvSpPr>
              <a:spLocks noChangeArrowheads="1"/>
            </p:cNvSpPr>
            <p:nvPr/>
          </p:nvSpPr>
          <p:spPr bwMode="auto">
            <a:xfrm>
              <a:off x="1674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3" name="Rectangle 109"/>
            <p:cNvSpPr>
              <a:spLocks noChangeArrowheads="1"/>
            </p:cNvSpPr>
            <p:nvPr/>
          </p:nvSpPr>
          <p:spPr bwMode="auto">
            <a:xfrm>
              <a:off x="1674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4" name="Rectangle 110"/>
            <p:cNvSpPr>
              <a:spLocks noChangeArrowheads="1"/>
            </p:cNvSpPr>
            <p:nvPr/>
          </p:nvSpPr>
          <p:spPr bwMode="auto">
            <a:xfrm>
              <a:off x="1674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5" name="Rectangle 111"/>
            <p:cNvSpPr>
              <a:spLocks noChangeArrowheads="1"/>
            </p:cNvSpPr>
            <p:nvPr/>
          </p:nvSpPr>
          <p:spPr bwMode="auto">
            <a:xfrm>
              <a:off x="1920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6" name="Rectangle 112"/>
            <p:cNvSpPr>
              <a:spLocks noChangeArrowheads="1"/>
            </p:cNvSpPr>
            <p:nvPr/>
          </p:nvSpPr>
          <p:spPr bwMode="auto">
            <a:xfrm>
              <a:off x="1920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7" name="Rectangle 113"/>
            <p:cNvSpPr>
              <a:spLocks noChangeArrowheads="1"/>
            </p:cNvSpPr>
            <p:nvPr/>
          </p:nvSpPr>
          <p:spPr bwMode="auto">
            <a:xfrm>
              <a:off x="1920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8" name="Rectangle 114"/>
            <p:cNvSpPr>
              <a:spLocks noChangeArrowheads="1"/>
            </p:cNvSpPr>
            <p:nvPr/>
          </p:nvSpPr>
          <p:spPr bwMode="auto">
            <a:xfrm>
              <a:off x="1920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9" name="Rectangle 115"/>
            <p:cNvSpPr>
              <a:spLocks noChangeArrowheads="1"/>
            </p:cNvSpPr>
            <p:nvPr/>
          </p:nvSpPr>
          <p:spPr bwMode="auto">
            <a:xfrm>
              <a:off x="2166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0" name="Rectangle 116"/>
            <p:cNvSpPr>
              <a:spLocks noChangeArrowheads="1"/>
            </p:cNvSpPr>
            <p:nvPr/>
          </p:nvSpPr>
          <p:spPr bwMode="auto">
            <a:xfrm>
              <a:off x="2166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1" name="Rectangle 117"/>
            <p:cNvSpPr>
              <a:spLocks noChangeArrowheads="1"/>
            </p:cNvSpPr>
            <p:nvPr/>
          </p:nvSpPr>
          <p:spPr bwMode="auto">
            <a:xfrm>
              <a:off x="2166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2" name="Rectangle 118"/>
            <p:cNvSpPr>
              <a:spLocks noChangeArrowheads="1"/>
            </p:cNvSpPr>
            <p:nvPr/>
          </p:nvSpPr>
          <p:spPr bwMode="auto">
            <a:xfrm>
              <a:off x="2166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3" name="Rectangle 119"/>
            <p:cNvSpPr>
              <a:spLocks noChangeArrowheads="1"/>
            </p:cNvSpPr>
            <p:nvPr/>
          </p:nvSpPr>
          <p:spPr bwMode="auto">
            <a:xfrm>
              <a:off x="2411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4" name="Rectangle 120"/>
            <p:cNvSpPr>
              <a:spLocks noChangeArrowheads="1"/>
            </p:cNvSpPr>
            <p:nvPr/>
          </p:nvSpPr>
          <p:spPr bwMode="auto">
            <a:xfrm>
              <a:off x="2411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5" name="Rectangle 121"/>
            <p:cNvSpPr>
              <a:spLocks noChangeArrowheads="1"/>
            </p:cNvSpPr>
            <p:nvPr/>
          </p:nvSpPr>
          <p:spPr bwMode="auto">
            <a:xfrm>
              <a:off x="2411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6" name="Rectangle 122"/>
            <p:cNvSpPr>
              <a:spLocks noChangeArrowheads="1"/>
            </p:cNvSpPr>
            <p:nvPr/>
          </p:nvSpPr>
          <p:spPr bwMode="auto">
            <a:xfrm>
              <a:off x="2411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7" name="Rectangle 123"/>
            <p:cNvSpPr>
              <a:spLocks noChangeArrowheads="1"/>
            </p:cNvSpPr>
            <p:nvPr/>
          </p:nvSpPr>
          <p:spPr bwMode="auto">
            <a:xfrm>
              <a:off x="2657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8" name="Rectangle 124"/>
            <p:cNvSpPr>
              <a:spLocks noChangeArrowheads="1"/>
            </p:cNvSpPr>
            <p:nvPr/>
          </p:nvSpPr>
          <p:spPr bwMode="auto">
            <a:xfrm>
              <a:off x="2657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9" name="Rectangle 125"/>
            <p:cNvSpPr>
              <a:spLocks noChangeArrowheads="1"/>
            </p:cNvSpPr>
            <p:nvPr/>
          </p:nvSpPr>
          <p:spPr bwMode="auto">
            <a:xfrm>
              <a:off x="2657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0" name="Rectangle 126"/>
            <p:cNvSpPr>
              <a:spLocks noChangeArrowheads="1"/>
            </p:cNvSpPr>
            <p:nvPr/>
          </p:nvSpPr>
          <p:spPr bwMode="auto">
            <a:xfrm>
              <a:off x="2657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759" name="Rectangle 127"/>
          <p:cNvSpPr>
            <a:spLocks noChangeArrowheads="1"/>
          </p:cNvSpPr>
          <p:nvPr/>
        </p:nvSpPr>
        <p:spPr bwMode="auto">
          <a:xfrm>
            <a:off x="812800" y="2441575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NH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/>
              <a:t>)</a:t>
            </a:r>
            <a:r>
              <a:rPr lang="en-US" sz="2800" b="0" baseline="-25000"/>
              <a:t>2</a:t>
            </a:r>
            <a:r>
              <a:rPr lang="en-US" sz="2800" b="0">
                <a:solidFill>
                  <a:srgbClr val="009900"/>
                </a:solidFill>
              </a:rPr>
              <a:t>S</a:t>
            </a:r>
            <a:r>
              <a:rPr lang="en-US" sz="2800" b="0" baseline="-25000">
                <a:solidFill>
                  <a:srgbClr val="009900"/>
                </a:solidFill>
              </a:rPr>
              <a:t>2</a:t>
            </a:r>
            <a:r>
              <a:rPr lang="en-US" sz="2800" b="0">
                <a:solidFill>
                  <a:srgbClr val="009900"/>
                </a:solidFill>
              </a:rPr>
              <a:t>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/>
              <a:t> </a:t>
            </a:r>
          </a:p>
        </p:txBody>
      </p:sp>
      <p:sp>
        <p:nvSpPr>
          <p:cNvPr id="69760" name="Rectangle 128"/>
          <p:cNvSpPr>
            <a:spLocks noChangeArrowheads="1"/>
          </p:cNvSpPr>
          <p:nvPr/>
        </p:nvSpPr>
        <p:spPr bwMode="auto">
          <a:xfrm>
            <a:off x="820738" y="3213100"/>
            <a:ext cx="1484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Ag</a:t>
            </a:r>
            <a:r>
              <a:rPr lang="en-US" sz="2800" b="0">
                <a:solidFill>
                  <a:srgbClr val="009900"/>
                </a:solidFill>
              </a:rPr>
              <a:t>BrO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/>
              <a:t> </a:t>
            </a:r>
          </a:p>
        </p:txBody>
      </p:sp>
      <p:sp>
        <p:nvSpPr>
          <p:cNvPr id="69761" name="Rectangle 129"/>
          <p:cNvSpPr>
            <a:spLocks noChangeArrowheads="1"/>
          </p:cNvSpPr>
          <p:nvPr/>
        </p:nvSpPr>
        <p:spPr bwMode="auto">
          <a:xfrm>
            <a:off x="812800" y="4021138"/>
            <a:ext cx="1619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NH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 b="0">
                <a:solidFill>
                  <a:srgbClr val="000066"/>
                </a:solidFill>
              </a:rPr>
              <a:t>N</a:t>
            </a:r>
            <a:endParaRPr lang="en-US" sz="2800">
              <a:solidFill>
                <a:srgbClr val="000066"/>
              </a:solidFill>
            </a:endParaRPr>
          </a:p>
        </p:txBody>
      </p:sp>
      <p:sp>
        <p:nvSpPr>
          <p:cNvPr id="69762" name="Rectangle 130"/>
          <p:cNvSpPr>
            <a:spLocks noChangeArrowheads="1"/>
          </p:cNvSpPr>
          <p:nvPr/>
        </p:nvSpPr>
        <p:spPr bwMode="auto">
          <a:xfrm>
            <a:off x="804863" y="4826000"/>
            <a:ext cx="1700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U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CrO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69763" name="Rectangle 131"/>
          <p:cNvSpPr>
            <a:spLocks noChangeArrowheads="1"/>
          </p:cNvSpPr>
          <p:nvPr/>
        </p:nvSpPr>
        <p:spPr bwMode="auto">
          <a:xfrm>
            <a:off x="819150" y="5602288"/>
            <a:ext cx="1814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Cr</a:t>
            </a:r>
            <a:r>
              <a:rPr lang="en-US" sz="2800" b="0" baseline="-25000"/>
              <a:t>2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SO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69764" name="Rectangle 132"/>
          <p:cNvSpPr>
            <a:spLocks noChangeArrowheads="1"/>
          </p:cNvSpPr>
          <p:nvPr/>
        </p:nvSpPr>
        <p:spPr bwMode="auto">
          <a:xfrm>
            <a:off x="5218113" y="2444750"/>
            <a:ext cx="3768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ammonium thiosulfate</a:t>
            </a:r>
            <a:r>
              <a:rPr lang="en-US" sz="2800"/>
              <a:t> </a:t>
            </a:r>
          </a:p>
        </p:txBody>
      </p:sp>
      <p:sp>
        <p:nvSpPr>
          <p:cNvPr id="69765" name="Rectangle 133"/>
          <p:cNvSpPr>
            <a:spLocks noChangeArrowheads="1"/>
          </p:cNvSpPr>
          <p:nvPr/>
        </p:nvSpPr>
        <p:spPr bwMode="auto">
          <a:xfrm>
            <a:off x="5227638" y="3213100"/>
            <a:ext cx="252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969696"/>
                </a:solidFill>
              </a:rPr>
              <a:t>silver</a:t>
            </a:r>
            <a:r>
              <a:rPr lang="en-US" sz="2800" b="0"/>
              <a:t> </a:t>
            </a:r>
            <a:r>
              <a:rPr lang="en-US" sz="2800" b="0">
                <a:solidFill>
                  <a:srgbClr val="009900"/>
                </a:solidFill>
              </a:rPr>
              <a:t>bromate</a:t>
            </a:r>
            <a:r>
              <a:rPr lang="en-US" sz="2800"/>
              <a:t> </a:t>
            </a:r>
          </a:p>
        </p:txBody>
      </p:sp>
      <p:sp>
        <p:nvSpPr>
          <p:cNvPr id="69766" name="Rectangle 134"/>
          <p:cNvSpPr>
            <a:spLocks noChangeArrowheads="1"/>
          </p:cNvSpPr>
          <p:nvPr/>
        </p:nvSpPr>
        <p:spPr bwMode="auto">
          <a:xfrm>
            <a:off x="5227638" y="4025900"/>
            <a:ext cx="311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ammonium</a:t>
            </a:r>
            <a:r>
              <a:rPr lang="en-US" sz="2800" b="0"/>
              <a:t> </a:t>
            </a:r>
            <a:r>
              <a:rPr lang="en-US" sz="2800" b="0">
                <a:solidFill>
                  <a:srgbClr val="000066"/>
                </a:solidFill>
              </a:rPr>
              <a:t>nitride</a:t>
            </a:r>
            <a:r>
              <a:rPr lang="en-US" sz="2800"/>
              <a:t> </a:t>
            </a:r>
          </a:p>
        </p:txBody>
      </p:sp>
      <p:sp>
        <p:nvSpPr>
          <p:cNvPr id="69767" name="Rectangle 135"/>
          <p:cNvSpPr>
            <a:spLocks noChangeArrowheads="1"/>
          </p:cNvSpPr>
          <p:nvPr/>
        </p:nvSpPr>
        <p:spPr bwMode="auto">
          <a:xfrm>
            <a:off x="2733675" y="4824413"/>
            <a:ext cx="674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U</a:t>
            </a:r>
            <a:r>
              <a:rPr lang="en-US" sz="2800" b="0" baseline="30000">
                <a:solidFill>
                  <a:srgbClr val="A50021"/>
                </a:solidFill>
              </a:rPr>
              <a:t>?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9768" name="Rectangle 136"/>
          <p:cNvSpPr>
            <a:spLocks noChangeArrowheads="1"/>
          </p:cNvSpPr>
          <p:nvPr/>
        </p:nvSpPr>
        <p:spPr bwMode="auto">
          <a:xfrm>
            <a:off x="3289300" y="4826000"/>
            <a:ext cx="1339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CrO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 baseline="30000">
                <a:solidFill>
                  <a:srgbClr val="009900"/>
                </a:solidFill>
              </a:rPr>
              <a:t>2–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9769" name="Rectangle 137"/>
          <p:cNvSpPr>
            <a:spLocks noChangeArrowheads="1"/>
          </p:cNvSpPr>
          <p:nvPr/>
        </p:nvSpPr>
        <p:spPr bwMode="auto">
          <a:xfrm>
            <a:off x="2917825" y="5187950"/>
            <a:ext cx="1339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CrO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 baseline="30000">
                <a:solidFill>
                  <a:srgbClr val="009900"/>
                </a:solidFill>
              </a:rPr>
              <a:t>2–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9770" name="Rectangle 138"/>
          <p:cNvSpPr>
            <a:spLocks noChangeArrowheads="1"/>
          </p:cNvSpPr>
          <p:nvPr/>
        </p:nvSpPr>
        <p:spPr bwMode="auto">
          <a:xfrm>
            <a:off x="2900363" y="4475163"/>
            <a:ext cx="1339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CrO</a:t>
            </a:r>
            <a:r>
              <a:rPr lang="en-US" sz="2800" b="0" baseline="-25000">
                <a:solidFill>
                  <a:srgbClr val="009900"/>
                </a:solidFill>
              </a:rPr>
              <a:t>4</a:t>
            </a:r>
            <a:r>
              <a:rPr lang="en-US" sz="2800" b="0" baseline="30000">
                <a:solidFill>
                  <a:srgbClr val="009900"/>
                </a:solidFill>
              </a:rPr>
              <a:t>2–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9771" name="Rectangle 139"/>
          <p:cNvSpPr>
            <a:spLocks noChangeArrowheads="1"/>
          </p:cNvSpPr>
          <p:nvPr/>
        </p:nvSpPr>
        <p:spPr bwMode="auto">
          <a:xfrm>
            <a:off x="5203825" y="4822825"/>
            <a:ext cx="3827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uranium (VI)</a:t>
            </a:r>
            <a:r>
              <a:rPr lang="en-US" sz="2800" b="0"/>
              <a:t> </a:t>
            </a:r>
            <a:r>
              <a:rPr lang="en-US" sz="2800" b="0">
                <a:solidFill>
                  <a:srgbClr val="009900"/>
                </a:solidFill>
              </a:rPr>
              <a:t>chromate</a:t>
            </a:r>
            <a:r>
              <a:rPr lang="en-US" sz="2800"/>
              <a:t> </a:t>
            </a:r>
          </a:p>
        </p:txBody>
      </p:sp>
      <p:sp>
        <p:nvSpPr>
          <p:cNvPr id="69772" name="Rectangle 140"/>
          <p:cNvSpPr>
            <a:spLocks noChangeArrowheads="1"/>
          </p:cNvSpPr>
          <p:nvPr/>
        </p:nvSpPr>
        <p:spPr bwMode="auto">
          <a:xfrm>
            <a:off x="2755900" y="5608638"/>
            <a:ext cx="793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Cr</a:t>
            </a:r>
            <a:r>
              <a:rPr lang="en-US" sz="2800" b="0" baseline="30000">
                <a:solidFill>
                  <a:srgbClr val="A50021"/>
                </a:solidFill>
              </a:rPr>
              <a:t>?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9773" name="Rectangle 141"/>
          <p:cNvSpPr>
            <a:spLocks noChangeArrowheads="1"/>
          </p:cNvSpPr>
          <p:nvPr/>
        </p:nvSpPr>
        <p:spPr bwMode="auto">
          <a:xfrm>
            <a:off x="2481263" y="5959475"/>
            <a:ext cx="793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Cr</a:t>
            </a:r>
            <a:r>
              <a:rPr lang="en-US" sz="2800" b="0" baseline="30000">
                <a:solidFill>
                  <a:srgbClr val="A50021"/>
                </a:solidFill>
              </a:rPr>
              <a:t>?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9774" name="Rectangle 142"/>
          <p:cNvSpPr>
            <a:spLocks noChangeArrowheads="1"/>
          </p:cNvSpPr>
          <p:nvPr/>
        </p:nvSpPr>
        <p:spPr bwMode="auto">
          <a:xfrm>
            <a:off x="2755900" y="5610225"/>
            <a:ext cx="935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Cr</a:t>
            </a:r>
            <a:r>
              <a:rPr lang="en-US" sz="2800" b="0" baseline="30000">
                <a:solidFill>
                  <a:srgbClr val="A50021"/>
                </a:solidFill>
              </a:rPr>
              <a:t>3+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9775" name="Rectangle 143"/>
          <p:cNvSpPr>
            <a:spLocks noChangeArrowheads="1"/>
          </p:cNvSpPr>
          <p:nvPr/>
        </p:nvSpPr>
        <p:spPr bwMode="auto">
          <a:xfrm>
            <a:off x="2482850" y="595788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Cr</a:t>
            </a:r>
            <a:r>
              <a:rPr lang="en-US" sz="2800" b="0" baseline="30000">
                <a:solidFill>
                  <a:srgbClr val="A50021"/>
                </a:solidFill>
              </a:rPr>
              <a:t>3+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9776" name="Rectangle 144"/>
          <p:cNvSpPr>
            <a:spLocks noChangeArrowheads="1"/>
          </p:cNvSpPr>
          <p:nvPr/>
        </p:nvSpPr>
        <p:spPr bwMode="auto">
          <a:xfrm>
            <a:off x="4049713" y="5984875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SO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 baseline="30000">
                <a:solidFill>
                  <a:srgbClr val="009900"/>
                </a:solidFill>
              </a:rPr>
              <a:t>2–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9777" name="Rectangle 145"/>
          <p:cNvSpPr>
            <a:spLocks noChangeArrowheads="1"/>
          </p:cNvSpPr>
          <p:nvPr/>
        </p:nvSpPr>
        <p:spPr bwMode="auto">
          <a:xfrm>
            <a:off x="3127375" y="5991225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SO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 baseline="30000">
                <a:solidFill>
                  <a:srgbClr val="009900"/>
                </a:solidFill>
              </a:rPr>
              <a:t>2–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9778" name="Rectangle 146"/>
          <p:cNvSpPr>
            <a:spLocks noChangeArrowheads="1"/>
          </p:cNvSpPr>
          <p:nvPr/>
        </p:nvSpPr>
        <p:spPr bwMode="auto">
          <a:xfrm>
            <a:off x="3478213" y="5610225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SO</a:t>
            </a:r>
            <a:r>
              <a:rPr lang="en-US" sz="2800" b="0" baseline="-25000">
                <a:solidFill>
                  <a:srgbClr val="009900"/>
                </a:solidFill>
              </a:rPr>
              <a:t>3</a:t>
            </a:r>
            <a:r>
              <a:rPr lang="en-US" sz="2800" b="0" baseline="30000">
                <a:solidFill>
                  <a:srgbClr val="009900"/>
                </a:solidFill>
              </a:rPr>
              <a:t>2–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9779" name="Rectangle 147"/>
          <p:cNvSpPr>
            <a:spLocks noChangeArrowheads="1"/>
          </p:cNvSpPr>
          <p:nvPr/>
        </p:nvSpPr>
        <p:spPr bwMode="auto">
          <a:xfrm>
            <a:off x="5221288" y="5608638"/>
            <a:ext cx="3508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chromium (III)</a:t>
            </a:r>
            <a:r>
              <a:rPr lang="en-US" sz="2800" b="0"/>
              <a:t> </a:t>
            </a:r>
            <a:r>
              <a:rPr lang="en-US" sz="2800" b="0">
                <a:solidFill>
                  <a:srgbClr val="009900"/>
                </a:solidFill>
              </a:rPr>
              <a:t>sulfite</a:t>
            </a:r>
            <a:r>
              <a:rPr lang="en-US" sz="2800"/>
              <a:t> </a:t>
            </a:r>
          </a:p>
        </p:txBody>
      </p:sp>
      <p:sp>
        <p:nvSpPr>
          <p:cNvPr id="69780" name="Rectangle 148"/>
          <p:cNvSpPr>
            <a:spLocks noChangeArrowheads="1"/>
          </p:cNvSpPr>
          <p:nvPr/>
        </p:nvSpPr>
        <p:spPr bwMode="auto">
          <a:xfrm>
            <a:off x="2732088" y="4824413"/>
            <a:ext cx="815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U</a:t>
            </a:r>
            <a:r>
              <a:rPr lang="en-US" sz="2800" b="0" baseline="30000">
                <a:solidFill>
                  <a:srgbClr val="A50021"/>
                </a:solidFill>
              </a:rPr>
              <a:t>6+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9786" name="Rectangle 154"/>
          <p:cNvSpPr>
            <a:spLocks noChangeArrowheads="1"/>
          </p:cNvSpPr>
          <p:nvPr/>
        </p:nvSpPr>
        <p:spPr bwMode="auto">
          <a:xfrm>
            <a:off x="3005138" y="349250"/>
            <a:ext cx="1263650" cy="17002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9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69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9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9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6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9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9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9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9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9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69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69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6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69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9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9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2" dur="1000"/>
                                        <p:tgtEl>
                                          <p:spTgt spid="6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69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85" grpId="0" animBg="1"/>
      <p:bldP spid="69639" grpId="0"/>
      <p:bldP spid="69639" grpId="1"/>
      <p:bldP spid="69640" grpId="0"/>
      <p:bldP spid="69640" grpId="1"/>
      <p:bldP spid="69641" grpId="0"/>
      <p:bldP spid="69641" grpId="1"/>
      <p:bldP spid="69642" grpId="0"/>
      <p:bldP spid="69642" grpId="1"/>
      <p:bldP spid="69643" grpId="0"/>
      <p:bldP spid="69643" grpId="1"/>
      <p:bldP spid="69759" grpId="0"/>
      <p:bldP spid="69760" grpId="0"/>
      <p:bldP spid="69761" grpId="0"/>
      <p:bldP spid="69762" grpId="0"/>
      <p:bldP spid="69763" grpId="0"/>
      <p:bldP spid="69764" grpId="0"/>
      <p:bldP spid="69765" grpId="0"/>
      <p:bldP spid="69766" grpId="0"/>
      <p:bldP spid="69767" grpId="0"/>
      <p:bldP spid="69767" grpId="1"/>
      <p:bldP spid="69768" grpId="0"/>
      <p:bldP spid="69769" grpId="0"/>
      <p:bldP spid="69770" grpId="0"/>
      <p:bldP spid="69771" grpId="0"/>
      <p:bldP spid="69772" grpId="0"/>
      <p:bldP spid="69772" grpId="1"/>
      <p:bldP spid="69773" grpId="0"/>
      <p:bldP spid="69773" grpId="1"/>
      <p:bldP spid="69774" grpId="0"/>
      <p:bldP spid="69775" grpId="0"/>
      <p:bldP spid="69776" grpId="0"/>
      <p:bldP spid="69777" grpId="0"/>
      <p:bldP spid="69778" grpId="0"/>
      <p:bldP spid="69779" grpId="0"/>
      <p:bldP spid="69780" grpId="0"/>
      <p:bldP spid="697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747963" y="4040188"/>
            <a:ext cx="1441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mono</a:t>
            </a: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2509838" y="138113"/>
            <a:ext cx="3962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Covalent Compounds </a:t>
            </a: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427038" y="620713"/>
            <a:ext cx="3824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-- contain </a:t>
            </a:r>
            <a:r>
              <a:rPr lang="en-US" sz="2800">
                <a:solidFill>
                  <a:srgbClr val="FF0000"/>
                </a:solidFill>
              </a:rPr>
              <a:t>two</a:t>
            </a:r>
            <a:r>
              <a:rPr lang="en-US" sz="2800" b="0">
                <a:solidFill>
                  <a:srgbClr val="FF0000"/>
                </a:solidFill>
              </a:rPr>
              <a:t> types of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1508125" y="1579563"/>
            <a:ext cx="1368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** Key: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3101975" y="2520950"/>
            <a:ext cx="57070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0">
                <a:solidFill>
                  <a:srgbClr val="FF0000"/>
                </a:solidFill>
              </a:rPr>
              <a:t>Use Greek prefixes to indicate how</a:t>
            </a:r>
          </a:p>
          <a:p>
            <a:pPr algn="ctr"/>
            <a:r>
              <a:rPr lang="en-US" sz="2800" b="0">
                <a:solidFill>
                  <a:srgbClr val="FF0000"/>
                </a:solidFill>
              </a:rPr>
              <a:t>many atoms of each element, but</a:t>
            </a:r>
          </a:p>
          <a:p>
            <a:pPr algn="ctr"/>
            <a:r>
              <a:rPr lang="en-US" sz="2800" b="0">
                <a:solidFill>
                  <a:srgbClr val="FF0000"/>
                </a:solidFill>
              </a:rPr>
              <a:t>don’t use “mono” on first element.  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1268413" y="1073150"/>
            <a:ext cx="192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nonmetals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1266825" y="1081088"/>
            <a:ext cx="1927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nonmetals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29138" y="706438"/>
            <a:ext cx="4260850" cy="1657350"/>
            <a:chOff x="691" y="2271"/>
            <a:chExt cx="4424" cy="1720"/>
          </a:xfrm>
        </p:grpSpPr>
        <p:sp>
          <p:nvSpPr>
            <p:cNvPr id="25637" name="Rectangle 14"/>
            <p:cNvSpPr>
              <a:spLocks noChangeArrowheads="1"/>
            </p:cNvSpPr>
            <p:nvPr/>
          </p:nvSpPr>
          <p:spPr bwMode="auto">
            <a:xfrm>
              <a:off x="1428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Rectangle 15"/>
            <p:cNvSpPr>
              <a:spLocks noChangeArrowheads="1"/>
            </p:cNvSpPr>
            <p:nvPr/>
          </p:nvSpPr>
          <p:spPr bwMode="auto">
            <a:xfrm>
              <a:off x="1674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Rectangle 16"/>
            <p:cNvSpPr>
              <a:spLocks noChangeArrowheads="1"/>
            </p:cNvSpPr>
            <p:nvPr/>
          </p:nvSpPr>
          <p:spPr bwMode="auto">
            <a:xfrm>
              <a:off x="1920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Rectangle 17"/>
            <p:cNvSpPr>
              <a:spLocks noChangeArrowheads="1"/>
            </p:cNvSpPr>
            <p:nvPr/>
          </p:nvSpPr>
          <p:spPr bwMode="auto">
            <a:xfrm>
              <a:off x="2166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Rectangle 18"/>
            <p:cNvSpPr>
              <a:spLocks noChangeArrowheads="1"/>
            </p:cNvSpPr>
            <p:nvPr/>
          </p:nvSpPr>
          <p:spPr bwMode="auto">
            <a:xfrm>
              <a:off x="937" y="2517"/>
              <a:ext cx="246" cy="1474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Rectangle 19"/>
            <p:cNvSpPr>
              <a:spLocks noChangeArrowheads="1"/>
            </p:cNvSpPr>
            <p:nvPr/>
          </p:nvSpPr>
          <p:spPr bwMode="auto">
            <a:xfrm>
              <a:off x="691" y="2271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Rectangle 20"/>
            <p:cNvSpPr>
              <a:spLocks noChangeArrowheads="1"/>
            </p:cNvSpPr>
            <p:nvPr/>
          </p:nvSpPr>
          <p:spPr bwMode="auto">
            <a:xfrm>
              <a:off x="2411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Rectangle 21"/>
            <p:cNvSpPr>
              <a:spLocks noChangeArrowheads="1"/>
            </p:cNvSpPr>
            <p:nvPr/>
          </p:nvSpPr>
          <p:spPr bwMode="auto">
            <a:xfrm>
              <a:off x="2657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Rectangle 22"/>
            <p:cNvSpPr>
              <a:spLocks noChangeArrowheads="1"/>
            </p:cNvSpPr>
            <p:nvPr/>
          </p:nvSpPr>
          <p:spPr bwMode="auto">
            <a:xfrm>
              <a:off x="3395" y="3008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Rectangle 23"/>
            <p:cNvSpPr>
              <a:spLocks noChangeArrowheads="1"/>
            </p:cNvSpPr>
            <p:nvPr/>
          </p:nvSpPr>
          <p:spPr bwMode="auto">
            <a:xfrm>
              <a:off x="3640" y="2517"/>
              <a:ext cx="246" cy="1228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Rectangle 24"/>
            <p:cNvSpPr>
              <a:spLocks noChangeArrowheads="1"/>
            </p:cNvSpPr>
            <p:nvPr/>
          </p:nvSpPr>
          <p:spPr bwMode="auto">
            <a:xfrm>
              <a:off x="3886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Rectangle 25"/>
            <p:cNvSpPr>
              <a:spLocks noChangeArrowheads="1"/>
            </p:cNvSpPr>
            <p:nvPr/>
          </p:nvSpPr>
          <p:spPr bwMode="auto">
            <a:xfrm>
              <a:off x="4132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Rectangle 26"/>
            <p:cNvSpPr>
              <a:spLocks noChangeArrowheads="1"/>
            </p:cNvSpPr>
            <p:nvPr/>
          </p:nvSpPr>
          <p:spPr bwMode="auto">
            <a:xfrm>
              <a:off x="4378" y="2517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Rectangle 27"/>
            <p:cNvSpPr>
              <a:spLocks noChangeArrowheads="1"/>
            </p:cNvSpPr>
            <p:nvPr/>
          </p:nvSpPr>
          <p:spPr bwMode="auto">
            <a:xfrm>
              <a:off x="4623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Rectangle 28"/>
            <p:cNvSpPr>
              <a:spLocks noChangeArrowheads="1"/>
            </p:cNvSpPr>
            <p:nvPr/>
          </p:nvSpPr>
          <p:spPr bwMode="auto">
            <a:xfrm>
              <a:off x="4869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Rectangle 29"/>
            <p:cNvSpPr>
              <a:spLocks noChangeArrowheads="1"/>
            </p:cNvSpPr>
            <p:nvPr/>
          </p:nvSpPr>
          <p:spPr bwMode="auto">
            <a:xfrm>
              <a:off x="3149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Rectangle 30"/>
            <p:cNvSpPr>
              <a:spLocks noChangeArrowheads="1"/>
            </p:cNvSpPr>
            <p:nvPr/>
          </p:nvSpPr>
          <p:spPr bwMode="auto">
            <a:xfrm>
              <a:off x="2903" y="3008"/>
              <a:ext cx="246" cy="737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Rectangle 31"/>
            <p:cNvSpPr>
              <a:spLocks noChangeArrowheads="1"/>
            </p:cNvSpPr>
            <p:nvPr/>
          </p:nvSpPr>
          <p:spPr bwMode="auto">
            <a:xfrm>
              <a:off x="937" y="3008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Rectangle 32"/>
            <p:cNvSpPr>
              <a:spLocks noChangeArrowheads="1"/>
            </p:cNvSpPr>
            <p:nvPr/>
          </p:nvSpPr>
          <p:spPr bwMode="auto">
            <a:xfrm>
              <a:off x="691" y="3254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Rectangle 33"/>
            <p:cNvSpPr>
              <a:spLocks noChangeArrowheads="1"/>
            </p:cNvSpPr>
            <p:nvPr/>
          </p:nvSpPr>
          <p:spPr bwMode="auto">
            <a:xfrm>
              <a:off x="937" y="34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Rectangle 34"/>
            <p:cNvSpPr>
              <a:spLocks noChangeArrowheads="1"/>
            </p:cNvSpPr>
            <p:nvPr/>
          </p:nvSpPr>
          <p:spPr bwMode="auto">
            <a:xfrm>
              <a:off x="3640" y="2762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Rectangle 35"/>
            <p:cNvSpPr>
              <a:spLocks noChangeArrowheads="1"/>
            </p:cNvSpPr>
            <p:nvPr/>
          </p:nvSpPr>
          <p:spPr bwMode="auto">
            <a:xfrm>
              <a:off x="691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Rectangle 36"/>
            <p:cNvSpPr>
              <a:spLocks noChangeArrowheads="1"/>
            </p:cNvSpPr>
            <p:nvPr/>
          </p:nvSpPr>
          <p:spPr bwMode="auto">
            <a:xfrm>
              <a:off x="691" y="2517"/>
              <a:ext cx="492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Rectangle 37"/>
            <p:cNvSpPr>
              <a:spLocks noChangeArrowheads="1"/>
            </p:cNvSpPr>
            <p:nvPr/>
          </p:nvSpPr>
          <p:spPr bwMode="auto">
            <a:xfrm>
              <a:off x="1183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Rectangle 38"/>
            <p:cNvSpPr>
              <a:spLocks noChangeArrowheads="1"/>
            </p:cNvSpPr>
            <p:nvPr/>
          </p:nvSpPr>
          <p:spPr bwMode="auto">
            <a:xfrm>
              <a:off x="691" y="3008"/>
              <a:ext cx="246" cy="98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Rectangle 39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Rectangle 40"/>
            <p:cNvSpPr>
              <a:spLocks noChangeArrowheads="1"/>
            </p:cNvSpPr>
            <p:nvPr/>
          </p:nvSpPr>
          <p:spPr bwMode="auto">
            <a:xfrm>
              <a:off x="4869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Rectangle 41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Rectangle 42"/>
            <p:cNvSpPr>
              <a:spLocks noChangeArrowheads="1"/>
            </p:cNvSpPr>
            <p:nvPr/>
          </p:nvSpPr>
          <p:spPr bwMode="auto">
            <a:xfrm>
              <a:off x="937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Rectangle 43"/>
            <p:cNvSpPr>
              <a:spLocks noChangeArrowheads="1"/>
            </p:cNvSpPr>
            <p:nvPr/>
          </p:nvSpPr>
          <p:spPr bwMode="auto">
            <a:xfrm>
              <a:off x="937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Rectangle 44"/>
            <p:cNvSpPr>
              <a:spLocks noChangeArrowheads="1"/>
            </p:cNvSpPr>
            <p:nvPr/>
          </p:nvSpPr>
          <p:spPr bwMode="auto">
            <a:xfrm>
              <a:off x="691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Rectangle 45"/>
            <p:cNvSpPr>
              <a:spLocks noChangeArrowheads="1"/>
            </p:cNvSpPr>
            <p:nvPr/>
          </p:nvSpPr>
          <p:spPr bwMode="auto">
            <a:xfrm>
              <a:off x="937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Rectangle 46"/>
            <p:cNvSpPr>
              <a:spLocks noChangeArrowheads="1"/>
            </p:cNvSpPr>
            <p:nvPr/>
          </p:nvSpPr>
          <p:spPr bwMode="auto">
            <a:xfrm>
              <a:off x="691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Rectangle 47"/>
            <p:cNvSpPr>
              <a:spLocks noChangeArrowheads="1"/>
            </p:cNvSpPr>
            <p:nvPr/>
          </p:nvSpPr>
          <p:spPr bwMode="auto">
            <a:xfrm>
              <a:off x="937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Rectangle 48"/>
            <p:cNvSpPr>
              <a:spLocks noChangeArrowheads="1"/>
            </p:cNvSpPr>
            <p:nvPr/>
          </p:nvSpPr>
          <p:spPr bwMode="auto">
            <a:xfrm>
              <a:off x="691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Rectangle 49"/>
            <p:cNvSpPr>
              <a:spLocks noChangeArrowheads="1"/>
            </p:cNvSpPr>
            <p:nvPr/>
          </p:nvSpPr>
          <p:spPr bwMode="auto">
            <a:xfrm>
              <a:off x="937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Rectangle 50"/>
            <p:cNvSpPr>
              <a:spLocks noChangeArrowheads="1"/>
            </p:cNvSpPr>
            <p:nvPr/>
          </p:nvSpPr>
          <p:spPr bwMode="auto">
            <a:xfrm>
              <a:off x="691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Rectangle 51"/>
            <p:cNvSpPr>
              <a:spLocks noChangeArrowheads="1"/>
            </p:cNvSpPr>
            <p:nvPr/>
          </p:nvSpPr>
          <p:spPr bwMode="auto">
            <a:xfrm>
              <a:off x="937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Rectangle 52"/>
            <p:cNvSpPr>
              <a:spLocks noChangeArrowheads="1"/>
            </p:cNvSpPr>
            <p:nvPr/>
          </p:nvSpPr>
          <p:spPr bwMode="auto">
            <a:xfrm>
              <a:off x="691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Rectangle 53"/>
            <p:cNvSpPr>
              <a:spLocks noChangeArrowheads="1"/>
            </p:cNvSpPr>
            <p:nvPr/>
          </p:nvSpPr>
          <p:spPr bwMode="auto">
            <a:xfrm>
              <a:off x="3640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Rectangle 54"/>
            <p:cNvSpPr>
              <a:spLocks noChangeArrowheads="1"/>
            </p:cNvSpPr>
            <p:nvPr/>
          </p:nvSpPr>
          <p:spPr bwMode="auto">
            <a:xfrm>
              <a:off x="3640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Rectangle 55"/>
            <p:cNvSpPr>
              <a:spLocks noChangeArrowheads="1"/>
            </p:cNvSpPr>
            <p:nvPr/>
          </p:nvSpPr>
          <p:spPr bwMode="auto">
            <a:xfrm>
              <a:off x="3886" y="27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Rectangle 56"/>
            <p:cNvSpPr>
              <a:spLocks noChangeArrowheads="1"/>
            </p:cNvSpPr>
            <p:nvPr/>
          </p:nvSpPr>
          <p:spPr bwMode="auto">
            <a:xfrm>
              <a:off x="3640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Rectangle 57"/>
            <p:cNvSpPr>
              <a:spLocks noChangeArrowheads="1"/>
            </p:cNvSpPr>
            <p:nvPr/>
          </p:nvSpPr>
          <p:spPr bwMode="auto">
            <a:xfrm>
              <a:off x="3640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Rectangle 58"/>
            <p:cNvSpPr>
              <a:spLocks noChangeArrowheads="1"/>
            </p:cNvSpPr>
            <p:nvPr/>
          </p:nvSpPr>
          <p:spPr bwMode="auto">
            <a:xfrm>
              <a:off x="3640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Rectangle 59"/>
            <p:cNvSpPr>
              <a:spLocks noChangeArrowheads="1"/>
            </p:cNvSpPr>
            <p:nvPr/>
          </p:nvSpPr>
          <p:spPr bwMode="auto">
            <a:xfrm>
              <a:off x="3886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Rectangle 60"/>
            <p:cNvSpPr>
              <a:spLocks noChangeArrowheads="1"/>
            </p:cNvSpPr>
            <p:nvPr/>
          </p:nvSpPr>
          <p:spPr bwMode="auto">
            <a:xfrm>
              <a:off x="3886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Rectangle 61"/>
            <p:cNvSpPr>
              <a:spLocks noChangeArrowheads="1"/>
            </p:cNvSpPr>
            <p:nvPr/>
          </p:nvSpPr>
          <p:spPr bwMode="auto">
            <a:xfrm>
              <a:off x="3886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5" name="Rectangle 62"/>
            <p:cNvSpPr>
              <a:spLocks noChangeArrowheads="1"/>
            </p:cNvSpPr>
            <p:nvPr/>
          </p:nvSpPr>
          <p:spPr bwMode="auto">
            <a:xfrm>
              <a:off x="4132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6" name="Rectangle 63"/>
            <p:cNvSpPr>
              <a:spLocks noChangeArrowheads="1"/>
            </p:cNvSpPr>
            <p:nvPr/>
          </p:nvSpPr>
          <p:spPr bwMode="auto">
            <a:xfrm>
              <a:off x="4132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Rectangle 64"/>
            <p:cNvSpPr>
              <a:spLocks noChangeArrowheads="1"/>
            </p:cNvSpPr>
            <p:nvPr/>
          </p:nvSpPr>
          <p:spPr bwMode="auto">
            <a:xfrm>
              <a:off x="4132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88" name="Group 65"/>
            <p:cNvGrpSpPr>
              <a:grpSpLocks/>
            </p:cNvGrpSpPr>
            <p:nvPr/>
          </p:nvGrpSpPr>
          <p:grpSpPr bwMode="auto">
            <a:xfrm>
              <a:off x="691" y="2271"/>
              <a:ext cx="4424" cy="1474"/>
              <a:chOff x="727" y="2262"/>
              <a:chExt cx="4424" cy="1474"/>
            </a:xfrm>
          </p:grpSpPr>
          <p:sp>
            <p:nvSpPr>
              <p:cNvPr id="25729" name="Rectangle 66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0" name="Rectangle 67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1" name="Rectangle 68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2" name="Rectangle 69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3" name="Rectangle 70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4" name="Rectangle 71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5" name="Rectangle 72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6" name="Rectangle 73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7" name="Rectangle 74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8" name="Rectangle 75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9" name="Rectangle 76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0" name="Rectangle 77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1" name="Rectangle 78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2" name="Rectangle 79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3" name="Rectangle 80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4" name="Rectangle 81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5" name="Rectangle 82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89" name="Rectangle 83"/>
            <p:cNvSpPr>
              <a:spLocks noChangeArrowheads="1"/>
            </p:cNvSpPr>
            <p:nvPr/>
          </p:nvSpPr>
          <p:spPr bwMode="auto">
            <a:xfrm>
              <a:off x="462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0" name="Rectangle 84"/>
            <p:cNvSpPr>
              <a:spLocks noChangeArrowheads="1"/>
            </p:cNvSpPr>
            <p:nvPr/>
          </p:nvSpPr>
          <p:spPr bwMode="auto">
            <a:xfrm>
              <a:off x="4378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1" name="Rectangle 85"/>
            <p:cNvSpPr>
              <a:spLocks noChangeArrowheads="1"/>
            </p:cNvSpPr>
            <p:nvPr/>
          </p:nvSpPr>
          <p:spPr bwMode="auto">
            <a:xfrm>
              <a:off x="4378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2" name="Rectangle 86"/>
            <p:cNvSpPr>
              <a:spLocks noChangeArrowheads="1"/>
            </p:cNvSpPr>
            <p:nvPr/>
          </p:nvSpPr>
          <p:spPr bwMode="auto">
            <a:xfrm>
              <a:off x="3395" y="3008"/>
              <a:ext cx="245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Rectangle 87"/>
            <p:cNvSpPr>
              <a:spLocks noChangeArrowheads="1"/>
            </p:cNvSpPr>
            <p:nvPr/>
          </p:nvSpPr>
          <p:spPr bwMode="auto">
            <a:xfrm>
              <a:off x="3395" y="3254"/>
              <a:ext cx="245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Rectangle 88"/>
            <p:cNvSpPr>
              <a:spLocks noChangeArrowheads="1"/>
            </p:cNvSpPr>
            <p:nvPr/>
          </p:nvSpPr>
          <p:spPr bwMode="auto">
            <a:xfrm>
              <a:off x="3395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Rectangle 89"/>
            <p:cNvSpPr>
              <a:spLocks noChangeArrowheads="1"/>
            </p:cNvSpPr>
            <p:nvPr/>
          </p:nvSpPr>
          <p:spPr bwMode="auto">
            <a:xfrm>
              <a:off x="3149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Rectangle 90"/>
            <p:cNvSpPr>
              <a:spLocks noChangeArrowheads="1"/>
            </p:cNvSpPr>
            <p:nvPr/>
          </p:nvSpPr>
          <p:spPr bwMode="auto">
            <a:xfrm>
              <a:off x="3149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Rectangle 91"/>
            <p:cNvSpPr>
              <a:spLocks noChangeArrowheads="1"/>
            </p:cNvSpPr>
            <p:nvPr/>
          </p:nvSpPr>
          <p:spPr bwMode="auto">
            <a:xfrm>
              <a:off x="3149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Rectangle 92"/>
            <p:cNvSpPr>
              <a:spLocks noChangeArrowheads="1"/>
            </p:cNvSpPr>
            <p:nvPr/>
          </p:nvSpPr>
          <p:spPr bwMode="auto">
            <a:xfrm>
              <a:off x="2903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Rectangle 93"/>
            <p:cNvSpPr>
              <a:spLocks noChangeArrowheads="1"/>
            </p:cNvSpPr>
            <p:nvPr/>
          </p:nvSpPr>
          <p:spPr bwMode="auto">
            <a:xfrm>
              <a:off x="2903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Rectangle 94"/>
            <p:cNvSpPr>
              <a:spLocks noChangeArrowheads="1"/>
            </p:cNvSpPr>
            <p:nvPr/>
          </p:nvSpPr>
          <p:spPr bwMode="auto">
            <a:xfrm>
              <a:off x="2903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1" name="Rectangle 95"/>
            <p:cNvSpPr>
              <a:spLocks noChangeArrowheads="1"/>
            </p:cNvSpPr>
            <p:nvPr/>
          </p:nvSpPr>
          <p:spPr bwMode="auto">
            <a:xfrm>
              <a:off x="1183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2" name="Rectangle 96"/>
            <p:cNvSpPr>
              <a:spLocks noChangeArrowheads="1"/>
            </p:cNvSpPr>
            <p:nvPr/>
          </p:nvSpPr>
          <p:spPr bwMode="auto">
            <a:xfrm>
              <a:off x="1183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3" name="Rectangle 97"/>
            <p:cNvSpPr>
              <a:spLocks noChangeArrowheads="1"/>
            </p:cNvSpPr>
            <p:nvPr/>
          </p:nvSpPr>
          <p:spPr bwMode="auto">
            <a:xfrm>
              <a:off x="1183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4" name="Rectangle 98"/>
            <p:cNvSpPr>
              <a:spLocks noChangeArrowheads="1"/>
            </p:cNvSpPr>
            <p:nvPr/>
          </p:nvSpPr>
          <p:spPr bwMode="auto">
            <a:xfrm>
              <a:off x="1183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5" name="Rectangle 99"/>
            <p:cNvSpPr>
              <a:spLocks noChangeArrowheads="1"/>
            </p:cNvSpPr>
            <p:nvPr/>
          </p:nvSpPr>
          <p:spPr bwMode="auto">
            <a:xfrm>
              <a:off x="1428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6" name="Rectangle 100"/>
            <p:cNvSpPr>
              <a:spLocks noChangeArrowheads="1"/>
            </p:cNvSpPr>
            <p:nvPr/>
          </p:nvSpPr>
          <p:spPr bwMode="auto">
            <a:xfrm>
              <a:off x="1428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7" name="Rectangle 101"/>
            <p:cNvSpPr>
              <a:spLocks noChangeArrowheads="1"/>
            </p:cNvSpPr>
            <p:nvPr/>
          </p:nvSpPr>
          <p:spPr bwMode="auto">
            <a:xfrm>
              <a:off x="1428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8" name="Rectangle 102"/>
            <p:cNvSpPr>
              <a:spLocks noChangeArrowheads="1"/>
            </p:cNvSpPr>
            <p:nvPr/>
          </p:nvSpPr>
          <p:spPr bwMode="auto">
            <a:xfrm>
              <a:off x="1428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9" name="Rectangle 103"/>
            <p:cNvSpPr>
              <a:spLocks noChangeArrowheads="1"/>
            </p:cNvSpPr>
            <p:nvPr/>
          </p:nvSpPr>
          <p:spPr bwMode="auto">
            <a:xfrm>
              <a:off x="1674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0" name="Rectangle 104"/>
            <p:cNvSpPr>
              <a:spLocks noChangeArrowheads="1"/>
            </p:cNvSpPr>
            <p:nvPr/>
          </p:nvSpPr>
          <p:spPr bwMode="auto">
            <a:xfrm>
              <a:off x="1674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1" name="Rectangle 105"/>
            <p:cNvSpPr>
              <a:spLocks noChangeArrowheads="1"/>
            </p:cNvSpPr>
            <p:nvPr/>
          </p:nvSpPr>
          <p:spPr bwMode="auto">
            <a:xfrm>
              <a:off x="1674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2" name="Rectangle 106"/>
            <p:cNvSpPr>
              <a:spLocks noChangeArrowheads="1"/>
            </p:cNvSpPr>
            <p:nvPr/>
          </p:nvSpPr>
          <p:spPr bwMode="auto">
            <a:xfrm>
              <a:off x="1674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3" name="Rectangle 107"/>
            <p:cNvSpPr>
              <a:spLocks noChangeArrowheads="1"/>
            </p:cNvSpPr>
            <p:nvPr/>
          </p:nvSpPr>
          <p:spPr bwMode="auto">
            <a:xfrm>
              <a:off x="1920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4" name="Rectangle 108"/>
            <p:cNvSpPr>
              <a:spLocks noChangeArrowheads="1"/>
            </p:cNvSpPr>
            <p:nvPr/>
          </p:nvSpPr>
          <p:spPr bwMode="auto">
            <a:xfrm>
              <a:off x="1920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5" name="Rectangle 109"/>
            <p:cNvSpPr>
              <a:spLocks noChangeArrowheads="1"/>
            </p:cNvSpPr>
            <p:nvPr/>
          </p:nvSpPr>
          <p:spPr bwMode="auto">
            <a:xfrm>
              <a:off x="1920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6" name="Rectangle 110"/>
            <p:cNvSpPr>
              <a:spLocks noChangeArrowheads="1"/>
            </p:cNvSpPr>
            <p:nvPr/>
          </p:nvSpPr>
          <p:spPr bwMode="auto">
            <a:xfrm>
              <a:off x="1920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7" name="Rectangle 111"/>
            <p:cNvSpPr>
              <a:spLocks noChangeArrowheads="1"/>
            </p:cNvSpPr>
            <p:nvPr/>
          </p:nvSpPr>
          <p:spPr bwMode="auto">
            <a:xfrm>
              <a:off x="2166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8" name="Rectangle 112"/>
            <p:cNvSpPr>
              <a:spLocks noChangeArrowheads="1"/>
            </p:cNvSpPr>
            <p:nvPr/>
          </p:nvSpPr>
          <p:spPr bwMode="auto">
            <a:xfrm>
              <a:off x="2166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9" name="Rectangle 113"/>
            <p:cNvSpPr>
              <a:spLocks noChangeArrowheads="1"/>
            </p:cNvSpPr>
            <p:nvPr/>
          </p:nvSpPr>
          <p:spPr bwMode="auto">
            <a:xfrm>
              <a:off x="2166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0" name="Rectangle 114"/>
            <p:cNvSpPr>
              <a:spLocks noChangeArrowheads="1"/>
            </p:cNvSpPr>
            <p:nvPr/>
          </p:nvSpPr>
          <p:spPr bwMode="auto">
            <a:xfrm>
              <a:off x="2166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1" name="Rectangle 115"/>
            <p:cNvSpPr>
              <a:spLocks noChangeArrowheads="1"/>
            </p:cNvSpPr>
            <p:nvPr/>
          </p:nvSpPr>
          <p:spPr bwMode="auto">
            <a:xfrm>
              <a:off x="2411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2" name="Rectangle 116"/>
            <p:cNvSpPr>
              <a:spLocks noChangeArrowheads="1"/>
            </p:cNvSpPr>
            <p:nvPr/>
          </p:nvSpPr>
          <p:spPr bwMode="auto">
            <a:xfrm>
              <a:off x="2411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3" name="Rectangle 117"/>
            <p:cNvSpPr>
              <a:spLocks noChangeArrowheads="1"/>
            </p:cNvSpPr>
            <p:nvPr/>
          </p:nvSpPr>
          <p:spPr bwMode="auto">
            <a:xfrm>
              <a:off x="2411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4" name="Rectangle 118"/>
            <p:cNvSpPr>
              <a:spLocks noChangeArrowheads="1"/>
            </p:cNvSpPr>
            <p:nvPr/>
          </p:nvSpPr>
          <p:spPr bwMode="auto">
            <a:xfrm>
              <a:off x="2411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5" name="Rectangle 119"/>
            <p:cNvSpPr>
              <a:spLocks noChangeArrowheads="1"/>
            </p:cNvSpPr>
            <p:nvPr/>
          </p:nvSpPr>
          <p:spPr bwMode="auto">
            <a:xfrm>
              <a:off x="2657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6" name="Rectangle 120"/>
            <p:cNvSpPr>
              <a:spLocks noChangeArrowheads="1"/>
            </p:cNvSpPr>
            <p:nvPr/>
          </p:nvSpPr>
          <p:spPr bwMode="auto">
            <a:xfrm>
              <a:off x="2657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7" name="Rectangle 121"/>
            <p:cNvSpPr>
              <a:spLocks noChangeArrowheads="1"/>
            </p:cNvSpPr>
            <p:nvPr/>
          </p:nvSpPr>
          <p:spPr bwMode="auto">
            <a:xfrm>
              <a:off x="2657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8" name="Rectangle 122"/>
            <p:cNvSpPr>
              <a:spLocks noChangeArrowheads="1"/>
            </p:cNvSpPr>
            <p:nvPr/>
          </p:nvSpPr>
          <p:spPr bwMode="auto">
            <a:xfrm>
              <a:off x="2657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79" name="Rectangle 123"/>
          <p:cNvSpPr>
            <a:spLocks noChangeArrowheads="1"/>
          </p:cNvSpPr>
          <p:nvPr/>
        </p:nvSpPr>
        <p:spPr bwMode="auto">
          <a:xfrm>
            <a:off x="571500" y="2057400"/>
            <a:ext cx="3717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FORGET CHARGES!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grpSp>
        <p:nvGrpSpPr>
          <p:cNvPr id="4" name="Group 152"/>
          <p:cNvGrpSpPr>
            <a:grpSpLocks/>
          </p:cNvGrpSpPr>
          <p:nvPr/>
        </p:nvGrpSpPr>
        <p:grpSpPr bwMode="auto">
          <a:xfrm>
            <a:off x="833438" y="2525713"/>
            <a:ext cx="2289175" cy="1276350"/>
            <a:chOff x="525" y="1591"/>
            <a:chExt cx="1442" cy="804"/>
          </a:xfrm>
        </p:grpSpPr>
        <p:sp>
          <p:nvSpPr>
            <p:cNvPr id="25635" name="Rectangle 9"/>
            <p:cNvSpPr>
              <a:spLocks noChangeArrowheads="1"/>
            </p:cNvSpPr>
            <p:nvPr/>
          </p:nvSpPr>
          <p:spPr bwMode="auto">
            <a:xfrm>
              <a:off x="525" y="1810"/>
              <a:ext cx="13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>
                  <a:solidFill>
                    <a:srgbClr val="FF0000"/>
                  </a:solidFill>
                </a:rPr>
                <a:t>What to do:</a:t>
              </a:r>
              <a:r>
                <a:rPr lang="en-US" sz="280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25636" name="AutoShape 128"/>
            <p:cNvSpPr>
              <a:spLocks/>
            </p:cNvSpPr>
            <p:nvPr/>
          </p:nvSpPr>
          <p:spPr bwMode="auto">
            <a:xfrm>
              <a:off x="1784" y="1591"/>
              <a:ext cx="183" cy="804"/>
            </a:xfrm>
            <a:prstGeom prst="leftBrace">
              <a:avLst>
                <a:gd name="adj1" fmla="val 36612"/>
                <a:gd name="adj2" fmla="val 50000"/>
              </a:avLst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51"/>
          <p:cNvGrpSpPr>
            <a:grpSpLocks/>
          </p:cNvGrpSpPr>
          <p:nvPr/>
        </p:nvGrpSpPr>
        <p:grpSpPr bwMode="auto">
          <a:xfrm>
            <a:off x="1803400" y="4006850"/>
            <a:ext cx="5543550" cy="2625725"/>
            <a:chOff x="1136" y="2524"/>
            <a:chExt cx="3492" cy="1654"/>
          </a:xfrm>
        </p:grpSpPr>
        <p:sp>
          <p:nvSpPr>
            <p:cNvPr id="25622" name="Rectangle 2"/>
            <p:cNvSpPr>
              <a:spLocks noChangeArrowheads="1"/>
            </p:cNvSpPr>
            <p:nvPr/>
          </p:nvSpPr>
          <p:spPr bwMode="auto">
            <a:xfrm>
              <a:off x="1343" y="2544"/>
              <a:ext cx="5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>
                  <a:solidFill>
                    <a:srgbClr val="FF0000"/>
                  </a:solidFill>
                </a:rPr>
                <a:t>1 –</a:t>
              </a:r>
            </a:p>
          </p:txBody>
        </p:sp>
        <p:grpSp>
          <p:nvGrpSpPr>
            <p:cNvPr id="25623" name="Group 127"/>
            <p:cNvGrpSpPr>
              <a:grpSpLocks/>
            </p:cNvGrpSpPr>
            <p:nvPr/>
          </p:nvGrpSpPr>
          <p:grpSpPr bwMode="auto">
            <a:xfrm>
              <a:off x="1136" y="2524"/>
              <a:ext cx="3492" cy="1654"/>
              <a:chOff x="695" y="2743"/>
              <a:chExt cx="4388" cy="1435"/>
            </a:xfrm>
          </p:grpSpPr>
          <p:sp>
            <p:nvSpPr>
              <p:cNvPr id="25633" name="Rectangle 125"/>
              <p:cNvSpPr>
                <a:spLocks noChangeArrowheads="1"/>
              </p:cNvSpPr>
              <p:nvPr/>
            </p:nvSpPr>
            <p:spPr bwMode="auto">
              <a:xfrm>
                <a:off x="695" y="2743"/>
                <a:ext cx="4388" cy="143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4" name="Line 126"/>
              <p:cNvSpPr>
                <a:spLocks noChangeShapeType="1"/>
              </p:cNvSpPr>
              <p:nvPr/>
            </p:nvSpPr>
            <p:spPr bwMode="auto">
              <a:xfrm flipV="1">
                <a:off x="2889" y="2743"/>
                <a:ext cx="0" cy="142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24" name="Rectangle 133"/>
            <p:cNvSpPr>
              <a:spLocks noChangeArrowheads="1"/>
            </p:cNvSpPr>
            <p:nvPr/>
          </p:nvSpPr>
          <p:spPr bwMode="auto">
            <a:xfrm>
              <a:off x="1334" y="2854"/>
              <a:ext cx="5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>
                  <a:solidFill>
                    <a:srgbClr val="FF0000"/>
                  </a:solidFill>
                </a:rPr>
                <a:t>2 –</a:t>
              </a:r>
            </a:p>
          </p:txBody>
        </p:sp>
        <p:sp>
          <p:nvSpPr>
            <p:cNvPr id="25625" name="Rectangle 134"/>
            <p:cNvSpPr>
              <a:spLocks noChangeArrowheads="1"/>
            </p:cNvSpPr>
            <p:nvPr/>
          </p:nvSpPr>
          <p:spPr bwMode="auto">
            <a:xfrm>
              <a:off x="1325" y="3174"/>
              <a:ext cx="5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>
                  <a:solidFill>
                    <a:srgbClr val="FF0000"/>
                  </a:solidFill>
                </a:rPr>
                <a:t>3 –</a:t>
              </a:r>
            </a:p>
          </p:txBody>
        </p:sp>
        <p:sp>
          <p:nvSpPr>
            <p:cNvPr id="25626" name="Rectangle 135"/>
            <p:cNvSpPr>
              <a:spLocks noChangeArrowheads="1"/>
            </p:cNvSpPr>
            <p:nvPr/>
          </p:nvSpPr>
          <p:spPr bwMode="auto">
            <a:xfrm>
              <a:off x="1316" y="3512"/>
              <a:ext cx="5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>
                  <a:solidFill>
                    <a:srgbClr val="FF0000"/>
                  </a:solidFill>
                </a:rPr>
                <a:t>4 –</a:t>
              </a:r>
            </a:p>
          </p:txBody>
        </p:sp>
        <p:sp>
          <p:nvSpPr>
            <p:cNvPr id="25627" name="Rectangle 136"/>
            <p:cNvSpPr>
              <a:spLocks noChangeArrowheads="1"/>
            </p:cNvSpPr>
            <p:nvPr/>
          </p:nvSpPr>
          <p:spPr bwMode="auto">
            <a:xfrm>
              <a:off x="1307" y="3832"/>
              <a:ext cx="5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>
                  <a:solidFill>
                    <a:srgbClr val="FF0000"/>
                  </a:solidFill>
                </a:rPr>
                <a:t>5 –</a:t>
              </a:r>
            </a:p>
          </p:txBody>
        </p:sp>
        <p:sp>
          <p:nvSpPr>
            <p:cNvPr id="25628" name="Rectangle 137"/>
            <p:cNvSpPr>
              <a:spLocks noChangeArrowheads="1"/>
            </p:cNvSpPr>
            <p:nvPr/>
          </p:nvSpPr>
          <p:spPr bwMode="auto">
            <a:xfrm>
              <a:off x="3183" y="2548"/>
              <a:ext cx="5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>
                  <a:solidFill>
                    <a:srgbClr val="FF0000"/>
                  </a:solidFill>
                </a:rPr>
                <a:t>6 –</a:t>
              </a:r>
            </a:p>
          </p:txBody>
        </p:sp>
        <p:sp>
          <p:nvSpPr>
            <p:cNvPr id="25629" name="Rectangle 138"/>
            <p:cNvSpPr>
              <a:spLocks noChangeArrowheads="1"/>
            </p:cNvSpPr>
            <p:nvPr/>
          </p:nvSpPr>
          <p:spPr bwMode="auto">
            <a:xfrm>
              <a:off x="3183" y="2858"/>
              <a:ext cx="5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>
                  <a:solidFill>
                    <a:srgbClr val="FF0000"/>
                  </a:solidFill>
                </a:rPr>
                <a:t>7 –</a:t>
              </a:r>
            </a:p>
          </p:txBody>
        </p:sp>
        <p:sp>
          <p:nvSpPr>
            <p:cNvPr id="25630" name="Rectangle 139"/>
            <p:cNvSpPr>
              <a:spLocks noChangeArrowheads="1"/>
            </p:cNvSpPr>
            <p:nvPr/>
          </p:nvSpPr>
          <p:spPr bwMode="auto">
            <a:xfrm>
              <a:off x="3183" y="3178"/>
              <a:ext cx="5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>
                  <a:solidFill>
                    <a:srgbClr val="FF0000"/>
                  </a:solidFill>
                </a:rPr>
                <a:t>8 –</a:t>
              </a:r>
            </a:p>
          </p:txBody>
        </p:sp>
        <p:sp>
          <p:nvSpPr>
            <p:cNvPr id="25631" name="Rectangle 140"/>
            <p:cNvSpPr>
              <a:spLocks noChangeArrowheads="1"/>
            </p:cNvSpPr>
            <p:nvPr/>
          </p:nvSpPr>
          <p:spPr bwMode="auto">
            <a:xfrm>
              <a:off x="3183" y="3516"/>
              <a:ext cx="5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>
                  <a:solidFill>
                    <a:srgbClr val="FF0000"/>
                  </a:solidFill>
                </a:rPr>
                <a:t>9 –</a:t>
              </a:r>
            </a:p>
          </p:txBody>
        </p:sp>
        <p:sp>
          <p:nvSpPr>
            <p:cNvPr id="25632" name="Rectangle 141"/>
            <p:cNvSpPr>
              <a:spLocks noChangeArrowheads="1"/>
            </p:cNvSpPr>
            <p:nvPr/>
          </p:nvSpPr>
          <p:spPr bwMode="auto">
            <a:xfrm>
              <a:off x="3021" y="3836"/>
              <a:ext cx="70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>
                  <a:solidFill>
                    <a:srgbClr val="FF0000"/>
                  </a:solidFill>
                </a:rPr>
                <a:t>10 –</a:t>
              </a:r>
            </a:p>
          </p:txBody>
        </p:sp>
      </p:grpSp>
      <p:sp>
        <p:nvSpPr>
          <p:cNvPr id="70798" name="Rectangle 142"/>
          <p:cNvSpPr>
            <a:spLocks noChangeArrowheads="1"/>
          </p:cNvSpPr>
          <p:nvPr/>
        </p:nvSpPr>
        <p:spPr bwMode="auto">
          <a:xfrm>
            <a:off x="2816225" y="4532313"/>
            <a:ext cx="701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di</a:t>
            </a:r>
          </a:p>
        </p:txBody>
      </p:sp>
      <p:sp>
        <p:nvSpPr>
          <p:cNvPr id="70799" name="Rectangle 143"/>
          <p:cNvSpPr>
            <a:spLocks noChangeArrowheads="1"/>
          </p:cNvSpPr>
          <p:nvPr/>
        </p:nvSpPr>
        <p:spPr bwMode="auto">
          <a:xfrm>
            <a:off x="2714625" y="5040313"/>
            <a:ext cx="933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tri</a:t>
            </a:r>
          </a:p>
        </p:txBody>
      </p:sp>
      <p:sp>
        <p:nvSpPr>
          <p:cNvPr id="70800" name="Rectangle 144"/>
          <p:cNvSpPr>
            <a:spLocks noChangeArrowheads="1"/>
          </p:cNvSpPr>
          <p:nvPr/>
        </p:nvSpPr>
        <p:spPr bwMode="auto">
          <a:xfrm>
            <a:off x="2898775" y="5578475"/>
            <a:ext cx="963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tetra</a:t>
            </a:r>
          </a:p>
        </p:txBody>
      </p:sp>
      <p:sp>
        <p:nvSpPr>
          <p:cNvPr id="70801" name="Rectangle 145"/>
          <p:cNvSpPr>
            <a:spLocks noChangeArrowheads="1"/>
          </p:cNvSpPr>
          <p:nvPr/>
        </p:nvSpPr>
        <p:spPr bwMode="auto">
          <a:xfrm>
            <a:off x="2868613" y="6086475"/>
            <a:ext cx="1179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penta</a:t>
            </a:r>
          </a:p>
        </p:txBody>
      </p:sp>
      <p:sp>
        <p:nvSpPr>
          <p:cNvPr id="70802" name="Rectangle 146"/>
          <p:cNvSpPr>
            <a:spLocks noChangeArrowheads="1"/>
          </p:cNvSpPr>
          <p:nvPr/>
        </p:nvSpPr>
        <p:spPr bwMode="auto">
          <a:xfrm>
            <a:off x="5718175" y="4032250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hexa</a:t>
            </a:r>
          </a:p>
        </p:txBody>
      </p:sp>
      <p:sp>
        <p:nvSpPr>
          <p:cNvPr id="70803" name="Rectangle 147"/>
          <p:cNvSpPr>
            <a:spLocks noChangeArrowheads="1"/>
          </p:cNvSpPr>
          <p:nvPr/>
        </p:nvSpPr>
        <p:spPr bwMode="auto">
          <a:xfrm>
            <a:off x="5805488" y="4538663"/>
            <a:ext cx="1120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hepta</a:t>
            </a:r>
          </a:p>
        </p:txBody>
      </p:sp>
      <p:sp>
        <p:nvSpPr>
          <p:cNvPr id="70804" name="Rectangle 148"/>
          <p:cNvSpPr>
            <a:spLocks noChangeArrowheads="1"/>
          </p:cNvSpPr>
          <p:nvPr/>
        </p:nvSpPr>
        <p:spPr bwMode="auto">
          <a:xfrm>
            <a:off x="5749925" y="5046663"/>
            <a:ext cx="1035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octa</a:t>
            </a:r>
          </a:p>
        </p:txBody>
      </p:sp>
      <p:sp>
        <p:nvSpPr>
          <p:cNvPr id="70805" name="Rectangle 149"/>
          <p:cNvSpPr>
            <a:spLocks noChangeArrowheads="1"/>
          </p:cNvSpPr>
          <p:nvPr/>
        </p:nvSpPr>
        <p:spPr bwMode="auto">
          <a:xfrm>
            <a:off x="5835650" y="5584825"/>
            <a:ext cx="1006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nona</a:t>
            </a:r>
          </a:p>
        </p:txBody>
      </p:sp>
      <p:sp>
        <p:nvSpPr>
          <p:cNvPr id="70806" name="Rectangle 150"/>
          <p:cNvSpPr>
            <a:spLocks noChangeArrowheads="1"/>
          </p:cNvSpPr>
          <p:nvPr/>
        </p:nvSpPr>
        <p:spPr bwMode="auto">
          <a:xfrm>
            <a:off x="5764213" y="6092825"/>
            <a:ext cx="963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66"/>
                </a:solidFill>
              </a:rPr>
              <a:t>dec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707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707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7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0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0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0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0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0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0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0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0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0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0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0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0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0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0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0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0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0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0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0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0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0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0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0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0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0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0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0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0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0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0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0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0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0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0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0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70664" grpId="0"/>
      <p:bldP spid="70666" grpId="0"/>
      <p:bldP spid="70667" grpId="0"/>
      <p:bldP spid="70668" grpId="0"/>
      <p:bldP spid="70779" grpId="0"/>
      <p:bldP spid="70798" grpId="0"/>
      <p:bldP spid="70800" grpId="0"/>
      <p:bldP spid="70801" grpId="0"/>
      <p:bldP spid="70802" grpId="0"/>
      <p:bldP spid="70803" grpId="0"/>
      <p:bldP spid="70804" grpId="0"/>
      <p:bldP spid="70805" grpId="0"/>
      <p:bldP spid="708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4"/>
          <p:cNvGrpSpPr>
            <a:grpSpLocks/>
          </p:cNvGrpSpPr>
          <p:nvPr/>
        </p:nvGrpSpPr>
        <p:grpSpPr bwMode="auto">
          <a:xfrm>
            <a:off x="3814763" y="530225"/>
            <a:ext cx="4260850" cy="1657350"/>
            <a:chOff x="691" y="2271"/>
            <a:chExt cx="4424" cy="1720"/>
          </a:xfrm>
        </p:grpSpPr>
        <p:sp>
          <p:nvSpPr>
            <p:cNvPr id="26640" name="Rectangle 25"/>
            <p:cNvSpPr>
              <a:spLocks noChangeArrowheads="1"/>
            </p:cNvSpPr>
            <p:nvPr/>
          </p:nvSpPr>
          <p:spPr bwMode="auto">
            <a:xfrm>
              <a:off x="1428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Rectangle 26"/>
            <p:cNvSpPr>
              <a:spLocks noChangeArrowheads="1"/>
            </p:cNvSpPr>
            <p:nvPr/>
          </p:nvSpPr>
          <p:spPr bwMode="auto">
            <a:xfrm>
              <a:off x="1674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Rectangle 27"/>
            <p:cNvSpPr>
              <a:spLocks noChangeArrowheads="1"/>
            </p:cNvSpPr>
            <p:nvPr/>
          </p:nvSpPr>
          <p:spPr bwMode="auto">
            <a:xfrm>
              <a:off x="1920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Rectangle 28"/>
            <p:cNvSpPr>
              <a:spLocks noChangeArrowheads="1"/>
            </p:cNvSpPr>
            <p:nvPr/>
          </p:nvSpPr>
          <p:spPr bwMode="auto">
            <a:xfrm>
              <a:off x="2166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Rectangle 29"/>
            <p:cNvSpPr>
              <a:spLocks noChangeArrowheads="1"/>
            </p:cNvSpPr>
            <p:nvPr/>
          </p:nvSpPr>
          <p:spPr bwMode="auto">
            <a:xfrm>
              <a:off x="937" y="2517"/>
              <a:ext cx="246" cy="1474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Rectangle 30"/>
            <p:cNvSpPr>
              <a:spLocks noChangeArrowheads="1"/>
            </p:cNvSpPr>
            <p:nvPr/>
          </p:nvSpPr>
          <p:spPr bwMode="auto">
            <a:xfrm>
              <a:off x="691" y="2271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Rectangle 31"/>
            <p:cNvSpPr>
              <a:spLocks noChangeArrowheads="1"/>
            </p:cNvSpPr>
            <p:nvPr/>
          </p:nvSpPr>
          <p:spPr bwMode="auto">
            <a:xfrm>
              <a:off x="2411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Rectangle 32"/>
            <p:cNvSpPr>
              <a:spLocks noChangeArrowheads="1"/>
            </p:cNvSpPr>
            <p:nvPr/>
          </p:nvSpPr>
          <p:spPr bwMode="auto">
            <a:xfrm>
              <a:off x="2657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Rectangle 33"/>
            <p:cNvSpPr>
              <a:spLocks noChangeArrowheads="1"/>
            </p:cNvSpPr>
            <p:nvPr/>
          </p:nvSpPr>
          <p:spPr bwMode="auto">
            <a:xfrm>
              <a:off x="3395" y="3008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Rectangle 34"/>
            <p:cNvSpPr>
              <a:spLocks noChangeArrowheads="1"/>
            </p:cNvSpPr>
            <p:nvPr/>
          </p:nvSpPr>
          <p:spPr bwMode="auto">
            <a:xfrm>
              <a:off x="3640" y="2517"/>
              <a:ext cx="246" cy="1228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Rectangle 35"/>
            <p:cNvSpPr>
              <a:spLocks noChangeArrowheads="1"/>
            </p:cNvSpPr>
            <p:nvPr/>
          </p:nvSpPr>
          <p:spPr bwMode="auto">
            <a:xfrm>
              <a:off x="3886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Rectangle 36"/>
            <p:cNvSpPr>
              <a:spLocks noChangeArrowheads="1"/>
            </p:cNvSpPr>
            <p:nvPr/>
          </p:nvSpPr>
          <p:spPr bwMode="auto">
            <a:xfrm>
              <a:off x="4132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Rectangle 37"/>
            <p:cNvSpPr>
              <a:spLocks noChangeArrowheads="1"/>
            </p:cNvSpPr>
            <p:nvPr/>
          </p:nvSpPr>
          <p:spPr bwMode="auto">
            <a:xfrm>
              <a:off x="4378" y="2517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Rectangle 38"/>
            <p:cNvSpPr>
              <a:spLocks noChangeArrowheads="1"/>
            </p:cNvSpPr>
            <p:nvPr/>
          </p:nvSpPr>
          <p:spPr bwMode="auto">
            <a:xfrm>
              <a:off x="4623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Rectangle 39"/>
            <p:cNvSpPr>
              <a:spLocks noChangeArrowheads="1"/>
            </p:cNvSpPr>
            <p:nvPr/>
          </p:nvSpPr>
          <p:spPr bwMode="auto">
            <a:xfrm>
              <a:off x="4869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Rectangle 40"/>
            <p:cNvSpPr>
              <a:spLocks noChangeArrowheads="1"/>
            </p:cNvSpPr>
            <p:nvPr/>
          </p:nvSpPr>
          <p:spPr bwMode="auto">
            <a:xfrm>
              <a:off x="3149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Rectangle 41"/>
            <p:cNvSpPr>
              <a:spLocks noChangeArrowheads="1"/>
            </p:cNvSpPr>
            <p:nvPr/>
          </p:nvSpPr>
          <p:spPr bwMode="auto">
            <a:xfrm>
              <a:off x="2903" y="3008"/>
              <a:ext cx="246" cy="737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Rectangle 42"/>
            <p:cNvSpPr>
              <a:spLocks noChangeArrowheads="1"/>
            </p:cNvSpPr>
            <p:nvPr/>
          </p:nvSpPr>
          <p:spPr bwMode="auto">
            <a:xfrm>
              <a:off x="937" y="3008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Rectangle 43"/>
            <p:cNvSpPr>
              <a:spLocks noChangeArrowheads="1"/>
            </p:cNvSpPr>
            <p:nvPr/>
          </p:nvSpPr>
          <p:spPr bwMode="auto">
            <a:xfrm>
              <a:off x="691" y="3254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Rectangle 44"/>
            <p:cNvSpPr>
              <a:spLocks noChangeArrowheads="1"/>
            </p:cNvSpPr>
            <p:nvPr/>
          </p:nvSpPr>
          <p:spPr bwMode="auto">
            <a:xfrm>
              <a:off x="937" y="34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Rectangle 45"/>
            <p:cNvSpPr>
              <a:spLocks noChangeArrowheads="1"/>
            </p:cNvSpPr>
            <p:nvPr/>
          </p:nvSpPr>
          <p:spPr bwMode="auto">
            <a:xfrm>
              <a:off x="3640" y="2762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Rectangle 46"/>
            <p:cNvSpPr>
              <a:spLocks noChangeArrowheads="1"/>
            </p:cNvSpPr>
            <p:nvPr/>
          </p:nvSpPr>
          <p:spPr bwMode="auto">
            <a:xfrm>
              <a:off x="691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Rectangle 47"/>
            <p:cNvSpPr>
              <a:spLocks noChangeArrowheads="1"/>
            </p:cNvSpPr>
            <p:nvPr/>
          </p:nvSpPr>
          <p:spPr bwMode="auto">
            <a:xfrm>
              <a:off x="691" y="2517"/>
              <a:ext cx="492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Rectangle 48"/>
            <p:cNvSpPr>
              <a:spLocks noChangeArrowheads="1"/>
            </p:cNvSpPr>
            <p:nvPr/>
          </p:nvSpPr>
          <p:spPr bwMode="auto">
            <a:xfrm>
              <a:off x="1183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Rectangle 49"/>
            <p:cNvSpPr>
              <a:spLocks noChangeArrowheads="1"/>
            </p:cNvSpPr>
            <p:nvPr/>
          </p:nvSpPr>
          <p:spPr bwMode="auto">
            <a:xfrm>
              <a:off x="691" y="3008"/>
              <a:ext cx="246" cy="98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Rectangle 50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Rectangle 51"/>
            <p:cNvSpPr>
              <a:spLocks noChangeArrowheads="1"/>
            </p:cNvSpPr>
            <p:nvPr/>
          </p:nvSpPr>
          <p:spPr bwMode="auto">
            <a:xfrm>
              <a:off x="4869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Rectangle 52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Rectangle 53"/>
            <p:cNvSpPr>
              <a:spLocks noChangeArrowheads="1"/>
            </p:cNvSpPr>
            <p:nvPr/>
          </p:nvSpPr>
          <p:spPr bwMode="auto">
            <a:xfrm>
              <a:off x="937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Rectangle 54"/>
            <p:cNvSpPr>
              <a:spLocks noChangeArrowheads="1"/>
            </p:cNvSpPr>
            <p:nvPr/>
          </p:nvSpPr>
          <p:spPr bwMode="auto">
            <a:xfrm>
              <a:off x="937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Rectangle 55"/>
            <p:cNvSpPr>
              <a:spLocks noChangeArrowheads="1"/>
            </p:cNvSpPr>
            <p:nvPr/>
          </p:nvSpPr>
          <p:spPr bwMode="auto">
            <a:xfrm>
              <a:off x="691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Rectangle 56"/>
            <p:cNvSpPr>
              <a:spLocks noChangeArrowheads="1"/>
            </p:cNvSpPr>
            <p:nvPr/>
          </p:nvSpPr>
          <p:spPr bwMode="auto">
            <a:xfrm>
              <a:off x="937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Rectangle 57"/>
            <p:cNvSpPr>
              <a:spLocks noChangeArrowheads="1"/>
            </p:cNvSpPr>
            <p:nvPr/>
          </p:nvSpPr>
          <p:spPr bwMode="auto">
            <a:xfrm>
              <a:off x="691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Rectangle 58"/>
            <p:cNvSpPr>
              <a:spLocks noChangeArrowheads="1"/>
            </p:cNvSpPr>
            <p:nvPr/>
          </p:nvSpPr>
          <p:spPr bwMode="auto">
            <a:xfrm>
              <a:off x="937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Rectangle 59"/>
            <p:cNvSpPr>
              <a:spLocks noChangeArrowheads="1"/>
            </p:cNvSpPr>
            <p:nvPr/>
          </p:nvSpPr>
          <p:spPr bwMode="auto">
            <a:xfrm>
              <a:off x="691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Rectangle 60"/>
            <p:cNvSpPr>
              <a:spLocks noChangeArrowheads="1"/>
            </p:cNvSpPr>
            <p:nvPr/>
          </p:nvSpPr>
          <p:spPr bwMode="auto">
            <a:xfrm>
              <a:off x="937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Rectangle 61"/>
            <p:cNvSpPr>
              <a:spLocks noChangeArrowheads="1"/>
            </p:cNvSpPr>
            <p:nvPr/>
          </p:nvSpPr>
          <p:spPr bwMode="auto">
            <a:xfrm>
              <a:off x="691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Rectangle 62"/>
            <p:cNvSpPr>
              <a:spLocks noChangeArrowheads="1"/>
            </p:cNvSpPr>
            <p:nvPr/>
          </p:nvSpPr>
          <p:spPr bwMode="auto">
            <a:xfrm>
              <a:off x="937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Rectangle 63"/>
            <p:cNvSpPr>
              <a:spLocks noChangeArrowheads="1"/>
            </p:cNvSpPr>
            <p:nvPr/>
          </p:nvSpPr>
          <p:spPr bwMode="auto">
            <a:xfrm>
              <a:off x="691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Rectangle 64"/>
            <p:cNvSpPr>
              <a:spLocks noChangeArrowheads="1"/>
            </p:cNvSpPr>
            <p:nvPr/>
          </p:nvSpPr>
          <p:spPr bwMode="auto">
            <a:xfrm>
              <a:off x="3640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Rectangle 65"/>
            <p:cNvSpPr>
              <a:spLocks noChangeArrowheads="1"/>
            </p:cNvSpPr>
            <p:nvPr/>
          </p:nvSpPr>
          <p:spPr bwMode="auto">
            <a:xfrm>
              <a:off x="3640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Rectangle 66"/>
            <p:cNvSpPr>
              <a:spLocks noChangeArrowheads="1"/>
            </p:cNvSpPr>
            <p:nvPr/>
          </p:nvSpPr>
          <p:spPr bwMode="auto">
            <a:xfrm>
              <a:off x="3886" y="27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Rectangle 67"/>
            <p:cNvSpPr>
              <a:spLocks noChangeArrowheads="1"/>
            </p:cNvSpPr>
            <p:nvPr/>
          </p:nvSpPr>
          <p:spPr bwMode="auto">
            <a:xfrm>
              <a:off x="3640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Rectangle 68"/>
            <p:cNvSpPr>
              <a:spLocks noChangeArrowheads="1"/>
            </p:cNvSpPr>
            <p:nvPr/>
          </p:nvSpPr>
          <p:spPr bwMode="auto">
            <a:xfrm>
              <a:off x="3640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Rectangle 69"/>
            <p:cNvSpPr>
              <a:spLocks noChangeArrowheads="1"/>
            </p:cNvSpPr>
            <p:nvPr/>
          </p:nvSpPr>
          <p:spPr bwMode="auto">
            <a:xfrm>
              <a:off x="3640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5" name="Rectangle 70"/>
            <p:cNvSpPr>
              <a:spLocks noChangeArrowheads="1"/>
            </p:cNvSpPr>
            <p:nvPr/>
          </p:nvSpPr>
          <p:spPr bwMode="auto">
            <a:xfrm>
              <a:off x="3886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6" name="Rectangle 71"/>
            <p:cNvSpPr>
              <a:spLocks noChangeArrowheads="1"/>
            </p:cNvSpPr>
            <p:nvPr/>
          </p:nvSpPr>
          <p:spPr bwMode="auto">
            <a:xfrm>
              <a:off x="3886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7" name="Rectangle 72"/>
            <p:cNvSpPr>
              <a:spLocks noChangeArrowheads="1"/>
            </p:cNvSpPr>
            <p:nvPr/>
          </p:nvSpPr>
          <p:spPr bwMode="auto">
            <a:xfrm>
              <a:off x="3886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8" name="Rectangle 73"/>
            <p:cNvSpPr>
              <a:spLocks noChangeArrowheads="1"/>
            </p:cNvSpPr>
            <p:nvPr/>
          </p:nvSpPr>
          <p:spPr bwMode="auto">
            <a:xfrm>
              <a:off x="4132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9" name="Rectangle 74"/>
            <p:cNvSpPr>
              <a:spLocks noChangeArrowheads="1"/>
            </p:cNvSpPr>
            <p:nvPr/>
          </p:nvSpPr>
          <p:spPr bwMode="auto">
            <a:xfrm>
              <a:off x="4132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0" name="Rectangle 75"/>
            <p:cNvSpPr>
              <a:spLocks noChangeArrowheads="1"/>
            </p:cNvSpPr>
            <p:nvPr/>
          </p:nvSpPr>
          <p:spPr bwMode="auto">
            <a:xfrm>
              <a:off x="4132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91" name="Group 76"/>
            <p:cNvGrpSpPr>
              <a:grpSpLocks/>
            </p:cNvGrpSpPr>
            <p:nvPr/>
          </p:nvGrpSpPr>
          <p:grpSpPr bwMode="auto">
            <a:xfrm>
              <a:off x="691" y="2271"/>
              <a:ext cx="4424" cy="1474"/>
              <a:chOff x="727" y="2262"/>
              <a:chExt cx="4424" cy="1474"/>
            </a:xfrm>
          </p:grpSpPr>
          <p:sp>
            <p:nvSpPr>
              <p:cNvPr id="26732" name="Rectangle 77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3" name="Rectangle 78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4" name="Rectangle 79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5" name="Rectangle 80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6" name="Rectangle 81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7" name="Rectangle 82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8" name="Rectangle 83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" name="Rectangle 84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" name="Rectangle 85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" name="Rectangle 86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" name="Rectangle 87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" name="Rectangle 88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" name="Rectangle 89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" name="Rectangle 90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" name="Rectangle 91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" name="Rectangle 92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" name="Rectangle 93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92" name="Rectangle 94"/>
            <p:cNvSpPr>
              <a:spLocks noChangeArrowheads="1"/>
            </p:cNvSpPr>
            <p:nvPr/>
          </p:nvSpPr>
          <p:spPr bwMode="auto">
            <a:xfrm>
              <a:off x="462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Rectangle 95"/>
            <p:cNvSpPr>
              <a:spLocks noChangeArrowheads="1"/>
            </p:cNvSpPr>
            <p:nvPr/>
          </p:nvSpPr>
          <p:spPr bwMode="auto">
            <a:xfrm>
              <a:off x="4378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Rectangle 96"/>
            <p:cNvSpPr>
              <a:spLocks noChangeArrowheads="1"/>
            </p:cNvSpPr>
            <p:nvPr/>
          </p:nvSpPr>
          <p:spPr bwMode="auto">
            <a:xfrm>
              <a:off x="4378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5" name="Rectangle 97"/>
            <p:cNvSpPr>
              <a:spLocks noChangeArrowheads="1"/>
            </p:cNvSpPr>
            <p:nvPr/>
          </p:nvSpPr>
          <p:spPr bwMode="auto">
            <a:xfrm>
              <a:off x="3395" y="3008"/>
              <a:ext cx="245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6" name="Rectangle 98"/>
            <p:cNvSpPr>
              <a:spLocks noChangeArrowheads="1"/>
            </p:cNvSpPr>
            <p:nvPr/>
          </p:nvSpPr>
          <p:spPr bwMode="auto">
            <a:xfrm>
              <a:off x="3395" y="3254"/>
              <a:ext cx="245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7" name="Rectangle 99"/>
            <p:cNvSpPr>
              <a:spLocks noChangeArrowheads="1"/>
            </p:cNvSpPr>
            <p:nvPr/>
          </p:nvSpPr>
          <p:spPr bwMode="auto">
            <a:xfrm>
              <a:off x="3395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8" name="Rectangle 100"/>
            <p:cNvSpPr>
              <a:spLocks noChangeArrowheads="1"/>
            </p:cNvSpPr>
            <p:nvPr/>
          </p:nvSpPr>
          <p:spPr bwMode="auto">
            <a:xfrm>
              <a:off x="3149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9" name="Rectangle 101"/>
            <p:cNvSpPr>
              <a:spLocks noChangeArrowheads="1"/>
            </p:cNvSpPr>
            <p:nvPr/>
          </p:nvSpPr>
          <p:spPr bwMode="auto">
            <a:xfrm>
              <a:off x="3149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0" name="Rectangle 102"/>
            <p:cNvSpPr>
              <a:spLocks noChangeArrowheads="1"/>
            </p:cNvSpPr>
            <p:nvPr/>
          </p:nvSpPr>
          <p:spPr bwMode="auto">
            <a:xfrm>
              <a:off x="3149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1" name="Rectangle 103"/>
            <p:cNvSpPr>
              <a:spLocks noChangeArrowheads="1"/>
            </p:cNvSpPr>
            <p:nvPr/>
          </p:nvSpPr>
          <p:spPr bwMode="auto">
            <a:xfrm>
              <a:off x="2903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2" name="Rectangle 104"/>
            <p:cNvSpPr>
              <a:spLocks noChangeArrowheads="1"/>
            </p:cNvSpPr>
            <p:nvPr/>
          </p:nvSpPr>
          <p:spPr bwMode="auto">
            <a:xfrm>
              <a:off x="2903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3" name="Rectangle 105"/>
            <p:cNvSpPr>
              <a:spLocks noChangeArrowheads="1"/>
            </p:cNvSpPr>
            <p:nvPr/>
          </p:nvSpPr>
          <p:spPr bwMode="auto">
            <a:xfrm>
              <a:off x="2903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4" name="Rectangle 106"/>
            <p:cNvSpPr>
              <a:spLocks noChangeArrowheads="1"/>
            </p:cNvSpPr>
            <p:nvPr/>
          </p:nvSpPr>
          <p:spPr bwMode="auto">
            <a:xfrm>
              <a:off x="1183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Rectangle 107"/>
            <p:cNvSpPr>
              <a:spLocks noChangeArrowheads="1"/>
            </p:cNvSpPr>
            <p:nvPr/>
          </p:nvSpPr>
          <p:spPr bwMode="auto">
            <a:xfrm>
              <a:off x="1183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6" name="Rectangle 108"/>
            <p:cNvSpPr>
              <a:spLocks noChangeArrowheads="1"/>
            </p:cNvSpPr>
            <p:nvPr/>
          </p:nvSpPr>
          <p:spPr bwMode="auto">
            <a:xfrm>
              <a:off x="1183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7" name="Rectangle 109"/>
            <p:cNvSpPr>
              <a:spLocks noChangeArrowheads="1"/>
            </p:cNvSpPr>
            <p:nvPr/>
          </p:nvSpPr>
          <p:spPr bwMode="auto">
            <a:xfrm>
              <a:off x="1183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8" name="Rectangle 110"/>
            <p:cNvSpPr>
              <a:spLocks noChangeArrowheads="1"/>
            </p:cNvSpPr>
            <p:nvPr/>
          </p:nvSpPr>
          <p:spPr bwMode="auto">
            <a:xfrm>
              <a:off x="1428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9" name="Rectangle 111"/>
            <p:cNvSpPr>
              <a:spLocks noChangeArrowheads="1"/>
            </p:cNvSpPr>
            <p:nvPr/>
          </p:nvSpPr>
          <p:spPr bwMode="auto">
            <a:xfrm>
              <a:off x="1428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0" name="Rectangle 112"/>
            <p:cNvSpPr>
              <a:spLocks noChangeArrowheads="1"/>
            </p:cNvSpPr>
            <p:nvPr/>
          </p:nvSpPr>
          <p:spPr bwMode="auto">
            <a:xfrm>
              <a:off x="1428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1" name="Rectangle 113"/>
            <p:cNvSpPr>
              <a:spLocks noChangeArrowheads="1"/>
            </p:cNvSpPr>
            <p:nvPr/>
          </p:nvSpPr>
          <p:spPr bwMode="auto">
            <a:xfrm>
              <a:off x="1428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Rectangle 114"/>
            <p:cNvSpPr>
              <a:spLocks noChangeArrowheads="1"/>
            </p:cNvSpPr>
            <p:nvPr/>
          </p:nvSpPr>
          <p:spPr bwMode="auto">
            <a:xfrm>
              <a:off x="1674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Rectangle 115"/>
            <p:cNvSpPr>
              <a:spLocks noChangeArrowheads="1"/>
            </p:cNvSpPr>
            <p:nvPr/>
          </p:nvSpPr>
          <p:spPr bwMode="auto">
            <a:xfrm>
              <a:off x="1674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4" name="Rectangle 116"/>
            <p:cNvSpPr>
              <a:spLocks noChangeArrowheads="1"/>
            </p:cNvSpPr>
            <p:nvPr/>
          </p:nvSpPr>
          <p:spPr bwMode="auto">
            <a:xfrm>
              <a:off x="1674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5" name="Rectangle 117"/>
            <p:cNvSpPr>
              <a:spLocks noChangeArrowheads="1"/>
            </p:cNvSpPr>
            <p:nvPr/>
          </p:nvSpPr>
          <p:spPr bwMode="auto">
            <a:xfrm>
              <a:off x="1674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6" name="Rectangle 118"/>
            <p:cNvSpPr>
              <a:spLocks noChangeArrowheads="1"/>
            </p:cNvSpPr>
            <p:nvPr/>
          </p:nvSpPr>
          <p:spPr bwMode="auto">
            <a:xfrm>
              <a:off x="1920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7" name="Rectangle 119"/>
            <p:cNvSpPr>
              <a:spLocks noChangeArrowheads="1"/>
            </p:cNvSpPr>
            <p:nvPr/>
          </p:nvSpPr>
          <p:spPr bwMode="auto">
            <a:xfrm>
              <a:off x="1920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8" name="Rectangle 120"/>
            <p:cNvSpPr>
              <a:spLocks noChangeArrowheads="1"/>
            </p:cNvSpPr>
            <p:nvPr/>
          </p:nvSpPr>
          <p:spPr bwMode="auto">
            <a:xfrm>
              <a:off x="1920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9" name="Rectangle 121"/>
            <p:cNvSpPr>
              <a:spLocks noChangeArrowheads="1"/>
            </p:cNvSpPr>
            <p:nvPr/>
          </p:nvSpPr>
          <p:spPr bwMode="auto">
            <a:xfrm>
              <a:off x="1920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0" name="Rectangle 122"/>
            <p:cNvSpPr>
              <a:spLocks noChangeArrowheads="1"/>
            </p:cNvSpPr>
            <p:nvPr/>
          </p:nvSpPr>
          <p:spPr bwMode="auto">
            <a:xfrm>
              <a:off x="2166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1" name="Rectangle 123"/>
            <p:cNvSpPr>
              <a:spLocks noChangeArrowheads="1"/>
            </p:cNvSpPr>
            <p:nvPr/>
          </p:nvSpPr>
          <p:spPr bwMode="auto">
            <a:xfrm>
              <a:off x="2166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Rectangle 124"/>
            <p:cNvSpPr>
              <a:spLocks noChangeArrowheads="1"/>
            </p:cNvSpPr>
            <p:nvPr/>
          </p:nvSpPr>
          <p:spPr bwMode="auto">
            <a:xfrm>
              <a:off x="2166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3" name="Rectangle 125"/>
            <p:cNvSpPr>
              <a:spLocks noChangeArrowheads="1"/>
            </p:cNvSpPr>
            <p:nvPr/>
          </p:nvSpPr>
          <p:spPr bwMode="auto">
            <a:xfrm>
              <a:off x="2166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4" name="Rectangle 126"/>
            <p:cNvSpPr>
              <a:spLocks noChangeArrowheads="1"/>
            </p:cNvSpPr>
            <p:nvPr/>
          </p:nvSpPr>
          <p:spPr bwMode="auto">
            <a:xfrm>
              <a:off x="2411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5" name="Rectangle 127"/>
            <p:cNvSpPr>
              <a:spLocks noChangeArrowheads="1"/>
            </p:cNvSpPr>
            <p:nvPr/>
          </p:nvSpPr>
          <p:spPr bwMode="auto">
            <a:xfrm>
              <a:off x="2411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6" name="Rectangle 128"/>
            <p:cNvSpPr>
              <a:spLocks noChangeArrowheads="1"/>
            </p:cNvSpPr>
            <p:nvPr/>
          </p:nvSpPr>
          <p:spPr bwMode="auto">
            <a:xfrm>
              <a:off x="2411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7" name="Rectangle 129"/>
            <p:cNvSpPr>
              <a:spLocks noChangeArrowheads="1"/>
            </p:cNvSpPr>
            <p:nvPr/>
          </p:nvSpPr>
          <p:spPr bwMode="auto">
            <a:xfrm>
              <a:off x="2411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8" name="Rectangle 130"/>
            <p:cNvSpPr>
              <a:spLocks noChangeArrowheads="1"/>
            </p:cNvSpPr>
            <p:nvPr/>
          </p:nvSpPr>
          <p:spPr bwMode="auto">
            <a:xfrm>
              <a:off x="2657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29" name="Rectangle 131"/>
            <p:cNvSpPr>
              <a:spLocks noChangeArrowheads="1"/>
            </p:cNvSpPr>
            <p:nvPr/>
          </p:nvSpPr>
          <p:spPr bwMode="auto">
            <a:xfrm>
              <a:off x="2657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0" name="Rectangle 132"/>
            <p:cNvSpPr>
              <a:spLocks noChangeArrowheads="1"/>
            </p:cNvSpPr>
            <p:nvPr/>
          </p:nvSpPr>
          <p:spPr bwMode="auto">
            <a:xfrm>
              <a:off x="2657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31" name="Rectangle 133"/>
            <p:cNvSpPr>
              <a:spLocks noChangeArrowheads="1"/>
            </p:cNvSpPr>
            <p:nvPr/>
          </p:nvSpPr>
          <p:spPr bwMode="auto">
            <a:xfrm>
              <a:off x="2657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760413" y="1116013"/>
            <a:ext cx="2295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EXAMPLES:</a:t>
            </a:r>
            <a:r>
              <a:rPr lang="en-US" sz="2800"/>
              <a:t> 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100138" y="2622550"/>
            <a:ext cx="2601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carbon dioxide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1104900" y="3190875"/>
            <a:ext cx="815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CO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1098550" y="3741738"/>
            <a:ext cx="3097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dinitrogen trioxide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1108075" y="4370388"/>
            <a:ext cx="1085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N</a:t>
            </a:r>
            <a:r>
              <a:rPr lang="en-US" sz="2800" b="0" baseline="-25000"/>
              <a:t>2</a:t>
            </a:r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 baseline="-25000"/>
              <a:t>5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1108075" y="5008563"/>
            <a:ext cx="3433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carbon tetrachloride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1085850" y="5619750"/>
            <a:ext cx="773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NI</a:t>
            </a:r>
            <a:r>
              <a:rPr lang="en-US" sz="2800" b="0" baseline="-25000"/>
              <a:t>3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4803775" y="2614613"/>
            <a:ext cx="950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CO</a:t>
            </a:r>
            <a:r>
              <a:rPr lang="en-US" sz="2800" b="0" baseline="-25000"/>
              <a:t>2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4808538" y="3182938"/>
            <a:ext cx="3017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carbon monoxide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4802188" y="3733800"/>
            <a:ext cx="108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N</a:t>
            </a:r>
            <a:r>
              <a:rPr lang="en-US" sz="2800" b="0" baseline="-25000"/>
              <a:t>2</a:t>
            </a:r>
            <a:r>
              <a:rPr lang="en-US" sz="2800" b="0">
                <a:solidFill>
                  <a:srgbClr val="000066"/>
                </a:solidFill>
              </a:rPr>
              <a:t>O</a:t>
            </a:r>
            <a:r>
              <a:rPr lang="en-US" sz="2800" b="0" baseline="-25000"/>
              <a:t>3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4811713" y="4362450"/>
            <a:ext cx="3494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dinitrogen pentoxide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698" name="Rectangle 18"/>
          <p:cNvSpPr>
            <a:spLocks noChangeArrowheads="1"/>
          </p:cNvSpPr>
          <p:nvPr/>
        </p:nvSpPr>
        <p:spPr bwMode="auto">
          <a:xfrm>
            <a:off x="4811713" y="5000625"/>
            <a:ext cx="101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CCl</a:t>
            </a:r>
            <a:r>
              <a:rPr lang="en-US" sz="2800" b="0" baseline="-25000">
                <a:solidFill>
                  <a:srgbClr val="000066"/>
                </a:solidFill>
              </a:rPr>
              <a:t>4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1699" name="Rectangle 19"/>
          <p:cNvSpPr>
            <a:spLocks noChangeArrowheads="1"/>
          </p:cNvSpPr>
          <p:nvPr/>
        </p:nvSpPr>
        <p:spPr bwMode="auto">
          <a:xfrm>
            <a:off x="4789488" y="5611813"/>
            <a:ext cx="2919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nitrogen triiodide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/>
      <p:bldP spid="71688" grpId="0"/>
      <p:bldP spid="71689" grpId="0"/>
      <p:bldP spid="71690" grpId="0"/>
      <p:bldP spid="71691" grpId="0"/>
      <p:bldP spid="71692" grpId="0"/>
      <p:bldP spid="71694" grpId="0"/>
      <p:bldP spid="71695" grpId="0"/>
      <p:bldP spid="71696" grpId="0"/>
      <p:bldP spid="71697" grpId="0"/>
      <p:bldP spid="71698" grpId="0"/>
      <p:bldP spid="7169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26" name="Picture 22" descr="j043491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0"/>
            <a:ext cx="20399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236788" y="381000"/>
            <a:ext cx="4953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Dihydrogen Monoxide:</a:t>
            </a:r>
          </a:p>
          <a:p>
            <a:pPr algn="ctr"/>
            <a:r>
              <a:rPr lang="en-US" sz="2800" b="0" i="1"/>
              <a:t>A Tale of Danger and Irresponsibility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357188" y="1819275"/>
            <a:ext cx="5213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-- major component of acid rain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360363" y="2390775"/>
            <a:ext cx="4633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-- found in all cancer cells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358775" y="2943225"/>
            <a:ext cx="4676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-- inhalation can be deadly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358775" y="3479800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-- excessive ingestion results in 	acute physical symptoms: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885825" y="4359275"/>
            <a:ext cx="38639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e.g., frequent urination,</a:t>
            </a:r>
          </a:p>
          <a:p>
            <a:r>
              <a:rPr lang="en-US" sz="2800" b="0"/>
              <a:t>        bloated sensation,</a:t>
            </a:r>
          </a:p>
          <a:p>
            <a:r>
              <a:rPr lang="en-US" sz="2800" b="0"/>
              <a:t>        profuse sweating</a:t>
            </a: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350838" y="5648325"/>
            <a:ext cx="8582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-- often an industrial byproduct of chemical</a:t>
            </a:r>
          </a:p>
          <a:p>
            <a:r>
              <a:rPr lang="en-US" sz="2800" b="0"/>
              <a:t>   reactions; dumped wholesale into rivers and lakes</a:t>
            </a:r>
          </a:p>
        </p:txBody>
      </p:sp>
      <p:pic>
        <p:nvPicPr>
          <p:cNvPr id="72724" name="Picture 20" descr="j021731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913" y="258763"/>
            <a:ext cx="202247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5" name="Picture 21" descr="j040435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8975" y="2306638"/>
            <a:ext cx="2863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7" name="Picture 23" descr="j031112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8213" y="1954213"/>
            <a:ext cx="1479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9" name="Picture 25" descr="000B473F-1837-1346-93390C01AC1BF8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37275" y="2135188"/>
            <a:ext cx="8445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30" name="Picture 26" descr="j0424442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37263" y="4438650"/>
            <a:ext cx="9493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31" name="Picture 27" descr="j0312078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26313" y="4648200"/>
            <a:ext cx="12827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32" name="Picture 28" descr="pe03017_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19750" y="3078163"/>
            <a:ext cx="8096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33" name="Picture 29" descr="j042384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5350" y="219075"/>
            <a:ext cx="13747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34" name="Picture 30" descr="j0424466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86588" y="290513"/>
            <a:ext cx="1701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36" name="Picture 32" descr="toxic_chemical_stor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72325" y="3005138"/>
            <a:ext cx="10572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8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6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6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8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32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28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72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7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/>
      <p:bldP spid="72714" grpId="0"/>
      <p:bldP spid="72715" grpId="0"/>
      <p:bldP spid="72716" grpId="0"/>
      <p:bldP spid="72717" grpId="0"/>
      <p:bldP spid="727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39725" y="2589213"/>
            <a:ext cx="110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4. S F</a:t>
            </a:r>
            <a:r>
              <a:rPr lang="en-US" sz="2400" baseline="-25000"/>
              <a:t>6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44488" y="3081338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5. Fe (NO</a:t>
            </a:r>
            <a:r>
              <a:rPr lang="en-US" sz="2400" baseline="-25000"/>
              <a:t>3</a:t>
            </a:r>
            <a:r>
              <a:rPr lang="en-US" sz="2400"/>
              <a:t>)</a:t>
            </a:r>
            <a:r>
              <a:rPr lang="en-US" sz="2400" baseline="-25000"/>
              <a:t>3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65125" y="1185863"/>
            <a:ext cx="132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1. Ni</a:t>
            </a:r>
            <a:r>
              <a:rPr lang="en-US" sz="2400" baseline="-25000">
                <a:sym typeface="Wingdings" pitchFamily="2" charset="2"/>
              </a:rPr>
              <a:t>2</a:t>
            </a:r>
            <a:r>
              <a:rPr lang="en-US" sz="2400">
                <a:sym typeface="Wingdings" pitchFamily="2" charset="2"/>
              </a:rPr>
              <a:t> S</a:t>
            </a:r>
            <a:r>
              <a:rPr lang="en-US" sz="2400" baseline="-25000">
                <a:sym typeface="Wingdings" pitchFamily="2" charset="2"/>
              </a:rPr>
              <a:t>3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7188" y="1633538"/>
            <a:ext cx="1125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2. N F</a:t>
            </a:r>
            <a:r>
              <a:rPr lang="en-US" sz="2400" baseline="-25000">
                <a:sym typeface="Wingdings" pitchFamily="2" charset="2"/>
              </a:rPr>
              <a:t>3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58775" y="2106613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3. Na BrO</a:t>
            </a:r>
            <a:r>
              <a:rPr lang="en-US" sz="2400" baseline="-25000">
                <a:sym typeface="Wingdings" pitchFamily="2" charset="2"/>
              </a:rPr>
              <a:t>3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44488" y="3570288"/>
            <a:ext cx="146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6. Sr SO</a:t>
            </a:r>
            <a:r>
              <a:rPr lang="en-US" sz="2400" baseline="-25000"/>
              <a:t>4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11125" y="122238"/>
            <a:ext cx="3617913" cy="538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latin typeface="Arial Narrow" pitchFamily="34" charset="0"/>
                <a:sym typeface="Wingdings" pitchFamily="2" charset="2"/>
              </a:rPr>
              <a:t>Writing Chemical Names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36563" y="733425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Formula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931988" y="733425"/>
            <a:ext cx="2249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RN/GP/neither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164013" y="360363"/>
            <a:ext cx="1706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ym typeface="Wingdings" pitchFamily="2" charset="2"/>
              </a:rPr>
              <a:t>Use poly.</a:t>
            </a:r>
          </a:p>
          <a:p>
            <a:pPr algn="ctr"/>
            <a:r>
              <a:rPr lang="en-US" sz="2400">
                <a:sym typeface="Wingdings" pitchFamily="2" charset="2"/>
              </a:rPr>
              <a:t>ion sheet?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815138" y="733425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Name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327275" y="2589213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GP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332038" y="308133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RN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2352675" y="1185863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RN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344738" y="1633538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GP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2346325" y="2106613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neither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2332038" y="3570288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neither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4573588" y="25892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4578350" y="3081338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598988" y="118586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4591050" y="16335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592638" y="2106613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4578350" y="3570288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788025" y="2589213"/>
            <a:ext cx="292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sulfur hexafluoride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6086475" y="3081338"/>
            <a:ext cx="231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iron (III) nitrate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948363" y="1185863"/>
            <a:ext cx="2652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nickel (III) sulfide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5815013" y="1633538"/>
            <a:ext cx="290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nitrogen trifluoride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5978525" y="2106613"/>
            <a:ext cx="255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sodium bromate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915025" y="3570288"/>
            <a:ext cx="265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strontium sulfate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1185863" y="3116263"/>
            <a:ext cx="958850" cy="4175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1038225" y="2632075"/>
            <a:ext cx="958850" cy="4175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1230313" y="2146300"/>
            <a:ext cx="958850" cy="4175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1049338" y="1684338"/>
            <a:ext cx="958850" cy="4175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1252538" y="1220788"/>
            <a:ext cx="958850" cy="4175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1138238" y="3613150"/>
            <a:ext cx="958850" cy="4175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6" grpId="0"/>
      <p:bldP spid="3087" grpId="0"/>
      <p:bldP spid="3088" grpId="0"/>
      <p:bldP spid="3089" grpId="0"/>
      <p:bldP spid="3090" grpId="0"/>
      <p:bldP spid="3091" grpId="0"/>
      <p:bldP spid="3092" grpId="0"/>
      <p:bldP spid="3093" grpId="0"/>
      <p:bldP spid="3094" grpId="0"/>
      <p:bldP spid="3095" grpId="0"/>
      <p:bldP spid="3096" grpId="0"/>
      <p:bldP spid="3097" grpId="0"/>
      <p:bldP spid="3098" grpId="0"/>
      <p:bldP spid="3099" grpId="0"/>
      <p:bldP spid="3100" grpId="0"/>
      <p:bldP spid="3101" grpId="0"/>
      <p:bldP spid="3102" grpId="0"/>
      <p:bldP spid="3103" grpId="0" animBg="1"/>
      <p:bldP spid="3104" grpId="0" animBg="1"/>
      <p:bldP spid="3105" grpId="0" animBg="1"/>
      <p:bldP spid="3106" grpId="0" animBg="1"/>
      <p:bldP spid="3107" grpId="0" animBg="1"/>
      <p:bldP spid="310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5575" y="5448300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10. oxygen difluoride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39725" y="2589213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4. zinc arsenate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44488" y="3081338"/>
            <a:ext cx="215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5. silver nitride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65125" y="1185863"/>
            <a:ext cx="340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1. copper (II) phosphide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57188" y="1633538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2. lithium phosphate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58775" y="2106613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3. phosphorus triiodide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33375" y="4029075"/>
            <a:ext cx="359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7. dinitrogen pentasulfide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28613" y="4478338"/>
            <a:ext cx="2335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8. tin (IV) nitride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44488" y="3570288"/>
            <a:ext cx="2693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6. sulfur dibromide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47638" y="122238"/>
            <a:ext cx="3971925" cy="538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latin typeface="Arial Narrow" pitchFamily="34" charset="0"/>
                <a:sym typeface="Wingdings" pitchFamily="2" charset="2"/>
              </a:rPr>
              <a:t>Writing Chemical Formulas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44488" y="4959350"/>
            <a:ext cx="252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9. rubidium nitrite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44463" y="5907088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11. iron (III) sulfite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39700" y="635635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12. ammonium oxide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36563" y="733425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Name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665413" y="733425"/>
            <a:ext cx="2608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Charges matter?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186363" y="360363"/>
            <a:ext cx="1706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ym typeface="Wingdings" pitchFamily="2" charset="2"/>
              </a:rPr>
              <a:t>Use poly.</a:t>
            </a:r>
          </a:p>
          <a:p>
            <a:pPr algn="ctr"/>
            <a:r>
              <a:rPr lang="en-US" sz="2400">
                <a:sym typeface="Wingdings" pitchFamily="2" charset="2"/>
              </a:rPr>
              <a:t>ion sheet?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7373938" y="733425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Formula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3883025" y="2589213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887788" y="308133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3908425" y="1185863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3900488" y="163353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3902075" y="2106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3876675" y="40290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3871913" y="447833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3887788" y="35702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887788" y="4959350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3887788" y="590708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3883025" y="635635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887788" y="5448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5607050" y="2589213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5611813" y="30813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5632450" y="118586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5624513" y="163353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5626100" y="2106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5600700" y="40290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5595938" y="44783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5611813" y="35702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35" name="Rectangle 39"/>
          <p:cNvSpPr>
            <a:spLocks noChangeArrowheads="1"/>
          </p:cNvSpPr>
          <p:nvPr/>
        </p:nvSpPr>
        <p:spPr bwMode="auto">
          <a:xfrm>
            <a:off x="5611813" y="4959350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5589588" y="5895975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5584825" y="6345238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5600700" y="54371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7194550" y="2589213"/>
            <a:ext cx="172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Zn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(AsO</a:t>
            </a:r>
            <a:r>
              <a:rPr lang="en-US" sz="2400" baseline="-25000">
                <a:solidFill>
                  <a:srgbClr val="FF0000"/>
                </a:solidFill>
              </a:rPr>
              <a:t>4</a:t>
            </a:r>
            <a:r>
              <a:rPr lang="en-US" sz="2400">
                <a:solidFill>
                  <a:srgbClr val="FF0000"/>
                </a:solidFill>
              </a:rPr>
              <a:t>)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7583488" y="3081338"/>
            <a:ext cx="92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Ag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N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7567613" y="1185863"/>
            <a:ext cx="101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Cu</a:t>
            </a:r>
            <a:r>
              <a:rPr lang="en-US" sz="2400" baseline="-2500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sz="2400" baseline="-25000">
                <a:solidFill>
                  <a:srgbClr val="FF0000"/>
                </a:solidFill>
                <a:sym typeface="Wingdings" pitchFamily="2" charset="2"/>
              </a:rPr>
              <a:t>2</a:t>
            </a: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7512050" y="1633538"/>
            <a:ext cx="111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Li</a:t>
            </a:r>
            <a:r>
              <a:rPr lang="en-US" sz="2400" baseline="-2500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PO</a:t>
            </a:r>
            <a:r>
              <a:rPr lang="en-US" sz="2400" baseline="-25000">
                <a:solidFill>
                  <a:srgbClr val="FF0000"/>
                </a:solidFill>
                <a:sym typeface="Wingdings" pitchFamily="2" charset="2"/>
              </a:rPr>
              <a:t>4</a:t>
            </a:r>
          </a:p>
        </p:txBody>
      </p: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7764463" y="2106613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PI</a:t>
            </a:r>
            <a:r>
              <a:rPr lang="en-US" sz="2400" baseline="-25000">
                <a:solidFill>
                  <a:srgbClr val="FF0000"/>
                </a:solidFill>
                <a:sym typeface="Wingdings" pitchFamily="2" charset="2"/>
              </a:rPr>
              <a:t>3</a:t>
            </a:r>
          </a:p>
        </p:txBody>
      </p:sp>
      <p:sp>
        <p:nvSpPr>
          <p:cNvPr id="29744" name="Rectangle 48"/>
          <p:cNvSpPr>
            <a:spLocks noChangeArrowheads="1"/>
          </p:cNvSpPr>
          <p:nvPr/>
        </p:nvSpPr>
        <p:spPr bwMode="auto">
          <a:xfrm>
            <a:off x="7626350" y="4029075"/>
            <a:ext cx="833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N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S</a:t>
            </a:r>
            <a:r>
              <a:rPr lang="en-US" sz="2400" baseline="-25000">
                <a:solidFill>
                  <a:srgbClr val="FF0000"/>
                </a:solidFill>
              </a:rPr>
              <a:t>5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9745" name="Rectangle 49"/>
          <p:cNvSpPr>
            <a:spLocks noChangeArrowheads="1"/>
          </p:cNvSpPr>
          <p:nvPr/>
        </p:nvSpPr>
        <p:spPr bwMode="auto">
          <a:xfrm>
            <a:off x="7529513" y="4478338"/>
            <a:ext cx="101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Sn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N</a:t>
            </a:r>
            <a:r>
              <a:rPr lang="en-US" sz="2400" baseline="-25000">
                <a:solidFill>
                  <a:srgbClr val="FF0000"/>
                </a:solidFill>
              </a:rPr>
              <a:t>4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7624763" y="3570288"/>
            <a:ext cx="83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SBr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7467600" y="4959350"/>
            <a:ext cx="1160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RbNO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7275513" y="5895975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Fe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(SO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)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7386638" y="6345238"/>
            <a:ext cx="1290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(NH</a:t>
            </a:r>
            <a:r>
              <a:rPr lang="en-US" sz="2400" baseline="-25000">
                <a:solidFill>
                  <a:srgbClr val="FF0000"/>
                </a:solidFill>
              </a:rPr>
              <a:t>4</a:t>
            </a:r>
            <a:r>
              <a:rPr lang="en-US" sz="2400">
                <a:solidFill>
                  <a:srgbClr val="FF0000"/>
                </a:solidFill>
              </a:rPr>
              <a:t>)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O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7678738" y="543718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OF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9751" name="Rectangle 55"/>
          <p:cNvSpPr>
            <a:spLocks noChangeArrowheads="1"/>
          </p:cNvSpPr>
          <p:nvPr/>
        </p:nvSpPr>
        <p:spPr bwMode="auto">
          <a:xfrm>
            <a:off x="44450" y="4030663"/>
            <a:ext cx="9009063" cy="282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/>
      <p:bldP spid="4116" grpId="0"/>
      <p:bldP spid="4117" grpId="0"/>
      <p:bldP spid="4118" grpId="0"/>
      <p:bldP spid="4119" grpId="0"/>
      <p:bldP spid="4122" grpId="0"/>
      <p:bldP spid="4127" grpId="0"/>
      <p:bldP spid="4128" grpId="0"/>
      <p:bldP spid="4129" grpId="0"/>
      <p:bldP spid="4130" grpId="0"/>
      <p:bldP spid="4131" grpId="0"/>
      <p:bldP spid="4134" grpId="0"/>
      <p:bldP spid="4139" grpId="0"/>
      <p:bldP spid="4140" grpId="0"/>
      <p:bldP spid="4141" grpId="0"/>
      <p:bldP spid="4142" grpId="0"/>
      <p:bldP spid="4143" grpId="0"/>
      <p:bldP spid="414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39850" y="180975"/>
            <a:ext cx="637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u="sng">
                <a:solidFill>
                  <a:srgbClr val="A50021"/>
                </a:solidFill>
              </a:rPr>
              <a:t>Traditional System of Nomenclature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66750" y="1339850"/>
            <a:ext cx="79454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…used historically (and still some today) to name</a:t>
            </a:r>
          </a:p>
          <a:p>
            <a:r>
              <a:rPr lang="en-US" sz="2800">
                <a:solidFill>
                  <a:srgbClr val="A50021"/>
                </a:solidFill>
              </a:rPr>
              <a:t>    compounds </a:t>
            </a:r>
            <a:r>
              <a:rPr lang="en-US" sz="2800" baseline="30000">
                <a:solidFill>
                  <a:srgbClr val="A50021"/>
                </a:solidFill>
              </a:rPr>
              <a:t>w</a:t>
            </a:r>
            <a:r>
              <a:rPr lang="en-US" sz="2800">
                <a:solidFill>
                  <a:srgbClr val="A50021"/>
                </a:solidFill>
              </a:rPr>
              <a:t>/multiple-charge cations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62000" y="4681538"/>
            <a:ext cx="211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To use:	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132013" y="4667250"/>
            <a:ext cx="443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1. Use Latin root of cation.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151063" y="5248275"/>
            <a:ext cx="60404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2. Use </a:t>
            </a:r>
            <a:r>
              <a:rPr lang="en-US" sz="2800" i="1">
                <a:solidFill>
                  <a:srgbClr val="A50021"/>
                </a:solidFill>
              </a:rPr>
              <a:t>-ic</a:t>
            </a:r>
            <a:r>
              <a:rPr lang="en-US" sz="2800">
                <a:solidFill>
                  <a:srgbClr val="A50021"/>
                </a:solidFill>
              </a:rPr>
              <a:t> ending for higher charge;</a:t>
            </a:r>
          </a:p>
          <a:p>
            <a:r>
              <a:rPr lang="en-US" sz="2800">
                <a:solidFill>
                  <a:srgbClr val="A50021"/>
                </a:solidFill>
              </a:rPr>
              <a:t>           </a:t>
            </a:r>
            <a:r>
              <a:rPr lang="en-US" sz="2800" i="1">
                <a:solidFill>
                  <a:srgbClr val="A50021"/>
                </a:solidFill>
              </a:rPr>
              <a:t>-ous</a:t>
            </a:r>
            <a:r>
              <a:rPr lang="en-US" sz="2800">
                <a:solidFill>
                  <a:srgbClr val="A50021"/>
                </a:solidFill>
              </a:rPr>
              <a:t> ending for lower charge. 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146300" y="6208713"/>
            <a:ext cx="6122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3. Then say name of anion, as usual.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76425" y="2325688"/>
            <a:ext cx="5572125" cy="2168525"/>
            <a:chOff x="691" y="2271"/>
            <a:chExt cx="4424" cy="1720"/>
          </a:xfrm>
        </p:grpSpPr>
        <p:sp>
          <p:nvSpPr>
            <p:cNvPr id="30735" name="Rectangle 9"/>
            <p:cNvSpPr>
              <a:spLocks noChangeArrowheads="1"/>
            </p:cNvSpPr>
            <p:nvPr/>
          </p:nvSpPr>
          <p:spPr bwMode="auto">
            <a:xfrm>
              <a:off x="1428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Rectangle 10"/>
            <p:cNvSpPr>
              <a:spLocks noChangeArrowheads="1"/>
            </p:cNvSpPr>
            <p:nvPr/>
          </p:nvSpPr>
          <p:spPr bwMode="auto">
            <a:xfrm>
              <a:off x="1674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Rectangle 11"/>
            <p:cNvSpPr>
              <a:spLocks noChangeArrowheads="1"/>
            </p:cNvSpPr>
            <p:nvPr/>
          </p:nvSpPr>
          <p:spPr bwMode="auto">
            <a:xfrm>
              <a:off x="1920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Rectangle 12"/>
            <p:cNvSpPr>
              <a:spLocks noChangeArrowheads="1"/>
            </p:cNvSpPr>
            <p:nvPr/>
          </p:nvSpPr>
          <p:spPr bwMode="auto">
            <a:xfrm>
              <a:off x="2166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Rectangle 13"/>
            <p:cNvSpPr>
              <a:spLocks noChangeArrowheads="1"/>
            </p:cNvSpPr>
            <p:nvPr/>
          </p:nvSpPr>
          <p:spPr bwMode="auto">
            <a:xfrm>
              <a:off x="937" y="2517"/>
              <a:ext cx="246" cy="1474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Rectangle 14"/>
            <p:cNvSpPr>
              <a:spLocks noChangeArrowheads="1"/>
            </p:cNvSpPr>
            <p:nvPr/>
          </p:nvSpPr>
          <p:spPr bwMode="auto">
            <a:xfrm>
              <a:off x="691" y="2271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Rectangle 15"/>
            <p:cNvSpPr>
              <a:spLocks noChangeArrowheads="1"/>
            </p:cNvSpPr>
            <p:nvPr/>
          </p:nvSpPr>
          <p:spPr bwMode="auto">
            <a:xfrm>
              <a:off x="2411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Rectangle 16"/>
            <p:cNvSpPr>
              <a:spLocks noChangeArrowheads="1"/>
            </p:cNvSpPr>
            <p:nvPr/>
          </p:nvSpPr>
          <p:spPr bwMode="auto">
            <a:xfrm>
              <a:off x="2657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Rectangle 17"/>
            <p:cNvSpPr>
              <a:spLocks noChangeArrowheads="1"/>
            </p:cNvSpPr>
            <p:nvPr/>
          </p:nvSpPr>
          <p:spPr bwMode="auto">
            <a:xfrm>
              <a:off x="3395" y="3008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Rectangle 18"/>
            <p:cNvSpPr>
              <a:spLocks noChangeArrowheads="1"/>
            </p:cNvSpPr>
            <p:nvPr/>
          </p:nvSpPr>
          <p:spPr bwMode="auto">
            <a:xfrm>
              <a:off x="3640" y="2517"/>
              <a:ext cx="246" cy="1228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Rectangle 19"/>
            <p:cNvSpPr>
              <a:spLocks noChangeArrowheads="1"/>
            </p:cNvSpPr>
            <p:nvPr/>
          </p:nvSpPr>
          <p:spPr bwMode="auto">
            <a:xfrm>
              <a:off x="3886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Rectangle 20"/>
            <p:cNvSpPr>
              <a:spLocks noChangeArrowheads="1"/>
            </p:cNvSpPr>
            <p:nvPr/>
          </p:nvSpPr>
          <p:spPr bwMode="auto">
            <a:xfrm>
              <a:off x="4132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Rectangle 21"/>
            <p:cNvSpPr>
              <a:spLocks noChangeArrowheads="1"/>
            </p:cNvSpPr>
            <p:nvPr/>
          </p:nvSpPr>
          <p:spPr bwMode="auto">
            <a:xfrm>
              <a:off x="4378" y="2517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2"/>
            <p:cNvSpPr>
              <a:spLocks noChangeArrowheads="1"/>
            </p:cNvSpPr>
            <p:nvPr/>
          </p:nvSpPr>
          <p:spPr bwMode="auto">
            <a:xfrm>
              <a:off x="4623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Rectangle 23"/>
            <p:cNvSpPr>
              <a:spLocks noChangeArrowheads="1"/>
            </p:cNvSpPr>
            <p:nvPr/>
          </p:nvSpPr>
          <p:spPr bwMode="auto">
            <a:xfrm>
              <a:off x="4869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Rectangle 24"/>
            <p:cNvSpPr>
              <a:spLocks noChangeArrowheads="1"/>
            </p:cNvSpPr>
            <p:nvPr/>
          </p:nvSpPr>
          <p:spPr bwMode="auto">
            <a:xfrm>
              <a:off x="3149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1" name="Rectangle 25"/>
            <p:cNvSpPr>
              <a:spLocks noChangeArrowheads="1"/>
            </p:cNvSpPr>
            <p:nvPr/>
          </p:nvSpPr>
          <p:spPr bwMode="auto">
            <a:xfrm>
              <a:off x="2903" y="3008"/>
              <a:ext cx="246" cy="737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Rectangle 26"/>
            <p:cNvSpPr>
              <a:spLocks noChangeArrowheads="1"/>
            </p:cNvSpPr>
            <p:nvPr/>
          </p:nvSpPr>
          <p:spPr bwMode="auto">
            <a:xfrm>
              <a:off x="937" y="3008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Rectangle 27"/>
            <p:cNvSpPr>
              <a:spLocks noChangeArrowheads="1"/>
            </p:cNvSpPr>
            <p:nvPr/>
          </p:nvSpPr>
          <p:spPr bwMode="auto">
            <a:xfrm>
              <a:off x="691" y="3254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Rectangle 28"/>
            <p:cNvSpPr>
              <a:spLocks noChangeArrowheads="1"/>
            </p:cNvSpPr>
            <p:nvPr/>
          </p:nvSpPr>
          <p:spPr bwMode="auto">
            <a:xfrm>
              <a:off x="937" y="34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5" name="Rectangle 29"/>
            <p:cNvSpPr>
              <a:spLocks noChangeArrowheads="1"/>
            </p:cNvSpPr>
            <p:nvPr/>
          </p:nvSpPr>
          <p:spPr bwMode="auto">
            <a:xfrm>
              <a:off x="3640" y="2762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Rectangle 30"/>
            <p:cNvSpPr>
              <a:spLocks noChangeArrowheads="1"/>
            </p:cNvSpPr>
            <p:nvPr/>
          </p:nvSpPr>
          <p:spPr bwMode="auto">
            <a:xfrm>
              <a:off x="691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Rectangle 31"/>
            <p:cNvSpPr>
              <a:spLocks noChangeArrowheads="1"/>
            </p:cNvSpPr>
            <p:nvPr/>
          </p:nvSpPr>
          <p:spPr bwMode="auto">
            <a:xfrm>
              <a:off x="691" y="2517"/>
              <a:ext cx="492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Rectangle 32"/>
            <p:cNvSpPr>
              <a:spLocks noChangeArrowheads="1"/>
            </p:cNvSpPr>
            <p:nvPr/>
          </p:nvSpPr>
          <p:spPr bwMode="auto">
            <a:xfrm>
              <a:off x="1183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3"/>
            <p:cNvSpPr>
              <a:spLocks noChangeArrowheads="1"/>
            </p:cNvSpPr>
            <p:nvPr/>
          </p:nvSpPr>
          <p:spPr bwMode="auto">
            <a:xfrm>
              <a:off x="691" y="3008"/>
              <a:ext cx="246" cy="98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Rectangle 34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Rectangle 35"/>
            <p:cNvSpPr>
              <a:spLocks noChangeArrowheads="1"/>
            </p:cNvSpPr>
            <p:nvPr/>
          </p:nvSpPr>
          <p:spPr bwMode="auto">
            <a:xfrm>
              <a:off x="4869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Rectangle 36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Rectangle 37"/>
            <p:cNvSpPr>
              <a:spLocks noChangeArrowheads="1"/>
            </p:cNvSpPr>
            <p:nvPr/>
          </p:nvSpPr>
          <p:spPr bwMode="auto">
            <a:xfrm>
              <a:off x="937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Rectangle 38"/>
            <p:cNvSpPr>
              <a:spLocks noChangeArrowheads="1"/>
            </p:cNvSpPr>
            <p:nvPr/>
          </p:nvSpPr>
          <p:spPr bwMode="auto">
            <a:xfrm>
              <a:off x="937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Rectangle 39"/>
            <p:cNvSpPr>
              <a:spLocks noChangeArrowheads="1"/>
            </p:cNvSpPr>
            <p:nvPr/>
          </p:nvSpPr>
          <p:spPr bwMode="auto">
            <a:xfrm>
              <a:off x="691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Rectangle 40"/>
            <p:cNvSpPr>
              <a:spLocks noChangeArrowheads="1"/>
            </p:cNvSpPr>
            <p:nvPr/>
          </p:nvSpPr>
          <p:spPr bwMode="auto">
            <a:xfrm>
              <a:off x="937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7" name="Rectangle 41"/>
            <p:cNvSpPr>
              <a:spLocks noChangeArrowheads="1"/>
            </p:cNvSpPr>
            <p:nvPr/>
          </p:nvSpPr>
          <p:spPr bwMode="auto">
            <a:xfrm>
              <a:off x="691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8" name="Rectangle 42"/>
            <p:cNvSpPr>
              <a:spLocks noChangeArrowheads="1"/>
            </p:cNvSpPr>
            <p:nvPr/>
          </p:nvSpPr>
          <p:spPr bwMode="auto">
            <a:xfrm>
              <a:off x="937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Rectangle 43"/>
            <p:cNvSpPr>
              <a:spLocks noChangeArrowheads="1"/>
            </p:cNvSpPr>
            <p:nvPr/>
          </p:nvSpPr>
          <p:spPr bwMode="auto">
            <a:xfrm>
              <a:off x="691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0" name="Rectangle 44"/>
            <p:cNvSpPr>
              <a:spLocks noChangeArrowheads="1"/>
            </p:cNvSpPr>
            <p:nvPr/>
          </p:nvSpPr>
          <p:spPr bwMode="auto">
            <a:xfrm>
              <a:off x="937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1" name="Rectangle 45"/>
            <p:cNvSpPr>
              <a:spLocks noChangeArrowheads="1"/>
            </p:cNvSpPr>
            <p:nvPr/>
          </p:nvSpPr>
          <p:spPr bwMode="auto">
            <a:xfrm>
              <a:off x="691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2" name="Rectangle 46"/>
            <p:cNvSpPr>
              <a:spLocks noChangeArrowheads="1"/>
            </p:cNvSpPr>
            <p:nvPr/>
          </p:nvSpPr>
          <p:spPr bwMode="auto">
            <a:xfrm>
              <a:off x="937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3" name="Rectangle 47"/>
            <p:cNvSpPr>
              <a:spLocks noChangeArrowheads="1"/>
            </p:cNvSpPr>
            <p:nvPr/>
          </p:nvSpPr>
          <p:spPr bwMode="auto">
            <a:xfrm>
              <a:off x="691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4" name="Rectangle 48"/>
            <p:cNvSpPr>
              <a:spLocks noChangeArrowheads="1"/>
            </p:cNvSpPr>
            <p:nvPr/>
          </p:nvSpPr>
          <p:spPr bwMode="auto">
            <a:xfrm>
              <a:off x="3640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5" name="Rectangle 49"/>
            <p:cNvSpPr>
              <a:spLocks noChangeArrowheads="1"/>
            </p:cNvSpPr>
            <p:nvPr/>
          </p:nvSpPr>
          <p:spPr bwMode="auto">
            <a:xfrm>
              <a:off x="3640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6" name="Rectangle 50"/>
            <p:cNvSpPr>
              <a:spLocks noChangeArrowheads="1"/>
            </p:cNvSpPr>
            <p:nvPr/>
          </p:nvSpPr>
          <p:spPr bwMode="auto">
            <a:xfrm>
              <a:off x="3886" y="27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7" name="Rectangle 51"/>
            <p:cNvSpPr>
              <a:spLocks noChangeArrowheads="1"/>
            </p:cNvSpPr>
            <p:nvPr/>
          </p:nvSpPr>
          <p:spPr bwMode="auto">
            <a:xfrm>
              <a:off x="3640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8" name="Rectangle 52"/>
            <p:cNvSpPr>
              <a:spLocks noChangeArrowheads="1"/>
            </p:cNvSpPr>
            <p:nvPr/>
          </p:nvSpPr>
          <p:spPr bwMode="auto">
            <a:xfrm>
              <a:off x="3640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9" name="Rectangle 53"/>
            <p:cNvSpPr>
              <a:spLocks noChangeArrowheads="1"/>
            </p:cNvSpPr>
            <p:nvPr/>
          </p:nvSpPr>
          <p:spPr bwMode="auto">
            <a:xfrm>
              <a:off x="3640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0" name="Rectangle 54"/>
            <p:cNvSpPr>
              <a:spLocks noChangeArrowheads="1"/>
            </p:cNvSpPr>
            <p:nvPr/>
          </p:nvSpPr>
          <p:spPr bwMode="auto">
            <a:xfrm>
              <a:off x="3886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1" name="Rectangle 55"/>
            <p:cNvSpPr>
              <a:spLocks noChangeArrowheads="1"/>
            </p:cNvSpPr>
            <p:nvPr/>
          </p:nvSpPr>
          <p:spPr bwMode="auto">
            <a:xfrm>
              <a:off x="3886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2" name="Rectangle 56"/>
            <p:cNvSpPr>
              <a:spLocks noChangeArrowheads="1"/>
            </p:cNvSpPr>
            <p:nvPr/>
          </p:nvSpPr>
          <p:spPr bwMode="auto">
            <a:xfrm>
              <a:off x="3886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3" name="Rectangle 57"/>
            <p:cNvSpPr>
              <a:spLocks noChangeArrowheads="1"/>
            </p:cNvSpPr>
            <p:nvPr/>
          </p:nvSpPr>
          <p:spPr bwMode="auto">
            <a:xfrm>
              <a:off x="4132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4" name="Rectangle 58"/>
            <p:cNvSpPr>
              <a:spLocks noChangeArrowheads="1"/>
            </p:cNvSpPr>
            <p:nvPr/>
          </p:nvSpPr>
          <p:spPr bwMode="auto">
            <a:xfrm>
              <a:off x="4132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5" name="Rectangle 59"/>
            <p:cNvSpPr>
              <a:spLocks noChangeArrowheads="1"/>
            </p:cNvSpPr>
            <p:nvPr/>
          </p:nvSpPr>
          <p:spPr bwMode="auto">
            <a:xfrm>
              <a:off x="4132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86" name="Group 60"/>
            <p:cNvGrpSpPr>
              <a:grpSpLocks/>
            </p:cNvGrpSpPr>
            <p:nvPr/>
          </p:nvGrpSpPr>
          <p:grpSpPr bwMode="auto">
            <a:xfrm>
              <a:off x="691" y="2271"/>
              <a:ext cx="4424" cy="1474"/>
              <a:chOff x="727" y="2262"/>
              <a:chExt cx="4424" cy="1474"/>
            </a:xfrm>
          </p:grpSpPr>
          <p:sp>
            <p:nvSpPr>
              <p:cNvPr id="30827" name="Rectangle 61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8" name="Rectangle 62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9" name="Rectangle 63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0" name="Rectangle 64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1" name="Rectangle 65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2" name="Rectangle 66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3" name="Rectangle 67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4" name="Rectangle 68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5" name="Rectangle 69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6" name="Rectangle 70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7" name="Rectangle 71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8" name="Rectangle 72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9" name="Rectangle 73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0" name="Rectangle 74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1" name="Rectangle 75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2" name="Rectangle 76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3" name="Rectangle 77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solidFill>
                <a:srgbClr val="3333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87" name="Rectangle 78"/>
            <p:cNvSpPr>
              <a:spLocks noChangeArrowheads="1"/>
            </p:cNvSpPr>
            <p:nvPr/>
          </p:nvSpPr>
          <p:spPr bwMode="auto">
            <a:xfrm>
              <a:off x="462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8" name="Rectangle 79"/>
            <p:cNvSpPr>
              <a:spLocks noChangeArrowheads="1"/>
            </p:cNvSpPr>
            <p:nvPr/>
          </p:nvSpPr>
          <p:spPr bwMode="auto">
            <a:xfrm>
              <a:off x="4378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9" name="Rectangle 80"/>
            <p:cNvSpPr>
              <a:spLocks noChangeArrowheads="1"/>
            </p:cNvSpPr>
            <p:nvPr/>
          </p:nvSpPr>
          <p:spPr bwMode="auto">
            <a:xfrm>
              <a:off x="4378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Rectangle 81"/>
            <p:cNvSpPr>
              <a:spLocks noChangeArrowheads="1"/>
            </p:cNvSpPr>
            <p:nvPr/>
          </p:nvSpPr>
          <p:spPr bwMode="auto">
            <a:xfrm>
              <a:off x="3395" y="3008"/>
              <a:ext cx="245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1" name="Rectangle 82"/>
            <p:cNvSpPr>
              <a:spLocks noChangeArrowheads="1"/>
            </p:cNvSpPr>
            <p:nvPr/>
          </p:nvSpPr>
          <p:spPr bwMode="auto">
            <a:xfrm>
              <a:off x="3395" y="3254"/>
              <a:ext cx="245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2" name="Rectangle 83"/>
            <p:cNvSpPr>
              <a:spLocks noChangeArrowheads="1"/>
            </p:cNvSpPr>
            <p:nvPr/>
          </p:nvSpPr>
          <p:spPr bwMode="auto">
            <a:xfrm>
              <a:off x="3395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3" name="Rectangle 84"/>
            <p:cNvSpPr>
              <a:spLocks noChangeArrowheads="1"/>
            </p:cNvSpPr>
            <p:nvPr/>
          </p:nvSpPr>
          <p:spPr bwMode="auto">
            <a:xfrm>
              <a:off x="3149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4" name="Rectangle 85"/>
            <p:cNvSpPr>
              <a:spLocks noChangeArrowheads="1"/>
            </p:cNvSpPr>
            <p:nvPr/>
          </p:nvSpPr>
          <p:spPr bwMode="auto">
            <a:xfrm>
              <a:off x="3149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5" name="Rectangle 86"/>
            <p:cNvSpPr>
              <a:spLocks noChangeArrowheads="1"/>
            </p:cNvSpPr>
            <p:nvPr/>
          </p:nvSpPr>
          <p:spPr bwMode="auto">
            <a:xfrm>
              <a:off x="3149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6" name="Rectangle 87"/>
            <p:cNvSpPr>
              <a:spLocks noChangeArrowheads="1"/>
            </p:cNvSpPr>
            <p:nvPr/>
          </p:nvSpPr>
          <p:spPr bwMode="auto">
            <a:xfrm>
              <a:off x="2903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Rectangle 88"/>
            <p:cNvSpPr>
              <a:spLocks noChangeArrowheads="1"/>
            </p:cNvSpPr>
            <p:nvPr/>
          </p:nvSpPr>
          <p:spPr bwMode="auto">
            <a:xfrm>
              <a:off x="2903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8" name="Rectangle 89"/>
            <p:cNvSpPr>
              <a:spLocks noChangeArrowheads="1"/>
            </p:cNvSpPr>
            <p:nvPr/>
          </p:nvSpPr>
          <p:spPr bwMode="auto">
            <a:xfrm>
              <a:off x="2903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9" name="Rectangle 90"/>
            <p:cNvSpPr>
              <a:spLocks noChangeArrowheads="1"/>
            </p:cNvSpPr>
            <p:nvPr/>
          </p:nvSpPr>
          <p:spPr bwMode="auto">
            <a:xfrm>
              <a:off x="1183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0" name="Rectangle 91"/>
            <p:cNvSpPr>
              <a:spLocks noChangeArrowheads="1"/>
            </p:cNvSpPr>
            <p:nvPr/>
          </p:nvSpPr>
          <p:spPr bwMode="auto">
            <a:xfrm>
              <a:off x="1183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1" name="Rectangle 92"/>
            <p:cNvSpPr>
              <a:spLocks noChangeArrowheads="1"/>
            </p:cNvSpPr>
            <p:nvPr/>
          </p:nvSpPr>
          <p:spPr bwMode="auto">
            <a:xfrm>
              <a:off x="1183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2" name="Rectangle 93"/>
            <p:cNvSpPr>
              <a:spLocks noChangeArrowheads="1"/>
            </p:cNvSpPr>
            <p:nvPr/>
          </p:nvSpPr>
          <p:spPr bwMode="auto">
            <a:xfrm>
              <a:off x="1183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3" name="Rectangle 94"/>
            <p:cNvSpPr>
              <a:spLocks noChangeArrowheads="1"/>
            </p:cNvSpPr>
            <p:nvPr/>
          </p:nvSpPr>
          <p:spPr bwMode="auto">
            <a:xfrm>
              <a:off x="1428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4" name="Rectangle 95"/>
            <p:cNvSpPr>
              <a:spLocks noChangeArrowheads="1"/>
            </p:cNvSpPr>
            <p:nvPr/>
          </p:nvSpPr>
          <p:spPr bwMode="auto">
            <a:xfrm>
              <a:off x="1428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5" name="Rectangle 96"/>
            <p:cNvSpPr>
              <a:spLocks noChangeArrowheads="1"/>
            </p:cNvSpPr>
            <p:nvPr/>
          </p:nvSpPr>
          <p:spPr bwMode="auto">
            <a:xfrm>
              <a:off x="1428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6" name="Rectangle 97"/>
            <p:cNvSpPr>
              <a:spLocks noChangeArrowheads="1"/>
            </p:cNvSpPr>
            <p:nvPr/>
          </p:nvSpPr>
          <p:spPr bwMode="auto">
            <a:xfrm>
              <a:off x="1428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7" name="Rectangle 98"/>
            <p:cNvSpPr>
              <a:spLocks noChangeArrowheads="1"/>
            </p:cNvSpPr>
            <p:nvPr/>
          </p:nvSpPr>
          <p:spPr bwMode="auto">
            <a:xfrm>
              <a:off x="1674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8" name="Rectangle 99"/>
            <p:cNvSpPr>
              <a:spLocks noChangeArrowheads="1"/>
            </p:cNvSpPr>
            <p:nvPr/>
          </p:nvSpPr>
          <p:spPr bwMode="auto">
            <a:xfrm>
              <a:off x="1674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9" name="Rectangle 100"/>
            <p:cNvSpPr>
              <a:spLocks noChangeArrowheads="1"/>
            </p:cNvSpPr>
            <p:nvPr/>
          </p:nvSpPr>
          <p:spPr bwMode="auto">
            <a:xfrm>
              <a:off x="1674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0" name="Rectangle 101"/>
            <p:cNvSpPr>
              <a:spLocks noChangeArrowheads="1"/>
            </p:cNvSpPr>
            <p:nvPr/>
          </p:nvSpPr>
          <p:spPr bwMode="auto">
            <a:xfrm>
              <a:off x="1674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1" name="Rectangle 102"/>
            <p:cNvSpPr>
              <a:spLocks noChangeArrowheads="1"/>
            </p:cNvSpPr>
            <p:nvPr/>
          </p:nvSpPr>
          <p:spPr bwMode="auto">
            <a:xfrm>
              <a:off x="1920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2" name="Rectangle 103"/>
            <p:cNvSpPr>
              <a:spLocks noChangeArrowheads="1"/>
            </p:cNvSpPr>
            <p:nvPr/>
          </p:nvSpPr>
          <p:spPr bwMode="auto">
            <a:xfrm>
              <a:off x="1920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3" name="Rectangle 104"/>
            <p:cNvSpPr>
              <a:spLocks noChangeArrowheads="1"/>
            </p:cNvSpPr>
            <p:nvPr/>
          </p:nvSpPr>
          <p:spPr bwMode="auto">
            <a:xfrm>
              <a:off x="1920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4" name="Rectangle 105"/>
            <p:cNvSpPr>
              <a:spLocks noChangeArrowheads="1"/>
            </p:cNvSpPr>
            <p:nvPr/>
          </p:nvSpPr>
          <p:spPr bwMode="auto">
            <a:xfrm>
              <a:off x="1920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5" name="Rectangle 106"/>
            <p:cNvSpPr>
              <a:spLocks noChangeArrowheads="1"/>
            </p:cNvSpPr>
            <p:nvPr/>
          </p:nvSpPr>
          <p:spPr bwMode="auto">
            <a:xfrm>
              <a:off x="2166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6" name="Rectangle 107"/>
            <p:cNvSpPr>
              <a:spLocks noChangeArrowheads="1"/>
            </p:cNvSpPr>
            <p:nvPr/>
          </p:nvSpPr>
          <p:spPr bwMode="auto">
            <a:xfrm>
              <a:off x="2166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7" name="Rectangle 108"/>
            <p:cNvSpPr>
              <a:spLocks noChangeArrowheads="1"/>
            </p:cNvSpPr>
            <p:nvPr/>
          </p:nvSpPr>
          <p:spPr bwMode="auto">
            <a:xfrm>
              <a:off x="2166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8" name="Rectangle 109"/>
            <p:cNvSpPr>
              <a:spLocks noChangeArrowheads="1"/>
            </p:cNvSpPr>
            <p:nvPr/>
          </p:nvSpPr>
          <p:spPr bwMode="auto">
            <a:xfrm>
              <a:off x="2166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9" name="Rectangle 110"/>
            <p:cNvSpPr>
              <a:spLocks noChangeArrowheads="1"/>
            </p:cNvSpPr>
            <p:nvPr/>
          </p:nvSpPr>
          <p:spPr bwMode="auto">
            <a:xfrm>
              <a:off x="2411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0" name="Rectangle 111"/>
            <p:cNvSpPr>
              <a:spLocks noChangeArrowheads="1"/>
            </p:cNvSpPr>
            <p:nvPr/>
          </p:nvSpPr>
          <p:spPr bwMode="auto">
            <a:xfrm>
              <a:off x="2411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1" name="Rectangle 112"/>
            <p:cNvSpPr>
              <a:spLocks noChangeArrowheads="1"/>
            </p:cNvSpPr>
            <p:nvPr/>
          </p:nvSpPr>
          <p:spPr bwMode="auto">
            <a:xfrm>
              <a:off x="2411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2" name="Rectangle 113"/>
            <p:cNvSpPr>
              <a:spLocks noChangeArrowheads="1"/>
            </p:cNvSpPr>
            <p:nvPr/>
          </p:nvSpPr>
          <p:spPr bwMode="auto">
            <a:xfrm>
              <a:off x="2411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3" name="Rectangle 114"/>
            <p:cNvSpPr>
              <a:spLocks noChangeArrowheads="1"/>
            </p:cNvSpPr>
            <p:nvPr/>
          </p:nvSpPr>
          <p:spPr bwMode="auto">
            <a:xfrm>
              <a:off x="2657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4" name="Rectangle 115"/>
            <p:cNvSpPr>
              <a:spLocks noChangeArrowheads="1"/>
            </p:cNvSpPr>
            <p:nvPr/>
          </p:nvSpPr>
          <p:spPr bwMode="auto">
            <a:xfrm>
              <a:off x="2657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5" name="Rectangle 116"/>
            <p:cNvSpPr>
              <a:spLocks noChangeArrowheads="1"/>
            </p:cNvSpPr>
            <p:nvPr/>
          </p:nvSpPr>
          <p:spPr bwMode="auto">
            <a:xfrm>
              <a:off x="2657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6" name="Rectangle 117"/>
            <p:cNvSpPr>
              <a:spLocks noChangeArrowheads="1"/>
            </p:cNvSpPr>
            <p:nvPr/>
          </p:nvSpPr>
          <p:spPr bwMode="auto">
            <a:xfrm>
              <a:off x="2657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38" name="Oval 118"/>
          <p:cNvSpPr>
            <a:spLocks noChangeAspect="1" noChangeArrowheads="1"/>
          </p:cNvSpPr>
          <p:nvPr/>
        </p:nvSpPr>
        <p:spPr bwMode="auto">
          <a:xfrm>
            <a:off x="5013325" y="3302000"/>
            <a:ext cx="219075" cy="219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rgbClr val="CC0000"/>
                </a:solidFill>
              </a:rPr>
              <a:t>Cu</a:t>
            </a:r>
          </a:p>
        </p:txBody>
      </p:sp>
      <p:sp>
        <p:nvSpPr>
          <p:cNvPr id="5239" name="Oval 119"/>
          <p:cNvSpPr>
            <a:spLocks noChangeAspect="1" noChangeArrowheads="1"/>
          </p:cNvSpPr>
          <p:nvPr/>
        </p:nvSpPr>
        <p:spPr bwMode="auto">
          <a:xfrm>
            <a:off x="5014913" y="3917950"/>
            <a:ext cx="219075" cy="219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rgbClr val="CC0000"/>
                </a:solidFill>
              </a:rPr>
              <a:t>Au</a:t>
            </a:r>
          </a:p>
        </p:txBody>
      </p:sp>
      <p:sp>
        <p:nvSpPr>
          <p:cNvPr id="5240" name="Oval 120"/>
          <p:cNvSpPr>
            <a:spLocks noChangeAspect="1" noChangeArrowheads="1"/>
          </p:cNvSpPr>
          <p:nvPr/>
        </p:nvSpPr>
        <p:spPr bwMode="auto">
          <a:xfrm>
            <a:off x="5948363" y="3921125"/>
            <a:ext cx="219075" cy="219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rgbClr val="CC0000"/>
                </a:solidFill>
              </a:rPr>
              <a:t>Pb</a:t>
            </a:r>
          </a:p>
        </p:txBody>
      </p:sp>
      <p:sp>
        <p:nvSpPr>
          <p:cNvPr id="5241" name="Oval 121"/>
          <p:cNvSpPr>
            <a:spLocks noChangeAspect="1" noChangeArrowheads="1"/>
          </p:cNvSpPr>
          <p:nvPr/>
        </p:nvSpPr>
        <p:spPr bwMode="auto">
          <a:xfrm>
            <a:off x="5946775" y="3611563"/>
            <a:ext cx="219075" cy="219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rgbClr val="CC0000"/>
                </a:solidFill>
              </a:rPr>
              <a:t>Sn</a:t>
            </a:r>
          </a:p>
        </p:txBody>
      </p:sp>
      <p:sp>
        <p:nvSpPr>
          <p:cNvPr id="5242" name="Oval 122"/>
          <p:cNvSpPr>
            <a:spLocks noChangeAspect="1" noChangeArrowheads="1"/>
          </p:cNvSpPr>
          <p:nvPr/>
        </p:nvSpPr>
        <p:spPr bwMode="auto">
          <a:xfrm>
            <a:off x="4086225" y="3298825"/>
            <a:ext cx="219075" cy="2190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rgbClr val="CC0000"/>
                </a:solidFill>
              </a:rPr>
              <a:t>Fe</a:t>
            </a:r>
          </a:p>
        </p:txBody>
      </p:sp>
      <p:sp>
        <p:nvSpPr>
          <p:cNvPr id="5243" name="Rectangle 123"/>
          <p:cNvSpPr>
            <a:spLocks noChangeArrowheads="1"/>
          </p:cNvSpPr>
          <p:nvPr/>
        </p:nvSpPr>
        <p:spPr bwMode="auto">
          <a:xfrm>
            <a:off x="2078038" y="796925"/>
            <a:ext cx="471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(i.e., NOT the Stock System)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5126" grpId="0"/>
      <p:bldP spid="5127" grpId="0"/>
      <p:bldP spid="5238" grpId="0" animBg="1"/>
      <p:bldP spid="5239" grpId="0" animBg="1"/>
      <p:bldP spid="5240" grpId="0" animBg="1"/>
      <p:bldP spid="5241" grpId="0" animBg="1"/>
      <p:bldP spid="5242" grpId="0" animBg="1"/>
      <p:bldP spid="524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-1203325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88963" y="2995613"/>
            <a:ext cx="2676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Write formulas: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76275" y="3460750"/>
            <a:ext cx="2679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cuprous sulfide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95325" y="4405313"/>
            <a:ext cx="2025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auric nitrite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96913" y="5421313"/>
            <a:ext cx="2660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ferrous fluoride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46600" y="3001963"/>
            <a:ext cx="2379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Write names: 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643438" y="345757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Pb</a:t>
            </a:r>
            <a:r>
              <a:rPr lang="en-US" sz="2800" baseline="-25000"/>
              <a:t>3</a:t>
            </a:r>
            <a:r>
              <a:rPr lang="en-US" sz="2800"/>
              <a:t>P</a:t>
            </a:r>
            <a:r>
              <a:rPr lang="en-US" sz="2800" baseline="-25000"/>
              <a:t>4</a:t>
            </a:r>
            <a:r>
              <a:rPr lang="en-US" sz="2800"/>
              <a:t> 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641850" y="4403725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Pb</a:t>
            </a:r>
            <a:r>
              <a:rPr lang="en-US" sz="2800" baseline="-25000"/>
              <a:t>3</a:t>
            </a:r>
            <a:r>
              <a:rPr lang="en-US" sz="2800"/>
              <a:t>P</a:t>
            </a:r>
            <a:r>
              <a:rPr lang="en-US" sz="2800" baseline="-25000"/>
              <a:t>2</a:t>
            </a:r>
            <a:r>
              <a:rPr lang="en-US" sz="2800"/>
              <a:t> 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659313" y="5418138"/>
            <a:ext cx="1624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Sn(OH)</a:t>
            </a:r>
            <a:r>
              <a:rPr lang="en-US" sz="2800" baseline="-25000"/>
              <a:t>4</a:t>
            </a:r>
            <a:r>
              <a:rPr lang="en-US" sz="2800"/>
              <a:t> 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849313" y="3954463"/>
            <a:ext cx="101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Cu</a:t>
            </a:r>
            <a:r>
              <a:rPr lang="en-US" sz="2800" baseline="30000">
                <a:solidFill>
                  <a:srgbClr val="A50021"/>
                </a:solidFill>
              </a:rPr>
              <a:t>1+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758950" y="3952875"/>
            <a:ext cx="788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0066"/>
                </a:solidFill>
              </a:rPr>
              <a:t>S</a:t>
            </a:r>
            <a:r>
              <a:rPr lang="en-US" sz="2800" baseline="30000">
                <a:solidFill>
                  <a:srgbClr val="000066"/>
                </a:solidFill>
              </a:rPr>
              <a:t>2–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817813" y="3954463"/>
            <a:ext cx="1109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Cu</a:t>
            </a:r>
            <a:r>
              <a:rPr lang="en-US" sz="2800" baseline="-25000"/>
              <a:t>2</a:t>
            </a:r>
            <a:r>
              <a:rPr lang="en-US" sz="2800">
                <a:solidFill>
                  <a:srgbClr val="000066"/>
                </a:solidFill>
              </a:rPr>
              <a:t>S</a:t>
            </a:r>
            <a:r>
              <a:rPr lang="en-US" sz="2800"/>
              <a:t> 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815975" y="49403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Au</a:t>
            </a:r>
            <a:r>
              <a:rPr lang="en-US" sz="2800" baseline="30000">
                <a:solidFill>
                  <a:srgbClr val="A50021"/>
                </a:solidFill>
              </a:rPr>
              <a:t>3+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590675" y="4940300"/>
            <a:ext cx="1220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</a:rPr>
              <a:t>NO</a:t>
            </a:r>
            <a:r>
              <a:rPr lang="en-US" sz="2800" baseline="-25000">
                <a:solidFill>
                  <a:srgbClr val="009900"/>
                </a:solidFill>
              </a:rPr>
              <a:t>2</a:t>
            </a:r>
            <a:r>
              <a:rPr lang="en-US" sz="2800" baseline="30000">
                <a:solidFill>
                  <a:srgbClr val="009900"/>
                </a:solidFill>
              </a:rPr>
              <a:t>1–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689225" y="4940300"/>
            <a:ext cx="175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Au</a:t>
            </a:r>
            <a:r>
              <a:rPr lang="en-US" sz="2800"/>
              <a:t>(</a:t>
            </a:r>
            <a:r>
              <a:rPr lang="en-US" sz="2800">
                <a:solidFill>
                  <a:srgbClr val="009900"/>
                </a:solidFill>
              </a:rPr>
              <a:t>NO</a:t>
            </a:r>
            <a:r>
              <a:rPr lang="en-US" sz="2800" baseline="-25000">
                <a:solidFill>
                  <a:srgbClr val="009900"/>
                </a:solidFill>
              </a:rPr>
              <a:t>2</a:t>
            </a:r>
            <a:r>
              <a:rPr lang="en-US" sz="2800"/>
              <a:t>)</a:t>
            </a:r>
            <a:r>
              <a:rPr lang="en-US" sz="280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792163" y="5915025"/>
            <a:ext cx="974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Fe</a:t>
            </a:r>
            <a:r>
              <a:rPr lang="en-US" sz="2800" baseline="30000">
                <a:solidFill>
                  <a:srgbClr val="A50021"/>
                </a:solidFill>
              </a:rPr>
              <a:t>2+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1701800" y="5911850"/>
            <a:ext cx="769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0066"/>
                </a:solidFill>
              </a:rPr>
              <a:t>F</a:t>
            </a:r>
            <a:r>
              <a:rPr lang="en-US" sz="2800" baseline="30000">
                <a:solidFill>
                  <a:srgbClr val="000066"/>
                </a:solidFill>
              </a:rPr>
              <a:t>1–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822575" y="5911850"/>
            <a:ext cx="105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Fe</a:t>
            </a:r>
            <a:r>
              <a:rPr lang="en-US" sz="2800">
                <a:solidFill>
                  <a:srgbClr val="000066"/>
                </a:solidFill>
              </a:rPr>
              <a:t>F</a:t>
            </a:r>
            <a:r>
              <a:rPr lang="en-US" sz="2800" baseline="-25000"/>
              <a:t>2</a:t>
            </a:r>
            <a:r>
              <a:rPr lang="en-US" sz="2800"/>
              <a:t> 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74688" y="3460750"/>
            <a:ext cx="2679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cuprous</a:t>
            </a:r>
            <a:r>
              <a:rPr lang="en-US" sz="2800"/>
              <a:t> </a:t>
            </a:r>
            <a:r>
              <a:rPr lang="en-US" sz="2800">
                <a:solidFill>
                  <a:srgbClr val="000066"/>
                </a:solidFill>
              </a:rPr>
              <a:t>sulfide</a:t>
            </a:r>
            <a:r>
              <a:rPr lang="en-US" sz="2800"/>
              <a:t> 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93738" y="4405313"/>
            <a:ext cx="2025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auric</a:t>
            </a:r>
            <a:r>
              <a:rPr lang="en-US" sz="2800"/>
              <a:t> </a:t>
            </a:r>
            <a:r>
              <a:rPr lang="en-US" sz="2800">
                <a:solidFill>
                  <a:srgbClr val="009900"/>
                </a:solidFill>
              </a:rPr>
              <a:t>nitrite</a:t>
            </a:r>
            <a:r>
              <a:rPr lang="en-US" sz="2800"/>
              <a:t> 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695325" y="5421313"/>
            <a:ext cx="2660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ferrous</a:t>
            </a:r>
            <a:r>
              <a:rPr lang="en-US" sz="2800"/>
              <a:t> </a:t>
            </a:r>
            <a:r>
              <a:rPr lang="en-US" sz="2800">
                <a:solidFill>
                  <a:srgbClr val="000066"/>
                </a:solidFill>
              </a:rPr>
              <a:t>fluoride</a:t>
            </a:r>
            <a:r>
              <a:rPr lang="en-US" sz="2800"/>
              <a:t> 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643438" y="3455988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Pb</a:t>
            </a:r>
            <a:r>
              <a:rPr lang="en-US" sz="2800" baseline="-25000"/>
              <a:t>3</a:t>
            </a:r>
            <a:r>
              <a:rPr lang="en-US" sz="2800">
                <a:solidFill>
                  <a:srgbClr val="000066"/>
                </a:solidFill>
              </a:rPr>
              <a:t>P</a:t>
            </a:r>
            <a:r>
              <a:rPr lang="en-US" sz="2800" baseline="-25000"/>
              <a:t>4</a:t>
            </a:r>
            <a:r>
              <a:rPr lang="en-US" sz="2800"/>
              <a:t> 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4641850" y="4402138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Pb</a:t>
            </a:r>
            <a:r>
              <a:rPr lang="en-US" sz="2800" baseline="-25000"/>
              <a:t>3</a:t>
            </a:r>
            <a:r>
              <a:rPr lang="en-US" sz="2800">
                <a:solidFill>
                  <a:srgbClr val="000066"/>
                </a:solidFill>
              </a:rPr>
              <a:t>P</a:t>
            </a:r>
            <a:r>
              <a:rPr lang="en-US" sz="2800" baseline="-25000"/>
              <a:t>2</a:t>
            </a:r>
            <a:r>
              <a:rPr lang="en-US" sz="2800"/>
              <a:t> 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659313" y="5416550"/>
            <a:ext cx="1624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Sn</a:t>
            </a:r>
            <a:r>
              <a:rPr lang="en-US" sz="2800"/>
              <a:t>(</a:t>
            </a:r>
            <a:r>
              <a:rPr lang="en-US" sz="2800">
                <a:solidFill>
                  <a:srgbClr val="009900"/>
                </a:solidFill>
              </a:rPr>
              <a:t>OH</a:t>
            </a:r>
            <a:r>
              <a:rPr lang="en-US" sz="2800"/>
              <a:t>)</a:t>
            </a:r>
            <a:r>
              <a:rPr lang="en-US" sz="2800" baseline="-25000"/>
              <a:t>4</a:t>
            </a:r>
            <a:r>
              <a:rPr lang="en-US" sz="2800"/>
              <a:t> 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6384925" y="3492500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7578725" y="338931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P</a:t>
            </a:r>
            <a:r>
              <a:rPr lang="en-US" sz="200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821363" y="3498850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927850" y="3490913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5761038" y="4456113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6369050" y="4470400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6924675" y="4473575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993063" y="3381375"/>
            <a:ext cx="608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P</a:t>
            </a:r>
            <a:r>
              <a:rPr lang="en-US" sz="200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7788275" y="362426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P</a:t>
            </a:r>
            <a:r>
              <a:rPr lang="en-US" sz="200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8166100" y="3622675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P</a:t>
            </a:r>
            <a:r>
              <a:rPr lang="en-US" sz="200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7959725" y="4473575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P</a:t>
            </a:r>
            <a:r>
              <a:rPr lang="en-US" sz="200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7553325" y="4470400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P</a:t>
            </a:r>
            <a:r>
              <a:rPr lang="en-US" sz="200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6924675" y="4475163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2+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6927850" y="3489325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4+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6369050" y="4471988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2+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6384925" y="3492500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4+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5821363" y="3498850"/>
            <a:ext cx="754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4+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5056188" y="3878263"/>
            <a:ext cx="3440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A50021"/>
                </a:solidFill>
              </a:rPr>
              <a:t>plumbic</a:t>
            </a:r>
            <a:r>
              <a:rPr lang="en-US" sz="2800"/>
              <a:t> </a:t>
            </a:r>
            <a:r>
              <a:rPr lang="en-US" sz="2800">
                <a:solidFill>
                  <a:srgbClr val="000066"/>
                </a:solidFill>
              </a:rPr>
              <a:t>phosphide</a:t>
            </a:r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5762625" y="4456113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Pb</a:t>
            </a:r>
            <a:r>
              <a:rPr lang="en-US" sz="2000" baseline="30000">
                <a:solidFill>
                  <a:srgbClr val="A50021"/>
                </a:solidFill>
              </a:rPr>
              <a:t>2+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4892675" y="4845050"/>
            <a:ext cx="3613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A50021"/>
                </a:solidFill>
              </a:rPr>
              <a:t>plumbous</a:t>
            </a:r>
            <a:r>
              <a:rPr lang="en-US" sz="2800"/>
              <a:t> </a:t>
            </a:r>
            <a:r>
              <a:rPr lang="en-US" sz="2800">
                <a:solidFill>
                  <a:srgbClr val="000066"/>
                </a:solidFill>
              </a:rPr>
              <a:t>phosphide</a:t>
            </a:r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6675438" y="550386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OH</a:t>
            </a:r>
            <a:r>
              <a:rPr lang="en-US" sz="2000" baseline="30000">
                <a:solidFill>
                  <a:srgbClr val="009900"/>
                </a:solidFill>
              </a:rPr>
              <a:t>1–</a:t>
            </a:r>
            <a:r>
              <a:rPr lang="en-US" sz="20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6146800" y="5505450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Sn</a:t>
            </a:r>
            <a:r>
              <a:rPr lang="en-US" sz="2000" baseline="30000">
                <a:solidFill>
                  <a:srgbClr val="A50021"/>
                </a:solidFill>
              </a:rPr>
              <a:t>4+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6145213" y="5502275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A50021"/>
                </a:solidFill>
              </a:rPr>
              <a:t>Sn</a:t>
            </a:r>
            <a:r>
              <a:rPr lang="en-US" sz="200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7858125" y="5568950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OH</a:t>
            </a:r>
            <a:r>
              <a:rPr lang="en-US" sz="2000" baseline="30000">
                <a:solidFill>
                  <a:srgbClr val="009900"/>
                </a:solidFill>
              </a:rPr>
              <a:t>1–</a:t>
            </a:r>
            <a:r>
              <a:rPr lang="en-US" sz="20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7758113" y="529272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OH</a:t>
            </a:r>
            <a:r>
              <a:rPr lang="en-US" sz="2000" baseline="30000">
                <a:solidFill>
                  <a:srgbClr val="009900"/>
                </a:solidFill>
              </a:rPr>
              <a:t>1–</a:t>
            </a:r>
            <a:r>
              <a:rPr lang="en-US" sz="20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7280275" y="5481638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OH</a:t>
            </a:r>
            <a:r>
              <a:rPr lang="en-US" sz="2000" baseline="30000">
                <a:solidFill>
                  <a:srgbClr val="009900"/>
                </a:solidFill>
              </a:rPr>
              <a:t>1–</a:t>
            </a:r>
            <a:r>
              <a:rPr lang="en-US" sz="20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4857750" y="5840413"/>
            <a:ext cx="3613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A50021"/>
                </a:solidFill>
              </a:rPr>
              <a:t>stannic</a:t>
            </a:r>
            <a:r>
              <a:rPr lang="en-US" sz="2800"/>
              <a:t> </a:t>
            </a:r>
            <a:r>
              <a:rPr lang="en-US" sz="2800">
                <a:solidFill>
                  <a:srgbClr val="009900"/>
                </a:solidFill>
              </a:rPr>
              <a:t>hydroxide</a:t>
            </a:r>
          </a:p>
        </p:txBody>
      </p:sp>
      <p:grpSp>
        <p:nvGrpSpPr>
          <p:cNvPr id="31797" name="Group 53"/>
          <p:cNvGrpSpPr>
            <a:grpSpLocks/>
          </p:cNvGrpSpPr>
          <p:nvPr/>
        </p:nvGrpSpPr>
        <p:grpSpPr bwMode="auto">
          <a:xfrm>
            <a:off x="284163" y="287338"/>
            <a:ext cx="8294687" cy="2654300"/>
            <a:chOff x="179" y="181"/>
            <a:chExt cx="5225" cy="1672"/>
          </a:xfrm>
        </p:grpSpPr>
        <p:sp>
          <p:nvSpPr>
            <p:cNvPr id="31798" name="Rectangle 54"/>
            <p:cNvSpPr>
              <a:spLocks noChangeArrowheads="1"/>
            </p:cNvSpPr>
            <p:nvPr/>
          </p:nvSpPr>
          <p:spPr bwMode="auto">
            <a:xfrm>
              <a:off x="179" y="181"/>
              <a:ext cx="5198" cy="1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indent="274638"/>
              <a:r>
                <a:rPr lang="en-US" sz="28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Element		Latin root		</a:t>
              </a:r>
              <a:r>
                <a:rPr lang="en-US" sz="2800" i="1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-ic		-ous</a:t>
              </a:r>
              <a:endParaRPr lang="en-US" sz="2800">
                <a:solidFill>
                  <a:srgbClr val="A50021"/>
                </a:solidFill>
                <a:ea typeface="Times New Roman" pitchFamily="18" charset="0"/>
                <a:cs typeface="Arial" charset="0"/>
              </a:endParaRPr>
            </a:p>
            <a:p>
              <a:pPr indent="274638" eaLnBrk="0" hangingPunct="0"/>
              <a:r>
                <a:rPr lang="en-US" sz="28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gold, Au		aur-			Au</a:t>
              </a:r>
              <a:r>
                <a:rPr lang="en-US" sz="2800" baseline="300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3+</a:t>
              </a:r>
              <a:r>
                <a:rPr lang="en-US" sz="28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		Au</a:t>
              </a:r>
              <a:r>
                <a:rPr lang="en-US" sz="2800" baseline="300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1+</a:t>
              </a:r>
              <a:endParaRPr lang="en-US" sz="2800">
                <a:solidFill>
                  <a:srgbClr val="A50021"/>
                </a:solidFill>
                <a:ea typeface="Times New Roman" pitchFamily="18" charset="0"/>
                <a:cs typeface="Arial" charset="0"/>
              </a:endParaRPr>
            </a:p>
            <a:p>
              <a:pPr indent="274638" eaLnBrk="0" hangingPunct="0"/>
              <a:r>
                <a:rPr lang="en-US" sz="28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lead, Pb		plumb-		Pb</a:t>
              </a:r>
              <a:r>
                <a:rPr lang="en-US" sz="2800" baseline="300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4+</a:t>
              </a:r>
              <a:r>
                <a:rPr lang="en-US" sz="28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		Pb</a:t>
              </a:r>
              <a:r>
                <a:rPr lang="en-US" sz="2800" baseline="300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2+</a:t>
              </a:r>
              <a:endParaRPr lang="en-US" sz="2800">
                <a:solidFill>
                  <a:srgbClr val="A50021"/>
                </a:solidFill>
                <a:ea typeface="Times New Roman" pitchFamily="18" charset="0"/>
                <a:cs typeface="Arial" charset="0"/>
              </a:endParaRPr>
            </a:p>
            <a:p>
              <a:pPr indent="274638" eaLnBrk="0" hangingPunct="0"/>
              <a:r>
                <a:rPr lang="en-US" sz="28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tin, Sn		stann-		Sn</a:t>
              </a:r>
              <a:r>
                <a:rPr lang="en-US" sz="2800" baseline="300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4+</a:t>
              </a:r>
              <a:r>
                <a:rPr lang="en-US" sz="28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		Sn</a:t>
              </a:r>
              <a:r>
                <a:rPr lang="en-US" sz="2800" baseline="300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2+</a:t>
              </a:r>
              <a:endParaRPr lang="en-US" sz="2800">
                <a:solidFill>
                  <a:srgbClr val="A50021"/>
                </a:solidFill>
                <a:ea typeface="Times New Roman" pitchFamily="18" charset="0"/>
                <a:cs typeface="Arial" charset="0"/>
              </a:endParaRPr>
            </a:p>
            <a:p>
              <a:pPr indent="274638" eaLnBrk="0" hangingPunct="0"/>
              <a:r>
                <a:rPr lang="en-US" sz="28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copper, Cu	cupr-			Cu</a:t>
              </a:r>
              <a:r>
                <a:rPr lang="en-US" sz="2800" baseline="300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2+</a:t>
              </a:r>
              <a:r>
                <a:rPr lang="en-US" sz="28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		Cu</a:t>
              </a:r>
              <a:r>
                <a:rPr lang="en-US" sz="2800" baseline="300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1+</a:t>
              </a:r>
              <a:endParaRPr lang="en-US" sz="2800">
                <a:solidFill>
                  <a:srgbClr val="A50021"/>
                </a:solidFill>
                <a:ea typeface="Times New Roman" pitchFamily="18" charset="0"/>
                <a:cs typeface="Arial" charset="0"/>
              </a:endParaRPr>
            </a:p>
            <a:p>
              <a:pPr indent="274638" eaLnBrk="0" hangingPunct="0"/>
              <a:r>
                <a:rPr lang="en-US" sz="28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iron, Fe		ferr-			Fe</a:t>
              </a:r>
              <a:r>
                <a:rPr lang="en-US" sz="2800" baseline="300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3+</a:t>
              </a:r>
              <a:r>
                <a:rPr lang="en-US" sz="28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		Fe</a:t>
              </a:r>
              <a:r>
                <a:rPr lang="en-US" sz="2800" baseline="30000">
                  <a:solidFill>
                    <a:srgbClr val="A50021"/>
                  </a:solidFill>
                  <a:ea typeface="Times New Roman" pitchFamily="18" charset="0"/>
                  <a:cs typeface="Arial" charset="0"/>
                </a:rPr>
                <a:t>2+</a:t>
              </a:r>
              <a:endParaRPr lang="en-US" sz="2800">
                <a:solidFill>
                  <a:srgbClr val="A50021"/>
                </a:solidFill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1799" name="Line 55"/>
            <p:cNvSpPr>
              <a:spLocks noChangeShapeType="1"/>
            </p:cNvSpPr>
            <p:nvPr/>
          </p:nvSpPr>
          <p:spPr bwMode="auto">
            <a:xfrm>
              <a:off x="341" y="227"/>
              <a:ext cx="5063" cy="0"/>
            </a:xfrm>
            <a:prstGeom prst="line">
              <a:avLst/>
            </a:prstGeom>
            <a:noFill/>
            <a:ln w="222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Line 56"/>
            <p:cNvSpPr>
              <a:spLocks noChangeShapeType="1"/>
            </p:cNvSpPr>
            <p:nvPr/>
          </p:nvSpPr>
          <p:spPr bwMode="auto">
            <a:xfrm>
              <a:off x="341" y="1812"/>
              <a:ext cx="5063" cy="0"/>
            </a:xfrm>
            <a:prstGeom prst="line">
              <a:avLst/>
            </a:prstGeom>
            <a:noFill/>
            <a:ln w="222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1" name="Line 57"/>
            <p:cNvSpPr>
              <a:spLocks noChangeShapeType="1"/>
            </p:cNvSpPr>
            <p:nvPr/>
          </p:nvSpPr>
          <p:spPr bwMode="auto">
            <a:xfrm>
              <a:off x="341" y="461"/>
              <a:ext cx="5063" cy="0"/>
            </a:xfrm>
            <a:prstGeom prst="line">
              <a:avLst/>
            </a:prstGeom>
            <a:noFill/>
            <a:ln w="222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2" name="Line 58"/>
            <p:cNvSpPr>
              <a:spLocks noChangeShapeType="1"/>
            </p:cNvSpPr>
            <p:nvPr/>
          </p:nvSpPr>
          <p:spPr bwMode="auto">
            <a:xfrm rot="5400000">
              <a:off x="-461" y="1018"/>
              <a:ext cx="1590" cy="0"/>
            </a:xfrm>
            <a:prstGeom prst="line">
              <a:avLst/>
            </a:prstGeom>
            <a:noFill/>
            <a:ln w="222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3" name="Line 59"/>
            <p:cNvSpPr>
              <a:spLocks noChangeShapeType="1"/>
            </p:cNvSpPr>
            <p:nvPr/>
          </p:nvSpPr>
          <p:spPr bwMode="auto">
            <a:xfrm rot="5400000">
              <a:off x="1082" y="1018"/>
              <a:ext cx="1590" cy="0"/>
            </a:xfrm>
            <a:prstGeom prst="line">
              <a:avLst/>
            </a:prstGeom>
            <a:noFill/>
            <a:ln w="222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4" name="Line 60"/>
            <p:cNvSpPr>
              <a:spLocks noChangeShapeType="1"/>
            </p:cNvSpPr>
            <p:nvPr/>
          </p:nvSpPr>
          <p:spPr bwMode="auto">
            <a:xfrm rot="5400000">
              <a:off x="2803" y="1018"/>
              <a:ext cx="1590" cy="0"/>
            </a:xfrm>
            <a:prstGeom prst="line">
              <a:avLst/>
            </a:prstGeom>
            <a:noFill/>
            <a:ln w="222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5" name="Line 61"/>
            <p:cNvSpPr>
              <a:spLocks noChangeShapeType="1"/>
            </p:cNvSpPr>
            <p:nvPr/>
          </p:nvSpPr>
          <p:spPr bwMode="auto">
            <a:xfrm rot="5400000">
              <a:off x="3969" y="1018"/>
              <a:ext cx="1590" cy="0"/>
            </a:xfrm>
            <a:prstGeom prst="line">
              <a:avLst/>
            </a:prstGeom>
            <a:noFill/>
            <a:ln w="222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6" name="Line 62"/>
            <p:cNvSpPr>
              <a:spLocks noChangeShapeType="1"/>
            </p:cNvSpPr>
            <p:nvPr/>
          </p:nvSpPr>
          <p:spPr bwMode="auto">
            <a:xfrm rot="5400000">
              <a:off x="4605" y="1018"/>
              <a:ext cx="1590" cy="0"/>
            </a:xfrm>
            <a:prstGeom prst="line">
              <a:avLst/>
            </a:prstGeom>
            <a:noFill/>
            <a:ln w="222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8" grpId="1"/>
      <p:bldP spid="6149" grpId="0"/>
      <p:bldP spid="6149" grpId="1"/>
      <p:bldP spid="6150" grpId="0"/>
      <p:bldP spid="6150" grpId="1"/>
      <p:bldP spid="6151" grpId="0"/>
      <p:bldP spid="6152" grpId="0"/>
      <p:bldP spid="6152" grpId="1"/>
      <p:bldP spid="6153" grpId="0"/>
      <p:bldP spid="6153" grpId="1"/>
      <p:bldP spid="6154" grpId="0"/>
      <p:bldP spid="6154" grpId="1"/>
      <p:bldP spid="6155" grpId="0"/>
      <p:bldP spid="6156" grpId="0"/>
      <p:bldP spid="6157" grpId="0"/>
      <p:bldP spid="6158" grpId="0"/>
      <p:bldP spid="6159" grpId="0"/>
      <p:bldP spid="6160" grpId="0"/>
      <p:bldP spid="6161" grpId="0"/>
      <p:bldP spid="6162" grpId="0"/>
      <p:bldP spid="6163" grpId="0"/>
      <p:bldP spid="6164" grpId="0"/>
      <p:bldP spid="6165" grpId="0"/>
      <p:bldP spid="6166" grpId="0"/>
      <p:bldP spid="6167" grpId="0"/>
      <p:bldP spid="6168" grpId="0"/>
      <p:bldP spid="6169" grpId="0"/>
      <p:bldP spid="6170" grpId="0"/>
      <p:bldP spid="6170" grpId="1"/>
      <p:bldP spid="6171" grpId="0"/>
      <p:bldP spid="6172" grpId="0"/>
      <p:bldP spid="6172" grpId="1"/>
      <p:bldP spid="6173" grpId="0"/>
      <p:bldP spid="6173" grpId="1"/>
      <p:bldP spid="6174" grpId="0"/>
      <p:bldP spid="6174" grpId="1"/>
      <p:bldP spid="6175" grpId="0"/>
      <p:bldP spid="6175" grpId="1"/>
      <p:bldP spid="6176" grpId="0"/>
      <p:bldP spid="6176" grpId="1"/>
      <p:bldP spid="6177" grpId="0"/>
      <p:bldP spid="6178" grpId="0"/>
      <p:bldP spid="6179" grpId="0"/>
      <p:bldP spid="6180" grpId="0"/>
      <p:bldP spid="6181" grpId="0"/>
      <p:bldP spid="6182" grpId="0"/>
      <p:bldP spid="6183" grpId="0"/>
      <p:bldP spid="6184" grpId="0"/>
      <p:bldP spid="6185" grpId="0"/>
      <p:bldP spid="6186" grpId="0"/>
      <p:bldP spid="6187" grpId="0"/>
      <p:bldP spid="6188" grpId="0"/>
      <p:bldP spid="6189" grpId="0"/>
      <p:bldP spid="6190" grpId="0"/>
      <p:bldP spid="6191" grpId="0"/>
      <p:bldP spid="6192" grpId="0"/>
      <p:bldP spid="6192" grpId="1"/>
      <p:bldP spid="6193" grpId="0"/>
      <p:bldP spid="6194" grpId="0"/>
      <p:bldP spid="6195" grpId="0"/>
      <p:bldP spid="61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2741613" y="509588"/>
            <a:ext cx="3427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Properties of Salts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790575" y="1425575"/>
            <a:ext cx="2460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1. very hard – 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806450" y="2973388"/>
            <a:ext cx="3946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2. high melting points – 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812800" y="3975100"/>
            <a:ext cx="184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3. brittle – 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201988" y="1428750"/>
            <a:ext cx="34321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each ion is bonded</a:t>
            </a:r>
          </a:p>
          <a:p>
            <a:r>
              <a:rPr lang="en-US" sz="2800" b="0"/>
              <a:t>to several oppositely</a:t>
            </a:r>
          </a:p>
          <a:p>
            <a:r>
              <a:rPr lang="en-US" sz="2800" b="0"/>
              <a:t>-charged ions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4679950" y="2974975"/>
            <a:ext cx="3589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many bonds must be </a:t>
            </a:r>
          </a:p>
          <a:p>
            <a:r>
              <a:rPr lang="en-US" sz="2800" b="0"/>
              <a:t>broken 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2533650" y="3970338"/>
            <a:ext cx="35528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with sufficient force,</a:t>
            </a:r>
          </a:p>
          <a:p>
            <a:r>
              <a:rPr lang="en-US" sz="2800" b="0"/>
              <a:t>like atoms are</a:t>
            </a:r>
          </a:p>
          <a:p>
            <a:r>
              <a:rPr lang="en-US" sz="2800" b="0"/>
              <a:t>brought next to</a:t>
            </a:r>
          </a:p>
          <a:p>
            <a:r>
              <a:rPr lang="en-US" sz="2800" b="0"/>
              <a:t>each other and repel 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429375" y="4137025"/>
            <a:ext cx="2036763" cy="2070100"/>
            <a:chOff x="4050" y="2606"/>
            <a:chExt cx="1283" cy="1304"/>
          </a:xfrm>
        </p:grpSpPr>
        <p:sp>
          <p:nvSpPr>
            <p:cNvPr id="5131" name="Rectangle 2"/>
            <p:cNvSpPr>
              <a:spLocks noChangeArrowheads="1"/>
            </p:cNvSpPr>
            <p:nvPr/>
          </p:nvSpPr>
          <p:spPr bwMode="auto">
            <a:xfrm>
              <a:off x="4050" y="3583"/>
              <a:ext cx="12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0"/>
                <a:t>calcite</a:t>
              </a:r>
            </a:p>
          </p:txBody>
        </p:sp>
        <p:pic>
          <p:nvPicPr>
            <p:cNvPr id="5132" name="Picture 18" descr="6calcite-cleavag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61" y="2606"/>
              <a:ext cx="1224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0982" name="Picture 22" descr="crystal-lattice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6850063" y="1374775"/>
            <a:ext cx="1600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8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2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8" grpId="0"/>
      <p:bldP spid="40969" grpId="0"/>
      <p:bldP spid="40970" grpId="0"/>
      <p:bldP spid="40971" grpId="0"/>
      <p:bldP spid="4097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5575" y="5448300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10. oxygen difluoride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39725" y="2589213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4. zinc arsenate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44488" y="3081338"/>
            <a:ext cx="215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5. silver nitride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65125" y="1185863"/>
            <a:ext cx="340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1. copper (II) phosphide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57188" y="1633538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2. lithium phosphate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58775" y="2106613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3. phosphorus triiodide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33375" y="4029075"/>
            <a:ext cx="359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7. dinitrogen pentasulfide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28613" y="4478338"/>
            <a:ext cx="2335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8. tin (IV) nitride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344488" y="3570288"/>
            <a:ext cx="2693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6. sulfur dibromide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147638" y="122238"/>
            <a:ext cx="3971925" cy="538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latin typeface="Arial Narrow" pitchFamily="34" charset="0"/>
                <a:sym typeface="Wingdings" pitchFamily="2" charset="2"/>
              </a:rPr>
              <a:t>Writing Chemical Formulas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44488" y="4959350"/>
            <a:ext cx="252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9. rubidium nitrite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44463" y="5907088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11. iron (III) sulfite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139700" y="635635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12. ammonium oxide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436563" y="733425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Name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2665413" y="733425"/>
            <a:ext cx="2608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Charges matter?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5186363" y="360363"/>
            <a:ext cx="1706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ym typeface="Wingdings" pitchFamily="2" charset="2"/>
              </a:rPr>
              <a:t>Use poly.</a:t>
            </a:r>
          </a:p>
          <a:p>
            <a:pPr algn="ctr"/>
            <a:r>
              <a:rPr lang="en-US" sz="2400">
                <a:sym typeface="Wingdings" pitchFamily="2" charset="2"/>
              </a:rPr>
              <a:t>ion sheet?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7373938" y="733425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Formula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3883025" y="2589213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3887788" y="308133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3908425" y="1185863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3900488" y="163353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3902075" y="2106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3876675" y="40290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871913" y="447833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3887788" y="35702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3887788" y="4959350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3887788" y="590708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3883025" y="635635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3887788" y="5448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5607050" y="2589213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5611813" y="30813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801" name="Rectangle 33"/>
          <p:cNvSpPr>
            <a:spLocks noChangeArrowheads="1"/>
          </p:cNvSpPr>
          <p:nvPr/>
        </p:nvSpPr>
        <p:spPr bwMode="auto">
          <a:xfrm>
            <a:off x="5632450" y="118586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802" name="Rectangle 34"/>
          <p:cNvSpPr>
            <a:spLocks noChangeArrowheads="1"/>
          </p:cNvSpPr>
          <p:nvPr/>
        </p:nvSpPr>
        <p:spPr bwMode="auto">
          <a:xfrm>
            <a:off x="5624513" y="163353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5626100" y="2106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5600700" y="40290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5595938" y="44783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5611813" y="35702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5611813" y="4959350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5589588" y="5895975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5584825" y="6345238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5600700" y="54371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2811" name="Rectangle 43"/>
          <p:cNvSpPr>
            <a:spLocks noChangeArrowheads="1"/>
          </p:cNvSpPr>
          <p:nvPr/>
        </p:nvSpPr>
        <p:spPr bwMode="auto">
          <a:xfrm>
            <a:off x="7194550" y="2589213"/>
            <a:ext cx="172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Zn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(AsO</a:t>
            </a:r>
            <a:r>
              <a:rPr lang="en-US" sz="2400" baseline="-25000">
                <a:solidFill>
                  <a:srgbClr val="FF0000"/>
                </a:solidFill>
              </a:rPr>
              <a:t>4</a:t>
            </a:r>
            <a:r>
              <a:rPr lang="en-US" sz="2400">
                <a:solidFill>
                  <a:srgbClr val="FF0000"/>
                </a:solidFill>
              </a:rPr>
              <a:t>)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7583488" y="3081338"/>
            <a:ext cx="92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Ag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N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2813" name="Rectangle 45"/>
          <p:cNvSpPr>
            <a:spLocks noChangeArrowheads="1"/>
          </p:cNvSpPr>
          <p:nvPr/>
        </p:nvSpPr>
        <p:spPr bwMode="auto">
          <a:xfrm>
            <a:off x="7567613" y="1185863"/>
            <a:ext cx="101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Cu</a:t>
            </a:r>
            <a:r>
              <a:rPr lang="en-US" sz="2400" baseline="-2500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sz="2400" baseline="-25000">
                <a:solidFill>
                  <a:srgbClr val="FF0000"/>
                </a:solidFill>
                <a:sym typeface="Wingdings" pitchFamily="2" charset="2"/>
              </a:rPr>
              <a:t>2</a:t>
            </a:r>
          </a:p>
        </p:txBody>
      </p:sp>
      <p:sp>
        <p:nvSpPr>
          <p:cNvPr id="32814" name="Rectangle 46"/>
          <p:cNvSpPr>
            <a:spLocks noChangeArrowheads="1"/>
          </p:cNvSpPr>
          <p:nvPr/>
        </p:nvSpPr>
        <p:spPr bwMode="auto">
          <a:xfrm>
            <a:off x="7512050" y="1633538"/>
            <a:ext cx="111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Li</a:t>
            </a:r>
            <a:r>
              <a:rPr lang="en-US" sz="2400" baseline="-2500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PO</a:t>
            </a:r>
            <a:r>
              <a:rPr lang="en-US" sz="2400" baseline="-25000">
                <a:solidFill>
                  <a:srgbClr val="FF0000"/>
                </a:solidFill>
                <a:sym typeface="Wingdings" pitchFamily="2" charset="2"/>
              </a:rPr>
              <a:t>4</a:t>
            </a:r>
          </a:p>
        </p:txBody>
      </p:sp>
      <p:sp>
        <p:nvSpPr>
          <p:cNvPr id="32815" name="Rectangle 47"/>
          <p:cNvSpPr>
            <a:spLocks noChangeArrowheads="1"/>
          </p:cNvSpPr>
          <p:nvPr/>
        </p:nvSpPr>
        <p:spPr bwMode="auto">
          <a:xfrm>
            <a:off x="7764463" y="2106613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PI</a:t>
            </a:r>
            <a:r>
              <a:rPr lang="en-US" sz="2400" baseline="-25000">
                <a:solidFill>
                  <a:srgbClr val="FF0000"/>
                </a:solidFill>
                <a:sym typeface="Wingdings" pitchFamily="2" charset="2"/>
              </a:rPr>
              <a:t>3</a:t>
            </a: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7626350" y="4029075"/>
            <a:ext cx="833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N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S</a:t>
            </a:r>
            <a:r>
              <a:rPr lang="en-US" sz="2400" baseline="-25000">
                <a:solidFill>
                  <a:srgbClr val="FF0000"/>
                </a:solidFill>
              </a:rPr>
              <a:t>5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7529513" y="4478338"/>
            <a:ext cx="101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Sn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N</a:t>
            </a:r>
            <a:r>
              <a:rPr lang="en-US" sz="2400" baseline="-25000">
                <a:solidFill>
                  <a:srgbClr val="FF0000"/>
                </a:solidFill>
              </a:rPr>
              <a:t>4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2818" name="Rectangle 50"/>
          <p:cNvSpPr>
            <a:spLocks noChangeArrowheads="1"/>
          </p:cNvSpPr>
          <p:nvPr/>
        </p:nvSpPr>
        <p:spPr bwMode="auto">
          <a:xfrm>
            <a:off x="7624763" y="3570288"/>
            <a:ext cx="83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SBr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7467600" y="4959350"/>
            <a:ext cx="1160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RbNO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7275513" y="5895975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Fe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(SO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)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7386638" y="6345238"/>
            <a:ext cx="1290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(NH</a:t>
            </a:r>
            <a:r>
              <a:rPr lang="en-US" sz="2400" baseline="-25000">
                <a:solidFill>
                  <a:srgbClr val="FF0000"/>
                </a:solidFill>
              </a:rPr>
              <a:t>4</a:t>
            </a:r>
            <a:r>
              <a:rPr lang="en-US" sz="2400">
                <a:solidFill>
                  <a:srgbClr val="FF0000"/>
                </a:solidFill>
              </a:rPr>
              <a:t>)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O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7678738" y="543718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OF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0" y="1185863"/>
            <a:ext cx="9009063" cy="282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/>
      <p:bldP spid="7193" grpId="0"/>
      <p:bldP spid="7195" grpId="0"/>
      <p:bldP spid="7196" grpId="0"/>
      <p:bldP spid="7197" grpId="0"/>
      <p:bldP spid="7198" grpId="0"/>
      <p:bldP spid="7204" grpId="0"/>
      <p:bldP spid="7205" grpId="0"/>
      <p:bldP spid="7207" grpId="0"/>
      <p:bldP spid="7208" grpId="0"/>
      <p:bldP spid="7209" grpId="0"/>
      <p:bldP spid="7210" grpId="0"/>
      <p:bldP spid="7216" grpId="0"/>
      <p:bldP spid="7217" grpId="0"/>
      <p:bldP spid="7219" grpId="0"/>
      <p:bldP spid="7220" grpId="0"/>
      <p:bldP spid="7221" grpId="0"/>
      <p:bldP spid="72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33375" y="4029075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7. S O</a:t>
            </a:r>
            <a:r>
              <a:rPr lang="en-US" sz="2400" baseline="-25000"/>
              <a:t>3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8613" y="4478338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8. Sn Br</a:t>
            </a:r>
            <a:r>
              <a:rPr lang="en-US" sz="2400" baseline="-25000"/>
              <a:t>4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11125" y="122238"/>
            <a:ext cx="3617913" cy="538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latin typeface="Arial Narrow" pitchFamily="34" charset="0"/>
                <a:sym typeface="Wingdings" pitchFamily="2" charset="2"/>
              </a:rPr>
              <a:t>Writing Chemical Names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4488" y="4959350"/>
            <a:ext cx="1474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9. K</a:t>
            </a:r>
            <a:r>
              <a:rPr lang="en-US" sz="2400" baseline="-25000"/>
              <a:t>3</a:t>
            </a:r>
            <a:r>
              <a:rPr lang="en-US" sz="2400"/>
              <a:t> PO</a:t>
            </a:r>
            <a:r>
              <a:rPr lang="en-US" sz="2400" baseline="-25000"/>
              <a:t>4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44463" y="5907088"/>
            <a:ext cx="1312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11. C S</a:t>
            </a:r>
            <a:r>
              <a:rPr lang="en-US" sz="2400" baseline="-25000"/>
              <a:t>2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39700" y="6356350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12. Cu F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55575" y="5448300"/>
            <a:ext cx="178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10. NH</a:t>
            </a:r>
            <a:r>
              <a:rPr lang="en-US" sz="2400" baseline="-25000"/>
              <a:t>4</a:t>
            </a:r>
            <a:r>
              <a:rPr lang="en-US" sz="2400"/>
              <a:t> OH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436563" y="733425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Formula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931988" y="733425"/>
            <a:ext cx="2249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RN/GP/neither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164013" y="360363"/>
            <a:ext cx="1706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ym typeface="Wingdings" pitchFamily="2" charset="2"/>
              </a:rPr>
              <a:t>Use poly.</a:t>
            </a:r>
          </a:p>
          <a:p>
            <a:pPr algn="ctr"/>
            <a:r>
              <a:rPr lang="en-US" sz="2400">
                <a:sym typeface="Wingdings" pitchFamily="2" charset="2"/>
              </a:rPr>
              <a:t>ion sheet?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815138" y="733425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ym typeface="Wingdings" pitchFamily="2" charset="2"/>
              </a:rPr>
              <a:t>Name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2320925" y="402907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GP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316163" y="4478338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neither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2332038" y="495935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neither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2332038" y="5907088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GP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327275" y="635635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RN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332038" y="54483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neither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4567238" y="40290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4562475" y="44783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4578350" y="495935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4556125" y="58959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4551363" y="63452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no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4567238" y="5437188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yes</a:t>
            </a:r>
            <a:endParaRPr lang="en-US" sz="2400" baseline="-25000">
              <a:sym typeface="Wingdings" pitchFamily="2" charset="2"/>
            </a:endParaRP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6134100" y="4029075"/>
            <a:ext cx="221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sulfur trioxide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6027738" y="4478338"/>
            <a:ext cx="241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tin (IV) bromide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5578475" y="495935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potassium phosphate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5964238" y="5895975"/>
            <a:ext cx="2535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carbon disulfide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5842000" y="6345238"/>
            <a:ext cx="277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copper (I) fluoride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5562600" y="5437188"/>
            <a:ext cx="334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ammonium hydroxide</a:t>
            </a:r>
            <a:endParaRPr lang="en-US" sz="2400" baseline="-2500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1023938" y="4076700"/>
            <a:ext cx="958850" cy="4175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1171575" y="4505325"/>
            <a:ext cx="958850" cy="4175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1149350" y="5002213"/>
            <a:ext cx="958850" cy="4175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1387475" y="5476875"/>
            <a:ext cx="608013" cy="4175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1025525" y="5962650"/>
            <a:ext cx="958850" cy="4175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1171575" y="6384925"/>
            <a:ext cx="958850" cy="4175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6" grpId="0"/>
      <p:bldP spid="8207" grpId="0"/>
      <p:bldP spid="8208" grpId="0"/>
      <p:bldP spid="8209" grpId="0"/>
      <p:bldP spid="8210" grpId="0"/>
      <p:bldP spid="8211" grpId="0"/>
      <p:bldP spid="8212" grpId="0"/>
      <p:bldP spid="8213" grpId="0"/>
      <p:bldP spid="8214" grpId="0"/>
      <p:bldP spid="8215" grpId="0"/>
      <p:bldP spid="8216" grpId="0"/>
      <p:bldP spid="8217" grpId="0"/>
      <p:bldP spid="8218" grpId="0"/>
      <p:bldP spid="8219" grpId="0"/>
      <p:bldP spid="8220" grpId="0"/>
      <p:bldP spid="8221" grpId="0"/>
      <p:bldP spid="8222" grpId="0"/>
      <p:bldP spid="8223" grpId="0" animBg="1"/>
      <p:bldP spid="8224" grpId="0" animBg="1"/>
      <p:bldP spid="8225" grpId="0" animBg="1"/>
      <p:bldP spid="8226" grpId="0" animBg="1"/>
      <p:bldP spid="8227" grpId="0" animBg="1"/>
      <p:bldP spid="82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ChangeArrowheads="1"/>
          </p:cNvSpPr>
          <p:nvPr/>
        </p:nvSpPr>
        <p:spPr bwMode="auto">
          <a:xfrm>
            <a:off x="1339850" y="381000"/>
            <a:ext cx="637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u="sng">
                <a:solidFill>
                  <a:srgbClr val="A50021"/>
                </a:solidFill>
              </a:rPr>
              <a:t>Traditional System of Nomenclature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34819" name="Rectangle 7"/>
          <p:cNvSpPr>
            <a:spLocks noChangeArrowheads="1"/>
          </p:cNvSpPr>
          <p:nvPr/>
        </p:nvSpPr>
        <p:spPr bwMode="auto">
          <a:xfrm>
            <a:off x="666750" y="1039813"/>
            <a:ext cx="79454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…used historically (and still some today) to name</a:t>
            </a:r>
          </a:p>
          <a:p>
            <a:r>
              <a:rPr lang="en-US" sz="2800" b="0">
                <a:solidFill>
                  <a:srgbClr val="A50021"/>
                </a:solidFill>
              </a:rPr>
              <a:t>    compounds w/multiple-charge cations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762000" y="4425950"/>
            <a:ext cx="2111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To use:	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2132013" y="4411663"/>
            <a:ext cx="4438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1. Use Latin root of cation.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2151063" y="4992688"/>
            <a:ext cx="59420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2. Use </a:t>
            </a:r>
            <a:r>
              <a:rPr lang="en-US" sz="2800" i="1">
                <a:solidFill>
                  <a:srgbClr val="A50021"/>
                </a:solidFill>
              </a:rPr>
              <a:t>-ic</a:t>
            </a:r>
            <a:r>
              <a:rPr lang="en-US" sz="2800" b="0">
                <a:solidFill>
                  <a:srgbClr val="A50021"/>
                </a:solidFill>
              </a:rPr>
              <a:t> ending for higher charge;</a:t>
            </a:r>
          </a:p>
          <a:p>
            <a:r>
              <a:rPr lang="en-US" sz="2800" b="0">
                <a:solidFill>
                  <a:srgbClr val="A50021"/>
                </a:solidFill>
              </a:rPr>
              <a:t>          </a:t>
            </a:r>
            <a:r>
              <a:rPr lang="en-US" sz="2800" i="1">
                <a:solidFill>
                  <a:srgbClr val="A50021"/>
                </a:solidFill>
              </a:rPr>
              <a:t>-ous</a:t>
            </a:r>
            <a:r>
              <a:rPr lang="en-US" sz="2800" b="0">
                <a:solidFill>
                  <a:srgbClr val="A50021"/>
                </a:solidFill>
              </a:rPr>
              <a:t> ending for lower charge. </a:t>
            </a: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2146300" y="5953125"/>
            <a:ext cx="6122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3. Then say name of anion, as usual.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876425" y="2025650"/>
            <a:ext cx="5572125" cy="2168525"/>
            <a:chOff x="691" y="2271"/>
            <a:chExt cx="4424" cy="1720"/>
          </a:xfrm>
        </p:grpSpPr>
        <p:sp>
          <p:nvSpPr>
            <p:cNvPr id="34830" name="Rectangle 13"/>
            <p:cNvSpPr>
              <a:spLocks noChangeArrowheads="1"/>
            </p:cNvSpPr>
            <p:nvPr/>
          </p:nvSpPr>
          <p:spPr bwMode="auto">
            <a:xfrm>
              <a:off x="1428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Rectangle 14"/>
            <p:cNvSpPr>
              <a:spLocks noChangeArrowheads="1"/>
            </p:cNvSpPr>
            <p:nvPr/>
          </p:nvSpPr>
          <p:spPr bwMode="auto">
            <a:xfrm>
              <a:off x="1674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Rectangle 15"/>
            <p:cNvSpPr>
              <a:spLocks noChangeArrowheads="1"/>
            </p:cNvSpPr>
            <p:nvPr/>
          </p:nvSpPr>
          <p:spPr bwMode="auto">
            <a:xfrm>
              <a:off x="1920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Rectangle 16"/>
            <p:cNvSpPr>
              <a:spLocks noChangeArrowheads="1"/>
            </p:cNvSpPr>
            <p:nvPr/>
          </p:nvSpPr>
          <p:spPr bwMode="auto">
            <a:xfrm>
              <a:off x="2166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Rectangle 17"/>
            <p:cNvSpPr>
              <a:spLocks noChangeArrowheads="1"/>
            </p:cNvSpPr>
            <p:nvPr/>
          </p:nvSpPr>
          <p:spPr bwMode="auto">
            <a:xfrm>
              <a:off x="937" y="2517"/>
              <a:ext cx="246" cy="1474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Rectangle 18"/>
            <p:cNvSpPr>
              <a:spLocks noChangeArrowheads="1"/>
            </p:cNvSpPr>
            <p:nvPr/>
          </p:nvSpPr>
          <p:spPr bwMode="auto">
            <a:xfrm>
              <a:off x="691" y="2271"/>
              <a:ext cx="246" cy="172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Rectangle 19"/>
            <p:cNvSpPr>
              <a:spLocks noChangeArrowheads="1"/>
            </p:cNvSpPr>
            <p:nvPr/>
          </p:nvSpPr>
          <p:spPr bwMode="auto">
            <a:xfrm>
              <a:off x="2411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Rectangle 20"/>
            <p:cNvSpPr>
              <a:spLocks noChangeArrowheads="1"/>
            </p:cNvSpPr>
            <p:nvPr/>
          </p:nvSpPr>
          <p:spPr bwMode="auto">
            <a:xfrm>
              <a:off x="2657" y="3008"/>
              <a:ext cx="246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Rectangle 21"/>
            <p:cNvSpPr>
              <a:spLocks noChangeArrowheads="1"/>
            </p:cNvSpPr>
            <p:nvPr/>
          </p:nvSpPr>
          <p:spPr bwMode="auto">
            <a:xfrm>
              <a:off x="3395" y="3008"/>
              <a:ext cx="245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Rectangle 22"/>
            <p:cNvSpPr>
              <a:spLocks noChangeArrowheads="1"/>
            </p:cNvSpPr>
            <p:nvPr/>
          </p:nvSpPr>
          <p:spPr bwMode="auto">
            <a:xfrm>
              <a:off x="3640" y="2517"/>
              <a:ext cx="246" cy="1228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Rectangle 23"/>
            <p:cNvSpPr>
              <a:spLocks noChangeArrowheads="1"/>
            </p:cNvSpPr>
            <p:nvPr/>
          </p:nvSpPr>
          <p:spPr bwMode="auto">
            <a:xfrm>
              <a:off x="3886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1" name="Rectangle 24"/>
            <p:cNvSpPr>
              <a:spLocks noChangeArrowheads="1"/>
            </p:cNvSpPr>
            <p:nvPr/>
          </p:nvSpPr>
          <p:spPr bwMode="auto">
            <a:xfrm>
              <a:off x="4132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2" name="Rectangle 25"/>
            <p:cNvSpPr>
              <a:spLocks noChangeArrowheads="1"/>
            </p:cNvSpPr>
            <p:nvPr/>
          </p:nvSpPr>
          <p:spPr bwMode="auto">
            <a:xfrm>
              <a:off x="4378" y="2517"/>
              <a:ext cx="245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Rectangle 26"/>
            <p:cNvSpPr>
              <a:spLocks noChangeArrowheads="1"/>
            </p:cNvSpPr>
            <p:nvPr/>
          </p:nvSpPr>
          <p:spPr bwMode="auto">
            <a:xfrm>
              <a:off x="4623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4" name="Rectangle 27"/>
            <p:cNvSpPr>
              <a:spLocks noChangeArrowheads="1"/>
            </p:cNvSpPr>
            <p:nvPr/>
          </p:nvSpPr>
          <p:spPr bwMode="auto">
            <a:xfrm>
              <a:off x="4869" y="2517"/>
              <a:ext cx="246" cy="122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Rectangle 28"/>
            <p:cNvSpPr>
              <a:spLocks noChangeArrowheads="1"/>
            </p:cNvSpPr>
            <p:nvPr/>
          </p:nvSpPr>
          <p:spPr bwMode="auto">
            <a:xfrm>
              <a:off x="3149" y="3008"/>
              <a:ext cx="246" cy="7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Rectangle 29"/>
            <p:cNvSpPr>
              <a:spLocks noChangeArrowheads="1"/>
            </p:cNvSpPr>
            <p:nvPr/>
          </p:nvSpPr>
          <p:spPr bwMode="auto">
            <a:xfrm>
              <a:off x="2903" y="3008"/>
              <a:ext cx="246" cy="737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Rectangle 30"/>
            <p:cNvSpPr>
              <a:spLocks noChangeArrowheads="1"/>
            </p:cNvSpPr>
            <p:nvPr/>
          </p:nvSpPr>
          <p:spPr bwMode="auto">
            <a:xfrm>
              <a:off x="937" y="3008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Rectangle 31"/>
            <p:cNvSpPr>
              <a:spLocks noChangeArrowheads="1"/>
            </p:cNvSpPr>
            <p:nvPr/>
          </p:nvSpPr>
          <p:spPr bwMode="auto">
            <a:xfrm>
              <a:off x="691" y="3254"/>
              <a:ext cx="4424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Rectangle 32"/>
            <p:cNvSpPr>
              <a:spLocks noChangeArrowheads="1"/>
            </p:cNvSpPr>
            <p:nvPr/>
          </p:nvSpPr>
          <p:spPr bwMode="auto">
            <a:xfrm>
              <a:off x="937" y="3499"/>
              <a:ext cx="4178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Rectangle 33"/>
            <p:cNvSpPr>
              <a:spLocks noChangeArrowheads="1"/>
            </p:cNvSpPr>
            <p:nvPr/>
          </p:nvSpPr>
          <p:spPr bwMode="auto">
            <a:xfrm>
              <a:off x="3640" y="2762"/>
              <a:ext cx="147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Rectangle 34"/>
            <p:cNvSpPr>
              <a:spLocks noChangeArrowheads="1"/>
            </p:cNvSpPr>
            <p:nvPr/>
          </p:nvSpPr>
          <p:spPr bwMode="auto">
            <a:xfrm>
              <a:off x="691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Rectangle 35"/>
            <p:cNvSpPr>
              <a:spLocks noChangeArrowheads="1"/>
            </p:cNvSpPr>
            <p:nvPr/>
          </p:nvSpPr>
          <p:spPr bwMode="auto">
            <a:xfrm>
              <a:off x="691" y="2517"/>
              <a:ext cx="492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3" name="Rectangle 36"/>
            <p:cNvSpPr>
              <a:spLocks noChangeArrowheads="1"/>
            </p:cNvSpPr>
            <p:nvPr/>
          </p:nvSpPr>
          <p:spPr bwMode="auto">
            <a:xfrm>
              <a:off x="1183" y="3008"/>
              <a:ext cx="245" cy="983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4" name="Rectangle 37"/>
            <p:cNvSpPr>
              <a:spLocks noChangeArrowheads="1"/>
            </p:cNvSpPr>
            <p:nvPr/>
          </p:nvSpPr>
          <p:spPr bwMode="auto">
            <a:xfrm>
              <a:off x="691" y="3008"/>
              <a:ext cx="246" cy="98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5" name="Rectangle 38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6" name="Rectangle 39"/>
            <p:cNvSpPr>
              <a:spLocks noChangeArrowheads="1"/>
            </p:cNvSpPr>
            <p:nvPr/>
          </p:nvSpPr>
          <p:spPr bwMode="auto">
            <a:xfrm>
              <a:off x="4869" y="2271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7" name="Rectangle 40"/>
            <p:cNvSpPr>
              <a:spLocks noChangeArrowheads="1"/>
            </p:cNvSpPr>
            <p:nvPr/>
          </p:nvSpPr>
          <p:spPr bwMode="auto">
            <a:xfrm>
              <a:off x="691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8" name="Rectangle 41"/>
            <p:cNvSpPr>
              <a:spLocks noChangeArrowheads="1"/>
            </p:cNvSpPr>
            <p:nvPr/>
          </p:nvSpPr>
          <p:spPr bwMode="auto">
            <a:xfrm>
              <a:off x="937" y="3745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Rectangle 42"/>
            <p:cNvSpPr>
              <a:spLocks noChangeArrowheads="1"/>
            </p:cNvSpPr>
            <p:nvPr/>
          </p:nvSpPr>
          <p:spPr bwMode="auto">
            <a:xfrm>
              <a:off x="937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Rectangle 43"/>
            <p:cNvSpPr>
              <a:spLocks noChangeArrowheads="1"/>
            </p:cNvSpPr>
            <p:nvPr/>
          </p:nvSpPr>
          <p:spPr bwMode="auto">
            <a:xfrm>
              <a:off x="691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1" name="Rectangle 44"/>
            <p:cNvSpPr>
              <a:spLocks noChangeArrowheads="1"/>
            </p:cNvSpPr>
            <p:nvPr/>
          </p:nvSpPr>
          <p:spPr bwMode="auto">
            <a:xfrm>
              <a:off x="937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2" name="Rectangle 45"/>
            <p:cNvSpPr>
              <a:spLocks noChangeArrowheads="1"/>
            </p:cNvSpPr>
            <p:nvPr/>
          </p:nvSpPr>
          <p:spPr bwMode="auto">
            <a:xfrm>
              <a:off x="691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3" name="Rectangle 46"/>
            <p:cNvSpPr>
              <a:spLocks noChangeArrowheads="1"/>
            </p:cNvSpPr>
            <p:nvPr/>
          </p:nvSpPr>
          <p:spPr bwMode="auto">
            <a:xfrm>
              <a:off x="937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4" name="Rectangle 47"/>
            <p:cNvSpPr>
              <a:spLocks noChangeArrowheads="1"/>
            </p:cNvSpPr>
            <p:nvPr/>
          </p:nvSpPr>
          <p:spPr bwMode="auto">
            <a:xfrm>
              <a:off x="691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5" name="Rectangle 48"/>
            <p:cNvSpPr>
              <a:spLocks noChangeArrowheads="1"/>
            </p:cNvSpPr>
            <p:nvPr/>
          </p:nvSpPr>
          <p:spPr bwMode="auto">
            <a:xfrm>
              <a:off x="937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6" name="Rectangle 49"/>
            <p:cNvSpPr>
              <a:spLocks noChangeArrowheads="1"/>
            </p:cNvSpPr>
            <p:nvPr/>
          </p:nvSpPr>
          <p:spPr bwMode="auto">
            <a:xfrm>
              <a:off x="691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7" name="Rectangle 50"/>
            <p:cNvSpPr>
              <a:spLocks noChangeArrowheads="1"/>
            </p:cNvSpPr>
            <p:nvPr/>
          </p:nvSpPr>
          <p:spPr bwMode="auto">
            <a:xfrm>
              <a:off x="937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Rectangle 51"/>
            <p:cNvSpPr>
              <a:spLocks noChangeArrowheads="1"/>
            </p:cNvSpPr>
            <p:nvPr/>
          </p:nvSpPr>
          <p:spPr bwMode="auto">
            <a:xfrm>
              <a:off x="691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9" name="Rectangle 52"/>
            <p:cNvSpPr>
              <a:spLocks noChangeArrowheads="1"/>
            </p:cNvSpPr>
            <p:nvPr/>
          </p:nvSpPr>
          <p:spPr bwMode="auto">
            <a:xfrm>
              <a:off x="3640" y="2517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0" name="Rectangle 53"/>
            <p:cNvSpPr>
              <a:spLocks noChangeArrowheads="1"/>
            </p:cNvSpPr>
            <p:nvPr/>
          </p:nvSpPr>
          <p:spPr bwMode="auto">
            <a:xfrm>
              <a:off x="3640" y="2762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1" name="Rectangle 54"/>
            <p:cNvSpPr>
              <a:spLocks noChangeArrowheads="1"/>
            </p:cNvSpPr>
            <p:nvPr/>
          </p:nvSpPr>
          <p:spPr bwMode="auto">
            <a:xfrm>
              <a:off x="3886" y="2762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2" name="Rectangle 55"/>
            <p:cNvSpPr>
              <a:spLocks noChangeArrowheads="1"/>
            </p:cNvSpPr>
            <p:nvPr/>
          </p:nvSpPr>
          <p:spPr bwMode="auto">
            <a:xfrm>
              <a:off x="3640" y="3008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3" name="Rectangle 56"/>
            <p:cNvSpPr>
              <a:spLocks noChangeArrowheads="1"/>
            </p:cNvSpPr>
            <p:nvPr/>
          </p:nvSpPr>
          <p:spPr bwMode="auto">
            <a:xfrm>
              <a:off x="3640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4" name="Rectangle 57"/>
            <p:cNvSpPr>
              <a:spLocks noChangeArrowheads="1"/>
            </p:cNvSpPr>
            <p:nvPr/>
          </p:nvSpPr>
          <p:spPr bwMode="auto">
            <a:xfrm>
              <a:off x="3640" y="3499"/>
              <a:ext cx="246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Rectangle 58"/>
            <p:cNvSpPr>
              <a:spLocks noChangeArrowheads="1"/>
            </p:cNvSpPr>
            <p:nvPr/>
          </p:nvSpPr>
          <p:spPr bwMode="auto">
            <a:xfrm>
              <a:off x="3886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Rectangle 59"/>
            <p:cNvSpPr>
              <a:spLocks noChangeArrowheads="1"/>
            </p:cNvSpPr>
            <p:nvPr/>
          </p:nvSpPr>
          <p:spPr bwMode="auto">
            <a:xfrm>
              <a:off x="3886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7" name="Rectangle 60"/>
            <p:cNvSpPr>
              <a:spLocks noChangeArrowheads="1"/>
            </p:cNvSpPr>
            <p:nvPr/>
          </p:nvSpPr>
          <p:spPr bwMode="auto">
            <a:xfrm>
              <a:off x="3886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Rectangle 61"/>
            <p:cNvSpPr>
              <a:spLocks noChangeArrowheads="1"/>
            </p:cNvSpPr>
            <p:nvPr/>
          </p:nvSpPr>
          <p:spPr bwMode="auto">
            <a:xfrm>
              <a:off x="4132" y="3008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9" name="Rectangle 62"/>
            <p:cNvSpPr>
              <a:spLocks noChangeArrowheads="1"/>
            </p:cNvSpPr>
            <p:nvPr/>
          </p:nvSpPr>
          <p:spPr bwMode="auto">
            <a:xfrm>
              <a:off x="4132" y="3254"/>
              <a:ext cx="246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Rectangle 63"/>
            <p:cNvSpPr>
              <a:spLocks noChangeArrowheads="1"/>
            </p:cNvSpPr>
            <p:nvPr/>
          </p:nvSpPr>
          <p:spPr bwMode="auto">
            <a:xfrm>
              <a:off x="4132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81" name="Group 64"/>
            <p:cNvGrpSpPr>
              <a:grpSpLocks/>
            </p:cNvGrpSpPr>
            <p:nvPr/>
          </p:nvGrpSpPr>
          <p:grpSpPr bwMode="auto">
            <a:xfrm>
              <a:off x="691" y="2271"/>
              <a:ext cx="4424" cy="1474"/>
              <a:chOff x="727" y="2262"/>
              <a:chExt cx="4424" cy="1474"/>
            </a:xfrm>
          </p:grpSpPr>
          <p:sp>
            <p:nvSpPr>
              <p:cNvPr id="34922" name="Rectangle 65"/>
              <p:cNvSpPr>
                <a:spLocks noChangeArrowheads="1"/>
              </p:cNvSpPr>
              <p:nvPr/>
            </p:nvSpPr>
            <p:spPr bwMode="auto">
              <a:xfrm>
                <a:off x="727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3" name="Rectangle 66"/>
              <p:cNvSpPr>
                <a:spLocks noChangeArrowheads="1"/>
              </p:cNvSpPr>
              <p:nvPr/>
            </p:nvSpPr>
            <p:spPr bwMode="auto">
              <a:xfrm>
                <a:off x="4905" y="2262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4" name="Rectangle 67"/>
              <p:cNvSpPr>
                <a:spLocks noChangeArrowheads="1"/>
              </p:cNvSpPr>
              <p:nvPr/>
            </p:nvSpPr>
            <p:spPr bwMode="auto">
              <a:xfrm>
                <a:off x="3922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5" name="Rectangle 68"/>
              <p:cNvSpPr>
                <a:spLocks noChangeArrowheads="1"/>
              </p:cNvSpPr>
              <p:nvPr/>
            </p:nvSpPr>
            <p:spPr bwMode="auto">
              <a:xfrm>
                <a:off x="4168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6" name="Rectangle 69"/>
              <p:cNvSpPr>
                <a:spLocks noChangeArrowheads="1"/>
              </p:cNvSpPr>
              <p:nvPr/>
            </p:nvSpPr>
            <p:spPr bwMode="auto">
              <a:xfrm>
                <a:off x="4414" y="2508"/>
                <a:ext cx="245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7" name="Rectangle 70"/>
              <p:cNvSpPr>
                <a:spLocks noChangeArrowheads="1"/>
              </p:cNvSpPr>
              <p:nvPr/>
            </p:nvSpPr>
            <p:spPr bwMode="auto">
              <a:xfrm>
                <a:off x="4168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8" name="Rectangle 71"/>
              <p:cNvSpPr>
                <a:spLocks noChangeArrowheads="1"/>
              </p:cNvSpPr>
              <p:nvPr/>
            </p:nvSpPr>
            <p:spPr bwMode="auto">
              <a:xfrm>
                <a:off x="4905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9" name="Rectangle 72"/>
              <p:cNvSpPr>
                <a:spLocks noChangeArrowheads="1"/>
              </p:cNvSpPr>
              <p:nvPr/>
            </p:nvSpPr>
            <p:spPr bwMode="auto">
              <a:xfrm>
                <a:off x="4905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0" name="Rectangle 73"/>
              <p:cNvSpPr>
                <a:spLocks noChangeArrowheads="1"/>
              </p:cNvSpPr>
              <p:nvPr/>
            </p:nvSpPr>
            <p:spPr bwMode="auto">
              <a:xfrm>
                <a:off x="4905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1" name="Rectangle 74"/>
              <p:cNvSpPr>
                <a:spLocks noChangeArrowheads="1"/>
              </p:cNvSpPr>
              <p:nvPr/>
            </p:nvSpPr>
            <p:spPr bwMode="auto">
              <a:xfrm>
                <a:off x="4905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2" name="Rectangle 75"/>
              <p:cNvSpPr>
                <a:spLocks noChangeArrowheads="1"/>
              </p:cNvSpPr>
              <p:nvPr/>
            </p:nvSpPr>
            <p:spPr bwMode="auto">
              <a:xfrm>
                <a:off x="4905" y="3490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3" name="Rectangle 76"/>
              <p:cNvSpPr>
                <a:spLocks noChangeArrowheads="1"/>
              </p:cNvSpPr>
              <p:nvPr/>
            </p:nvSpPr>
            <p:spPr bwMode="auto">
              <a:xfrm>
                <a:off x="4659" y="2508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4" name="Rectangle 77"/>
              <p:cNvSpPr>
                <a:spLocks noChangeArrowheads="1"/>
              </p:cNvSpPr>
              <p:nvPr/>
            </p:nvSpPr>
            <p:spPr bwMode="auto">
              <a:xfrm>
                <a:off x="4659" y="2753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5" name="Rectangle 78"/>
              <p:cNvSpPr>
                <a:spLocks noChangeArrowheads="1"/>
              </p:cNvSpPr>
              <p:nvPr/>
            </p:nvSpPr>
            <p:spPr bwMode="auto">
              <a:xfrm>
                <a:off x="4414" y="2753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6" name="Rectangle 79"/>
              <p:cNvSpPr>
                <a:spLocks noChangeArrowheads="1"/>
              </p:cNvSpPr>
              <p:nvPr/>
            </p:nvSpPr>
            <p:spPr bwMode="auto">
              <a:xfrm>
                <a:off x="4659" y="2999"/>
                <a:ext cx="246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7" name="Rectangle 80"/>
              <p:cNvSpPr>
                <a:spLocks noChangeArrowheads="1"/>
              </p:cNvSpPr>
              <p:nvPr/>
            </p:nvSpPr>
            <p:spPr bwMode="auto">
              <a:xfrm>
                <a:off x="4414" y="2999"/>
                <a:ext cx="245" cy="246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8" name="Rectangle 81"/>
              <p:cNvSpPr>
                <a:spLocks noChangeArrowheads="1"/>
              </p:cNvSpPr>
              <p:nvPr/>
            </p:nvSpPr>
            <p:spPr bwMode="auto">
              <a:xfrm>
                <a:off x="4659" y="3245"/>
                <a:ext cx="246" cy="24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82" name="Rectangle 82"/>
            <p:cNvSpPr>
              <a:spLocks noChangeArrowheads="1"/>
            </p:cNvSpPr>
            <p:nvPr/>
          </p:nvSpPr>
          <p:spPr bwMode="auto">
            <a:xfrm>
              <a:off x="4623" y="3499"/>
              <a:ext cx="246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3" name="Rectangle 83"/>
            <p:cNvSpPr>
              <a:spLocks noChangeArrowheads="1"/>
            </p:cNvSpPr>
            <p:nvPr/>
          </p:nvSpPr>
          <p:spPr bwMode="auto">
            <a:xfrm>
              <a:off x="4378" y="3254"/>
              <a:ext cx="245" cy="2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Rectangle 84"/>
            <p:cNvSpPr>
              <a:spLocks noChangeArrowheads="1"/>
            </p:cNvSpPr>
            <p:nvPr/>
          </p:nvSpPr>
          <p:spPr bwMode="auto">
            <a:xfrm>
              <a:off x="4378" y="3499"/>
              <a:ext cx="245" cy="24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5" name="Rectangle 85"/>
            <p:cNvSpPr>
              <a:spLocks noChangeArrowheads="1"/>
            </p:cNvSpPr>
            <p:nvPr/>
          </p:nvSpPr>
          <p:spPr bwMode="auto">
            <a:xfrm>
              <a:off x="3395" y="3008"/>
              <a:ext cx="245" cy="24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6" name="Rectangle 86"/>
            <p:cNvSpPr>
              <a:spLocks noChangeArrowheads="1"/>
            </p:cNvSpPr>
            <p:nvPr/>
          </p:nvSpPr>
          <p:spPr bwMode="auto">
            <a:xfrm>
              <a:off x="3395" y="3254"/>
              <a:ext cx="245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Rectangle 87"/>
            <p:cNvSpPr>
              <a:spLocks noChangeArrowheads="1"/>
            </p:cNvSpPr>
            <p:nvPr/>
          </p:nvSpPr>
          <p:spPr bwMode="auto">
            <a:xfrm>
              <a:off x="3395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Rectangle 88"/>
            <p:cNvSpPr>
              <a:spLocks noChangeArrowheads="1"/>
            </p:cNvSpPr>
            <p:nvPr/>
          </p:nvSpPr>
          <p:spPr bwMode="auto">
            <a:xfrm>
              <a:off x="3149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9" name="Rectangle 89"/>
            <p:cNvSpPr>
              <a:spLocks noChangeArrowheads="1"/>
            </p:cNvSpPr>
            <p:nvPr/>
          </p:nvSpPr>
          <p:spPr bwMode="auto">
            <a:xfrm>
              <a:off x="3149" y="3254"/>
              <a:ext cx="246" cy="245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0" name="Rectangle 90"/>
            <p:cNvSpPr>
              <a:spLocks noChangeArrowheads="1"/>
            </p:cNvSpPr>
            <p:nvPr/>
          </p:nvSpPr>
          <p:spPr bwMode="auto">
            <a:xfrm>
              <a:off x="3149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1" name="Rectangle 91"/>
            <p:cNvSpPr>
              <a:spLocks noChangeArrowheads="1"/>
            </p:cNvSpPr>
            <p:nvPr/>
          </p:nvSpPr>
          <p:spPr bwMode="auto">
            <a:xfrm>
              <a:off x="2903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2" name="Rectangle 92"/>
            <p:cNvSpPr>
              <a:spLocks noChangeArrowheads="1"/>
            </p:cNvSpPr>
            <p:nvPr/>
          </p:nvSpPr>
          <p:spPr bwMode="auto">
            <a:xfrm>
              <a:off x="2903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3" name="Rectangle 93"/>
            <p:cNvSpPr>
              <a:spLocks noChangeArrowheads="1"/>
            </p:cNvSpPr>
            <p:nvPr/>
          </p:nvSpPr>
          <p:spPr bwMode="auto">
            <a:xfrm>
              <a:off x="2903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4" name="Rectangle 94"/>
            <p:cNvSpPr>
              <a:spLocks noChangeArrowheads="1"/>
            </p:cNvSpPr>
            <p:nvPr/>
          </p:nvSpPr>
          <p:spPr bwMode="auto">
            <a:xfrm>
              <a:off x="1183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5" name="Rectangle 95"/>
            <p:cNvSpPr>
              <a:spLocks noChangeArrowheads="1"/>
            </p:cNvSpPr>
            <p:nvPr/>
          </p:nvSpPr>
          <p:spPr bwMode="auto">
            <a:xfrm>
              <a:off x="1183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6" name="Rectangle 96"/>
            <p:cNvSpPr>
              <a:spLocks noChangeArrowheads="1"/>
            </p:cNvSpPr>
            <p:nvPr/>
          </p:nvSpPr>
          <p:spPr bwMode="auto">
            <a:xfrm>
              <a:off x="1183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7" name="Rectangle 97"/>
            <p:cNvSpPr>
              <a:spLocks noChangeArrowheads="1"/>
            </p:cNvSpPr>
            <p:nvPr/>
          </p:nvSpPr>
          <p:spPr bwMode="auto">
            <a:xfrm>
              <a:off x="1183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8" name="Rectangle 98"/>
            <p:cNvSpPr>
              <a:spLocks noChangeArrowheads="1"/>
            </p:cNvSpPr>
            <p:nvPr/>
          </p:nvSpPr>
          <p:spPr bwMode="auto">
            <a:xfrm>
              <a:off x="1428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9" name="Rectangle 99"/>
            <p:cNvSpPr>
              <a:spLocks noChangeArrowheads="1"/>
            </p:cNvSpPr>
            <p:nvPr/>
          </p:nvSpPr>
          <p:spPr bwMode="auto">
            <a:xfrm>
              <a:off x="1428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Rectangle 100"/>
            <p:cNvSpPr>
              <a:spLocks noChangeArrowheads="1"/>
            </p:cNvSpPr>
            <p:nvPr/>
          </p:nvSpPr>
          <p:spPr bwMode="auto">
            <a:xfrm>
              <a:off x="1428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1" name="Rectangle 101"/>
            <p:cNvSpPr>
              <a:spLocks noChangeArrowheads="1"/>
            </p:cNvSpPr>
            <p:nvPr/>
          </p:nvSpPr>
          <p:spPr bwMode="auto">
            <a:xfrm>
              <a:off x="1428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2" name="Rectangle 102"/>
            <p:cNvSpPr>
              <a:spLocks noChangeArrowheads="1"/>
            </p:cNvSpPr>
            <p:nvPr/>
          </p:nvSpPr>
          <p:spPr bwMode="auto">
            <a:xfrm>
              <a:off x="1674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3" name="Rectangle 103"/>
            <p:cNvSpPr>
              <a:spLocks noChangeArrowheads="1"/>
            </p:cNvSpPr>
            <p:nvPr/>
          </p:nvSpPr>
          <p:spPr bwMode="auto">
            <a:xfrm>
              <a:off x="1674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4" name="Rectangle 104"/>
            <p:cNvSpPr>
              <a:spLocks noChangeArrowheads="1"/>
            </p:cNvSpPr>
            <p:nvPr/>
          </p:nvSpPr>
          <p:spPr bwMode="auto">
            <a:xfrm>
              <a:off x="1674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5" name="Rectangle 105"/>
            <p:cNvSpPr>
              <a:spLocks noChangeArrowheads="1"/>
            </p:cNvSpPr>
            <p:nvPr/>
          </p:nvSpPr>
          <p:spPr bwMode="auto">
            <a:xfrm>
              <a:off x="1674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6" name="Rectangle 106"/>
            <p:cNvSpPr>
              <a:spLocks noChangeArrowheads="1"/>
            </p:cNvSpPr>
            <p:nvPr/>
          </p:nvSpPr>
          <p:spPr bwMode="auto">
            <a:xfrm>
              <a:off x="1920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7" name="Rectangle 107"/>
            <p:cNvSpPr>
              <a:spLocks noChangeArrowheads="1"/>
            </p:cNvSpPr>
            <p:nvPr/>
          </p:nvSpPr>
          <p:spPr bwMode="auto">
            <a:xfrm>
              <a:off x="1920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8" name="Rectangle 108"/>
            <p:cNvSpPr>
              <a:spLocks noChangeArrowheads="1"/>
            </p:cNvSpPr>
            <p:nvPr/>
          </p:nvSpPr>
          <p:spPr bwMode="auto">
            <a:xfrm>
              <a:off x="1920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9" name="Rectangle 109"/>
            <p:cNvSpPr>
              <a:spLocks noChangeArrowheads="1"/>
            </p:cNvSpPr>
            <p:nvPr/>
          </p:nvSpPr>
          <p:spPr bwMode="auto">
            <a:xfrm>
              <a:off x="1920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0" name="Rectangle 110"/>
            <p:cNvSpPr>
              <a:spLocks noChangeArrowheads="1"/>
            </p:cNvSpPr>
            <p:nvPr/>
          </p:nvSpPr>
          <p:spPr bwMode="auto">
            <a:xfrm>
              <a:off x="2166" y="3008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1" name="Rectangle 111"/>
            <p:cNvSpPr>
              <a:spLocks noChangeArrowheads="1"/>
            </p:cNvSpPr>
            <p:nvPr/>
          </p:nvSpPr>
          <p:spPr bwMode="auto">
            <a:xfrm>
              <a:off x="2166" y="3254"/>
              <a:ext cx="245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2" name="Rectangle 112"/>
            <p:cNvSpPr>
              <a:spLocks noChangeArrowheads="1"/>
            </p:cNvSpPr>
            <p:nvPr/>
          </p:nvSpPr>
          <p:spPr bwMode="auto">
            <a:xfrm>
              <a:off x="2166" y="3499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3" name="Rectangle 113"/>
            <p:cNvSpPr>
              <a:spLocks noChangeArrowheads="1"/>
            </p:cNvSpPr>
            <p:nvPr/>
          </p:nvSpPr>
          <p:spPr bwMode="auto">
            <a:xfrm>
              <a:off x="2166" y="3745"/>
              <a:ext cx="245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4" name="Rectangle 114"/>
            <p:cNvSpPr>
              <a:spLocks noChangeArrowheads="1"/>
            </p:cNvSpPr>
            <p:nvPr/>
          </p:nvSpPr>
          <p:spPr bwMode="auto">
            <a:xfrm>
              <a:off x="2411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5" name="Rectangle 115"/>
            <p:cNvSpPr>
              <a:spLocks noChangeArrowheads="1"/>
            </p:cNvSpPr>
            <p:nvPr/>
          </p:nvSpPr>
          <p:spPr bwMode="auto">
            <a:xfrm>
              <a:off x="2411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6" name="Rectangle 116"/>
            <p:cNvSpPr>
              <a:spLocks noChangeArrowheads="1"/>
            </p:cNvSpPr>
            <p:nvPr/>
          </p:nvSpPr>
          <p:spPr bwMode="auto">
            <a:xfrm>
              <a:off x="2411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7" name="Rectangle 117"/>
            <p:cNvSpPr>
              <a:spLocks noChangeArrowheads="1"/>
            </p:cNvSpPr>
            <p:nvPr/>
          </p:nvSpPr>
          <p:spPr bwMode="auto">
            <a:xfrm>
              <a:off x="2411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8" name="Rectangle 118"/>
            <p:cNvSpPr>
              <a:spLocks noChangeArrowheads="1"/>
            </p:cNvSpPr>
            <p:nvPr/>
          </p:nvSpPr>
          <p:spPr bwMode="auto">
            <a:xfrm>
              <a:off x="2657" y="3008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9" name="Rectangle 119"/>
            <p:cNvSpPr>
              <a:spLocks noChangeArrowheads="1"/>
            </p:cNvSpPr>
            <p:nvPr/>
          </p:nvSpPr>
          <p:spPr bwMode="auto">
            <a:xfrm>
              <a:off x="2657" y="3254"/>
              <a:ext cx="246" cy="245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20" name="Rectangle 120"/>
            <p:cNvSpPr>
              <a:spLocks noChangeArrowheads="1"/>
            </p:cNvSpPr>
            <p:nvPr/>
          </p:nvSpPr>
          <p:spPr bwMode="auto">
            <a:xfrm>
              <a:off x="2657" y="3499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21" name="Rectangle 121"/>
            <p:cNvSpPr>
              <a:spLocks noChangeArrowheads="1"/>
            </p:cNvSpPr>
            <p:nvPr/>
          </p:nvSpPr>
          <p:spPr bwMode="auto">
            <a:xfrm>
              <a:off x="2657" y="3745"/>
              <a:ext cx="246" cy="246"/>
            </a:xfrm>
            <a:prstGeom prst="rect">
              <a:avLst/>
            </a:prstGeom>
            <a:solidFill>
              <a:srgbClr val="A5002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850" name="Oval 122"/>
          <p:cNvSpPr>
            <a:spLocks noChangeArrowheads="1"/>
          </p:cNvSpPr>
          <p:nvPr/>
        </p:nvSpPr>
        <p:spPr bwMode="auto">
          <a:xfrm>
            <a:off x="5065713" y="3033713"/>
            <a:ext cx="146050" cy="1460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851" name="Oval 123"/>
          <p:cNvSpPr>
            <a:spLocks noChangeArrowheads="1"/>
          </p:cNvSpPr>
          <p:nvPr/>
        </p:nvSpPr>
        <p:spPr bwMode="auto">
          <a:xfrm>
            <a:off x="5065713" y="3643313"/>
            <a:ext cx="146050" cy="1460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852" name="Oval 124"/>
          <p:cNvSpPr>
            <a:spLocks noChangeArrowheads="1"/>
          </p:cNvSpPr>
          <p:nvPr/>
        </p:nvSpPr>
        <p:spPr bwMode="auto">
          <a:xfrm>
            <a:off x="5967413" y="3643313"/>
            <a:ext cx="146050" cy="1460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853" name="Oval 125"/>
          <p:cNvSpPr>
            <a:spLocks noChangeArrowheads="1"/>
          </p:cNvSpPr>
          <p:nvPr/>
        </p:nvSpPr>
        <p:spPr bwMode="auto">
          <a:xfrm>
            <a:off x="5965825" y="3352800"/>
            <a:ext cx="146050" cy="1460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854" name="Oval 126"/>
          <p:cNvSpPr>
            <a:spLocks noChangeArrowheads="1"/>
          </p:cNvSpPr>
          <p:nvPr/>
        </p:nvSpPr>
        <p:spPr bwMode="auto">
          <a:xfrm>
            <a:off x="4122738" y="3032125"/>
            <a:ext cx="146050" cy="1460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8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8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8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8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8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/>
      <p:bldP spid="73737" grpId="0"/>
      <p:bldP spid="73738" grpId="0"/>
      <p:bldP spid="73739" grpId="0"/>
      <p:bldP spid="73850" grpId="0" animBg="1"/>
      <p:bldP spid="73851" grpId="0" animBg="1"/>
      <p:bldP spid="73852" grpId="0" animBg="1"/>
      <p:bldP spid="73853" grpId="0" animBg="1"/>
      <p:bldP spid="7385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ChangeArrowheads="1"/>
          </p:cNvSpPr>
          <p:nvPr/>
        </p:nvSpPr>
        <p:spPr bwMode="auto">
          <a:xfrm>
            <a:off x="-1203325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3" name="Rectangle 8"/>
          <p:cNvSpPr>
            <a:spLocks noChangeArrowheads="1"/>
          </p:cNvSpPr>
          <p:nvPr/>
        </p:nvSpPr>
        <p:spPr bwMode="auto">
          <a:xfrm>
            <a:off x="284163" y="287338"/>
            <a:ext cx="82518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/>
            <a:r>
              <a:rPr lang="en-US" sz="2800" u="sng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Element		Latin root	</a:t>
            </a:r>
            <a:r>
              <a:rPr lang="en-US" sz="2800" b="0" u="sng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	</a:t>
            </a:r>
            <a:r>
              <a:rPr lang="en-US" sz="2800" i="1" u="sng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-ic		-ous</a:t>
            </a:r>
            <a:endParaRPr lang="en-US" sz="2800" u="sng">
              <a:solidFill>
                <a:srgbClr val="A50021"/>
              </a:solidFill>
              <a:ea typeface="Times New Roman" pitchFamily="18" charset="0"/>
              <a:cs typeface="Arial" charset="0"/>
            </a:endParaRPr>
          </a:p>
          <a:p>
            <a:pPr indent="274638" eaLnBrk="0" hangingPunct="0"/>
            <a:r>
              <a:rPr lang="en-US" sz="2800" b="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gold, Au		aur-			Au</a:t>
            </a:r>
            <a:r>
              <a:rPr lang="en-US" sz="2800" b="0" baseline="3000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3+</a:t>
            </a:r>
            <a:r>
              <a:rPr lang="en-US" sz="2800" b="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		Au</a:t>
            </a:r>
            <a:r>
              <a:rPr lang="en-US" sz="2800" b="0" baseline="3000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1+</a:t>
            </a:r>
            <a:endParaRPr lang="en-US" sz="2800" b="0">
              <a:solidFill>
                <a:srgbClr val="A50021"/>
              </a:solidFill>
              <a:ea typeface="Times New Roman" pitchFamily="18" charset="0"/>
              <a:cs typeface="Arial" charset="0"/>
            </a:endParaRPr>
          </a:p>
          <a:p>
            <a:pPr indent="274638" eaLnBrk="0" hangingPunct="0"/>
            <a:r>
              <a:rPr lang="en-US" sz="2800" b="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lead, Pb		plumb-		Pb</a:t>
            </a:r>
            <a:r>
              <a:rPr lang="en-US" sz="2800" b="0" baseline="3000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4+</a:t>
            </a:r>
            <a:r>
              <a:rPr lang="en-US" sz="2800" b="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		Pb</a:t>
            </a:r>
            <a:r>
              <a:rPr lang="en-US" sz="2800" b="0" baseline="3000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2+</a:t>
            </a:r>
            <a:endParaRPr lang="en-US" sz="2800" b="0">
              <a:solidFill>
                <a:srgbClr val="A50021"/>
              </a:solidFill>
              <a:ea typeface="Times New Roman" pitchFamily="18" charset="0"/>
              <a:cs typeface="Arial" charset="0"/>
            </a:endParaRPr>
          </a:p>
          <a:p>
            <a:pPr indent="274638" eaLnBrk="0" hangingPunct="0"/>
            <a:r>
              <a:rPr lang="en-US" sz="2800" b="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tin, Sn		stann-		Sn</a:t>
            </a:r>
            <a:r>
              <a:rPr lang="en-US" sz="2800" b="0" baseline="3000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4+</a:t>
            </a:r>
            <a:r>
              <a:rPr lang="en-US" sz="2800" b="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		Sn</a:t>
            </a:r>
            <a:r>
              <a:rPr lang="en-US" sz="2800" b="0" baseline="3000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2+</a:t>
            </a:r>
            <a:endParaRPr lang="en-US" sz="2800" b="0">
              <a:solidFill>
                <a:srgbClr val="A50021"/>
              </a:solidFill>
              <a:ea typeface="Times New Roman" pitchFamily="18" charset="0"/>
              <a:cs typeface="Arial" charset="0"/>
            </a:endParaRPr>
          </a:p>
          <a:p>
            <a:pPr indent="274638" eaLnBrk="0" hangingPunct="0"/>
            <a:r>
              <a:rPr lang="en-US" sz="2800" b="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copper, Cu	cupr-			Cu</a:t>
            </a:r>
            <a:r>
              <a:rPr lang="en-US" sz="2800" b="0" baseline="3000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2+</a:t>
            </a:r>
            <a:r>
              <a:rPr lang="en-US" sz="2800" b="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		Cu</a:t>
            </a:r>
            <a:r>
              <a:rPr lang="en-US" sz="2800" b="0" baseline="3000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1+</a:t>
            </a:r>
            <a:endParaRPr lang="en-US" sz="2800" b="0">
              <a:solidFill>
                <a:srgbClr val="A50021"/>
              </a:solidFill>
              <a:ea typeface="Times New Roman" pitchFamily="18" charset="0"/>
              <a:cs typeface="Arial" charset="0"/>
            </a:endParaRPr>
          </a:p>
          <a:p>
            <a:pPr indent="274638" eaLnBrk="0" hangingPunct="0"/>
            <a:r>
              <a:rPr lang="en-US" sz="2800" b="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iron, Fe		ferr-			Fe</a:t>
            </a:r>
            <a:r>
              <a:rPr lang="en-US" sz="2800" b="0" baseline="3000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3+</a:t>
            </a:r>
            <a:r>
              <a:rPr lang="en-US" sz="2800" b="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		Fe</a:t>
            </a:r>
            <a:r>
              <a:rPr lang="en-US" sz="2800" b="0" baseline="30000">
                <a:solidFill>
                  <a:srgbClr val="A50021"/>
                </a:solidFill>
                <a:ea typeface="Times New Roman" pitchFamily="18" charset="0"/>
                <a:cs typeface="Arial" charset="0"/>
              </a:rPr>
              <a:t>2+</a:t>
            </a:r>
            <a:endParaRPr lang="en-US" sz="2800" b="0">
              <a:solidFill>
                <a:srgbClr val="A5002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588963" y="2995613"/>
            <a:ext cx="2676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Write formulas:</a:t>
            </a:r>
            <a:r>
              <a:rPr lang="en-US" sz="2800"/>
              <a:t> </a:t>
            </a: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676275" y="3460750"/>
            <a:ext cx="2679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cuprous sulfide</a:t>
            </a:r>
            <a:r>
              <a:rPr lang="en-US" sz="2800"/>
              <a:t> </a:t>
            </a: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695325" y="4405313"/>
            <a:ext cx="2025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auric nitrite</a:t>
            </a:r>
            <a:r>
              <a:rPr lang="en-US" sz="2800"/>
              <a:t> </a:t>
            </a: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696913" y="5421313"/>
            <a:ext cx="2660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ferrous fluoride</a:t>
            </a:r>
            <a:r>
              <a:rPr lang="en-US" sz="2800"/>
              <a:t> </a:t>
            </a: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4546600" y="3001963"/>
            <a:ext cx="2379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Write names:</a:t>
            </a:r>
            <a:r>
              <a:rPr lang="en-US" sz="2800"/>
              <a:t> </a:t>
            </a: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4643438" y="345757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Pb</a:t>
            </a:r>
            <a:r>
              <a:rPr lang="en-US" sz="2800" b="0" baseline="-25000"/>
              <a:t>3</a:t>
            </a:r>
            <a:r>
              <a:rPr lang="en-US" sz="2800" b="0"/>
              <a:t>P</a:t>
            </a:r>
            <a:r>
              <a:rPr lang="en-US" sz="2800" b="0" baseline="-25000"/>
              <a:t>4</a:t>
            </a:r>
            <a:r>
              <a:rPr lang="en-US" sz="2800"/>
              <a:t> </a:t>
            </a: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4641850" y="4403725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Pb</a:t>
            </a:r>
            <a:r>
              <a:rPr lang="en-US" sz="2800" b="0" baseline="-25000"/>
              <a:t>3</a:t>
            </a:r>
            <a:r>
              <a:rPr lang="en-US" sz="2800" b="0"/>
              <a:t>P</a:t>
            </a:r>
            <a:r>
              <a:rPr lang="en-US" sz="2800" b="0" baseline="-25000"/>
              <a:t>2</a:t>
            </a:r>
            <a:r>
              <a:rPr lang="en-US" sz="2800"/>
              <a:t> </a:t>
            </a:r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4659313" y="5418138"/>
            <a:ext cx="1624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Sn(OH)</a:t>
            </a:r>
            <a:r>
              <a:rPr lang="en-US" sz="2800" b="0" baseline="-25000"/>
              <a:t>4</a:t>
            </a:r>
            <a:r>
              <a:rPr lang="en-US" sz="2800"/>
              <a:t> </a:t>
            </a:r>
          </a:p>
        </p:txBody>
      </p:sp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849313" y="3954463"/>
            <a:ext cx="101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Cu</a:t>
            </a:r>
            <a:r>
              <a:rPr lang="en-US" sz="2800" b="0" baseline="30000">
                <a:solidFill>
                  <a:srgbClr val="A50021"/>
                </a:solidFill>
              </a:rPr>
              <a:t>1+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1758950" y="3952875"/>
            <a:ext cx="788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S</a:t>
            </a:r>
            <a:r>
              <a:rPr lang="en-US" sz="2800" b="0" baseline="30000">
                <a:solidFill>
                  <a:srgbClr val="000066"/>
                </a:solidFill>
              </a:rPr>
              <a:t>2–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2817813" y="3954463"/>
            <a:ext cx="1109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Cu</a:t>
            </a:r>
            <a:r>
              <a:rPr lang="en-US" sz="2800" b="0" baseline="-25000"/>
              <a:t>2</a:t>
            </a:r>
            <a:r>
              <a:rPr lang="en-US" sz="2800" b="0">
                <a:solidFill>
                  <a:srgbClr val="000066"/>
                </a:solidFill>
              </a:rPr>
              <a:t>S</a:t>
            </a:r>
            <a:r>
              <a:rPr lang="en-US" sz="2800"/>
              <a:t> </a:t>
            </a:r>
          </a:p>
        </p:txBody>
      </p:sp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815975" y="49403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Au</a:t>
            </a:r>
            <a:r>
              <a:rPr lang="en-US" sz="2800" b="0" baseline="30000">
                <a:solidFill>
                  <a:srgbClr val="A50021"/>
                </a:solidFill>
              </a:rPr>
              <a:t>3+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1590675" y="4940300"/>
            <a:ext cx="1220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9900"/>
                </a:solidFill>
              </a:rPr>
              <a:t>NO</a:t>
            </a:r>
            <a:r>
              <a:rPr lang="en-US" sz="2800" b="0" baseline="-25000">
                <a:solidFill>
                  <a:srgbClr val="009900"/>
                </a:solidFill>
              </a:rPr>
              <a:t>2</a:t>
            </a:r>
            <a:r>
              <a:rPr lang="en-US" sz="2800" b="0" baseline="30000">
                <a:solidFill>
                  <a:srgbClr val="009900"/>
                </a:solidFill>
              </a:rPr>
              <a:t>1–</a:t>
            </a:r>
            <a:r>
              <a:rPr lang="en-US" sz="28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2689225" y="4940300"/>
            <a:ext cx="175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Au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NO</a:t>
            </a:r>
            <a:r>
              <a:rPr lang="en-US" sz="2800" b="0" baseline="-25000">
                <a:solidFill>
                  <a:srgbClr val="009900"/>
                </a:solidFill>
              </a:rPr>
              <a:t>2</a:t>
            </a:r>
            <a:r>
              <a:rPr lang="en-US" sz="2800" b="0"/>
              <a:t>)</a:t>
            </a:r>
            <a:r>
              <a:rPr lang="en-US" sz="2800" b="0" baseline="-25000"/>
              <a:t>3</a:t>
            </a:r>
            <a:r>
              <a:rPr lang="en-US" sz="2800"/>
              <a:t> </a:t>
            </a: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792163" y="5915025"/>
            <a:ext cx="974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 baseline="30000">
                <a:solidFill>
                  <a:srgbClr val="A50021"/>
                </a:solidFill>
              </a:rPr>
              <a:t>2+</a:t>
            </a:r>
            <a:r>
              <a:rPr lang="en-US" sz="28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1701800" y="5911850"/>
            <a:ext cx="769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000066"/>
                </a:solidFill>
              </a:rPr>
              <a:t>F</a:t>
            </a:r>
            <a:r>
              <a:rPr lang="en-US" sz="2800" b="0" baseline="30000">
                <a:solidFill>
                  <a:srgbClr val="000066"/>
                </a:solidFill>
              </a:rPr>
              <a:t>1–</a:t>
            </a:r>
            <a:r>
              <a:rPr lang="en-US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2822575" y="5911850"/>
            <a:ext cx="105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</a:t>
            </a:r>
            <a:r>
              <a:rPr lang="en-US" sz="2800" b="0">
                <a:solidFill>
                  <a:srgbClr val="000066"/>
                </a:solidFill>
              </a:rPr>
              <a:t>F</a:t>
            </a:r>
            <a:r>
              <a:rPr lang="en-US" sz="2800" b="0" baseline="-25000"/>
              <a:t>2</a:t>
            </a:r>
            <a:r>
              <a:rPr lang="en-US" sz="2800"/>
              <a:t> </a:t>
            </a:r>
          </a:p>
        </p:txBody>
      </p:sp>
      <p:sp>
        <p:nvSpPr>
          <p:cNvPr id="74779" name="Rectangle 27"/>
          <p:cNvSpPr>
            <a:spLocks noChangeArrowheads="1"/>
          </p:cNvSpPr>
          <p:nvPr/>
        </p:nvSpPr>
        <p:spPr bwMode="auto">
          <a:xfrm>
            <a:off x="674688" y="3460750"/>
            <a:ext cx="2679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cuprous</a:t>
            </a:r>
            <a:r>
              <a:rPr lang="en-US" sz="2800" b="0"/>
              <a:t> </a:t>
            </a:r>
            <a:r>
              <a:rPr lang="en-US" sz="2800" b="0">
                <a:solidFill>
                  <a:srgbClr val="000066"/>
                </a:solidFill>
              </a:rPr>
              <a:t>sulfide</a:t>
            </a:r>
            <a:r>
              <a:rPr lang="en-US" sz="2800"/>
              <a:t> </a:t>
            </a:r>
          </a:p>
        </p:txBody>
      </p:sp>
      <p:sp>
        <p:nvSpPr>
          <p:cNvPr id="74780" name="Rectangle 28"/>
          <p:cNvSpPr>
            <a:spLocks noChangeArrowheads="1"/>
          </p:cNvSpPr>
          <p:nvPr/>
        </p:nvSpPr>
        <p:spPr bwMode="auto">
          <a:xfrm>
            <a:off x="693738" y="4405313"/>
            <a:ext cx="2025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auric</a:t>
            </a:r>
            <a:r>
              <a:rPr lang="en-US" sz="2800" b="0"/>
              <a:t> </a:t>
            </a:r>
            <a:r>
              <a:rPr lang="en-US" sz="2800" b="0">
                <a:solidFill>
                  <a:srgbClr val="009900"/>
                </a:solidFill>
              </a:rPr>
              <a:t>nitrite</a:t>
            </a:r>
            <a:r>
              <a:rPr lang="en-US" sz="2800"/>
              <a:t> </a:t>
            </a:r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695325" y="5421313"/>
            <a:ext cx="2660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ferrous</a:t>
            </a:r>
            <a:r>
              <a:rPr lang="en-US" sz="2800" b="0"/>
              <a:t> </a:t>
            </a:r>
            <a:r>
              <a:rPr lang="en-US" sz="2800" b="0">
                <a:solidFill>
                  <a:srgbClr val="000066"/>
                </a:solidFill>
              </a:rPr>
              <a:t>fluoride</a:t>
            </a:r>
            <a:r>
              <a:rPr lang="en-US" sz="2800"/>
              <a:t> </a:t>
            </a:r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4643438" y="3455988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Pb</a:t>
            </a:r>
            <a:r>
              <a:rPr lang="en-US" sz="2800" b="0" baseline="-25000"/>
              <a:t>3</a:t>
            </a:r>
            <a:r>
              <a:rPr lang="en-US" sz="2800" b="0">
                <a:solidFill>
                  <a:srgbClr val="000066"/>
                </a:solidFill>
              </a:rPr>
              <a:t>P</a:t>
            </a:r>
            <a:r>
              <a:rPr lang="en-US" sz="2800" b="0" baseline="-25000"/>
              <a:t>4</a:t>
            </a:r>
            <a:r>
              <a:rPr lang="en-US" sz="2800"/>
              <a:t> </a:t>
            </a:r>
          </a:p>
        </p:txBody>
      </p:sp>
      <p:sp>
        <p:nvSpPr>
          <p:cNvPr id="74786" name="Rectangle 34"/>
          <p:cNvSpPr>
            <a:spLocks noChangeArrowheads="1"/>
          </p:cNvSpPr>
          <p:nvPr/>
        </p:nvSpPr>
        <p:spPr bwMode="auto">
          <a:xfrm>
            <a:off x="4641850" y="4402138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Pb</a:t>
            </a:r>
            <a:r>
              <a:rPr lang="en-US" sz="2800" b="0" baseline="-25000"/>
              <a:t>3</a:t>
            </a:r>
            <a:r>
              <a:rPr lang="en-US" sz="2800" b="0">
                <a:solidFill>
                  <a:srgbClr val="000066"/>
                </a:solidFill>
              </a:rPr>
              <a:t>P</a:t>
            </a:r>
            <a:r>
              <a:rPr lang="en-US" sz="2800" b="0" baseline="-25000"/>
              <a:t>2</a:t>
            </a:r>
            <a:r>
              <a:rPr lang="en-US" sz="2800"/>
              <a:t> </a:t>
            </a:r>
          </a:p>
        </p:txBody>
      </p:sp>
      <p:sp>
        <p:nvSpPr>
          <p:cNvPr id="74787" name="Rectangle 35"/>
          <p:cNvSpPr>
            <a:spLocks noChangeArrowheads="1"/>
          </p:cNvSpPr>
          <p:nvPr/>
        </p:nvSpPr>
        <p:spPr bwMode="auto">
          <a:xfrm>
            <a:off x="4659313" y="5416550"/>
            <a:ext cx="1624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A50021"/>
                </a:solidFill>
              </a:rPr>
              <a:t>Sn</a:t>
            </a:r>
            <a:r>
              <a:rPr lang="en-US" sz="2800" b="0"/>
              <a:t>(</a:t>
            </a:r>
            <a:r>
              <a:rPr lang="en-US" sz="2800" b="0">
                <a:solidFill>
                  <a:srgbClr val="009900"/>
                </a:solidFill>
              </a:rPr>
              <a:t>OH</a:t>
            </a:r>
            <a:r>
              <a:rPr lang="en-US" sz="2800" b="0"/>
              <a:t>)</a:t>
            </a:r>
            <a:r>
              <a:rPr lang="en-US" sz="2800" b="0" baseline="-25000"/>
              <a:t>4</a:t>
            </a:r>
            <a:r>
              <a:rPr lang="en-US" sz="2800"/>
              <a:t> </a:t>
            </a:r>
          </a:p>
        </p:txBody>
      </p:sp>
      <p:sp>
        <p:nvSpPr>
          <p:cNvPr id="74788" name="Rectangle 36"/>
          <p:cNvSpPr>
            <a:spLocks noChangeArrowheads="1"/>
          </p:cNvSpPr>
          <p:nvPr/>
        </p:nvSpPr>
        <p:spPr bwMode="auto">
          <a:xfrm>
            <a:off x="6384925" y="3492500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789" name="Rectangle 37"/>
          <p:cNvSpPr>
            <a:spLocks noChangeArrowheads="1"/>
          </p:cNvSpPr>
          <p:nvPr/>
        </p:nvSpPr>
        <p:spPr bwMode="auto">
          <a:xfrm>
            <a:off x="7578725" y="338931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000066"/>
                </a:solidFill>
              </a:rPr>
              <a:t>P</a:t>
            </a:r>
            <a:r>
              <a:rPr lang="en-US" sz="2000" b="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4790" name="Rectangle 38"/>
          <p:cNvSpPr>
            <a:spLocks noChangeArrowheads="1"/>
          </p:cNvSpPr>
          <p:nvPr/>
        </p:nvSpPr>
        <p:spPr bwMode="auto">
          <a:xfrm>
            <a:off x="5821363" y="3498850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791" name="Rectangle 39"/>
          <p:cNvSpPr>
            <a:spLocks noChangeArrowheads="1"/>
          </p:cNvSpPr>
          <p:nvPr/>
        </p:nvSpPr>
        <p:spPr bwMode="auto">
          <a:xfrm>
            <a:off x="6927850" y="3490913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792" name="Rectangle 40"/>
          <p:cNvSpPr>
            <a:spLocks noChangeArrowheads="1"/>
          </p:cNvSpPr>
          <p:nvPr/>
        </p:nvSpPr>
        <p:spPr bwMode="auto">
          <a:xfrm>
            <a:off x="5761038" y="4456113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793" name="Rectangle 41"/>
          <p:cNvSpPr>
            <a:spLocks noChangeArrowheads="1"/>
          </p:cNvSpPr>
          <p:nvPr/>
        </p:nvSpPr>
        <p:spPr bwMode="auto">
          <a:xfrm>
            <a:off x="6369050" y="4470400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794" name="Rectangle 42"/>
          <p:cNvSpPr>
            <a:spLocks noChangeArrowheads="1"/>
          </p:cNvSpPr>
          <p:nvPr/>
        </p:nvSpPr>
        <p:spPr bwMode="auto">
          <a:xfrm>
            <a:off x="6924675" y="4473575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795" name="Rectangle 43"/>
          <p:cNvSpPr>
            <a:spLocks noChangeArrowheads="1"/>
          </p:cNvSpPr>
          <p:nvPr/>
        </p:nvSpPr>
        <p:spPr bwMode="auto">
          <a:xfrm>
            <a:off x="7993063" y="3381375"/>
            <a:ext cx="608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000066"/>
                </a:solidFill>
              </a:rPr>
              <a:t>P</a:t>
            </a:r>
            <a:r>
              <a:rPr lang="en-US" sz="2000" b="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7788275" y="362426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000066"/>
                </a:solidFill>
              </a:rPr>
              <a:t>P</a:t>
            </a:r>
            <a:r>
              <a:rPr lang="en-US" sz="2000" b="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4797" name="Rectangle 45"/>
          <p:cNvSpPr>
            <a:spLocks noChangeArrowheads="1"/>
          </p:cNvSpPr>
          <p:nvPr/>
        </p:nvSpPr>
        <p:spPr bwMode="auto">
          <a:xfrm>
            <a:off x="8166100" y="3622675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000066"/>
                </a:solidFill>
              </a:rPr>
              <a:t>P</a:t>
            </a:r>
            <a:r>
              <a:rPr lang="en-US" sz="2000" b="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4798" name="Rectangle 46"/>
          <p:cNvSpPr>
            <a:spLocks noChangeArrowheads="1"/>
          </p:cNvSpPr>
          <p:nvPr/>
        </p:nvSpPr>
        <p:spPr bwMode="auto">
          <a:xfrm>
            <a:off x="7959725" y="4473575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000066"/>
                </a:solidFill>
              </a:rPr>
              <a:t>P</a:t>
            </a:r>
            <a:r>
              <a:rPr lang="en-US" sz="2000" b="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4799" name="Rectangle 47"/>
          <p:cNvSpPr>
            <a:spLocks noChangeArrowheads="1"/>
          </p:cNvSpPr>
          <p:nvPr/>
        </p:nvSpPr>
        <p:spPr bwMode="auto">
          <a:xfrm>
            <a:off x="7553325" y="4470400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000066"/>
                </a:solidFill>
              </a:rPr>
              <a:t>P</a:t>
            </a:r>
            <a:r>
              <a:rPr lang="en-US" sz="2000" b="0" baseline="30000">
                <a:solidFill>
                  <a:srgbClr val="000066"/>
                </a:solidFill>
              </a:rPr>
              <a:t>3–</a:t>
            </a:r>
            <a:r>
              <a:rPr lang="en-US" sz="2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4800" name="Rectangle 48"/>
          <p:cNvSpPr>
            <a:spLocks noChangeArrowheads="1"/>
          </p:cNvSpPr>
          <p:nvPr/>
        </p:nvSpPr>
        <p:spPr bwMode="auto">
          <a:xfrm>
            <a:off x="6924675" y="4475163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2+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801" name="Rectangle 49"/>
          <p:cNvSpPr>
            <a:spLocks noChangeArrowheads="1"/>
          </p:cNvSpPr>
          <p:nvPr/>
        </p:nvSpPr>
        <p:spPr bwMode="auto">
          <a:xfrm>
            <a:off x="6927850" y="3489325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4+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802" name="Rectangle 50"/>
          <p:cNvSpPr>
            <a:spLocks noChangeArrowheads="1"/>
          </p:cNvSpPr>
          <p:nvPr/>
        </p:nvSpPr>
        <p:spPr bwMode="auto">
          <a:xfrm>
            <a:off x="6369050" y="4471988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2+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803" name="Rectangle 51"/>
          <p:cNvSpPr>
            <a:spLocks noChangeArrowheads="1"/>
          </p:cNvSpPr>
          <p:nvPr/>
        </p:nvSpPr>
        <p:spPr bwMode="auto">
          <a:xfrm>
            <a:off x="6384925" y="3492500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4+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804" name="Rectangle 52"/>
          <p:cNvSpPr>
            <a:spLocks noChangeArrowheads="1"/>
          </p:cNvSpPr>
          <p:nvPr/>
        </p:nvSpPr>
        <p:spPr bwMode="auto">
          <a:xfrm>
            <a:off x="5821363" y="3498850"/>
            <a:ext cx="754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4+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806" name="Rectangle 54"/>
          <p:cNvSpPr>
            <a:spLocks noChangeArrowheads="1"/>
          </p:cNvSpPr>
          <p:nvPr/>
        </p:nvSpPr>
        <p:spPr bwMode="auto">
          <a:xfrm>
            <a:off x="5056188" y="3878263"/>
            <a:ext cx="3440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A50021"/>
                </a:solidFill>
              </a:rPr>
              <a:t>plumbic</a:t>
            </a:r>
            <a:r>
              <a:rPr lang="en-US" sz="2800" b="0"/>
              <a:t> </a:t>
            </a:r>
            <a:r>
              <a:rPr lang="en-US" sz="2800" b="0">
                <a:solidFill>
                  <a:srgbClr val="000066"/>
                </a:solidFill>
              </a:rPr>
              <a:t>phosphide</a:t>
            </a:r>
          </a:p>
        </p:txBody>
      </p:sp>
      <p:sp>
        <p:nvSpPr>
          <p:cNvPr id="74807" name="Rectangle 55"/>
          <p:cNvSpPr>
            <a:spLocks noChangeArrowheads="1"/>
          </p:cNvSpPr>
          <p:nvPr/>
        </p:nvSpPr>
        <p:spPr bwMode="auto">
          <a:xfrm>
            <a:off x="5762625" y="4456113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Pb</a:t>
            </a:r>
            <a:r>
              <a:rPr lang="en-US" sz="2000" b="0" baseline="30000">
                <a:solidFill>
                  <a:srgbClr val="A50021"/>
                </a:solidFill>
              </a:rPr>
              <a:t>2+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808" name="Rectangle 56"/>
          <p:cNvSpPr>
            <a:spLocks noChangeArrowheads="1"/>
          </p:cNvSpPr>
          <p:nvPr/>
        </p:nvSpPr>
        <p:spPr bwMode="auto">
          <a:xfrm>
            <a:off x="4892675" y="4845050"/>
            <a:ext cx="3613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A50021"/>
                </a:solidFill>
              </a:rPr>
              <a:t>plumbous</a:t>
            </a:r>
            <a:r>
              <a:rPr lang="en-US" sz="2800" b="0"/>
              <a:t> </a:t>
            </a:r>
            <a:r>
              <a:rPr lang="en-US" sz="2800" b="0">
                <a:solidFill>
                  <a:srgbClr val="000066"/>
                </a:solidFill>
              </a:rPr>
              <a:t>phosphide</a:t>
            </a:r>
          </a:p>
        </p:txBody>
      </p:sp>
      <p:sp>
        <p:nvSpPr>
          <p:cNvPr id="74809" name="Rectangle 57"/>
          <p:cNvSpPr>
            <a:spLocks noChangeArrowheads="1"/>
          </p:cNvSpPr>
          <p:nvPr/>
        </p:nvSpPr>
        <p:spPr bwMode="auto">
          <a:xfrm>
            <a:off x="6675438" y="550386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009900"/>
                </a:solidFill>
              </a:rPr>
              <a:t>OH</a:t>
            </a:r>
            <a:r>
              <a:rPr lang="en-US" sz="2000" b="0" baseline="30000">
                <a:solidFill>
                  <a:srgbClr val="009900"/>
                </a:solidFill>
              </a:rPr>
              <a:t>1–</a:t>
            </a:r>
            <a:r>
              <a:rPr lang="en-US" sz="20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74813" name="Rectangle 61"/>
          <p:cNvSpPr>
            <a:spLocks noChangeArrowheads="1"/>
          </p:cNvSpPr>
          <p:nvPr/>
        </p:nvSpPr>
        <p:spPr bwMode="auto">
          <a:xfrm>
            <a:off x="6146800" y="5505450"/>
            <a:ext cx="75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Sn</a:t>
            </a:r>
            <a:r>
              <a:rPr lang="en-US" sz="2000" b="0" baseline="30000">
                <a:solidFill>
                  <a:srgbClr val="A50021"/>
                </a:solidFill>
              </a:rPr>
              <a:t>4+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814" name="Rectangle 62"/>
          <p:cNvSpPr>
            <a:spLocks noChangeArrowheads="1"/>
          </p:cNvSpPr>
          <p:nvPr/>
        </p:nvSpPr>
        <p:spPr bwMode="auto">
          <a:xfrm>
            <a:off x="6145213" y="5502275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A50021"/>
                </a:solidFill>
              </a:rPr>
              <a:t>Sn</a:t>
            </a:r>
            <a:r>
              <a:rPr lang="en-US" sz="2000" b="0" baseline="30000">
                <a:solidFill>
                  <a:srgbClr val="A50021"/>
                </a:solidFill>
              </a:rPr>
              <a:t>?</a:t>
            </a:r>
            <a:r>
              <a:rPr lang="en-US" sz="200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74815" name="Rectangle 63"/>
          <p:cNvSpPr>
            <a:spLocks noChangeArrowheads="1"/>
          </p:cNvSpPr>
          <p:nvPr/>
        </p:nvSpPr>
        <p:spPr bwMode="auto">
          <a:xfrm>
            <a:off x="7858125" y="5568950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009900"/>
                </a:solidFill>
              </a:rPr>
              <a:t>OH</a:t>
            </a:r>
            <a:r>
              <a:rPr lang="en-US" sz="2000" b="0" baseline="30000">
                <a:solidFill>
                  <a:srgbClr val="009900"/>
                </a:solidFill>
              </a:rPr>
              <a:t>1–</a:t>
            </a:r>
            <a:r>
              <a:rPr lang="en-US" sz="20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74816" name="Rectangle 64"/>
          <p:cNvSpPr>
            <a:spLocks noChangeArrowheads="1"/>
          </p:cNvSpPr>
          <p:nvPr/>
        </p:nvSpPr>
        <p:spPr bwMode="auto">
          <a:xfrm>
            <a:off x="7758113" y="529272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009900"/>
                </a:solidFill>
              </a:rPr>
              <a:t>OH</a:t>
            </a:r>
            <a:r>
              <a:rPr lang="en-US" sz="2000" b="0" baseline="30000">
                <a:solidFill>
                  <a:srgbClr val="009900"/>
                </a:solidFill>
              </a:rPr>
              <a:t>1–</a:t>
            </a:r>
            <a:r>
              <a:rPr lang="en-US" sz="20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74817" name="Rectangle 65"/>
          <p:cNvSpPr>
            <a:spLocks noChangeArrowheads="1"/>
          </p:cNvSpPr>
          <p:nvPr/>
        </p:nvSpPr>
        <p:spPr bwMode="auto">
          <a:xfrm>
            <a:off x="7280275" y="5481638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0">
                <a:solidFill>
                  <a:srgbClr val="009900"/>
                </a:solidFill>
              </a:rPr>
              <a:t>OH</a:t>
            </a:r>
            <a:r>
              <a:rPr lang="en-US" sz="2000" b="0" baseline="30000">
                <a:solidFill>
                  <a:srgbClr val="009900"/>
                </a:solidFill>
              </a:rPr>
              <a:t>1–</a:t>
            </a:r>
            <a:r>
              <a:rPr lang="en-US" sz="200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74818" name="Rectangle 66"/>
          <p:cNvSpPr>
            <a:spLocks noChangeArrowheads="1"/>
          </p:cNvSpPr>
          <p:nvPr/>
        </p:nvSpPr>
        <p:spPr bwMode="auto">
          <a:xfrm>
            <a:off x="4857750" y="5840413"/>
            <a:ext cx="3613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A50021"/>
                </a:solidFill>
              </a:rPr>
              <a:t>stannic</a:t>
            </a:r>
            <a:r>
              <a:rPr lang="en-US" sz="2800" b="0"/>
              <a:t> </a:t>
            </a:r>
            <a:r>
              <a:rPr lang="en-US" sz="2800" b="0">
                <a:solidFill>
                  <a:srgbClr val="009900"/>
                </a:solidFill>
              </a:rPr>
              <a:t>hydroxide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74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7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74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74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74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7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7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7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74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74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74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74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7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7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7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74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74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4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74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7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7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7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7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1" grpId="0"/>
      <p:bldP spid="74762" grpId="0"/>
      <p:bldP spid="74762" grpId="1"/>
      <p:bldP spid="74763" grpId="0"/>
      <p:bldP spid="74763" grpId="1"/>
      <p:bldP spid="74764" grpId="0"/>
      <p:bldP spid="74764" grpId="1"/>
      <p:bldP spid="74765" grpId="0"/>
      <p:bldP spid="74766" grpId="0"/>
      <p:bldP spid="74766" grpId="1"/>
      <p:bldP spid="74767" grpId="0"/>
      <p:bldP spid="74767" grpId="1"/>
      <p:bldP spid="74768" grpId="0"/>
      <p:bldP spid="74768" grpId="1"/>
      <p:bldP spid="74770" grpId="0"/>
      <p:bldP spid="74771" grpId="0"/>
      <p:bldP spid="74772" grpId="0"/>
      <p:bldP spid="74773" grpId="0"/>
      <p:bldP spid="74774" grpId="0"/>
      <p:bldP spid="74775" grpId="0"/>
      <p:bldP spid="74776" grpId="0"/>
      <p:bldP spid="74777" grpId="0"/>
      <p:bldP spid="74778" grpId="0"/>
      <p:bldP spid="74779" grpId="0"/>
      <p:bldP spid="74780" grpId="0"/>
      <p:bldP spid="74781" grpId="0"/>
      <p:bldP spid="74785" grpId="0"/>
      <p:bldP spid="74786" grpId="0"/>
      <p:bldP spid="74787" grpId="0"/>
      <p:bldP spid="74788" grpId="0"/>
      <p:bldP spid="74788" grpId="1"/>
      <p:bldP spid="74789" grpId="0"/>
      <p:bldP spid="74790" grpId="0"/>
      <p:bldP spid="74790" grpId="1"/>
      <p:bldP spid="74791" grpId="0"/>
      <p:bldP spid="74791" grpId="1"/>
      <p:bldP spid="74792" grpId="0"/>
      <p:bldP spid="74792" grpId="1"/>
      <p:bldP spid="74793" grpId="0"/>
      <p:bldP spid="74793" grpId="1"/>
      <p:bldP spid="74794" grpId="0"/>
      <p:bldP spid="74794" grpId="1"/>
      <p:bldP spid="74795" grpId="0"/>
      <p:bldP spid="74796" grpId="0"/>
      <p:bldP spid="74797" grpId="0"/>
      <p:bldP spid="74798" grpId="0"/>
      <p:bldP spid="74799" grpId="0"/>
      <p:bldP spid="74800" grpId="0"/>
      <p:bldP spid="74801" grpId="0"/>
      <p:bldP spid="74802" grpId="0"/>
      <p:bldP spid="74803" grpId="0"/>
      <p:bldP spid="74804" grpId="0"/>
      <p:bldP spid="74806" grpId="0"/>
      <p:bldP spid="74807" grpId="0"/>
      <p:bldP spid="74808" grpId="0"/>
      <p:bldP spid="74809" grpId="0"/>
      <p:bldP spid="74813" grpId="0"/>
      <p:bldP spid="74814" grpId="0"/>
      <p:bldP spid="74814" grpId="1"/>
      <p:bldP spid="74815" grpId="0"/>
      <p:bldP spid="74816" grpId="0"/>
      <p:bldP spid="74817" grpId="0"/>
      <p:bldP spid="748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ChangeArrowheads="1"/>
          </p:cNvSpPr>
          <p:nvPr/>
        </p:nvSpPr>
        <p:spPr bwMode="auto">
          <a:xfrm>
            <a:off x="947738" y="196850"/>
            <a:ext cx="7378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Empirical Formula and Molecular Formula </a:t>
            </a:r>
          </a:p>
        </p:txBody>
      </p:sp>
      <p:graphicFrame>
        <p:nvGraphicFramePr>
          <p:cNvPr id="75925" name="Group 149"/>
          <p:cNvGraphicFramePr>
            <a:graphicFrameLocks noGrp="1"/>
          </p:cNvGraphicFramePr>
          <p:nvPr/>
        </p:nvGraphicFramePr>
        <p:xfrm>
          <a:off x="1025525" y="2049463"/>
          <a:ext cx="6950075" cy="4552950"/>
        </p:xfrm>
        <a:graphic>
          <a:graphicData uri="http://schemas.openxmlformats.org/drawingml/2006/table">
            <a:tbl>
              <a:tblPr/>
              <a:tblGrid>
                <a:gridCol w="2316163"/>
                <a:gridCol w="2317750"/>
                <a:gridCol w="2316162"/>
              </a:tblGrid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Compound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Molecular Formula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Empirical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glucose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propane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butane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naphthalene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sucrose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977900" y="687388"/>
            <a:ext cx="3252788" cy="1243012"/>
            <a:chOff x="616" y="433"/>
            <a:chExt cx="2049" cy="783"/>
          </a:xfrm>
        </p:grpSpPr>
        <p:sp>
          <p:nvSpPr>
            <p:cNvPr id="36911" name="Rectangle 142"/>
            <p:cNvSpPr>
              <a:spLocks noChangeArrowheads="1"/>
            </p:cNvSpPr>
            <p:nvPr/>
          </p:nvSpPr>
          <p:spPr bwMode="auto">
            <a:xfrm>
              <a:off x="982" y="620"/>
              <a:ext cx="138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800" b="0"/>
                <a:t>lowest-terms</a:t>
              </a:r>
            </a:p>
            <a:p>
              <a:pPr algn="ctr"/>
              <a:r>
                <a:rPr lang="en-US" sz="2800" b="0"/>
                <a:t>formula</a:t>
              </a:r>
              <a:r>
                <a:rPr lang="en-US" sz="2800"/>
                <a:t> </a:t>
              </a:r>
            </a:p>
          </p:txBody>
        </p:sp>
        <p:sp>
          <p:nvSpPr>
            <p:cNvPr id="36912" name="AutoShape 146"/>
            <p:cNvSpPr>
              <a:spLocks/>
            </p:cNvSpPr>
            <p:nvPr/>
          </p:nvSpPr>
          <p:spPr bwMode="auto">
            <a:xfrm rot="-5400000">
              <a:off x="1540" y="-491"/>
              <a:ext cx="201" cy="2049"/>
            </a:xfrm>
            <a:prstGeom prst="leftBrace">
              <a:avLst>
                <a:gd name="adj1" fmla="val 8495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4"/>
          <p:cNvGrpSpPr>
            <a:grpSpLocks/>
          </p:cNvGrpSpPr>
          <p:nvPr/>
        </p:nvGrpSpPr>
        <p:grpSpPr bwMode="auto">
          <a:xfrm>
            <a:off x="4089400" y="696913"/>
            <a:ext cx="4881563" cy="1228725"/>
            <a:chOff x="2576" y="439"/>
            <a:chExt cx="3075" cy="774"/>
          </a:xfrm>
        </p:grpSpPr>
        <p:sp>
          <p:nvSpPr>
            <p:cNvPr id="36909" name="Rectangle 143"/>
            <p:cNvSpPr>
              <a:spLocks noChangeArrowheads="1"/>
            </p:cNvSpPr>
            <p:nvPr/>
          </p:nvSpPr>
          <p:spPr bwMode="auto">
            <a:xfrm>
              <a:off x="2576" y="617"/>
              <a:ext cx="307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indent="274638" algn="ctr"/>
              <a:r>
                <a:rPr lang="en-US" sz="2800" b="0"/>
                <a:t>shows the true number</a:t>
              </a:r>
            </a:p>
            <a:p>
              <a:pPr indent="274638" algn="ctr"/>
              <a:r>
                <a:rPr lang="en-US" sz="2800" b="0"/>
                <a:t>and type of atoms in a m’cule</a:t>
              </a:r>
              <a:r>
                <a:rPr lang="en-US" sz="2800"/>
                <a:t> </a:t>
              </a:r>
            </a:p>
          </p:txBody>
        </p:sp>
        <p:sp>
          <p:nvSpPr>
            <p:cNvPr id="36910" name="AutoShape 147"/>
            <p:cNvSpPr>
              <a:spLocks/>
            </p:cNvSpPr>
            <p:nvPr/>
          </p:nvSpPr>
          <p:spPr bwMode="auto">
            <a:xfrm rot="-5400000">
              <a:off x="4039" y="-485"/>
              <a:ext cx="201" cy="2049"/>
            </a:xfrm>
            <a:prstGeom prst="leftBrace">
              <a:avLst>
                <a:gd name="adj1" fmla="val 8495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931" name="Rectangle 155"/>
          <p:cNvSpPr>
            <a:spLocks noChangeArrowheads="1"/>
          </p:cNvSpPr>
          <p:nvPr/>
        </p:nvSpPr>
        <p:spPr bwMode="auto">
          <a:xfrm>
            <a:off x="6338888" y="2940050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CH</a:t>
            </a:r>
            <a:r>
              <a:rPr lang="en-US" sz="2400" baseline="-25000"/>
              <a:t>2</a:t>
            </a:r>
            <a:r>
              <a:rPr lang="en-US" sz="2400"/>
              <a:t>O</a:t>
            </a:r>
          </a:p>
        </p:txBody>
      </p:sp>
      <p:sp>
        <p:nvSpPr>
          <p:cNvPr id="75932" name="Rectangle 156"/>
          <p:cNvSpPr>
            <a:spLocks noChangeArrowheads="1"/>
          </p:cNvSpPr>
          <p:nvPr/>
        </p:nvSpPr>
        <p:spPr bwMode="auto">
          <a:xfrm>
            <a:off x="6378575" y="3551238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  <a:r>
              <a:rPr lang="en-US" sz="2400" baseline="-25000"/>
              <a:t>3</a:t>
            </a:r>
            <a:r>
              <a:rPr lang="en-US" sz="2400"/>
              <a:t>H</a:t>
            </a:r>
            <a:r>
              <a:rPr lang="en-US" sz="2400" baseline="-25000"/>
              <a:t>8</a:t>
            </a:r>
          </a:p>
        </p:txBody>
      </p:sp>
      <p:sp>
        <p:nvSpPr>
          <p:cNvPr id="75933" name="Rectangle 157"/>
          <p:cNvSpPr>
            <a:spLocks noChangeArrowheads="1"/>
          </p:cNvSpPr>
          <p:nvPr/>
        </p:nvSpPr>
        <p:spPr bwMode="auto">
          <a:xfrm>
            <a:off x="6394450" y="4175125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  <a:r>
              <a:rPr lang="en-US" sz="2400" baseline="-25000"/>
              <a:t>2</a:t>
            </a:r>
            <a:r>
              <a:rPr lang="en-US" sz="2400"/>
              <a:t>H</a:t>
            </a:r>
            <a:r>
              <a:rPr lang="en-US" sz="2400" baseline="-25000"/>
              <a:t>5</a:t>
            </a:r>
          </a:p>
        </p:txBody>
      </p:sp>
      <p:sp>
        <p:nvSpPr>
          <p:cNvPr id="75934" name="Rectangle 158"/>
          <p:cNvSpPr>
            <a:spLocks noChangeArrowheads="1"/>
          </p:cNvSpPr>
          <p:nvPr/>
        </p:nvSpPr>
        <p:spPr bwMode="auto">
          <a:xfrm>
            <a:off x="6365875" y="4814888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  <a:r>
              <a:rPr lang="en-US" sz="2400" baseline="-25000"/>
              <a:t>5</a:t>
            </a:r>
            <a:r>
              <a:rPr lang="en-US" sz="2400"/>
              <a:t>H</a:t>
            </a:r>
            <a:r>
              <a:rPr lang="en-US" sz="2400" baseline="-25000"/>
              <a:t>4</a:t>
            </a:r>
          </a:p>
        </p:txBody>
      </p:sp>
      <p:sp>
        <p:nvSpPr>
          <p:cNvPr id="75935" name="Rectangle 159"/>
          <p:cNvSpPr>
            <a:spLocks noChangeArrowheads="1"/>
          </p:cNvSpPr>
          <p:nvPr/>
        </p:nvSpPr>
        <p:spPr bwMode="auto">
          <a:xfrm>
            <a:off x="6108700" y="5437188"/>
            <a:ext cx="153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  <a:r>
              <a:rPr lang="en-US" sz="2400" baseline="-25000"/>
              <a:t>12</a:t>
            </a:r>
            <a:r>
              <a:rPr lang="en-US" sz="2400"/>
              <a:t>H</a:t>
            </a:r>
            <a:r>
              <a:rPr lang="en-US" sz="2400" baseline="-25000"/>
              <a:t>22</a:t>
            </a:r>
            <a:r>
              <a:rPr lang="en-US" sz="2400"/>
              <a:t>O</a:t>
            </a:r>
            <a:r>
              <a:rPr lang="en-US" sz="2400" baseline="-25000"/>
              <a:t>11</a:t>
            </a:r>
          </a:p>
        </p:txBody>
      </p:sp>
      <p:sp>
        <p:nvSpPr>
          <p:cNvPr id="75936" name="Rectangle 160"/>
          <p:cNvSpPr>
            <a:spLocks noChangeArrowheads="1"/>
          </p:cNvSpPr>
          <p:nvPr/>
        </p:nvSpPr>
        <p:spPr bwMode="auto">
          <a:xfrm>
            <a:off x="6408738" y="6048375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/>
              <a:t>C</a:t>
            </a:r>
            <a:r>
              <a:rPr lang="en-US" sz="2400" baseline="-25000"/>
              <a:t>4</a:t>
            </a:r>
            <a:r>
              <a:rPr lang="en-US" sz="2400"/>
              <a:t>H</a:t>
            </a:r>
            <a:r>
              <a:rPr lang="en-US" sz="2400" baseline="-2500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5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5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5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5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5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5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5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5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5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5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31" grpId="0"/>
      <p:bldP spid="75932" grpId="0"/>
      <p:bldP spid="75933" grpId="0"/>
      <p:bldP spid="75934" grpId="0"/>
      <p:bldP spid="75935" grpId="0"/>
      <p:bldP spid="7593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08000" y="5969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0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68450" y="5867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0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696913" y="5630863"/>
            <a:ext cx="7532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304800" y="465138"/>
            <a:ext cx="0" cy="564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08000" y="5969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0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568450" y="5867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0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696913" y="5630863"/>
            <a:ext cx="7532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V="1">
            <a:off x="304800" y="465138"/>
            <a:ext cx="0" cy="564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KEYS - Nomenclature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365250" y="1641475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file"/>
              </a:rPr>
              <a:t>Objectives</a:t>
            </a:r>
            <a:endParaRPr lang="en-US" sz="2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00038" y="2325688"/>
            <a:ext cx="3967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binary cmpds:  single charge cation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98450" y="2681288"/>
            <a:ext cx="317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file"/>
              </a:rPr>
              <a:t>ions in chemical formulas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04800" y="3071813"/>
            <a:ext cx="5456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file"/>
              </a:rPr>
              <a:t>ionic cmpds:  polyatomic ions w multiple-charge cation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300038" y="3468688"/>
            <a:ext cx="469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file"/>
              </a:rPr>
              <a:t>ionic formulas (binary, polyatomic, transition)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301625" y="3859213"/>
            <a:ext cx="5011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–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8" action="ppaction://hlinkfile"/>
              </a:rPr>
              <a:t>ionic cmpds:  traditional system of nomenclature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309563" y="4240213"/>
            <a:ext cx="4881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9" action="ppaction://hlinkfile"/>
              </a:rPr>
              <a:t>covalent binary cmpds:  non-metal - non-metal 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309563" y="4637088"/>
            <a:ext cx="3446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file"/>
              </a:rPr>
              <a:t>ionic cmpds: polyatomic ions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311150" y="5027613"/>
            <a:ext cx="4479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0" action="ppaction://hlinkfile"/>
              </a:rPr>
              <a:t>ionic binary cmpds: multiple charge cation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6686550" y="6400800"/>
            <a:ext cx="245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>
                <a:hlinkClick r:id="rId11" action="ppaction://hlinkfile"/>
              </a:rPr>
              <a:t>Outline</a:t>
            </a:r>
            <a:r>
              <a:rPr lang="en-US" sz="2400" b="0"/>
              <a:t> </a:t>
            </a:r>
            <a:r>
              <a:rPr lang="en-US"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(general)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300038" y="5791200"/>
            <a:ext cx="3967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2" action="ppaction://hlinkfile"/>
              </a:rPr>
              <a:t>oxidation numbers and ionic cmpds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98450" y="6146800"/>
            <a:ext cx="3562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3" action="ppaction://hlinkfile"/>
              </a:rPr>
              <a:t>names and formulas of cmpds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5818188" y="3689350"/>
            <a:ext cx="306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4" action="ppaction://hlinkfile"/>
              </a:rPr>
              <a:t>empirical and molecular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5818188" y="4086225"/>
            <a:ext cx="2459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vocab (bonding)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5827713" y="4857750"/>
            <a:ext cx="191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Activity –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5" action="ppaction://hlinkpres?slideindex=1&amp;slidetitle="/>
              </a:rPr>
              <a:t>bonding PP 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5827713" y="5254625"/>
            <a:ext cx="2293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Activity - molecular models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5829300" y="5645150"/>
            <a:ext cx="186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activity - mole pattern</a:t>
            </a: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304800" y="5426075"/>
            <a:ext cx="4783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6" action="ppaction://hlinkfile"/>
              </a:rPr>
              <a:t>errors in chemical formulas and nomenclature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5815013" y="2325688"/>
            <a:ext cx="2636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7" action="ppaction://hlinkfile"/>
              </a:rPr>
              <a:t>binary compounds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5813425" y="2681288"/>
            <a:ext cx="341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Worksheet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8" action="ppaction://hlinkfile"/>
              </a:rPr>
              <a:t>ions in chemical compounds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5834063" y="593725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9" action="ppaction://hlinkfile"/>
              </a:rPr>
              <a:t>Textbook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0" action="ppaction://hlinkfile"/>
              </a:rPr>
              <a:t>questions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Resources - Nomenclature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365250" y="1641475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file"/>
              </a:rPr>
              <a:t>Objectives</a:t>
            </a:r>
            <a:endParaRPr lang="en-US" sz="2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00038" y="2325688"/>
            <a:ext cx="3967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binary cmpds:  single charge cation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98450" y="2681288"/>
            <a:ext cx="3179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ions in chemical formulas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04800" y="3071813"/>
            <a:ext cx="5456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ionic cmpds:  polyatomic ions w multiple-charge cation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00038" y="3468688"/>
            <a:ext cx="469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ionic formulas (binary, polyatomic, transition)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301625" y="3859213"/>
            <a:ext cx="3887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8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traditional system of nomenclature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309563" y="4240213"/>
            <a:ext cx="4881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9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covalent binary cmpds:  non-metal - non-metal 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309563" y="4637088"/>
            <a:ext cx="3446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ionic cmpds: polyatomic ions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6686550" y="6400800"/>
            <a:ext cx="245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>
                <a:hlinkClick r:id="rId10" action="ppaction://hlinkfile"/>
              </a:rPr>
              <a:t>Outline</a:t>
            </a:r>
            <a:r>
              <a:rPr lang="en-US" sz="2400" b="0"/>
              <a:t> </a:t>
            </a:r>
            <a:r>
              <a:rPr lang="en-US"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1" action="ppaction://hlinkfile"/>
              </a:rPr>
              <a:t>general</a:t>
            </a:r>
            <a:r>
              <a:rPr lang="en-US"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5818188" y="3689350"/>
            <a:ext cx="306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2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empirical and molecular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5818188" y="4086225"/>
            <a:ext cx="2459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3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vocab (bonding)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5827713" y="4857750"/>
            <a:ext cx="209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4" action="ppaction://hlinkfile"/>
              </a:rPr>
              <a:t>Activity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5" action="ppaction://hlinkpres?slideindex=1&amp;slidetitle="/>
              </a:rPr>
              <a:t>bonding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6" action="ppaction://hlinkfile"/>
              </a:rPr>
              <a:t>pieces</a:t>
            </a: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5827713" y="5254625"/>
            <a:ext cx="2293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7" action="ppaction://hlinkfile"/>
              </a:rPr>
              <a:t>Activity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molecular models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5829300" y="5645150"/>
            <a:ext cx="1889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8" action="ppaction://hlinkpres?slideindex=1&amp;slidetitle="/>
              </a:rPr>
              <a:t>Activity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mole pattern</a:t>
            </a:r>
          </a:p>
        </p:txBody>
      </p:sp>
      <p:sp>
        <p:nvSpPr>
          <p:cNvPr id="40977" name="AutoShape 17" descr="Back to menu">
            <a:hlinkClick r:id="" action="ppaction://hlinkshowjump?jump=lastslideviewed" highlightClick="1"/>
            <a:hlinkHover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0" y="6391275"/>
            <a:ext cx="381000" cy="238125"/>
          </a:xfrm>
          <a:prstGeom prst="actionButtonBackPrevious">
            <a:avLst/>
          </a:prstGeom>
          <a:solidFill>
            <a:srgbClr val="F8F8F8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5815013" y="2325688"/>
            <a:ext cx="2636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19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binary compounds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5813425" y="2681288"/>
            <a:ext cx="341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0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ions in chemical compounds</a:t>
            </a: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5834063" y="593725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1" action="ppaction://hlinkfile"/>
              </a:rPr>
              <a:t>Textbook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questions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311150" y="5027613"/>
            <a:ext cx="4479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2" action="ppaction://hlinkfile"/>
              </a:rPr>
              <a:t>Workshee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3" action="ppaction://hlinkfile"/>
              </a:rPr>
              <a:t>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ionic binary cmpds: multiple charge cation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300038" y="5791200"/>
            <a:ext cx="3967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4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oxidation numbers and ionic cmpds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298450" y="6146800"/>
            <a:ext cx="3562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5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names and formulas of cmpds</a:t>
            </a:r>
          </a:p>
          <a:p>
            <a:pPr>
              <a:defRPr/>
            </a:pP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304800" y="5426075"/>
            <a:ext cx="47831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6" action="ppaction://hlinkfile"/>
              </a:rPr>
              <a:t>Worksheet</a:t>
            </a:r>
            <a:r>
              <a:rPr lang="en-US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errors in chemical formulas and nomenclature</a:t>
            </a:r>
          </a:p>
          <a:p>
            <a:pPr>
              <a:defRPr/>
            </a:pPr>
            <a:endParaRPr lang="en-US" sz="1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2984500" y="238125"/>
            <a:ext cx="2994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Covalent Bonds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825500" y="762000"/>
            <a:ext cx="702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…atoms share e</a:t>
            </a:r>
            <a:r>
              <a:rPr lang="en-US" sz="2800" b="0" baseline="30000">
                <a:solidFill>
                  <a:srgbClr val="FF0000"/>
                </a:solidFill>
              </a:rPr>
              <a:t>–</a:t>
            </a:r>
            <a:r>
              <a:rPr lang="en-US" sz="2800" b="0">
                <a:solidFill>
                  <a:srgbClr val="FF0000"/>
                </a:solidFill>
              </a:rPr>
              <a:t> to get a full valence shell </a:t>
            </a:r>
          </a:p>
        </p:txBody>
      </p:sp>
      <p:grpSp>
        <p:nvGrpSpPr>
          <p:cNvPr id="6148" name="Group 25"/>
          <p:cNvGrpSpPr>
            <a:grpSpLocks/>
          </p:cNvGrpSpPr>
          <p:nvPr/>
        </p:nvGrpSpPr>
        <p:grpSpPr bwMode="auto">
          <a:xfrm>
            <a:off x="1289050" y="1592263"/>
            <a:ext cx="906463" cy="885825"/>
            <a:chOff x="749" y="1003"/>
            <a:chExt cx="571" cy="558"/>
          </a:xfrm>
        </p:grpSpPr>
        <p:sp>
          <p:nvSpPr>
            <p:cNvPr id="6162" name="Freeform 8"/>
            <p:cNvSpPr>
              <a:spLocks/>
            </p:cNvSpPr>
            <p:nvPr/>
          </p:nvSpPr>
          <p:spPr bwMode="auto">
            <a:xfrm flipH="1">
              <a:off x="749" y="1131"/>
              <a:ext cx="99" cy="430"/>
            </a:xfrm>
            <a:custGeom>
              <a:avLst/>
              <a:gdLst>
                <a:gd name="T0" fmla="*/ 244 w 244"/>
                <a:gd name="T1" fmla="*/ 515 h 515"/>
                <a:gd name="T2" fmla="*/ 0 w 244"/>
                <a:gd name="T3" fmla="*/ 0 h 515"/>
                <a:gd name="T4" fmla="*/ 0 60000 65536"/>
                <a:gd name="T5" fmla="*/ 0 60000 65536"/>
                <a:gd name="T6" fmla="*/ 0 w 244"/>
                <a:gd name="T7" fmla="*/ 0 h 515"/>
                <a:gd name="T8" fmla="*/ 244 w 244"/>
                <a:gd name="T9" fmla="*/ 515 h 5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4" h="515">
                  <a:moveTo>
                    <a:pt x="244" y="515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9"/>
            <p:cNvSpPr>
              <a:spLocks/>
            </p:cNvSpPr>
            <p:nvPr/>
          </p:nvSpPr>
          <p:spPr bwMode="auto">
            <a:xfrm>
              <a:off x="848" y="1003"/>
              <a:ext cx="444" cy="128"/>
            </a:xfrm>
            <a:custGeom>
              <a:avLst/>
              <a:gdLst>
                <a:gd name="T0" fmla="*/ 0 w 507"/>
                <a:gd name="T1" fmla="*/ 149 h 149"/>
                <a:gd name="T2" fmla="*/ 507 w 507"/>
                <a:gd name="T3" fmla="*/ 0 h 149"/>
                <a:gd name="T4" fmla="*/ 0 60000 65536"/>
                <a:gd name="T5" fmla="*/ 0 60000 65536"/>
                <a:gd name="T6" fmla="*/ 0 w 507"/>
                <a:gd name="T7" fmla="*/ 0 h 149"/>
                <a:gd name="T8" fmla="*/ 507 w 507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7" h="149">
                  <a:moveTo>
                    <a:pt x="0" y="149"/>
                  </a:moveTo>
                  <a:lnTo>
                    <a:pt x="507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0"/>
            <p:cNvSpPr>
              <a:spLocks noChangeShapeType="1"/>
            </p:cNvSpPr>
            <p:nvPr/>
          </p:nvSpPr>
          <p:spPr bwMode="auto">
            <a:xfrm>
              <a:off x="848" y="1131"/>
              <a:ext cx="472" cy="15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354013" y="3082925"/>
            <a:ext cx="2776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 u="sng">
                <a:solidFill>
                  <a:srgbClr val="FF0000"/>
                </a:solidFill>
              </a:rPr>
              <a:t>Lewis structure</a:t>
            </a:r>
            <a:r>
              <a:rPr lang="en-US" sz="2800" b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368300" y="4041775"/>
            <a:ext cx="75866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1. Two shared e</a:t>
            </a:r>
            <a:r>
              <a:rPr lang="en-US" sz="2800" b="0" baseline="30000">
                <a:solidFill>
                  <a:srgbClr val="FF0000"/>
                </a:solidFill>
              </a:rPr>
              <a:t>–</a:t>
            </a:r>
            <a:r>
              <a:rPr lang="en-US" sz="2800" b="0">
                <a:solidFill>
                  <a:srgbClr val="FF0000"/>
                </a:solidFill>
              </a:rPr>
              <a:t> make a single covalent bond,</a:t>
            </a:r>
          </a:p>
          <a:p>
            <a:r>
              <a:rPr lang="en-US" sz="2800" b="0">
                <a:solidFill>
                  <a:srgbClr val="FF0000"/>
                </a:solidFill>
              </a:rPr>
              <a:t>	four make a double bond, etc. 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379413" y="4994275"/>
            <a:ext cx="7748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2. </a:t>
            </a:r>
            <a:r>
              <a:rPr lang="en-US" sz="2800" b="0" u="sng">
                <a:solidFill>
                  <a:srgbClr val="FF0000"/>
                </a:solidFill>
              </a:rPr>
              <a:t>unshared pairs</a:t>
            </a:r>
            <a:r>
              <a:rPr lang="en-US" sz="2800" b="0">
                <a:solidFill>
                  <a:srgbClr val="FF0000"/>
                </a:solidFill>
              </a:rPr>
              <a:t>: pairs of unbonded valence e</a:t>
            </a:r>
            <a:r>
              <a:rPr lang="en-US" sz="2800" b="0" baseline="3000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381000" y="5545138"/>
            <a:ext cx="7640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3. Each atom needs a full outer shell, i.e., 8 e</a:t>
            </a:r>
            <a:r>
              <a:rPr lang="en-US" sz="2800" b="0" baseline="30000">
                <a:solidFill>
                  <a:srgbClr val="FF0000"/>
                </a:solidFill>
              </a:rPr>
              <a:t>–</a:t>
            </a:r>
            <a:r>
              <a:rPr lang="en-US" sz="2800" b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2022475" y="6099175"/>
            <a:ext cx="4275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Exception: H needs 2 e</a:t>
            </a:r>
            <a:r>
              <a:rPr lang="en-US" sz="2800" b="0" baseline="3000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3000375" y="3084513"/>
            <a:ext cx="5788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/>
            <a:r>
              <a:rPr lang="en-US" sz="2800" b="0"/>
              <a:t>a model of a covalent molecule that</a:t>
            </a:r>
          </a:p>
          <a:p>
            <a:pPr indent="274638"/>
            <a:r>
              <a:rPr lang="en-US" sz="2800" b="0"/>
              <a:t>shows all of the valence e</a:t>
            </a:r>
            <a:r>
              <a:rPr lang="en-US" sz="2800" b="0" baseline="30000"/>
              <a:t>–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3111500" y="1285875"/>
            <a:ext cx="203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1s</a:t>
            </a:r>
            <a:r>
              <a:rPr lang="en-US" sz="2800" b="0" baseline="30000"/>
              <a:t>2</a:t>
            </a:r>
            <a:r>
              <a:rPr lang="en-US" sz="2800" b="0"/>
              <a:t> 2s</a:t>
            </a:r>
            <a:r>
              <a:rPr lang="en-US" sz="2800" b="0" baseline="30000"/>
              <a:t>2</a:t>
            </a:r>
            <a:r>
              <a:rPr lang="en-US" sz="2800" b="0"/>
              <a:t> 2p</a:t>
            </a:r>
            <a:r>
              <a:rPr lang="en-US" sz="2800" b="0" baseline="30000"/>
              <a:t>2</a:t>
            </a:r>
            <a:r>
              <a:rPr lang="en-US" sz="2800" b="0"/>
              <a:t> 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5475288" y="1284288"/>
            <a:ext cx="1427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(4 v.e</a:t>
            </a:r>
            <a:r>
              <a:rPr lang="en-US" sz="2800" b="0" baseline="30000"/>
              <a:t>–</a:t>
            </a:r>
            <a:r>
              <a:rPr lang="en-US" sz="2800" b="0"/>
              <a:t>) 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3114675" y="1808163"/>
            <a:ext cx="203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1s</a:t>
            </a:r>
            <a:r>
              <a:rPr lang="en-US" sz="2800" b="0" baseline="30000"/>
              <a:t>2</a:t>
            </a:r>
            <a:r>
              <a:rPr lang="en-US" sz="2800" b="0"/>
              <a:t> 2s</a:t>
            </a:r>
            <a:r>
              <a:rPr lang="en-US" sz="2800" b="0" baseline="30000"/>
              <a:t>2</a:t>
            </a:r>
            <a:r>
              <a:rPr lang="en-US" sz="2800" b="0"/>
              <a:t> 2p</a:t>
            </a:r>
            <a:r>
              <a:rPr lang="en-US" sz="2800" b="0" baseline="30000"/>
              <a:t>5</a:t>
            </a:r>
            <a:r>
              <a:rPr lang="en-US" sz="2800" b="0"/>
              <a:t> </a:t>
            </a: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5480050" y="1808163"/>
            <a:ext cx="1427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(7 v.e</a:t>
            </a:r>
            <a:r>
              <a:rPr lang="en-US" sz="2800" b="0" baseline="30000"/>
              <a:t>–</a:t>
            </a:r>
            <a:r>
              <a:rPr lang="en-US" sz="2800" b="0"/>
              <a:t>) 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700088" y="2444750"/>
            <a:ext cx="7783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/>
              <a:t>both need 8 v.e</a:t>
            </a:r>
            <a:r>
              <a:rPr lang="en-US" sz="2800" b="0" baseline="30000"/>
              <a:t>–</a:t>
            </a:r>
            <a:r>
              <a:rPr lang="en-US" sz="2800" b="0"/>
              <a:t> for a full outer shell (</a:t>
            </a:r>
            <a:r>
              <a:rPr lang="en-US" sz="2800" b="0" u="sng"/>
              <a:t>octet rule</a:t>
            </a:r>
            <a:r>
              <a:rPr lang="en-US" sz="2800" b="0"/>
              <a:t>) </a:t>
            </a:r>
          </a:p>
        </p:txBody>
      </p:sp>
      <p:sp>
        <p:nvSpPr>
          <p:cNvPr id="6160" name="Rectangle 23"/>
          <p:cNvSpPr>
            <a:spLocks noChangeArrowheads="1"/>
          </p:cNvSpPr>
          <p:nvPr/>
        </p:nvSpPr>
        <p:spPr bwMode="auto">
          <a:xfrm>
            <a:off x="2076450" y="127793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161" name="Rectangle 24"/>
          <p:cNvSpPr>
            <a:spLocks noChangeArrowheads="1"/>
          </p:cNvSpPr>
          <p:nvPr/>
        </p:nvSpPr>
        <p:spPr bwMode="auto">
          <a:xfrm>
            <a:off x="2046288" y="181133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2" grpId="0"/>
      <p:bldP spid="51213" grpId="0"/>
      <p:bldP spid="51214" grpId="0"/>
      <p:bldP spid="51215" grpId="0"/>
      <p:bldP spid="51216" grpId="0"/>
      <p:bldP spid="51217" grpId="0"/>
      <p:bldP spid="51218" grpId="0"/>
      <p:bldP spid="51219" grpId="0"/>
      <p:bldP spid="51220" grpId="0"/>
      <p:bldP spid="51221" grpId="0"/>
      <p:bldP spid="512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7"/>
          <p:cNvGrpSpPr>
            <a:grpSpLocks/>
          </p:cNvGrpSpPr>
          <p:nvPr/>
        </p:nvGrpSpPr>
        <p:grpSpPr bwMode="auto">
          <a:xfrm>
            <a:off x="4535488" y="5303838"/>
            <a:ext cx="895350" cy="1074737"/>
            <a:chOff x="3185" y="3507"/>
            <a:chExt cx="564" cy="677"/>
          </a:xfrm>
        </p:grpSpPr>
        <p:grpSp>
          <p:nvGrpSpPr>
            <p:cNvPr id="7353" name="Group 40"/>
            <p:cNvGrpSpPr>
              <a:grpSpLocks/>
            </p:cNvGrpSpPr>
            <p:nvPr/>
          </p:nvGrpSpPr>
          <p:grpSpPr bwMode="auto">
            <a:xfrm>
              <a:off x="3185" y="3507"/>
              <a:ext cx="564" cy="677"/>
              <a:chOff x="7020" y="7200"/>
              <a:chExt cx="900" cy="1080"/>
            </a:xfrm>
          </p:grpSpPr>
          <p:sp>
            <p:nvSpPr>
              <p:cNvPr id="7355" name="Text Box 41"/>
              <p:cNvSpPr txBox="1">
                <a:spLocks noChangeArrowheads="1"/>
              </p:cNvSpPr>
              <p:nvPr/>
            </p:nvSpPr>
            <p:spPr bwMode="auto">
              <a:xfrm>
                <a:off x="7020" y="7560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300" b="0"/>
              </a:p>
            </p:txBody>
          </p:sp>
          <p:sp>
            <p:nvSpPr>
              <p:cNvPr id="7356" name="Text Box 42"/>
              <p:cNvSpPr txBox="1">
                <a:spLocks noChangeArrowheads="1"/>
              </p:cNvSpPr>
              <p:nvPr/>
            </p:nvSpPr>
            <p:spPr bwMode="auto">
              <a:xfrm>
                <a:off x="7380" y="7560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300"/>
                  <a:t>  x</a:t>
                </a:r>
                <a:endParaRPr lang="en-US" sz="1300" b="0"/>
              </a:p>
            </p:txBody>
          </p:sp>
          <p:sp>
            <p:nvSpPr>
              <p:cNvPr id="7357" name="Text Box 43"/>
              <p:cNvSpPr txBox="1">
                <a:spLocks noChangeArrowheads="1"/>
              </p:cNvSpPr>
              <p:nvPr/>
            </p:nvSpPr>
            <p:spPr bwMode="auto">
              <a:xfrm>
                <a:off x="7200" y="7200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300"/>
                  <a:t>   x</a:t>
                </a:r>
                <a:endParaRPr lang="en-US" sz="1300" b="0"/>
              </a:p>
            </p:txBody>
          </p:sp>
          <p:sp>
            <p:nvSpPr>
              <p:cNvPr id="7358" name="Text Box 44"/>
              <p:cNvSpPr txBox="1">
                <a:spLocks noChangeArrowheads="1"/>
              </p:cNvSpPr>
              <p:nvPr/>
            </p:nvSpPr>
            <p:spPr bwMode="auto">
              <a:xfrm>
                <a:off x="7020" y="7380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300" b="0"/>
              </a:p>
            </p:txBody>
          </p:sp>
          <p:sp>
            <p:nvSpPr>
              <p:cNvPr id="7359" name="Text Box 45"/>
              <p:cNvSpPr txBox="1">
                <a:spLocks noChangeArrowheads="1"/>
              </p:cNvSpPr>
              <p:nvPr/>
            </p:nvSpPr>
            <p:spPr bwMode="auto">
              <a:xfrm>
                <a:off x="7200" y="7740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300" b="0"/>
              </a:p>
            </p:txBody>
          </p:sp>
          <p:sp>
            <p:nvSpPr>
              <p:cNvPr id="7360" name="Text Box 46"/>
              <p:cNvSpPr txBox="1">
                <a:spLocks noChangeArrowheads="1"/>
              </p:cNvSpPr>
              <p:nvPr/>
            </p:nvSpPr>
            <p:spPr bwMode="auto">
              <a:xfrm>
                <a:off x="7380" y="7740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300" b="0"/>
              </a:p>
            </p:txBody>
          </p:sp>
          <p:sp>
            <p:nvSpPr>
              <p:cNvPr id="7361" name="Text Box 47"/>
              <p:cNvSpPr txBox="1">
                <a:spLocks noChangeArrowheads="1"/>
              </p:cNvSpPr>
              <p:nvPr/>
            </p:nvSpPr>
            <p:spPr bwMode="auto">
              <a:xfrm>
                <a:off x="7200" y="7380"/>
                <a:ext cx="72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800" b="0"/>
                  <a:t>H</a:t>
                </a:r>
              </a:p>
            </p:txBody>
          </p:sp>
          <p:sp>
            <p:nvSpPr>
              <p:cNvPr id="7362" name="Text Box 48"/>
              <p:cNvSpPr txBox="1">
                <a:spLocks noChangeArrowheads="1"/>
              </p:cNvSpPr>
              <p:nvPr/>
            </p:nvSpPr>
            <p:spPr bwMode="auto">
              <a:xfrm>
                <a:off x="7380" y="7380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300" b="0"/>
              </a:p>
            </p:txBody>
          </p:sp>
        </p:grpSp>
        <p:sp>
          <p:nvSpPr>
            <p:cNvPr id="7354" name="Rectangle 246"/>
            <p:cNvSpPr>
              <a:spLocks noChangeArrowheads="1"/>
            </p:cNvSpPr>
            <p:nvPr/>
          </p:nvSpPr>
          <p:spPr bwMode="auto">
            <a:xfrm>
              <a:off x="3511" y="3785"/>
              <a:ext cx="100" cy="1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7"/>
          <p:cNvGrpSpPr>
            <a:grpSpLocks/>
          </p:cNvGrpSpPr>
          <p:nvPr/>
        </p:nvGrpSpPr>
        <p:grpSpPr bwMode="auto">
          <a:xfrm>
            <a:off x="6645275" y="2244725"/>
            <a:ext cx="895350" cy="1074738"/>
            <a:chOff x="7020" y="7200"/>
            <a:chExt cx="900" cy="1080"/>
          </a:xfrm>
        </p:grpSpPr>
        <p:sp>
          <p:nvSpPr>
            <p:cNvPr id="7345" name="Text Box 238"/>
            <p:cNvSpPr txBox="1">
              <a:spLocks noChangeArrowheads="1"/>
            </p:cNvSpPr>
            <p:nvPr/>
          </p:nvSpPr>
          <p:spPr bwMode="auto">
            <a:xfrm>
              <a:off x="7020" y="75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46" name="Text Box 239"/>
            <p:cNvSpPr txBox="1">
              <a:spLocks noChangeArrowheads="1"/>
            </p:cNvSpPr>
            <p:nvPr/>
          </p:nvSpPr>
          <p:spPr bwMode="auto">
            <a:xfrm>
              <a:off x="7380" y="75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x</a:t>
              </a:r>
              <a:endParaRPr lang="en-US" sz="1300" b="0"/>
            </a:p>
          </p:txBody>
        </p:sp>
        <p:sp>
          <p:nvSpPr>
            <p:cNvPr id="7347" name="Text Box 240"/>
            <p:cNvSpPr txBox="1">
              <a:spLocks noChangeArrowheads="1"/>
            </p:cNvSpPr>
            <p:nvPr/>
          </p:nvSpPr>
          <p:spPr bwMode="auto">
            <a:xfrm>
              <a:off x="7200" y="72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  <p:sp>
          <p:nvSpPr>
            <p:cNvPr id="7348" name="Text Box 241"/>
            <p:cNvSpPr txBox="1">
              <a:spLocks noChangeArrowheads="1"/>
            </p:cNvSpPr>
            <p:nvPr/>
          </p:nvSpPr>
          <p:spPr bwMode="auto">
            <a:xfrm>
              <a:off x="7020" y="73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49" name="Text Box 242"/>
            <p:cNvSpPr txBox="1">
              <a:spLocks noChangeArrowheads="1"/>
            </p:cNvSpPr>
            <p:nvPr/>
          </p:nvSpPr>
          <p:spPr bwMode="auto">
            <a:xfrm>
              <a:off x="7200" y="77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50" name="Text Box 243"/>
            <p:cNvSpPr txBox="1">
              <a:spLocks noChangeArrowheads="1"/>
            </p:cNvSpPr>
            <p:nvPr/>
          </p:nvSpPr>
          <p:spPr bwMode="auto">
            <a:xfrm>
              <a:off x="7380" y="77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51" name="Text Box 244"/>
            <p:cNvSpPr txBox="1">
              <a:spLocks noChangeArrowheads="1"/>
            </p:cNvSpPr>
            <p:nvPr/>
          </p:nvSpPr>
          <p:spPr bwMode="auto">
            <a:xfrm>
              <a:off x="7200" y="738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F</a:t>
              </a:r>
            </a:p>
          </p:txBody>
        </p:sp>
        <p:sp>
          <p:nvSpPr>
            <p:cNvPr id="7352" name="Text Box 245"/>
            <p:cNvSpPr txBox="1">
              <a:spLocks noChangeArrowheads="1"/>
            </p:cNvSpPr>
            <p:nvPr/>
          </p:nvSpPr>
          <p:spPr bwMode="auto">
            <a:xfrm>
              <a:off x="7380" y="73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x</a:t>
              </a:r>
              <a:endParaRPr lang="en-US" sz="1300" b="0"/>
            </a:p>
          </p:txBody>
        </p:sp>
      </p:grpSp>
      <p:sp>
        <p:nvSpPr>
          <p:cNvPr id="52374" name="Rectangle 150"/>
          <p:cNvSpPr>
            <a:spLocks noChangeArrowheads="1"/>
          </p:cNvSpPr>
          <p:nvPr/>
        </p:nvSpPr>
        <p:spPr bwMode="auto">
          <a:xfrm>
            <a:off x="6064250" y="1100138"/>
            <a:ext cx="1946275" cy="1931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774700" y="685800"/>
            <a:ext cx="420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carbon tetrafluoride (CF</a:t>
            </a:r>
            <a:r>
              <a:rPr lang="en-US" sz="2800" b="0" baseline="-25000">
                <a:solidFill>
                  <a:srgbClr val="FF0000"/>
                </a:solidFill>
              </a:rPr>
              <a:t>4</a:t>
            </a:r>
            <a:r>
              <a:rPr lang="en-US" sz="2800" b="0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392238" y="1577975"/>
            <a:ext cx="896937" cy="1074738"/>
            <a:chOff x="2340" y="6660"/>
            <a:chExt cx="900" cy="1080"/>
          </a:xfrm>
        </p:grpSpPr>
        <p:sp>
          <p:nvSpPr>
            <p:cNvPr id="7340" name="Text Box 10"/>
            <p:cNvSpPr txBox="1">
              <a:spLocks noChangeArrowheads="1"/>
            </p:cNvSpPr>
            <p:nvPr/>
          </p:nvSpPr>
          <p:spPr bwMode="auto">
            <a:xfrm>
              <a:off x="270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7341" name="Text Box 11"/>
            <p:cNvSpPr txBox="1">
              <a:spLocks noChangeArrowheads="1"/>
            </p:cNvSpPr>
            <p:nvPr/>
          </p:nvSpPr>
          <p:spPr bwMode="auto">
            <a:xfrm>
              <a:off x="2520" y="6840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C</a:t>
              </a:r>
            </a:p>
          </p:txBody>
        </p:sp>
        <p:sp>
          <p:nvSpPr>
            <p:cNvPr id="7342" name="Text Box 12"/>
            <p:cNvSpPr txBox="1">
              <a:spLocks noChangeArrowheads="1"/>
            </p:cNvSpPr>
            <p:nvPr/>
          </p:nvSpPr>
          <p:spPr bwMode="auto">
            <a:xfrm>
              <a:off x="2520" y="72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7343" name="Text Box 13"/>
            <p:cNvSpPr txBox="1">
              <a:spLocks noChangeArrowheads="1"/>
            </p:cNvSpPr>
            <p:nvPr/>
          </p:nvSpPr>
          <p:spPr bwMode="auto">
            <a:xfrm>
              <a:off x="234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o</a:t>
              </a:r>
              <a:endParaRPr lang="en-US" sz="1300" b="0"/>
            </a:p>
          </p:txBody>
        </p:sp>
        <p:sp>
          <p:nvSpPr>
            <p:cNvPr id="7344" name="Text Box 14"/>
            <p:cNvSpPr txBox="1">
              <a:spLocks noChangeArrowheads="1"/>
            </p:cNvSpPr>
            <p:nvPr/>
          </p:nvSpPr>
          <p:spPr bwMode="auto">
            <a:xfrm>
              <a:off x="270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o</a:t>
              </a:r>
              <a:endParaRPr lang="en-US" sz="1300" b="0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051300" y="2057400"/>
            <a:ext cx="896938" cy="1074738"/>
            <a:chOff x="9360" y="6480"/>
            <a:chExt cx="900" cy="1080"/>
          </a:xfrm>
        </p:grpSpPr>
        <p:sp>
          <p:nvSpPr>
            <p:cNvPr id="7332" name="Text Box 16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33" name="Text Box 17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34" name="Text Box 18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35" name="Text Box 19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36" name="Text Box 20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37" name="Text Box 21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38" name="Text Box 22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F</a:t>
              </a:r>
            </a:p>
          </p:txBody>
        </p:sp>
        <p:sp>
          <p:nvSpPr>
            <p:cNvPr id="7339" name="Text Box 23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650038" y="1654175"/>
            <a:ext cx="895350" cy="1074738"/>
            <a:chOff x="7200" y="6480"/>
            <a:chExt cx="900" cy="1080"/>
          </a:xfrm>
        </p:grpSpPr>
        <p:sp>
          <p:nvSpPr>
            <p:cNvPr id="7327" name="Text Box 26"/>
            <p:cNvSpPr txBox="1">
              <a:spLocks noChangeArrowheads="1"/>
            </p:cNvSpPr>
            <p:nvPr/>
          </p:nvSpPr>
          <p:spPr bwMode="auto">
            <a:xfrm>
              <a:off x="756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7328" name="Text Box 27"/>
            <p:cNvSpPr txBox="1">
              <a:spLocks noChangeArrowheads="1"/>
            </p:cNvSpPr>
            <p:nvPr/>
          </p:nvSpPr>
          <p:spPr bwMode="auto">
            <a:xfrm>
              <a:off x="7380" y="6660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C</a:t>
              </a:r>
            </a:p>
          </p:txBody>
        </p:sp>
        <p:sp>
          <p:nvSpPr>
            <p:cNvPr id="7329" name="Text Box 28"/>
            <p:cNvSpPr txBox="1">
              <a:spLocks noChangeArrowheads="1"/>
            </p:cNvSpPr>
            <p:nvPr/>
          </p:nvSpPr>
          <p:spPr bwMode="auto">
            <a:xfrm>
              <a:off x="738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7330" name="Text Box 29"/>
            <p:cNvSpPr txBox="1">
              <a:spLocks noChangeArrowheads="1"/>
            </p:cNvSpPr>
            <p:nvPr/>
          </p:nvSpPr>
          <p:spPr bwMode="auto">
            <a:xfrm>
              <a:off x="720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7331" name="Text Box 30"/>
            <p:cNvSpPr txBox="1">
              <a:spLocks noChangeArrowheads="1"/>
            </p:cNvSpPr>
            <p:nvPr/>
          </p:nvSpPr>
          <p:spPr bwMode="auto">
            <a:xfrm>
              <a:off x="75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o</a:t>
              </a:r>
              <a:endParaRPr lang="en-US" sz="1300" b="0"/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6111875" y="1654175"/>
            <a:ext cx="896938" cy="1074738"/>
            <a:chOff x="5400" y="6480"/>
            <a:chExt cx="900" cy="1080"/>
          </a:xfrm>
        </p:grpSpPr>
        <p:sp>
          <p:nvSpPr>
            <p:cNvPr id="7319" name="Text Box 32"/>
            <p:cNvSpPr txBox="1">
              <a:spLocks noChangeArrowheads="1"/>
            </p:cNvSpPr>
            <p:nvPr/>
          </p:nvSpPr>
          <p:spPr bwMode="auto">
            <a:xfrm>
              <a:off x="540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20" name="Text Box 33"/>
            <p:cNvSpPr txBox="1">
              <a:spLocks noChangeArrowheads="1"/>
            </p:cNvSpPr>
            <p:nvPr/>
          </p:nvSpPr>
          <p:spPr bwMode="auto">
            <a:xfrm>
              <a:off x="576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21" name="Text Box 34"/>
            <p:cNvSpPr txBox="1">
              <a:spLocks noChangeArrowheads="1"/>
            </p:cNvSpPr>
            <p:nvPr/>
          </p:nvSpPr>
          <p:spPr bwMode="auto">
            <a:xfrm>
              <a:off x="558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22" name="Text Box 35"/>
            <p:cNvSpPr txBox="1">
              <a:spLocks noChangeArrowheads="1"/>
            </p:cNvSpPr>
            <p:nvPr/>
          </p:nvSpPr>
          <p:spPr bwMode="auto">
            <a:xfrm>
              <a:off x="540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23" name="Text Box 36"/>
            <p:cNvSpPr txBox="1">
              <a:spLocks noChangeArrowheads="1"/>
            </p:cNvSpPr>
            <p:nvPr/>
          </p:nvSpPr>
          <p:spPr bwMode="auto">
            <a:xfrm>
              <a:off x="558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24" name="Text Box 37"/>
            <p:cNvSpPr txBox="1">
              <a:spLocks noChangeArrowheads="1"/>
            </p:cNvSpPr>
            <p:nvPr/>
          </p:nvSpPr>
          <p:spPr bwMode="auto">
            <a:xfrm>
              <a:off x="576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25" name="Text Box 38"/>
            <p:cNvSpPr txBox="1">
              <a:spLocks noChangeArrowheads="1"/>
            </p:cNvSpPr>
            <p:nvPr/>
          </p:nvSpPr>
          <p:spPr bwMode="auto">
            <a:xfrm>
              <a:off x="558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F</a:t>
              </a:r>
            </a:p>
          </p:txBody>
        </p:sp>
        <p:sp>
          <p:nvSpPr>
            <p:cNvPr id="7326" name="Text Box 39"/>
            <p:cNvSpPr txBox="1">
              <a:spLocks noChangeArrowheads="1"/>
            </p:cNvSpPr>
            <p:nvPr/>
          </p:nvSpPr>
          <p:spPr bwMode="auto">
            <a:xfrm>
              <a:off x="57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6650038" y="1116013"/>
            <a:ext cx="895350" cy="1076325"/>
            <a:chOff x="7920" y="7380"/>
            <a:chExt cx="900" cy="1080"/>
          </a:xfrm>
        </p:grpSpPr>
        <p:sp>
          <p:nvSpPr>
            <p:cNvPr id="7311" name="Text Box 50"/>
            <p:cNvSpPr txBox="1">
              <a:spLocks noChangeArrowheads="1"/>
            </p:cNvSpPr>
            <p:nvPr/>
          </p:nvSpPr>
          <p:spPr bwMode="auto">
            <a:xfrm>
              <a:off x="7920" y="77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12" name="Text Box 51"/>
            <p:cNvSpPr txBox="1">
              <a:spLocks noChangeArrowheads="1"/>
            </p:cNvSpPr>
            <p:nvPr/>
          </p:nvSpPr>
          <p:spPr bwMode="auto">
            <a:xfrm>
              <a:off x="8280" y="73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13" name="Text Box 52"/>
            <p:cNvSpPr txBox="1">
              <a:spLocks noChangeArrowheads="1"/>
            </p:cNvSpPr>
            <p:nvPr/>
          </p:nvSpPr>
          <p:spPr bwMode="auto">
            <a:xfrm>
              <a:off x="8100" y="73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14" name="Text Box 53"/>
            <p:cNvSpPr txBox="1">
              <a:spLocks noChangeArrowheads="1"/>
            </p:cNvSpPr>
            <p:nvPr/>
          </p:nvSpPr>
          <p:spPr bwMode="auto">
            <a:xfrm>
              <a:off x="7920" y="75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15" name="Text Box 54"/>
            <p:cNvSpPr txBox="1">
              <a:spLocks noChangeArrowheads="1"/>
            </p:cNvSpPr>
            <p:nvPr/>
          </p:nvSpPr>
          <p:spPr bwMode="auto">
            <a:xfrm>
              <a:off x="8100" y="79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16" name="Text Box 55"/>
            <p:cNvSpPr txBox="1">
              <a:spLocks noChangeArrowheads="1"/>
            </p:cNvSpPr>
            <p:nvPr/>
          </p:nvSpPr>
          <p:spPr bwMode="auto">
            <a:xfrm>
              <a:off x="8100" y="75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F</a:t>
              </a:r>
            </a:p>
          </p:txBody>
        </p:sp>
        <p:sp>
          <p:nvSpPr>
            <p:cNvPr id="7317" name="Text Box 56"/>
            <p:cNvSpPr txBox="1">
              <a:spLocks noChangeArrowheads="1"/>
            </p:cNvSpPr>
            <p:nvPr/>
          </p:nvSpPr>
          <p:spPr bwMode="auto">
            <a:xfrm>
              <a:off x="8280" y="75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  <p:sp>
          <p:nvSpPr>
            <p:cNvPr id="7318" name="Text Box 57"/>
            <p:cNvSpPr txBox="1">
              <a:spLocks noChangeArrowheads="1"/>
            </p:cNvSpPr>
            <p:nvPr/>
          </p:nvSpPr>
          <p:spPr bwMode="auto">
            <a:xfrm>
              <a:off x="8280" y="77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7186613" y="1654175"/>
            <a:ext cx="896937" cy="1074738"/>
            <a:chOff x="7740" y="6300"/>
            <a:chExt cx="900" cy="1080"/>
          </a:xfrm>
        </p:grpSpPr>
        <p:sp>
          <p:nvSpPr>
            <p:cNvPr id="7303" name="Text Box 59"/>
            <p:cNvSpPr txBox="1">
              <a:spLocks noChangeArrowheads="1"/>
            </p:cNvSpPr>
            <p:nvPr/>
          </p:nvSpPr>
          <p:spPr bwMode="auto">
            <a:xfrm>
              <a:off x="77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04" name="Text Box 60"/>
            <p:cNvSpPr txBox="1">
              <a:spLocks noChangeArrowheads="1"/>
            </p:cNvSpPr>
            <p:nvPr/>
          </p:nvSpPr>
          <p:spPr bwMode="auto">
            <a:xfrm>
              <a:off x="8100" y="63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05" name="Text Box 61"/>
            <p:cNvSpPr txBox="1">
              <a:spLocks noChangeArrowheads="1"/>
            </p:cNvSpPr>
            <p:nvPr/>
          </p:nvSpPr>
          <p:spPr bwMode="auto">
            <a:xfrm>
              <a:off x="7920" y="63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06" name="Text Box 62"/>
            <p:cNvSpPr txBox="1">
              <a:spLocks noChangeArrowheads="1"/>
            </p:cNvSpPr>
            <p:nvPr/>
          </p:nvSpPr>
          <p:spPr bwMode="auto">
            <a:xfrm>
              <a:off x="792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07" name="Text Box 63"/>
            <p:cNvSpPr txBox="1">
              <a:spLocks noChangeArrowheads="1"/>
            </p:cNvSpPr>
            <p:nvPr/>
          </p:nvSpPr>
          <p:spPr bwMode="auto">
            <a:xfrm>
              <a:off x="810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08" name="Text Box 64"/>
            <p:cNvSpPr txBox="1">
              <a:spLocks noChangeArrowheads="1"/>
            </p:cNvSpPr>
            <p:nvPr/>
          </p:nvSpPr>
          <p:spPr bwMode="auto">
            <a:xfrm>
              <a:off x="7920" y="648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F</a:t>
              </a:r>
            </a:p>
          </p:txBody>
        </p:sp>
        <p:sp>
          <p:nvSpPr>
            <p:cNvPr id="7309" name="Text Box 65"/>
            <p:cNvSpPr txBox="1">
              <a:spLocks noChangeArrowheads="1"/>
            </p:cNvSpPr>
            <p:nvPr/>
          </p:nvSpPr>
          <p:spPr bwMode="auto">
            <a:xfrm>
              <a:off x="810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  <p:sp>
          <p:nvSpPr>
            <p:cNvPr id="7310" name="Text Box 66"/>
            <p:cNvSpPr txBox="1">
              <a:spLocks noChangeArrowheads="1"/>
            </p:cNvSpPr>
            <p:nvPr/>
          </p:nvSpPr>
          <p:spPr bwMode="auto">
            <a:xfrm>
              <a:off x="8100" y="67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11" name="Group 102"/>
          <p:cNvGrpSpPr>
            <a:grpSpLocks/>
          </p:cNvGrpSpPr>
          <p:nvPr/>
        </p:nvGrpSpPr>
        <p:grpSpPr bwMode="auto">
          <a:xfrm>
            <a:off x="4729163" y="1252538"/>
            <a:ext cx="896937" cy="1074737"/>
            <a:chOff x="9360" y="6480"/>
            <a:chExt cx="900" cy="1080"/>
          </a:xfrm>
        </p:grpSpPr>
        <p:sp>
          <p:nvSpPr>
            <p:cNvPr id="7295" name="Text Box 103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96" name="Text Box 104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97" name="Text Box 105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98" name="Text Box 106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99" name="Text Box 107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00" name="Text Box 108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301" name="Text Box 109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F</a:t>
              </a:r>
            </a:p>
          </p:txBody>
        </p:sp>
        <p:sp>
          <p:nvSpPr>
            <p:cNvPr id="7302" name="Text Box 110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12" name="Group 111"/>
          <p:cNvGrpSpPr>
            <a:grpSpLocks/>
          </p:cNvGrpSpPr>
          <p:nvPr/>
        </p:nvGrpSpPr>
        <p:grpSpPr bwMode="auto">
          <a:xfrm>
            <a:off x="3219450" y="1254125"/>
            <a:ext cx="896938" cy="1074738"/>
            <a:chOff x="9360" y="6480"/>
            <a:chExt cx="900" cy="1080"/>
          </a:xfrm>
        </p:grpSpPr>
        <p:sp>
          <p:nvSpPr>
            <p:cNvPr id="7287" name="Text Box 112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88" name="Text Box 113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89" name="Text Box 114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90" name="Text Box 115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91" name="Text Box 116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92" name="Text Box 117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93" name="Text Box 118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F</a:t>
              </a:r>
            </a:p>
          </p:txBody>
        </p:sp>
        <p:sp>
          <p:nvSpPr>
            <p:cNvPr id="7294" name="Text Box 119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13" name="Group 120"/>
          <p:cNvGrpSpPr>
            <a:grpSpLocks/>
          </p:cNvGrpSpPr>
          <p:nvPr/>
        </p:nvGrpSpPr>
        <p:grpSpPr bwMode="auto">
          <a:xfrm>
            <a:off x="2640013" y="2066925"/>
            <a:ext cx="896937" cy="1074738"/>
            <a:chOff x="9360" y="6480"/>
            <a:chExt cx="900" cy="1080"/>
          </a:xfrm>
        </p:grpSpPr>
        <p:sp>
          <p:nvSpPr>
            <p:cNvPr id="7279" name="Text Box 121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80" name="Text Box 122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81" name="Text Box 123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82" name="Text Box 124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83" name="Text Box 125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84" name="Text Box 126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85" name="Text Box 127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F</a:t>
              </a:r>
            </a:p>
          </p:txBody>
        </p:sp>
        <p:sp>
          <p:nvSpPr>
            <p:cNvPr id="7286" name="Text Box 128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14" name="Group 149"/>
          <p:cNvGrpSpPr>
            <a:grpSpLocks/>
          </p:cNvGrpSpPr>
          <p:nvPr/>
        </p:nvGrpSpPr>
        <p:grpSpPr bwMode="auto">
          <a:xfrm>
            <a:off x="6638925" y="1690688"/>
            <a:ext cx="800100" cy="781050"/>
            <a:chOff x="3000" y="2100"/>
            <a:chExt cx="504" cy="492"/>
          </a:xfrm>
        </p:grpSpPr>
        <p:sp>
          <p:nvSpPr>
            <p:cNvPr id="7271" name="Rectangle 141"/>
            <p:cNvSpPr>
              <a:spLocks noChangeArrowheads="1"/>
            </p:cNvSpPr>
            <p:nvPr/>
          </p:nvSpPr>
          <p:spPr bwMode="auto">
            <a:xfrm>
              <a:off x="3018" y="2244"/>
              <a:ext cx="120" cy="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" name="Rectangle 142"/>
            <p:cNvSpPr>
              <a:spLocks noChangeArrowheads="1"/>
            </p:cNvSpPr>
            <p:nvPr/>
          </p:nvSpPr>
          <p:spPr bwMode="auto">
            <a:xfrm rot="-5400000">
              <a:off x="3201" y="2067"/>
              <a:ext cx="120" cy="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" name="Rectangle 143"/>
            <p:cNvSpPr>
              <a:spLocks noChangeArrowheads="1"/>
            </p:cNvSpPr>
            <p:nvPr/>
          </p:nvSpPr>
          <p:spPr bwMode="auto">
            <a:xfrm rot="-5400000">
              <a:off x="3195" y="2406"/>
              <a:ext cx="120" cy="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" name="Rectangle 144"/>
            <p:cNvSpPr>
              <a:spLocks noChangeArrowheads="1"/>
            </p:cNvSpPr>
            <p:nvPr/>
          </p:nvSpPr>
          <p:spPr bwMode="auto">
            <a:xfrm>
              <a:off x="3342" y="2241"/>
              <a:ext cx="120" cy="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" name="Line 145"/>
            <p:cNvSpPr>
              <a:spLocks noChangeShapeType="1"/>
            </p:cNvSpPr>
            <p:nvPr/>
          </p:nvSpPr>
          <p:spPr bwMode="auto">
            <a:xfrm>
              <a:off x="3000" y="2352"/>
              <a:ext cx="15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Line 146"/>
            <p:cNvSpPr>
              <a:spLocks noChangeShapeType="1"/>
            </p:cNvSpPr>
            <p:nvPr/>
          </p:nvSpPr>
          <p:spPr bwMode="auto">
            <a:xfrm>
              <a:off x="3354" y="2349"/>
              <a:ext cx="15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" name="Line 147"/>
            <p:cNvSpPr>
              <a:spLocks noChangeShapeType="1"/>
            </p:cNvSpPr>
            <p:nvPr/>
          </p:nvSpPr>
          <p:spPr bwMode="auto">
            <a:xfrm rot="-5400000">
              <a:off x="3183" y="2175"/>
              <a:ext cx="15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Line 148"/>
            <p:cNvSpPr>
              <a:spLocks noChangeShapeType="1"/>
            </p:cNvSpPr>
            <p:nvPr/>
          </p:nvSpPr>
          <p:spPr bwMode="auto">
            <a:xfrm rot="-5400000">
              <a:off x="3190" y="2528"/>
              <a:ext cx="12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375" name="Rectangle 151"/>
          <p:cNvSpPr>
            <a:spLocks noChangeArrowheads="1"/>
          </p:cNvSpPr>
          <p:nvPr/>
        </p:nvSpPr>
        <p:spPr bwMode="auto">
          <a:xfrm>
            <a:off x="749300" y="3638550"/>
            <a:ext cx="2655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methane (CH</a:t>
            </a:r>
            <a:r>
              <a:rPr lang="en-US" sz="2800" b="0" baseline="-25000">
                <a:solidFill>
                  <a:srgbClr val="FF0000"/>
                </a:solidFill>
              </a:rPr>
              <a:t>4</a:t>
            </a:r>
            <a:r>
              <a:rPr lang="en-US" sz="2800" b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52376" name="Rectangle 152"/>
          <p:cNvSpPr>
            <a:spLocks noChangeArrowheads="1"/>
          </p:cNvSpPr>
          <p:nvPr/>
        </p:nvSpPr>
        <p:spPr bwMode="auto">
          <a:xfrm>
            <a:off x="3954463" y="4240213"/>
            <a:ext cx="1946275" cy="177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53"/>
          <p:cNvGrpSpPr>
            <a:grpSpLocks/>
          </p:cNvGrpSpPr>
          <p:nvPr/>
        </p:nvGrpSpPr>
        <p:grpSpPr bwMode="auto">
          <a:xfrm>
            <a:off x="584200" y="4618038"/>
            <a:ext cx="896938" cy="1074737"/>
            <a:chOff x="2340" y="6660"/>
            <a:chExt cx="900" cy="1080"/>
          </a:xfrm>
        </p:grpSpPr>
        <p:sp>
          <p:nvSpPr>
            <p:cNvPr id="7266" name="Text Box 154"/>
            <p:cNvSpPr txBox="1">
              <a:spLocks noChangeArrowheads="1"/>
            </p:cNvSpPr>
            <p:nvPr/>
          </p:nvSpPr>
          <p:spPr bwMode="auto">
            <a:xfrm>
              <a:off x="270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7267" name="Text Box 155"/>
            <p:cNvSpPr txBox="1">
              <a:spLocks noChangeArrowheads="1"/>
            </p:cNvSpPr>
            <p:nvPr/>
          </p:nvSpPr>
          <p:spPr bwMode="auto">
            <a:xfrm>
              <a:off x="2520" y="6840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C</a:t>
              </a:r>
            </a:p>
          </p:txBody>
        </p:sp>
        <p:sp>
          <p:nvSpPr>
            <p:cNvPr id="7268" name="Text Box 156"/>
            <p:cNvSpPr txBox="1">
              <a:spLocks noChangeArrowheads="1"/>
            </p:cNvSpPr>
            <p:nvPr/>
          </p:nvSpPr>
          <p:spPr bwMode="auto">
            <a:xfrm>
              <a:off x="2520" y="72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7269" name="Text Box 157"/>
            <p:cNvSpPr txBox="1">
              <a:spLocks noChangeArrowheads="1"/>
            </p:cNvSpPr>
            <p:nvPr/>
          </p:nvSpPr>
          <p:spPr bwMode="auto">
            <a:xfrm>
              <a:off x="234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o</a:t>
              </a:r>
              <a:endParaRPr lang="en-US" sz="1300" b="0"/>
            </a:p>
          </p:txBody>
        </p:sp>
        <p:sp>
          <p:nvSpPr>
            <p:cNvPr id="7270" name="Text Box 158"/>
            <p:cNvSpPr txBox="1">
              <a:spLocks noChangeArrowheads="1"/>
            </p:cNvSpPr>
            <p:nvPr/>
          </p:nvSpPr>
          <p:spPr bwMode="auto">
            <a:xfrm>
              <a:off x="270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o</a:t>
              </a:r>
              <a:endParaRPr lang="en-US" sz="1300" b="0"/>
            </a:p>
          </p:txBody>
        </p:sp>
      </p:grpSp>
      <p:grpSp>
        <p:nvGrpSpPr>
          <p:cNvPr id="16" name="Group 159"/>
          <p:cNvGrpSpPr>
            <a:grpSpLocks/>
          </p:cNvGrpSpPr>
          <p:nvPr/>
        </p:nvGrpSpPr>
        <p:grpSpPr bwMode="auto">
          <a:xfrm>
            <a:off x="2749550" y="5243513"/>
            <a:ext cx="896938" cy="1074737"/>
            <a:chOff x="9360" y="6480"/>
            <a:chExt cx="900" cy="1080"/>
          </a:xfrm>
        </p:grpSpPr>
        <p:sp>
          <p:nvSpPr>
            <p:cNvPr id="7258" name="Text Box 160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59" name="Text Box 161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60" name="Text Box 162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61" name="Text Box 163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62" name="Text Box 164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63" name="Text Box 165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64" name="Text Box 166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H</a:t>
              </a:r>
            </a:p>
          </p:txBody>
        </p:sp>
        <p:sp>
          <p:nvSpPr>
            <p:cNvPr id="7265" name="Text Box 167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17" name="Group 168"/>
          <p:cNvGrpSpPr>
            <a:grpSpLocks/>
          </p:cNvGrpSpPr>
          <p:nvPr/>
        </p:nvGrpSpPr>
        <p:grpSpPr bwMode="auto">
          <a:xfrm>
            <a:off x="4540250" y="4794250"/>
            <a:ext cx="895350" cy="1074738"/>
            <a:chOff x="7200" y="6480"/>
            <a:chExt cx="900" cy="1080"/>
          </a:xfrm>
        </p:grpSpPr>
        <p:sp>
          <p:nvSpPr>
            <p:cNvPr id="7253" name="Text Box 169"/>
            <p:cNvSpPr txBox="1">
              <a:spLocks noChangeArrowheads="1"/>
            </p:cNvSpPr>
            <p:nvPr/>
          </p:nvSpPr>
          <p:spPr bwMode="auto">
            <a:xfrm>
              <a:off x="756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7254" name="Text Box 170"/>
            <p:cNvSpPr txBox="1">
              <a:spLocks noChangeArrowheads="1"/>
            </p:cNvSpPr>
            <p:nvPr/>
          </p:nvSpPr>
          <p:spPr bwMode="auto">
            <a:xfrm>
              <a:off x="7380" y="6660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C</a:t>
              </a:r>
            </a:p>
          </p:txBody>
        </p:sp>
        <p:sp>
          <p:nvSpPr>
            <p:cNvPr id="7255" name="Text Box 171"/>
            <p:cNvSpPr txBox="1">
              <a:spLocks noChangeArrowheads="1"/>
            </p:cNvSpPr>
            <p:nvPr/>
          </p:nvSpPr>
          <p:spPr bwMode="auto">
            <a:xfrm>
              <a:off x="738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7256" name="Text Box 172"/>
            <p:cNvSpPr txBox="1">
              <a:spLocks noChangeArrowheads="1"/>
            </p:cNvSpPr>
            <p:nvPr/>
          </p:nvSpPr>
          <p:spPr bwMode="auto">
            <a:xfrm>
              <a:off x="720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7257" name="Text Box 173"/>
            <p:cNvSpPr txBox="1">
              <a:spLocks noChangeArrowheads="1"/>
            </p:cNvSpPr>
            <p:nvPr/>
          </p:nvSpPr>
          <p:spPr bwMode="auto">
            <a:xfrm>
              <a:off x="75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o</a:t>
              </a:r>
              <a:endParaRPr lang="en-US" sz="1300" b="0"/>
            </a:p>
          </p:txBody>
        </p:sp>
      </p:grpSp>
      <p:grpSp>
        <p:nvGrpSpPr>
          <p:cNvPr id="18" name="Group 174"/>
          <p:cNvGrpSpPr>
            <a:grpSpLocks/>
          </p:cNvGrpSpPr>
          <p:nvPr/>
        </p:nvGrpSpPr>
        <p:grpSpPr bwMode="auto">
          <a:xfrm>
            <a:off x="4002088" y="4794250"/>
            <a:ext cx="896937" cy="1074738"/>
            <a:chOff x="5400" y="6480"/>
            <a:chExt cx="900" cy="1080"/>
          </a:xfrm>
        </p:grpSpPr>
        <p:sp>
          <p:nvSpPr>
            <p:cNvPr id="7245" name="Text Box 175"/>
            <p:cNvSpPr txBox="1">
              <a:spLocks noChangeArrowheads="1"/>
            </p:cNvSpPr>
            <p:nvPr/>
          </p:nvSpPr>
          <p:spPr bwMode="auto">
            <a:xfrm>
              <a:off x="540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46" name="Text Box 176"/>
            <p:cNvSpPr txBox="1">
              <a:spLocks noChangeArrowheads="1"/>
            </p:cNvSpPr>
            <p:nvPr/>
          </p:nvSpPr>
          <p:spPr bwMode="auto">
            <a:xfrm>
              <a:off x="576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47" name="Text Box 177"/>
            <p:cNvSpPr txBox="1">
              <a:spLocks noChangeArrowheads="1"/>
            </p:cNvSpPr>
            <p:nvPr/>
          </p:nvSpPr>
          <p:spPr bwMode="auto">
            <a:xfrm>
              <a:off x="558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48" name="Text Box 178"/>
            <p:cNvSpPr txBox="1">
              <a:spLocks noChangeArrowheads="1"/>
            </p:cNvSpPr>
            <p:nvPr/>
          </p:nvSpPr>
          <p:spPr bwMode="auto">
            <a:xfrm>
              <a:off x="540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49" name="Text Box 179"/>
            <p:cNvSpPr txBox="1">
              <a:spLocks noChangeArrowheads="1"/>
            </p:cNvSpPr>
            <p:nvPr/>
          </p:nvSpPr>
          <p:spPr bwMode="auto">
            <a:xfrm>
              <a:off x="558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50" name="Text Box 180"/>
            <p:cNvSpPr txBox="1">
              <a:spLocks noChangeArrowheads="1"/>
            </p:cNvSpPr>
            <p:nvPr/>
          </p:nvSpPr>
          <p:spPr bwMode="auto">
            <a:xfrm>
              <a:off x="576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51" name="Text Box 181"/>
            <p:cNvSpPr txBox="1">
              <a:spLocks noChangeArrowheads="1"/>
            </p:cNvSpPr>
            <p:nvPr/>
          </p:nvSpPr>
          <p:spPr bwMode="auto">
            <a:xfrm>
              <a:off x="558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H</a:t>
              </a:r>
            </a:p>
          </p:txBody>
        </p:sp>
        <p:sp>
          <p:nvSpPr>
            <p:cNvPr id="7252" name="Text Box 182"/>
            <p:cNvSpPr txBox="1">
              <a:spLocks noChangeArrowheads="1"/>
            </p:cNvSpPr>
            <p:nvPr/>
          </p:nvSpPr>
          <p:spPr bwMode="auto">
            <a:xfrm>
              <a:off x="57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19" name="Group 183"/>
          <p:cNvGrpSpPr>
            <a:grpSpLocks/>
          </p:cNvGrpSpPr>
          <p:nvPr/>
        </p:nvGrpSpPr>
        <p:grpSpPr bwMode="auto">
          <a:xfrm>
            <a:off x="4540250" y="4256088"/>
            <a:ext cx="895350" cy="1076325"/>
            <a:chOff x="7920" y="7380"/>
            <a:chExt cx="900" cy="1080"/>
          </a:xfrm>
        </p:grpSpPr>
        <p:sp>
          <p:nvSpPr>
            <p:cNvPr id="7237" name="Text Box 184"/>
            <p:cNvSpPr txBox="1">
              <a:spLocks noChangeArrowheads="1"/>
            </p:cNvSpPr>
            <p:nvPr/>
          </p:nvSpPr>
          <p:spPr bwMode="auto">
            <a:xfrm>
              <a:off x="7920" y="77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38" name="Text Box 185"/>
            <p:cNvSpPr txBox="1">
              <a:spLocks noChangeArrowheads="1"/>
            </p:cNvSpPr>
            <p:nvPr/>
          </p:nvSpPr>
          <p:spPr bwMode="auto">
            <a:xfrm>
              <a:off x="8280" y="73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39" name="Text Box 186"/>
            <p:cNvSpPr txBox="1">
              <a:spLocks noChangeArrowheads="1"/>
            </p:cNvSpPr>
            <p:nvPr/>
          </p:nvSpPr>
          <p:spPr bwMode="auto">
            <a:xfrm>
              <a:off x="8100" y="73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40" name="Text Box 187"/>
            <p:cNvSpPr txBox="1">
              <a:spLocks noChangeArrowheads="1"/>
            </p:cNvSpPr>
            <p:nvPr/>
          </p:nvSpPr>
          <p:spPr bwMode="auto">
            <a:xfrm>
              <a:off x="7920" y="75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41" name="Text Box 188"/>
            <p:cNvSpPr txBox="1">
              <a:spLocks noChangeArrowheads="1"/>
            </p:cNvSpPr>
            <p:nvPr/>
          </p:nvSpPr>
          <p:spPr bwMode="auto">
            <a:xfrm>
              <a:off x="8100" y="79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42" name="Text Box 189"/>
            <p:cNvSpPr txBox="1">
              <a:spLocks noChangeArrowheads="1"/>
            </p:cNvSpPr>
            <p:nvPr/>
          </p:nvSpPr>
          <p:spPr bwMode="auto">
            <a:xfrm>
              <a:off x="8100" y="75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H</a:t>
              </a:r>
            </a:p>
          </p:txBody>
        </p:sp>
        <p:sp>
          <p:nvSpPr>
            <p:cNvPr id="7243" name="Text Box 190"/>
            <p:cNvSpPr txBox="1">
              <a:spLocks noChangeArrowheads="1"/>
            </p:cNvSpPr>
            <p:nvPr/>
          </p:nvSpPr>
          <p:spPr bwMode="auto">
            <a:xfrm>
              <a:off x="8280" y="75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</a:t>
              </a:r>
              <a:endParaRPr lang="en-US" sz="1300" b="0"/>
            </a:p>
          </p:txBody>
        </p:sp>
        <p:sp>
          <p:nvSpPr>
            <p:cNvPr id="7244" name="Text Box 191"/>
            <p:cNvSpPr txBox="1">
              <a:spLocks noChangeArrowheads="1"/>
            </p:cNvSpPr>
            <p:nvPr/>
          </p:nvSpPr>
          <p:spPr bwMode="auto">
            <a:xfrm>
              <a:off x="8280" y="77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</a:t>
              </a:r>
              <a:endParaRPr lang="en-US" sz="1300" b="0"/>
            </a:p>
          </p:txBody>
        </p:sp>
      </p:grpSp>
      <p:grpSp>
        <p:nvGrpSpPr>
          <p:cNvPr id="20" name="Group 192"/>
          <p:cNvGrpSpPr>
            <a:grpSpLocks/>
          </p:cNvGrpSpPr>
          <p:nvPr/>
        </p:nvGrpSpPr>
        <p:grpSpPr bwMode="auto">
          <a:xfrm>
            <a:off x="5076825" y="4794250"/>
            <a:ext cx="896938" cy="1074738"/>
            <a:chOff x="7740" y="6300"/>
            <a:chExt cx="900" cy="1080"/>
          </a:xfrm>
        </p:grpSpPr>
        <p:sp>
          <p:nvSpPr>
            <p:cNvPr id="7229" name="Text Box 193"/>
            <p:cNvSpPr txBox="1">
              <a:spLocks noChangeArrowheads="1"/>
            </p:cNvSpPr>
            <p:nvPr/>
          </p:nvSpPr>
          <p:spPr bwMode="auto">
            <a:xfrm>
              <a:off x="77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7230" name="Text Box 194"/>
            <p:cNvSpPr txBox="1">
              <a:spLocks noChangeArrowheads="1"/>
            </p:cNvSpPr>
            <p:nvPr/>
          </p:nvSpPr>
          <p:spPr bwMode="auto">
            <a:xfrm>
              <a:off x="8100" y="63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31" name="Text Box 195"/>
            <p:cNvSpPr txBox="1">
              <a:spLocks noChangeArrowheads="1"/>
            </p:cNvSpPr>
            <p:nvPr/>
          </p:nvSpPr>
          <p:spPr bwMode="auto">
            <a:xfrm>
              <a:off x="7920" y="63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32" name="Text Box 196"/>
            <p:cNvSpPr txBox="1">
              <a:spLocks noChangeArrowheads="1"/>
            </p:cNvSpPr>
            <p:nvPr/>
          </p:nvSpPr>
          <p:spPr bwMode="auto">
            <a:xfrm>
              <a:off x="792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33" name="Text Box 197"/>
            <p:cNvSpPr txBox="1">
              <a:spLocks noChangeArrowheads="1"/>
            </p:cNvSpPr>
            <p:nvPr/>
          </p:nvSpPr>
          <p:spPr bwMode="auto">
            <a:xfrm>
              <a:off x="810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34" name="Text Box 198"/>
            <p:cNvSpPr txBox="1">
              <a:spLocks noChangeArrowheads="1"/>
            </p:cNvSpPr>
            <p:nvPr/>
          </p:nvSpPr>
          <p:spPr bwMode="auto">
            <a:xfrm>
              <a:off x="7920" y="648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H</a:t>
              </a:r>
            </a:p>
          </p:txBody>
        </p:sp>
        <p:sp>
          <p:nvSpPr>
            <p:cNvPr id="7235" name="Text Box 199"/>
            <p:cNvSpPr txBox="1">
              <a:spLocks noChangeArrowheads="1"/>
            </p:cNvSpPr>
            <p:nvPr/>
          </p:nvSpPr>
          <p:spPr bwMode="auto">
            <a:xfrm>
              <a:off x="810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</a:t>
              </a:r>
              <a:endParaRPr lang="en-US" sz="1300" b="0"/>
            </a:p>
          </p:txBody>
        </p:sp>
        <p:sp>
          <p:nvSpPr>
            <p:cNvPr id="7236" name="Text Box 200"/>
            <p:cNvSpPr txBox="1">
              <a:spLocks noChangeArrowheads="1"/>
            </p:cNvSpPr>
            <p:nvPr/>
          </p:nvSpPr>
          <p:spPr bwMode="auto">
            <a:xfrm>
              <a:off x="8100" y="67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</a:t>
              </a:r>
              <a:endParaRPr lang="en-US" sz="1300" b="0"/>
            </a:p>
          </p:txBody>
        </p:sp>
      </p:grpSp>
      <p:grpSp>
        <p:nvGrpSpPr>
          <p:cNvPr id="21" name="Group 201"/>
          <p:cNvGrpSpPr>
            <a:grpSpLocks/>
          </p:cNvGrpSpPr>
          <p:nvPr/>
        </p:nvGrpSpPr>
        <p:grpSpPr bwMode="auto">
          <a:xfrm>
            <a:off x="2759075" y="4191000"/>
            <a:ext cx="896938" cy="1074738"/>
            <a:chOff x="9360" y="6480"/>
            <a:chExt cx="900" cy="1080"/>
          </a:xfrm>
        </p:grpSpPr>
        <p:sp>
          <p:nvSpPr>
            <p:cNvPr id="7221" name="Text Box 202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22" name="Text Box 203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23" name="Text Box 204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24" name="Text Box 205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25" name="Text Box 206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26" name="Text Box 207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27" name="Text Box 208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H</a:t>
              </a:r>
            </a:p>
          </p:txBody>
        </p:sp>
        <p:sp>
          <p:nvSpPr>
            <p:cNvPr id="7228" name="Text Box 209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22" name="Group 210"/>
          <p:cNvGrpSpPr>
            <a:grpSpLocks/>
          </p:cNvGrpSpPr>
          <p:nvPr/>
        </p:nvGrpSpPr>
        <p:grpSpPr bwMode="auto">
          <a:xfrm>
            <a:off x="1773238" y="4308475"/>
            <a:ext cx="896937" cy="1074738"/>
            <a:chOff x="9360" y="6480"/>
            <a:chExt cx="900" cy="1080"/>
          </a:xfrm>
        </p:grpSpPr>
        <p:sp>
          <p:nvSpPr>
            <p:cNvPr id="7213" name="Text Box 211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14" name="Text Box 212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15" name="Text Box 213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16" name="Text Box 214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17" name="Text Box 215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18" name="Text Box 216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19" name="Text Box 217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H</a:t>
              </a:r>
            </a:p>
          </p:txBody>
        </p:sp>
        <p:sp>
          <p:nvSpPr>
            <p:cNvPr id="7220" name="Text Box 218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23" name="Group 219"/>
          <p:cNvGrpSpPr>
            <a:grpSpLocks/>
          </p:cNvGrpSpPr>
          <p:nvPr/>
        </p:nvGrpSpPr>
        <p:grpSpPr bwMode="auto">
          <a:xfrm>
            <a:off x="1758950" y="5195888"/>
            <a:ext cx="896938" cy="1074737"/>
            <a:chOff x="9360" y="6480"/>
            <a:chExt cx="900" cy="1080"/>
          </a:xfrm>
        </p:grpSpPr>
        <p:sp>
          <p:nvSpPr>
            <p:cNvPr id="7205" name="Text Box 220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06" name="Text Box 221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07" name="Text Box 222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08" name="Text Box 223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09" name="Text Box 224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10" name="Text Box 225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7211" name="Text Box 226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H</a:t>
              </a:r>
            </a:p>
          </p:txBody>
        </p:sp>
        <p:sp>
          <p:nvSpPr>
            <p:cNvPr id="7212" name="Text Box 227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24" name="Group 228"/>
          <p:cNvGrpSpPr>
            <a:grpSpLocks/>
          </p:cNvGrpSpPr>
          <p:nvPr/>
        </p:nvGrpSpPr>
        <p:grpSpPr bwMode="auto">
          <a:xfrm>
            <a:off x="4529138" y="4830763"/>
            <a:ext cx="800100" cy="781050"/>
            <a:chOff x="3000" y="2100"/>
            <a:chExt cx="504" cy="492"/>
          </a:xfrm>
        </p:grpSpPr>
        <p:sp>
          <p:nvSpPr>
            <p:cNvPr id="7197" name="Rectangle 229"/>
            <p:cNvSpPr>
              <a:spLocks noChangeArrowheads="1"/>
            </p:cNvSpPr>
            <p:nvPr/>
          </p:nvSpPr>
          <p:spPr bwMode="auto">
            <a:xfrm>
              <a:off x="3018" y="2244"/>
              <a:ext cx="120" cy="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Rectangle 230"/>
            <p:cNvSpPr>
              <a:spLocks noChangeArrowheads="1"/>
            </p:cNvSpPr>
            <p:nvPr/>
          </p:nvSpPr>
          <p:spPr bwMode="auto">
            <a:xfrm rot="-5400000">
              <a:off x="3201" y="2067"/>
              <a:ext cx="120" cy="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Rectangle 231"/>
            <p:cNvSpPr>
              <a:spLocks noChangeArrowheads="1"/>
            </p:cNvSpPr>
            <p:nvPr/>
          </p:nvSpPr>
          <p:spPr bwMode="auto">
            <a:xfrm rot="-5400000">
              <a:off x="3195" y="2406"/>
              <a:ext cx="120" cy="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Rectangle 232"/>
            <p:cNvSpPr>
              <a:spLocks noChangeArrowheads="1"/>
            </p:cNvSpPr>
            <p:nvPr/>
          </p:nvSpPr>
          <p:spPr bwMode="auto">
            <a:xfrm>
              <a:off x="3342" y="2241"/>
              <a:ext cx="120" cy="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Line 233"/>
            <p:cNvSpPr>
              <a:spLocks noChangeShapeType="1"/>
            </p:cNvSpPr>
            <p:nvPr/>
          </p:nvSpPr>
          <p:spPr bwMode="auto">
            <a:xfrm>
              <a:off x="3000" y="2352"/>
              <a:ext cx="15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234"/>
            <p:cNvSpPr>
              <a:spLocks noChangeShapeType="1"/>
            </p:cNvSpPr>
            <p:nvPr/>
          </p:nvSpPr>
          <p:spPr bwMode="auto">
            <a:xfrm>
              <a:off x="3354" y="2349"/>
              <a:ext cx="15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235"/>
            <p:cNvSpPr>
              <a:spLocks noChangeShapeType="1"/>
            </p:cNvSpPr>
            <p:nvPr/>
          </p:nvSpPr>
          <p:spPr bwMode="auto">
            <a:xfrm rot="-5400000">
              <a:off x="3183" y="2175"/>
              <a:ext cx="15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236"/>
            <p:cNvSpPr>
              <a:spLocks noChangeShapeType="1"/>
            </p:cNvSpPr>
            <p:nvPr/>
          </p:nvSpPr>
          <p:spPr bwMode="auto">
            <a:xfrm rot="-5400000">
              <a:off x="3190" y="2528"/>
              <a:ext cx="12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2475" name="Picture 251" descr="methane%2520spike-jj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0850" y="3806825"/>
            <a:ext cx="14097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3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3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5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5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74" grpId="0" animBg="1"/>
      <p:bldP spid="52375" grpId="0"/>
      <p:bldP spid="523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2335213" y="2532063"/>
            <a:ext cx="896937" cy="1074737"/>
            <a:chOff x="9360" y="6480"/>
            <a:chExt cx="900" cy="1080"/>
          </a:xfrm>
        </p:grpSpPr>
        <p:sp>
          <p:nvSpPr>
            <p:cNvPr id="8324" name="Text Box 103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/>
            </a:p>
          </p:txBody>
        </p:sp>
        <p:sp>
          <p:nvSpPr>
            <p:cNvPr id="8325" name="Text Box 104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</a:p>
          </p:txBody>
        </p:sp>
        <p:sp>
          <p:nvSpPr>
            <p:cNvPr id="8326" name="Text Box 105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8327" name="Text Box 106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</a:p>
          </p:txBody>
        </p:sp>
        <p:sp>
          <p:nvSpPr>
            <p:cNvPr id="8328" name="Text Box 107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</a:p>
          </p:txBody>
        </p:sp>
        <p:sp>
          <p:nvSpPr>
            <p:cNvPr id="8329" name="Text Box 108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8330" name="Text Box 109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N</a:t>
              </a:r>
              <a:r>
                <a:rPr lang="en-US" sz="1600" b="0"/>
                <a:t>  </a:t>
              </a:r>
              <a:r>
                <a:rPr lang="en-US" sz="1300"/>
                <a:t>o</a:t>
              </a:r>
            </a:p>
          </p:txBody>
        </p:sp>
        <p:sp>
          <p:nvSpPr>
            <p:cNvPr id="8331" name="Text Box 110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</a:t>
              </a:r>
              <a:endParaRPr lang="en-US" sz="1300" b="0"/>
            </a:p>
          </p:txBody>
        </p:sp>
      </p:grp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561975" y="547688"/>
            <a:ext cx="3767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nitrogen triiodide (N</a:t>
            </a:r>
            <a:r>
              <a:rPr lang="en-US" sz="2800" b="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sz="2800" b="0" baseline="-25000">
                <a:solidFill>
                  <a:srgbClr val="FF0000"/>
                </a:solidFill>
              </a:rPr>
              <a:t>3</a:t>
            </a:r>
            <a:r>
              <a:rPr lang="en-US" sz="2800" b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722313" y="4279900"/>
            <a:ext cx="350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carbon dioxide (CO</a:t>
            </a:r>
            <a:r>
              <a:rPr lang="en-US" sz="2800" b="0" baseline="-25000">
                <a:solidFill>
                  <a:srgbClr val="FF0000"/>
                </a:solidFill>
              </a:rPr>
              <a:t>2</a:t>
            </a:r>
            <a:r>
              <a:rPr lang="en-US" sz="2800" b="0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366963" y="3089275"/>
            <a:ext cx="895350" cy="1074738"/>
            <a:chOff x="7020" y="7200"/>
            <a:chExt cx="900" cy="1080"/>
          </a:xfrm>
        </p:grpSpPr>
        <p:sp>
          <p:nvSpPr>
            <p:cNvPr id="8316" name="Text Box 9"/>
            <p:cNvSpPr txBox="1">
              <a:spLocks noChangeArrowheads="1"/>
            </p:cNvSpPr>
            <p:nvPr/>
          </p:nvSpPr>
          <p:spPr bwMode="auto">
            <a:xfrm>
              <a:off x="7020" y="75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17" name="Text Box 10"/>
            <p:cNvSpPr txBox="1">
              <a:spLocks noChangeArrowheads="1"/>
            </p:cNvSpPr>
            <p:nvPr/>
          </p:nvSpPr>
          <p:spPr bwMode="auto">
            <a:xfrm>
              <a:off x="7380" y="75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x</a:t>
              </a:r>
              <a:endParaRPr lang="en-US" sz="1300" b="0"/>
            </a:p>
          </p:txBody>
        </p:sp>
        <p:sp>
          <p:nvSpPr>
            <p:cNvPr id="8318" name="Text Box 11"/>
            <p:cNvSpPr txBox="1">
              <a:spLocks noChangeArrowheads="1"/>
            </p:cNvSpPr>
            <p:nvPr/>
          </p:nvSpPr>
          <p:spPr bwMode="auto">
            <a:xfrm>
              <a:off x="7200" y="72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  <p:sp>
          <p:nvSpPr>
            <p:cNvPr id="8319" name="Text Box 12"/>
            <p:cNvSpPr txBox="1">
              <a:spLocks noChangeArrowheads="1"/>
            </p:cNvSpPr>
            <p:nvPr/>
          </p:nvSpPr>
          <p:spPr bwMode="auto">
            <a:xfrm>
              <a:off x="7020" y="73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20" name="Text Box 13"/>
            <p:cNvSpPr txBox="1">
              <a:spLocks noChangeArrowheads="1"/>
            </p:cNvSpPr>
            <p:nvPr/>
          </p:nvSpPr>
          <p:spPr bwMode="auto">
            <a:xfrm>
              <a:off x="7200" y="77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21" name="Text Box 14"/>
            <p:cNvSpPr txBox="1">
              <a:spLocks noChangeArrowheads="1"/>
            </p:cNvSpPr>
            <p:nvPr/>
          </p:nvSpPr>
          <p:spPr bwMode="auto">
            <a:xfrm>
              <a:off x="7380" y="77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22" name="Text Box 15"/>
            <p:cNvSpPr txBox="1">
              <a:spLocks noChangeArrowheads="1"/>
            </p:cNvSpPr>
            <p:nvPr/>
          </p:nvSpPr>
          <p:spPr bwMode="auto">
            <a:xfrm>
              <a:off x="7200" y="738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0"/>
                <a:t> </a:t>
              </a:r>
              <a:r>
                <a:rPr lang="en-US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323" name="Text Box 16"/>
            <p:cNvSpPr txBox="1">
              <a:spLocks noChangeArrowheads="1"/>
            </p:cNvSpPr>
            <p:nvPr/>
          </p:nvSpPr>
          <p:spPr bwMode="auto">
            <a:xfrm>
              <a:off x="7380" y="73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x</a:t>
              </a:r>
              <a:endParaRPr lang="en-US" sz="1300" b="0"/>
            </a:p>
          </p:txBody>
        </p:sp>
      </p:grp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1785938" y="2424113"/>
            <a:ext cx="1946275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792538" y="1695450"/>
            <a:ext cx="896937" cy="1074738"/>
            <a:chOff x="9360" y="6480"/>
            <a:chExt cx="900" cy="1080"/>
          </a:xfrm>
        </p:grpSpPr>
        <p:sp>
          <p:nvSpPr>
            <p:cNvPr id="8308" name="Text Box 25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09" name="Text Box 26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10" name="Text Box 27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11" name="Text Box 28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12" name="Text Box 29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13" name="Text Box 30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14" name="Text Box 31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0"/>
                <a:t> </a:t>
              </a:r>
              <a:r>
                <a:rPr lang="en-US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315" name="Text Box 32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833563" y="2498725"/>
            <a:ext cx="896937" cy="1074738"/>
            <a:chOff x="5400" y="6480"/>
            <a:chExt cx="900" cy="1080"/>
          </a:xfrm>
        </p:grpSpPr>
        <p:sp>
          <p:nvSpPr>
            <p:cNvPr id="8300" name="Text Box 40"/>
            <p:cNvSpPr txBox="1">
              <a:spLocks noChangeArrowheads="1"/>
            </p:cNvSpPr>
            <p:nvPr/>
          </p:nvSpPr>
          <p:spPr bwMode="auto">
            <a:xfrm>
              <a:off x="540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01" name="Text Box 41"/>
            <p:cNvSpPr txBox="1">
              <a:spLocks noChangeArrowheads="1"/>
            </p:cNvSpPr>
            <p:nvPr/>
          </p:nvSpPr>
          <p:spPr bwMode="auto">
            <a:xfrm>
              <a:off x="576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02" name="Text Box 42"/>
            <p:cNvSpPr txBox="1">
              <a:spLocks noChangeArrowheads="1"/>
            </p:cNvSpPr>
            <p:nvPr/>
          </p:nvSpPr>
          <p:spPr bwMode="auto">
            <a:xfrm>
              <a:off x="558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03" name="Text Box 43"/>
            <p:cNvSpPr txBox="1">
              <a:spLocks noChangeArrowheads="1"/>
            </p:cNvSpPr>
            <p:nvPr/>
          </p:nvSpPr>
          <p:spPr bwMode="auto">
            <a:xfrm>
              <a:off x="540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04" name="Text Box 44"/>
            <p:cNvSpPr txBox="1">
              <a:spLocks noChangeArrowheads="1"/>
            </p:cNvSpPr>
            <p:nvPr/>
          </p:nvSpPr>
          <p:spPr bwMode="auto">
            <a:xfrm>
              <a:off x="558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05" name="Text Box 45"/>
            <p:cNvSpPr txBox="1">
              <a:spLocks noChangeArrowheads="1"/>
            </p:cNvSpPr>
            <p:nvPr/>
          </p:nvSpPr>
          <p:spPr bwMode="auto">
            <a:xfrm>
              <a:off x="576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306" name="Text Box 46"/>
            <p:cNvSpPr txBox="1">
              <a:spLocks noChangeArrowheads="1"/>
            </p:cNvSpPr>
            <p:nvPr/>
          </p:nvSpPr>
          <p:spPr bwMode="auto">
            <a:xfrm>
              <a:off x="558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0"/>
                <a:t> </a:t>
              </a:r>
              <a:r>
                <a:rPr lang="en-US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307" name="Text Box 47"/>
            <p:cNvSpPr txBox="1">
              <a:spLocks noChangeArrowheads="1"/>
            </p:cNvSpPr>
            <p:nvPr/>
          </p:nvSpPr>
          <p:spPr bwMode="auto">
            <a:xfrm>
              <a:off x="57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2908300" y="2498725"/>
            <a:ext cx="896938" cy="1074738"/>
            <a:chOff x="7740" y="6300"/>
            <a:chExt cx="900" cy="1080"/>
          </a:xfrm>
        </p:grpSpPr>
        <p:sp>
          <p:nvSpPr>
            <p:cNvPr id="8292" name="Text Box 58"/>
            <p:cNvSpPr txBox="1">
              <a:spLocks noChangeArrowheads="1"/>
            </p:cNvSpPr>
            <p:nvPr/>
          </p:nvSpPr>
          <p:spPr bwMode="auto">
            <a:xfrm>
              <a:off x="77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93" name="Text Box 59"/>
            <p:cNvSpPr txBox="1">
              <a:spLocks noChangeArrowheads="1"/>
            </p:cNvSpPr>
            <p:nvPr/>
          </p:nvSpPr>
          <p:spPr bwMode="auto">
            <a:xfrm>
              <a:off x="8100" y="63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94" name="Text Box 60"/>
            <p:cNvSpPr txBox="1">
              <a:spLocks noChangeArrowheads="1"/>
            </p:cNvSpPr>
            <p:nvPr/>
          </p:nvSpPr>
          <p:spPr bwMode="auto">
            <a:xfrm>
              <a:off x="7920" y="63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95" name="Text Box 61"/>
            <p:cNvSpPr txBox="1">
              <a:spLocks noChangeArrowheads="1"/>
            </p:cNvSpPr>
            <p:nvPr/>
          </p:nvSpPr>
          <p:spPr bwMode="auto">
            <a:xfrm>
              <a:off x="792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96" name="Text Box 62"/>
            <p:cNvSpPr txBox="1">
              <a:spLocks noChangeArrowheads="1"/>
            </p:cNvSpPr>
            <p:nvPr/>
          </p:nvSpPr>
          <p:spPr bwMode="auto">
            <a:xfrm>
              <a:off x="810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97" name="Text Box 63"/>
            <p:cNvSpPr txBox="1">
              <a:spLocks noChangeArrowheads="1"/>
            </p:cNvSpPr>
            <p:nvPr/>
          </p:nvSpPr>
          <p:spPr bwMode="auto">
            <a:xfrm>
              <a:off x="7920" y="648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0"/>
                <a:t> </a:t>
              </a:r>
              <a:r>
                <a:rPr lang="en-US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298" name="Text Box 64"/>
            <p:cNvSpPr txBox="1">
              <a:spLocks noChangeArrowheads="1"/>
            </p:cNvSpPr>
            <p:nvPr/>
          </p:nvSpPr>
          <p:spPr bwMode="auto">
            <a:xfrm>
              <a:off x="810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  <p:sp>
          <p:nvSpPr>
            <p:cNvPr id="8299" name="Text Box 65"/>
            <p:cNvSpPr txBox="1">
              <a:spLocks noChangeArrowheads="1"/>
            </p:cNvSpPr>
            <p:nvPr/>
          </p:nvSpPr>
          <p:spPr bwMode="auto">
            <a:xfrm>
              <a:off x="8100" y="67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4529138" y="992188"/>
            <a:ext cx="896937" cy="1074737"/>
            <a:chOff x="9360" y="6480"/>
            <a:chExt cx="900" cy="1080"/>
          </a:xfrm>
        </p:grpSpPr>
        <p:sp>
          <p:nvSpPr>
            <p:cNvPr id="8284" name="Text Box 67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85" name="Text Box 68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86" name="Text Box 69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87" name="Text Box 70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88" name="Text Box 71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89" name="Text Box 72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90" name="Text Box 73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0"/>
                <a:t> </a:t>
              </a:r>
              <a:r>
                <a:rPr lang="en-US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291" name="Text Box 74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3033713" y="1211263"/>
            <a:ext cx="896937" cy="1074737"/>
            <a:chOff x="9360" y="6480"/>
            <a:chExt cx="900" cy="1080"/>
          </a:xfrm>
        </p:grpSpPr>
        <p:sp>
          <p:nvSpPr>
            <p:cNvPr id="8276" name="Text Box 76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77" name="Text Box 77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78" name="Text Box 78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79" name="Text Box 79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80" name="Text Box 80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81" name="Text Box 81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82" name="Text Box 82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0">
                  <a:latin typeface="Times New Roman" pitchFamily="18" charset="0"/>
                </a:rPr>
                <a:t> </a:t>
              </a:r>
              <a:r>
                <a:rPr lang="en-US" sz="2800" b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8283" name="Text Box 83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9" name="Group 120"/>
          <p:cNvGrpSpPr>
            <a:grpSpLocks/>
          </p:cNvGrpSpPr>
          <p:nvPr/>
        </p:nvGrpSpPr>
        <p:grpSpPr bwMode="auto">
          <a:xfrm>
            <a:off x="2357438" y="2768600"/>
            <a:ext cx="800100" cy="557213"/>
            <a:chOff x="3709" y="2518"/>
            <a:chExt cx="504" cy="351"/>
          </a:xfrm>
        </p:grpSpPr>
        <p:sp>
          <p:nvSpPr>
            <p:cNvPr id="8270" name="Rectangle 94"/>
            <p:cNvSpPr>
              <a:spLocks noChangeArrowheads="1"/>
            </p:cNvSpPr>
            <p:nvPr/>
          </p:nvSpPr>
          <p:spPr bwMode="auto">
            <a:xfrm>
              <a:off x="3727" y="2521"/>
              <a:ext cx="120" cy="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1" name="Rectangle 96"/>
            <p:cNvSpPr>
              <a:spLocks noChangeArrowheads="1"/>
            </p:cNvSpPr>
            <p:nvPr/>
          </p:nvSpPr>
          <p:spPr bwMode="auto">
            <a:xfrm rot="-5400000">
              <a:off x="3904" y="2683"/>
              <a:ext cx="120" cy="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2" name="Rectangle 97"/>
            <p:cNvSpPr>
              <a:spLocks noChangeArrowheads="1"/>
            </p:cNvSpPr>
            <p:nvPr/>
          </p:nvSpPr>
          <p:spPr bwMode="auto">
            <a:xfrm>
              <a:off x="4051" y="2518"/>
              <a:ext cx="120" cy="2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Line 98"/>
            <p:cNvSpPr>
              <a:spLocks noChangeShapeType="1"/>
            </p:cNvSpPr>
            <p:nvPr/>
          </p:nvSpPr>
          <p:spPr bwMode="auto">
            <a:xfrm>
              <a:off x="3709" y="2629"/>
              <a:ext cx="15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99"/>
            <p:cNvSpPr>
              <a:spLocks noChangeShapeType="1"/>
            </p:cNvSpPr>
            <p:nvPr/>
          </p:nvSpPr>
          <p:spPr bwMode="auto">
            <a:xfrm>
              <a:off x="4063" y="2626"/>
              <a:ext cx="15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101"/>
            <p:cNvSpPr>
              <a:spLocks noChangeShapeType="1"/>
            </p:cNvSpPr>
            <p:nvPr/>
          </p:nvSpPr>
          <p:spPr bwMode="auto">
            <a:xfrm rot="-5400000">
              <a:off x="3899" y="2805"/>
              <a:ext cx="12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11"/>
          <p:cNvGrpSpPr>
            <a:grpSpLocks/>
          </p:cNvGrpSpPr>
          <p:nvPr/>
        </p:nvGrpSpPr>
        <p:grpSpPr bwMode="auto">
          <a:xfrm>
            <a:off x="1560513" y="1473200"/>
            <a:ext cx="896937" cy="1074738"/>
            <a:chOff x="9360" y="6480"/>
            <a:chExt cx="900" cy="1080"/>
          </a:xfrm>
        </p:grpSpPr>
        <p:sp>
          <p:nvSpPr>
            <p:cNvPr id="8262" name="Text Box 112"/>
            <p:cNvSpPr txBox="1">
              <a:spLocks noChangeArrowheads="1"/>
            </p:cNvSpPr>
            <p:nvPr/>
          </p:nvSpPr>
          <p:spPr bwMode="auto">
            <a:xfrm>
              <a:off x="936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/>
            </a:p>
          </p:txBody>
        </p:sp>
        <p:sp>
          <p:nvSpPr>
            <p:cNvPr id="8263" name="Text Box 113"/>
            <p:cNvSpPr txBox="1">
              <a:spLocks noChangeArrowheads="1"/>
            </p:cNvSpPr>
            <p:nvPr/>
          </p:nvSpPr>
          <p:spPr bwMode="auto">
            <a:xfrm>
              <a:off x="972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</a:p>
          </p:txBody>
        </p:sp>
        <p:sp>
          <p:nvSpPr>
            <p:cNvPr id="8264" name="Text Box 114"/>
            <p:cNvSpPr txBox="1">
              <a:spLocks noChangeArrowheads="1"/>
            </p:cNvSpPr>
            <p:nvPr/>
          </p:nvSpPr>
          <p:spPr bwMode="auto">
            <a:xfrm>
              <a:off x="954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8265" name="Text Box 115"/>
            <p:cNvSpPr txBox="1">
              <a:spLocks noChangeArrowheads="1"/>
            </p:cNvSpPr>
            <p:nvPr/>
          </p:nvSpPr>
          <p:spPr bwMode="auto">
            <a:xfrm>
              <a:off x="936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</a:p>
          </p:txBody>
        </p:sp>
        <p:sp>
          <p:nvSpPr>
            <p:cNvPr id="8266" name="Text Box 116"/>
            <p:cNvSpPr txBox="1">
              <a:spLocks noChangeArrowheads="1"/>
            </p:cNvSpPr>
            <p:nvPr/>
          </p:nvSpPr>
          <p:spPr bwMode="auto">
            <a:xfrm>
              <a:off x="954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</a:p>
          </p:txBody>
        </p:sp>
        <p:sp>
          <p:nvSpPr>
            <p:cNvPr id="8267" name="Text Box 117"/>
            <p:cNvSpPr txBox="1">
              <a:spLocks noChangeArrowheads="1"/>
            </p:cNvSpPr>
            <p:nvPr/>
          </p:nvSpPr>
          <p:spPr bwMode="auto">
            <a:xfrm>
              <a:off x="972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300" b="0"/>
            </a:p>
          </p:txBody>
        </p:sp>
        <p:sp>
          <p:nvSpPr>
            <p:cNvPr id="8268" name="Text Box 118"/>
            <p:cNvSpPr txBox="1">
              <a:spLocks noChangeArrowheads="1"/>
            </p:cNvSpPr>
            <p:nvPr/>
          </p:nvSpPr>
          <p:spPr bwMode="auto">
            <a:xfrm>
              <a:off x="9540" y="666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N</a:t>
              </a:r>
              <a:r>
                <a:rPr lang="en-US" sz="1600" b="0"/>
                <a:t> </a:t>
              </a:r>
              <a:r>
                <a:rPr lang="en-US" sz="1300"/>
                <a:t>o</a:t>
              </a:r>
            </a:p>
          </p:txBody>
        </p:sp>
        <p:sp>
          <p:nvSpPr>
            <p:cNvPr id="8269" name="Text Box 119"/>
            <p:cNvSpPr txBox="1">
              <a:spLocks noChangeArrowheads="1"/>
            </p:cNvSpPr>
            <p:nvPr/>
          </p:nvSpPr>
          <p:spPr bwMode="auto">
            <a:xfrm>
              <a:off x="972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</a:t>
              </a:r>
              <a:endParaRPr lang="en-US" sz="1300" b="0"/>
            </a:p>
          </p:txBody>
        </p:sp>
      </p:grp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744538" y="4883150"/>
            <a:ext cx="788987" cy="946150"/>
            <a:chOff x="2340" y="6660"/>
            <a:chExt cx="900" cy="1080"/>
          </a:xfrm>
        </p:grpSpPr>
        <p:sp>
          <p:nvSpPr>
            <p:cNvPr id="8257" name="Text Box 123"/>
            <p:cNvSpPr txBox="1">
              <a:spLocks noChangeArrowheads="1"/>
            </p:cNvSpPr>
            <p:nvPr/>
          </p:nvSpPr>
          <p:spPr bwMode="auto">
            <a:xfrm>
              <a:off x="270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8258" name="Text Box 124"/>
            <p:cNvSpPr txBox="1">
              <a:spLocks noChangeArrowheads="1"/>
            </p:cNvSpPr>
            <p:nvPr/>
          </p:nvSpPr>
          <p:spPr bwMode="auto">
            <a:xfrm>
              <a:off x="2520" y="6840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C</a:t>
              </a:r>
            </a:p>
          </p:txBody>
        </p:sp>
        <p:sp>
          <p:nvSpPr>
            <p:cNvPr id="8259" name="Text Box 125"/>
            <p:cNvSpPr txBox="1">
              <a:spLocks noChangeArrowheads="1"/>
            </p:cNvSpPr>
            <p:nvPr/>
          </p:nvSpPr>
          <p:spPr bwMode="auto">
            <a:xfrm>
              <a:off x="2520" y="72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8260" name="Text Box 126"/>
            <p:cNvSpPr txBox="1">
              <a:spLocks noChangeArrowheads="1"/>
            </p:cNvSpPr>
            <p:nvPr/>
          </p:nvSpPr>
          <p:spPr bwMode="auto">
            <a:xfrm>
              <a:off x="234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o</a:t>
              </a:r>
              <a:endParaRPr lang="en-US" sz="1300" b="0"/>
            </a:p>
          </p:txBody>
        </p:sp>
        <p:sp>
          <p:nvSpPr>
            <p:cNvPr id="8261" name="Text Box 127"/>
            <p:cNvSpPr txBox="1">
              <a:spLocks noChangeArrowheads="1"/>
            </p:cNvSpPr>
            <p:nvPr/>
          </p:nvSpPr>
          <p:spPr bwMode="auto">
            <a:xfrm>
              <a:off x="270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o</a:t>
              </a:r>
              <a:endParaRPr lang="en-US" sz="1300" b="0"/>
            </a:p>
          </p:txBody>
        </p:sp>
      </p:grpSp>
      <p:grpSp>
        <p:nvGrpSpPr>
          <p:cNvPr id="12" name="Group 128"/>
          <p:cNvGrpSpPr>
            <a:grpSpLocks/>
          </p:cNvGrpSpPr>
          <p:nvPr/>
        </p:nvGrpSpPr>
        <p:grpSpPr bwMode="auto">
          <a:xfrm>
            <a:off x="2320925" y="4854575"/>
            <a:ext cx="1104900" cy="946150"/>
            <a:chOff x="3420" y="5940"/>
            <a:chExt cx="1260" cy="1080"/>
          </a:xfrm>
        </p:grpSpPr>
        <p:sp>
          <p:nvSpPr>
            <p:cNvPr id="8250" name="Text Box 129"/>
            <p:cNvSpPr txBox="1">
              <a:spLocks noChangeArrowheads="1"/>
            </p:cNvSpPr>
            <p:nvPr/>
          </p:nvSpPr>
          <p:spPr bwMode="auto">
            <a:xfrm>
              <a:off x="3420" y="63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51" name="Text Box 130"/>
            <p:cNvSpPr txBox="1">
              <a:spLocks noChangeArrowheads="1"/>
            </p:cNvSpPr>
            <p:nvPr/>
          </p:nvSpPr>
          <p:spPr bwMode="auto">
            <a:xfrm>
              <a:off x="3780" y="59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52" name="Text Box 131"/>
            <p:cNvSpPr txBox="1">
              <a:spLocks noChangeArrowheads="1"/>
            </p:cNvSpPr>
            <p:nvPr/>
          </p:nvSpPr>
          <p:spPr bwMode="auto">
            <a:xfrm>
              <a:off x="3600" y="59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53" name="Text Box 132"/>
            <p:cNvSpPr txBox="1">
              <a:spLocks noChangeArrowheads="1"/>
            </p:cNvSpPr>
            <p:nvPr/>
          </p:nvSpPr>
          <p:spPr bwMode="auto">
            <a:xfrm>
              <a:off x="3420" y="61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54" name="Text Box 133"/>
            <p:cNvSpPr txBox="1">
              <a:spLocks noChangeArrowheads="1"/>
            </p:cNvSpPr>
            <p:nvPr/>
          </p:nvSpPr>
          <p:spPr bwMode="auto">
            <a:xfrm>
              <a:off x="378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55" name="Text Box 134"/>
            <p:cNvSpPr txBox="1">
              <a:spLocks noChangeArrowheads="1"/>
            </p:cNvSpPr>
            <p:nvPr/>
          </p:nvSpPr>
          <p:spPr bwMode="auto">
            <a:xfrm>
              <a:off x="3600" y="612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O</a:t>
              </a:r>
            </a:p>
          </p:txBody>
        </p:sp>
        <p:sp>
          <p:nvSpPr>
            <p:cNvPr id="8256" name="Text Box 135"/>
            <p:cNvSpPr txBox="1">
              <a:spLocks noChangeArrowheads="1"/>
            </p:cNvSpPr>
            <p:nvPr/>
          </p:nvSpPr>
          <p:spPr bwMode="auto">
            <a:xfrm>
              <a:off x="3780" y="6120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 x</a:t>
              </a:r>
              <a:endParaRPr lang="en-US" sz="1300" b="0"/>
            </a:p>
          </p:txBody>
        </p:sp>
      </p:grpSp>
      <p:sp>
        <p:nvSpPr>
          <p:cNvPr id="53385" name="Freeform 137"/>
          <p:cNvSpPr>
            <a:spLocks/>
          </p:cNvSpPr>
          <p:nvPr/>
        </p:nvSpPr>
        <p:spPr bwMode="auto">
          <a:xfrm>
            <a:off x="4027488" y="5732463"/>
            <a:ext cx="439737" cy="0"/>
          </a:xfrm>
          <a:custGeom>
            <a:avLst/>
            <a:gdLst>
              <a:gd name="T0" fmla="*/ 501 w 501"/>
              <a:gd name="T1" fmla="*/ 0 h 1"/>
              <a:gd name="T2" fmla="*/ 0 w 501"/>
              <a:gd name="T3" fmla="*/ 0 h 1"/>
              <a:gd name="T4" fmla="*/ 0 60000 65536"/>
              <a:gd name="T5" fmla="*/ 0 60000 65536"/>
              <a:gd name="T6" fmla="*/ 0 w 501"/>
              <a:gd name="T7" fmla="*/ 0 h 1"/>
              <a:gd name="T8" fmla="*/ 501 w 501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1" h="1">
                <a:moveTo>
                  <a:pt x="501" y="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177"/>
          <p:cNvGrpSpPr>
            <a:grpSpLocks/>
          </p:cNvGrpSpPr>
          <p:nvPr/>
        </p:nvGrpSpPr>
        <p:grpSpPr bwMode="auto">
          <a:xfrm>
            <a:off x="5016500" y="5086350"/>
            <a:ext cx="1103313" cy="946150"/>
            <a:chOff x="3070" y="2799"/>
            <a:chExt cx="695" cy="596"/>
          </a:xfrm>
        </p:grpSpPr>
        <p:sp>
          <p:nvSpPr>
            <p:cNvPr id="8243" name="Text Box 138"/>
            <p:cNvSpPr txBox="1">
              <a:spLocks noChangeArrowheads="1"/>
            </p:cNvSpPr>
            <p:nvPr/>
          </p:nvSpPr>
          <p:spPr bwMode="auto">
            <a:xfrm>
              <a:off x="3368" y="2998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/>
                <a:t> </a:t>
              </a:r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44" name="Text Box 139"/>
            <p:cNvSpPr txBox="1">
              <a:spLocks noChangeArrowheads="1"/>
            </p:cNvSpPr>
            <p:nvPr/>
          </p:nvSpPr>
          <p:spPr bwMode="auto">
            <a:xfrm>
              <a:off x="3268" y="2799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45" name="Text Box 140"/>
            <p:cNvSpPr txBox="1">
              <a:spLocks noChangeArrowheads="1"/>
            </p:cNvSpPr>
            <p:nvPr/>
          </p:nvSpPr>
          <p:spPr bwMode="auto">
            <a:xfrm>
              <a:off x="3169" y="2799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46" name="Text Box 141"/>
            <p:cNvSpPr txBox="1">
              <a:spLocks noChangeArrowheads="1"/>
            </p:cNvSpPr>
            <p:nvPr/>
          </p:nvSpPr>
          <p:spPr bwMode="auto">
            <a:xfrm>
              <a:off x="3070" y="2898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47" name="Text Box 142"/>
            <p:cNvSpPr txBox="1">
              <a:spLocks noChangeArrowheads="1"/>
            </p:cNvSpPr>
            <p:nvPr/>
          </p:nvSpPr>
          <p:spPr bwMode="auto">
            <a:xfrm>
              <a:off x="3268" y="3097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48" name="Text Box 143"/>
            <p:cNvSpPr txBox="1">
              <a:spLocks noChangeArrowheads="1"/>
            </p:cNvSpPr>
            <p:nvPr/>
          </p:nvSpPr>
          <p:spPr bwMode="auto">
            <a:xfrm>
              <a:off x="3169" y="2898"/>
              <a:ext cx="397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O</a:t>
              </a:r>
            </a:p>
          </p:txBody>
        </p:sp>
        <p:sp>
          <p:nvSpPr>
            <p:cNvPr id="8249" name="Text Box 144"/>
            <p:cNvSpPr txBox="1">
              <a:spLocks noChangeArrowheads="1"/>
            </p:cNvSpPr>
            <p:nvPr/>
          </p:nvSpPr>
          <p:spPr bwMode="auto">
            <a:xfrm>
              <a:off x="3268" y="2898"/>
              <a:ext cx="49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 x</a:t>
              </a:r>
              <a:endParaRPr lang="en-US" sz="1300" b="0"/>
            </a:p>
          </p:txBody>
        </p:sp>
      </p:grpSp>
      <p:grpSp>
        <p:nvGrpSpPr>
          <p:cNvPr id="14" name="Group 176"/>
          <p:cNvGrpSpPr>
            <a:grpSpLocks/>
          </p:cNvGrpSpPr>
          <p:nvPr/>
        </p:nvGrpSpPr>
        <p:grpSpPr bwMode="auto">
          <a:xfrm>
            <a:off x="3438525" y="5086350"/>
            <a:ext cx="788988" cy="946150"/>
            <a:chOff x="2076" y="2799"/>
            <a:chExt cx="497" cy="596"/>
          </a:xfrm>
        </p:grpSpPr>
        <p:sp>
          <p:nvSpPr>
            <p:cNvPr id="8236" name="Text Box 145"/>
            <p:cNvSpPr txBox="1">
              <a:spLocks noChangeArrowheads="1"/>
            </p:cNvSpPr>
            <p:nvPr/>
          </p:nvSpPr>
          <p:spPr bwMode="auto">
            <a:xfrm>
              <a:off x="2076" y="2998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37" name="Text Box 146"/>
            <p:cNvSpPr txBox="1">
              <a:spLocks noChangeArrowheads="1"/>
            </p:cNvSpPr>
            <p:nvPr/>
          </p:nvSpPr>
          <p:spPr bwMode="auto">
            <a:xfrm>
              <a:off x="2275" y="2799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38" name="Text Box 147"/>
            <p:cNvSpPr txBox="1">
              <a:spLocks noChangeArrowheads="1"/>
            </p:cNvSpPr>
            <p:nvPr/>
          </p:nvSpPr>
          <p:spPr bwMode="auto">
            <a:xfrm>
              <a:off x="2175" y="2799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39" name="Text Box 148"/>
            <p:cNvSpPr txBox="1">
              <a:spLocks noChangeArrowheads="1"/>
            </p:cNvSpPr>
            <p:nvPr/>
          </p:nvSpPr>
          <p:spPr bwMode="auto">
            <a:xfrm>
              <a:off x="2076" y="2898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40" name="Text Box 149"/>
            <p:cNvSpPr txBox="1">
              <a:spLocks noChangeArrowheads="1"/>
            </p:cNvSpPr>
            <p:nvPr/>
          </p:nvSpPr>
          <p:spPr bwMode="auto">
            <a:xfrm>
              <a:off x="2275" y="3097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41" name="Text Box 150"/>
            <p:cNvSpPr txBox="1">
              <a:spLocks noChangeArrowheads="1"/>
            </p:cNvSpPr>
            <p:nvPr/>
          </p:nvSpPr>
          <p:spPr bwMode="auto">
            <a:xfrm>
              <a:off x="2159" y="2884"/>
              <a:ext cx="27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O</a:t>
              </a:r>
            </a:p>
          </p:txBody>
        </p:sp>
        <p:sp>
          <p:nvSpPr>
            <p:cNvPr id="8242" name="Text Box 151"/>
            <p:cNvSpPr txBox="1">
              <a:spLocks noChangeArrowheads="1"/>
            </p:cNvSpPr>
            <p:nvPr/>
          </p:nvSpPr>
          <p:spPr bwMode="auto">
            <a:xfrm>
              <a:off x="2275" y="2898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x</a:t>
              </a:r>
              <a:endParaRPr lang="en-US" sz="1300" b="0"/>
            </a:p>
          </p:txBody>
        </p:sp>
      </p:grpSp>
      <p:grpSp>
        <p:nvGrpSpPr>
          <p:cNvPr id="15" name="Group 152"/>
          <p:cNvGrpSpPr>
            <a:grpSpLocks/>
          </p:cNvGrpSpPr>
          <p:nvPr/>
        </p:nvGrpSpPr>
        <p:grpSpPr bwMode="auto">
          <a:xfrm>
            <a:off x="4227513" y="5086350"/>
            <a:ext cx="788987" cy="946150"/>
            <a:chOff x="2340" y="6660"/>
            <a:chExt cx="900" cy="1080"/>
          </a:xfrm>
        </p:grpSpPr>
        <p:sp>
          <p:nvSpPr>
            <p:cNvPr id="8231" name="Text Box 153"/>
            <p:cNvSpPr txBox="1">
              <a:spLocks noChangeArrowheads="1"/>
            </p:cNvSpPr>
            <p:nvPr/>
          </p:nvSpPr>
          <p:spPr bwMode="auto">
            <a:xfrm>
              <a:off x="2700" y="66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8232" name="Text Box 154"/>
            <p:cNvSpPr txBox="1">
              <a:spLocks noChangeArrowheads="1"/>
            </p:cNvSpPr>
            <p:nvPr/>
          </p:nvSpPr>
          <p:spPr bwMode="auto">
            <a:xfrm>
              <a:off x="2520" y="6840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C</a:t>
              </a:r>
            </a:p>
          </p:txBody>
        </p:sp>
        <p:sp>
          <p:nvSpPr>
            <p:cNvPr id="8233" name="Text Box 155"/>
            <p:cNvSpPr txBox="1">
              <a:spLocks noChangeArrowheads="1"/>
            </p:cNvSpPr>
            <p:nvPr/>
          </p:nvSpPr>
          <p:spPr bwMode="auto">
            <a:xfrm>
              <a:off x="2520" y="72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o</a:t>
              </a:r>
              <a:endParaRPr lang="en-US" sz="1300" b="0"/>
            </a:p>
          </p:txBody>
        </p:sp>
        <p:sp>
          <p:nvSpPr>
            <p:cNvPr id="8234" name="Text Box 156"/>
            <p:cNvSpPr txBox="1">
              <a:spLocks noChangeArrowheads="1"/>
            </p:cNvSpPr>
            <p:nvPr/>
          </p:nvSpPr>
          <p:spPr bwMode="auto">
            <a:xfrm>
              <a:off x="2340" y="68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o</a:t>
              </a:r>
              <a:endParaRPr lang="en-US" sz="1300" b="0"/>
            </a:p>
          </p:txBody>
        </p:sp>
        <p:sp>
          <p:nvSpPr>
            <p:cNvPr id="8235" name="Text Box 157"/>
            <p:cNvSpPr txBox="1">
              <a:spLocks noChangeArrowheads="1"/>
            </p:cNvSpPr>
            <p:nvPr/>
          </p:nvSpPr>
          <p:spPr bwMode="auto">
            <a:xfrm>
              <a:off x="2700" y="70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o</a:t>
              </a:r>
              <a:endParaRPr lang="en-US" sz="1300" b="0"/>
            </a:p>
          </p:txBody>
        </p:sp>
      </p:grpSp>
      <p:sp>
        <p:nvSpPr>
          <p:cNvPr id="53406" name="Freeform 158"/>
          <p:cNvSpPr>
            <a:spLocks/>
          </p:cNvSpPr>
          <p:nvPr/>
        </p:nvSpPr>
        <p:spPr bwMode="auto">
          <a:xfrm>
            <a:off x="4137025" y="5403850"/>
            <a:ext cx="187325" cy="9525"/>
          </a:xfrm>
          <a:custGeom>
            <a:avLst/>
            <a:gdLst>
              <a:gd name="T0" fmla="*/ 213 w 213"/>
              <a:gd name="T1" fmla="*/ 0 h 12"/>
              <a:gd name="T2" fmla="*/ 0 w 213"/>
              <a:gd name="T3" fmla="*/ 12 h 12"/>
              <a:gd name="T4" fmla="*/ 0 60000 65536"/>
              <a:gd name="T5" fmla="*/ 0 60000 65536"/>
              <a:gd name="T6" fmla="*/ 0 w 213"/>
              <a:gd name="T7" fmla="*/ 0 h 12"/>
              <a:gd name="T8" fmla="*/ 213 w 213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3" h="12">
                <a:moveTo>
                  <a:pt x="213" y="0"/>
                </a:moveTo>
                <a:lnTo>
                  <a:pt x="0" y="1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07" name="Freeform 159"/>
          <p:cNvSpPr>
            <a:spLocks/>
          </p:cNvSpPr>
          <p:nvPr/>
        </p:nvSpPr>
        <p:spPr bwMode="auto">
          <a:xfrm>
            <a:off x="4906963" y="5589588"/>
            <a:ext cx="492125" cy="120650"/>
          </a:xfrm>
          <a:custGeom>
            <a:avLst/>
            <a:gdLst>
              <a:gd name="T0" fmla="*/ 563 w 563"/>
              <a:gd name="T1" fmla="*/ 138 h 138"/>
              <a:gd name="T2" fmla="*/ 0 w 563"/>
              <a:gd name="T3" fmla="*/ 0 h 138"/>
              <a:gd name="T4" fmla="*/ 0 60000 65536"/>
              <a:gd name="T5" fmla="*/ 0 60000 65536"/>
              <a:gd name="T6" fmla="*/ 0 w 563"/>
              <a:gd name="T7" fmla="*/ 0 h 138"/>
              <a:gd name="T8" fmla="*/ 563 w 563"/>
              <a:gd name="T9" fmla="*/ 138 h 1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3" h="138">
                <a:moveTo>
                  <a:pt x="563" y="138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08" name="Freeform 160"/>
          <p:cNvSpPr>
            <a:spLocks/>
          </p:cNvSpPr>
          <p:nvPr/>
        </p:nvSpPr>
        <p:spPr bwMode="auto">
          <a:xfrm>
            <a:off x="4806950" y="5249863"/>
            <a:ext cx="296863" cy="120650"/>
          </a:xfrm>
          <a:custGeom>
            <a:avLst/>
            <a:gdLst>
              <a:gd name="T0" fmla="*/ 338 w 338"/>
              <a:gd name="T1" fmla="*/ 138 h 138"/>
              <a:gd name="T2" fmla="*/ 0 w 338"/>
              <a:gd name="T3" fmla="*/ 0 h 138"/>
              <a:gd name="T4" fmla="*/ 0 60000 65536"/>
              <a:gd name="T5" fmla="*/ 0 60000 65536"/>
              <a:gd name="T6" fmla="*/ 0 w 338"/>
              <a:gd name="T7" fmla="*/ 0 h 138"/>
              <a:gd name="T8" fmla="*/ 338 w 338"/>
              <a:gd name="T9" fmla="*/ 138 h 1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8" h="138">
                <a:moveTo>
                  <a:pt x="338" y="138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" name="Group 178"/>
          <p:cNvGrpSpPr>
            <a:grpSpLocks/>
          </p:cNvGrpSpPr>
          <p:nvPr/>
        </p:nvGrpSpPr>
        <p:grpSpPr bwMode="auto">
          <a:xfrm>
            <a:off x="6062663" y="5086350"/>
            <a:ext cx="2265362" cy="960438"/>
            <a:chOff x="3729" y="2799"/>
            <a:chExt cx="1427" cy="605"/>
          </a:xfrm>
        </p:grpSpPr>
        <p:sp>
          <p:nvSpPr>
            <p:cNvPr id="8226" name="Text Box 162"/>
            <p:cNvSpPr txBox="1">
              <a:spLocks noChangeArrowheads="1"/>
            </p:cNvSpPr>
            <p:nvPr/>
          </p:nvSpPr>
          <p:spPr bwMode="auto">
            <a:xfrm>
              <a:off x="3964" y="2898"/>
              <a:ext cx="1192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O = C = O</a:t>
              </a:r>
            </a:p>
          </p:txBody>
        </p:sp>
        <p:sp>
          <p:nvSpPr>
            <p:cNvPr id="8227" name="Text Box 163"/>
            <p:cNvSpPr txBox="1">
              <a:spLocks noChangeArrowheads="1"/>
            </p:cNvSpPr>
            <p:nvPr/>
          </p:nvSpPr>
          <p:spPr bwMode="auto">
            <a:xfrm>
              <a:off x="4641" y="2799"/>
              <a:ext cx="49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    x x</a:t>
              </a:r>
              <a:endParaRPr lang="en-US" sz="1300" b="0"/>
            </a:p>
          </p:txBody>
        </p:sp>
        <p:sp>
          <p:nvSpPr>
            <p:cNvPr id="8228" name="Text Box 164"/>
            <p:cNvSpPr txBox="1">
              <a:spLocks noChangeArrowheads="1"/>
            </p:cNvSpPr>
            <p:nvPr/>
          </p:nvSpPr>
          <p:spPr bwMode="auto">
            <a:xfrm>
              <a:off x="4641" y="3106"/>
              <a:ext cx="49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    x x</a:t>
              </a:r>
              <a:endParaRPr lang="en-US" sz="1300" b="0"/>
            </a:p>
          </p:txBody>
        </p:sp>
        <p:sp>
          <p:nvSpPr>
            <p:cNvPr id="8229" name="Text Box 165"/>
            <p:cNvSpPr txBox="1">
              <a:spLocks noChangeArrowheads="1"/>
            </p:cNvSpPr>
            <p:nvPr/>
          </p:nvSpPr>
          <p:spPr bwMode="auto">
            <a:xfrm>
              <a:off x="3729" y="3106"/>
              <a:ext cx="69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      x x</a:t>
              </a:r>
              <a:endParaRPr lang="en-US" sz="1300" b="0"/>
            </a:p>
          </p:txBody>
        </p:sp>
        <p:sp>
          <p:nvSpPr>
            <p:cNvPr id="8230" name="Text Box 166"/>
            <p:cNvSpPr txBox="1">
              <a:spLocks noChangeArrowheads="1"/>
            </p:cNvSpPr>
            <p:nvPr/>
          </p:nvSpPr>
          <p:spPr bwMode="auto">
            <a:xfrm>
              <a:off x="3738" y="2799"/>
              <a:ext cx="69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      x x</a:t>
              </a:r>
              <a:endParaRPr lang="en-US" sz="1300" b="0"/>
            </a:p>
          </p:txBody>
        </p:sp>
      </p:grpSp>
      <p:sp>
        <p:nvSpPr>
          <p:cNvPr id="53415" name="Rectangle 167"/>
          <p:cNvSpPr>
            <a:spLocks noChangeArrowheads="1"/>
          </p:cNvSpPr>
          <p:nvPr/>
        </p:nvSpPr>
        <p:spPr bwMode="auto">
          <a:xfrm>
            <a:off x="6421438" y="5086350"/>
            <a:ext cx="1879600" cy="788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" name="Group 168"/>
          <p:cNvGrpSpPr>
            <a:grpSpLocks/>
          </p:cNvGrpSpPr>
          <p:nvPr/>
        </p:nvGrpSpPr>
        <p:grpSpPr bwMode="auto">
          <a:xfrm>
            <a:off x="1573213" y="5427663"/>
            <a:ext cx="1104900" cy="946150"/>
            <a:chOff x="3420" y="5940"/>
            <a:chExt cx="1260" cy="1080"/>
          </a:xfrm>
        </p:grpSpPr>
        <p:sp>
          <p:nvSpPr>
            <p:cNvPr id="8219" name="Text Box 169"/>
            <p:cNvSpPr txBox="1">
              <a:spLocks noChangeArrowheads="1"/>
            </p:cNvSpPr>
            <p:nvPr/>
          </p:nvSpPr>
          <p:spPr bwMode="auto">
            <a:xfrm>
              <a:off x="3420" y="63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20" name="Text Box 170"/>
            <p:cNvSpPr txBox="1">
              <a:spLocks noChangeArrowheads="1"/>
            </p:cNvSpPr>
            <p:nvPr/>
          </p:nvSpPr>
          <p:spPr bwMode="auto">
            <a:xfrm>
              <a:off x="3780" y="59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21" name="Text Box 171"/>
            <p:cNvSpPr txBox="1">
              <a:spLocks noChangeArrowheads="1"/>
            </p:cNvSpPr>
            <p:nvPr/>
          </p:nvSpPr>
          <p:spPr bwMode="auto">
            <a:xfrm>
              <a:off x="3600" y="594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22" name="Text Box 172"/>
            <p:cNvSpPr txBox="1">
              <a:spLocks noChangeArrowheads="1"/>
            </p:cNvSpPr>
            <p:nvPr/>
          </p:nvSpPr>
          <p:spPr bwMode="auto">
            <a:xfrm>
              <a:off x="3420" y="61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23" name="Text Box 173"/>
            <p:cNvSpPr txBox="1">
              <a:spLocks noChangeArrowheads="1"/>
            </p:cNvSpPr>
            <p:nvPr/>
          </p:nvSpPr>
          <p:spPr bwMode="auto">
            <a:xfrm>
              <a:off x="3780" y="648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x</a:t>
              </a:r>
              <a:endParaRPr lang="en-US" sz="1300" b="0"/>
            </a:p>
          </p:txBody>
        </p:sp>
        <p:sp>
          <p:nvSpPr>
            <p:cNvPr id="8224" name="Text Box 174"/>
            <p:cNvSpPr txBox="1">
              <a:spLocks noChangeArrowheads="1"/>
            </p:cNvSpPr>
            <p:nvPr/>
          </p:nvSpPr>
          <p:spPr bwMode="auto">
            <a:xfrm>
              <a:off x="3600" y="612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/>
                <a:t>O</a:t>
              </a:r>
            </a:p>
          </p:txBody>
        </p:sp>
        <p:sp>
          <p:nvSpPr>
            <p:cNvPr id="8225" name="Text Box 175"/>
            <p:cNvSpPr txBox="1">
              <a:spLocks noChangeArrowheads="1"/>
            </p:cNvSpPr>
            <p:nvPr/>
          </p:nvSpPr>
          <p:spPr bwMode="auto">
            <a:xfrm>
              <a:off x="3780" y="6120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/>
                <a:t>    x</a:t>
              </a:r>
              <a:endParaRPr lang="en-US" sz="1300" b="0"/>
            </a:p>
          </p:txBody>
        </p:sp>
      </p:grpSp>
      <p:pic>
        <p:nvPicPr>
          <p:cNvPr id="53430" name="Picture 182" descr="42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5850" y="965200"/>
            <a:ext cx="19526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3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3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3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3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3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3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3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3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3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5" grpId="0" animBg="1"/>
      <p:bldP spid="53385" grpId="0" animBg="1"/>
      <p:bldP spid="53406" grpId="0" animBg="1"/>
      <p:bldP spid="53407" grpId="0" animBg="1"/>
      <p:bldP spid="53408" grpId="0" animBg="1"/>
      <p:bldP spid="534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321425" y="3024188"/>
            <a:ext cx="1368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butter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51000" y="2439988"/>
            <a:ext cx="3717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/>
              <a:t>(consist of </a:t>
            </a:r>
            <a:r>
              <a:rPr lang="en-US" sz="2800" u="sng"/>
              <a:t>two</a:t>
            </a:r>
          </a:p>
          <a:p>
            <a:pPr algn="ctr"/>
            <a:r>
              <a:rPr lang="en-US" sz="2800" b="0"/>
              <a:t>nonmetal elements)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785813" y="527050"/>
            <a:ext cx="7443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 u="sng">
                <a:solidFill>
                  <a:srgbClr val="FF0000"/>
                </a:solidFill>
              </a:rPr>
              <a:t>covalent compounds</a:t>
            </a:r>
            <a:r>
              <a:rPr lang="en-US" sz="2800" b="0">
                <a:solidFill>
                  <a:srgbClr val="FF0000"/>
                </a:solidFill>
              </a:rPr>
              <a:t> = </a:t>
            </a:r>
            <a:r>
              <a:rPr lang="en-US" sz="2800" b="0" u="sng">
                <a:solidFill>
                  <a:srgbClr val="FF0000"/>
                </a:solidFill>
              </a:rPr>
              <a:t>molecular compounds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31813" y="1404938"/>
            <a:ext cx="47704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</a:rPr>
              <a:t>-- have lower melting points</a:t>
            </a:r>
          </a:p>
          <a:p>
            <a:r>
              <a:rPr lang="en-US" sz="2800" b="0">
                <a:solidFill>
                  <a:srgbClr val="FF0000"/>
                </a:solidFill>
              </a:rPr>
              <a:t>   than do ionic compounds</a:t>
            </a:r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2324100" y="4760913"/>
            <a:ext cx="390525" cy="1560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2714625" y="4760913"/>
            <a:ext cx="390525" cy="1560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Rectangle 12"/>
          <p:cNvSpPr>
            <a:spLocks noChangeArrowheads="1"/>
          </p:cNvSpPr>
          <p:nvPr/>
        </p:nvSpPr>
        <p:spPr bwMode="auto">
          <a:xfrm>
            <a:off x="3105150" y="4760913"/>
            <a:ext cx="390525" cy="1560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13"/>
          <p:cNvSpPr>
            <a:spLocks noChangeArrowheads="1"/>
          </p:cNvSpPr>
          <p:nvPr/>
        </p:nvSpPr>
        <p:spPr bwMode="auto">
          <a:xfrm>
            <a:off x="3495675" y="4760913"/>
            <a:ext cx="388938" cy="1560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14"/>
          <p:cNvSpPr>
            <a:spLocks noChangeArrowheads="1"/>
          </p:cNvSpPr>
          <p:nvPr/>
        </p:nvSpPr>
        <p:spPr bwMode="auto">
          <a:xfrm>
            <a:off x="1544638" y="3981450"/>
            <a:ext cx="390525" cy="23399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Rectangle 15"/>
          <p:cNvSpPr>
            <a:spLocks noChangeArrowheads="1"/>
          </p:cNvSpPr>
          <p:nvPr/>
        </p:nvSpPr>
        <p:spPr bwMode="auto">
          <a:xfrm>
            <a:off x="1154113" y="3590925"/>
            <a:ext cx="390525" cy="27305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Rectangle 16"/>
          <p:cNvSpPr>
            <a:spLocks noChangeArrowheads="1"/>
          </p:cNvSpPr>
          <p:nvPr/>
        </p:nvSpPr>
        <p:spPr bwMode="auto">
          <a:xfrm>
            <a:off x="3884613" y="4760913"/>
            <a:ext cx="390525" cy="1560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Rectangle 17"/>
          <p:cNvSpPr>
            <a:spLocks noChangeArrowheads="1"/>
          </p:cNvSpPr>
          <p:nvPr/>
        </p:nvSpPr>
        <p:spPr bwMode="auto">
          <a:xfrm>
            <a:off x="4275138" y="4760913"/>
            <a:ext cx="390525" cy="1560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Rectangle 18"/>
          <p:cNvSpPr>
            <a:spLocks noChangeArrowheads="1"/>
          </p:cNvSpPr>
          <p:nvPr/>
        </p:nvSpPr>
        <p:spPr bwMode="auto">
          <a:xfrm>
            <a:off x="5446713" y="4760913"/>
            <a:ext cx="388937" cy="116998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9"/>
          <p:cNvSpPr>
            <a:spLocks noChangeArrowheads="1"/>
          </p:cNvSpPr>
          <p:nvPr/>
        </p:nvSpPr>
        <p:spPr bwMode="auto">
          <a:xfrm>
            <a:off x="5835650" y="3981450"/>
            <a:ext cx="390525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Rectangle 20"/>
          <p:cNvSpPr>
            <a:spLocks noChangeArrowheads="1"/>
          </p:cNvSpPr>
          <p:nvPr/>
        </p:nvSpPr>
        <p:spPr bwMode="auto">
          <a:xfrm>
            <a:off x="6226175" y="3981450"/>
            <a:ext cx="390525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Rectangle 21"/>
          <p:cNvSpPr>
            <a:spLocks noChangeArrowheads="1"/>
          </p:cNvSpPr>
          <p:nvPr/>
        </p:nvSpPr>
        <p:spPr bwMode="auto">
          <a:xfrm>
            <a:off x="6616700" y="3981450"/>
            <a:ext cx="390525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Rectangle 22"/>
          <p:cNvSpPr>
            <a:spLocks noChangeArrowheads="1"/>
          </p:cNvSpPr>
          <p:nvPr/>
        </p:nvSpPr>
        <p:spPr bwMode="auto">
          <a:xfrm>
            <a:off x="7007225" y="3981450"/>
            <a:ext cx="388938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Rectangle 23"/>
          <p:cNvSpPr>
            <a:spLocks noChangeArrowheads="1"/>
          </p:cNvSpPr>
          <p:nvPr/>
        </p:nvSpPr>
        <p:spPr bwMode="auto">
          <a:xfrm>
            <a:off x="7396163" y="3981450"/>
            <a:ext cx="390525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24"/>
          <p:cNvSpPr>
            <a:spLocks noChangeArrowheads="1"/>
          </p:cNvSpPr>
          <p:nvPr/>
        </p:nvSpPr>
        <p:spPr bwMode="auto">
          <a:xfrm>
            <a:off x="7786688" y="3981450"/>
            <a:ext cx="390525" cy="19494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Rectangle 25"/>
          <p:cNvSpPr>
            <a:spLocks noChangeArrowheads="1"/>
          </p:cNvSpPr>
          <p:nvPr/>
        </p:nvSpPr>
        <p:spPr bwMode="auto">
          <a:xfrm>
            <a:off x="5056188" y="4760913"/>
            <a:ext cx="390525" cy="116998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26"/>
          <p:cNvSpPr>
            <a:spLocks noChangeArrowheads="1"/>
          </p:cNvSpPr>
          <p:nvPr/>
        </p:nvSpPr>
        <p:spPr bwMode="auto">
          <a:xfrm>
            <a:off x="4665663" y="4760913"/>
            <a:ext cx="390525" cy="116998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Rectangle 27"/>
          <p:cNvSpPr>
            <a:spLocks noChangeArrowheads="1"/>
          </p:cNvSpPr>
          <p:nvPr/>
        </p:nvSpPr>
        <p:spPr bwMode="auto">
          <a:xfrm>
            <a:off x="1544638" y="4760913"/>
            <a:ext cx="663257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Rectangle 28"/>
          <p:cNvSpPr>
            <a:spLocks noChangeArrowheads="1"/>
          </p:cNvSpPr>
          <p:nvPr/>
        </p:nvSpPr>
        <p:spPr bwMode="auto">
          <a:xfrm>
            <a:off x="1154113" y="5151438"/>
            <a:ext cx="7023100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Rectangle 29"/>
          <p:cNvSpPr>
            <a:spLocks noChangeArrowheads="1"/>
          </p:cNvSpPr>
          <p:nvPr/>
        </p:nvSpPr>
        <p:spPr bwMode="auto">
          <a:xfrm>
            <a:off x="1544638" y="5540375"/>
            <a:ext cx="663257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Rectangle 30"/>
          <p:cNvSpPr>
            <a:spLocks noChangeArrowheads="1"/>
          </p:cNvSpPr>
          <p:nvPr/>
        </p:nvSpPr>
        <p:spPr bwMode="auto">
          <a:xfrm>
            <a:off x="5835650" y="4370388"/>
            <a:ext cx="2341563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Rectangle 31"/>
          <p:cNvSpPr>
            <a:spLocks noChangeArrowheads="1"/>
          </p:cNvSpPr>
          <p:nvPr/>
        </p:nvSpPr>
        <p:spPr bwMode="auto">
          <a:xfrm>
            <a:off x="1154113" y="359092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Rectangle 32"/>
          <p:cNvSpPr>
            <a:spLocks noChangeArrowheads="1"/>
          </p:cNvSpPr>
          <p:nvPr/>
        </p:nvSpPr>
        <p:spPr bwMode="auto">
          <a:xfrm>
            <a:off x="1154113" y="3981450"/>
            <a:ext cx="781050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Rectangle 33"/>
          <p:cNvSpPr>
            <a:spLocks noChangeArrowheads="1"/>
          </p:cNvSpPr>
          <p:nvPr/>
        </p:nvSpPr>
        <p:spPr bwMode="auto">
          <a:xfrm>
            <a:off x="1935163" y="4760913"/>
            <a:ext cx="388937" cy="1560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Rectangle 34"/>
          <p:cNvSpPr>
            <a:spLocks noChangeArrowheads="1"/>
          </p:cNvSpPr>
          <p:nvPr/>
        </p:nvSpPr>
        <p:spPr bwMode="auto">
          <a:xfrm>
            <a:off x="1154113" y="4760913"/>
            <a:ext cx="390525" cy="1560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7" name="Rectangle 35"/>
          <p:cNvSpPr>
            <a:spLocks noChangeArrowheads="1"/>
          </p:cNvSpPr>
          <p:nvPr/>
        </p:nvSpPr>
        <p:spPr bwMode="auto">
          <a:xfrm>
            <a:off x="1154113" y="59309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Rectangle 36"/>
          <p:cNvSpPr>
            <a:spLocks noChangeArrowheads="1"/>
          </p:cNvSpPr>
          <p:nvPr/>
        </p:nvSpPr>
        <p:spPr bwMode="auto">
          <a:xfrm>
            <a:off x="7786688" y="359092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Rectangle 48"/>
          <p:cNvSpPr>
            <a:spLocks noChangeArrowheads="1"/>
          </p:cNvSpPr>
          <p:nvPr/>
        </p:nvSpPr>
        <p:spPr bwMode="auto">
          <a:xfrm>
            <a:off x="1154113" y="59309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Rectangle 49"/>
          <p:cNvSpPr>
            <a:spLocks noChangeArrowheads="1"/>
          </p:cNvSpPr>
          <p:nvPr/>
        </p:nvSpPr>
        <p:spPr bwMode="auto">
          <a:xfrm>
            <a:off x="1544638" y="59309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Rectangle 50"/>
          <p:cNvSpPr>
            <a:spLocks noChangeArrowheads="1"/>
          </p:cNvSpPr>
          <p:nvPr/>
        </p:nvSpPr>
        <p:spPr bwMode="auto">
          <a:xfrm>
            <a:off x="1544638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Rectangle 51"/>
          <p:cNvSpPr>
            <a:spLocks noChangeArrowheads="1"/>
          </p:cNvSpPr>
          <p:nvPr/>
        </p:nvSpPr>
        <p:spPr bwMode="auto">
          <a:xfrm>
            <a:off x="1154113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Rectangle 52"/>
          <p:cNvSpPr>
            <a:spLocks noChangeArrowheads="1"/>
          </p:cNvSpPr>
          <p:nvPr/>
        </p:nvSpPr>
        <p:spPr bwMode="auto">
          <a:xfrm>
            <a:off x="1544638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Rectangle 53"/>
          <p:cNvSpPr>
            <a:spLocks noChangeArrowheads="1"/>
          </p:cNvSpPr>
          <p:nvPr/>
        </p:nvSpPr>
        <p:spPr bwMode="auto">
          <a:xfrm>
            <a:off x="1154113" y="4370388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Rectangle 54"/>
          <p:cNvSpPr>
            <a:spLocks noChangeArrowheads="1"/>
          </p:cNvSpPr>
          <p:nvPr/>
        </p:nvSpPr>
        <p:spPr bwMode="auto">
          <a:xfrm>
            <a:off x="1544638" y="3981450"/>
            <a:ext cx="390525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Rectangle 56"/>
          <p:cNvSpPr>
            <a:spLocks noChangeArrowheads="1"/>
          </p:cNvSpPr>
          <p:nvPr/>
        </p:nvSpPr>
        <p:spPr bwMode="auto">
          <a:xfrm>
            <a:off x="1154113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Rectangle 57"/>
          <p:cNvSpPr>
            <a:spLocks noChangeArrowheads="1"/>
          </p:cNvSpPr>
          <p:nvPr/>
        </p:nvSpPr>
        <p:spPr bwMode="auto">
          <a:xfrm>
            <a:off x="1544638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Rectangle 58"/>
          <p:cNvSpPr>
            <a:spLocks noChangeArrowheads="1"/>
          </p:cNvSpPr>
          <p:nvPr/>
        </p:nvSpPr>
        <p:spPr bwMode="auto">
          <a:xfrm>
            <a:off x="1154113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Rectangle 59"/>
          <p:cNvSpPr>
            <a:spLocks noChangeArrowheads="1"/>
          </p:cNvSpPr>
          <p:nvPr/>
        </p:nvSpPr>
        <p:spPr bwMode="auto">
          <a:xfrm>
            <a:off x="1544638" y="4370388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0" name="Rectangle 60"/>
          <p:cNvSpPr>
            <a:spLocks noChangeArrowheads="1"/>
          </p:cNvSpPr>
          <p:nvPr/>
        </p:nvSpPr>
        <p:spPr bwMode="auto">
          <a:xfrm>
            <a:off x="1154113" y="3981450"/>
            <a:ext cx="390525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1" name="Rectangle 61"/>
          <p:cNvSpPr>
            <a:spLocks noChangeArrowheads="1"/>
          </p:cNvSpPr>
          <p:nvPr/>
        </p:nvSpPr>
        <p:spPr bwMode="auto">
          <a:xfrm>
            <a:off x="5835650" y="3981450"/>
            <a:ext cx="390525" cy="388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2" name="Rectangle 66"/>
          <p:cNvSpPr>
            <a:spLocks noChangeArrowheads="1"/>
          </p:cNvSpPr>
          <p:nvPr/>
        </p:nvSpPr>
        <p:spPr bwMode="auto">
          <a:xfrm>
            <a:off x="5835650" y="4370388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3" name="Rectangle 67"/>
          <p:cNvSpPr>
            <a:spLocks noChangeArrowheads="1"/>
          </p:cNvSpPr>
          <p:nvPr/>
        </p:nvSpPr>
        <p:spPr bwMode="auto">
          <a:xfrm>
            <a:off x="6226175" y="4370388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4" name="Rectangle 68"/>
          <p:cNvSpPr>
            <a:spLocks noChangeArrowheads="1"/>
          </p:cNvSpPr>
          <p:nvPr/>
        </p:nvSpPr>
        <p:spPr bwMode="auto">
          <a:xfrm>
            <a:off x="5835650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5" name="Rectangle 69"/>
          <p:cNvSpPr>
            <a:spLocks noChangeArrowheads="1"/>
          </p:cNvSpPr>
          <p:nvPr/>
        </p:nvSpPr>
        <p:spPr bwMode="auto">
          <a:xfrm>
            <a:off x="5835650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6" name="Rectangle 70"/>
          <p:cNvSpPr>
            <a:spLocks noChangeArrowheads="1"/>
          </p:cNvSpPr>
          <p:nvPr/>
        </p:nvSpPr>
        <p:spPr bwMode="auto">
          <a:xfrm>
            <a:off x="5835650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7" name="Rectangle 71"/>
          <p:cNvSpPr>
            <a:spLocks noChangeArrowheads="1"/>
          </p:cNvSpPr>
          <p:nvPr/>
        </p:nvSpPr>
        <p:spPr bwMode="auto">
          <a:xfrm>
            <a:off x="6226175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8" name="Rectangle 72"/>
          <p:cNvSpPr>
            <a:spLocks noChangeArrowheads="1"/>
          </p:cNvSpPr>
          <p:nvPr/>
        </p:nvSpPr>
        <p:spPr bwMode="auto">
          <a:xfrm>
            <a:off x="6226175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9" name="Rectangle 73"/>
          <p:cNvSpPr>
            <a:spLocks noChangeArrowheads="1"/>
          </p:cNvSpPr>
          <p:nvPr/>
        </p:nvSpPr>
        <p:spPr bwMode="auto">
          <a:xfrm>
            <a:off x="6226175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Rectangle 75"/>
          <p:cNvSpPr>
            <a:spLocks noChangeArrowheads="1"/>
          </p:cNvSpPr>
          <p:nvPr/>
        </p:nvSpPr>
        <p:spPr bwMode="auto">
          <a:xfrm>
            <a:off x="6616700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1" name="Rectangle 76"/>
          <p:cNvSpPr>
            <a:spLocks noChangeArrowheads="1"/>
          </p:cNvSpPr>
          <p:nvPr/>
        </p:nvSpPr>
        <p:spPr bwMode="auto">
          <a:xfrm>
            <a:off x="6616700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2" name="Rectangle 77"/>
          <p:cNvSpPr>
            <a:spLocks noChangeArrowheads="1"/>
          </p:cNvSpPr>
          <p:nvPr/>
        </p:nvSpPr>
        <p:spPr bwMode="auto">
          <a:xfrm>
            <a:off x="6616700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73" name="Group 131"/>
          <p:cNvGrpSpPr>
            <a:grpSpLocks/>
          </p:cNvGrpSpPr>
          <p:nvPr/>
        </p:nvGrpSpPr>
        <p:grpSpPr bwMode="auto">
          <a:xfrm>
            <a:off x="1154113" y="3590925"/>
            <a:ext cx="7023100" cy="2339975"/>
            <a:chOff x="727" y="2262"/>
            <a:chExt cx="4424" cy="1474"/>
          </a:xfrm>
        </p:grpSpPr>
        <p:sp>
          <p:nvSpPr>
            <p:cNvPr id="9315" name="Rectangle 55"/>
            <p:cNvSpPr>
              <a:spLocks noChangeArrowheads="1"/>
            </p:cNvSpPr>
            <p:nvPr/>
          </p:nvSpPr>
          <p:spPr bwMode="auto">
            <a:xfrm>
              <a:off x="727" y="2262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Rectangle 62"/>
            <p:cNvSpPr>
              <a:spLocks noChangeArrowheads="1"/>
            </p:cNvSpPr>
            <p:nvPr/>
          </p:nvSpPr>
          <p:spPr bwMode="auto">
            <a:xfrm>
              <a:off x="4905" y="2262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Rectangle 63"/>
            <p:cNvSpPr>
              <a:spLocks noChangeArrowheads="1"/>
            </p:cNvSpPr>
            <p:nvPr/>
          </p:nvSpPr>
          <p:spPr bwMode="auto">
            <a:xfrm>
              <a:off x="3922" y="2508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Rectangle 64"/>
            <p:cNvSpPr>
              <a:spLocks noChangeArrowheads="1"/>
            </p:cNvSpPr>
            <p:nvPr/>
          </p:nvSpPr>
          <p:spPr bwMode="auto">
            <a:xfrm>
              <a:off x="4168" y="2508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Rectangle 65"/>
            <p:cNvSpPr>
              <a:spLocks noChangeArrowheads="1"/>
            </p:cNvSpPr>
            <p:nvPr/>
          </p:nvSpPr>
          <p:spPr bwMode="auto">
            <a:xfrm>
              <a:off x="4414" y="2508"/>
              <a:ext cx="245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Rectangle 74"/>
            <p:cNvSpPr>
              <a:spLocks noChangeArrowheads="1"/>
            </p:cNvSpPr>
            <p:nvPr/>
          </p:nvSpPr>
          <p:spPr bwMode="auto">
            <a:xfrm>
              <a:off x="4168" y="2753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Rectangle 78"/>
            <p:cNvSpPr>
              <a:spLocks noChangeArrowheads="1"/>
            </p:cNvSpPr>
            <p:nvPr/>
          </p:nvSpPr>
          <p:spPr bwMode="auto">
            <a:xfrm>
              <a:off x="4905" y="2508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Rectangle 79"/>
            <p:cNvSpPr>
              <a:spLocks noChangeArrowheads="1"/>
            </p:cNvSpPr>
            <p:nvPr/>
          </p:nvSpPr>
          <p:spPr bwMode="auto">
            <a:xfrm>
              <a:off x="4905" y="2753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Rectangle 80"/>
            <p:cNvSpPr>
              <a:spLocks noChangeArrowheads="1"/>
            </p:cNvSpPr>
            <p:nvPr/>
          </p:nvSpPr>
          <p:spPr bwMode="auto">
            <a:xfrm>
              <a:off x="4905" y="2999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Rectangle 81"/>
            <p:cNvSpPr>
              <a:spLocks noChangeArrowheads="1"/>
            </p:cNvSpPr>
            <p:nvPr/>
          </p:nvSpPr>
          <p:spPr bwMode="auto">
            <a:xfrm>
              <a:off x="4905" y="3245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Rectangle 82"/>
            <p:cNvSpPr>
              <a:spLocks noChangeArrowheads="1"/>
            </p:cNvSpPr>
            <p:nvPr/>
          </p:nvSpPr>
          <p:spPr bwMode="auto">
            <a:xfrm>
              <a:off x="4905" y="3490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Rectangle 83"/>
            <p:cNvSpPr>
              <a:spLocks noChangeArrowheads="1"/>
            </p:cNvSpPr>
            <p:nvPr/>
          </p:nvSpPr>
          <p:spPr bwMode="auto">
            <a:xfrm>
              <a:off x="4659" y="2508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Rectangle 84"/>
            <p:cNvSpPr>
              <a:spLocks noChangeArrowheads="1"/>
            </p:cNvSpPr>
            <p:nvPr/>
          </p:nvSpPr>
          <p:spPr bwMode="auto">
            <a:xfrm>
              <a:off x="4659" y="2753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Rectangle 85"/>
            <p:cNvSpPr>
              <a:spLocks noChangeArrowheads="1"/>
            </p:cNvSpPr>
            <p:nvPr/>
          </p:nvSpPr>
          <p:spPr bwMode="auto">
            <a:xfrm>
              <a:off x="4414" y="2753"/>
              <a:ext cx="245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Rectangle 86"/>
            <p:cNvSpPr>
              <a:spLocks noChangeArrowheads="1"/>
            </p:cNvSpPr>
            <p:nvPr/>
          </p:nvSpPr>
          <p:spPr bwMode="auto">
            <a:xfrm>
              <a:off x="4659" y="2999"/>
              <a:ext cx="246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Rectangle 87"/>
            <p:cNvSpPr>
              <a:spLocks noChangeArrowheads="1"/>
            </p:cNvSpPr>
            <p:nvPr/>
          </p:nvSpPr>
          <p:spPr bwMode="auto">
            <a:xfrm>
              <a:off x="4414" y="2999"/>
              <a:ext cx="245" cy="246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Rectangle 88"/>
            <p:cNvSpPr>
              <a:spLocks noChangeArrowheads="1"/>
            </p:cNvSpPr>
            <p:nvPr/>
          </p:nvSpPr>
          <p:spPr bwMode="auto">
            <a:xfrm>
              <a:off x="4659" y="3245"/>
              <a:ext cx="246" cy="245"/>
            </a:xfrm>
            <a:prstGeom prst="rect">
              <a:avLst/>
            </a:prstGeom>
            <a:solidFill>
              <a:srgbClr val="0000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74" name="Rectangle 89"/>
          <p:cNvSpPr>
            <a:spLocks noChangeArrowheads="1"/>
          </p:cNvSpPr>
          <p:nvPr/>
        </p:nvSpPr>
        <p:spPr bwMode="auto">
          <a:xfrm>
            <a:off x="7396163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5" name="Rectangle 90"/>
          <p:cNvSpPr>
            <a:spLocks noChangeArrowheads="1"/>
          </p:cNvSpPr>
          <p:nvPr/>
        </p:nvSpPr>
        <p:spPr bwMode="auto">
          <a:xfrm>
            <a:off x="7007225" y="5151438"/>
            <a:ext cx="388938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6" name="Rectangle 91"/>
          <p:cNvSpPr>
            <a:spLocks noChangeArrowheads="1"/>
          </p:cNvSpPr>
          <p:nvPr/>
        </p:nvSpPr>
        <p:spPr bwMode="auto">
          <a:xfrm>
            <a:off x="7007225" y="5540375"/>
            <a:ext cx="388938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7" name="Rectangle 92"/>
          <p:cNvSpPr>
            <a:spLocks noChangeArrowheads="1"/>
          </p:cNvSpPr>
          <p:nvPr/>
        </p:nvSpPr>
        <p:spPr bwMode="auto">
          <a:xfrm>
            <a:off x="5446713" y="4760913"/>
            <a:ext cx="388937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8" name="Rectangle 93"/>
          <p:cNvSpPr>
            <a:spLocks noChangeArrowheads="1"/>
          </p:cNvSpPr>
          <p:nvPr/>
        </p:nvSpPr>
        <p:spPr bwMode="auto">
          <a:xfrm>
            <a:off x="5446713" y="5151438"/>
            <a:ext cx="388937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Rectangle 94"/>
          <p:cNvSpPr>
            <a:spLocks noChangeArrowheads="1"/>
          </p:cNvSpPr>
          <p:nvPr/>
        </p:nvSpPr>
        <p:spPr bwMode="auto">
          <a:xfrm>
            <a:off x="5446713" y="5540375"/>
            <a:ext cx="388937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0" name="Rectangle 95"/>
          <p:cNvSpPr>
            <a:spLocks noChangeArrowheads="1"/>
          </p:cNvSpPr>
          <p:nvPr/>
        </p:nvSpPr>
        <p:spPr bwMode="auto">
          <a:xfrm>
            <a:off x="5056188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1" name="Rectangle 96"/>
          <p:cNvSpPr>
            <a:spLocks noChangeArrowheads="1"/>
          </p:cNvSpPr>
          <p:nvPr/>
        </p:nvSpPr>
        <p:spPr bwMode="auto">
          <a:xfrm>
            <a:off x="5056188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2" name="Rectangle 97"/>
          <p:cNvSpPr>
            <a:spLocks noChangeArrowheads="1"/>
          </p:cNvSpPr>
          <p:nvPr/>
        </p:nvSpPr>
        <p:spPr bwMode="auto">
          <a:xfrm>
            <a:off x="5056188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3" name="Rectangle 98"/>
          <p:cNvSpPr>
            <a:spLocks noChangeArrowheads="1"/>
          </p:cNvSpPr>
          <p:nvPr/>
        </p:nvSpPr>
        <p:spPr bwMode="auto">
          <a:xfrm>
            <a:off x="4665663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4" name="Rectangle 99"/>
          <p:cNvSpPr>
            <a:spLocks noChangeArrowheads="1"/>
          </p:cNvSpPr>
          <p:nvPr/>
        </p:nvSpPr>
        <p:spPr bwMode="auto">
          <a:xfrm>
            <a:off x="4665663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5" name="Rectangle 100"/>
          <p:cNvSpPr>
            <a:spLocks noChangeArrowheads="1"/>
          </p:cNvSpPr>
          <p:nvPr/>
        </p:nvSpPr>
        <p:spPr bwMode="auto">
          <a:xfrm>
            <a:off x="4665663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Rectangle 101"/>
          <p:cNvSpPr>
            <a:spLocks noChangeArrowheads="1"/>
          </p:cNvSpPr>
          <p:nvPr/>
        </p:nvSpPr>
        <p:spPr bwMode="auto">
          <a:xfrm>
            <a:off x="1935163" y="4760913"/>
            <a:ext cx="388937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7" name="Rectangle 102"/>
          <p:cNvSpPr>
            <a:spLocks noChangeArrowheads="1"/>
          </p:cNvSpPr>
          <p:nvPr/>
        </p:nvSpPr>
        <p:spPr bwMode="auto">
          <a:xfrm>
            <a:off x="1935163" y="5151438"/>
            <a:ext cx="388937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Rectangle 103"/>
          <p:cNvSpPr>
            <a:spLocks noChangeArrowheads="1"/>
          </p:cNvSpPr>
          <p:nvPr/>
        </p:nvSpPr>
        <p:spPr bwMode="auto">
          <a:xfrm>
            <a:off x="1935163" y="5540375"/>
            <a:ext cx="388937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9" name="Rectangle 104"/>
          <p:cNvSpPr>
            <a:spLocks noChangeArrowheads="1"/>
          </p:cNvSpPr>
          <p:nvPr/>
        </p:nvSpPr>
        <p:spPr bwMode="auto">
          <a:xfrm>
            <a:off x="1935163" y="5930900"/>
            <a:ext cx="388937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0" name="Rectangle 105"/>
          <p:cNvSpPr>
            <a:spLocks noChangeArrowheads="1"/>
          </p:cNvSpPr>
          <p:nvPr/>
        </p:nvSpPr>
        <p:spPr bwMode="auto">
          <a:xfrm>
            <a:off x="2324100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1" name="Rectangle 106"/>
          <p:cNvSpPr>
            <a:spLocks noChangeArrowheads="1"/>
          </p:cNvSpPr>
          <p:nvPr/>
        </p:nvSpPr>
        <p:spPr bwMode="auto">
          <a:xfrm>
            <a:off x="2324100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2" name="Rectangle 107"/>
          <p:cNvSpPr>
            <a:spLocks noChangeArrowheads="1"/>
          </p:cNvSpPr>
          <p:nvPr/>
        </p:nvSpPr>
        <p:spPr bwMode="auto">
          <a:xfrm>
            <a:off x="2324100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3" name="Rectangle 108"/>
          <p:cNvSpPr>
            <a:spLocks noChangeArrowheads="1"/>
          </p:cNvSpPr>
          <p:nvPr/>
        </p:nvSpPr>
        <p:spPr bwMode="auto">
          <a:xfrm>
            <a:off x="2324100" y="59309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4" name="Rectangle 109"/>
          <p:cNvSpPr>
            <a:spLocks noChangeArrowheads="1"/>
          </p:cNvSpPr>
          <p:nvPr/>
        </p:nvSpPr>
        <p:spPr bwMode="auto">
          <a:xfrm>
            <a:off x="2714625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5" name="Rectangle 110"/>
          <p:cNvSpPr>
            <a:spLocks noChangeArrowheads="1"/>
          </p:cNvSpPr>
          <p:nvPr/>
        </p:nvSpPr>
        <p:spPr bwMode="auto">
          <a:xfrm>
            <a:off x="2714625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6" name="Rectangle 111"/>
          <p:cNvSpPr>
            <a:spLocks noChangeArrowheads="1"/>
          </p:cNvSpPr>
          <p:nvPr/>
        </p:nvSpPr>
        <p:spPr bwMode="auto">
          <a:xfrm>
            <a:off x="2714625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7" name="Rectangle 112"/>
          <p:cNvSpPr>
            <a:spLocks noChangeArrowheads="1"/>
          </p:cNvSpPr>
          <p:nvPr/>
        </p:nvSpPr>
        <p:spPr bwMode="auto">
          <a:xfrm>
            <a:off x="2714625" y="59309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8" name="Rectangle 113"/>
          <p:cNvSpPr>
            <a:spLocks noChangeArrowheads="1"/>
          </p:cNvSpPr>
          <p:nvPr/>
        </p:nvSpPr>
        <p:spPr bwMode="auto">
          <a:xfrm>
            <a:off x="3105150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9" name="Rectangle 114"/>
          <p:cNvSpPr>
            <a:spLocks noChangeArrowheads="1"/>
          </p:cNvSpPr>
          <p:nvPr/>
        </p:nvSpPr>
        <p:spPr bwMode="auto">
          <a:xfrm>
            <a:off x="3105150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0" name="Rectangle 115"/>
          <p:cNvSpPr>
            <a:spLocks noChangeArrowheads="1"/>
          </p:cNvSpPr>
          <p:nvPr/>
        </p:nvSpPr>
        <p:spPr bwMode="auto">
          <a:xfrm>
            <a:off x="3105150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1" name="Rectangle 116"/>
          <p:cNvSpPr>
            <a:spLocks noChangeArrowheads="1"/>
          </p:cNvSpPr>
          <p:nvPr/>
        </p:nvSpPr>
        <p:spPr bwMode="auto">
          <a:xfrm>
            <a:off x="3105150" y="59309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2" name="Rectangle 117"/>
          <p:cNvSpPr>
            <a:spLocks noChangeArrowheads="1"/>
          </p:cNvSpPr>
          <p:nvPr/>
        </p:nvSpPr>
        <p:spPr bwMode="auto">
          <a:xfrm>
            <a:off x="3495675" y="4760913"/>
            <a:ext cx="388938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3" name="Rectangle 118"/>
          <p:cNvSpPr>
            <a:spLocks noChangeArrowheads="1"/>
          </p:cNvSpPr>
          <p:nvPr/>
        </p:nvSpPr>
        <p:spPr bwMode="auto">
          <a:xfrm>
            <a:off x="3495675" y="5151438"/>
            <a:ext cx="388938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4" name="Rectangle 119"/>
          <p:cNvSpPr>
            <a:spLocks noChangeArrowheads="1"/>
          </p:cNvSpPr>
          <p:nvPr/>
        </p:nvSpPr>
        <p:spPr bwMode="auto">
          <a:xfrm>
            <a:off x="3495675" y="5540375"/>
            <a:ext cx="388938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5" name="Rectangle 120"/>
          <p:cNvSpPr>
            <a:spLocks noChangeArrowheads="1"/>
          </p:cNvSpPr>
          <p:nvPr/>
        </p:nvSpPr>
        <p:spPr bwMode="auto">
          <a:xfrm>
            <a:off x="3495675" y="5930900"/>
            <a:ext cx="388938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6" name="Rectangle 121"/>
          <p:cNvSpPr>
            <a:spLocks noChangeArrowheads="1"/>
          </p:cNvSpPr>
          <p:nvPr/>
        </p:nvSpPr>
        <p:spPr bwMode="auto">
          <a:xfrm>
            <a:off x="3884613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7" name="Rectangle 122"/>
          <p:cNvSpPr>
            <a:spLocks noChangeArrowheads="1"/>
          </p:cNvSpPr>
          <p:nvPr/>
        </p:nvSpPr>
        <p:spPr bwMode="auto">
          <a:xfrm>
            <a:off x="3884613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8" name="Rectangle 123"/>
          <p:cNvSpPr>
            <a:spLocks noChangeArrowheads="1"/>
          </p:cNvSpPr>
          <p:nvPr/>
        </p:nvSpPr>
        <p:spPr bwMode="auto">
          <a:xfrm>
            <a:off x="3884613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9" name="Rectangle 124"/>
          <p:cNvSpPr>
            <a:spLocks noChangeArrowheads="1"/>
          </p:cNvSpPr>
          <p:nvPr/>
        </p:nvSpPr>
        <p:spPr bwMode="auto">
          <a:xfrm>
            <a:off x="3884613" y="59309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0" name="Rectangle 125"/>
          <p:cNvSpPr>
            <a:spLocks noChangeArrowheads="1"/>
          </p:cNvSpPr>
          <p:nvPr/>
        </p:nvSpPr>
        <p:spPr bwMode="auto">
          <a:xfrm>
            <a:off x="4275138" y="4760913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1" name="Rectangle 126"/>
          <p:cNvSpPr>
            <a:spLocks noChangeArrowheads="1"/>
          </p:cNvSpPr>
          <p:nvPr/>
        </p:nvSpPr>
        <p:spPr bwMode="auto">
          <a:xfrm>
            <a:off x="4275138" y="5151438"/>
            <a:ext cx="390525" cy="38893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2" name="Rectangle 127"/>
          <p:cNvSpPr>
            <a:spLocks noChangeArrowheads="1"/>
          </p:cNvSpPr>
          <p:nvPr/>
        </p:nvSpPr>
        <p:spPr bwMode="auto">
          <a:xfrm>
            <a:off x="4275138" y="5540375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3" name="Rectangle 128"/>
          <p:cNvSpPr>
            <a:spLocks noChangeArrowheads="1"/>
          </p:cNvSpPr>
          <p:nvPr/>
        </p:nvSpPr>
        <p:spPr bwMode="auto">
          <a:xfrm>
            <a:off x="4275138" y="5930900"/>
            <a:ext cx="390525" cy="3905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314" name="Picture 133" descr="butter_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8513" y="1412875"/>
            <a:ext cx="23272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51"/>
          <p:cNvGrpSpPr>
            <a:grpSpLocks/>
          </p:cNvGrpSpPr>
          <p:nvPr/>
        </p:nvGrpSpPr>
        <p:grpSpPr bwMode="auto">
          <a:xfrm>
            <a:off x="5395913" y="2000250"/>
            <a:ext cx="2425700" cy="2932113"/>
            <a:chOff x="3057" y="1422"/>
            <a:chExt cx="1528" cy="1847"/>
          </a:xfrm>
        </p:grpSpPr>
        <p:sp>
          <p:nvSpPr>
            <p:cNvPr id="10520" name="Oval 162"/>
            <p:cNvSpPr>
              <a:spLocks noChangeArrowheads="1"/>
            </p:cNvSpPr>
            <p:nvPr/>
          </p:nvSpPr>
          <p:spPr bwMode="auto">
            <a:xfrm>
              <a:off x="3451" y="2071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1" name="Oval 172"/>
            <p:cNvSpPr>
              <a:spLocks noChangeArrowheads="1"/>
            </p:cNvSpPr>
            <p:nvPr/>
          </p:nvSpPr>
          <p:spPr bwMode="auto">
            <a:xfrm>
              <a:off x="3835" y="1851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2" name="Oval 182"/>
            <p:cNvSpPr>
              <a:spLocks noChangeArrowheads="1"/>
            </p:cNvSpPr>
            <p:nvPr/>
          </p:nvSpPr>
          <p:spPr bwMode="auto">
            <a:xfrm>
              <a:off x="3845" y="1422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3" name="Oval 192"/>
            <p:cNvSpPr>
              <a:spLocks noChangeArrowheads="1"/>
            </p:cNvSpPr>
            <p:nvPr/>
          </p:nvSpPr>
          <p:spPr bwMode="auto">
            <a:xfrm>
              <a:off x="3450" y="1632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4" name="Oval 202"/>
            <p:cNvSpPr>
              <a:spLocks noChangeArrowheads="1"/>
            </p:cNvSpPr>
            <p:nvPr/>
          </p:nvSpPr>
          <p:spPr bwMode="auto">
            <a:xfrm>
              <a:off x="3057" y="1860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5" name="Oval 212"/>
            <p:cNvSpPr>
              <a:spLocks noChangeArrowheads="1"/>
            </p:cNvSpPr>
            <p:nvPr/>
          </p:nvSpPr>
          <p:spPr bwMode="auto">
            <a:xfrm>
              <a:off x="3808" y="2264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6" name="Oval 222"/>
            <p:cNvSpPr>
              <a:spLocks noChangeArrowheads="1"/>
            </p:cNvSpPr>
            <p:nvPr/>
          </p:nvSpPr>
          <p:spPr bwMode="auto">
            <a:xfrm>
              <a:off x="3442" y="2482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" name="Oval 232"/>
            <p:cNvSpPr>
              <a:spLocks noChangeArrowheads="1"/>
            </p:cNvSpPr>
            <p:nvPr/>
          </p:nvSpPr>
          <p:spPr bwMode="auto">
            <a:xfrm>
              <a:off x="4202" y="2081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8" name="Oval 242"/>
            <p:cNvSpPr>
              <a:spLocks noChangeArrowheads="1"/>
            </p:cNvSpPr>
            <p:nvPr/>
          </p:nvSpPr>
          <p:spPr bwMode="auto">
            <a:xfrm>
              <a:off x="3076" y="2281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9" name="Oval 252"/>
            <p:cNvSpPr>
              <a:spLocks noChangeArrowheads="1"/>
            </p:cNvSpPr>
            <p:nvPr/>
          </p:nvSpPr>
          <p:spPr bwMode="auto">
            <a:xfrm>
              <a:off x="4219" y="1660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0" name="Oval 262"/>
            <p:cNvSpPr>
              <a:spLocks noChangeArrowheads="1"/>
            </p:cNvSpPr>
            <p:nvPr/>
          </p:nvSpPr>
          <p:spPr bwMode="auto">
            <a:xfrm>
              <a:off x="3808" y="2693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1" name="Oval 272"/>
            <p:cNvSpPr>
              <a:spLocks noChangeArrowheads="1"/>
            </p:cNvSpPr>
            <p:nvPr/>
          </p:nvSpPr>
          <p:spPr bwMode="auto">
            <a:xfrm>
              <a:off x="4165" y="2482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2" name="Oval 282"/>
            <p:cNvSpPr>
              <a:spLocks noChangeArrowheads="1"/>
            </p:cNvSpPr>
            <p:nvPr/>
          </p:nvSpPr>
          <p:spPr bwMode="auto">
            <a:xfrm>
              <a:off x="3068" y="2692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3" name="Oval 292"/>
            <p:cNvSpPr>
              <a:spLocks noChangeArrowheads="1"/>
            </p:cNvSpPr>
            <p:nvPr/>
          </p:nvSpPr>
          <p:spPr bwMode="auto">
            <a:xfrm>
              <a:off x="3443" y="2903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31838" y="5086350"/>
            <a:ext cx="418306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FF"/>
                </a:solidFill>
              </a:rPr>
              <a:t>In insulators (like wood),</a:t>
            </a:r>
          </a:p>
          <a:p>
            <a:pPr algn="ctr"/>
            <a:r>
              <a:rPr lang="en-US" sz="2800" b="0">
                <a:solidFill>
                  <a:srgbClr val="0000FF"/>
                </a:solidFill>
              </a:rPr>
              <a:t>the v.e</a:t>
            </a:r>
            <a:r>
              <a:rPr lang="en-US" sz="2800" b="0" baseline="30000">
                <a:solidFill>
                  <a:srgbClr val="0000FF"/>
                </a:solidFill>
              </a:rPr>
              <a:t>–</a:t>
            </a:r>
            <a:r>
              <a:rPr lang="en-US" sz="2800" b="0">
                <a:solidFill>
                  <a:srgbClr val="0000FF"/>
                </a:solidFill>
              </a:rPr>
              <a:t> are attached</a:t>
            </a:r>
          </a:p>
          <a:p>
            <a:pPr algn="ctr"/>
            <a:r>
              <a:rPr lang="en-US" sz="2800" b="0">
                <a:solidFill>
                  <a:srgbClr val="0000FF"/>
                </a:solidFill>
              </a:rPr>
              <a:t>to particular atoms.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3187700" y="339725"/>
            <a:ext cx="2795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Metallic Bonds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439738" y="911225"/>
            <a:ext cx="8175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en-US" sz="2800" b="0">
                <a:solidFill>
                  <a:srgbClr val="FF0000"/>
                </a:solidFill>
              </a:rPr>
              <a:t>In metals, valence shells of atoms overlap, so v.e</a:t>
            </a:r>
            <a:r>
              <a:rPr lang="en-US" sz="2800" b="0" baseline="30000">
                <a:solidFill>
                  <a:srgbClr val="FF0000"/>
                </a:solidFill>
              </a:rPr>
              <a:t>–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  <a:p>
            <a:pPr algn="ctr">
              <a:tabLst>
                <a:tab pos="457200" algn="l"/>
              </a:tabLst>
            </a:pPr>
            <a:r>
              <a:rPr lang="en-US" sz="2800" b="0">
                <a:solidFill>
                  <a:srgbClr val="FF0000"/>
                </a:solidFill>
              </a:rPr>
              <a:t>are free to travel between atoms through material. </a:t>
            </a:r>
          </a:p>
        </p:txBody>
      </p:sp>
      <p:grpSp>
        <p:nvGrpSpPr>
          <p:cNvPr id="3" name="Group 140"/>
          <p:cNvGrpSpPr>
            <a:grpSpLocks/>
          </p:cNvGrpSpPr>
          <p:nvPr/>
        </p:nvGrpSpPr>
        <p:grpSpPr bwMode="auto">
          <a:xfrm>
            <a:off x="2044700" y="4260850"/>
            <a:ext cx="674688" cy="660400"/>
            <a:chOff x="1245" y="2278"/>
            <a:chExt cx="425" cy="416"/>
          </a:xfrm>
        </p:grpSpPr>
        <p:sp>
          <p:nvSpPr>
            <p:cNvPr id="10511" name="Oval 141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2" name="Oval 142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3" name="Oval 143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4" name="Oval 144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5" name="Oval 145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6" name="Oval 146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7" name="Oval 147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8" name="Oval 148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9" name="Oval 149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Oval 166"/>
          <p:cNvSpPr>
            <a:spLocks noChangeArrowheads="1"/>
          </p:cNvSpPr>
          <p:nvPr/>
        </p:nvSpPr>
        <p:spPr bwMode="auto">
          <a:xfrm>
            <a:off x="6551613" y="330358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184"/>
          <p:cNvSpPr>
            <a:spLocks noChangeArrowheads="1"/>
          </p:cNvSpPr>
          <p:nvPr/>
        </p:nvSpPr>
        <p:spPr bwMode="auto">
          <a:xfrm>
            <a:off x="6688138" y="20351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185"/>
          <p:cNvSpPr>
            <a:spLocks noChangeArrowheads="1"/>
          </p:cNvSpPr>
          <p:nvPr/>
        </p:nvSpPr>
        <p:spPr bwMode="auto">
          <a:xfrm>
            <a:off x="7091363" y="20447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87"/>
          <p:cNvSpPr>
            <a:spLocks noChangeArrowheads="1"/>
          </p:cNvSpPr>
          <p:nvPr/>
        </p:nvSpPr>
        <p:spPr bwMode="auto">
          <a:xfrm>
            <a:off x="6905625" y="19589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56"/>
          <p:cNvGrpSpPr>
            <a:grpSpLocks/>
          </p:cNvGrpSpPr>
          <p:nvPr/>
        </p:nvGrpSpPr>
        <p:grpSpPr bwMode="auto">
          <a:xfrm>
            <a:off x="6278563" y="2216150"/>
            <a:ext cx="700087" cy="588963"/>
            <a:chOff x="3622" y="1558"/>
            <a:chExt cx="441" cy="371"/>
          </a:xfrm>
        </p:grpSpPr>
        <p:sp>
          <p:nvSpPr>
            <p:cNvPr id="10503" name="Oval 174"/>
            <p:cNvSpPr>
              <a:spLocks noChangeArrowheads="1"/>
            </p:cNvSpPr>
            <p:nvPr/>
          </p:nvSpPr>
          <p:spPr bwMode="auto">
            <a:xfrm>
              <a:off x="3870" y="187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4" name="Oval 177"/>
            <p:cNvSpPr>
              <a:spLocks noChangeArrowheads="1"/>
            </p:cNvSpPr>
            <p:nvPr/>
          </p:nvSpPr>
          <p:spPr bwMode="auto">
            <a:xfrm>
              <a:off x="4007" y="182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5" name="Oval 188"/>
            <p:cNvSpPr>
              <a:spLocks noChangeArrowheads="1"/>
            </p:cNvSpPr>
            <p:nvPr/>
          </p:nvSpPr>
          <p:spPr bwMode="auto">
            <a:xfrm>
              <a:off x="3972" y="175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" name="Oval 189"/>
            <p:cNvSpPr>
              <a:spLocks noChangeArrowheads="1"/>
            </p:cNvSpPr>
            <p:nvPr/>
          </p:nvSpPr>
          <p:spPr bwMode="auto">
            <a:xfrm>
              <a:off x="3855" y="16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7" name="Oval 190"/>
            <p:cNvSpPr>
              <a:spLocks noChangeArrowheads="1"/>
            </p:cNvSpPr>
            <p:nvPr/>
          </p:nvSpPr>
          <p:spPr bwMode="auto">
            <a:xfrm>
              <a:off x="3819" y="155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8" name="Oval 195"/>
            <p:cNvSpPr>
              <a:spLocks noChangeArrowheads="1"/>
            </p:cNvSpPr>
            <p:nvPr/>
          </p:nvSpPr>
          <p:spPr bwMode="auto">
            <a:xfrm>
              <a:off x="3739" y="166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9" name="Oval 196"/>
            <p:cNvSpPr>
              <a:spLocks noChangeArrowheads="1"/>
            </p:cNvSpPr>
            <p:nvPr/>
          </p:nvSpPr>
          <p:spPr bwMode="auto">
            <a:xfrm>
              <a:off x="3793" y="180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0" name="Oval 197"/>
            <p:cNvSpPr>
              <a:spLocks noChangeArrowheads="1"/>
            </p:cNvSpPr>
            <p:nvPr/>
          </p:nvSpPr>
          <p:spPr bwMode="auto">
            <a:xfrm>
              <a:off x="3622" y="16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60"/>
          <p:cNvGrpSpPr>
            <a:grpSpLocks/>
          </p:cNvGrpSpPr>
          <p:nvPr/>
        </p:nvGrpSpPr>
        <p:grpSpPr bwMode="auto">
          <a:xfrm>
            <a:off x="6207125" y="2811463"/>
            <a:ext cx="700088" cy="488950"/>
            <a:chOff x="3577" y="1933"/>
            <a:chExt cx="441" cy="308"/>
          </a:xfrm>
        </p:grpSpPr>
        <p:sp>
          <p:nvSpPr>
            <p:cNvPr id="10496" name="Oval 165"/>
            <p:cNvSpPr>
              <a:spLocks noChangeArrowheads="1"/>
            </p:cNvSpPr>
            <p:nvPr/>
          </p:nvSpPr>
          <p:spPr bwMode="auto">
            <a:xfrm>
              <a:off x="3740" y="209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7" name="Oval 167"/>
            <p:cNvSpPr>
              <a:spLocks noChangeArrowheads="1"/>
            </p:cNvSpPr>
            <p:nvPr/>
          </p:nvSpPr>
          <p:spPr bwMode="auto">
            <a:xfrm>
              <a:off x="3623" y="204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8" name="Oval 178"/>
            <p:cNvSpPr>
              <a:spLocks noChangeArrowheads="1"/>
            </p:cNvSpPr>
            <p:nvPr/>
          </p:nvSpPr>
          <p:spPr bwMode="auto">
            <a:xfrm>
              <a:off x="3962" y="218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9" name="Oval 179"/>
            <p:cNvSpPr>
              <a:spLocks noChangeArrowheads="1"/>
            </p:cNvSpPr>
            <p:nvPr/>
          </p:nvSpPr>
          <p:spPr bwMode="auto">
            <a:xfrm>
              <a:off x="3845" y="211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0" name="Oval 180"/>
            <p:cNvSpPr>
              <a:spLocks noChangeArrowheads="1"/>
            </p:cNvSpPr>
            <p:nvPr/>
          </p:nvSpPr>
          <p:spPr bwMode="auto">
            <a:xfrm>
              <a:off x="3809" y="198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1" name="Oval 193"/>
            <p:cNvSpPr>
              <a:spLocks noChangeArrowheads="1"/>
            </p:cNvSpPr>
            <p:nvPr/>
          </p:nvSpPr>
          <p:spPr bwMode="auto">
            <a:xfrm>
              <a:off x="3715" y="193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2" name="Oval 198"/>
            <p:cNvSpPr>
              <a:spLocks noChangeArrowheads="1"/>
            </p:cNvSpPr>
            <p:nvPr/>
          </p:nvSpPr>
          <p:spPr bwMode="auto">
            <a:xfrm>
              <a:off x="3577" y="19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Oval 204"/>
          <p:cNvSpPr>
            <a:spLocks noChangeArrowheads="1"/>
          </p:cNvSpPr>
          <p:nvPr/>
        </p:nvSpPr>
        <p:spPr bwMode="auto">
          <a:xfrm>
            <a:off x="5437188" y="27305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206"/>
          <p:cNvSpPr>
            <a:spLocks noChangeArrowheads="1"/>
          </p:cNvSpPr>
          <p:nvPr/>
        </p:nvSpPr>
        <p:spPr bwMode="auto">
          <a:xfrm>
            <a:off x="5926138" y="29686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55"/>
          <p:cNvGrpSpPr>
            <a:grpSpLocks/>
          </p:cNvGrpSpPr>
          <p:nvPr/>
        </p:nvGrpSpPr>
        <p:grpSpPr bwMode="auto">
          <a:xfrm>
            <a:off x="5654675" y="2368550"/>
            <a:ext cx="495300" cy="469900"/>
            <a:chOff x="3229" y="1654"/>
            <a:chExt cx="312" cy="296"/>
          </a:xfrm>
        </p:grpSpPr>
        <p:sp>
          <p:nvSpPr>
            <p:cNvPr id="10491" name="Oval 194"/>
            <p:cNvSpPr>
              <a:spLocks noChangeArrowheads="1"/>
            </p:cNvSpPr>
            <p:nvPr/>
          </p:nvSpPr>
          <p:spPr bwMode="auto">
            <a:xfrm>
              <a:off x="3485" y="165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2" name="Oval 199"/>
            <p:cNvSpPr>
              <a:spLocks noChangeArrowheads="1"/>
            </p:cNvSpPr>
            <p:nvPr/>
          </p:nvSpPr>
          <p:spPr bwMode="auto">
            <a:xfrm>
              <a:off x="3460" y="189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3" name="Oval 200"/>
            <p:cNvSpPr>
              <a:spLocks noChangeArrowheads="1"/>
            </p:cNvSpPr>
            <p:nvPr/>
          </p:nvSpPr>
          <p:spPr bwMode="auto">
            <a:xfrm>
              <a:off x="3424" y="176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4" name="Oval 205"/>
            <p:cNvSpPr>
              <a:spLocks noChangeArrowheads="1"/>
            </p:cNvSpPr>
            <p:nvPr/>
          </p:nvSpPr>
          <p:spPr bwMode="auto">
            <a:xfrm>
              <a:off x="3346" y="18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5" name="Oval 207"/>
            <p:cNvSpPr>
              <a:spLocks noChangeArrowheads="1"/>
            </p:cNvSpPr>
            <p:nvPr/>
          </p:nvSpPr>
          <p:spPr bwMode="auto">
            <a:xfrm>
              <a:off x="3229" y="183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6" name="Oval 210"/>
          <p:cNvSpPr>
            <a:spLocks noChangeArrowheads="1"/>
          </p:cNvSpPr>
          <p:nvPr/>
        </p:nvSpPr>
        <p:spPr bwMode="auto">
          <a:xfrm>
            <a:off x="5340350" y="29114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217"/>
          <p:cNvSpPr>
            <a:spLocks noChangeArrowheads="1"/>
          </p:cNvSpPr>
          <p:nvPr/>
        </p:nvSpPr>
        <p:spPr bwMode="auto">
          <a:xfrm>
            <a:off x="6846888" y="32956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224"/>
          <p:cNvSpPr>
            <a:spLocks noChangeArrowheads="1"/>
          </p:cNvSpPr>
          <p:nvPr/>
        </p:nvSpPr>
        <p:spPr bwMode="auto">
          <a:xfrm>
            <a:off x="6048375" y="37179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226"/>
          <p:cNvSpPr>
            <a:spLocks noChangeArrowheads="1"/>
          </p:cNvSpPr>
          <p:nvPr/>
        </p:nvSpPr>
        <p:spPr bwMode="auto">
          <a:xfrm>
            <a:off x="6537325" y="39560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463"/>
          <p:cNvGrpSpPr>
            <a:grpSpLocks/>
          </p:cNvGrpSpPr>
          <p:nvPr/>
        </p:nvGrpSpPr>
        <p:grpSpPr bwMode="auto">
          <a:xfrm>
            <a:off x="6208713" y="3371850"/>
            <a:ext cx="509587" cy="469900"/>
            <a:chOff x="3578" y="2286"/>
            <a:chExt cx="321" cy="296"/>
          </a:xfrm>
        </p:grpSpPr>
        <p:sp>
          <p:nvSpPr>
            <p:cNvPr id="10484" name="Oval 163"/>
            <p:cNvSpPr>
              <a:spLocks noChangeArrowheads="1"/>
            </p:cNvSpPr>
            <p:nvPr/>
          </p:nvSpPr>
          <p:spPr bwMode="auto">
            <a:xfrm>
              <a:off x="3716" y="237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5" name="Oval 168"/>
            <p:cNvSpPr>
              <a:spLocks noChangeArrowheads="1"/>
            </p:cNvSpPr>
            <p:nvPr/>
          </p:nvSpPr>
          <p:spPr bwMode="auto">
            <a:xfrm>
              <a:off x="3578" y="24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6" name="Oval 214"/>
            <p:cNvSpPr>
              <a:spLocks noChangeArrowheads="1"/>
            </p:cNvSpPr>
            <p:nvPr/>
          </p:nvSpPr>
          <p:spPr bwMode="auto">
            <a:xfrm>
              <a:off x="3843" y="228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7" name="Oval 219"/>
            <p:cNvSpPr>
              <a:spLocks noChangeArrowheads="1"/>
            </p:cNvSpPr>
            <p:nvPr/>
          </p:nvSpPr>
          <p:spPr bwMode="auto">
            <a:xfrm>
              <a:off x="3818" y="25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8" name="Oval 220"/>
            <p:cNvSpPr>
              <a:spLocks noChangeArrowheads="1"/>
            </p:cNvSpPr>
            <p:nvPr/>
          </p:nvSpPr>
          <p:spPr bwMode="auto">
            <a:xfrm>
              <a:off x="3782" y="240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9" name="Oval 225"/>
            <p:cNvSpPr>
              <a:spLocks noChangeArrowheads="1"/>
            </p:cNvSpPr>
            <p:nvPr/>
          </p:nvSpPr>
          <p:spPr bwMode="auto">
            <a:xfrm>
              <a:off x="3731" y="251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0" name="Oval 227"/>
            <p:cNvSpPr>
              <a:spLocks noChangeArrowheads="1"/>
            </p:cNvSpPr>
            <p:nvPr/>
          </p:nvSpPr>
          <p:spPr bwMode="auto">
            <a:xfrm>
              <a:off x="3614" y="245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1" name="Oval 236"/>
          <p:cNvSpPr>
            <a:spLocks noChangeArrowheads="1"/>
          </p:cNvSpPr>
          <p:nvPr/>
        </p:nvSpPr>
        <p:spPr bwMode="auto">
          <a:xfrm>
            <a:off x="7743825" y="33194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Oval 240"/>
          <p:cNvSpPr>
            <a:spLocks noChangeArrowheads="1"/>
          </p:cNvSpPr>
          <p:nvPr/>
        </p:nvSpPr>
        <p:spPr bwMode="auto">
          <a:xfrm>
            <a:off x="7158038" y="32623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Oval 246"/>
          <p:cNvSpPr>
            <a:spLocks noChangeArrowheads="1"/>
          </p:cNvSpPr>
          <p:nvPr/>
        </p:nvSpPr>
        <p:spPr bwMode="auto">
          <a:xfrm>
            <a:off x="5956300" y="36369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54"/>
          <p:cNvGrpSpPr>
            <a:grpSpLocks/>
          </p:cNvGrpSpPr>
          <p:nvPr/>
        </p:nvGrpSpPr>
        <p:grpSpPr bwMode="auto">
          <a:xfrm>
            <a:off x="5397500" y="3065463"/>
            <a:ext cx="754063" cy="469900"/>
            <a:chOff x="3067" y="2093"/>
            <a:chExt cx="475" cy="296"/>
          </a:xfrm>
        </p:grpSpPr>
        <p:sp>
          <p:nvSpPr>
            <p:cNvPr id="10475" name="Oval 164"/>
            <p:cNvSpPr>
              <a:spLocks noChangeArrowheads="1"/>
            </p:cNvSpPr>
            <p:nvPr/>
          </p:nvSpPr>
          <p:spPr bwMode="auto">
            <a:xfrm>
              <a:off x="3486" y="209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6" name="Oval 169"/>
            <p:cNvSpPr>
              <a:spLocks noChangeArrowheads="1"/>
            </p:cNvSpPr>
            <p:nvPr/>
          </p:nvSpPr>
          <p:spPr bwMode="auto">
            <a:xfrm>
              <a:off x="3461" y="233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7" name="Oval 170"/>
            <p:cNvSpPr>
              <a:spLocks noChangeArrowheads="1"/>
            </p:cNvSpPr>
            <p:nvPr/>
          </p:nvSpPr>
          <p:spPr bwMode="auto">
            <a:xfrm>
              <a:off x="3425" y="220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8" name="Oval 203"/>
            <p:cNvSpPr>
              <a:spLocks noChangeArrowheads="1"/>
            </p:cNvSpPr>
            <p:nvPr/>
          </p:nvSpPr>
          <p:spPr bwMode="auto">
            <a:xfrm>
              <a:off x="3322" y="216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9" name="Oval 208"/>
            <p:cNvSpPr>
              <a:spLocks noChangeArrowheads="1"/>
            </p:cNvSpPr>
            <p:nvPr/>
          </p:nvSpPr>
          <p:spPr bwMode="auto">
            <a:xfrm>
              <a:off x="3184" y="219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0" name="Oval 209"/>
            <p:cNvSpPr>
              <a:spLocks noChangeArrowheads="1"/>
            </p:cNvSpPr>
            <p:nvPr/>
          </p:nvSpPr>
          <p:spPr bwMode="auto">
            <a:xfrm>
              <a:off x="3067" y="212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1" name="Oval 244"/>
            <p:cNvSpPr>
              <a:spLocks noChangeArrowheads="1"/>
            </p:cNvSpPr>
            <p:nvPr/>
          </p:nvSpPr>
          <p:spPr bwMode="auto">
            <a:xfrm>
              <a:off x="3111" y="230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2" name="Oval 245"/>
            <p:cNvSpPr>
              <a:spLocks noChangeArrowheads="1"/>
            </p:cNvSpPr>
            <p:nvPr/>
          </p:nvSpPr>
          <p:spPr bwMode="auto">
            <a:xfrm>
              <a:off x="3365" y="230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3" name="Oval 247"/>
            <p:cNvSpPr>
              <a:spLocks noChangeArrowheads="1"/>
            </p:cNvSpPr>
            <p:nvPr/>
          </p:nvSpPr>
          <p:spPr bwMode="auto">
            <a:xfrm>
              <a:off x="3248" y="22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5" name="Oval 250"/>
          <p:cNvSpPr>
            <a:spLocks noChangeArrowheads="1"/>
          </p:cNvSpPr>
          <p:nvPr/>
        </p:nvSpPr>
        <p:spPr bwMode="auto">
          <a:xfrm>
            <a:off x="5370513" y="35798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Oval 255"/>
          <p:cNvSpPr>
            <a:spLocks noChangeArrowheads="1"/>
          </p:cNvSpPr>
          <p:nvPr/>
        </p:nvSpPr>
        <p:spPr bwMode="auto">
          <a:xfrm>
            <a:off x="7685088" y="24225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Oval 256"/>
          <p:cNvSpPr>
            <a:spLocks noChangeArrowheads="1"/>
          </p:cNvSpPr>
          <p:nvPr/>
        </p:nvSpPr>
        <p:spPr bwMode="auto">
          <a:xfrm>
            <a:off x="7770813" y="26511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458"/>
          <p:cNvGrpSpPr>
            <a:grpSpLocks/>
          </p:cNvGrpSpPr>
          <p:nvPr/>
        </p:nvGrpSpPr>
        <p:grpSpPr bwMode="auto">
          <a:xfrm>
            <a:off x="7037388" y="2855913"/>
            <a:ext cx="709612" cy="392112"/>
            <a:chOff x="4100" y="1961"/>
            <a:chExt cx="447" cy="247"/>
          </a:xfrm>
        </p:grpSpPr>
        <p:sp>
          <p:nvSpPr>
            <p:cNvPr id="10468" name="Oval 173"/>
            <p:cNvSpPr>
              <a:spLocks noChangeArrowheads="1"/>
            </p:cNvSpPr>
            <p:nvPr/>
          </p:nvSpPr>
          <p:spPr bwMode="auto">
            <a:xfrm>
              <a:off x="4100" y="215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9" name="Oval 176"/>
            <p:cNvSpPr>
              <a:spLocks noChangeArrowheads="1"/>
            </p:cNvSpPr>
            <p:nvPr/>
          </p:nvSpPr>
          <p:spPr bwMode="auto">
            <a:xfrm>
              <a:off x="4178" y="202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0" name="Oval 234"/>
            <p:cNvSpPr>
              <a:spLocks noChangeArrowheads="1"/>
            </p:cNvSpPr>
            <p:nvPr/>
          </p:nvSpPr>
          <p:spPr bwMode="auto">
            <a:xfrm>
              <a:off x="4237" y="210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1" name="Oval 235"/>
            <p:cNvSpPr>
              <a:spLocks noChangeArrowheads="1"/>
            </p:cNvSpPr>
            <p:nvPr/>
          </p:nvSpPr>
          <p:spPr bwMode="auto">
            <a:xfrm>
              <a:off x="4491" y="210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2" name="Oval 237"/>
            <p:cNvSpPr>
              <a:spLocks noChangeArrowheads="1"/>
            </p:cNvSpPr>
            <p:nvPr/>
          </p:nvSpPr>
          <p:spPr bwMode="auto">
            <a:xfrm>
              <a:off x="4374" y="20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3" name="Oval 253"/>
            <p:cNvSpPr>
              <a:spLocks noChangeArrowheads="1"/>
            </p:cNvSpPr>
            <p:nvPr/>
          </p:nvSpPr>
          <p:spPr bwMode="auto">
            <a:xfrm>
              <a:off x="4484" y="196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4" name="Oval 258"/>
            <p:cNvSpPr>
              <a:spLocks noChangeArrowheads="1"/>
            </p:cNvSpPr>
            <p:nvPr/>
          </p:nvSpPr>
          <p:spPr bwMode="auto">
            <a:xfrm>
              <a:off x="4346" y="199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57"/>
          <p:cNvGrpSpPr>
            <a:grpSpLocks/>
          </p:cNvGrpSpPr>
          <p:nvPr/>
        </p:nvGrpSpPr>
        <p:grpSpPr bwMode="auto">
          <a:xfrm>
            <a:off x="7053263" y="2273300"/>
            <a:ext cx="534987" cy="609600"/>
            <a:chOff x="4110" y="1594"/>
            <a:chExt cx="337" cy="384"/>
          </a:xfrm>
        </p:grpSpPr>
        <p:sp>
          <p:nvSpPr>
            <p:cNvPr id="10461" name="Oval 175"/>
            <p:cNvSpPr>
              <a:spLocks noChangeArrowheads="1"/>
            </p:cNvSpPr>
            <p:nvPr/>
          </p:nvSpPr>
          <p:spPr bwMode="auto">
            <a:xfrm>
              <a:off x="4124" y="187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2" name="Oval 183"/>
            <p:cNvSpPr>
              <a:spLocks noChangeArrowheads="1"/>
            </p:cNvSpPr>
            <p:nvPr/>
          </p:nvSpPr>
          <p:spPr bwMode="auto">
            <a:xfrm>
              <a:off x="4110" y="172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3" name="Oval 186"/>
            <p:cNvSpPr>
              <a:spLocks noChangeArrowheads="1"/>
            </p:cNvSpPr>
            <p:nvPr/>
          </p:nvSpPr>
          <p:spPr bwMode="auto">
            <a:xfrm>
              <a:off x="4188" y="159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4" name="Oval 254"/>
            <p:cNvSpPr>
              <a:spLocks noChangeArrowheads="1"/>
            </p:cNvSpPr>
            <p:nvPr/>
          </p:nvSpPr>
          <p:spPr bwMode="auto">
            <a:xfrm>
              <a:off x="4254" y="168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5" name="Oval 257"/>
            <p:cNvSpPr>
              <a:spLocks noChangeArrowheads="1"/>
            </p:cNvSpPr>
            <p:nvPr/>
          </p:nvSpPr>
          <p:spPr bwMode="auto">
            <a:xfrm>
              <a:off x="4391" y="163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6" name="Oval 259"/>
            <p:cNvSpPr>
              <a:spLocks noChangeArrowheads="1"/>
            </p:cNvSpPr>
            <p:nvPr/>
          </p:nvSpPr>
          <p:spPr bwMode="auto">
            <a:xfrm>
              <a:off x="4229" y="192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7" name="Oval 260"/>
            <p:cNvSpPr>
              <a:spLocks noChangeArrowheads="1"/>
            </p:cNvSpPr>
            <p:nvPr/>
          </p:nvSpPr>
          <p:spPr bwMode="auto">
            <a:xfrm>
              <a:off x="4193" y="179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0" name="Oval 263"/>
          <p:cNvSpPr>
            <a:spLocks noChangeArrowheads="1"/>
          </p:cNvSpPr>
          <p:nvPr/>
        </p:nvSpPr>
        <p:spPr bwMode="auto">
          <a:xfrm>
            <a:off x="6994525" y="44958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264"/>
          <p:cNvSpPr>
            <a:spLocks noChangeArrowheads="1"/>
          </p:cNvSpPr>
          <p:nvPr/>
        </p:nvSpPr>
        <p:spPr bwMode="auto">
          <a:xfrm>
            <a:off x="6629400" y="405288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266"/>
          <p:cNvSpPr>
            <a:spLocks noChangeArrowheads="1"/>
          </p:cNvSpPr>
          <p:nvPr/>
        </p:nvSpPr>
        <p:spPr bwMode="auto">
          <a:xfrm>
            <a:off x="7118350" y="42910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Oval 273"/>
          <p:cNvSpPr>
            <a:spLocks noChangeArrowheads="1"/>
          </p:cNvSpPr>
          <p:nvPr/>
        </p:nvSpPr>
        <p:spPr bwMode="auto">
          <a:xfrm>
            <a:off x="7561263" y="41608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Oval 276"/>
          <p:cNvSpPr>
            <a:spLocks noChangeArrowheads="1"/>
          </p:cNvSpPr>
          <p:nvPr/>
        </p:nvSpPr>
        <p:spPr bwMode="auto">
          <a:xfrm>
            <a:off x="7685088" y="39560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459"/>
          <p:cNvGrpSpPr>
            <a:grpSpLocks/>
          </p:cNvGrpSpPr>
          <p:nvPr/>
        </p:nvGrpSpPr>
        <p:grpSpPr bwMode="auto">
          <a:xfrm>
            <a:off x="7032625" y="3381375"/>
            <a:ext cx="676275" cy="434975"/>
            <a:chOff x="4097" y="2292"/>
            <a:chExt cx="426" cy="274"/>
          </a:xfrm>
        </p:grpSpPr>
        <p:sp>
          <p:nvSpPr>
            <p:cNvPr id="10453" name="Oval 215"/>
            <p:cNvSpPr>
              <a:spLocks noChangeArrowheads="1"/>
            </p:cNvSpPr>
            <p:nvPr/>
          </p:nvSpPr>
          <p:spPr bwMode="auto">
            <a:xfrm>
              <a:off x="4097" y="229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4" name="Oval 216"/>
            <p:cNvSpPr>
              <a:spLocks noChangeArrowheads="1"/>
            </p:cNvSpPr>
            <p:nvPr/>
          </p:nvSpPr>
          <p:spPr bwMode="auto">
            <a:xfrm>
              <a:off x="4151" y="243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" name="Oval 233"/>
            <p:cNvSpPr>
              <a:spLocks noChangeArrowheads="1"/>
            </p:cNvSpPr>
            <p:nvPr/>
          </p:nvSpPr>
          <p:spPr bwMode="auto">
            <a:xfrm>
              <a:off x="4467" y="238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" name="Oval 238"/>
            <p:cNvSpPr>
              <a:spLocks noChangeArrowheads="1"/>
            </p:cNvSpPr>
            <p:nvPr/>
          </p:nvSpPr>
          <p:spPr bwMode="auto">
            <a:xfrm>
              <a:off x="4329" y="241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7" name="Oval 239"/>
            <p:cNvSpPr>
              <a:spLocks noChangeArrowheads="1"/>
            </p:cNvSpPr>
            <p:nvPr/>
          </p:nvSpPr>
          <p:spPr bwMode="auto">
            <a:xfrm>
              <a:off x="4212" y="234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8" name="Oval 274"/>
            <p:cNvSpPr>
              <a:spLocks noChangeArrowheads="1"/>
            </p:cNvSpPr>
            <p:nvPr/>
          </p:nvSpPr>
          <p:spPr bwMode="auto">
            <a:xfrm>
              <a:off x="4200" y="250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9" name="Oval 275"/>
            <p:cNvSpPr>
              <a:spLocks noChangeArrowheads="1"/>
            </p:cNvSpPr>
            <p:nvPr/>
          </p:nvSpPr>
          <p:spPr bwMode="auto">
            <a:xfrm>
              <a:off x="4454" y="251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0" name="Oval 277"/>
            <p:cNvSpPr>
              <a:spLocks noChangeArrowheads="1"/>
            </p:cNvSpPr>
            <p:nvPr/>
          </p:nvSpPr>
          <p:spPr bwMode="auto">
            <a:xfrm>
              <a:off x="4337" y="245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461"/>
          <p:cNvGrpSpPr>
            <a:grpSpLocks/>
          </p:cNvGrpSpPr>
          <p:nvPr/>
        </p:nvGrpSpPr>
        <p:grpSpPr bwMode="auto">
          <a:xfrm>
            <a:off x="6775450" y="3814763"/>
            <a:ext cx="655638" cy="487362"/>
            <a:chOff x="3935" y="2565"/>
            <a:chExt cx="413" cy="307"/>
          </a:xfrm>
        </p:grpSpPr>
        <p:sp>
          <p:nvSpPr>
            <p:cNvPr id="10446" name="Oval 213"/>
            <p:cNvSpPr>
              <a:spLocks noChangeArrowheads="1"/>
            </p:cNvSpPr>
            <p:nvPr/>
          </p:nvSpPr>
          <p:spPr bwMode="auto">
            <a:xfrm>
              <a:off x="4073" y="256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" name="Oval 218"/>
            <p:cNvSpPr>
              <a:spLocks noChangeArrowheads="1"/>
            </p:cNvSpPr>
            <p:nvPr/>
          </p:nvSpPr>
          <p:spPr bwMode="auto">
            <a:xfrm>
              <a:off x="3935" y="259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" name="Oval 265"/>
            <p:cNvSpPr>
              <a:spLocks noChangeArrowheads="1"/>
            </p:cNvSpPr>
            <p:nvPr/>
          </p:nvSpPr>
          <p:spPr bwMode="auto">
            <a:xfrm>
              <a:off x="4097" y="272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" name="Oval 267"/>
            <p:cNvSpPr>
              <a:spLocks noChangeArrowheads="1"/>
            </p:cNvSpPr>
            <p:nvPr/>
          </p:nvSpPr>
          <p:spPr bwMode="auto">
            <a:xfrm>
              <a:off x="3980" y="266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" name="Oval 278"/>
            <p:cNvSpPr>
              <a:spLocks noChangeArrowheads="1"/>
            </p:cNvSpPr>
            <p:nvPr/>
          </p:nvSpPr>
          <p:spPr bwMode="auto">
            <a:xfrm>
              <a:off x="4292" y="281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" name="Oval 279"/>
            <p:cNvSpPr>
              <a:spLocks noChangeArrowheads="1"/>
            </p:cNvSpPr>
            <p:nvPr/>
          </p:nvSpPr>
          <p:spPr bwMode="auto">
            <a:xfrm>
              <a:off x="4175" y="274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2" name="Oval 280"/>
            <p:cNvSpPr>
              <a:spLocks noChangeArrowheads="1"/>
            </p:cNvSpPr>
            <p:nvPr/>
          </p:nvSpPr>
          <p:spPr bwMode="auto">
            <a:xfrm>
              <a:off x="4139" y="261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283"/>
          <p:cNvSpPr>
            <a:spLocks noChangeArrowheads="1"/>
          </p:cNvSpPr>
          <p:nvPr/>
        </p:nvSpPr>
        <p:spPr bwMode="auto">
          <a:xfrm>
            <a:off x="5819775" y="44942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453"/>
          <p:cNvGrpSpPr>
            <a:grpSpLocks/>
          </p:cNvGrpSpPr>
          <p:nvPr/>
        </p:nvGrpSpPr>
        <p:grpSpPr bwMode="auto">
          <a:xfrm>
            <a:off x="5427663" y="3779838"/>
            <a:ext cx="669925" cy="407987"/>
            <a:chOff x="3086" y="2543"/>
            <a:chExt cx="422" cy="257"/>
          </a:xfrm>
        </p:grpSpPr>
        <p:sp>
          <p:nvSpPr>
            <p:cNvPr id="10438" name="Oval 229"/>
            <p:cNvSpPr>
              <a:spLocks noChangeArrowheads="1"/>
            </p:cNvSpPr>
            <p:nvPr/>
          </p:nvSpPr>
          <p:spPr bwMode="auto">
            <a:xfrm>
              <a:off x="3452" y="274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9" name="Oval 230"/>
            <p:cNvSpPr>
              <a:spLocks noChangeArrowheads="1"/>
            </p:cNvSpPr>
            <p:nvPr/>
          </p:nvSpPr>
          <p:spPr bwMode="auto">
            <a:xfrm>
              <a:off x="3416" y="261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0" name="Oval 243"/>
            <p:cNvSpPr>
              <a:spLocks noChangeArrowheads="1"/>
            </p:cNvSpPr>
            <p:nvPr/>
          </p:nvSpPr>
          <p:spPr bwMode="auto">
            <a:xfrm>
              <a:off x="3341" y="258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1" name="Oval 248"/>
            <p:cNvSpPr>
              <a:spLocks noChangeArrowheads="1"/>
            </p:cNvSpPr>
            <p:nvPr/>
          </p:nvSpPr>
          <p:spPr bwMode="auto">
            <a:xfrm>
              <a:off x="3203" y="261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2" name="Oval 249"/>
            <p:cNvSpPr>
              <a:spLocks noChangeArrowheads="1"/>
            </p:cNvSpPr>
            <p:nvPr/>
          </p:nvSpPr>
          <p:spPr bwMode="auto">
            <a:xfrm>
              <a:off x="3086" y="254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3" name="Oval 284"/>
            <p:cNvSpPr>
              <a:spLocks noChangeArrowheads="1"/>
            </p:cNvSpPr>
            <p:nvPr/>
          </p:nvSpPr>
          <p:spPr bwMode="auto">
            <a:xfrm>
              <a:off x="3103" y="271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4" name="Oval 285"/>
            <p:cNvSpPr>
              <a:spLocks noChangeArrowheads="1"/>
            </p:cNvSpPr>
            <p:nvPr/>
          </p:nvSpPr>
          <p:spPr bwMode="auto">
            <a:xfrm>
              <a:off x="3357" y="272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" name="Oval 287"/>
            <p:cNvSpPr>
              <a:spLocks noChangeArrowheads="1"/>
            </p:cNvSpPr>
            <p:nvPr/>
          </p:nvSpPr>
          <p:spPr bwMode="auto">
            <a:xfrm>
              <a:off x="3240" y="26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9" name="Oval 288"/>
          <p:cNvSpPr>
            <a:spLocks noChangeArrowheads="1"/>
          </p:cNvSpPr>
          <p:nvPr/>
        </p:nvSpPr>
        <p:spPr bwMode="auto">
          <a:xfrm>
            <a:off x="5600700" y="45466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Oval 289"/>
          <p:cNvSpPr>
            <a:spLocks noChangeArrowheads="1"/>
          </p:cNvSpPr>
          <p:nvPr/>
        </p:nvSpPr>
        <p:spPr bwMode="auto">
          <a:xfrm>
            <a:off x="5414963" y="44323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Oval 290"/>
          <p:cNvSpPr>
            <a:spLocks noChangeArrowheads="1"/>
          </p:cNvSpPr>
          <p:nvPr/>
        </p:nvSpPr>
        <p:spPr bwMode="auto">
          <a:xfrm>
            <a:off x="5357813" y="42322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Oval 293"/>
          <p:cNvSpPr>
            <a:spLocks noChangeArrowheads="1"/>
          </p:cNvSpPr>
          <p:nvPr/>
        </p:nvSpPr>
        <p:spPr bwMode="auto">
          <a:xfrm>
            <a:off x="6415088" y="48291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Oval 298"/>
          <p:cNvSpPr>
            <a:spLocks noChangeArrowheads="1"/>
          </p:cNvSpPr>
          <p:nvPr/>
        </p:nvSpPr>
        <p:spPr bwMode="auto">
          <a:xfrm>
            <a:off x="6196013" y="48815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Oval 299"/>
          <p:cNvSpPr>
            <a:spLocks noChangeArrowheads="1"/>
          </p:cNvSpPr>
          <p:nvPr/>
        </p:nvSpPr>
        <p:spPr bwMode="auto">
          <a:xfrm>
            <a:off x="6010275" y="47672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462"/>
          <p:cNvGrpSpPr>
            <a:grpSpLocks/>
          </p:cNvGrpSpPr>
          <p:nvPr/>
        </p:nvGrpSpPr>
        <p:grpSpPr bwMode="auto">
          <a:xfrm>
            <a:off x="5943600" y="4160838"/>
            <a:ext cx="920750" cy="552450"/>
            <a:chOff x="3411" y="2783"/>
            <a:chExt cx="580" cy="348"/>
          </a:xfrm>
        </p:grpSpPr>
        <p:sp>
          <p:nvSpPr>
            <p:cNvPr id="10427" name="Oval 223"/>
            <p:cNvSpPr>
              <a:spLocks noChangeArrowheads="1"/>
            </p:cNvSpPr>
            <p:nvPr/>
          </p:nvSpPr>
          <p:spPr bwMode="auto">
            <a:xfrm>
              <a:off x="3707" y="278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8" name="Oval 228"/>
            <p:cNvSpPr>
              <a:spLocks noChangeArrowheads="1"/>
            </p:cNvSpPr>
            <p:nvPr/>
          </p:nvSpPr>
          <p:spPr bwMode="auto">
            <a:xfrm>
              <a:off x="3569" y="281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9" name="Oval 268"/>
            <p:cNvSpPr>
              <a:spLocks noChangeArrowheads="1"/>
            </p:cNvSpPr>
            <p:nvPr/>
          </p:nvSpPr>
          <p:spPr bwMode="auto">
            <a:xfrm>
              <a:off x="3935" y="302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0" name="Oval 269"/>
            <p:cNvSpPr>
              <a:spLocks noChangeArrowheads="1"/>
            </p:cNvSpPr>
            <p:nvPr/>
          </p:nvSpPr>
          <p:spPr bwMode="auto">
            <a:xfrm>
              <a:off x="3818" y="29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1" name="Oval 270"/>
            <p:cNvSpPr>
              <a:spLocks noChangeArrowheads="1"/>
            </p:cNvSpPr>
            <p:nvPr/>
          </p:nvSpPr>
          <p:spPr bwMode="auto">
            <a:xfrm>
              <a:off x="3782" y="282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2" name="Oval 286"/>
            <p:cNvSpPr>
              <a:spLocks noChangeArrowheads="1"/>
            </p:cNvSpPr>
            <p:nvPr/>
          </p:nvSpPr>
          <p:spPr bwMode="auto">
            <a:xfrm>
              <a:off x="3411" y="286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3" name="Oval 294"/>
            <p:cNvSpPr>
              <a:spLocks noChangeArrowheads="1"/>
            </p:cNvSpPr>
            <p:nvPr/>
          </p:nvSpPr>
          <p:spPr bwMode="auto">
            <a:xfrm>
              <a:off x="3478" y="292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4" name="Oval 295"/>
            <p:cNvSpPr>
              <a:spLocks noChangeArrowheads="1"/>
            </p:cNvSpPr>
            <p:nvPr/>
          </p:nvSpPr>
          <p:spPr bwMode="auto">
            <a:xfrm>
              <a:off x="3732" y="293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5" name="Oval 296"/>
            <p:cNvSpPr>
              <a:spLocks noChangeArrowheads="1"/>
            </p:cNvSpPr>
            <p:nvPr/>
          </p:nvSpPr>
          <p:spPr bwMode="auto">
            <a:xfrm>
              <a:off x="3786" y="307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6" name="Oval 297"/>
            <p:cNvSpPr>
              <a:spLocks noChangeArrowheads="1"/>
            </p:cNvSpPr>
            <p:nvPr/>
          </p:nvSpPr>
          <p:spPr bwMode="auto">
            <a:xfrm>
              <a:off x="3615" y="287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7" name="Oval 300"/>
            <p:cNvSpPr>
              <a:spLocks noChangeArrowheads="1"/>
            </p:cNvSpPr>
            <p:nvPr/>
          </p:nvSpPr>
          <p:spPr bwMode="auto">
            <a:xfrm>
              <a:off x="3417" y="303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301"/>
          <p:cNvGrpSpPr>
            <a:grpSpLocks/>
          </p:cNvGrpSpPr>
          <p:nvPr/>
        </p:nvGrpSpPr>
        <p:grpSpPr bwMode="auto">
          <a:xfrm>
            <a:off x="2601913" y="3905250"/>
            <a:ext cx="674687" cy="660400"/>
            <a:chOff x="1245" y="2278"/>
            <a:chExt cx="425" cy="416"/>
          </a:xfrm>
        </p:grpSpPr>
        <p:sp>
          <p:nvSpPr>
            <p:cNvPr id="10418" name="Oval 30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9" name="Oval 30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0" name="Oval 30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1" name="Oval 30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2" name="Oval 30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3" name="Oval 30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4" name="Oval 30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5" name="Oval 30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6" name="Oval 31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311"/>
          <p:cNvGrpSpPr>
            <a:grpSpLocks/>
          </p:cNvGrpSpPr>
          <p:nvPr/>
        </p:nvGrpSpPr>
        <p:grpSpPr bwMode="auto">
          <a:xfrm>
            <a:off x="1992313" y="3571875"/>
            <a:ext cx="674687" cy="660400"/>
            <a:chOff x="1245" y="2278"/>
            <a:chExt cx="425" cy="416"/>
          </a:xfrm>
        </p:grpSpPr>
        <p:sp>
          <p:nvSpPr>
            <p:cNvPr id="10409" name="Oval 31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0" name="Oval 31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1" name="Oval 31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2" name="Oval 31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3" name="Oval 31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4" name="Oval 31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5" name="Oval 31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6" name="Oval 31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7" name="Oval 32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21"/>
          <p:cNvGrpSpPr>
            <a:grpSpLocks/>
          </p:cNvGrpSpPr>
          <p:nvPr/>
        </p:nvGrpSpPr>
        <p:grpSpPr bwMode="auto">
          <a:xfrm>
            <a:off x="1425575" y="3962400"/>
            <a:ext cx="674688" cy="660400"/>
            <a:chOff x="1245" y="2278"/>
            <a:chExt cx="425" cy="416"/>
          </a:xfrm>
        </p:grpSpPr>
        <p:sp>
          <p:nvSpPr>
            <p:cNvPr id="10400" name="Oval 32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1" name="Oval 32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2" name="Oval 32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3" name="Oval 32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4" name="Oval 32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5" name="Oval 32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6" name="Oval 32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7" name="Oval 32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8" name="Oval 33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331"/>
          <p:cNvGrpSpPr>
            <a:grpSpLocks/>
          </p:cNvGrpSpPr>
          <p:nvPr/>
        </p:nvGrpSpPr>
        <p:grpSpPr bwMode="auto">
          <a:xfrm>
            <a:off x="1935163" y="2874963"/>
            <a:ext cx="674687" cy="660400"/>
            <a:chOff x="1245" y="2278"/>
            <a:chExt cx="425" cy="416"/>
          </a:xfrm>
        </p:grpSpPr>
        <p:sp>
          <p:nvSpPr>
            <p:cNvPr id="10391" name="Oval 33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2" name="Oval 33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3" name="Oval 33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4" name="Oval 33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5" name="Oval 33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6" name="Oval 33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7" name="Oval 33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8" name="Oval 33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9" name="Oval 34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341"/>
          <p:cNvGrpSpPr>
            <a:grpSpLocks/>
          </p:cNvGrpSpPr>
          <p:nvPr/>
        </p:nvGrpSpPr>
        <p:grpSpPr bwMode="auto">
          <a:xfrm>
            <a:off x="1368425" y="3265488"/>
            <a:ext cx="674688" cy="660400"/>
            <a:chOff x="1245" y="2278"/>
            <a:chExt cx="425" cy="416"/>
          </a:xfrm>
        </p:grpSpPr>
        <p:sp>
          <p:nvSpPr>
            <p:cNvPr id="10382" name="Oval 34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" name="Oval 34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4" name="Oval 34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5" name="Oval 34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6" name="Oval 34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7" name="Oval 34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8" name="Oval 34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9" name="Oval 34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0" name="Oval 35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351"/>
          <p:cNvGrpSpPr>
            <a:grpSpLocks/>
          </p:cNvGrpSpPr>
          <p:nvPr/>
        </p:nvGrpSpPr>
        <p:grpSpPr bwMode="auto">
          <a:xfrm>
            <a:off x="3124200" y="2801938"/>
            <a:ext cx="674688" cy="660400"/>
            <a:chOff x="1245" y="2278"/>
            <a:chExt cx="425" cy="416"/>
          </a:xfrm>
        </p:grpSpPr>
        <p:sp>
          <p:nvSpPr>
            <p:cNvPr id="10373" name="Oval 35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4" name="Oval 35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5" name="Oval 35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6" name="Oval 35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7" name="Oval 35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8" name="Oval 35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9" name="Oval 35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0" name="Oval 35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1" name="Oval 36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361"/>
          <p:cNvGrpSpPr>
            <a:grpSpLocks/>
          </p:cNvGrpSpPr>
          <p:nvPr/>
        </p:nvGrpSpPr>
        <p:grpSpPr bwMode="auto">
          <a:xfrm>
            <a:off x="2557463" y="3192463"/>
            <a:ext cx="674687" cy="660400"/>
            <a:chOff x="1245" y="2278"/>
            <a:chExt cx="425" cy="416"/>
          </a:xfrm>
        </p:grpSpPr>
        <p:sp>
          <p:nvSpPr>
            <p:cNvPr id="10364" name="Oval 36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5" name="Oval 36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6" name="Oval 36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7" name="Oval 36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8" name="Oval 36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9" name="Oval 36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0" name="Oval 36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1" name="Oval 36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2" name="Oval 37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381"/>
          <p:cNvGrpSpPr>
            <a:grpSpLocks/>
          </p:cNvGrpSpPr>
          <p:nvPr/>
        </p:nvGrpSpPr>
        <p:grpSpPr bwMode="auto">
          <a:xfrm>
            <a:off x="2500313" y="2466975"/>
            <a:ext cx="674687" cy="660400"/>
            <a:chOff x="1245" y="2278"/>
            <a:chExt cx="425" cy="416"/>
          </a:xfrm>
        </p:grpSpPr>
        <p:sp>
          <p:nvSpPr>
            <p:cNvPr id="10355" name="Oval 38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6" name="Oval 38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7" name="Oval 38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8" name="Oval 38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9" name="Oval 38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0" name="Oval 38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1" name="Oval 38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2" name="Oval 38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" name="Oval 39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391"/>
          <p:cNvGrpSpPr>
            <a:grpSpLocks/>
          </p:cNvGrpSpPr>
          <p:nvPr/>
        </p:nvGrpSpPr>
        <p:grpSpPr bwMode="auto">
          <a:xfrm>
            <a:off x="3733800" y="3106738"/>
            <a:ext cx="674688" cy="660400"/>
            <a:chOff x="1245" y="2278"/>
            <a:chExt cx="425" cy="416"/>
          </a:xfrm>
        </p:grpSpPr>
        <p:sp>
          <p:nvSpPr>
            <p:cNvPr id="10346" name="Oval 39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" name="Oval 39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" name="Oval 39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" name="Oval 39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0" name="Oval 39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Oval 39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" name="Oval 39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" name="Oval 39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4" name="Oval 40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401"/>
          <p:cNvGrpSpPr>
            <a:grpSpLocks/>
          </p:cNvGrpSpPr>
          <p:nvPr/>
        </p:nvGrpSpPr>
        <p:grpSpPr bwMode="auto">
          <a:xfrm>
            <a:off x="3167063" y="3497263"/>
            <a:ext cx="674687" cy="660400"/>
            <a:chOff x="1245" y="2278"/>
            <a:chExt cx="425" cy="416"/>
          </a:xfrm>
        </p:grpSpPr>
        <p:sp>
          <p:nvSpPr>
            <p:cNvPr id="10337" name="Oval 40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8" name="Oval 40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9" name="Oval 40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0" name="Oval 40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1" name="Oval 40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" name="Oval 40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" name="Oval 40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" name="Oval 40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" name="Oval 41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411"/>
          <p:cNvGrpSpPr>
            <a:grpSpLocks/>
          </p:cNvGrpSpPr>
          <p:nvPr/>
        </p:nvGrpSpPr>
        <p:grpSpPr bwMode="auto">
          <a:xfrm>
            <a:off x="3749675" y="3817938"/>
            <a:ext cx="674688" cy="660400"/>
            <a:chOff x="1245" y="2278"/>
            <a:chExt cx="425" cy="416"/>
          </a:xfrm>
        </p:grpSpPr>
        <p:sp>
          <p:nvSpPr>
            <p:cNvPr id="10328" name="Oval 41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Oval 41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Oval 41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1" name="Oval 41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Oval 41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Oval 41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4" name="Oval 41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5" name="Oval 41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6" name="Oval 42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421"/>
          <p:cNvGrpSpPr>
            <a:grpSpLocks/>
          </p:cNvGrpSpPr>
          <p:nvPr/>
        </p:nvGrpSpPr>
        <p:grpSpPr bwMode="auto">
          <a:xfrm>
            <a:off x="3182938" y="4208463"/>
            <a:ext cx="674687" cy="660400"/>
            <a:chOff x="1245" y="2278"/>
            <a:chExt cx="425" cy="416"/>
          </a:xfrm>
        </p:grpSpPr>
        <p:sp>
          <p:nvSpPr>
            <p:cNvPr id="10319" name="Oval 42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Oval 42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Oval 42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Oval 42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3" name="Oval 42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42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Oval 42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Oval 42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Oval 43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431"/>
          <p:cNvGrpSpPr>
            <a:grpSpLocks/>
          </p:cNvGrpSpPr>
          <p:nvPr/>
        </p:nvGrpSpPr>
        <p:grpSpPr bwMode="auto">
          <a:xfrm>
            <a:off x="1819275" y="2178050"/>
            <a:ext cx="674688" cy="660400"/>
            <a:chOff x="1245" y="2278"/>
            <a:chExt cx="425" cy="416"/>
          </a:xfrm>
        </p:grpSpPr>
        <p:sp>
          <p:nvSpPr>
            <p:cNvPr id="10310" name="Oval 43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43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Oval 43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Oval 43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4" name="Oval 43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5" name="Oval 43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Oval 43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Oval 43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Oval 44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441"/>
          <p:cNvGrpSpPr>
            <a:grpSpLocks/>
          </p:cNvGrpSpPr>
          <p:nvPr/>
        </p:nvGrpSpPr>
        <p:grpSpPr bwMode="auto">
          <a:xfrm>
            <a:off x="1252538" y="2568575"/>
            <a:ext cx="674687" cy="660400"/>
            <a:chOff x="1245" y="2278"/>
            <a:chExt cx="425" cy="416"/>
          </a:xfrm>
        </p:grpSpPr>
        <p:sp>
          <p:nvSpPr>
            <p:cNvPr id="10301" name="Oval 442" descr="Stationery"/>
            <p:cNvSpPr>
              <a:spLocks noChangeArrowheads="1"/>
            </p:cNvSpPr>
            <p:nvPr/>
          </p:nvSpPr>
          <p:spPr bwMode="auto">
            <a:xfrm>
              <a:off x="1271" y="2304"/>
              <a:ext cx="366" cy="36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Oval 443"/>
            <p:cNvSpPr>
              <a:spLocks noChangeArrowheads="1"/>
            </p:cNvSpPr>
            <p:nvPr/>
          </p:nvSpPr>
          <p:spPr bwMode="auto">
            <a:xfrm>
              <a:off x="1536" y="26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Oval 444"/>
            <p:cNvSpPr>
              <a:spLocks noChangeArrowheads="1"/>
            </p:cNvSpPr>
            <p:nvPr/>
          </p:nvSpPr>
          <p:spPr bwMode="auto">
            <a:xfrm>
              <a:off x="1306" y="23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Oval 445"/>
            <p:cNvSpPr>
              <a:spLocks noChangeArrowheads="1"/>
            </p:cNvSpPr>
            <p:nvPr/>
          </p:nvSpPr>
          <p:spPr bwMode="auto">
            <a:xfrm>
              <a:off x="1560" y="233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Oval 446"/>
            <p:cNvSpPr>
              <a:spLocks noChangeArrowheads="1"/>
            </p:cNvSpPr>
            <p:nvPr/>
          </p:nvSpPr>
          <p:spPr bwMode="auto">
            <a:xfrm>
              <a:off x="1614" y="247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Oval 447"/>
            <p:cNvSpPr>
              <a:spLocks noChangeArrowheads="1"/>
            </p:cNvSpPr>
            <p:nvPr/>
          </p:nvSpPr>
          <p:spPr bwMode="auto">
            <a:xfrm>
              <a:off x="1443" y="22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Oval 448"/>
            <p:cNvSpPr>
              <a:spLocks noChangeArrowheads="1"/>
            </p:cNvSpPr>
            <p:nvPr/>
          </p:nvSpPr>
          <p:spPr bwMode="auto">
            <a:xfrm>
              <a:off x="1398" y="263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Oval 449"/>
            <p:cNvSpPr>
              <a:spLocks noChangeArrowheads="1"/>
            </p:cNvSpPr>
            <p:nvPr/>
          </p:nvSpPr>
          <p:spPr bwMode="auto">
            <a:xfrm>
              <a:off x="1281" y="25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450"/>
            <p:cNvSpPr>
              <a:spLocks noChangeArrowheads="1"/>
            </p:cNvSpPr>
            <p:nvPr/>
          </p:nvSpPr>
          <p:spPr bwMode="auto">
            <a:xfrm>
              <a:off x="1245" y="24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760" name="Rectangle 464"/>
          <p:cNvSpPr>
            <a:spLocks noChangeArrowheads="1"/>
          </p:cNvSpPr>
          <p:nvPr/>
        </p:nvSpPr>
        <p:spPr bwMode="auto">
          <a:xfrm>
            <a:off x="4703763" y="5081588"/>
            <a:ext cx="3806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0000FF"/>
                </a:solidFill>
              </a:rPr>
              <a:t>Not so in metals.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57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57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57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669088" y="5121275"/>
            <a:ext cx="2146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/>
              <a:t>All due</a:t>
            </a:r>
            <a:r>
              <a:rPr lang="en-US" sz="2800" b="0"/>
              <a:t> to free-moving v.e</a:t>
            </a:r>
            <a:r>
              <a:rPr lang="en-US" sz="2800" b="0" baseline="30000"/>
              <a:t>–</a:t>
            </a:r>
            <a:r>
              <a:rPr lang="en-US" sz="2800" b="0"/>
              <a:t>.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2703513" y="250825"/>
            <a:ext cx="3686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Properties of Metals</a:t>
            </a:r>
            <a:r>
              <a:rPr lang="en-US" sz="2800" b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Group 164"/>
          <p:cNvGrpSpPr>
            <a:grpSpLocks/>
          </p:cNvGrpSpPr>
          <p:nvPr/>
        </p:nvGrpSpPr>
        <p:grpSpPr bwMode="auto">
          <a:xfrm>
            <a:off x="1381125" y="1136650"/>
            <a:ext cx="1501775" cy="2028825"/>
            <a:chOff x="870" y="716"/>
            <a:chExt cx="946" cy="1278"/>
          </a:xfrm>
        </p:grpSpPr>
        <p:sp>
          <p:nvSpPr>
            <p:cNvPr id="11414" name="Rectangle 7"/>
            <p:cNvSpPr>
              <a:spLocks noChangeArrowheads="1"/>
            </p:cNvSpPr>
            <p:nvPr/>
          </p:nvSpPr>
          <p:spPr bwMode="auto">
            <a:xfrm>
              <a:off x="943" y="1667"/>
              <a:ext cx="7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/>
                <a:t>ductile</a:t>
              </a:r>
            </a:p>
          </p:txBody>
        </p:sp>
        <p:pic>
          <p:nvPicPr>
            <p:cNvPr id="11415" name="Picture 154" descr="WIRE_VACUUM_SEA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0" y="716"/>
              <a:ext cx="946" cy="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67"/>
          <p:cNvGrpSpPr>
            <a:grpSpLocks/>
          </p:cNvGrpSpPr>
          <p:nvPr/>
        </p:nvGrpSpPr>
        <p:grpSpPr bwMode="auto">
          <a:xfrm>
            <a:off x="4054475" y="950913"/>
            <a:ext cx="4598988" cy="2217737"/>
            <a:chOff x="2554" y="599"/>
            <a:chExt cx="2897" cy="1397"/>
          </a:xfrm>
        </p:grpSpPr>
        <p:sp>
          <p:nvSpPr>
            <p:cNvPr id="11411" name="Rectangle 8"/>
            <p:cNvSpPr>
              <a:spLocks noChangeArrowheads="1"/>
            </p:cNvSpPr>
            <p:nvPr/>
          </p:nvSpPr>
          <p:spPr bwMode="auto">
            <a:xfrm>
              <a:off x="2554" y="1669"/>
              <a:ext cx="289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/>
                <a:t>conduct heat and electricity </a:t>
              </a:r>
            </a:p>
          </p:txBody>
        </p:sp>
        <p:pic>
          <p:nvPicPr>
            <p:cNvPr id="11412" name="Picture 156" descr="istockphoto_2857323_electrical_cord_plu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31" y="608"/>
              <a:ext cx="1064" cy="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413" name="Picture 160" descr="Single_Handle_Frying_Pan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8" y="599"/>
              <a:ext cx="1056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63"/>
          <p:cNvGrpSpPr>
            <a:grpSpLocks/>
          </p:cNvGrpSpPr>
          <p:nvPr/>
        </p:nvGrpSpPr>
        <p:grpSpPr bwMode="auto">
          <a:xfrm>
            <a:off x="1250950" y="3427413"/>
            <a:ext cx="1908175" cy="2836862"/>
            <a:chOff x="788" y="2159"/>
            <a:chExt cx="1202" cy="1787"/>
          </a:xfrm>
        </p:grpSpPr>
        <p:sp>
          <p:nvSpPr>
            <p:cNvPr id="11409" name="Rectangle 10"/>
            <p:cNvSpPr>
              <a:spLocks noChangeArrowheads="1"/>
            </p:cNvSpPr>
            <p:nvPr/>
          </p:nvSpPr>
          <p:spPr bwMode="auto">
            <a:xfrm>
              <a:off x="834" y="3619"/>
              <a:ext cx="11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/>
                <a:t>malleable </a:t>
              </a:r>
            </a:p>
          </p:txBody>
        </p:sp>
        <p:pic>
          <p:nvPicPr>
            <p:cNvPr id="11410" name="Picture 162" descr="AR008_Torso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88" y="2159"/>
              <a:ext cx="1202" cy="1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271" name="Group 169"/>
          <p:cNvGrpSpPr>
            <a:grpSpLocks/>
          </p:cNvGrpSpPr>
          <p:nvPr/>
        </p:nvGrpSpPr>
        <p:grpSpPr bwMode="auto">
          <a:xfrm>
            <a:off x="4338638" y="3400425"/>
            <a:ext cx="2425700" cy="2932113"/>
            <a:chOff x="3057" y="1422"/>
            <a:chExt cx="1528" cy="1847"/>
          </a:xfrm>
        </p:grpSpPr>
        <p:sp>
          <p:nvSpPr>
            <p:cNvPr id="11395" name="Oval 170"/>
            <p:cNvSpPr>
              <a:spLocks noChangeArrowheads="1"/>
            </p:cNvSpPr>
            <p:nvPr/>
          </p:nvSpPr>
          <p:spPr bwMode="auto">
            <a:xfrm>
              <a:off x="3451" y="2071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6" name="Oval 171"/>
            <p:cNvSpPr>
              <a:spLocks noChangeArrowheads="1"/>
            </p:cNvSpPr>
            <p:nvPr/>
          </p:nvSpPr>
          <p:spPr bwMode="auto">
            <a:xfrm>
              <a:off x="3835" y="1851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7" name="Oval 172"/>
            <p:cNvSpPr>
              <a:spLocks noChangeArrowheads="1"/>
            </p:cNvSpPr>
            <p:nvPr/>
          </p:nvSpPr>
          <p:spPr bwMode="auto">
            <a:xfrm>
              <a:off x="3845" y="1422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8" name="Oval 173"/>
            <p:cNvSpPr>
              <a:spLocks noChangeArrowheads="1"/>
            </p:cNvSpPr>
            <p:nvPr/>
          </p:nvSpPr>
          <p:spPr bwMode="auto">
            <a:xfrm>
              <a:off x="3450" y="1632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9" name="Oval 174"/>
            <p:cNvSpPr>
              <a:spLocks noChangeArrowheads="1"/>
            </p:cNvSpPr>
            <p:nvPr/>
          </p:nvSpPr>
          <p:spPr bwMode="auto">
            <a:xfrm>
              <a:off x="3057" y="1860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0" name="Oval 175"/>
            <p:cNvSpPr>
              <a:spLocks noChangeArrowheads="1"/>
            </p:cNvSpPr>
            <p:nvPr/>
          </p:nvSpPr>
          <p:spPr bwMode="auto">
            <a:xfrm>
              <a:off x="3808" y="2264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1" name="Oval 176"/>
            <p:cNvSpPr>
              <a:spLocks noChangeArrowheads="1"/>
            </p:cNvSpPr>
            <p:nvPr/>
          </p:nvSpPr>
          <p:spPr bwMode="auto">
            <a:xfrm>
              <a:off x="3442" y="2482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2" name="Oval 177"/>
            <p:cNvSpPr>
              <a:spLocks noChangeArrowheads="1"/>
            </p:cNvSpPr>
            <p:nvPr/>
          </p:nvSpPr>
          <p:spPr bwMode="auto">
            <a:xfrm>
              <a:off x="4202" y="2081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3" name="Oval 178"/>
            <p:cNvSpPr>
              <a:spLocks noChangeArrowheads="1"/>
            </p:cNvSpPr>
            <p:nvPr/>
          </p:nvSpPr>
          <p:spPr bwMode="auto">
            <a:xfrm>
              <a:off x="3076" y="2281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4" name="Oval 179"/>
            <p:cNvSpPr>
              <a:spLocks noChangeArrowheads="1"/>
            </p:cNvSpPr>
            <p:nvPr/>
          </p:nvSpPr>
          <p:spPr bwMode="auto">
            <a:xfrm>
              <a:off x="4219" y="1660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5" name="Oval 180"/>
            <p:cNvSpPr>
              <a:spLocks noChangeArrowheads="1"/>
            </p:cNvSpPr>
            <p:nvPr/>
          </p:nvSpPr>
          <p:spPr bwMode="auto">
            <a:xfrm>
              <a:off x="3808" y="2693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6" name="Oval 181"/>
            <p:cNvSpPr>
              <a:spLocks noChangeArrowheads="1"/>
            </p:cNvSpPr>
            <p:nvPr/>
          </p:nvSpPr>
          <p:spPr bwMode="auto">
            <a:xfrm>
              <a:off x="4165" y="2482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7" name="Oval 182"/>
            <p:cNvSpPr>
              <a:spLocks noChangeArrowheads="1"/>
            </p:cNvSpPr>
            <p:nvPr/>
          </p:nvSpPr>
          <p:spPr bwMode="auto">
            <a:xfrm>
              <a:off x="3068" y="2692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8" name="Oval 183"/>
            <p:cNvSpPr>
              <a:spLocks noChangeArrowheads="1"/>
            </p:cNvSpPr>
            <p:nvPr/>
          </p:nvSpPr>
          <p:spPr bwMode="auto">
            <a:xfrm>
              <a:off x="3443" y="2903"/>
              <a:ext cx="366" cy="366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2" name="Oval 184"/>
          <p:cNvSpPr>
            <a:spLocks noChangeArrowheads="1"/>
          </p:cNvSpPr>
          <p:nvPr/>
        </p:nvSpPr>
        <p:spPr bwMode="auto">
          <a:xfrm>
            <a:off x="5494338" y="47037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185"/>
          <p:cNvSpPr>
            <a:spLocks noChangeArrowheads="1"/>
          </p:cNvSpPr>
          <p:nvPr/>
        </p:nvSpPr>
        <p:spPr bwMode="auto">
          <a:xfrm>
            <a:off x="5630863" y="34353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86"/>
          <p:cNvSpPr>
            <a:spLocks noChangeArrowheads="1"/>
          </p:cNvSpPr>
          <p:nvPr/>
        </p:nvSpPr>
        <p:spPr bwMode="auto">
          <a:xfrm>
            <a:off x="6034088" y="34448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87"/>
          <p:cNvSpPr>
            <a:spLocks noChangeArrowheads="1"/>
          </p:cNvSpPr>
          <p:nvPr/>
        </p:nvSpPr>
        <p:spPr bwMode="auto">
          <a:xfrm>
            <a:off x="5848350" y="33591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88"/>
          <p:cNvGrpSpPr>
            <a:grpSpLocks/>
          </p:cNvGrpSpPr>
          <p:nvPr/>
        </p:nvGrpSpPr>
        <p:grpSpPr bwMode="auto">
          <a:xfrm>
            <a:off x="5221288" y="3616325"/>
            <a:ext cx="700087" cy="588963"/>
            <a:chOff x="3622" y="1558"/>
            <a:chExt cx="441" cy="371"/>
          </a:xfrm>
        </p:grpSpPr>
        <p:sp>
          <p:nvSpPr>
            <p:cNvPr id="11387" name="Oval 189"/>
            <p:cNvSpPr>
              <a:spLocks noChangeArrowheads="1"/>
            </p:cNvSpPr>
            <p:nvPr/>
          </p:nvSpPr>
          <p:spPr bwMode="auto">
            <a:xfrm>
              <a:off x="3870" y="187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8" name="Oval 190"/>
            <p:cNvSpPr>
              <a:spLocks noChangeArrowheads="1"/>
            </p:cNvSpPr>
            <p:nvPr/>
          </p:nvSpPr>
          <p:spPr bwMode="auto">
            <a:xfrm>
              <a:off x="4007" y="182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9" name="Oval 191"/>
            <p:cNvSpPr>
              <a:spLocks noChangeArrowheads="1"/>
            </p:cNvSpPr>
            <p:nvPr/>
          </p:nvSpPr>
          <p:spPr bwMode="auto">
            <a:xfrm>
              <a:off x="3972" y="175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0" name="Oval 192"/>
            <p:cNvSpPr>
              <a:spLocks noChangeArrowheads="1"/>
            </p:cNvSpPr>
            <p:nvPr/>
          </p:nvSpPr>
          <p:spPr bwMode="auto">
            <a:xfrm>
              <a:off x="3855" y="16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1" name="Oval 193"/>
            <p:cNvSpPr>
              <a:spLocks noChangeArrowheads="1"/>
            </p:cNvSpPr>
            <p:nvPr/>
          </p:nvSpPr>
          <p:spPr bwMode="auto">
            <a:xfrm>
              <a:off x="3819" y="155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2" name="Oval 194"/>
            <p:cNvSpPr>
              <a:spLocks noChangeArrowheads="1"/>
            </p:cNvSpPr>
            <p:nvPr/>
          </p:nvSpPr>
          <p:spPr bwMode="auto">
            <a:xfrm>
              <a:off x="3739" y="166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3" name="Oval 195"/>
            <p:cNvSpPr>
              <a:spLocks noChangeArrowheads="1"/>
            </p:cNvSpPr>
            <p:nvPr/>
          </p:nvSpPr>
          <p:spPr bwMode="auto">
            <a:xfrm>
              <a:off x="3793" y="180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4" name="Oval 196"/>
            <p:cNvSpPr>
              <a:spLocks noChangeArrowheads="1"/>
            </p:cNvSpPr>
            <p:nvPr/>
          </p:nvSpPr>
          <p:spPr bwMode="auto">
            <a:xfrm>
              <a:off x="3622" y="16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97"/>
          <p:cNvGrpSpPr>
            <a:grpSpLocks/>
          </p:cNvGrpSpPr>
          <p:nvPr/>
        </p:nvGrpSpPr>
        <p:grpSpPr bwMode="auto">
          <a:xfrm>
            <a:off x="5149850" y="4211638"/>
            <a:ext cx="700088" cy="488950"/>
            <a:chOff x="3577" y="1933"/>
            <a:chExt cx="441" cy="308"/>
          </a:xfrm>
        </p:grpSpPr>
        <p:sp>
          <p:nvSpPr>
            <p:cNvPr id="11380" name="Oval 198"/>
            <p:cNvSpPr>
              <a:spLocks noChangeArrowheads="1"/>
            </p:cNvSpPr>
            <p:nvPr/>
          </p:nvSpPr>
          <p:spPr bwMode="auto">
            <a:xfrm>
              <a:off x="3740" y="209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1" name="Oval 199"/>
            <p:cNvSpPr>
              <a:spLocks noChangeArrowheads="1"/>
            </p:cNvSpPr>
            <p:nvPr/>
          </p:nvSpPr>
          <p:spPr bwMode="auto">
            <a:xfrm>
              <a:off x="3623" y="204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2" name="Oval 200"/>
            <p:cNvSpPr>
              <a:spLocks noChangeArrowheads="1"/>
            </p:cNvSpPr>
            <p:nvPr/>
          </p:nvSpPr>
          <p:spPr bwMode="auto">
            <a:xfrm>
              <a:off x="3962" y="218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3" name="Oval 201"/>
            <p:cNvSpPr>
              <a:spLocks noChangeArrowheads="1"/>
            </p:cNvSpPr>
            <p:nvPr/>
          </p:nvSpPr>
          <p:spPr bwMode="auto">
            <a:xfrm>
              <a:off x="3845" y="211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4" name="Oval 202"/>
            <p:cNvSpPr>
              <a:spLocks noChangeArrowheads="1"/>
            </p:cNvSpPr>
            <p:nvPr/>
          </p:nvSpPr>
          <p:spPr bwMode="auto">
            <a:xfrm>
              <a:off x="3809" y="198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5" name="Oval 203"/>
            <p:cNvSpPr>
              <a:spLocks noChangeArrowheads="1"/>
            </p:cNvSpPr>
            <p:nvPr/>
          </p:nvSpPr>
          <p:spPr bwMode="auto">
            <a:xfrm>
              <a:off x="3715" y="193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6" name="Oval 204"/>
            <p:cNvSpPr>
              <a:spLocks noChangeArrowheads="1"/>
            </p:cNvSpPr>
            <p:nvPr/>
          </p:nvSpPr>
          <p:spPr bwMode="auto">
            <a:xfrm>
              <a:off x="3577" y="19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8" name="Oval 205"/>
          <p:cNvSpPr>
            <a:spLocks noChangeArrowheads="1"/>
          </p:cNvSpPr>
          <p:nvPr/>
        </p:nvSpPr>
        <p:spPr bwMode="auto">
          <a:xfrm>
            <a:off x="4379913" y="41306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206"/>
          <p:cNvSpPr>
            <a:spLocks noChangeArrowheads="1"/>
          </p:cNvSpPr>
          <p:nvPr/>
        </p:nvSpPr>
        <p:spPr bwMode="auto">
          <a:xfrm>
            <a:off x="4868863" y="43688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207"/>
          <p:cNvGrpSpPr>
            <a:grpSpLocks/>
          </p:cNvGrpSpPr>
          <p:nvPr/>
        </p:nvGrpSpPr>
        <p:grpSpPr bwMode="auto">
          <a:xfrm>
            <a:off x="4597400" y="3768725"/>
            <a:ext cx="495300" cy="469900"/>
            <a:chOff x="3229" y="1654"/>
            <a:chExt cx="312" cy="296"/>
          </a:xfrm>
        </p:grpSpPr>
        <p:sp>
          <p:nvSpPr>
            <p:cNvPr id="11375" name="Oval 208"/>
            <p:cNvSpPr>
              <a:spLocks noChangeArrowheads="1"/>
            </p:cNvSpPr>
            <p:nvPr/>
          </p:nvSpPr>
          <p:spPr bwMode="auto">
            <a:xfrm>
              <a:off x="3485" y="165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" name="Oval 209"/>
            <p:cNvSpPr>
              <a:spLocks noChangeArrowheads="1"/>
            </p:cNvSpPr>
            <p:nvPr/>
          </p:nvSpPr>
          <p:spPr bwMode="auto">
            <a:xfrm>
              <a:off x="3460" y="189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" name="Oval 210"/>
            <p:cNvSpPr>
              <a:spLocks noChangeArrowheads="1"/>
            </p:cNvSpPr>
            <p:nvPr/>
          </p:nvSpPr>
          <p:spPr bwMode="auto">
            <a:xfrm>
              <a:off x="3424" y="176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8" name="Oval 211"/>
            <p:cNvSpPr>
              <a:spLocks noChangeArrowheads="1"/>
            </p:cNvSpPr>
            <p:nvPr/>
          </p:nvSpPr>
          <p:spPr bwMode="auto">
            <a:xfrm>
              <a:off x="3346" y="18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9" name="Oval 212"/>
            <p:cNvSpPr>
              <a:spLocks noChangeArrowheads="1"/>
            </p:cNvSpPr>
            <p:nvPr/>
          </p:nvSpPr>
          <p:spPr bwMode="auto">
            <a:xfrm>
              <a:off x="3229" y="183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1" name="Oval 213"/>
          <p:cNvSpPr>
            <a:spLocks noChangeArrowheads="1"/>
          </p:cNvSpPr>
          <p:nvPr/>
        </p:nvSpPr>
        <p:spPr bwMode="auto">
          <a:xfrm>
            <a:off x="4283075" y="43116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Oval 214"/>
          <p:cNvSpPr>
            <a:spLocks noChangeArrowheads="1"/>
          </p:cNvSpPr>
          <p:nvPr/>
        </p:nvSpPr>
        <p:spPr bwMode="auto">
          <a:xfrm>
            <a:off x="5789613" y="46958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215"/>
          <p:cNvSpPr>
            <a:spLocks noChangeArrowheads="1"/>
          </p:cNvSpPr>
          <p:nvPr/>
        </p:nvSpPr>
        <p:spPr bwMode="auto">
          <a:xfrm>
            <a:off x="4991100" y="51181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Oval 216"/>
          <p:cNvSpPr>
            <a:spLocks noChangeArrowheads="1"/>
          </p:cNvSpPr>
          <p:nvPr/>
        </p:nvSpPr>
        <p:spPr bwMode="auto">
          <a:xfrm>
            <a:off x="5480050" y="53562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217"/>
          <p:cNvGrpSpPr>
            <a:grpSpLocks/>
          </p:cNvGrpSpPr>
          <p:nvPr/>
        </p:nvGrpSpPr>
        <p:grpSpPr bwMode="auto">
          <a:xfrm>
            <a:off x="5151438" y="4772025"/>
            <a:ext cx="509587" cy="469900"/>
            <a:chOff x="3578" y="2286"/>
            <a:chExt cx="321" cy="296"/>
          </a:xfrm>
        </p:grpSpPr>
        <p:sp>
          <p:nvSpPr>
            <p:cNvPr id="11368" name="Oval 218"/>
            <p:cNvSpPr>
              <a:spLocks noChangeArrowheads="1"/>
            </p:cNvSpPr>
            <p:nvPr/>
          </p:nvSpPr>
          <p:spPr bwMode="auto">
            <a:xfrm>
              <a:off x="3716" y="237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" name="Oval 219"/>
            <p:cNvSpPr>
              <a:spLocks noChangeArrowheads="1"/>
            </p:cNvSpPr>
            <p:nvPr/>
          </p:nvSpPr>
          <p:spPr bwMode="auto">
            <a:xfrm>
              <a:off x="3578" y="240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" name="Oval 220"/>
            <p:cNvSpPr>
              <a:spLocks noChangeArrowheads="1"/>
            </p:cNvSpPr>
            <p:nvPr/>
          </p:nvSpPr>
          <p:spPr bwMode="auto">
            <a:xfrm>
              <a:off x="3843" y="228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1" name="Oval 221"/>
            <p:cNvSpPr>
              <a:spLocks noChangeArrowheads="1"/>
            </p:cNvSpPr>
            <p:nvPr/>
          </p:nvSpPr>
          <p:spPr bwMode="auto">
            <a:xfrm>
              <a:off x="3818" y="25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2" name="Oval 222"/>
            <p:cNvSpPr>
              <a:spLocks noChangeArrowheads="1"/>
            </p:cNvSpPr>
            <p:nvPr/>
          </p:nvSpPr>
          <p:spPr bwMode="auto">
            <a:xfrm>
              <a:off x="3782" y="240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3" name="Oval 223"/>
            <p:cNvSpPr>
              <a:spLocks noChangeArrowheads="1"/>
            </p:cNvSpPr>
            <p:nvPr/>
          </p:nvSpPr>
          <p:spPr bwMode="auto">
            <a:xfrm>
              <a:off x="3731" y="251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4" name="Oval 224"/>
            <p:cNvSpPr>
              <a:spLocks noChangeArrowheads="1"/>
            </p:cNvSpPr>
            <p:nvPr/>
          </p:nvSpPr>
          <p:spPr bwMode="auto">
            <a:xfrm>
              <a:off x="3614" y="245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6" name="Oval 225"/>
          <p:cNvSpPr>
            <a:spLocks noChangeArrowheads="1"/>
          </p:cNvSpPr>
          <p:nvPr/>
        </p:nvSpPr>
        <p:spPr bwMode="auto">
          <a:xfrm>
            <a:off x="6686550" y="47196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Oval 226"/>
          <p:cNvSpPr>
            <a:spLocks noChangeArrowheads="1"/>
          </p:cNvSpPr>
          <p:nvPr/>
        </p:nvSpPr>
        <p:spPr bwMode="auto">
          <a:xfrm>
            <a:off x="6100763" y="466248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Oval 227"/>
          <p:cNvSpPr>
            <a:spLocks noChangeArrowheads="1"/>
          </p:cNvSpPr>
          <p:nvPr/>
        </p:nvSpPr>
        <p:spPr bwMode="auto">
          <a:xfrm>
            <a:off x="4899025" y="50371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228"/>
          <p:cNvGrpSpPr>
            <a:grpSpLocks/>
          </p:cNvGrpSpPr>
          <p:nvPr/>
        </p:nvGrpSpPr>
        <p:grpSpPr bwMode="auto">
          <a:xfrm>
            <a:off x="4340225" y="4465638"/>
            <a:ext cx="754063" cy="469900"/>
            <a:chOff x="3067" y="2093"/>
            <a:chExt cx="475" cy="296"/>
          </a:xfrm>
        </p:grpSpPr>
        <p:sp>
          <p:nvSpPr>
            <p:cNvPr id="11359" name="Oval 229"/>
            <p:cNvSpPr>
              <a:spLocks noChangeArrowheads="1"/>
            </p:cNvSpPr>
            <p:nvPr/>
          </p:nvSpPr>
          <p:spPr bwMode="auto">
            <a:xfrm>
              <a:off x="3486" y="209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0" name="Oval 230"/>
            <p:cNvSpPr>
              <a:spLocks noChangeArrowheads="1"/>
            </p:cNvSpPr>
            <p:nvPr/>
          </p:nvSpPr>
          <p:spPr bwMode="auto">
            <a:xfrm>
              <a:off x="3461" y="233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1" name="Oval 231"/>
            <p:cNvSpPr>
              <a:spLocks noChangeArrowheads="1"/>
            </p:cNvSpPr>
            <p:nvPr/>
          </p:nvSpPr>
          <p:spPr bwMode="auto">
            <a:xfrm>
              <a:off x="3425" y="220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2" name="Oval 232"/>
            <p:cNvSpPr>
              <a:spLocks noChangeArrowheads="1"/>
            </p:cNvSpPr>
            <p:nvPr/>
          </p:nvSpPr>
          <p:spPr bwMode="auto">
            <a:xfrm>
              <a:off x="3322" y="216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3" name="Oval 233"/>
            <p:cNvSpPr>
              <a:spLocks noChangeArrowheads="1"/>
            </p:cNvSpPr>
            <p:nvPr/>
          </p:nvSpPr>
          <p:spPr bwMode="auto">
            <a:xfrm>
              <a:off x="3184" y="219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4" name="Oval 234"/>
            <p:cNvSpPr>
              <a:spLocks noChangeArrowheads="1"/>
            </p:cNvSpPr>
            <p:nvPr/>
          </p:nvSpPr>
          <p:spPr bwMode="auto">
            <a:xfrm>
              <a:off x="3067" y="212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5" name="Oval 235"/>
            <p:cNvSpPr>
              <a:spLocks noChangeArrowheads="1"/>
            </p:cNvSpPr>
            <p:nvPr/>
          </p:nvSpPr>
          <p:spPr bwMode="auto">
            <a:xfrm>
              <a:off x="3111" y="230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" name="Oval 236"/>
            <p:cNvSpPr>
              <a:spLocks noChangeArrowheads="1"/>
            </p:cNvSpPr>
            <p:nvPr/>
          </p:nvSpPr>
          <p:spPr bwMode="auto">
            <a:xfrm>
              <a:off x="3365" y="230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" name="Oval 237"/>
            <p:cNvSpPr>
              <a:spLocks noChangeArrowheads="1"/>
            </p:cNvSpPr>
            <p:nvPr/>
          </p:nvSpPr>
          <p:spPr bwMode="auto">
            <a:xfrm>
              <a:off x="3248" y="22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0" name="Oval 238"/>
          <p:cNvSpPr>
            <a:spLocks noChangeArrowheads="1"/>
          </p:cNvSpPr>
          <p:nvPr/>
        </p:nvSpPr>
        <p:spPr bwMode="auto">
          <a:xfrm>
            <a:off x="4313238" y="497998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Oval 239"/>
          <p:cNvSpPr>
            <a:spLocks noChangeArrowheads="1"/>
          </p:cNvSpPr>
          <p:nvPr/>
        </p:nvSpPr>
        <p:spPr bwMode="auto">
          <a:xfrm>
            <a:off x="6627813" y="38227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Oval 240"/>
          <p:cNvSpPr>
            <a:spLocks noChangeArrowheads="1"/>
          </p:cNvSpPr>
          <p:nvPr/>
        </p:nvSpPr>
        <p:spPr bwMode="auto">
          <a:xfrm>
            <a:off x="6713538" y="40513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241"/>
          <p:cNvGrpSpPr>
            <a:grpSpLocks/>
          </p:cNvGrpSpPr>
          <p:nvPr/>
        </p:nvGrpSpPr>
        <p:grpSpPr bwMode="auto">
          <a:xfrm>
            <a:off x="5980113" y="4256088"/>
            <a:ext cx="709612" cy="392112"/>
            <a:chOff x="4100" y="1961"/>
            <a:chExt cx="447" cy="247"/>
          </a:xfrm>
        </p:grpSpPr>
        <p:sp>
          <p:nvSpPr>
            <p:cNvPr id="11352" name="Oval 242"/>
            <p:cNvSpPr>
              <a:spLocks noChangeArrowheads="1"/>
            </p:cNvSpPr>
            <p:nvPr/>
          </p:nvSpPr>
          <p:spPr bwMode="auto">
            <a:xfrm>
              <a:off x="4100" y="215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Oval 243"/>
            <p:cNvSpPr>
              <a:spLocks noChangeArrowheads="1"/>
            </p:cNvSpPr>
            <p:nvPr/>
          </p:nvSpPr>
          <p:spPr bwMode="auto">
            <a:xfrm>
              <a:off x="4178" y="202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Oval 244"/>
            <p:cNvSpPr>
              <a:spLocks noChangeArrowheads="1"/>
            </p:cNvSpPr>
            <p:nvPr/>
          </p:nvSpPr>
          <p:spPr bwMode="auto">
            <a:xfrm>
              <a:off x="4237" y="210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Oval 245"/>
            <p:cNvSpPr>
              <a:spLocks noChangeArrowheads="1"/>
            </p:cNvSpPr>
            <p:nvPr/>
          </p:nvSpPr>
          <p:spPr bwMode="auto">
            <a:xfrm>
              <a:off x="4491" y="210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Oval 246"/>
            <p:cNvSpPr>
              <a:spLocks noChangeArrowheads="1"/>
            </p:cNvSpPr>
            <p:nvPr/>
          </p:nvSpPr>
          <p:spPr bwMode="auto">
            <a:xfrm>
              <a:off x="4374" y="20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Oval 247"/>
            <p:cNvSpPr>
              <a:spLocks noChangeArrowheads="1"/>
            </p:cNvSpPr>
            <p:nvPr/>
          </p:nvSpPr>
          <p:spPr bwMode="auto">
            <a:xfrm>
              <a:off x="4484" y="196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8" name="Oval 248"/>
            <p:cNvSpPr>
              <a:spLocks noChangeArrowheads="1"/>
            </p:cNvSpPr>
            <p:nvPr/>
          </p:nvSpPr>
          <p:spPr bwMode="auto">
            <a:xfrm>
              <a:off x="4346" y="199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249"/>
          <p:cNvGrpSpPr>
            <a:grpSpLocks/>
          </p:cNvGrpSpPr>
          <p:nvPr/>
        </p:nvGrpSpPr>
        <p:grpSpPr bwMode="auto">
          <a:xfrm>
            <a:off x="5995988" y="3673475"/>
            <a:ext cx="534987" cy="609600"/>
            <a:chOff x="4110" y="1594"/>
            <a:chExt cx="337" cy="384"/>
          </a:xfrm>
        </p:grpSpPr>
        <p:sp>
          <p:nvSpPr>
            <p:cNvPr id="11345" name="Oval 250"/>
            <p:cNvSpPr>
              <a:spLocks noChangeArrowheads="1"/>
            </p:cNvSpPr>
            <p:nvPr/>
          </p:nvSpPr>
          <p:spPr bwMode="auto">
            <a:xfrm>
              <a:off x="4124" y="187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Oval 251"/>
            <p:cNvSpPr>
              <a:spLocks noChangeArrowheads="1"/>
            </p:cNvSpPr>
            <p:nvPr/>
          </p:nvSpPr>
          <p:spPr bwMode="auto">
            <a:xfrm>
              <a:off x="4110" y="172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252"/>
            <p:cNvSpPr>
              <a:spLocks noChangeArrowheads="1"/>
            </p:cNvSpPr>
            <p:nvPr/>
          </p:nvSpPr>
          <p:spPr bwMode="auto">
            <a:xfrm>
              <a:off x="4188" y="159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Oval 253"/>
            <p:cNvSpPr>
              <a:spLocks noChangeArrowheads="1"/>
            </p:cNvSpPr>
            <p:nvPr/>
          </p:nvSpPr>
          <p:spPr bwMode="auto">
            <a:xfrm>
              <a:off x="4254" y="168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Oval 254"/>
            <p:cNvSpPr>
              <a:spLocks noChangeArrowheads="1"/>
            </p:cNvSpPr>
            <p:nvPr/>
          </p:nvSpPr>
          <p:spPr bwMode="auto">
            <a:xfrm>
              <a:off x="4391" y="163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Oval 255"/>
            <p:cNvSpPr>
              <a:spLocks noChangeArrowheads="1"/>
            </p:cNvSpPr>
            <p:nvPr/>
          </p:nvSpPr>
          <p:spPr bwMode="auto">
            <a:xfrm>
              <a:off x="4229" y="192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256"/>
            <p:cNvSpPr>
              <a:spLocks noChangeArrowheads="1"/>
            </p:cNvSpPr>
            <p:nvPr/>
          </p:nvSpPr>
          <p:spPr bwMode="auto">
            <a:xfrm>
              <a:off x="4193" y="179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5" name="Oval 257"/>
          <p:cNvSpPr>
            <a:spLocks noChangeArrowheads="1"/>
          </p:cNvSpPr>
          <p:nvPr/>
        </p:nvSpPr>
        <p:spPr bwMode="auto">
          <a:xfrm>
            <a:off x="5937250" y="58959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Oval 258"/>
          <p:cNvSpPr>
            <a:spLocks noChangeArrowheads="1"/>
          </p:cNvSpPr>
          <p:nvPr/>
        </p:nvSpPr>
        <p:spPr bwMode="auto">
          <a:xfrm>
            <a:off x="5572125" y="54530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Oval 259"/>
          <p:cNvSpPr>
            <a:spLocks noChangeArrowheads="1"/>
          </p:cNvSpPr>
          <p:nvPr/>
        </p:nvSpPr>
        <p:spPr bwMode="auto">
          <a:xfrm>
            <a:off x="6061075" y="569118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Oval 260"/>
          <p:cNvSpPr>
            <a:spLocks noChangeArrowheads="1"/>
          </p:cNvSpPr>
          <p:nvPr/>
        </p:nvSpPr>
        <p:spPr bwMode="auto">
          <a:xfrm>
            <a:off x="6503988" y="55610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Oval 261"/>
          <p:cNvSpPr>
            <a:spLocks noChangeArrowheads="1"/>
          </p:cNvSpPr>
          <p:nvPr/>
        </p:nvSpPr>
        <p:spPr bwMode="auto">
          <a:xfrm>
            <a:off x="6627813" y="53562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262"/>
          <p:cNvGrpSpPr>
            <a:grpSpLocks/>
          </p:cNvGrpSpPr>
          <p:nvPr/>
        </p:nvGrpSpPr>
        <p:grpSpPr bwMode="auto">
          <a:xfrm>
            <a:off x="5975350" y="4781550"/>
            <a:ext cx="676275" cy="434975"/>
            <a:chOff x="4097" y="2292"/>
            <a:chExt cx="426" cy="274"/>
          </a:xfrm>
        </p:grpSpPr>
        <p:sp>
          <p:nvSpPr>
            <p:cNvPr id="11337" name="Oval 263"/>
            <p:cNvSpPr>
              <a:spLocks noChangeArrowheads="1"/>
            </p:cNvSpPr>
            <p:nvPr/>
          </p:nvSpPr>
          <p:spPr bwMode="auto">
            <a:xfrm>
              <a:off x="4097" y="229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8" name="Oval 264"/>
            <p:cNvSpPr>
              <a:spLocks noChangeArrowheads="1"/>
            </p:cNvSpPr>
            <p:nvPr/>
          </p:nvSpPr>
          <p:spPr bwMode="auto">
            <a:xfrm>
              <a:off x="4151" y="243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Oval 265"/>
            <p:cNvSpPr>
              <a:spLocks noChangeArrowheads="1"/>
            </p:cNvSpPr>
            <p:nvPr/>
          </p:nvSpPr>
          <p:spPr bwMode="auto">
            <a:xfrm>
              <a:off x="4467" y="238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Oval 266"/>
            <p:cNvSpPr>
              <a:spLocks noChangeArrowheads="1"/>
            </p:cNvSpPr>
            <p:nvPr/>
          </p:nvSpPr>
          <p:spPr bwMode="auto">
            <a:xfrm>
              <a:off x="4329" y="241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Oval 267"/>
            <p:cNvSpPr>
              <a:spLocks noChangeArrowheads="1"/>
            </p:cNvSpPr>
            <p:nvPr/>
          </p:nvSpPr>
          <p:spPr bwMode="auto">
            <a:xfrm>
              <a:off x="4212" y="234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Oval 268"/>
            <p:cNvSpPr>
              <a:spLocks noChangeArrowheads="1"/>
            </p:cNvSpPr>
            <p:nvPr/>
          </p:nvSpPr>
          <p:spPr bwMode="auto">
            <a:xfrm>
              <a:off x="4200" y="250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Oval 269"/>
            <p:cNvSpPr>
              <a:spLocks noChangeArrowheads="1"/>
            </p:cNvSpPr>
            <p:nvPr/>
          </p:nvSpPr>
          <p:spPr bwMode="auto">
            <a:xfrm>
              <a:off x="4454" y="251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Oval 270"/>
            <p:cNvSpPr>
              <a:spLocks noChangeArrowheads="1"/>
            </p:cNvSpPr>
            <p:nvPr/>
          </p:nvSpPr>
          <p:spPr bwMode="auto">
            <a:xfrm>
              <a:off x="4337" y="245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271"/>
          <p:cNvGrpSpPr>
            <a:grpSpLocks/>
          </p:cNvGrpSpPr>
          <p:nvPr/>
        </p:nvGrpSpPr>
        <p:grpSpPr bwMode="auto">
          <a:xfrm>
            <a:off x="5718175" y="5214938"/>
            <a:ext cx="655638" cy="487362"/>
            <a:chOff x="3935" y="2565"/>
            <a:chExt cx="413" cy="307"/>
          </a:xfrm>
        </p:grpSpPr>
        <p:sp>
          <p:nvSpPr>
            <p:cNvPr id="11330" name="Oval 272"/>
            <p:cNvSpPr>
              <a:spLocks noChangeArrowheads="1"/>
            </p:cNvSpPr>
            <p:nvPr/>
          </p:nvSpPr>
          <p:spPr bwMode="auto">
            <a:xfrm>
              <a:off x="4073" y="256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Oval 273"/>
            <p:cNvSpPr>
              <a:spLocks noChangeArrowheads="1"/>
            </p:cNvSpPr>
            <p:nvPr/>
          </p:nvSpPr>
          <p:spPr bwMode="auto">
            <a:xfrm>
              <a:off x="3935" y="259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Oval 274"/>
            <p:cNvSpPr>
              <a:spLocks noChangeArrowheads="1"/>
            </p:cNvSpPr>
            <p:nvPr/>
          </p:nvSpPr>
          <p:spPr bwMode="auto">
            <a:xfrm>
              <a:off x="4097" y="272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Oval 275"/>
            <p:cNvSpPr>
              <a:spLocks noChangeArrowheads="1"/>
            </p:cNvSpPr>
            <p:nvPr/>
          </p:nvSpPr>
          <p:spPr bwMode="auto">
            <a:xfrm>
              <a:off x="3980" y="266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Oval 276"/>
            <p:cNvSpPr>
              <a:spLocks noChangeArrowheads="1"/>
            </p:cNvSpPr>
            <p:nvPr/>
          </p:nvSpPr>
          <p:spPr bwMode="auto">
            <a:xfrm>
              <a:off x="4292" y="281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Oval 277"/>
            <p:cNvSpPr>
              <a:spLocks noChangeArrowheads="1"/>
            </p:cNvSpPr>
            <p:nvPr/>
          </p:nvSpPr>
          <p:spPr bwMode="auto">
            <a:xfrm>
              <a:off x="4175" y="274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Oval 278"/>
            <p:cNvSpPr>
              <a:spLocks noChangeArrowheads="1"/>
            </p:cNvSpPr>
            <p:nvPr/>
          </p:nvSpPr>
          <p:spPr bwMode="auto">
            <a:xfrm>
              <a:off x="4139" y="261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2" name="Oval 279"/>
          <p:cNvSpPr>
            <a:spLocks noChangeArrowheads="1"/>
          </p:cNvSpPr>
          <p:nvPr/>
        </p:nvSpPr>
        <p:spPr bwMode="auto">
          <a:xfrm>
            <a:off x="4762500" y="589438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280"/>
          <p:cNvGrpSpPr>
            <a:grpSpLocks/>
          </p:cNvGrpSpPr>
          <p:nvPr/>
        </p:nvGrpSpPr>
        <p:grpSpPr bwMode="auto">
          <a:xfrm>
            <a:off x="4370388" y="5180013"/>
            <a:ext cx="669925" cy="407987"/>
            <a:chOff x="3086" y="2543"/>
            <a:chExt cx="422" cy="257"/>
          </a:xfrm>
        </p:grpSpPr>
        <p:sp>
          <p:nvSpPr>
            <p:cNvPr id="11322" name="Oval 281"/>
            <p:cNvSpPr>
              <a:spLocks noChangeArrowheads="1"/>
            </p:cNvSpPr>
            <p:nvPr/>
          </p:nvSpPr>
          <p:spPr bwMode="auto">
            <a:xfrm>
              <a:off x="3452" y="274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Oval 282"/>
            <p:cNvSpPr>
              <a:spLocks noChangeArrowheads="1"/>
            </p:cNvSpPr>
            <p:nvPr/>
          </p:nvSpPr>
          <p:spPr bwMode="auto">
            <a:xfrm>
              <a:off x="3416" y="261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Oval 283"/>
            <p:cNvSpPr>
              <a:spLocks noChangeArrowheads="1"/>
            </p:cNvSpPr>
            <p:nvPr/>
          </p:nvSpPr>
          <p:spPr bwMode="auto">
            <a:xfrm>
              <a:off x="3341" y="258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Oval 284"/>
            <p:cNvSpPr>
              <a:spLocks noChangeArrowheads="1"/>
            </p:cNvSpPr>
            <p:nvPr/>
          </p:nvSpPr>
          <p:spPr bwMode="auto">
            <a:xfrm>
              <a:off x="3203" y="261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Oval 285"/>
            <p:cNvSpPr>
              <a:spLocks noChangeArrowheads="1"/>
            </p:cNvSpPr>
            <p:nvPr/>
          </p:nvSpPr>
          <p:spPr bwMode="auto">
            <a:xfrm>
              <a:off x="3086" y="254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286"/>
            <p:cNvSpPr>
              <a:spLocks noChangeArrowheads="1"/>
            </p:cNvSpPr>
            <p:nvPr/>
          </p:nvSpPr>
          <p:spPr bwMode="auto">
            <a:xfrm>
              <a:off x="3103" y="271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Oval 287"/>
            <p:cNvSpPr>
              <a:spLocks noChangeArrowheads="1"/>
            </p:cNvSpPr>
            <p:nvPr/>
          </p:nvSpPr>
          <p:spPr bwMode="auto">
            <a:xfrm>
              <a:off x="3357" y="272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Oval 288"/>
            <p:cNvSpPr>
              <a:spLocks noChangeArrowheads="1"/>
            </p:cNvSpPr>
            <p:nvPr/>
          </p:nvSpPr>
          <p:spPr bwMode="auto">
            <a:xfrm>
              <a:off x="3240" y="266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4" name="Oval 289"/>
          <p:cNvSpPr>
            <a:spLocks noChangeArrowheads="1"/>
          </p:cNvSpPr>
          <p:nvPr/>
        </p:nvSpPr>
        <p:spPr bwMode="auto">
          <a:xfrm>
            <a:off x="4543425" y="59467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Oval 290"/>
          <p:cNvSpPr>
            <a:spLocks noChangeArrowheads="1"/>
          </p:cNvSpPr>
          <p:nvPr/>
        </p:nvSpPr>
        <p:spPr bwMode="auto">
          <a:xfrm>
            <a:off x="4357688" y="58324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Oval 291"/>
          <p:cNvSpPr>
            <a:spLocks noChangeArrowheads="1"/>
          </p:cNvSpPr>
          <p:nvPr/>
        </p:nvSpPr>
        <p:spPr bwMode="auto">
          <a:xfrm>
            <a:off x="4300538" y="56324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Oval 292"/>
          <p:cNvSpPr>
            <a:spLocks noChangeArrowheads="1"/>
          </p:cNvSpPr>
          <p:nvPr/>
        </p:nvSpPr>
        <p:spPr bwMode="auto">
          <a:xfrm>
            <a:off x="5357813" y="62293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Oval 293"/>
          <p:cNvSpPr>
            <a:spLocks noChangeArrowheads="1"/>
          </p:cNvSpPr>
          <p:nvPr/>
        </p:nvSpPr>
        <p:spPr bwMode="auto">
          <a:xfrm>
            <a:off x="5138738" y="62817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Oval 294"/>
          <p:cNvSpPr>
            <a:spLocks noChangeArrowheads="1"/>
          </p:cNvSpPr>
          <p:nvPr/>
        </p:nvSpPr>
        <p:spPr bwMode="auto">
          <a:xfrm>
            <a:off x="4953000" y="61674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295"/>
          <p:cNvGrpSpPr>
            <a:grpSpLocks/>
          </p:cNvGrpSpPr>
          <p:nvPr/>
        </p:nvGrpSpPr>
        <p:grpSpPr bwMode="auto">
          <a:xfrm>
            <a:off x="4886325" y="5561013"/>
            <a:ext cx="920750" cy="552450"/>
            <a:chOff x="3411" y="2783"/>
            <a:chExt cx="580" cy="348"/>
          </a:xfrm>
        </p:grpSpPr>
        <p:sp>
          <p:nvSpPr>
            <p:cNvPr id="11311" name="Oval 296"/>
            <p:cNvSpPr>
              <a:spLocks noChangeArrowheads="1"/>
            </p:cNvSpPr>
            <p:nvPr/>
          </p:nvSpPr>
          <p:spPr bwMode="auto">
            <a:xfrm>
              <a:off x="3707" y="2783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Oval 297"/>
            <p:cNvSpPr>
              <a:spLocks noChangeArrowheads="1"/>
            </p:cNvSpPr>
            <p:nvPr/>
          </p:nvSpPr>
          <p:spPr bwMode="auto">
            <a:xfrm>
              <a:off x="3569" y="281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Oval 298"/>
            <p:cNvSpPr>
              <a:spLocks noChangeArrowheads="1"/>
            </p:cNvSpPr>
            <p:nvPr/>
          </p:nvSpPr>
          <p:spPr bwMode="auto">
            <a:xfrm>
              <a:off x="3935" y="302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Oval 299"/>
            <p:cNvSpPr>
              <a:spLocks noChangeArrowheads="1"/>
            </p:cNvSpPr>
            <p:nvPr/>
          </p:nvSpPr>
          <p:spPr bwMode="auto">
            <a:xfrm>
              <a:off x="3818" y="29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Oval 300"/>
            <p:cNvSpPr>
              <a:spLocks noChangeArrowheads="1"/>
            </p:cNvSpPr>
            <p:nvPr/>
          </p:nvSpPr>
          <p:spPr bwMode="auto">
            <a:xfrm>
              <a:off x="3782" y="282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Oval 301"/>
            <p:cNvSpPr>
              <a:spLocks noChangeArrowheads="1"/>
            </p:cNvSpPr>
            <p:nvPr/>
          </p:nvSpPr>
          <p:spPr bwMode="auto">
            <a:xfrm>
              <a:off x="3411" y="286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Oval 302"/>
            <p:cNvSpPr>
              <a:spLocks noChangeArrowheads="1"/>
            </p:cNvSpPr>
            <p:nvPr/>
          </p:nvSpPr>
          <p:spPr bwMode="auto">
            <a:xfrm>
              <a:off x="3478" y="292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Oval 303"/>
            <p:cNvSpPr>
              <a:spLocks noChangeArrowheads="1"/>
            </p:cNvSpPr>
            <p:nvPr/>
          </p:nvSpPr>
          <p:spPr bwMode="auto">
            <a:xfrm>
              <a:off x="3732" y="293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Oval 304"/>
            <p:cNvSpPr>
              <a:spLocks noChangeArrowheads="1"/>
            </p:cNvSpPr>
            <p:nvPr/>
          </p:nvSpPr>
          <p:spPr bwMode="auto">
            <a:xfrm>
              <a:off x="3786" y="307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Oval 305"/>
            <p:cNvSpPr>
              <a:spLocks noChangeArrowheads="1"/>
            </p:cNvSpPr>
            <p:nvPr/>
          </p:nvSpPr>
          <p:spPr bwMode="auto">
            <a:xfrm>
              <a:off x="3615" y="287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Oval 306"/>
            <p:cNvSpPr>
              <a:spLocks noChangeArrowheads="1"/>
            </p:cNvSpPr>
            <p:nvPr/>
          </p:nvSpPr>
          <p:spPr bwMode="auto">
            <a:xfrm>
              <a:off x="3417" y="303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3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FFFF00"/>
      </a:hlink>
      <a:folHlink>
        <a:srgbClr val="201791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FFFF00"/>
        </a:hlink>
        <a:folHlink>
          <a:srgbClr val="2017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2479</Words>
  <Application>Microsoft Office PowerPoint</Application>
  <PresentationFormat>On-screen Show (4:3)</PresentationFormat>
  <Paragraphs>963</Paragraphs>
  <Slides>38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Wingdings</vt:lpstr>
      <vt:lpstr>Times New Roman</vt:lpstr>
      <vt:lpstr>Arial Narrow</vt:lpstr>
      <vt:lpstr>Default Design</vt:lpstr>
      <vt:lpstr>2_Default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KEYS - Nomenclature</vt:lpstr>
      <vt:lpstr>Resources - Nomenclature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 Bonding and Nomenclature</dc:title>
  <dc:subject>General Chemistry</dc:subject>
  <dc:creator> Mr. John Bergmann</dc:creator>
  <cp:lastModifiedBy>UNIT55</cp:lastModifiedBy>
  <cp:revision>50</cp:revision>
  <dcterms:created xsi:type="dcterms:W3CDTF">2007-10-19T23:57:29Z</dcterms:created>
  <dcterms:modified xsi:type="dcterms:W3CDTF">2009-07-06T19:01:38Z</dcterms:modified>
</cp:coreProperties>
</file>