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07" r:id="rId29"/>
    <p:sldId id="408" r:id="rId30"/>
    <p:sldId id="40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6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9900"/>
    <a:srgbClr val="FF0000"/>
    <a:srgbClr val="9966FF"/>
    <a:srgbClr val="6600FF"/>
    <a:srgbClr val="6600CC"/>
    <a:srgbClr val="FF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66" d="100"/>
          <a:sy n="66" d="100"/>
        </p:scale>
        <p:origin x="-1272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FB5FC-22B8-42DE-B4A9-B591660EA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51A12-D6F4-431D-B23F-73DDAB6FF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E1ACF-657D-41C9-9156-F0C52D08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80E3-7C43-470D-B95C-86F75B586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AF066-D9C1-4788-ACE8-7B8B2C74D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DB0B-BDBF-42C1-A5E9-36397E96D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7FFD-4B4F-4F66-93D0-27F6042B1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07F28-8F3C-4DC9-8CDD-5D80473B9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16C02-2691-4DF3-BAE1-8754E5338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9F92D-AA9F-4B4E-84D8-073B8F4B8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354D4-2608-4187-89CE-1303EA990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3AE1EF-0C15-43E4-94ED-24E16D1B07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google.com/imgres?imgurl=http://www.bookpeddlers.com/album_practical_books/images/BakingSoda.jpg&amp;imgrefurl=http://www.bookpeddlers.com/BP.BSoda.html&amp;h=350&amp;w=287&amp;sz=83&amp;hl=en&amp;start=9&amp;tbnid=Ert4IyLmb94moM:&amp;tbnh=120&amp;tbnw=98&amp;prev=/images%3Fq%3Dbaking%2Bsoda%26gbv%3D2%26hl%3Den%26safe%3Dactiv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hyperlink" Target="http://images.google.com/imgres?imgurl=http://www.learningtreasures.com/suite101/science/biology_011.jpg&amp;imgrefurl=http://kidscrafts.suite101.com/article.cfm/stomach_coloring_page&amp;h=930&amp;w=715&amp;sz=56&amp;hl=en&amp;start=48&amp;tbnid=xfwfvxgakXBSKM:&amp;tbnh=147&amp;tbnw=113&amp;prev=/images%3Fq%3Dstomach%26start%3D40%26gbv%3D2%26ndsp%3D20%26hl%3Den%26safe%3Dactive%26sa%3D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123950" y="398463"/>
            <a:ext cx="67881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Unit 11: Equilibrium / Acids and Bases 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723900" y="1266825"/>
            <a:ext cx="75898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reversible reaction</a:t>
            </a:r>
            <a:r>
              <a:rPr lang="en-US">
                <a:solidFill>
                  <a:srgbClr val="FF0000"/>
                </a:solidFill>
              </a:rPr>
              <a:t>: 	R     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P     </a:t>
            </a:r>
            <a:r>
              <a:rPr lang="en-US" u="sng">
                <a:solidFill>
                  <a:srgbClr val="FF0000"/>
                </a:solidFill>
                <a:sym typeface="Wingdings" pitchFamily="2" charset="2"/>
              </a:rPr>
              <a:t>and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     P    </a:t>
            </a: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R</a:t>
            </a: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4833938" y="1506538"/>
            <a:ext cx="406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7505700" y="1506538"/>
            <a:ext cx="406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1116013" y="2133600"/>
            <a:ext cx="66976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Acid dissociation is a reversible reaction. </a:t>
            </a:r>
          </a:p>
        </p:txBody>
      </p:sp>
      <p:grpSp>
        <p:nvGrpSpPr>
          <p:cNvPr id="110610" name="Group 18"/>
          <p:cNvGrpSpPr>
            <a:grpSpLocks/>
          </p:cNvGrpSpPr>
          <p:nvPr/>
        </p:nvGrpSpPr>
        <p:grpSpPr bwMode="auto">
          <a:xfrm>
            <a:off x="2246313" y="3044825"/>
            <a:ext cx="4754562" cy="519113"/>
            <a:chOff x="1242" y="1997"/>
            <a:chExt cx="2995" cy="327"/>
          </a:xfrm>
        </p:grpSpPr>
        <p:sp>
          <p:nvSpPr>
            <p:cNvPr id="110607" name="Rectangle 15"/>
            <p:cNvSpPr>
              <a:spLocks noChangeArrowheads="1"/>
            </p:cNvSpPr>
            <p:nvPr/>
          </p:nvSpPr>
          <p:spPr bwMode="auto">
            <a:xfrm>
              <a:off x="1242" y="1997"/>
              <a:ext cx="299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SO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r>
                <a:rPr lang="en-US">
                  <a:solidFill>
                    <a:srgbClr val="FF0000"/>
                  </a:solidFill>
                </a:rPr>
                <a:t>           2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SO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r>
                <a:rPr lang="en-US" baseline="30000">
                  <a:solidFill>
                    <a:srgbClr val="FF0000"/>
                  </a:solidFill>
                </a:rPr>
                <a:t>2–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>
              <a:off x="2012" y="2121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>
              <a:off x="2012" y="2212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10614" name="Picture 22" descr="NAOH-23web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0" y="2981325"/>
            <a:ext cx="1946275" cy="363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616" name="Picture 24" descr="850236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94025"/>
            <a:ext cx="1949450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618" name="Picture 26" descr="Bottle-HCl&amp;NaO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475" y="3706813"/>
            <a:ext cx="3860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1312863" y="260350"/>
            <a:ext cx="36401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carbonic acid, 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CO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68300" y="938213"/>
            <a:ext cx="41671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carbonated beverages </a:t>
            </a: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354013" y="1562100"/>
            <a:ext cx="4222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</a:t>
            </a:r>
          </a:p>
        </p:txBody>
      </p:sp>
      <p:grpSp>
        <p:nvGrpSpPr>
          <p:cNvPr id="159760" name="Group 16"/>
          <p:cNvGrpSpPr>
            <a:grpSpLocks/>
          </p:cNvGrpSpPr>
          <p:nvPr/>
        </p:nvGrpSpPr>
        <p:grpSpPr bwMode="auto">
          <a:xfrm>
            <a:off x="793750" y="1639888"/>
            <a:ext cx="4462463" cy="519112"/>
            <a:chOff x="994" y="2321"/>
            <a:chExt cx="2811" cy="327"/>
          </a:xfrm>
        </p:grpSpPr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>
              <a:off x="994" y="2321"/>
              <a:ext cx="281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CO</a:t>
              </a:r>
              <a:r>
                <a:rPr lang="en-US" baseline="-25000"/>
                <a:t>2</a:t>
              </a:r>
              <a:r>
                <a:rPr lang="en-US"/>
                <a:t>  +  H</a:t>
              </a:r>
              <a:r>
                <a:rPr lang="en-US" baseline="-25000"/>
                <a:t>2</a:t>
              </a:r>
              <a:r>
                <a:rPr lang="en-US"/>
                <a:t>O             H</a:t>
              </a:r>
              <a:r>
                <a:rPr lang="en-US" baseline="-25000"/>
                <a:t>2</a:t>
              </a:r>
              <a:r>
                <a:rPr lang="en-US"/>
                <a:t>CO</a:t>
              </a:r>
              <a:r>
                <a:rPr lang="en-US" baseline="-25000"/>
                <a:t>3</a:t>
              </a:r>
              <a:endParaRPr lang="en-US"/>
            </a:p>
          </p:txBody>
        </p:sp>
        <p:grpSp>
          <p:nvGrpSpPr>
            <p:cNvPr id="159757" name="Group 13"/>
            <p:cNvGrpSpPr>
              <a:grpSpLocks/>
            </p:cNvGrpSpPr>
            <p:nvPr/>
          </p:nvGrpSpPr>
          <p:grpSpPr bwMode="auto">
            <a:xfrm>
              <a:off x="2442" y="2445"/>
              <a:ext cx="403" cy="82"/>
              <a:chOff x="2395" y="2743"/>
              <a:chExt cx="403" cy="82"/>
            </a:xfrm>
          </p:grpSpPr>
          <p:sp>
            <p:nvSpPr>
              <p:cNvPr id="159758" name="Line 14"/>
              <p:cNvSpPr>
                <a:spLocks noChangeShapeType="1"/>
              </p:cNvSpPr>
              <p:nvPr/>
            </p:nvSpPr>
            <p:spPr bwMode="auto">
              <a:xfrm>
                <a:off x="2395" y="2743"/>
                <a:ext cx="4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759" name="Line 15"/>
              <p:cNvSpPr>
                <a:spLocks noChangeShapeType="1"/>
              </p:cNvSpPr>
              <p:nvPr/>
            </p:nvSpPr>
            <p:spPr bwMode="auto">
              <a:xfrm>
                <a:off x="2395" y="2825"/>
                <a:ext cx="4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9771" name="Group 27"/>
          <p:cNvGrpSpPr>
            <a:grpSpLocks/>
          </p:cNvGrpSpPr>
          <p:nvPr/>
        </p:nvGrpSpPr>
        <p:grpSpPr bwMode="auto">
          <a:xfrm>
            <a:off x="3727450" y="2179638"/>
            <a:ext cx="1709738" cy="2308225"/>
            <a:chOff x="2375" y="1373"/>
            <a:chExt cx="1077" cy="1454"/>
          </a:xfrm>
        </p:grpSpPr>
        <p:sp>
          <p:nvSpPr>
            <p:cNvPr id="159748" name="Rectangle 4"/>
            <p:cNvSpPr>
              <a:spLocks noChangeArrowheads="1"/>
            </p:cNvSpPr>
            <p:nvPr/>
          </p:nvSpPr>
          <p:spPr bwMode="auto">
            <a:xfrm>
              <a:off x="2375" y="1962"/>
              <a:ext cx="107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dissolves</a:t>
              </a:r>
            </a:p>
            <a:p>
              <a:r>
                <a:rPr lang="en-US"/>
                <a:t>limestone</a:t>
              </a:r>
            </a:p>
            <a:p>
              <a:r>
                <a:rPr lang="en-US"/>
                <a:t>(CaCO</a:t>
              </a:r>
              <a:r>
                <a:rPr lang="en-US" baseline="-25000"/>
                <a:t>3</a:t>
              </a:r>
              <a:r>
                <a:rPr lang="en-US"/>
                <a:t>)</a:t>
              </a:r>
            </a:p>
          </p:txBody>
        </p:sp>
        <p:sp>
          <p:nvSpPr>
            <p:cNvPr id="159761" name="AutoShape 17"/>
            <p:cNvSpPr>
              <a:spLocks noChangeArrowheads="1"/>
            </p:cNvSpPr>
            <p:nvPr/>
          </p:nvSpPr>
          <p:spPr bwMode="auto">
            <a:xfrm>
              <a:off x="2759" y="1373"/>
              <a:ext cx="311" cy="567"/>
            </a:xfrm>
            <a:prstGeom prst="upArrow">
              <a:avLst>
                <a:gd name="adj1" fmla="val 50000"/>
                <a:gd name="adj2" fmla="val 45579"/>
              </a:avLst>
            </a:prstGeom>
            <a:solidFill>
              <a:schemeClr val="tx2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9767" name="Group 23"/>
          <p:cNvGrpSpPr>
            <a:grpSpLocks/>
          </p:cNvGrpSpPr>
          <p:nvPr/>
        </p:nvGrpSpPr>
        <p:grpSpPr bwMode="auto">
          <a:xfrm>
            <a:off x="1624013" y="2266950"/>
            <a:ext cx="1651000" cy="876300"/>
            <a:chOff x="942" y="1518"/>
            <a:chExt cx="1040" cy="552"/>
          </a:xfrm>
        </p:grpSpPr>
        <p:sp>
          <p:nvSpPr>
            <p:cNvPr id="159762" name="Line 18"/>
            <p:cNvSpPr>
              <a:spLocks noChangeShapeType="1"/>
            </p:cNvSpPr>
            <p:nvPr/>
          </p:nvSpPr>
          <p:spPr bwMode="auto">
            <a:xfrm flipV="1">
              <a:off x="1454" y="1518"/>
              <a:ext cx="0" cy="3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9763" name="Rectangle 19"/>
            <p:cNvSpPr>
              <a:spLocks noChangeArrowheads="1"/>
            </p:cNvSpPr>
            <p:nvPr/>
          </p:nvSpPr>
          <p:spPr bwMode="auto">
            <a:xfrm>
              <a:off x="942" y="1743"/>
              <a:ext cx="10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rainwater</a:t>
              </a:r>
            </a:p>
          </p:txBody>
        </p:sp>
      </p:grpSp>
      <p:grpSp>
        <p:nvGrpSpPr>
          <p:cNvPr id="159766" name="Group 22"/>
          <p:cNvGrpSpPr>
            <a:grpSpLocks/>
          </p:cNvGrpSpPr>
          <p:nvPr/>
        </p:nvGrpSpPr>
        <p:grpSpPr bwMode="auto">
          <a:xfrm>
            <a:off x="725488" y="2266950"/>
            <a:ext cx="957262" cy="1293813"/>
            <a:chOff x="376" y="1518"/>
            <a:chExt cx="603" cy="815"/>
          </a:xfrm>
        </p:grpSpPr>
        <p:sp>
          <p:nvSpPr>
            <p:cNvPr id="159764" name="Line 20"/>
            <p:cNvSpPr>
              <a:spLocks noChangeShapeType="1"/>
            </p:cNvSpPr>
            <p:nvPr/>
          </p:nvSpPr>
          <p:spPr bwMode="auto">
            <a:xfrm flipV="1">
              <a:off x="668" y="151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376" y="2006"/>
              <a:ext cx="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 air</a:t>
              </a:r>
            </a:p>
          </p:txBody>
        </p:sp>
      </p:grpSp>
      <p:grpSp>
        <p:nvGrpSpPr>
          <p:cNvPr id="159785" name="Group 41"/>
          <p:cNvGrpSpPr>
            <a:grpSpLocks/>
          </p:cNvGrpSpPr>
          <p:nvPr/>
        </p:nvGrpSpPr>
        <p:grpSpPr bwMode="auto">
          <a:xfrm>
            <a:off x="450850" y="4129088"/>
            <a:ext cx="3222625" cy="2597150"/>
            <a:chOff x="284" y="2601"/>
            <a:chExt cx="2030" cy="1636"/>
          </a:xfrm>
        </p:grpSpPr>
        <p:pic>
          <p:nvPicPr>
            <p:cNvPr id="159776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" y="2601"/>
              <a:ext cx="2030" cy="13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</p:pic>
        <p:sp>
          <p:nvSpPr>
            <p:cNvPr id="159780" name="Rectangle 36"/>
            <p:cNvSpPr>
              <a:spLocks noChangeArrowheads="1"/>
            </p:cNvSpPr>
            <p:nvPr/>
          </p:nvSpPr>
          <p:spPr bwMode="auto">
            <a:xfrm>
              <a:off x="378" y="3949"/>
              <a:ext cx="184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H</a:t>
              </a:r>
              <a:r>
                <a:rPr lang="en-US" sz="2400" b="1" baseline="-25000">
                  <a:solidFill>
                    <a:srgbClr val="0000FF"/>
                  </a:solidFill>
                  <a:latin typeface="Arial Narrow" pitchFamily="34" charset="0"/>
                </a:rPr>
                <a:t>2</a:t>
              </a:r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CO</a:t>
              </a:r>
              <a:r>
                <a:rPr lang="en-US" sz="2400" b="1" baseline="-25000">
                  <a:solidFill>
                    <a:srgbClr val="0000FF"/>
                  </a:solidFill>
                  <a:latin typeface="Arial Narrow" pitchFamily="34" charset="0"/>
                </a:rPr>
                <a:t>3</a:t>
              </a:r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: cave formation </a:t>
              </a:r>
            </a:p>
          </p:txBody>
        </p:sp>
      </p:grpSp>
      <p:grpSp>
        <p:nvGrpSpPr>
          <p:cNvPr id="159784" name="Group 40"/>
          <p:cNvGrpSpPr>
            <a:grpSpLocks/>
          </p:cNvGrpSpPr>
          <p:nvPr/>
        </p:nvGrpSpPr>
        <p:grpSpPr bwMode="auto">
          <a:xfrm>
            <a:off x="5219700" y="3141663"/>
            <a:ext cx="3848100" cy="3584575"/>
            <a:chOff x="3288" y="1979"/>
            <a:chExt cx="2424" cy="2258"/>
          </a:xfrm>
        </p:grpSpPr>
        <p:pic>
          <p:nvPicPr>
            <p:cNvPr id="159778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5" y="1979"/>
              <a:ext cx="2056" cy="19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</p:pic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3288" y="3949"/>
              <a:ext cx="242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H</a:t>
              </a:r>
              <a:r>
                <a:rPr lang="en-US" sz="2400" b="1" baseline="-25000">
                  <a:solidFill>
                    <a:srgbClr val="0000FF"/>
                  </a:solidFill>
                  <a:latin typeface="Arial Narrow" pitchFamily="34" charset="0"/>
                </a:rPr>
                <a:t>2</a:t>
              </a:r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CO</a:t>
              </a:r>
              <a:r>
                <a:rPr lang="en-US" sz="2400" b="1" baseline="-25000">
                  <a:solidFill>
                    <a:srgbClr val="0000FF"/>
                  </a:solidFill>
                  <a:latin typeface="Arial Narrow" pitchFamily="34" charset="0"/>
                </a:rPr>
                <a:t>3</a:t>
              </a:r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: natural acidity of lakes </a:t>
              </a:r>
            </a:p>
          </p:txBody>
        </p:sp>
      </p:grpSp>
      <p:grpSp>
        <p:nvGrpSpPr>
          <p:cNvPr id="159783" name="Group 39"/>
          <p:cNvGrpSpPr>
            <a:grpSpLocks/>
          </p:cNvGrpSpPr>
          <p:nvPr/>
        </p:nvGrpSpPr>
        <p:grpSpPr bwMode="auto">
          <a:xfrm>
            <a:off x="5305425" y="174625"/>
            <a:ext cx="3748088" cy="2822575"/>
            <a:chOff x="3342" y="110"/>
            <a:chExt cx="2361" cy="1778"/>
          </a:xfrm>
        </p:grpSpPr>
        <p:pic>
          <p:nvPicPr>
            <p:cNvPr id="159779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9" y="110"/>
              <a:ext cx="1446" cy="14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</p:pic>
        <p:sp>
          <p:nvSpPr>
            <p:cNvPr id="159782" name="Rectangle 38"/>
            <p:cNvSpPr>
              <a:spLocks noChangeArrowheads="1"/>
            </p:cNvSpPr>
            <p:nvPr/>
          </p:nvSpPr>
          <p:spPr bwMode="auto">
            <a:xfrm>
              <a:off x="3342" y="1600"/>
              <a:ext cx="2361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H</a:t>
              </a:r>
              <a:r>
                <a:rPr lang="en-US" sz="2400" b="1" baseline="-25000">
                  <a:solidFill>
                    <a:srgbClr val="0000FF"/>
                  </a:solidFill>
                  <a:latin typeface="Arial Narrow" pitchFamily="34" charset="0"/>
                </a:rPr>
                <a:t>2</a:t>
              </a:r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CO</a:t>
              </a:r>
              <a:r>
                <a:rPr lang="en-US" sz="2400" b="1" baseline="-25000">
                  <a:solidFill>
                    <a:srgbClr val="0000FF"/>
                  </a:solidFill>
                  <a:latin typeface="Arial Narrow" pitchFamily="34" charset="0"/>
                </a:rPr>
                <a:t>3</a:t>
              </a:r>
              <a:r>
                <a:rPr lang="en-US" sz="2400" b="1">
                  <a:solidFill>
                    <a:srgbClr val="0000FF"/>
                  </a:solidFill>
                  <a:latin typeface="Arial Narrow" pitchFamily="34" charset="0"/>
                </a:rPr>
                <a:t>: beverage carbonation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/>
      <p:bldP spid="1597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1412875" y="193675"/>
            <a:ext cx="61785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Dissociation and Ion Concentration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477838" y="747713"/>
            <a:ext cx="67262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Strong</a:t>
            </a:r>
            <a:r>
              <a:rPr lang="en-US">
                <a:solidFill>
                  <a:srgbClr val="FF0000"/>
                </a:solidFill>
              </a:rPr>
              <a:t> acids or bases dissociate ~100%. </a:t>
            </a:r>
          </a:p>
        </p:txBody>
      </p:sp>
      <p:grpSp>
        <p:nvGrpSpPr>
          <p:cNvPr id="160787" name="Group 19"/>
          <p:cNvGrpSpPr>
            <a:grpSpLocks/>
          </p:cNvGrpSpPr>
          <p:nvPr/>
        </p:nvGrpSpPr>
        <p:grpSpPr bwMode="auto">
          <a:xfrm>
            <a:off x="641350" y="1703388"/>
            <a:ext cx="5070475" cy="519112"/>
            <a:chOff x="440" y="947"/>
            <a:chExt cx="3194" cy="327"/>
          </a:xfrm>
        </p:grpSpPr>
        <p:sp>
          <p:nvSpPr>
            <p:cNvPr id="160778" name="Rectangle 10"/>
            <p:cNvSpPr>
              <a:spLocks noChangeArrowheads="1"/>
            </p:cNvSpPr>
            <p:nvPr/>
          </p:nvSpPr>
          <p:spPr bwMode="auto">
            <a:xfrm>
              <a:off x="440" y="947"/>
              <a:ext cx="3194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	        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60781" name="Line 13"/>
            <p:cNvSpPr>
              <a:spLocks noChangeShapeType="1"/>
            </p:cNvSpPr>
            <p:nvPr/>
          </p:nvSpPr>
          <p:spPr bwMode="auto">
            <a:xfrm>
              <a:off x="1242" y="1071"/>
              <a:ext cx="7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0782" name="Line 14"/>
            <p:cNvSpPr>
              <a:spLocks noChangeShapeType="1"/>
            </p:cNvSpPr>
            <p:nvPr/>
          </p:nvSpPr>
          <p:spPr bwMode="auto">
            <a:xfrm>
              <a:off x="1463" y="1153"/>
              <a:ext cx="26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0788" name="Group 20"/>
          <p:cNvGrpSpPr>
            <a:grpSpLocks/>
          </p:cNvGrpSpPr>
          <p:nvPr/>
        </p:nvGrpSpPr>
        <p:grpSpPr bwMode="auto">
          <a:xfrm>
            <a:off x="641350" y="2501900"/>
            <a:ext cx="5070475" cy="519113"/>
            <a:chOff x="440" y="1450"/>
            <a:chExt cx="3194" cy="327"/>
          </a:xfrm>
        </p:grpSpPr>
        <p:sp>
          <p:nvSpPr>
            <p:cNvPr id="160783" name="Rectangle 15"/>
            <p:cNvSpPr>
              <a:spLocks noChangeArrowheads="1"/>
            </p:cNvSpPr>
            <p:nvPr/>
          </p:nvSpPr>
          <p:spPr bwMode="auto">
            <a:xfrm>
              <a:off x="440" y="1450"/>
              <a:ext cx="3194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	        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>
              <a:off x="1242" y="1610"/>
              <a:ext cx="7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0786" name="AutoShape 18"/>
          <p:cNvSpPr>
            <a:spLocks/>
          </p:cNvSpPr>
          <p:nvPr/>
        </p:nvSpPr>
        <p:spPr bwMode="auto">
          <a:xfrm>
            <a:off x="5591175" y="1681163"/>
            <a:ext cx="406400" cy="1304925"/>
          </a:xfrm>
          <a:prstGeom prst="rightBrace">
            <a:avLst>
              <a:gd name="adj1" fmla="val 267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5927725" y="1238250"/>
            <a:ext cx="299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For “strongs,” we</a:t>
            </a:r>
          </a:p>
          <a:p>
            <a:r>
              <a:rPr lang="en-US" sz="2400"/>
              <a:t>often use two arrows</a:t>
            </a:r>
          </a:p>
          <a:p>
            <a:r>
              <a:rPr lang="en-US" sz="2400"/>
              <a:t>of differing length</a:t>
            </a:r>
          </a:p>
          <a:p>
            <a:r>
              <a:rPr lang="en-US" sz="2400" u="sng"/>
              <a:t>OR</a:t>
            </a:r>
          </a:p>
          <a:p>
            <a:r>
              <a:rPr lang="en-US" sz="2400"/>
              <a:t>just a single arrow.</a:t>
            </a:r>
          </a:p>
        </p:txBody>
      </p:sp>
      <p:grpSp>
        <p:nvGrpSpPr>
          <p:cNvPr id="160802" name="Group 34"/>
          <p:cNvGrpSpPr>
            <a:grpSpLocks/>
          </p:cNvGrpSpPr>
          <p:nvPr/>
        </p:nvGrpSpPr>
        <p:grpSpPr bwMode="auto">
          <a:xfrm>
            <a:off x="739775" y="3292475"/>
            <a:ext cx="7605713" cy="898525"/>
            <a:chOff x="466" y="2182"/>
            <a:chExt cx="4791" cy="566"/>
          </a:xfrm>
        </p:grpSpPr>
        <p:sp>
          <p:nvSpPr>
            <p:cNvPr id="160792" name="Oval 24"/>
            <p:cNvSpPr>
              <a:spLocks noChangeArrowheads="1"/>
            </p:cNvSpPr>
            <p:nvPr/>
          </p:nvSpPr>
          <p:spPr bwMode="auto">
            <a:xfrm>
              <a:off x="466" y="2182"/>
              <a:ext cx="566" cy="5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3" name="Text Box 25"/>
            <p:cNvSpPr txBox="1">
              <a:spLocks noChangeArrowheads="1"/>
            </p:cNvSpPr>
            <p:nvPr/>
          </p:nvSpPr>
          <p:spPr bwMode="auto">
            <a:xfrm>
              <a:off x="538" y="2306"/>
              <a:ext cx="533" cy="39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0794" name="Text Box 26"/>
            <p:cNvSpPr txBox="1">
              <a:spLocks noChangeArrowheads="1"/>
            </p:cNvSpPr>
            <p:nvPr/>
          </p:nvSpPr>
          <p:spPr bwMode="auto">
            <a:xfrm>
              <a:off x="4430" y="2182"/>
              <a:ext cx="827" cy="4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722" y="2182"/>
              <a:ext cx="38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 +</a:t>
              </a:r>
            </a:p>
          </p:txBody>
        </p:sp>
        <p:sp>
          <p:nvSpPr>
            <p:cNvPr id="160797" name="Oval 29"/>
            <p:cNvSpPr>
              <a:spLocks noChangeArrowheads="1"/>
            </p:cNvSpPr>
            <p:nvPr/>
          </p:nvSpPr>
          <p:spPr bwMode="auto">
            <a:xfrm>
              <a:off x="3014" y="2182"/>
              <a:ext cx="566" cy="56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8" name="Text Box 30"/>
            <p:cNvSpPr txBox="1">
              <a:spLocks noChangeArrowheads="1"/>
            </p:cNvSpPr>
            <p:nvPr/>
          </p:nvSpPr>
          <p:spPr bwMode="auto">
            <a:xfrm>
              <a:off x="3104" y="2297"/>
              <a:ext cx="580" cy="3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0799" name="Freeform 31"/>
            <p:cNvSpPr>
              <a:spLocks/>
            </p:cNvSpPr>
            <p:nvPr/>
          </p:nvSpPr>
          <p:spPr bwMode="auto">
            <a:xfrm>
              <a:off x="2083" y="2411"/>
              <a:ext cx="72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6" y="0"/>
                </a:cxn>
              </a:cxnLst>
              <a:rect l="0" t="0" r="r" b="b"/>
              <a:pathLst>
                <a:path w="926" h="1">
                  <a:moveTo>
                    <a:pt x="0" y="0"/>
                  </a:moveTo>
                  <a:lnTo>
                    <a:pt x="926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1028" y="2182"/>
              <a:ext cx="827" cy="4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0832" name="Group 64"/>
          <p:cNvGrpSpPr>
            <a:grpSpLocks/>
          </p:cNvGrpSpPr>
          <p:nvPr/>
        </p:nvGrpSpPr>
        <p:grpSpPr bwMode="auto">
          <a:xfrm>
            <a:off x="1662113" y="4275138"/>
            <a:ext cx="2633662" cy="519112"/>
            <a:chOff x="1047" y="2693"/>
            <a:chExt cx="1659" cy="327"/>
          </a:xfrm>
        </p:grpSpPr>
        <p:sp>
          <p:nvSpPr>
            <p:cNvPr id="160803" name="Rectangle 35"/>
            <p:cNvSpPr>
              <a:spLocks noChangeArrowheads="1"/>
            </p:cNvSpPr>
            <p:nvPr/>
          </p:nvSpPr>
          <p:spPr bwMode="auto">
            <a:xfrm>
              <a:off x="1047" y="2693"/>
              <a:ext cx="303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1 </a:t>
              </a:r>
            </a:p>
          </p:txBody>
        </p:sp>
        <p:sp>
          <p:nvSpPr>
            <p:cNvPr id="160808" name="Line 40"/>
            <p:cNvSpPr>
              <a:spLocks noChangeShapeType="1"/>
            </p:cNvSpPr>
            <p:nvPr/>
          </p:nvSpPr>
          <p:spPr bwMode="auto">
            <a:xfrm>
              <a:off x="1655" y="2853"/>
              <a:ext cx="105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0828" name="Group 60"/>
          <p:cNvGrpSpPr>
            <a:grpSpLocks/>
          </p:cNvGrpSpPr>
          <p:nvPr/>
        </p:nvGrpSpPr>
        <p:grpSpPr bwMode="auto">
          <a:xfrm>
            <a:off x="1662113" y="4710113"/>
            <a:ext cx="2605087" cy="519112"/>
            <a:chOff x="1047" y="2967"/>
            <a:chExt cx="1641" cy="327"/>
          </a:xfrm>
        </p:grpSpPr>
        <p:sp>
          <p:nvSpPr>
            <p:cNvPr id="160804" name="Rectangle 36"/>
            <p:cNvSpPr>
              <a:spLocks noChangeArrowheads="1"/>
            </p:cNvSpPr>
            <p:nvPr/>
          </p:nvSpPr>
          <p:spPr bwMode="auto">
            <a:xfrm>
              <a:off x="1047" y="2967"/>
              <a:ext cx="303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 </a:t>
              </a:r>
            </a:p>
          </p:txBody>
        </p:sp>
        <p:sp>
          <p:nvSpPr>
            <p:cNvPr id="160809" name="Line 41"/>
            <p:cNvSpPr>
              <a:spLocks noChangeShapeType="1"/>
            </p:cNvSpPr>
            <p:nvPr/>
          </p:nvSpPr>
          <p:spPr bwMode="auto">
            <a:xfrm>
              <a:off x="1655" y="3118"/>
              <a:ext cx="103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0829" name="Group 61"/>
          <p:cNvGrpSpPr>
            <a:grpSpLocks/>
          </p:cNvGrpSpPr>
          <p:nvPr/>
        </p:nvGrpSpPr>
        <p:grpSpPr bwMode="auto">
          <a:xfrm>
            <a:off x="1436688" y="5130800"/>
            <a:ext cx="2816225" cy="519113"/>
            <a:chOff x="905" y="3232"/>
            <a:chExt cx="1774" cy="327"/>
          </a:xfrm>
        </p:grpSpPr>
        <p:sp>
          <p:nvSpPr>
            <p:cNvPr id="160805" name="Rectangle 37"/>
            <p:cNvSpPr>
              <a:spLocks noChangeArrowheads="1"/>
            </p:cNvSpPr>
            <p:nvPr/>
          </p:nvSpPr>
          <p:spPr bwMode="auto">
            <a:xfrm>
              <a:off x="905" y="3232"/>
              <a:ext cx="553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100 </a:t>
              </a:r>
            </a:p>
          </p:txBody>
        </p:sp>
        <p:sp>
          <p:nvSpPr>
            <p:cNvPr id="160810" name="Line 42"/>
            <p:cNvSpPr>
              <a:spLocks noChangeShapeType="1"/>
            </p:cNvSpPr>
            <p:nvPr/>
          </p:nvSpPr>
          <p:spPr bwMode="auto">
            <a:xfrm>
              <a:off x="1691" y="3374"/>
              <a:ext cx="9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0830" name="Group 62"/>
          <p:cNvGrpSpPr>
            <a:grpSpLocks/>
          </p:cNvGrpSpPr>
          <p:nvPr/>
        </p:nvGrpSpPr>
        <p:grpSpPr bwMode="auto">
          <a:xfrm>
            <a:off x="1233488" y="5580063"/>
            <a:ext cx="3005137" cy="519112"/>
            <a:chOff x="777" y="3515"/>
            <a:chExt cx="1893" cy="327"/>
          </a:xfrm>
        </p:grpSpPr>
        <p:sp>
          <p:nvSpPr>
            <p:cNvPr id="160806" name="Rectangle 38"/>
            <p:cNvSpPr>
              <a:spLocks noChangeArrowheads="1"/>
            </p:cNvSpPr>
            <p:nvPr/>
          </p:nvSpPr>
          <p:spPr bwMode="auto">
            <a:xfrm>
              <a:off x="777" y="3515"/>
              <a:ext cx="86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1000/L </a:t>
              </a:r>
            </a:p>
          </p:txBody>
        </p:sp>
        <p:sp>
          <p:nvSpPr>
            <p:cNvPr id="160811" name="Line 43"/>
            <p:cNvSpPr>
              <a:spLocks noChangeShapeType="1"/>
            </p:cNvSpPr>
            <p:nvPr/>
          </p:nvSpPr>
          <p:spPr bwMode="auto">
            <a:xfrm>
              <a:off x="1728" y="3666"/>
              <a:ext cx="94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0831" name="Group 63"/>
          <p:cNvGrpSpPr>
            <a:grpSpLocks/>
          </p:cNvGrpSpPr>
          <p:nvPr/>
        </p:nvGrpSpPr>
        <p:grpSpPr bwMode="auto">
          <a:xfrm>
            <a:off x="1016000" y="6038850"/>
            <a:ext cx="3163888" cy="519113"/>
            <a:chOff x="640" y="3804"/>
            <a:chExt cx="1993" cy="327"/>
          </a:xfrm>
        </p:grpSpPr>
        <p:sp>
          <p:nvSpPr>
            <p:cNvPr id="160807" name="Rectangle 39"/>
            <p:cNvSpPr>
              <a:spLocks noChangeArrowheads="1"/>
            </p:cNvSpPr>
            <p:nvPr/>
          </p:nvSpPr>
          <p:spPr bwMode="auto">
            <a:xfrm>
              <a:off x="640" y="3804"/>
              <a:ext cx="105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0.0058 M</a:t>
              </a:r>
            </a:p>
          </p:txBody>
        </p:sp>
        <p:sp>
          <p:nvSpPr>
            <p:cNvPr id="160812" name="Line 44"/>
            <p:cNvSpPr>
              <a:spLocks noChangeShapeType="1"/>
            </p:cNvSpPr>
            <p:nvPr/>
          </p:nvSpPr>
          <p:spPr bwMode="auto">
            <a:xfrm>
              <a:off x="1792" y="3959"/>
              <a:ext cx="84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5014913" y="4275138"/>
            <a:ext cx="4810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 </a:t>
            </a:r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5014913" y="4710113"/>
            <a:ext cx="4810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2 </a:t>
            </a:r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4789488" y="5130800"/>
            <a:ext cx="8778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100 </a:t>
            </a:r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4586288" y="5580063"/>
            <a:ext cx="13731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1000/L </a:t>
            </a:r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4368800" y="6038850"/>
            <a:ext cx="16700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0.0058 M</a:t>
            </a:r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7424738" y="4275138"/>
            <a:ext cx="4810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 </a:t>
            </a:r>
          </a:p>
        </p:txBody>
      </p:sp>
      <p:sp>
        <p:nvSpPr>
          <p:cNvPr id="160819" name="Rectangle 51"/>
          <p:cNvSpPr>
            <a:spLocks noChangeArrowheads="1"/>
          </p:cNvSpPr>
          <p:nvPr/>
        </p:nvSpPr>
        <p:spPr bwMode="auto">
          <a:xfrm>
            <a:off x="7424738" y="4710113"/>
            <a:ext cx="4810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2 </a:t>
            </a:r>
          </a:p>
        </p:txBody>
      </p:sp>
      <p:sp>
        <p:nvSpPr>
          <p:cNvPr id="160820" name="Rectangle 52"/>
          <p:cNvSpPr>
            <a:spLocks noChangeArrowheads="1"/>
          </p:cNvSpPr>
          <p:nvPr/>
        </p:nvSpPr>
        <p:spPr bwMode="auto">
          <a:xfrm>
            <a:off x="7199313" y="5130800"/>
            <a:ext cx="8778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100 </a:t>
            </a:r>
          </a:p>
        </p:txBody>
      </p: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6996113" y="5580063"/>
            <a:ext cx="13731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1000/L </a:t>
            </a:r>
          </a:p>
        </p:txBody>
      </p:sp>
      <p:sp>
        <p:nvSpPr>
          <p:cNvPr id="160822" name="Rectangle 54"/>
          <p:cNvSpPr>
            <a:spLocks noChangeArrowheads="1"/>
          </p:cNvSpPr>
          <p:nvPr/>
        </p:nvSpPr>
        <p:spPr bwMode="auto">
          <a:xfrm>
            <a:off x="6778625" y="6038850"/>
            <a:ext cx="16700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0.0058 M</a:t>
            </a:r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6176963" y="4275138"/>
            <a:ext cx="4905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 </a:t>
            </a:r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6172200" y="4710113"/>
            <a:ext cx="4905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+ </a:t>
            </a:r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6173788" y="5130800"/>
            <a:ext cx="4905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+ </a:t>
            </a:r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6189663" y="5580063"/>
            <a:ext cx="4905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+ </a:t>
            </a:r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6197600" y="6038850"/>
            <a:ext cx="3921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6" grpId="0" animBg="1"/>
      <p:bldP spid="160789" grpId="0"/>
      <p:bldP spid="160813" grpId="0"/>
      <p:bldP spid="160814" grpId="0"/>
      <p:bldP spid="160815" grpId="0"/>
      <p:bldP spid="160816" grpId="0"/>
      <p:bldP spid="160817" grpId="0"/>
      <p:bldP spid="160818" grpId="0"/>
      <p:bldP spid="160819" grpId="0"/>
      <p:bldP spid="160820" grpId="0"/>
      <p:bldP spid="160821" grpId="0"/>
      <p:bldP spid="160822" grpId="0"/>
      <p:bldP spid="160823" grpId="0"/>
      <p:bldP spid="160824" grpId="0"/>
      <p:bldP spid="160825" grpId="0"/>
      <p:bldP spid="160826" grpId="0"/>
      <p:bldP spid="1608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54088" y="668338"/>
            <a:ext cx="7778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HCl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1827213" y="922338"/>
            <a:ext cx="12350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3233738" y="668338"/>
            <a:ext cx="24177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30000"/>
              <a:t>1+</a:t>
            </a:r>
            <a:r>
              <a:rPr lang="en-US"/>
              <a:t>    +    Cl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725488" y="1292225"/>
            <a:ext cx="10747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4.0 M</a:t>
            </a: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1944688" y="1546225"/>
            <a:ext cx="8556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2946400" y="1292225"/>
            <a:ext cx="10747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4.0 M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4527550" y="1292225"/>
            <a:ext cx="10747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4.0 M</a:t>
            </a:r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4173538" y="1292225"/>
            <a:ext cx="3921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</a:t>
            </a:r>
          </a:p>
        </p:txBody>
      </p:sp>
      <p:grpSp>
        <p:nvGrpSpPr>
          <p:cNvPr id="161850" name="Group 58"/>
          <p:cNvGrpSpPr>
            <a:grpSpLocks/>
          </p:cNvGrpSpPr>
          <p:nvPr/>
        </p:nvGrpSpPr>
        <p:grpSpPr bwMode="auto">
          <a:xfrm>
            <a:off x="5924550" y="517525"/>
            <a:ext cx="2505075" cy="1441450"/>
            <a:chOff x="4029" y="164"/>
            <a:chExt cx="1578" cy="908"/>
          </a:xfrm>
        </p:grpSpPr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4111" y="324"/>
              <a:ext cx="1496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u="sng">
                  <a:solidFill>
                    <a:srgbClr val="FF0000"/>
                  </a:solidFill>
                </a:rPr>
                <a:t>monoprotic</a:t>
              </a:r>
            </a:p>
            <a:p>
              <a:r>
                <a:rPr lang="en-US" u="sng">
                  <a:solidFill>
                    <a:srgbClr val="FF0000"/>
                  </a:solidFill>
                </a:rPr>
                <a:t>acid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1810" name="AutoShape 18"/>
            <p:cNvSpPr>
              <a:spLocks noChangeArrowheads="1"/>
            </p:cNvSpPr>
            <p:nvPr/>
          </p:nvSpPr>
          <p:spPr bwMode="auto">
            <a:xfrm>
              <a:off x="4029" y="164"/>
              <a:ext cx="1578" cy="908"/>
            </a:xfrm>
            <a:prstGeom prst="horizontalScroll">
              <a:avLst>
                <a:gd name="adj" fmla="val 125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896938" y="2378075"/>
            <a:ext cx="12239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SO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813" name="Line 21"/>
          <p:cNvSpPr>
            <a:spLocks noChangeShapeType="1"/>
          </p:cNvSpPr>
          <p:nvPr/>
        </p:nvSpPr>
        <p:spPr bwMode="auto">
          <a:xfrm>
            <a:off x="2259013" y="2632075"/>
            <a:ext cx="9159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814" name="Rectangle 22"/>
          <p:cNvSpPr>
            <a:spLocks noChangeArrowheads="1"/>
          </p:cNvSpPr>
          <p:nvPr/>
        </p:nvSpPr>
        <p:spPr bwMode="auto">
          <a:xfrm>
            <a:off x="3362325" y="2378075"/>
            <a:ext cx="27305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 H</a:t>
            </a:r>
            <a:r>
              <a:rPr lang="en-US" baseline="30000"/>
              <a:t>1+</a:t>
            </a:r>
            <a:r>
              <a:rPr lang="en-US"/>
              <a:t>  +   SO</a:t>
            </a:r>
            <a:r>
              <a:rPr lang="en-US" baseline="-25000"/>
              <a:t>4</a:t>
            </a:r>
            <a:r>
              <a:rPr lang="en-US" baseline="30000"/>
              <a:t>2–</a:t>
            </a:r>
            <a:r>
              <a:rPr lang="en-US"/>
              <a:t> </a:t>
            </a:r>
          </a:p>
        </p:txBody>
      </p:sp>
      <p:sp>
        <p:nvSpPr>
          <p:cNvPr id="161821" name="Rectangle 29"/>
          <p:cNvSpPr>
            <a:spLocks noChangeArrowheads="1"/>
          </p:cNvSpPr>
          <p:nvPr/>
        </p:nvSpPr>
        <p:spPr bwMode="auto">
          <a:xfrm>
            <a:off x="1011238" y="4319588"/>
            <a:ext cx="10747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2.3 M</a:t>
            </a:r>
          </a:p>
        </p:txBody>
      </p:sp>
      <p:sp>
        <p:nvSpPr>
          <p:cNvPr id="161822" name="Line 30"/>
          <p:cNvSpPr>
            <a:spLocks noChangeShapeType="1"/>
          </p:cNvSpPr>
          <p:nvPr/>
        </p:nvSpPr>
        <p:spPr bwMode="auto">
          <a:xfrm>
            <a:off x="2230438" y="4573588"/>
            <a:ext cx="8556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823" name="Rectangle 31"/>
          <p:cNvSpPr>
            <a:spLocks noChangeArrowheads="1"/>
          </p:cNvSpPr>
          <p:nvPr/>
        </p:nvSpPr>
        <p:spPr bwMode="auto">
          <a:xfrm>
            <a:off x="3232150" y="4319588"/>
            <a:ext cx="10747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4.6 M</a:t>
            </a:r>
          </a:p>
        </p:txBody>
      </p:sp>
      <p:sp>
        <p:nvSpPr>
          <p:cNvPr id="161824" name="Rectangle 32"/>
          <p:cNvSpPr>
            <a:spLocks noChangeArrowheads="1"/>
          </p:cNvSpPr>
          <p:nvPr/>
        </p:nvSpPr>
        <p:spPr bwMode="auto">
          <a:xfrm>
            <a:off x="4813300" y="4319588"/>
            <a:ext cx="10747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2.3 M</a:t>
            </a:r>
          </a:p>
        </p:txBody>
      </p:sp>
      <p:sp>
        <p:nvSpPr>
          <p:cNvPr id="161825" name="Rectangle 33"/>
          <p:cNvSpPr>
            <a:spLocks noChangeArrowheads="1"/>
          </p:cNvSpPr>
          <p:nvPr/>
        </p:nvSpPr>
        <p:spPr bwMode="auto">
          <a:xfrm>
            <a:off x="4359275" y="4319588"/>
            <a:ext cx="3921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</a:t>
            </a:r>
          </a:p>
        </p:txBody>
      </p:sp>
      <p:grpSp>
        <p:nvGrpSpPr>
          <p:cNvPr id="161835" name="Group 43"/>
          <p:cNvGrpSpPr>
            <a:grpSpLocks/>
          </p:cNvGrpSpPr>
          <p:nvPr/>
        </p:nvGrpSpPr>
        <p:grpSpPr bwMode="auto">
          <a:xfrm rot="-1261116">
            <a:off x="182563" y="3319463"/>
            <a:ext cx="2292350" cy="688975"/>
            <a:chOff x="937" y="2808"/>
            <a:chExt cx="1444" cy="434"/>
          </a:xfrm>
        </p:grpSpPr>
        <p:sp>
          <p:nvSpPr>
            <p:cNvPr id="161827" name="Text Box 35"/>
            <p:cNvSpPr txBox="1">
              <a:spLocks noChangeArrowheads="1"/>
            </p:cNvSpPr>
            <p:nvPr/>
          </p:nvSpPr>
          <p:spPr bwMode="auto">
            <a:xfrm>
              <a:off x="1371" y="2857"/>
              <a:ext cx="542" cy="276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>
                  <a:solidFill>
                    <a:srgbClr val="FF0000"/>
                  </a:solidFill>
                </a:rPr>
                <a:t>SO</a:t>
              </a:r>
              <a:r>
                <a:rPr lang="en-US" sz="2000" baseline="-25000">
                  <a:solidFill>
                    <a:srgbClr val="FF0000"/>
                  </a:solidFill>
                </a:rPr>
                <a:t>4</a:t>
              </a:r>
              <a:r>
                <a:rPr lang="en-US" sz="2000" baseline="30000">
                  <a:solidFill>
                    <a:srgbClr val="FF0000"/>
                  </a:solidFill>
                </a:rPr>
                <a:t>2–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61829" name="Oval 37"/>
            <p:cNvSpPr>
              <a:spLocks noChangeArrowheads="1"/>
            </p:cNvSpPr>
            <p:nvPr/>
          </p:nvSpPr>
          <p:spPr bwMode="auto">
            <a:xfrm>
              <a:off x="937" y="2808"/>
              <a:ext cx="434" cy="434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30" name="Text Box 38"/>
            <p:cNvSpPr txBox="1">
              <a:spLocks noChangeArrowheads="1"/>
            </p:cNvSpPr>
            <p:nvPr/>
          </p:nvSpPr>
          <p:spPr bwMode="auto">
            <a:xfrm>
              <a:off x="1000" y="2898"/>
              <a:ext cx="432" cy="25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30000">
                  <a:solidFill>
                    <a:srgbClr val="FF0000"/>
                  </a:solidFill>
                </a:rPr>
                <a:t>1+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61832" name="Oval 40"/>
            <p:cNvSpPr>
              <a:spLocks noChangeArrowheads="1"/>
            </p:cNvSpPr>
            <p:nvPr/>
          </p:nvSpPr>
          <p:spPr bwMode="auto">
            <a:xfrm>
              <a:off x="1913" y="2808"/>
              <a:ext cx="434" cy="434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33" name="Text Box 41"/>
            <p:cNvSpPr txBox="1">
              <a:spLocks noChangeArrowheads="1"/>
            </p:cNvSpPr>
            <p:nvPr/>
          </p:nvSpPr>
          <p:spPr bwMode="auto">
            <a:xfrm>
              <a:off x="1994" y="2898"/>
              <a:ext cx="387" cy="23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>
                  <a:solidFill>
                    <a:srgbClr val="FF0000"/>
                  </a:solidFill>
                </a:rPr>
                <a:t>H</a:t>
              </a:r>
              <a:r>
                <a:rPr lang="en-US" sz="2000" baseline="30000">
                  <a:solidFill>
                    <a:srgbClr val="FF0000"/>
                  </a:solidFill>
                </a:rPr>
                <a:t>1+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161836" name="Line 44"/>
          <p:cNvSpPr>
            <a:spLocks noChangeShapeType="1"/>
          </p:cNvSpPr>
          <p:nvPr/>
        </p:nvSpPr>
        <p:spPr bwMode="auto">
          <a:xfrm>
            <a:off x="2578100" y="3560763"/>
            <a:ext cx="596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838" name="Text Box 46"/>
          <p:cNvSpPr txBox="1">
            <a:spLocks noChangeArrowheads="1"/>
          </p:cNvSpPr>
          <p:nvPr/>
        </p:nvSpPr>
        <p:spPr bwMode="auto">
          <a:xfrm rot="-1261116">
            <a:off x="5483225" y="3365500"/>
            <a:ext cx="860425" cy="4381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/>
              <a:t>SO</a:t>
            </a:r>
            <a:r>
              <a:rPr lang="en-US" sz="2000" baseline="-25000"/>
              <a:t>4</a:t>
            </a:r>
            <a:r>
              <a:rPr lang="en-US" sz="2000" baseline="30000"/>
              <a:t>2–</a:t>
            </a:r>
            <a:endParaRPr lang="en-US" sz="2000"/>
          </a:p>
        </p:txBody>
      </p:sp>
      <p:grpSp>
        <p:nvGrpSpPr>
          <p:cNvPr id="161843" name="Group 51"/>
          <p:cNvGrpSpPr>
            <a:grpSpLocks/>
          </p:cNvGrpSpPr>
          <p:nvPr/>
        </p:nvGrpSpPr>
        <p:grpSpPr bwMode="auto">
          <a:xfrm>
            <a:off x="3514725" y="3070225"/>
            <a:ext cx="779463" cy="688975"/>
            <a:chOff x="2370" y="2038"/>
            <a:chExt cx="491" cy="434"/>
          </a:xfrm>
        </p:grpSpPr>
        <p:sp>
          <p:nvSpPr>
            <p:cNvPr id="161839" name="Oval 47"/>
            <p:cNvSpPr>
              <a:spLocks noChangeArrowheads="1"/>
            </p:cNvSpPr>
            <p:nvPr/>
          </p:nvSpPr>
          <p:spPr bwMode="auto">
            <a:xfrm rot="-1261116">
              <a:off x="2370" y="2038"/>
              <a:ext cx="434" cy="43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40" name="Text Box 48"/>
            <p:cNvSpPr txBox="1">
              <a:spLocks noChangeArrowheads="1"/>
            </p:cNvSpPr>
            <p:nvPr/>
          </p:nvSpPr>
          <p:spPr bwMode="auto">
            <a:xfrm rot="-1261116">
              <a:off x="2429" y="2105"/>
              <a:ext cx="432" cy="25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/>
                <a:t>H</a:t>
              </a:r>
              <a:r>
                <a:rPr lang="en-US" sz="2000" baseline="30000"/>
                <a:t>1+</a:t>
              </a:r>
              <a:endParaRPr lang="en-US" sz="2000"/>
            </a:p>
          </p:txBody>
        </p:sp>
      </p:grpSp>
      <p:grpSp>
        <p:nvGrpSpPr>
          <p:cNvPr id="161844" name="Group 52"/>
          <p:cNvGrpSpPr>
            <a:grpSpLocks/>
          </p:cNvGrpSpPr>
          <p:nvPr/>
        </p:nvGrpSpPr>
        <p:grpSpPr bwMode="auto">
          <a:xfrm>
            <a:off x="4148138" y="3589338"/>
            <a:ext cx="731837" cy="688975"/>
            <a:chOff x="3281" y="1688"/>
            <a:chExt cx="461" cy="434"/>
          </a:xfrm>
        </p:grpSpPr>
        <p:sp>
          <p:nvSpPr>
            <p:cNvPr id="161841" name="Oval 49"/>
            <p:cNvSpPr>
              <a:spLocks noChangeArrowheads="1"/>
            </p:cNvSpPr>
            <p:nvPr/>
          </p:nvSpPr>
          <p:spPr bwMode="auto">
            <a:xfrm rot="-1261116">
              <a:off x="3281" y="1688"/>
              <a:ext cx="434" cy="43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42" name="Text Box 50"/>
            <p:cNvSpPr txBox="1">
              <a:spLocks noChangeArrowheads="1"/>
            </p:cNvSpPr>
            <p:nvPr/>
          </p:nvSpPr>
          <p:spPr bwMode="auto">
            <a:xfrm rot="-1261116">
              <a:off x="3355" y="1757"/>
              <a:ext cx="387" cy="23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/>
                <a:t>H</a:t>
              </a:r>
              <a:r>
                <a:rPr lang="en-US" sz="2000" baseline="30000"/>
                <a:t>1+</a:t>
              </a:r>
              <a:endParaRPr lang="en-US" sz="2000"/>
            </a:p>
          </p:txBody>
        </p:sp>
      </p:grpSp>
      <p:sp>
        <p:nvSpPr>
          <p:cNvPr id="161845" name="Rectangle 53"/>
          <p:cNvSpPr>
            <a:spLocks noChangeArrowheads="1"/>
          </p:cNvSpPr>
          <p:nvPr/>
        </p:nvSpPr>
        <p:spPr bwMode="auto">
          <a:xfrm>
            <a:off x="4881563" y="3303588"/>
            <a:ext cx="3921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</a:t>
            </a:r>
          </a:p>
        </p:txBody>
      </p:sp>
      <p:grpSp>
        <p:nvGrpSpPr>
          <p:cNvPr id="161849" name="Group 57"/>
          <p:cNvGrpSpPr>
            <a:grpSpLocks/>
          </p:cNvGrpSpPr>
          <p:nvPr/>
        </p:nvGrpSpPr>
        <p:grpSpPr bwMode="auto">
          <a:xfrm>
            <a:off x="6659563" y="2852738"/>
            <a:ext cx="2041525" cy="1441450"/>
            <a:chOff x="4321" y="1572"/>
            <a:chExt cx="1286" cy="908"/>
          </a:xfrm>
        </p:grpSpPr>
        <p:sp>
          <p:nvSpPr>
            <p:cNvPr id="161847" name="Text Box 55"/>
            <p:cNvSpPr txBox="1">
              <a:spLocks noChangeArrowheads="1"/>
            </p:cNvSpPr>
            <p:nvPr/>
          </p:nvSpPr>
          <p:spPr bwMode="auto">
            <a:xfrm>
              <a:off x="4330" y="1732"/>
              <a:ext cx="1277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u="sng">
                  <a:solidFill>
                    <a:srgbClr val="FF0000"/>
                  </a:solidFill>
                </a:rPr>
                <a:t>diprotic</a:t>
              </a:r>
            </a:p>
            <a:p>
              <a:r>
                <a:rPr lang="en-US" u="sng">
                  <a:solidFill>
                    <a:srgbClr val="FF0000"/>
                  </a:solidFill>
                </a:rPr>
                <a:t>acid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1848" name="AutoShape 56"/>
            <p:cNvSpPr>
              <a:spLocks noChangeArrowheads="1"/>
            </p:cNvSpPr>
            <p:nvPr/>
          </p:nvSpPr>
          <p:spPr bwMode="auto">
            <a:xfrm>
              <a:off x="4321" y="1572"/>
              <a:ext cx="1286" cy="908"/>
            </a:xfrm>
            <a:prstGeom prst="horizontalScroll">
              <a:avLst>
                <a:gd name="adj" fmla="val 125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61851" name="Rectangle 59"/>
          <p:cNvSpPr>
            <a:spLocks noChangeArrowheads="1"/>
          </p:cNvSpPr>
          <p:nvPr/>
        </p:nvSpPr>
        <p:spPr bwMode="auto">
          <a:xfrm>
            <a:off x="539750" y="5299075"/>
            <a:ext cx="16319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Ca(OH)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61852" name="Line 60"/>
          <p:cNvSpPr>
            <a:spLocks noChangeShapeType="1"/>
          </p:cNvSpPr>
          <p:nvPr/>
        </p:nvSpPr>
        <p:spPr bwMode="auto">
          <a:xfrm>
            <a:off x="2289175" y="5546725"/>
            <a:ext cx="9572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853" name="Rectangle 61"/>
          <p:cNvSpPr>
            <a:spLocks noChangeArrowheads="1"/>
          </p:cNvSpPr>
          <p:nvPr/>
        </p:nvSpPr>
        <p:spPr bwMode="auto">
          <a:xfrm>
            <a:off x="3557588" y="5299075"/>
            <a:ext cx="9350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/>
              <a:t>Ca</a:t>
            </a:r>
            <a:r>
              <a:rPr lang="en-US" baseline="30000"/>
              <a:t>2+</a:t>
            </a:r>
            <a:r>
              <a:rPr lang="en-US"/>
              <a:t>         </a:t>
            </a:r>
          </a:p>
        </p:txBody>
      </p:sp>
      <p:sp>
        <p:nvSpPr>
          <p:cNvPr id="161854" name="Rectangle 62"/>
          <p:cNvSpPr>
            <a:spLocks noChangeArrowheads="1"/>
          </p:cNvSpPr>
          <p:nvPr/>
        </p:nvSpPr>
        <p:spPr bwMode="auto">
          <a:xfrm>
            <a:off x="5646738" y="5299075"/>
            <a:ext cx="13573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/>
              <a:t>2 OH</a:t>
            </a:r>
            <a:r>
              <a:rPr lang="en-US" baseline="30000"/>
              <a:t>1–</a:t>
            </a:r>
            <a:r>
              <a:rPr lang="en-US"/>
              <a:t>         </a:t>
            </a:r>
          </a:p>
        </p:txBody>
      </p:sp>
      <p:sp>
        <p:nvSpPr>
          <p:cNvPr id="161855" name="Rectangle 63"/>
          <p:cNvSpPr>
            <a:spLocks noChangeArrowheads="1"/>
          </p:cNvSpPr>
          <p:nvPr/>
        </p:nvSpPr>
        <p:spPr bwMode="auto">
          <a:xfrm>
            <a:off x="4826000" y="5299075"/>
            <a:ext cx="4127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/>
              <a:t>+         </a:t>
            </a:r>
          </a:p>
        </p:txBody>
      </p:sp>
      <p:sp>
        <p:nvSpPr>
          <p:cNvPr id="161856" name="Rectangle 64"/>
          <p:cNvSpPr>
            <a:spLocks noChangeArrowheads="1"/>
          </p:cNvSpPr>
          <p:nvPr/>
        </p:nvSpPr>
        <p:spPr bwMode="auto">
          <a:xfrm>
            <a:off x="568325" y="5919788"/>
            <a:ext cx="14716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0.025 M</a:t>
            </a:r>
          </a:p>
        </p:txBody>
      </p:sp>
      <p:sp>
        <p:nvSpPr>
          <p:cNvPr id="161858" name="Rectangle 66"/>
          <p:cNvSpPr>
            <a:spLocks noChangeArrowheads="1"/>
          </p:cNvSpPr>
          <p:nvPr/>
        </p:nvSpPr>
        <p:spPr bwMode="auto">
          <a:xfrm>
            <a:off x="3375025" y="5919788"/>
            <a:ext cx="14716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0.025 M</a:t>
            </a:r>
          </a:p>
        </p:txBody>
      </p:sp>
      <p:sp>
        <p:nvSpPr>
          <p:cNvPr id="161859" name="Rectangle 67"/>
          <p:cNvSpPr>
            <a:spLocks noChangeArrowheads="1"/>
          </p:cNvSpPr>
          <p:nvPr/>
        </p:nvSpPr>
        <p:spPr bwMode="auto">
          <a:xfrm>
            <a:off x="5456238" y="5919788"/>
            <a:ext cx="14716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0.050 M</a:t>
            </a:r>
          </a:p>
        </p:txBody>
      </p:sp>
      <p:sp>
        <p:nvSpPr>
          <p:cNvPr id="161860" name="Rectangle 68"/>
          <p:cNvSpPr>
            <a:spLocks noChangeArrowheads="1"/>
          </p:cNvSpPr>
          <p:nvPr/>
        </p:nvSpPr>
        <p:spPr bwMode="auto">
          <a:xfrm>
            <a:off x="4916488" y="5919788"/>
            <a:ext cx="3921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</a:t>
            </a:r>
          </a:p>
        </p:txBody>
      </p:sp>
      <p:sp>
        <p:nvSpPr>
          <p:cNvPr id="161861" name="Line 69"/>
          <p:cNvSpPr>
            <a:spLocks noChangeShapeType="1"/>
          </p:cNvSpPr>
          <p:nvPr/>
        </p:nvSpPr>
        <p:spPr bwMode="auto">
          <a:xfrm>
            <a:off x="2289175" y="6127750"/>
            <a:ext cx="9572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61865" name="Picture 73" descr="j04298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25" y="4622800"/>
            <a:ext cx="184467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1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1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1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6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6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6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1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6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6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61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1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1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61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6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 animBg="1"/>
      <p:bldP spid="161805" grpId="0"/>
      <p:bldP spid="161807" grpId="0"/>
      <p:bldP spid="161812" grpId="0"/>
      <p:bldP spid="161813" grpId="0" animBg="1"/>
      <p:bldP spid="161814" grpId="0"/>
      <p:bldP spid="161821" grpId="0"/>
      <p:bldP spid="161822" grpId="0" animBg="1"/>
      <p:bldP spid="161823" grpId="0"/>
      <p:bldP spid="161824" grpId="0"/>
      <p:bldP spid="161836" grpId="0" animBg="1"/>
      <p:bldP spid="161838" grpId="0" animBg="1"/>
      <p:bldP spid="161845" grpId="0"/>
      <p:bldP spid="161851" grpId="0"/>
      <p:bldP spid="161852" grpId="0" animBg="1"/>
      <p:bldP spid="161853" grpId="0"/>
      <p:bldP spid="161854" grpId="0"/>
      <p:bldP spid="161855" grpId="0"/>
      <p:bldP spid="161856" grpId="0"/>
      <p:bldP spid="161858" grpId="0"/>
      <p:bldP spid="161859" grpId="0"/>
      <p:bldP spid="161860" grpId="0"/>
      <p:bldP spid="1618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2119313" y="5684838"/>
            <a:ext cx="4773612" cy="966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989263" y="107950"/>
            <a:ext cx="28749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pH Calculations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420688" y="682625"/>
            <a:ext cx="8335962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Recall that the </a:t>
            </a:r>
            <a:r>
              <a:rPr lang="en-US" u="sng">
                <a:solidFill>
                  <a:srgbClr val="FF0000"/>
                </a:solidFill>
              </a:rPr>
              <a:t>hydronium ion</a:t>
            </a:r>
            <a:r>
              <a:rPr lang="en-US">
                <a:solidFill>
                  <a:srgbClr val="FF0000"/>
                </a:solidFill>
              </a:rPr>
              <a:t> (H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) is the species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formed when </a:t>
            </a:r>
            <a:r>
              <a:rPr lang="en-US" u="sng">
                <a:solidFill>
                  <a:srgbClr val="FF0000"/>
                </a:solidFill>
              </a:rPr>
              <a:t>hydrogen ion</a:t>
            </a:r>
            <a:r>
              <a:rPr lang="en-US">
                <a:solidFill>
                  <a:srgbClr val="FF0000"/>
                </a:solidFill>
              </a:rPr>
              <a:t> (H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) attaches to water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(H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O). OH</a:t>
            </a:r>
            <a:r>
              <a:rPr lang="en-US" baseline="30000">
                <a:solidFill>
                  <a:srgbClr val="FF0000"/>
                </a:solidFill>
              </a:rPr>
              <a:t>1–</a:t>
            </a:r>
            <a:r>
              <a:rPr lang="en-US">
                <a:solidFill>
                  <a:srgbClr val="FF0000"/>
                </a:solidFill>
              </a:rPr>
              <a:t> is the </a:t>
            </a:r>
            <a:r>
              <a:rPr lang="en-US" u="sng">
                <a:solidFill>
                  <a:srgbClr val="FF0000"/>
                </a:solidFill>
              </a:rPr>
              <a:t>hydroxide ion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1582738" y="5181600"/>
            <a:ext cx="59245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For this class, in any aqueous sol’n, 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989013" y="5715000"/>
            <a:ext cx="64150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      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[ OH</a:t>
            </a:r>
            <a:r>
              <a:rPr lang="en-US" baseline="30000"/>
              <a:t>1–</a:t>
            </a:r>
            <a:r>
              <a:rPr lang="en-US"/>
              <a:t> ]  =  1 x 10</a:t>
            </a:r>
            <a:r>
              <a:rPr lang="en-US" baseline="30000"/>
              <a:t>–14</a:t>
            </a:r>
          </a:p>
          <a:p>
            <a:r>
              <a:rPr lang="en-US"/>
              <a:t>( or          [ H</a:t>
            </a:r>
            <a:r>
              <a:rPr lang="en-US" baseline="30000"/>
              <a:t>1+</a:t>
            </a:r>
            <a:r>
              <a:rPr lang="en-US"/>
              <a:t> ] [ OH</a:t>
            </a:r>
            <a:r>
              <a:rPr lang="en-US" baseline="30000"/>
              <a:t>1–</a:t>
            </a:r>
            <a:r>
              <a:rPr lang="en-US"/>
              <a:t> ]  =  1 x 10</a:t>
            </a:r>
            <a:r>
              <a:rPr lang="en-US" baseline="30000"/>
              <a:t>–14</a:t>
            </a:r>
            <a:r>
              <a:rPr lang="en-US"/>
              <a:t>   ) </a:t>
            </a:r>
          </a:p>
        </p:txBody>
      </p:sp>
      <p:pic>
        <p:nvPicPr>
          <p:cNvPr id="1628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113" y="1693863"/>
            <a:ext cx="2317750" cy="18510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grpSp>
        <p:nvGrpSpPr>
          <p:cNvPr id="162881" name="Group 65"/>
          <p:cNvGrpSpPr>
            <a:grpSpLocks/>
          </p:cNvGrpSpPr>
          <p:nvPr/>
        </p:nvGrpSpPr>
        <p:grpSpPr bwMode="auto">
          <a:xfrm>
            <a:off x="708025" y="2679700"/>
            <a:ext cx="1035050" cy="809625"/>
            <a:chOff x="2893" y="2317"/>
            <a:chExt cx="536" cy="420"/>
          </a:xfrm>
        </p:grpSpPr>
        <p:sp>
          <p:nvSpPr>
            <p:cNvPr id="162844" name="Freeform 28"/>
            <p:cNvSpPr>
              <a:spLocks/>
            </p:cNvSpPr>
            <p:nvPr/>
          </p:nvSpPr>
          <p:spPr bwMode="auto">
            <a:xfrm>
              <a:off x="2971" y="2317"/>
              <a:ext cx="251" cy="396"/>
            </a:xfrm>
            <a:custGeom>
              <a:avLst/>
              <a:gdLst/>
              <a:ahLst/>
              <a:cxnLst>
                <a:cxn ang="0">
                  <a:pos x="500" y="44"/>
                </a:cxn>
                <a:cxn ang="0">
                  <a:pos x="475" y="48"/>
                </a:cxn>
                <a:cxn ang="0">
                  <a:pos x="448" y="42"/>
                </a:cxn>
                <a:cxn ang="0">
                  <a:pos x="422" y="40"/>
                </a:cxn>
                <a:cxn ang="0">
                  <a:pos x="401" y="40"/>
                </a:cxn>
                <a:cxn ang="0">
                  <a:pos x="376" y="40"/>
                </a:cxn>
                <a:cxn ang="0">
                  <a:pos x="340" y="54"/>
                </a:cxn>
                <a:cxn ang="0">
                  <a:pos x="308" y="73"/>
                </a:cxn>
                <a:cxn ang="0">
                  <a:pos x="271" y="101"/>
                </a:cxn>
                <a:cxn ang="0">
                  <a:pos x="237" y="131"/>
                </a:cxn>
                <a:cxn ang="0">
                  <a:pos x="214" y="156"/>
                </a:cxn>
                <a:cxn ang="0">
                  <a:pos x="186" y="183"/>
                </a:cxn>
                <a:cxn ang="0">
                  <a:pos x="159" y="211"/>
                </a:cxn>
                <a:cxn ang="0">
                  <a:pos x="140" y="242"/>
                </a:cxn>
                <a:cxn ang="0">
                  <a:pos x="119" y="274"/>
                </a:cxn>
                <a:cxn ang="0">
                  <a:pos x="102" y="306"/>
                </a:cxn>
                <a:cxn ang="0">
                  <a:pos x="91" y="341"/>
                </a:cxn>
                <a:cxn ang="0">
                  <a:pos x="79" y="375"/>
                </a:cxn>
                <a:cxn ang="0">
                  <a:pos x="76" y="411"/>
                </a:cxn>
                <a:cxn ang="0">
                  <a:pos x="76" y="447"/>
                </a:cxn>
                <a:cxn ang="0">
                  <a:pos x="78" y="483"/>
                </a:cxn>
                <a:cxn ang="0">
                  <a:pos x="87" y="521"/>
                </a:cxn>
                <a:cxn ang="0">
                  <a:pos x="100" y="559"/>
                </a:cxn>
                <a:cxn ang="0">
                  <a:pos x="116" y="591"/>
                </a:cxn>
                <a:cxn ang="0">
                  <a:pos x="131" y="616"/>
                </a:cxn>
                <a:cxn ang="0">
                  <a:pos x="148" y="639"/>
                </a:cxn>
                <a:cxn ang="0">
                  <a:pos x="173" y="669"/>
                </a:cxn>
                <a:cxn ang="0">
                  <a:pos x="195" y="687"/>
                </a:cxn>
                <a:cxn ang="0">
                  <a:pos x="218" y="706"/>
                </a:cxn>
                <a:cxn ang="0">
                  <a:pos x="239" y="719"/>
                </a:cxn>
                <a:cxn ang="0">
                  <a:pos x="264" y="732"/>
                </a:cxn>
                <a:cxn ang="0">
                  <a:pos x="289" y="742"/>
                </a:cxn>
                <a:cxn ang="0">
                  <a:pos x="317" y="751"/>
                </a:cxn>
                <a:cxn ang="0">
                  <a:pos x="346" y="755"/>
                </a:cxn>
                <a:cxn ang="0">
                  <a:pos x="376" y="759"/>
                </a:cxn>
                <a:cxn ang="0">
                  <a:pos x="408" y="763"/>
                </a:cxn>
                <a:cxn ang="0">
                  <a:pos x="412" y="787"/>
                </a:cxn>
                <a:cxn ang="0">
                  <a:pos x="380" y="791"/>
                </a:cxn>
                <a:cxn ang="0">
                  <a:pos x="344" y="789"/>
                </a:cxn>
                <a:cxn ang="0">
                  <a:pos x="309" y="787"/>
                </a:cxn>
                <a:cxn ang="0">
                  <a:pos x="275" y="782"/>
                </a:cxn>
                <a:cxn ang="0">
                  <a:pos x="243" y="774"/>
                </a:cxn>
                <a:cxn ang="0">
                  <a:pos x="211" y="764"/>
                </a:cxn>
                <a:cxn ang="0">
                  <a:pos x="180" y="753"/>
                </a:cxn>
                <a:cxn ang="0">
                  <a:pos x="152" y="738"/>
                </a:cxn>
                <a:cxn ang="0">
                  <a:pos x="125" y="721"/>
                </a:cxn>
                <a:cxn ang="0">
                  <a:pos x="100" y="700"/>
                </a:cxn>
                <a:cxn ang="0">
                  <a:pos x="76" y="675"/>
                </a:cxn>
                <a:cxn ang="0">
                  <a:pos x="57" y="649"/>
                </a:cxn>
                <a:cxn ang="0">
                  <a:pos x="38" y="616"/>
                </a:cxn>
                <a:cxn ang="0">
                  <a:pos x="11" y="550"/>
                </a:cxn>
                <a:cxn ang="0">
                  <a:pos x="0" y="472"/>
                </a:cxn>
                <a:cxn ang="0">
                  <a:pos x="5" y="398"/>
                </a:cxn>
                <a:cxn ang="0">
                  <a:pos x="26" y="322"/>
                </a:cxn>
                <a:cxn ang="0">
                  <a:pos x="64" y="251"/>
                </a:cxn>
                <a:cxn ang="0">
                  <a:pos x="106" y="187"/>
                </a:cxn>
                <a:cxn ang="0">
                  <a:pos x="159" y="128"/>
                </a:cxn>
                <a:cxn ang="0">
                  <a:pos x="218" y="78"/>
                </a:cxn>
                <a:cxn ang="0">
                  <a:pos x="277" y="40"/>
                </a:cxn>
                <a:cxn ang="0">
                  <a:pos x="338" y="14"/>
                </a:cxn>
                <a:cxn ang="0">
                  <a:pos x="395" y="0"/>
                </a:cxn>
                <a:cxn ang="0">
                  <a:pos x="448" y="2"/>
                </a:cxn>
                <a:cxn ang="0">
                  <a:pos x="496" y="27"/>
                </a:cxn>
              </a:cxnLst>
              <a:rect l="0" t="0" r="r" b="b"/>
              <a:pathLst>
                <a:path w="501" h="793">
                  <a:moveTo>
                    <a:pt x="496" y="27"/>
                  </a:moveTo>
                  <a:lnTo>
                    <a:pt x="500" y="29"/>
                  </a:lnTo>
                  <a:lnTo>
                    <a:pt x="501" y="35"/>
                  </a:lnTo>
                  <a:lnTo>
                    <a:pt x="501" y="40"/>
                  </a:lnTo>
                  <a:lnTo>
                    <a:pt x="500" y="44"/>
                  </a:lnTo>
                  <a:lnTo>
                    <a:pt x="498" y="46"/>
                  </a:lnTo>
                  <a:lnTo>
                    <a:pt x="494" y="50"/>
                  </a:lnTo>
                  <a:lnTo>
                    <a:pt x="488" y="52"/>
                  </a:lnTo>
                  <a:lnTo>
                    <a:pt x="482" y="52"/>
                  </a:lnTo>
                  <a:lnTo>
                    <a:pt x="475" y="48"/>
                  </a:lnTo>
                  <a:lnTo>
                    <a:pt x="471" y="48"/>
                  </a:lnTo>
                  <a:lnTo>
                    <a:pt x="463" y="46"/>
                  </a:lnTo>
                  <a:lnTo>
                    <a:pt x="460" y="46"/>
                  </a:lnTo>
                  <a:lnTo>
                    <a:pt x="454" y="44"/>
                  </a:lnTo>
                  <a:lnTo>
                    <a:pt x="448" y="42"/>
                  </a:lnTo>
                  <a:lnTo>
                    <a:pt x="443" y="40"/>
                  </a:lnTo>
                  <a:lnTo>
                    <a:pt x="437" y="40"/>
                  </a:lnTo>
                  <a:lnTo>
                    <a:pt x="433" y="40"/>
                  </a:lnTo>
                  <a:lnTo>
                    <a:pt x="429" y="40"/>
                  </a:lnTo>
                  <a:lnTo>
                    <a:pt x="422" y="40"/>
                  </a:lnTo>
                  <a:lnTo>
                    <a:pt x="418" y="40"/>
                  </a:lnTo>
                  <a:lnTo>
                    <a:pt x="414" y="40"/>
                  </a:lnTo>
                  <a:lnTo>
                    <a:pt x="410" y="40"/>
                  </a:lnTo>
                  <a:lnTo>
                    <a:pt x="405" y="40"/>
                  </a:lnTo>
                  <a:lnTo>
                    <a:pt x="401" y="40"/>
                  </a:lnTo>
                  <a:lnTo>
                    <a:pt x="397" y="40"/>
                  </a:lnTo>
                  <a:lnTo>
                    <a:pt x="391" y="40"/>
                  </a:lnTo>
                  <a:lnTo>
                    <a:pt x="387" y="40"/>
                  </a:lnTo>
                  <a:lnTo>
                    <a:pt x="384" y="40"/>
                  </a:lnTo>
                  <a:lnTo>
                    <a:pt x="376" y="40"/>
                  </a:lnTo>
                  <a:lnTo>
                    <a:pt x="368" y="42"/>
                  </a:lnTo>
                  <a:lnTo>
                    <a:pt x="361" y="44"/>
                  </a:lnTo>
                  <a:lnTo>
                    <a:pt x="353" y="46"/>
                  </a:lnTo>
                  <a:lnTo>
                    <a:pt x="346" y="50"/>
                  </a:lnTo>
                  <a:lnTo>
                    <a:pt x="340" y="54"/>
                  </a:lnTo>
                  <a:lnTo>
                    <a:pt x="332" y="55"/>
                  </a:lnTo>
                  <a:lnTo>
                    <a:pt x="327" y="59"/>
                  </a:lnTo>
                  <a:lnTo>
                    <a:pt x="319" y="63"/>
                  </a:lnTo>
                  <a:lnTo>
                    <a:pt x="313" y="67"/>
                  </a:lnTo>
                  <a:lnTo>
                    <a:pt x="308" y="73"/>
                  </a:lnTo>
                  <a:lnTo>
                    <a:pt x="300" y="78"/>
                  </a:lnTo>
                  <a:lnTo>
                    <a:pt x="292" y="82"/>
                  </a:lnTo>
                  <a:lnTo>
                    <a:pt x="287" y="90"/>
                  </a:lnTo>
                  <a:lnTo>
                    <a:pt x="279" y="93"/>
                  </a:lnTo>
                  <a:lnTo>
                    <a:pt x="271" y="101"/>
                  </a:lnTo>
                  <a:lnTo>
                    <a:pt x="264" y="107"/>
                  </a:lnTo>
                  <a:lnTo>
                    <a:pt x="258" y="114"/>
                  </a:lnTo>
                  <a:lnTo>
                    <a:pt x="249" y="122"/>
                  </a:lnTo>
                  <a:lnTo>
                    <a:pt x="243" y="130"/>
                  </a:lnTo>
                  <a:lnTo>
                    <a:pt x="237" y="131"/>
                  </a:lnTo>
                  <a:lnTo>
                    <a:pt x="233" y="137"/>
                  </a:lnTo>
                  <a:lnTo>
                    <a:pt x="230" y="141"/>
                  </a:lnTo>
                  <a:lnTo>
                    <a:pt x="224" y="145"/>
                  </a:lnTo>
                  <a:lnTo>
                    <a:pt x="218" y="150"/>
                  </a:lnTo>
                  <a:lnTo>
                    <a:pt x="214" y="156"/>
                  </a:lnTo>
                  <a:lnTo>
                    <a:pt x="207" y="162"/>
                  </a:lnTo>
                  <a:lnTo>
                    <a:pt x="203" y="168"/>
                  </a:lnTo>
                  <a:lnTo>
                    <a:pt x="197" y="171"/>
                  </a:lnTo>
                  <a:lnTo>
                    <a:pt x="192" y="177"/>
                  </a:lnTo>
                  <a:lnTo>
                    <a:pt x="186" y="183"/>
                  </a:lnTo>
                  <a:lnTo>
                    <a:pt x="180" y="188"/>
                  </a:lnTo>
                  <a:lnTo>
                    <a:pt x="175" y="194"/>
                  </a:lnTo>
                  <a:lnTo>
                    <a:pt x="171" y="200"/>
                  </a:lnTo>
                  <a:lnTo>
                    <a:pt x="167" y="206"/>
                  </a:lnTo>
                  <a:lnTo>
                    <a:pt x="159" y="211"/>
                  </a:lnTo>
                  <a:lnTo>
                    <a:pt x="156" y="217"/>
                  </a:lnTo>
                  <a:lnTo>
                    <a:pt x="152" y="225"/>
                  </a:lnTo>
                  <a:lnTo>
                    <a:pt x="148" y="230"/>
                  </a:lnTo>
                  <a:lnTo>
                    <a:pt x="144" y="236"/>
                  </a:lnTo>
                  <a:lnTo>
                    <a:pt x="140" y="242"/>
                  </a:lnTo>
                  <a:lnTo>
                    <a:pt x="135" y="247"/>
                  </a:lnTo>
                  <a:lnTo>
                    <a:pt x="131" y="255"/>
                  </a:lnTo>
                  <a:lnTo>
                    <a:pt x="127" y="261"/>
                  </a:lnTo>
                  <a:lnTo>
                    <a:pt x="121" y="268"/>
                  </a:lnTo>
                  <a:lnTo>
                    <a:pt x="119" y="274"/>
                  </a:lnTo>
                  <a:lnTo>
                    <a:pt x="116" y="282"/>
                  </a:lnTo>
                  <a:lnTo>
                    <a:pt x="114" y="287"/>
                  </a:lnTo>
                  <a:lnTo>
                    <a:pt x="108" y="295"/>
                  </a:lnTo>
                  <a:lnTo>
                    <a:pt x="106" y="301"/>
                  </a:lnTo>
                  <a:lnTo>
                    <a:pt x="102" y="306"/>
                  </a:lnTo>
                  <a:lnTo>
                    <a:pt x="100" y="314"/>
                  </a:lnTo>
                  <a:lnTo>
                    <a:pt x="97" y="322"/>
                  </a:lnTo>
                  <a:lnTo>
                    <a:pt x="95" y="327"/>
                  </a:lnTo>
                  <a:lnTo>
                    <a:pt x="93" y="335"/>
                  </a:lnTo>
                  <a:lnTo>
                    <a:pt x="91" y="341"/>
                  </a:lnTo>
                  <a:lnTo>
                    <a:pt x="89" y="348"/>
                  </a:lnTo>
                  <a:lnTo>
                    <a:pt x="87" y="354"/>
                  </a:lnTo>
                  <a:lnTo>
                    <a:pt x="83" y="361"/>
                  </a:lnTo>
                  <a:lnTo>
                    <a:pt x="83" y="367"/>
                  </a:lnTo>
                  <a:lnTo>
                    <a:pt x="79" y="375"/>
                  </a:lnTo>
                  <a:lnTo>
                    <a:pt x="79" y="382"/>
                  </a:lnTo>
                  <a:lnTo>
                    <a:pt x="78" y="390"/>
                  </a:lnTo>
                  <a:lnTo>
                    <a:pt x="76" y="398"/>
                  </a:lnTo>
                  <a:lnTo>
                    <a:pt x="76" y="403"/>
                  </a:lnTo>
                  <a:lnTo>
                    <a:pt x="76" y="411"/>
                  </a:lnTo>
                  <a:lnTo>
                    <a:pt x="76" y="419"/>
                  </a:lnTo>
                  <a:lnTo>
                    <a:pt x="76" y="424"/>
                  </a:lnTo>
                  <a:lnTo>
                    <a:pt x="74" y="432"/>
                  </a:lnTo>
                  <a:lnTo>
                    <a:pt x="74" y="439"/>
                  </a:lnTo>
                  <a:lnTo>
                    <a:pt x="76" y="447"/>
                  </a:lnTo>
                  <a:lnTo>
                    <a:pt x="76" y="455"/>
                  </a:lnTo>
                  <a:lnTo>
                    <a:pt x="76" y="462"/>
                  </a:lnTo>
                  <a:lnTo>
                    <a:pt x="76" y="470"/>
                  </a:lnTo>
                  <a:lnTo>
                    <a:pt x="76" y="476"/>
                  </a:lnTo>
                  <a:lnTo>
                    <a:pt x="78" y="483"/>
                  </a:lnTo>
                  <a:lnTo>
                    <a:pt x="78" y="491"/>
                  </a:lnTo>
                  <a:lnTo>
                    <a:pt x="79" y="498"/>
                  </a:lnTo>
                  <a:lnTo>
                    <a:pt x="83" y="506"/>
                  </a:lnTo>
                  <a:lnTo>
                    <a:pt x="85" y="514"/>
                  </a:lnTo>
                  <a:lnTo>
                    <a:pt x="87" y="521"/>
                  </a:lnTo>
                  <a:lnTo>
                    <a:pt x="89" y="529"/>
                  </a:lnTo>
                  <a:lnTo>
                    <a:pt x="91" y="536"/>
                  </a:lnTo>
                  <a:lnTo>
                    <a:pt x="95" y="544"/>
                  </a:lnTo>
                  <a:lnTo>
                    <a:pt x="97" y="552"/>
                  </a:lnTo>
                  <a:lnTo>
                    <a:pt x="100" y="559"/>
                  </a:lnTo>
                  <a:lnTo>
                    <a:pt x="102" y="567"/>
                  </a:lnTo>
                  <a:lnTo>
                    <a:pt x="108" y="574"/>
                  </a:lnTo>
                  <a:lnTo>
                    <a:pt x="110" y="578"/>
                  </a:lnTo>
                  <a:lnTo>
                    <a:pt x="114" y="584"/>
                  </a:lnTo>
                  <a:lnTo>
                    <a:pt x="116" y="591"/>
                  </a:lnTo>
                  <a:lnTo>
                    <a:pt x="119" y="595"/>
                  </a:lnTo>
                  <a:lnTo>
                    <a:pt x="121" y="599"/>
                  </a:lnTo>
                  <a:lnTo>
                    <a:pt x="125" y="605"/>
                  </a:lnTo>
                  <a:lnTo>
                    <a:pt x="127" y="611"/>
                  </a:lnTo>
                  <a:lnTo>
                    <a:pt x="131" y="616"/>
                  </a:lnTo>
                  <a:lnTo>
                    <a:pt x="135" y="620"/>
                  </a:lnTo>
                  <a:lnTo>
                    <a:pt x="138" y="624"/>
                  </a:lnTo>
                  <a:lnTo>
                    <a:pt x="140" y="630"/>
                  </a:lnTo>
                  <a:lnTo>
                    <a:pt x="144" y="635"/>
                  </a:lnTo>
                  <a:lnTo>
                    <a:pt x="148" y="639"/>
                  </a:lnTo>
                  <a:lnTo>
                    <a:pt x="152" y="643"/>
                  </a:lnTo>
                  <a:lnTo>
                    <a:pt x="154" y="649"/>
                  </a:lnTo>
                  <a:lnTo>
                    <a:pt x="159" y="652"/>
                  </a:lnTo>
                  <a:lnTo>
                    <a:pt x="167" y="662"/>
                  </a:lnTo>
                  <a:lnTo>
                    <a:pt x="173" y="669"/>
                  </a:lnTo>
                  <a:lnTo>
                    <a:pt x="178" y="673"/>
                  </a:lnTo>
                  <a:lnTo>
                    <a:pt x="182" y="677"/>
                  </a:lnTo>
                  <a:lnTo>
                    <a:pt x="186" y="681"/>
                  </a:lnTo>
                  <a:lnTo>
                    <a:pt x="192" y="685"/>
                  </a:lnTo>
                  <a:lnTo>
                    <a:pt x="195" y="687"/>
                  </a:lnTo>
                  <a:lnTo>
                    <a:pt x="197" y="692"/>
                  </a:lnTo>
                  <a:lnTo>
                    <a:pt x="205" y="694"/>
                  </a:lnTo>
                  <a:lnTo>
                    <a:pt x="209" y="700"/>
                  </a:lnTo>
                  <a:lnTo>
                    <a:pt x="213" y="702"/>
                  </a:lnTo>
                  <a:lnTo>
                    <a:pt x="218" y="706"/>
                  </a:lnTo>
                  <a:lnTo>
                    <a:pt x="222" y="707"/>
                  </a:lnTo>
                  <a:lnTo>
                    <a:pt x="228" y="713"/>
                  </a:lnTo>
                  <a:lnTo>
                    <a:pt x="230" y="713"/>
                  </a:lnTo>
                  <a:lnTo>
                    <a:pt x="235" y="717"/>
                  </a:lnTo>
                  <a:lnTo>
                    <a:pt x="239" y="719"/>
                  </a:lnTo>
                  <a:lnTo>
                    <a:pt x="245" y="723"/>
                  </a:lnTo>
                  <a:lnTo>
                    <a:pt x="249" y="726"/>
                  </a:lnTo>
                  <a:lnTo>
                    <a:pt x="254" y="726"/>
                  </a:lnTo>
                  <a:lnTo>
                    <a:pt x="260" y="730"/>
                  </a:lnTo>
                  <a:lnTo>
                    <a:pt x="264" y="732"/>
                  </a:lnTo>
                  <a:lnTo>
                    <a:pt x="270" y="734"/>
                  </a:lnTo>
                  <a:lnTo>
                    <a:pt x="275" y="736"/>
                  </a:lnTo>
                  <a:lnTo>
                    <a:pt x="279" y="738"/>
                  </a:lnTo>
                  <a:lnTo>
                    <a:pt x="285" y="740"/>
                  </a:lnTo>
                  <a:lnTo>
                    <a:pt x="289" y="742"/>
                  </a:lnTo>
                  <a:lnTo>
                    <a:pt x="294" y="744"/>
                  </a:lnTo>
                  <a:lnTo>
                    <a:pt x="300" y="745"/>
                  </a:lnTo>
                  <a:lnTo>
                    <a:pt x="308" y="747"/>
                  </a:lnTo>
                  <a:lnTo>
                    <a:pt x="311" y="749"/>
                  </a:lnTo>
                  <a:lnTo>
                    <a:pt x="317" y="751"/>
                  </a:lnTo>
                  <a:lnTo>
                    <a:pt x="323" y="751"/>
                  </a:lnTo>
                  <a:lnTo>
                    <a:pt x="328" y="751"/>
                  </a:lnTo>
                  <a:lnTo>
                    <a:pt x="332" y="753"/>
                  </a:lnTo>
                  <a:lnTo>
                    <a:pt x="340" y="755"/>
                  </a:lnTo>
                  <a:lnTo>
                    <a:pt x="346" y="755"/>
                  </a:lnTo>
                  <a:lnTo>
                    <a:pt x="351" y="757"/>
                  </a:lnTo>
                  <a:lnTo>
                    <a:pt x="357" y="757"/>
                  </a:lnTo>
                  <a:lnTo>
                    <a:pt x="365" y="757"/>
                  </a:lnTo>
                  <a:lnTo>
                    <a:pt x="370" y="759"/>
                  </a:lnTo>
                  <a:lnTo>
                    <a:pt x="376" y="759"/>
                  </a:lnTo>
                  <a:lnTo>
                    <a:pt x="382" y="759"/>
                  </a:lnTo>
                  <a:lnTo>
                    <a:pt x="389" y="761"/>
                  </a:lnTo>
                  <a:lnTo>
                    <a:pt x="395" y="761"/>
                  </a:lnTo>
                  <a:lnTo>
                    <a:pt x="403" y="761"/>
                  </a:lnTo>
                  <a:lnTo>
                    <a:pt x="408" y="763"/>
                  </a:lnTo>
                  <a:lnTo>
                    <a:pt x="412" y="764"/>
                  </a:lnTo>
                  <a:lnTo>
                    <a:pt x="416" y="770"/>
                  </a:lnTo>
                  <a:lnTo>
                    <a:pt x="416" y="776"/>
                  </a:lnTo>
                  <a:lnTo>
                    <a:pt x="416" y="782"/>
                  </a:lnTo>
                  <a:lnTo>
                    <a:pt x="412" y="787"/>
                  </a:lnTo>
                  <a:lnTo>
                    <a:pt x="408" y="791"/>
                  </a:lnTo>
                  <a:lnTo>
                    <a:pt x="403" y="793"/>
                  </a:lnTo>
                  <a:lnTo>
                    <a:pt x="393" y="791"/>
                  </a:lnTo>
                  <a:lnTo>
                    <a:pt x="387" y="791"/>
                  </a:lnTo>
                  <a:lnTo>
                    <a:pt x="380" y="791"/>
                  </a:lnTo>
                  <a:lnTo>
                    <a:pt x="372" y="791"/>
                  </a:lnTo>
                  <a:lnTo>
                    <a:pt x="365" y="791"/>
                  </a:lnTo>
                  <a:lnTo>
                    <a:pt x="359" y="791"/>
                  </a:lnTo>
                  <a:lnTo>
                    <a:pt x="351" y="789"/>
                  </a:lnTo>
                  <a:lnTo>
                    <a:pt x="344" y="789"/>
                  </a:lnTo>
                  <a:lnTo>
                    <a:pt x="338" y="789"/>
                  </a:lnTo>
                  <a:lnTo>
                    <a:pt x="330" y="789"/>
                  </a:lnTo>
                  <a:lnTo>
                    <a:pt x="323" y="789"/>
                  </a:lnTo>
                  <a:lnTo>
                    <a:pt x="315" y="787"/>
                  </a:lnTo>
                  <a:lnTo>
                    <a:pt x="309" y="787"/>
                  </a:lnTo>
                  <a:lnTo>
                    <a:pt x="302" y="785"/>
                  </a:lnTo>
                  <a:lnTo>
                    <a:pt x="296" y="783"/>
                  </a:lnTo>
                  <a:lnTo>
                    <a:pt x="289" y="783"/>
                  </a:lnTo>
                  <a:lnTo>
                    <a:pt x="283" y="783"/>
                  </a:lnTo>
                  <a:lnTo>
                    <a:pt x="275" y="782"/>
                  </a:lnTo>
                  <a:lnTo>
                    <a:pt x="268" y="780"/>
                  </a:lnTo>
                  <a:lnTo>
                    <a:pt x="262" y="778"/>
                  </a:lnTo>
                  <a:lnTo>
                    <a:pt x="256" y="776"/>
                  </a:lnTo>
                  <a:lnTo>
                    <a:pt x="249" y="776"/>
                  </a:lnTo>
                  <a:lnTo>
                    <a:pt x="243" y="774"/>
                  </a:lnTo>
                  <a:lnTo>
                    <a:pt x="237" y="772"/>
                  </a:lnTo>
                  <a:lnTo>
                    <a:pt x="230" y="770"/>
                  </a:lnTo>
                  <a:lnTo>
                    <a:pt x="224" y="768"/>
                  </a:lnTo>
                  <a:lnTo>
                    <a:pt x="218" y="766"/>
                  </a:lnTo>
                  <a:lnTo>
                    <a:pt x="211" y="764"/>
                  </a:lnTo>
                  <a:lnTo>
                    <a:pt x="205" y="763"/>
                  </a:lnTo>
                  <a:lnTo>
                    <a:pt x="197" y="761"/>
                  </a:lnTo>
                  <a:lnTo>
                    <a:pt x="192" y="757"/>
                  </a:lnTo>
                  <a:lnTo>
                    <a:pt x="186" y="757"/>
                  </a:lnTo>
                  <a:lnTo>
                    <a:pt x="180" y="753"/>
                  </a:lnTo>
                  <a:lnTo>
                    <a:pt x="175" y="751"/>
                  </a:lnTo>
                  <a:lnTo>
                    <a:pt x="169" y="747"/>
                  </a:lnTo>
                  <a:lnTo>
                    <a:pt x="163" y="745"/>
                  </a:lnTo>
                  <a:lnTo>
                    <a:pt x="157" y="742"/>
                  </a:lnTo>
                  <a:lnTo>
                    <a:pt x="152" y="738"/>
                  </a:lnTo>
                  <a:lnTo>
                    <a:pt x="146" y="736"/>
                  </a:lnTo>
                  <a:lnTo>
                    <a:pt x="140" y="732"/>
                  </a:lnTo>
                  <a:lnTo>
                    <a:pt x="135" y="728"/>
                  </a:lnTo>
                  <a:lnTo>
                    <a:pt x="129" y="725"/>
                  </a:lnTo>
                  <a:lnTo>
                    <a:pt x="125" y="721"/>
                  </a:lnTo>
                  <a:lnTo>
                    <a:pt x="119" y="717"/>
                  </a:lnTo>
                  <a:lnTo>
                    <a:pt x="116" y="713"/>
                  </a:lnTo>
                  <a:lnTo>
                    <a:pt x="110" y="709"/>
                  </a:lnTo>
                  <a:lnTo>
                    <a:pt x="104" y="706"/>
                  </a:lnTo>
                  <a:lnTo>
                    <a:pt x="100" y="700"/>
                  </a:lnTo>
                  <a:lnTo>
                    <a:pt x="95" y="696"/>
                  </a:lnTo>
                  <a:lnTo>
                    <a:pt x="89" y="690"/>
                  </a:lnTo>
                  <a:lnTo>
                    <a:pt x="85" y="687"/>
                  </a:lnTo>
                  <a:lnTo>
                    <a:pt x="81" y="681"/>
                  </a:lnTo>
                  <a:lnTo>
                    <a:pt x="76" y="675"/>
                  </a:lnTo>
                  <a:lnTo>
                    <a:pt x="72" y="671"/>
                  </a:lnTo>
                  <a:lnTo>
                    <a:pt x="68" y="666"/>
                  </a:lnTo>
                  <a:lnTo>
                    <a:pt x="64" y="662"/>
                  </a:lnTo>
                  <a:lnTo>
                    <a:pt x="59" y="654"/>
                  </a:lnTo>
                  <a:lnTo>
                    <a:pt x="57" y="649"/>
                  </a:lnTo>
                  <a:lnTo>
                    <a:pt x="51" y="643"/>
                  </a:lnTo>
                  <a:lnTo>
                    <a:pt x="47" y="635"/>
                  </a:lnTo>
                  <a:lnTo>
                    <a:pt x="45" y="630"/>
                  </a:lnTo>
                  <a:lnTo>
                    <a:pt x="40" y="624"/>
                  </a:lnTo>
                  <a:lnTo>
                    <a:pt x="38" y="616"/>
                  </a:lnTo>
                  <a:lnTo>
                    <a:pt x="34" y="611"/>
                  </a:lnTo>
                  <a:lnTo>
                    <a:pt x="26" y="595"/>
                  </a:lnTo>
                  <a:lnTo>
                    <a:pt x="21" y="580"/>
                  </a:lnTo>
                  <a:lnTo>
                    <a:pt x="15" y="565"/>
                  </a:lnTo>
                  <a:lnTo>
                    <a:pt x="11" y="550"/>
                  </a:lnTo>
                  <a:lnTo>
                    <a:pt x="5" y="534"/>
                  </a:lnTo>
                  <a:lnTo>
                    <a:pt x="5" y="519"/>
                  </a:lnTo>
                  <a:lnTo>
                    <a:pt x="2" y="504"/>
                  </a:lnTo>
                  <a:lnTo>
                    <a:pt x="0" y="489"/>
                  </a:lnTo>
                  <a:lnTo>
                    <a:pt x="0" y="472"/>
                  </a:lnTo>
                  <a:lnTo>
                    <a:pt x="0" y="457"/>
                  </a:lnTo>
                  <a:lnTo>
                    <a:pt x="0" y="441"/>
                  </a:lnTo>
                  <a:lnTo>
                    <a:pt x="2" y="426"/>
                  </a:lnTo>
                  <a:lnTo>
                    <a:pt x="3" y="411"/>
                  </a:lnTo>
                  <a:lnTo>
                    <a:pt x="5" y="398"/>
                  </a:lnTo>
                  <a:lnTo>
                    <a:pt x="9" y="380"/>
                  </a:lnTo>
                  <a:lnTo>
                    <a:pt x="13" y="367"/>
                  </a:lnTo>
                  <a:lnTo>
                    <a:pt x="19" y="352"/>
                  </a:lnTo>
                  <a:lnTo>
                    <a:pt x="22" y="337"/>
                  </a:lnTo>
                  <a:lnTo>
                    <a:pt x="26" y="322"/>
                  </a:lnTo>
                  <a:lnTo>
                    <a:pt x="34" y="308"/>
                  </a:lnTo>
                  <a:lnTo>
                    <a:pt x="40" y="293"/>
                  </a:lnTo>
                  <a:lnTo>
                    <a:pt x="47" y="280"/>
                  </a:lnTo>
                  <a:lnTo>
                    <a:pt x="55" y="265"/>
                  </a:lnTo>
                  <a:lnTo>
                    <a:pt x="64" y="251"/>
                  </a:lnTo>
                  <a:lnTo>
                    <a:pt x="70" y="238"/>
                  </a:lnTo>
                  <a:lnTo>
                    <a:pt x="78" y="225"/>
                  </a:lnTo>
                  <a:lnTo>
                    <a:pt x="89" y="211"/>
                  </a:lnTo>
                  <a:lnTo>
                    <a:pt x="97" y="200"/>
                  </a:lnTo>
                  <a:lnTo>
                    <a:pt x="106" y="187"/>
                  </a:lnTo>
                  <a:lnTo>
                    <a:pt x="116" y="173"/>
                  </a:lnTo>
                  <a:lnTo>
                    <a:pt x="127" y="162"/>
                  </a:lnTo>
                  <a:lnTo>
                    <a:pt x="138" y="150"/>
                  </a:lnTo>
                  <a:lnTo>
                    <a:pt x="148" y="139"/>
                  </a:lnTo>
                  <a:lnTo>
                    <a:pt x="159" y="128"/>
                  </a:lnTo>
                  <a:lnTo>
                    <a:pt x="171" y="118"/>
                  </a:lnTo>
                  <a:lnTo>
                    <a:pt x="182" y="107"/>
                  </a:lnTo>
                  <a:lnTo>
                    <a:pt x="194" y="97"/>
                  </a:lnTo>
                  <a:lnTo>
                    <a:pt x="205" y="88"/>
                  </a:lnTo>
                  <a:lnTo>
                    <a:pt x="218" y="78"/>
                  </a:lnTo>
                  <a:lnTo>
                    <a:pt x="230" y="71"/>
                  </a:lnTo>
                  <a:lnTo>
                    <a:pt x="241" y="61"/>
                  </a:lnTo>
                  <a:lnTo>
                    <a:pt x="252" y="54"/>
                  </a:lnTo>
                  <a:lnTo>
                    <a:pt x="264" y="46"/>
                  </a:lnTo>
                  <a:lnTo>
                    <a:pt x="277" y="40"/>
                  </a:lnTo>
                  <a:lnTo>
                    <a:pt x="289" y="33"/>
                  </a:lnTo>
                  <a:lnTo>
                    <a:pt x="300" y="27"/>
                  </a:lnTo>
                  <a:lnTo>
                    <a:pt x="313" y="21"/>
                  </a:lnTo>
                  <a:lnTo>
                    <a:pt x="327" y="17"/>
                  </a:lnTo>
                  <a:lnTo>
                    <a:pt x="338" y="14"/>
                  </a:lnTo>
                  <a:lnTo>
                    <a:pt x="349" y="10"/>
                  </a:lnTo>
                  <a:lnTo>
                    <a:pt x="361" y="6"/>
                  </a:lnTo>
                  <a:lnTo>
                    <a:pt x="370" y="4"/>
                  </a:lnTo>
                  <a:lnTo>
                    <a:pt x="384" y="2"/>
                  </a:lnTo>
                  <a:lnTo>
                    <a:pt x="395" y="0"/>
                  </a:lnTo>
                  <a:lnTo>
                    <a:pt x="405" y="0"/>
                  </a:lnTo>
                  <a:lnTo>
                    <a:pt x="416" y="0"/>
                  </a:lnTo>
                  <a:lnTo>
                    <a:pt x="427" y="0"/>
                  </a:lnTo>
                  <a:lnTo>
                    <a:pt x="437" y="2"/>
                  </a:lnTo>
                  <a:lnTo>
                    <a:pt x="448" y="2"/>
                  </a:lnTo>
                  <a:lnTo>
                    <a:pt x="458" y="8"/>
                  </a:lnTo>
                  <a:lnTo>
                    <a:pt x="467" y="10"/>
                  </a:lnTo>
                  <a:lnTo>
                    <a:pt x="477" y="16"/>
                  </a:lnTo>
                  <a:lnTo>
                    <a:pt x="486" y="19"/>
                  </a:lnTo>
                  <a:lnTo>
                    <a:pt x="496" y="27"/>
                  </a:lnTo>
                  <a:lnTo>
                    <a:pt x="49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5" name="Freeform 29"/>
            <p:cNvSpPr>
              <a:spLocks/>
            </p:cNvSpPr>
            <p:nvPr/>
          </p:nvSpPr>
          <p:spPr bwMode="auto">
            <a:xfrm>
              <a:off x="3288" y="2359"/>
              <a:ext cx="60" cy="25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" y="2"/>
                </a:cxn>
                <a:cxn ang="0">
                  <a:pos x="25" y="4"/>
                </a:cxn>
                <a:cxn ang="0">
                  <a:pos x="40" y="17"/>
                </a:cxn>
                <a:cxn ang="0">
                  <a:pos x="56" y="34"/>
                </a:cxn>
                <a:cxn ang="0">
                  <a:pos x="71" y="53"/>
                </a:cxn>
                <a:cxn ang="0">
                  <a:pos x="82" y="72"/>
                </a:cxn>
                <a:cxn ang="0">
                  <a:pos x="92" y="95"/>
                </a:cxn>
                <a:cxn ang="0">
                  <a:pos x="101" y="118"/>
                </a:cxn>
                <a:cxn ang="0">
                  <a:pos x="109" y="143"/>
                </a:cxn>
                <a:cxn ang="0">
                  <a:pos x="115" y="169"/>
                </a:cxn>
                <a:cxn ang="0">
                  <a:pos x="116" y="194"/>
                </a:cxn>
                <a:cxn ang="0">
                  <a:pos x="120" y="222"/>
                </a:cxn>
                <a:cxn ang="0">
                  <a:pos x="120" y="249"/>
                </a:cxn>
                <a:cxn ang="0">
                  <a:pos x="120" y="277"/>
                </a:cxn>
                <a:cxn ang="0">
                  <a:pos x="118" y="302"/>
                </a:cxn>
                <a:cxn ang="0">
                  <a:pos x="115" y="329"/>
                </a:cxn>
                <a:cxn ang="0">
                  <a:pos x="109" y="355"/>
                </a:cxn>
                <a:cxn ang="0">
                  <a:pos x="105" y="382"/>
                </a:cxn>
                <a:cxn ang="0">
                  <a:pos x="97" y="405"/>
                </a:cxn>
                <a:cxn ang="0">
                  <a:pos x="90" y="428"/>
                </a:cxn>
                <a:cxn ang="0">
                  <a:pos x="80" y="449"/>
                </a:cxn>
                <a:cxn ang="0">
                  <a:pos x="71" y="469"/>
                </a:cxn>
                <a:cxn ang="0">
                  <a:pos x="61" y="488"/>
                </a:cxn>
                <a:cxn ang="0">
                  <a:pos x="42" y="504"/>
                </a:cxn>
                <a:cxn ang="0">
                  <a:pos x="23" y="498"/>
                </a:cxn>
                <a:cxn ang="0">
                  <a:pos x="18" y="483"/>
                </a:cxn>
                <a:cxn ang="0">
                  <a:pos x="21" y="469"/>
                </a:cxn>
                <a:cxn ang="0">
                  <a:pos x="27" y="452"/>
                </a:cxn>
                <a:cxn ang="0">
                  <a:pos x="31" y="439"/>
                </a:cxn>
                <a:cxn ang="0">
                  <a:pos x="35" y="424"/>
                </a:cxn>
                <a:cxn ang="0">
                  <a:pos x="38" y="409"/>
                </a:cxn>
                <a:cxn ang="0">
                  <a:pos x="40" y="393"/>
                </a:cxn>
                <a:cxn ang="0">
                  <a:pos x="58" y="314"/>
                </a:cxn>
                <a:cxn ang="0">
                  <a:pos x="58" y="295"/>
                </a:cxn>
                <a:cxn ang="0">
                  <a:pos x="61" y="279"/>
                </a:cxn>
                <a:cxn ang="0">
                  <a:pos x="63" y="264"/>
                </a:cxn>
                <a:cxn ang="0">
                  <a:pos x="63" y="249"/>
                </a:cxn>
                <a:cxn ang="0">
                  <a:pos x="65" y="232"/>
                </a:cxn>
                <a:cxn ang="0">
                  <a:pos x="65" y="219"/>
                </a:cxn>
                <a:cxn ang="0">
                  <a:pos x="65" y="205"/>
                </a:cxn>
                <a:cxn ang="0">
                  <a:pos x="65" y="192"/>
                </a:cxn>
                <a:cxn ang="0">
                  <a:pos x="63" y="177"/>
                </a:cxn>
                <a:cxn ang="0">
                  <a:pos x="63" y="165"/>
                </a:cxn>
                <a:cxn ang="0">
                  <a:pos x="61" y="150"/>
                </a:cxn>
                <a:cxn ang="0">
                  <a:pos x="58" y="137"/>
                </a:cxn>
                <a:cxn ang="0">
                  <a:pos x="56" y="124"/>
                </a:cxn>
                <a:cxn ang="0">
                  <a:pos x="50" y="110"/>
                </a:cxn>
                <a:cxn ang="0">
                  <a:pos x="46" y="97"/>
                </a:cxn>
                <a:cxn ang="0">
                  <a:pos x="40" y="84"/>
                </a:cxn>
                <a:cxn ang="0">
                  <a:pos x="35" y="72"/>
                </a:cxn>
                <a:cxn ang="0">
                  <a:pos x="27" y="59"/>
                </a:cxn>
                <a:cxn ang="0">
                  <a:pos x="19" y="46"/>
                </a:cxn>
                <a:cxn ang="0">
                  <a:pos x="12" y="30"/>
                </a:cxn>
                <a:cxn ang="0">
                  <a:pos x="6" y="21"/>
                </a:cxn>
              </a:cxnLst>
              <a:rect l="0" t="0" r="r" b="b"/>
              <a:pathLst>
                <a:path w="120" h="504">
                  <a:moveTo>
                    <a:pt x="6" y="21"/>
                  </a:moveTo>
                  <a:lnTo>
                    <a:pt x="2" y="15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29" y="8"/>
                  </a:lnTo>
                  <a:lnTo>
                    <a:pt x="35" y="11"/>
                  </a:lnTo>
                  <a:lnTo>
                    <a:pt x="40" y="17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6" y="34"/>
                  </a:lnTo>
                  <a:lnTo>
                    <a:pt x="61" y="40"/>
                  </a:lnTo>
                  <a:lnTo>
                    <a:pt x="65" y="46"/>
                  </a:lnTo>
                  <a:lnTo>
                    <a:pt x="71" y="53"/>
                  </a:lnTo>
                  <a:lnTo>
                    <a:pt x="75" y="59"/>
                  </a:lnTo>
                  <a:lnTo>
                    <a:pt x="78" y="65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90" y="85"/>
                  </a:lnTo>
                  <a:lnTo>
                    <a:pt x="92" y="95"/>
                  </a:lnTo>
                  <a:lnTo>
                    <a:pt x="96" y="103"/>
                  </a:lnTo>
                  <a:lnTo>
                    <a:pt x="99" y="110"/>
                  </a:lnTo>
                  <a:lnTo>
                    <a:pt x="101" y="118"/>
                  </a:lnTo>
                  <a:lnTo>
                    <a:pt x="103" y="125"/>
                  </a:lnTo>
                  <a:lnTo>
                    <a:pt x="107" y="135"/>
                  </a:lnTo>
                  <a:lnTo>
                    <a:pt x="109" y="143"/>
                  </a:lnTo>
                  <a:lnTo>
                    <a:pt x="109" y="150"/>
                  </a:lnTo>
                  <a:lnTo>
                    <a:pt x="113" y="160"/>
                  </a:lnTo>
                  <a:lnTo>
                    <a:pt x="115" y="169"/>
                  </a:lnTo>
                  <a:lnTo>
                    <a:pt x="115" y="177"/>
                  </a:lnTo>
                  <a:lnTo>
                    <a:pt x="116" y="186"/>
                  </a:lnTo>
                  <a:lnTo>
                    <a:pt x="116" y="194"/>
                  </a:lnTo>
                  <a:lnTo>
                    <a:pt x="118" y="203"/>
                  </a:lnTo>
                  <a:lnTo>
                    <a:pt x="118" y="213"/>
                  </a:lnTo>
                  <a:lnTo>
                    <a:pt x="120" y="222"/>
                  </a:lnTo>
                  <a:lnTo>
                    <a:pt x="120" y="232"/>
                  </a:lnTo>
                  <a:lnTo>
                    <a:pt x="120" y="239"/>
                  </a:lnTo>
                  <a:lnTo>
                    <a:pt x="120" y="249"/>
                  </a:lnTo>
                  <a:lnTo>
                    <a:pt x="120" y="257"/>
                  </a:lnTo>
                  <a:lnTo>
                    <a:pt x="120" y="266"/>
                  </a:lnTo>
                  <a:lnTo>
                    <a:pt x="120" y="277"/>
                  </a:lnTo>
                  <a:lnTo>
                    <a:pt x="120" y="283"/>
                  </a:lnTo>
                  <a:lnTo>
                    <a:pt x="118" y="295"/>
                  </a:lnTo>
                  <a:lnTo>
                    <a:pt x="118" y="302"/>
                  </a:lnTo>
                  <a:lnTo>
                    <a:pt x="116" y="312"/>
                  </a:lnTo>
                  <a:lnTo>
                    <a:pt x="115" y="321"/>
                  </a:lnTo>
                  <a:lnTo>
                    <a:pt x="115" y="329"/>
                  </a:lnTo>
                  <a:lnTo>
                    <a:pt x="115" y="338"/>
                  </a:lnTo>
                  <a:lnTo>
                    <a:pt x="113" y="348"/>
                  </a:lnTo>
                  <a:lnTo>
                    <a:pt x="109" y="355"/>
                  </a:lnTo>
                  <a:lnTo>
                    <a:pt x="109" y="365"/>
                  </a:lnTo>
                  <a:lnTo>
                    <a:pt x="107" y="373"/>
                  </a:lnTo>
                  <a:lnTo>
                    <a:pt x="105" y="382"/>
                  </a:lnTo>
                  <a:lnTo>
                    <a:pt x="101" y="390"/>
                  </a:lnTo>
                  <a:lnTo>
                    <a:pt x="101" y="397"/>
                  </a:lnTo>
                  <a:lnTo>
                    <a:pt x="97" y="405"/>
                  </a:lnTo>
                  <a:lnTo>
                    <a:pt x="96" y="412"/>
                  </a:lnTo>
                  <a:lnTo>
                    <a:pt x="92" y="420"/>
                  </a:lnTo>
                  <a:lnTo>
                    <a:pt x="90" y="428"/>
                  </a:lnTo>
                  <a:lnTo>
                    <a:pt x="88" y="435"/>
                  </a:lnTo>
                  <a:lnTo>
                    <a:pt x="84" y="443"/>
                  </a:lnTo>
                  <a:lnTo>
                    <a:pt x="80" y="449"/>
                  </a:lnTo>
                  <a:lnTo>
                    <a:pt x="77" y="456"/>
                  </a:lnTo>
                  <a:lnTo>
                    <a:pt x="75" y="462"/>
                  </a:lnTo>
                  <a:lnTo>
                    <a:pt x="71" y="469"/>
                  </a:lnTo>
                  <a:lnTo>
                    <a:pt x="67" y="475"/>
                  </a:lnTo>
                  <a:lnTo>
                    <a:pt x="63" y="481"/>
                  </a:lnTo>
                  <a:lnTo>
                    <a:pt x="61" y="488"/>
                  </a:lnTo>
                  <a:lnTo>
                    <a:pt x="58" y="494"/>
                  </a:lnTo>
                  <a:lnTo>
                    <a:pt x="50" y="500"/>
                  </a:lnTo>
                  <a:lnTo>
                    <a:pt x="42" y="504"/>
                  </a:lnTo>
                  <a:lnTo>
                    <a:pt x="35" y="504"/>
                  </a:lnTo>
                  <a:lnTo>
                    <a:pt x="29" y="502"/>
                  </a:lnTo>
                  <a:lnTo>
                    <a:pt x="23" y="498"/>
                  </a:lnTo>
                  <a:lnTo>
                    <a:pt x="19" y="490"/>
                  </a:lnTo>
                  <a:lnTo>
                    <a:pt x="18" y="487"/>
                  </a:lnTo>
                  <a:lnTo>
                    <a:pt x="18" y="483"/>
                  </a:lnTo>
                  <a:lnTo>
                    <a:pt x="19" y="477"/>
                  </a:lnTo>
                  <a:lnTo>
                    <a:pt x="19" y="473"/>
                  </a:lnTo>
                  <a:lnTo>
                    <a:pt x="21" y="469"/>
                  </a:lnTo>
                  <a:lnTo>
                    <a:pt x="23" y="462"/>
                  </a:lnTo>
                  <a:lnTo>
                    <a:pt x="25" y="458"/>
                  </a:lnTo>
                  <a:lnTo>
                    <a:pt x="27" y="452"/>
                  </a:lnTo>
                  <a:lnTo>
                    <a:pt x="27" y="449"/>
                  </a:lnTo>
                  <a:lnTo>
                    <a:pt x="29" y="443"/>
                  </a:lnTo>
                  <a:lnTo>
                    <a:pt x="31" y="439"/>
                  </a:lnTo>
                  <a:lnTo>
                    <a:pt x="33" y="435"/>
                  </a:lnTo>
                  <a:lnTo>
                    <a:pt x="33" y="430"/>
                  </a:lnTo>
                  <a:lnTo>
                    <a:pt x="35" y="424"/>
                  </a:lnTo>
                  <a:lnTo>
                    <a:pt x="35" y="418"/>
                  </a:lnTo>
                  <a:lnTo>
                    <a:pt x="37" y="414"/>
                  </a:lnTo>
                  <a:lnTo>
                    <a:pt x="38" y="409"/>
                  </a:lnTo>
                  <a:lnTo>
                    <a:pt x="38" y="405"/>
                  </a:lnTo>
                  <a:lnTo>
                    <a:pt x="38" y="399"/>
                  </a:lnTo>
                  <a:lnTo>
                    <a:pt x="40" y="393"/>
                  </a:lnTo>
                  <a:lnTo>
                    <a:pt x="56" y="325"/>
                  </a:lnTo>
                  <a:lnTo>
                    <a:pt x="56" y="317"/>
                  </a:lnTo>
                  <a:lnTo>
                    <a:pt x="58" y="314"/>
                  </a:lnTo>
                  <a:lnTo>
                    <a:pt x="58" y="306"/>
                  </a:lnTo>
                  <a:lnTo>
                    <a:pt x="58" y="302"/>
                  </a:lnTo>
                  <a:lnTo>
                    <a:pt x="58" y="295"/>
                  </a:lnTo>
                  <a:lnTo>
                    <a:pt x="59" y="289"/>
                  </a:lnTo>
                  <a:lnTo>
                    <a:pt x="59" y="283"/>
                  </a:lnTo>
                  <a:lnTo>
                    <a:pt x="61" y="279"/>
                  </a:lnTo>
                  <a:lnTo>
                    <a:pt x="61" y="274"/>
                  </a:lnTo>
                  <a:lnTo>
                    <a:pt x="63" y="268"/>
                  </a:lnTo>
                  <a:lnTo>
                    <a:pt x="63" y="264"/>
                  </a:lnTo>
                  <a:lnTo>
                    <a:pt x="63" y="257"/>
                  </a:lnTo>
                  <a:lnTo>
                    <a:pt x="63" y="253"/>
                  </a:lnTo>
                  <a:lnTo>
                    <a:pt x="63" y="249"/>
                  </a:lnTo>
                  <a:lnTo>
                    <a:pt x="65" y="243"/>
                  </a:lnTo>
                  <a:lnTo>
                    <a:pt x="65" y="238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65" y="224"/>
                  </a:lnTo>
                  <a:lnTo>
                    <a:pt x="65" y="219"/>
                  </a:lnTo>
                  <a:lnTo>
                    <a:pt x="65" y="213"/>
                  </a:lnTo>
                  <a:lnTo>
                    <a:pt x="65" y="209"/>
                  </a:lnTo>
                  <a:lnTo>
                    <a:pt x="65" y="205"/>
                  </a:lnTo>
                  <a:lnTo>
                    <a:pt x="65" y="200"/>
                  </a:lnTo>
                  <a:lnTo>
                    <a:pt x="65" y="196"/>
                  </a:lnTo>
                  <a:lnTo>
                    <a:pt x="65" y="192"/>
                  </a:lnTo>
                  <a:lnTo>
                    <a:pt x="65" y="186"/>
                  </a:lnTo>
                  <a:lnTo>
                    <a:pt x="65" y="182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3" y="169"/>
                  </a:lnTo>
                  <a:lnTo>
                    <a:pt x="63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1" y="150"/>
                  </a:lnTo>
                  <a:lnTo>
                    <a:pt x="61" y="146"/>
                  </a:lnTo>
                  <a:lnTo>
                    <a:pt x="59" y="143"/>
                  </a:lnTo>
                  <a:lnTo>
                    <a:pt x="58" y="137"/>
                  </a:lnTo>
                  <a:lnTo>
                    <a:pt x="58" y="133"/>
                  </a:lnTo>
                  <a:lnTo>
                    <a:pt x="58" y="129"/>
                  </a:lnTo>
                  <a:lnTo>
                    <a:pt x="56" y="124"/>
                  </a:lnTo>
                  <a:lnTo>
                    <a:pt x="54" y="120"/>
                  </a:lnTo>
                  <a:lnTo>
                    <a:pt x="52" y="116"/>
                  </a:lnTo>
                  <a:lnTo>
                    <a:pt x="50" y="110"/>
                  </a:lnTo>
                  <a:lnTo>
                    <a:pt x="50" y="106"/>
                  </a:lnTo>
                  <a:lnTo>
                    <a:pt x="48" y="103"/>
                  </a:lnTo>
                  <a:lnTo>
                    <a:pt x="46" y="97"/>
                  </a:lnTo>
                  <a:lnTo>
                    <a:pt x="44" y="95"/>
                  </a:lnTo>
                  <a:lnTo>
                    <a:pt x="42" y="89"/>
                  </a:lnTo>
                  <a:lnTo>
                    <a:pt x="40" y="84"/>
                  </a:lnTo>
                  <a:lnTo>
                    <a:pt x="38" y="80"/>
                  </a:lnTo>
                  <a:lnTo>
                    <a:pt x="37" y="76"/>
                  </a:lnTo>
                  <a:lnTo>
                    <a:pt x="35" y="72"/>
                  </a:lnTo>
                  <a:lnTo>
                    <a:pt x="31" y="66"/>
                  </a:lnTo>
                  <a:lnTo>
                    <a:pt x="29" y="63"/>
                  </a:lnTo>
                  <a:lnTo>
                    <a:pt x="27" y="59"/>
                  </a:lnTo>
                  <a:lnTo>
                    <a:pt x="25" y="53"/>
                  </a:lnTo>
                  <a:lnTo>
                    <a:pt x="21" y="49"/>
                  </a:lnTo>
                  <a:lnTo>
                    <a:pt x="19" y="46"/>
                  </a:lnTo>
                  <a:lnTo>
                    <a:pt x="18" y="40"/>
                  </a:lnTo>
                  <a:lnTo>
                    <a:pt x="14" y="34"/>
                  </a:lnTo>
                  <a:lnTo>
                    <a:pt x="12" y="30"/>
                  </a:lnTo>
                  <a:lnTo>
                    <a:pt x="8" y="27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6" name="Freeform 30"/>
            <p:cNvSpPr>
              <a:spLocks/>
            </p:cNvSpPr>
            <p:nvPr/>
          </p:nvSpPr>
          <p:spPr bwMode="auto">
            <a:xfrm>
              <a:off x="3262" y="2630"/>
              <a:ext cx="144" cy="49"/>
            </a:xfrm>
            <a:custGeom>
              <a:avLst/>
              <a:gdLst/>
              <a:ahLst/>
              <a:cxnLst>
                <a:cxn ang="0">
                  <a:pos x="289" y="72"/>
                </a:cxn>
                <a:cxn ang="0">
                  <a:pos x="287" y="84"/>
                </a:cxn>
                <a:cxn ang="0">
                  <a:pos x="280" y="95"/>
                </a:cxn>
                <a:cxn ang="0">
                  <a:pos x="270" y="99"/>
                </a:cxn>
                <a:cxn ang="0">
                  <a:pos x="261" y="95"/>
                </a:cxn>
                <a:cxn ang="0">
                  <a:pos x="251" y="90"/>
                </a:cxn>
                <a:cxn ang="0">
                  <a:pos x="240" y="88"/>
                </a:cxn>
                <a:cxn ang="0">
                  <a:pos x="225" y="82"/>
                </a:cxn>
                <a:cxn ang="0">
                  <a:pos x="213" y="78"/>
                </a:cxn>
                <a:cxn ang="0">
                  <a:pos x="204" y="78"/>
                </a:cxn>
                <a:cxn ang="0">
                  <a:pos x="196" y="74"/>
                </a:cxn>
                <a:cxn ang="0">
                  <a:pos x="189" y="72"/>
                </a:cxn>
                <a:cxn ang="0">
                  <a:pos x="179" y="71"/>
                </a:cxn>
                <a:cxn ang="0">
                  <a:pos x="170" y="67"/>
                </a:cxn>
                <a:cxn ang="0">
                  <a:pos x="160" y="65"/>
                </a:cxn>
                <a:cxn ang="0">
                  <a:pos x="151" y="65"/>
                </a:cxn>
                <a:cxn ang="0">
                  <a:pos x="141" y="63"/>
                </a:cxn>
                <a:cxn ang="0">
                  <a:pos x="132" y="59"/>
                </a:cxn>
                <a:cxn ang="0">
                  <a:pos x="122" y="57"/>
                </a:cxn>
                <a:cxn ang="0">
                  <a:pos x="113" y="55"/>
                </a:cxn>
                <a:cxn ang="0">
                  <a:pos x="105" y="55"/>
                </a:cxn>
                <a:cxn ang="0">
                  <a:pos x="94" y="53"/>
                </a:cxn>
                <a:cxn ang="0">
                  <a:pos x="80" y="52"/>
                </a:cxn>
                <a:cxn ang="0">
                  <a:pos x="69" y="52"/>
                </a:cxn>
                <a:cxn ang="0">
                  <a:pos x="61" y="50"/>
                </a:cxn>
                <a:cxn ang="0">
                  <a:pos x="50" y="48"/>
                </a:cxn>
                <a:cxn ang="0">
                  <a:pos x="36" y="46"/>
                </a:cxn>
                <a:cxn ang="0">
                  <a:pos x="27" y="46"/>
                </a:cxn>
                <a:cxn ang="0">
                  <a:pos x="16" y="46"/>
                </a:cxn>
                <a:cxn ang="0">
                  <a:pos x="8" y="40"/>
                </a:cxn>
                <a:cxn ang="0">
                  <a:pos x="0" y="33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2" y="0"/>
                </a:cxn>
                <a:cxn ang="0">
                  <a:pos x="63" y="0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99" y="0"/>
                </a:cxn>
                <a:cxn ang="0">
                  <a:pos x="113" y="2"/>
                </a:cxn>
                <a:cxn ang="0">
                  <a:pos x="124" y="4"/>
                </a:cxn>
                <a:cxn ang="0">
                  <a:pos x="133" y="8"/>
                </a:cxn>
                <a:cxn ang="0">
                  <a:pos x="145" y="8"/>
                </a:cxn>
                <a:cxn ang="0">
                  <a:pos x="156" y="12"/>
                </a:cxn>
                <a:cxn ang="0">
                  <a:pos x="168" y="14"/>
                </a:cxn>
                <a:cxn ang="0">
                  <a:pos x="179" y="15"/>
                </a:cxn>
                <a:cxn ang="0">
                  <a:pos x="189" y="19"/>
                </a:cxn>
                <a:cxn ang="0">
                  <a:pos x="202" y="21"/>
                </a:cxn>
                <a:cxn ang="0">
                  <a:pos x="211" y="27"/>
                </a:cxn>
                <a:cxn ang="0">
                  <a:pos x="223" y="29"/>
                </a:cxn>
                <a:cxn ang="0">
                  <a:pos x="234" y="34"/>
                </a:cxn>
                <a:cxn ang="0">
                  <a:pos x="244" y="38"/>
                </a:cxn>
                <a:cxn ang="0">
                  <a:pos x="253" y="44"/>
                </a:cxn>
                <a:cxn ang="0">
                  <a:pos x="263" y="50"/>
                </a:cxn>
                <a:cxn ang="0">
                  <a:pos x="272" y="55"/>
                </a:cxn>
                <a:cxn ang="0">
                  <a:pos x="280" y="63"/>
                </a:cxn>
                <a:cxn ang="0">
                  <a:pos x="285" y="67"/>
                </a:cxn>
              </a:cxnLst>
              <a:rect l="0" t="0" r="r" b="b"/>
              <a:pathLst>
                <a:path w="289" h="99">
                  <a:moveTo>
                    <a:pt x="285" y="67"/>
                  </a:moveTo>
                  <a:lnTo>
                    <a:pt x="289" y="72"/>
                  </a:lnTo>
                  <a:lnTo>
                    <a:pt x="289" y="78"/>
                  </a:lnTo>
                  <a:lnTo>
                    <a:pt x="287" y="84"/>
                  </a:lnTo>
                  <a:lnTo>
                    <a:pt x="285" y="90"/>
                  </a:lnTo>
                  <a:lnTo>
                    <a:pt x="280" y="95"/>
                  </a:lnTo>
                  <a:lnTo>
                    <a:pt x="276" y="99"/>
                  </a:lnTo>
                  <a:lnTo>
                    <a:pt x="270" y="99"/>
                  </a:lnTo>
                  <a:lnTo>
                    <a:pt x="266" y="97"/>
                  </a:lnTo>
                  <a:lnTo>
                    <a:pt x="261" y="95"/>
                  </a:lnTo>
                  <a:lnTo>
                    <a:pt x="257" y="93"/>
                  </a:lnTo>
                  <a:lnTo>
                    <a:pt x="251" y="90"/>
                  </a:lnTo>
                  <a:lnTo>
                    <a:pt x="247" y="90"/>
                  </a:lnTo>
                  <a:lnTo>
                    <a:pt x="240" y="88"/>
                  </a:lnTo>
                  <a:lnTo>
                    <a:pt x="232" y="84"/>
                  </a:lnTo>
                  <a:lnTo>
                    <a:pt x="225" y="82"/>
                  </a:lnTo>
                  <a:lnTo>
                    <a:pt x="217" y="80"/>
                  </a:lnTo>
                  <a:lnTo>
                    <a:pt x="213" y="78"/>
                  </a:lnTo>
                  <a:lnTo>
                    <a:pt x="209" y="78"/>
                  </a:lnTo>
                  <a:lnTo>
                    <a:pt x="204" y="78"/>
                  </a:lnTo>
                  <a:lnTo>
                    <a:pt x="202" y="76"/>
                  </a:lnTo>
                  <a:lnTo>
                    <a:pt x="196" y="74"/>
                  </a:lnTo>
                  <a:lnTo>
                    <a:pt x="192" y="74"/>
                  </a:lnTo>
                  <a:lnTo>
                    <a:pt x="189" y="72"/>
                  </a:lnTo>
                  <a:lnTo>
                    <a:pt x="183" y="71"/>
                  </a:lnTo>
                  <a:lnTo>
                    <a:pt x="179" y="71"/>
                  </a:lnTo>
                  <a:lnTo>
                    <a:pt x="175" y="69"/>
                  </a:lnTo>
                  <a:lnTo>
                    <a:pt x="170" y="67"/>
                  </a:lnTo>
                  <a:lnTo>
                    <a:pt x="164" y="67"/>
                  </a:lnTo>
                  <a:lnTo>
                    <a:pt x="160" y="65"/>
                  </a:lnTo>
                  <a:lnTo>
                    <a:pt x="156" y="65"/>
                  </a:lnTo>
                  <a:lnTo>
                    <a:pt x="151" y="65"/>
                  </a:lnTo>
                  <a:lnTo>
                    <a:pt x="147" y="65"/>
                  </a:lnTo>
                  <a:lnTo>
                    <a:pt x="141" y="63"/>
                  </a:lnTo>
                  <a:lnTo>
                    <a:pt x="137" y="61"/>
                  </a:lnTo>
                  <a:lnTo>
                    <a:pt x="132" y="59"/>
                  </a:lnTo>
                  <a:lnTo>
                    <a:pt x="126" y="59"/>
                  </a:lnTo>
                  <a:lnTo>
                    <a:pt x="122" y="57"/>
                  </a:lnTo>
                  <a:lnTo>
                    <a:pt x="118" y="57"/>
                  </a:lnTo>
                  <a:lnTo>
                    <a:pt x="113" y="55"/>
                  </a:lnTo>
                  <a:lnTo>
                    <a:pt x="109" y="55"/>
                  </a:lnTo>
                  <a:lnTo>
                    <a:pt x="105" y="55"/>
                  </a:lnTo>
                  <a:lnTo>
                    <a:pt x="99" y="53"/>
                  </a:lnTo>
                  <a:lnTo>
                    <a:pt x="94" y="53"/>
                  </a:lnTo>
                  <a:lnTo>
                    <a:pt x="90" y="53"/>
                  </a:lnTo>
                  <a:lnTo>
                    <a:pt x="80" y="52"/>
                  </a:lnTo>
                  <a:lnTo>
                    <a:pt x="75" y="52"/>
                  </a:lnTo>
                  <a:lnTo>
                    <a:pt x="69" y="52"/>
                  </a:lnTo>
                  <a:lnTo>
                    <a:pt x="65" y="50"/>
                  </a:lnTo>
                  <a:lnTo>
                    <a:pt x="61" y="50"/>
                  </a:lnTo>
                  <a:lnTo>
                    <a:pt x="57" y="50"/>
                  </a:lnTo>
                  <a:lnTo>
                    <a:pt x="50" y="48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1" y="46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7" y="2"/>
                  </a:lnTo>
                  <a:lnTo>
                    <a:pt x="113" y="2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30" y="8"/>
                  </a:lnTo>
                  <a:lnTo>
                    <a:pt x="133" y="8"/>
                  </a:lnTo>
                  <a:lnTo>
                    <a:pt x="139" y="8"/>
                  </a:lnTo>
                  <a:lnTo>
                    <a:pt x="145" y="8"/>
                  </a:lnTo>
                  <a:lnTo>
                    <a:pt x="151" y="10"/>
                  </a:lnTo>
                  <a:lnTo>
                    <a:pt x="156" y="12"/>
                  </a:lnTo>
                  <a:lnTo>
                    <a:pt x="162" y="14"/>
                  </a:lnTo>
                  <a:lnTo>
                    <a:pt x="168" y="14"/>
                  </a:lnTo>
                  <a:lnTo>
                    <a:pt x="173" y="14"/>
                  </a:lnTo>
                  <a:lnTo>
                    <a:pt x="179" y="15"/>
                  </a:lnTo>
                  <a:lnTo>
                    <a:pt x="185" y="17"/>
                  </a:lnTo>
                  <a:lnTo>
                    <a:pt x="189" y="19"/>
                  </a:lnTo>
                  <a:lnTo>
                    <a:pt x="196" y="19"/>
                  </a:lnTo>
                  <a:lnTo>
                    <a:pt x="202" y="21"/>
                  </a:lnTo>
                  <a:lnTo>
                    <a:pt x="208" y="25"/>
                  </a:lnTo>
                  <a:lnTo>
                    <a:pt x="211" y="27"/>
                  </a:lnTo>
                  <a:lnTo>
                    <a:pt x="217" y="27"/>
                  </a:lnTo>
                  <a:lnTo>
                    <a:pt x="223" y="29"/>
                  </a:lnTo>
                  <a:lnTo>
                    <a:pt x="228" y="33"/>
                  </a:lnTo>
                  <a:lnTo>
                    <a:pt x="234" y="34"/>
                  </a:lnTo>
                  <a:lnTo>
                    <a:pt x="238" y="36"/>
                  </a:lnTo>
                  <a:lnTo>
                    <a:pt x="244" y="38"/>
                  </a:lnTo>
                  <a:lnTo>
                    <a:pt x="249" y="42"/>
                  </a:lnTo>
                  <a:lnTo>
                    <a:pt x="253" y="44"/>
                  </a:lnTo>
                  <a:lnTo>
                    <a:pt x="259" y="46"/>
                  </a:lnTo>
                  <a:lnTo>
                    <a:pt x="263" y="50"/>
                  </a:lnTo>
                  <a:lnTo>
                    <a:pt x="266" y="53"/>
                  </a:lnTo>
                  <a:lnTo>
                    <a:pt x="272" y="55"/>
                  </a:lnTo>
                  <a:lnTo>
                    <a:pt x="276" y="59"/>
                  </a:lnTo>
                  <a:lnTo>
                    <a:pt x="280" y="63"/>
                  </a:lnTo>
                  <a:lnTo>
                    <a:pt x="285" y="67"/>
                  </a:lnTo>
                  <a:lnTo>
                    <a:pt x="285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7" name="Freeform 31"/>
            <p:cNvSpPr>
              <a:spLocks/>
            </p:cNvSpPr>
            <p:nvPr/>
          </p:nvSpPr>
          <p:spPr bwMode="auto">
            <a:xfrm>
              <a:off x="3238" y="2620"/>
              <a:ext cx="118" cy="117"/>
            </a:xfrm>
            <a:custGeom>
              <a:avLst/>
              <a:gdLst/>
              <a:ahLst/>
              <a:cxnLst>
                <a:cxn ang="0">
                  <a:pos x="232" y="209"/>
                </a:cxn>
                <a:cxn ang="0">
                  <a:pos x="232" y="224"/>
                </a:cxn>
                <a:cxn ang="0">
                  <a:pos x="217" y="234"/>
                </a:cxn>
                <a:cxn ang="0">
                  <a:pos x="201" y="228"/>
                </a:cxn>
                <a:cxn ang="0">
                  <a:pos x="184" y="224"/>
                </a:cxn>
                <a:cxn ang="0">
                  <a:pos x="165" y="219"/>
                </a:cxn>
                <a:cxn ang="0">
                  <a:pos x="150" y="211"/>
                </a:cxn>
                <a:cxn ang="0">
                  <a:pos x="131" y="204"/>
                </a:cxn>
                <a:cxn ang="0">
                  <a:pos x="114" y="192"/>
                </a:cxn>
                <a:cxn ang="0">
                  <a:pos x="99" y="183"/>
                </a:cxn>
                <a:cxn ang="0">
                  <a:pos x="83" y="173"/>
                </a:cxn>
                <a:cxn ang="0">
                  <a:pos x="68" y="160"/>
                </a:cxn>
                <a:cxn ang="0">
                  <a:pos x="55" y="148"/>
                </a:cxn>
                <a:cxn ang="0">
                  <a:pos x="42" y="137"/>
                </a:cxn>
                <a:cxn ang="0">
                  <a:pos x="30" y="124"/>
                </a:cxn>
                <a:cxn ang="0">
                  <a:pos x="19" y="110"/>
                </a:cxn>
                <a:cxn ang="0">
                  <a:pos x="13" y="97"/>
                </a:cxn>
                <a:cxn ang="0">
                  <a:pos x="6" y="84"/>
                </a:cxn>
                <a:cxn ang="0">
                  <a:pos x="4" y="71"/>
                </a:cxn>
                <a:cxn ang="0">
                  <a:pos x="0" y="57"/>
                </a:cxn>
                <a:cxn ang="0">
                  <a:pos x="6" y="38"/>
                </a:cxn>
                <a:cxn ang="0">
                  <a:pos x="15" y="19"/>
                </a:cxn>
                <a:cxn ang="0">
                  <a:pos x="26" y="8"/>
                </a:cxn>
                <a:cxn ang="0">
                  <a:pos x="44" y="0"/>
                </a:cxn>
                <a:cxn ang="0">
                  <a:pos x="57" y="6"/>
                </a:cxn>
                <a:cxn ang="0">
                  <a:pos x="66" y="15"/>
                </a:cxn>
                <a:cxn ang="0">
                  <a:pos x="70" y="31"/>
                </a:cxn>
                <a:cxn ang="0">
                  <a:pos x="64" y="46"/>
                </a:cxn>
                <a:cxn ang="0">
                  <a:pos x="51" y="57"/>
                </a:cxn>
                <a:cxn ang="0">
                  <a:pos x="44" y="76"/>
                </a:cxn>
                <a:cxn ang="0">
                  <a:pos x="45" y="95"/>
                </a:cxn>
                <a:cxn ang="0">
                  <a:pos x="55" y="110"/>
                </a:cxn>
                <a:cxn ang="0">
                  <a:pos x="70" y="129"/>
                </a:cxn>
                <a:cxn ang="0">
                  <a:pos x="89" y="147"/>
                </a:cxn>
                <a:cxn ang="0">
                  <a:pos x="104" y="156"/>
                </a:cxn>
                <a:cxn ang="0">
                  <a:pos x="118" y="164"/>
                </a:cxn>
                <a:cxn ang="0">
                  <a:pos x="131" y="171"/>
                </a:cxn>
                <a:cxn ang="0">
                  <a:pos x="146" y="179"/>
                </a:cxn>
                <a:cxn ang="0">
                  <a:pos x="160" y="185"/>
                </a:cxn>
                <a:cxn ang="0">
                  <a:pos x="173" y="188"/>
                </a:cxn>
                <a:cxn ang="0">
                  <a:pos x="186" y="192"/>
                </a:cxn>
                <a:cxn ang="0">
                  <a:pos x="198" y="198"/>
                </a:cxn>
                <a:cxn ang="0">
                  <a:pos x="211" y="200"/>
                </a:cxn>
                <a:cxn ang="0">
                  <a:pos x="222" y="204"/>
                </a:cxn>
              </a:cxnLst>
              <a:rect l="0" t="0" r="r" b="b"/>
              <a:pathLst>
                <a:path w="236" h="234">
                  <a:moveTo>
                    <a:pt x="222" y="204"/>
                  </a:moveTo>
                  <a:lnTo>
                    <a:pt x="228" y="205"/>
                  </a:lnTo>
                  <a:lnTo>
                    <a:pt x="232" y="209"/>
                  </a:lnTo>
                  <a:lnTo>
                    <a:pt x="236" y="213"/>
                  </a:lnTo>
                  <a:lnTo>
                    <a:pt x="236" y="219"/>
                  </a:lnTo>
                  <a:lnTo>
                    <a:pt x="232" y="224"/>
                  </a:lnTo>
                  <a:lnTo>
                    <a:pt x="230" y="230"/>
                  </a:lnTo>
                  <a:lnTo>
                    <a:pt x="224" y="232"/>
                  </a:lnTo>
                  <a:lnTo>
                    <a:pt x="217" y="234"/>
                  </a:lnTo>
                  <a:lnTo>
                    <a:pt x="211" y="230"/>
                  </a:lnTo>
                  <a:lnTo>
                    <a:pt x="205" y="230"/>
                  </a:lnTo>
                  <a:lnTo>
                    <a:pt x="201" y="228"/>
                  </a:lnTo>
                  <a:lnTo>
                    <a:pt x="196" y="228"/>
                  </a:lnTo>
                  <a:lnTo>
                    <a:pt x="190" y="224"/>
                  </a:lnTo>
                  <a:lnTo>
                    <a:pt x="184" y="224"/>
                  </a:lnTo>
                  <a:lnTo>
                    <a:pt x="179" y="223"/>
                  </a:lnTo>
                  <a:lnTo>
                    <a:pt x="173" y="221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4" y="213"/>
                  </a:lnTo>
                  <a:lnTo>
                    <a:pt x="150" y="211"/>
                  </a:lnTo>
                  <a:lnTo>
                    <a:pt x="142" y="209"/>
                  </a:lnTo>
                  <a:lnTo>
                    <a:pt x="139" y="205"/>
                  </a:lnTo>
                  <a:lnTo>
                    <a:pt x="131" y="204"/>
                  </a:lnTo>
                  <a:lnTo>
                    <a:pt x="127" y="200"/>
                  </a:lnTo>
                  <a:lnTo>
                    <a:pt x="122" y="198"/>
                  </a:lnTo>
                  <a:lnTo>
                    <a:pt x="114" y="192"/>
                  </a:lnTo>
                  <a:lnTo>
                    <a:pt x="108" y="190"/>
                  </a:lnTo>
                  <a:lnTo>
                    <a:pt x="102" y="186"/>
                  </a:lnTo>
                  <a:lnTo>
                    <a:pt x="99" y="183"/>
                  </a:lnTo>
                  <a:lnTo>
                    <a:pt x="93" y="179"/>
                  </a:lnTo>
                  <a:lnTo>
                    <a:pt x="87" y="177"/>
                  </a:lnTo>
                  <a:lnTo>
                    <a:pt x="83" y="173"/>
                  </a:lnTo>
                  <a:lnTo>
                    <a:pt x="76" y="169"/>
                  </a:lnTo>
                  <a:lnTo>
                    <a:pt x="72" y="166"/>
                  </a:lnTo>
                  <a:lnTo>
                    <a:pt x="68" y="160"/>
                  </a:lnTo>
                  <a:lnTo>
                    <a:pt x="63" y="158"/>
                  </a:lnTo>
                  <a:lnTo>
                    <a:pt x="59" y="154"/>
                  </a:lnTo>
                  <a:lnTo>
                    <a:pt x="55" y="148"/>
                  </a:lnTo>
                  <a:lnTo>
                    <a:pt x="51" y="147"/>
                  </a:lnTo>
                  <a:lnTo>
                    <a:pt x="45" y="141"/>
                  </a:lnTo>
                  <a:lnTo>
                    <a:pt x="42" y="137"/>
                  </a:lnTo>
                  <a:lnTo>
                    <a:pt x="38" y="133"/>
                  </a:lnTo>
                  <a:lnTo>
                    <a:pt x="32" y="128"/>
                  </a:lnTo>
                  <a:lnTo>
                    <a:pt x="30" y="124"/>
                  </a:lnTo>
                  <a:lnTo>
                    <a:pt x="25" y="120"/>
                  </a:lnTo>
                  <a:lnTo>
                    <a:pt x="23" y="116"/>
                  </a:lnTo>
                  <a:lnTo>
                    <a:pt x="19" y="110"/>
                  </a:lnTo>
                  <a:lnTo>
                    <a:pt x="19" y="107"/>
                  </a:lnTo>
                  <a:lnTo>
                    <a:pt x="13" y="103"/>
                  </a:lnTo>
                  <a:lnTo>
                    <a:pt x="13" y="97"/>
                  </a:lnTo>
                  <a:lnTo>
                    <a:pt x="9" y="93"/>
                  </a:lnTo>
                  <a:lnTo>
                    <a:pt x="7" y="90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6"/>
                  </a:lnTo>
                  <a:lnTo>
                    <a:pt x="4" y="71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6" y="38"/>
                  </a:lnTo>
                  <a:lnTo>
                    <a:pt x="7" y="31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23" y="12"/>
                  </a:lnTo>
                  <a:lnTo>
                    <a:pt x="26" y="8"/>
                  </a:lnTo>
                  <a:lnTo>
                    <a:pt x="32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1" y="6"/>
                  </a:lnTo>
                  <a:lnTo>
                    <a:pt x="64" y="13"/>
                  </a:lnTo>
                  <a:lnTo>
                    <a:pt x="66" y="15"/>
                  </a:lnTo>
                  <a:lnTo>
                    <a:pt x="70" y="19"/>
                  </a:lnTo>
                  <a:lnTo>
                    <a:pt x="70" y="25"/>
                  </a:lnTo>
                  <a:lnTo>
                    <a:pt x="70" y="31"/>
                  </a:lnTo>
                  <a:lnTo>
                    <a:pt x="70" y="34"/>
                  </a:lnTo>
                  <a:lnTo>
                    <a:pt x="70" y="40"/>
                  </a:lnTo>
                  <a:lnTo>
                    <a:pt x="64" y="46"/>
                  </a:lnTo>
                  <a:lnTo>
                    <a:pt x="63" y="50"/>
                  </a:lnTo>
                  <a:lnTo>
                    <a:pt x="57" y="53"/>
                  </a:lnTo>
                  <a:lnTo>
                    <a:pt x="51" y="57"/>
                  </a:lnTo>
                  <a:lnTo>
                    <a:pt x="47" y="65"/>
                  </a:lnTo>
                  <a:lnTo>
                    <a:pt x="45" y="7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4" y="88"/>
                  </a:lnTo>
                  <a:lnTo>
                    <a:pt x="45" y="95"/>
                  </a:lnTo>
                  <a:lnTo>
                    <a:pt x="47" y="99"/>
                  </a:lnTo>
                  <a:lnTo>
                    <a:pt x="51" y="107"/>
                  </a:lnTo>
                  <a:lnTo>
                    <a:pt x="55" y="110"/>
                  </a:lnTo>
                  <a:lnTo>
                    <a:pt x="59" y="118"/>
                  </a:lnTo>
                  <a:lnTo>
                    <a:pt x="63" y="122"/>
                  </a:lnTo>
                  <a:lnTo>
                    <a:pt x="70" y="129"/>
                  </a:lnTo>
                  <a:lnTo>
                    <a:pt x="76" y="135"/>
                  </a:lnTo>
                  <a:lnTo>
                    <a:pt x="83" y="141"/>
                  </a:lnTo>
                  <a:lnTo>
                    <a:pt x="89" y="147"/>
                  </a:lnTo>
                  <a:lnTo>
                    <a:pt x="97" y="152"/>
                  </a:lnTo>
                  <a:lnTo>
                    <a:pt x="102" y="154"/>
                  </a:lnTo>
                  <a:lnTo>
                    <a:pt x="104" y="156"/>
                  </a:lnTo>
                  <a:lnTo>
                    <a:pt x="110" y="160"/>
                  </a:lnTo>
                  <a:lnTo>
                    <a:pt x="114" y="162"/>
                  </a:lnTo>
                  <a:lnTo>
                    <a:pt x="118" y="164"/>
                  </a:lnTo>
                  <a:lnTo>
                    <a:pt x="123" y="167"/>
                  </a:lnTo>
                  <a:lnTo>
                    <a:pt x="127" y="169"/>
                  </a:lnTo>
                  <a:lnTo>
                    <a:pt x="131" y="171"/>
                  </a:lnTo>
                  <a:lnTo>
                    <a:pt x="137" y="173"/>
                  </a:lnTo>
                  <a:lnTo>
                    <a:pt x="141" y="175"/>
                  </a:lnTo>
                  <a:lnTo>
                    <a:pt x="146" y="179"/>
                  </a:lnTo>
                  <a:lnTo>
                    <a:pt x="150" y="181"/>
                  </a:lnTo>
                  <a:lnTo>
                    <a:pt x="154" y="183"/>
                  </a:lnTo>
                  <a:lnTo>
                    <a:pt x="160" y="185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73" y="188"/>
                  </a:lnTo>
                  <a:lnTo>
                    <a:pt x="179" y="190"/>
                  </a:lnTo>
                  <a:lnTo>
                    <a:pt x="182" y="192"/>
                  </a:lnTo>
                  <a:lnTo>
                    <a:pt x="186" y="192"/>
                  </a:lnTo>
                  <a:lnTo>
                    <a:pt x="192" y="194"/>
                  </a:lnTo>
                  <a:lnTo>
                    <a:pt x="196" y="196"/>
                  </a:lnTo>
                  <a:lnTo>
                    <a:pt x="198" y="198"/>
                  </a:lnTo>
                  <a:lnTo>
                    <a:pt x="205" y="198"/>
                  </a:lnTo>
                  <a:lnTo>
                    <a:pt x="207" y="198"/>
                  </a:lnTo>
                  <a:lnTo>
                    <a:pt x="211" y="200"/>
                  </a:lnTo>
                  <a:lnTo>
                    <a:pt x="217" y="202"/>
                  </a:lnTo>
                  <a:lnTo>
                    <a:pt x="222" y="204"/>
                  </a:lnTo>
                  <a:lnTo>
                    <a:pt x="222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8" name="Freeform 32"/>
            <p:cNvSpPr>
              <a:spLocks/>
            </p:cNvSpPr>
            <p:nvPr/>
          </p:nvSpPr>
          <p:spPr bwMode="auto">
            <a:xfrm>
              <a:off x="3190" y="2515"/>
              <a:ext cx="76" cy="17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" y="0"/>
                </a:cxn>
                <a:cxn ang="0">
                  <a:pos x="23" y="7"/>
                </a:cxn>
                <a:cxn ang="0">
                  <a:pos x="38" y="27"/>
                </a:cxn>
                <a:cxn ang="0">
                  <a:pos x="57" y="51"/>
                </a:cxn>
                <a:cxn ang="0">
                  <a:pos x="65" y="65"/>
                </a:cxn>
                <a:cxn ang="0">
                  <a:pos x="72" y="80"/>
                </a:cxn>
                <a:cxn ang="0">
                  <a:pos x="80" y="95"/>
                </a:cxn>
                <a:cxn ang="0">
                  <a:pos x="90" y="110"/>
                </a:cxn>
                <a:cxn ang="0">
                  <a:pos x="97" y="125"/>
                </a:cxn>
                <a:cxn ang="0">
                  <a:pos x="103" y="144"/>
                </a:cxn>
                <a:cxn ang="0">
                  <a:pos x="109" y="160"/>
                </a:cxn>
                <a:cxn ang="0">
                  <a:pos x="116" y="179"/>
                </a:cxn>
                <a:cxn ang="0">
                  <a:pos x="122" y="194"/>
                </a:cxn>
                <a:cxn ang="0">
                  <a:pos x="128" y="211"/>
                </a:cxn>
                <a:cxn ang="0">
                  <a:pos x="133" y="228"/>
                </a:cxn>
                <a:cxn ang="0">
                  <a:pos x="139" y="245"/>
                </a:cxn>
                <a:cxn ang="0">
                  <a:pos x="141" y="260"/>
                </a:cxn>
                <a:cxn ang="0">
                  <a:pos x="145" y="276"/>
                </a:cxn>
                <a:cxn ang="0">
                  <a:pos x="147" y="291"/>
                </a:cxn>
                <a:cxn ang="0">
                  <a:pos x="148" y="306"/>
                </a:cxn>
                <a:cxn ang="0">
                  <a:pos x="150" y="319"/>
                </a:cxn>
                <a:cxn ang="0">
                  <a:pos x="147" y="336"/>
                </a:cxn>
                <a:cxn ang="0">
                  <a:pos x="129" y="342"/>
                </a:cxn>
                <a:cxn ang="0">
                  <a:pos x="116" y="329"/>
                </a:cxn>
                <a:cxn ang="0">
                  <a:pos x="110" y="314"/>
                </a:cxn>
                <a:cxn ang="0">
                  <a:pos x="107" y="300"/>
                </a:cxn>
                <a:cxn ang="0">
                  <a:pos x="103" y="285"/>
                </a:cxn>
                <a:cxn ang="0">
                  <a:pos x="97" y="270"/>
                </a:cxn>
                <a:cxn ang="0">
                  <a:pos x="93" y="257"/>
                </a:cxn>
                <a:cxn ang="0">
                  <a:pos x="90" y="241"/>
                </a:cxn>
                <a:cxn ang="0">
                  <a:pos x="84" y="224"/>
                </a:cxn>
                <a:cxn ang="0">
                  <a:pos x="78" y="211"/>
                </a:cxn>
                <a:cxn ang="0">
                  <a:pos x="74" y="196"/>
                </a:cxn>
                <a:cxn ang="0">
                  <a:pos x="69" y="182"/>
                </a:cxn>
                <a:cxn ang="0">
                  <a:pos x="65" y="167"/>
                </a:cxn>
                <a:cxn ang="0">
                  <a:pos x="57" y="154"/>
                </a:cxn>
                <a:cxn ang="0">
                  <a:pos x="52" y="137"/>
                </a:cxn>
                <a:cxn ang="0">
                  <a:pos x="46" y="123"/>
                </a:cxn>
                <a:cxn ang="0">
                  <a:pos x="40" y="110"/>
                </a:cxn>
                <a:cxn ang="0">
                  <a:pos x="34" y="97"/>
                </a:cxn>
                <a:cxn ang="0">
                  <a:pos x="27" y="82"/>
                </a:cxn>
                <a:cxn ang="0">
                  <a:pos x="21" y="66"/>
                </a:cxn>
                <a:cxn ang="0">
                  <a:pos x="15" y="53"/>
                </a:cxn>
                <a:cxn ang="0">
                  <a:pos x="10" y="40"/>
                </a:cxn>
                <a:cxn ang="0">
                  <a:pos x="0" y="25"/>
                </a:cxn>
              </a:cxnLst>
              <a:rect l="0" t="0" r="r" b="b"/>
              <a:pathLst>
                <a:path w="152" h="342">
                  <a:moveTo>
                    <a:pt x="0" y="25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3" y="7"/>
                  </a:lnTo>
                  <a:lnTo>
                    <a:pt x="29" y="13"/>
                  </a:lnTo>
                  <a:lnTo>
                    <a:pt x="34" y="19"/>
                  </a:lnTo>
                  <a:lnTo>
                    <a:pt x="38" y="27"/>
                  </a:lnTo>
                  <a:lnTo>
                    <a:pt x="46" y="34"/>
                  </a:lnTo>
                  <a:lnTo>
                    <a:pt x="52" y="42"/>
                  </a:lnTo>
                  <a:lnTo>
                    <a:pt x="57" y="51"/>
                  </a:lnTo>
                  <a:lnTo>
                    <a:pt x="59" y="55"/>
                  </a:lnTo>
                  <a:lnTo>
                    <a:pt x="63" y="59"/>
                  </a:lnTo>
                  <a:lnTo>
                    <a:pt x="65" y="65"/>
                  </a:lnTo>
                  <a:lnTo>
                    <a:pt x="69" y="70"/>
                  </a:lnTo>
                  <a:lnTo>
                    <a:pt x="71" y="76"/>
                  </a:lnTo>
                  <a:lnTo>
                    <a:pt x="72" y="80"/>
                  </a:lnTo>
                  <a:lnTo>
                    <a:pt x="76" y="84"/>
                  </a:lnTo>
                  <a:lnTo>
                    <a:pt x="78" y="89"/>
                  </a:lnTo>
                  <a:lnTo>
                    <a:pt x="80" y="95"/>
                  </a:lnTo>
                  <a:lnTo>
                    <a:pt x="84" y="99"/>
                  </a:lnTo>
                  <a:lnTo>
                    <a:pt x="86" y="104"/>
                  </a:lnTo>
                  <a:lnTo>
                    <a:pt x="90" y="110"/>
                  </a:lnTo>
                  <a:lnTo>
                    <a:pt x="91" y="116"/>
                  </a:lnTo>
                  <a:lnTo>
                    <a:pt x="93" y="122"/>
                  </a:lnTo>
                  <a:lnTo>
                    <a:pt x="97" y="125"/>
                  </a:lnTo>
                  <a:lnTo>
                    <a:pt x="97" y="133"/>
                  </a:lnTo>
                  <a:lnTo>
                    <a:pt x="101" y="137"/>
                  </a:lnTo>
                  <a:lnTo>
                    <a:pt x="103" y="144"/>
                  </a:lnTo>
                  <a:lnTo>
                    <a:pt x="105" y="148"/>
                  </a:lnTo>
                  <a:lnTo>
                    <a:pt x="109" y="156"/>
                  </a:lnTo>
                  <a:lnTo>
                    <a:pt x="109" y="160"/>
                  </a:lnTo>
                  <a:lnTo>
                    <a:pt x="112" y="167"/>
                  </a:lnTo>
                  <a:lnTo>
                    <a:pt x="114" y="173"/>
                  </a:lnTo>
                  <a:lnTo>
                    <a:pt x="116" y="179"/>
                  </a:lnTo>
                  <a:lnTo>
                    <a:pt x="118" y="182"/>
                  </a:lnTo>
                  <a:lnTo>
                    <a:pt x="120" y="188"/>
                  </a:lnTo>
                  <a:lnTo>
                    <a:pt x="122" y="194"/>
                  </a:lnTo>
                  <a:lnTo>
                    <a:pt x="124" y="199"/>
                  </a:lnTo>
                  <a:lnTo>
                    <a:pt x="126" y="205"/>
                  </a:lnTo>
                  <a:lnTo>
                    <a:pt x="128" y="211"/>
                  </a:lnTo>
                  <a:lnTo>
                    <a:pt x="128" y="218"/>
                  </a:lnTo>
                  <a:lnTo>
                    <a:pt x="131" y="224"/>
                  </a:lnTo>
                  <a:lnTo>
                    <a:pt x="133" y="228"/>
                  </a:lnTo>
                  <a:lnTo>
                    <a:pt x="135" y="234"/>
                  </a:lnTo>
                  <a:lnTo>
                    <a:pt x="135" y="239"/>
                  </a:lnTo>
                  <a:lnTo>
                    <a:pt x="139" y="245"/>
                  </a:lnTo>
                  <a:lnTo>
                    <a:pt x="139" y="251"/>
                  </a:lnTo>
                  <a:lnTo>
                    <a:pt x="141" y="257"/>
                  </a:lnTo>
                  <a:lnTo>
                    <a:pt x="141" y="260"/>
                  </a:lnTo>
                  <a:lnTo>
                    <a:pt x="141" y="266"/>
                  </a:lnTo>
                  <a:lnTo>
                    <a:pt x="143" y="270"/>
                  </a:lnTo>
                  <a:lnTo>
                    <a:pt x="145" y="276"/>
                  </a:lnTo>
                  <a:lnTo>
                    <a:pt x="145" y="281"/>
                  </a:lnTo>
                  <a:lnTo>
                    <a:pt x="147" y="287"/>
                  </a:lnTo>
                  <a:lnTo>
                    <a:pt x="147" y="291"/>
                  </a:lnTo>
                  <a:lnTo>
                    <a:pt x="147" y="296"/>
                  </a:lnTo>
                  <a:lnTo>
                    <a:pt x="147" y="302"/>
                  </a:lnTo>
                  <a:lnTo>
                    <a:pt x="148" y="306"/>
                  </a:lnTo>
                  <a:lnTo>
                    <a:pt x="148" y="310"/>
                  </a:lnTo>
                  <a:lnTo>
                    <a:pt x="148" y="314"/>
                  </a:lnTo>
                  <a:lnTo>
                    <a:pt x="150" y="319"/>
                  </a:lnTo>
                  <a:lnTo>
                    <a:pt x="152" y="325"/>
                  </a:lnTo>
                  <a:lnTo>
                    <a:pt x="148" y="331"/>
                  </a:lnTo>
                  <a:lnTo>
                    <a:pt x="147" y="336"/>
                  </a:lnTo>
                  <a:lnTo>
                    <a:pt x="141" y="340"/>
                  </a:lnTo>
                  <a:lnTo>
                    <a:pt x="135" y="342"/>
                  </a:lnTo>
                  <a:lnTo>
                    <a:pt x="129" y="342"/>
                  </a:lnTo>
                  <a:lnTo>
                    <a:pt x="124" y="340"/>
                  </a:lnTo>
                  <a:lnTo>
                    <a:pt x="118" y="336"/>
                  </a:lnTo>
                  <a:lnTo>
                    <a:pt x="116" y="329"/>
                  </a:lnTo>
                  <a:lnTo>
                    <a:pt x="114" y="325"/>
                  </a:lnTo>
                  <a:lnTo>
                    <a:pt x="114" y="319"/>
                  </a:lnTo>
                  <a:lnTo>
                    <a:pt x="110" y="314"/>
                  </a:lnTo>
                  <a:lnTo>
                    <a:pt x="109" y="310"/>
                  </a:lnTo>
                  <a:lnTo>
                    <a:pt x="109" y="304"/>
                  </a:lnTo>
                  <a:lnTo>
                    <a:pt x="107" y="300"/>
                  </a:lnTo>
                  <a:lnTo>
                    <a:pt x="105" y="295"/>
                  </a:lnTo>
                  <a:lnTo>
                    <a:pt x="105" y="289"/>
                  </a:lnTo>
                  <a:lnTo>
                    <a:pt x="103" y="285"/>
                  </a:lnTo>
                  <a:lnTo>
                    <a:pt x="103" y="279"/>
                  </a:lnTo>
                  <a:lnTo>
                    <a:pt x="99" y="276"/>
                  </a:lnTo>
                  <a:lnTo>
                    <a:pt x="97" y="270"/>
                  </a:lnTo>
                  <a:lnTo>
                    <a:pt x="97" y="264"/>
                  </a:lnTo>
                  <a:lnTo>
                    <a:pt x="95" y="260"/>
                  </a:lnTo>
                  <a:lnTo>
                    <a:pt x="93" y="257"/>
                  </a:lnTo>
                  <a:lnTo>
                    <a:pt x="93" y="251"/>
                  </a:lnTo>
                  <a:lnTo>
                    <a:pt x="90" y="245"/>
                  </a:lnTo>
                  <a:lnTo>
                    <a:pt x="90" y="241"/>
                  </a:lnTo>
                  <a:lnTo>
                    <a:pt x="88" y="236"/>
                  </a:lnTo>
                  <a:lnTo>
                    <a:pt x="86" y="232"/>
                  </a:lnTo>
                  <a:lnTo>
                    <a:pt x="84" y="224"/>
                  </a:lnTo>
                  <a:lnTo>
                    <a:pt x="82" y="220"/>
                  </a:lnTo>
                  <a:lnTo>
                    <a:pt x="80" y="217"/>
                  </a:lnTo>
                  <a:lnTo>
                    <a:pt x="78" y="211"/>
                  </a:lnTo>
                  <a:lnTo>
                    <a:pt x="76" y="205"/>
                  </a:lnTo>
                  <a:lnTo>
                    <a:pt x="76" y="201"/>
                  </a:lnTo>
                  <a:lnTo>
                    <a:pt x="74" y="196"/>
                  </a:lnTo>
                  <a:lnTo>
                    <a:pt x="72" y="192"/>
                  </a:lnTo>
                  <a:lnTo>
                    <a:pt x="71" y="186"/>
                  </a:lnTo>
                  <a:lnTo>
                    <a:pt x="69" y="182"/>
                  </a:lnTo>
                  <a:lnTo>
                    <a:pt x="67" y="177"/>
                  </a:lnTo>
                  <a:lnTo>
                    <a:pt x="65" y="173"/>
                  </a:lnTo>
                  <a:lnTo>
                    <a:pt x="65" y="167"/>
                  </a:lnTo>
                  <a:lnTo>
                    <a:pt x="61" y="161"/>
                  </a:lnTo>
                  <a:lnTo>
                    <a:pt x="59" y="158"/>
                  </a:lnTo>
                  <a:lnTo>
                    <a:pt x="57" y="154"/>
                  </a:lnTo>
                  <a:lnTo>
                    <a:pt x="55" y="148"/>
                  </a:lnTo>
                  <a:lnTo>
                    <a:pt x="53" y="142"/>
                  </a:lnTo>
                  <a:lnTo>
                    <a:pt x="52" y="137"/>
                  </a:lnTo>
                  <a:lnTo>
                    <a:pt x="52" y="133"/>
                  </a:lnTo>
                  <a:lnTo>
                    <a:pt x="48" y="129"/>
                  </a:lnTo>
                  <a:lnTo>
                    <a:pt x="46" y="123"/>
                  </a:lnTo>
                  <a:lnTo>
                    <a:pt x="44" y="120"/>
                  </a:lnTo>
                  <a:lnTo>
                    <a:pt x="42" y="116"/>
                  </a:lnTo>
                  <a:lnTo>
                    <a:pt x="40" y="110"/>
                  </a:lnTo>
                  <a:lnTo>
                    <a:pt x="38" y="104"/>
                  </a:lnTo>
                  <a:lnTo>
                    <a:pt x="36" y="101"/>
                  </a:lnTo>
                  <a:lnTo>
                    <a:pt x="34" y="97"/>
                  </a:lnTo>
                  <a:lnTo>
                    <a:pt x="33" y="89"/>
                  </a:lnTo>
                  <a:lnTo>
                    <a:pt x="31" y="85"/>
                  </a:lnTo>
                  <a:lnTo>
                    <a:pt x="27" y="82"/>
                  </a:lnTo>
                  <a:lnTo>
                    <a:pt x="25" y="78"/>
                  </a:lnTo>
                  <a:lnTo>
                    <a:pt x="25" y="70"/>
                  </a:lnTo>
                  <a:lnTo>
                    <a:pt x="21" y="66"/>
                  </a:lnTo>
                  <a:lnTo>
                    <a:pt x="19" y="63"/>
                  </a:lnTo>
                  <a:lnTo>
                    <a:pt x="17" y="59"/>
                  </a:lnTo>
                  <a:lnTo>
                    <a:pt x="15" y="53"/>
                  </a:lnTo>
                  <a:lnTo>
                    <a:pt x="14" y="49"/>
                  </a:lnTo>
                  <a:lnTo>
                    <a:pt x="12" y="46"/>
                  </a:lnTo>
                  <a:lnTo>
                    <a:pt x="10" y="40"/>
                  </a:lnTo>
                  <a:lnTo>
                    <a:pt x="6" y="32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9" name="Freeform 33"/>
            <p:cNvSpPr>
              <a:spLocks/>
            </p:cNvSpPr>
            <p:nvPr/>
          </p:nvSpPr>
          <p:spPr bwMode="auto">
            <a:xfrm>
              <a:off x="2909" y="2382"/>
              <a:ext cx="147" cy="50"/>
            </a:xfrm>
            <a:custGeom>
              <a:avLst/>
              <a:gdLst/>
              <a:ahLst/>
              <a:cxnLst>
                <a:cxn ang="0">
                  <a:pos x="285" y="53"/>
                </a:cxn>
                <a:cxn ang="0">
                  <a:pos x="291" y="62"/>
                </a:cxn>
                <a:cxn ang="0">
                  <a:pos x="293" y="72"/>
                </a:cxn>
                <a:cxn ang="0">
                  <a:pos x="293" y="81"/>
                </a:cxn>
                <a:cxn ang="0">
                  <a:pos x="289" y="89"/>
                </a:cxn>
                <a:cxn ang="0">
                  <a:pos x="280" y="97"/>
                </a:cxn>
                <a:cxn ang="0">
                  <a:pos x="270" y="98"/>
                </a:cxn>
                <a:cxn ang="0">
                  <a:pos x="261" y="98"/>
                </a:cxn>
                <a:cxn ang="0">
                  <a:pos x="249" y="93"/>
                </a:cxn>
                <a:cxn ang="0">
                  <a:pos x="238" y="89"/>
                </a:cxn>
                <a:cxn ang="0">
                  <a:pos x="224" y="83"/>
                </a:cxn>
                <a:cxn ang="0">
                  <a:pos x="209" y="79"/>
                </a:cxn>
                <a:cxn ang="0">
                  <a:pos x="194" y="76"/>
                </a:cxn>
                <a:cxn ang="0">
                  <a:pos x="179" y="70"/>
                </a:cxn>
                <a:cxn ang="0">
                  <a:pos x="167" y="66"/>
                </a:cxn>
                <a:cxn ang="0">
                  <a:pos x="158" y="64"/>
                </a:cxn>
                <a:cxn ang="0">
                  <a:pos x="145" y="64"/>
                </a:cxn>
                <a:cxn ang="0">
                  <a:pos x="133" y="60"/>
                </a:cxn>
                <a:cxn ang="0">
                  <a:pos x="124" y="58"/>
                </a:cxn>
                <a:cxn ang="0">
                  <a:pos x="116" y="57"/>
                </a:cxn>
                <a:cxn ang="0">
                  <a:pos x="107" y="55"/>
                </a:cxn>
                <a:cxn ang="0">
                  <a:pos x="93" y="53"/>
                </a:cxn>
                <a:cxn ang="0">
                  <a:pos x="78" y="51"/>
                </a:cxn>
                <a:cxn ang="0">
                  <a:pos x="63" y="49"/>
                </a:cxn>
                <a:cxn ang="0">
                  <a:pos x="48" y="47"/>
                </a:cxn>
                <a:cxn ang="0">
                  <a:pos x="34" y="47"/>
                </a:cxn>
                <a:cxn ang="0">
                  <a:pos x="21" y="47"/>
                </a:cxn>
                <a:cxn ang="0">
                  <a:pos x="8" y="45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8" y="13"/>
                </a:cxn>
                <a:cxn ang="0">
                  <a:pos x="21" y="13"/>
                </a:cxn>
                <a:cxn ang="0">
                  <a:pos x="31" y="11"/>
                </a:cxn>
                <a:cxn ang="0">
                  <a:pos x="40" y="9"/>
                </a:cxn>
                <a:cxn ang="0">
                  <a:pos x="51" y="7"/>
                </a:cxn>
                <a:cxn ang="0">
                  <a:pos x="59" y="5"/>
                </a:cxn>
                <a:cxn ang="0">
                  <a:pos x="70" y="1"/>
                </a:cxn>
                <a:cxn ang="0">
                  <a:pos x="80" y="0"/>
                </a:cxn>
                <a:cxn ang="0">
                  <a:pos x="91" y="0"/>
                </a:cxn>
                <a:cxn ang="0">
                  <a:pos x="101" y="0"/>
                </a:cxn>
                <a:cxn ang="0">
                  <a:pos x="110" y="0"/>
                </a:cxn>
                <a:cxn ang="0">
                  <a:pos x="124" y="0"/>
                </a:cxn>
                <a:cxn ang="0">
                  <a:pos x="135" y="1"/>
                </a:cxn>
                <a:cxn ang="0">
                  <a:pos x="146" y="3"/>
                </a:cxn>
                <a:cxn ang="0">
                  <a:pos x="160" y="5"/>
                </a:cxn>
                <a:cxn ang="0">
                  <a:pos x="173" y="9"/>
                </a:cxn>
                <a:cxn ang="0">
                  <a:pos x="184" y="13"/>
                </a:cxn>
                <a:cxn ang="0">
                  <a:pos x="198" y="15"/>
                </a:cxn>
                <a:cxn ang="0">
                  <a:pos x="209" y="19"/>
                </a:cxn>
                <a:cxn ang="0">
                  <a:pos x="222" y="22"/>
                </a:cxn>
                <a:cxn ang="0">
                  <a:pos x="234" y="26"/>
                </a:cxn>
                <a:cxn ang="0">
                  <a:pos x="245" y="32"/>
                </a:cxn>
                <a:cxn ang="0">
                  <a:pos x="257" y="36"/>
                </a:cxn>
                <a:cxn ang="0">
                  <a:pos x="266" y="39"/>
                </a:cxn>
                <a:cxn ang="0">
                  <a:pos x="278" y="47"/>
                </a:cxn>
                <a:cxn ang="0">
                  <a:pos x="281" y="51"/>
                </a:cxn>
              </a:cxnLst>
              <a:rect l="0" t="0" r="r" b="b"/>
              <a:pathLst>
                <a:path w="295" h="100">
                  <a:moveTo>
                    <a:pt x="281" y="51"/>
                  </a:moveTo>
                  <a:lnTo>
                    <a:pt x="285" y="53"/>
                  </a:lnTo>
                  <a:lnTo>
                    <a:pt x="291" y="58"/>
                  </a:lnTo>
                  <a:lnTo>
                    <a:pt x="291" y="62"/>
                  </a:lnTo>
                  <a:lnTo>
                    <a:pt x="295" y="68"/>
                  </a:lnTo>
                  <a:lnTo>
                    <a:pt x="293" y="72"/>
                  </a:lnTo>
                  <a:lnTo>
                    <a:pt x="293" y="78"/>
                  </a:lnTo>
                  <a:lnTo>
                    <a:pt x="293" y="81"/>
                  </a:lnTo>
                  <a:lnTo>
                    <a:pt x="291" y="87"/>
                  </a:lnTo>
                  <a:lnTo>
                    <a:pt x="289" y="89"/>
                  </a:lnTo>
                  <a:lnTo>
                    <a:pt x="283" y="93"/>
                  </a:lnTo>
                  <a:lnTo>
                    <a:pt x="280" y="97"/>
                  </a:lnTo>
                  <a:lnTo>
                    <a:pt x="278" y="98"/>
                  </a:lnTo>
                  <a:lnTo>
                    <a:pt x="270" y="98"/>
                  </a:lnTo>
                  <a:lnTo>
                    <a:pt x="266" y="100"/>
                  </a:lnTo>
                  <a:lnTo>
                    <a:pt x="261" y="98"/>
                  </a:lnTo>
                  <a:lnTo>
                    <a:pt x="255" y="97"/>
                  </a:lnTo>
                  <a:lnTo>
                    <a:pt x="249" y="93"/>
                  </a:lnTo>
                  <a:lnTo>
                    <a:pt x="243" y="91"/>
                  </a:lnTo>
                  <a:lnTo>
                    <a:pt x="238" y="89"/>
                  </a:lnTo>
                  <a:lnTo>
                    <a:pt x="232" y="87"/>
                  </a:lnTo>
                  <a:lnTo>
                    <a:pt x="224" y="83"/>
                  </a:lnTo>
                  <a:lnTo>
                    <a:pt x="217" y="81"/>
                  </a:lnTo>
                  <a:lnTo>
                    <a:pt x="209" y="79"/>
                  </a:lnTo>
                  <a:lnTo>
                    <a:pt x="202" y="78"/>
                  </a:lnTo>
                  <a:lnTo>
                    <a:pt x="194" y="76"/>
                  </a:lnTo>
                  <a:lnTo>
                    <a:pt x="186" y="72"/>
                  </a:lnTo>
                  <a:lnTo>
                    <a:pt x="179" y="70"/>
                  </a:lnTo>
                  <a:lnTo>
                    <a:pt x="171" y="68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45" y="64"/>
                  </a:lnTo>
                  <a:lnTo>
                    <a:pt x="137" y="62"/>
                  </a:lnTo>
                  <a:lnTo>
                    <a:pt x="133" y="60"/>
                  </a:lnTo>
                  <a:lnTo>
                    <a:pt x="129" y="58"/>
                  </a:lnTo>
                  <a:lnTo>
                    <a:pt x="124" y="58"/>
                  </a:lnTo>
                  <a:lnTo>
                    <a:pt x="120" y="58"/>
                  </a:lnTo>
                  <a:lnTo>
                    <a:pt x="116" y="57"/>
                  </a:lnTo>
                  <a:lnTo>
                    <a:pt x="110" y="57"/>
                  </a:lnTo>
                  <a:lnTo>
                    <a:pt x="107" y="55"/>
                  </a:lnTo>
                  <a:lnTo>
                    <a:pt x="103" y="55"/>
                  </a:lnTo>
                  <a:lnTo>
                    <a:pt x="93" y="53"/>
                  </a:lnTo>
                  <a:lnTo>
                    <a:pt x="86" y="51"/>
                  </a:lnTo>
                  <a:lnTo>
                    <a:pt x="78" y="51"/>
                  </a:lnTo>
                  <a:lnTo>
                    <a:pt x="70" y="51"/>
                  </a:lnTo>
                  <a:lnTo>
                    <a:pt x="63" y="49"/>
                  </a:lnTo>
                  <a:lnTo>
                    <a:pt x="53" y="49"/>
                  </a:lnTo>
                  <a:lnTo>
                    <a:pt x="48" y="47"/>
                  </a:lnTo>
                  <a:lnTo>
                    <a:pt x="40" y="47"/>
                  </a:lnTo>
                  <a:lnTo>
                    <a:pt x="34" y="47"/>
                  </a:lnTo>
                  <a:lnTo>
                    <a:pt x="27" y="47"/>
                  </a:lnTo>
                  <a:lnTo>
                    <a:pt x="21" y="47"/>
                  </a:lnTo>
                  <a:lnTo>
                    <a:pt x="15" y="47"/>
                  </a:lnTo>
                  <a:lnTo>
                    <a:pt x="8" y="45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8" y="13"/>
                  </a:lnTo>
                  <a:lnTo>
                    <a:pt x="15" y="13"/>
                  </a:lnTo>
                  <a:lnTo>
                    <a:pt x="21" y="13"/>
                  </a:lnTo>
                  <a:lnTo>
                    <a:pt x="27" y="13"/>
                  </a:lnTo>
                  <a:lnTo>
                    <a:pt x="31" y="11"/>
                  </a:lnTo>
                  <a:lnTo>
                    <a:pt x="36" y="11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9" y="5"/>
                  </a:lnTo>
                  <a:lnTo>
                    <a:pt x="67" y="3"/>
                  </a:lnTo>
                  <a:lnTo>
                    <a:pt x="70" y="1"/>
                  </a:lnTo>
                  <a:lnTo>
                    <a:pt x="76" y="1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5" y="1"/>
                  </a:lnTo>
                  <a:lnTo>
                    <a:pt x="143" y="3"/>
                  </a:lnTo>
                  <a:lnTo>
                    <a:pt x="146" y="3"/>
                  </a:lnTo>
                  <a:lnTo>
                    <a:pt x="152" y="5"/>
                  </a:lnTo>
                  <a:lnTo>
                    <a:pt x="160" y="5"/>
                  </a:lnTo>
                  <a:lnTo>
                    <a:pt x="167" y="7"/>
                  </a:lnTo>
                  <a:lnTo>
                    <a:pt x="173" y="9"/>
                  </a:lnTo>
                  <a:lnTo>
                    <a:pt x="179" y="11"/>
                  </a:lnTo>
                  <a:lnTo>
                    <a:pt x="184" y="13"/>
                  </a:lnTo>
                  <a:lnTo>
                    <a:pt x="192" y="13"/>
                  </a:lnTo>
                  <a:lnTo>
                    <a:pt x="198" y="15"/>
                  </a:lnTo>
                  <a:lnTo>
                    <a:pt x="203" y="17"/>
                  </a:lnTo>
                  <a:lnTo>
                    <a:pt x="209" y="19"/>
                  </a:lnTo>
                  <a:lnTo>
                    <a:pt x="217" y="20"/>
                  </a:lnTo>
                  <a:lnTo>
                    <a:pt x="222" y="22"/>
                  </a:lnTo>
                  <a:lnTo>
                    <a:pt x="228" y="26"/>
                  </a:lnTo>
                  <a:lnTo>
                    <a:pt x="234" y="26"/>
                  </a:lnTo>
                  <a:lnTo>
                    <a:pt x="240" y="30"/>
                  </a:lnTo>
                  <a:lnTo>
                    <a:pt x="245" y="32"/>
                  </a:lnTo>
                  <a:lnTo>
                    <a:pt x="251" y="34"/>
                  </a:lnTo>
                  <a:lnTo>
                    <a:pt x="257" y="36"/>
                  </a:lnTo>
                  <a:lnTo>
                    <a:pt x="262" y="38"/>
                  </a:lnTo>
                  <a:lnTo>
                    <a:pt x="266" y="39"/>
                  </a:lnTo>
                  <a:lnTo>
                    <a:pt x="272" y="43"/>
                  </a:lnTo>
                  <a:lnTo>
                    <a:pt x="278" y="47"/>
                  </a:lnTo>
                  <a:lnTo>
                    <a:pt x="281" y="51"/>
                  </a:lnTo>
                  <a:lnTo>
                    <a:pt x="28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0" name="Freeform 34"/>
            <p:cNvSpPr>
              <a:spLocks/>
            </p:cNvSpPr>
            <p:nvPr/>
          </p:nvSpPr>
          <p:spPr bwMode="auto">
            <a:xfrm>
              <a:off x="2893" y="2370"/>
              <a:ext cx="121" cy="102"/>
            </a:xfrm>
            <a:custGeom>
              <a:avLst/>
              <a:gdLst/>
              <a:ahLst/>
              <a:cxnLst>
                <a:cxn ang="0">
                  <a:pos x="237" y="178"/>
                </a:cxn>
                <a:cxn ang="0">
                  <a:pos x="239" y="194"/>
                </a:cxn>
                <a:cxn ang="0">
                  <a:pos x="226" y="203"/>
                </a:cxn>
                <a:cxn ang="0">
                  <a:pos x="213" y="203"/>
                </a:cxn>
                <a:cxn ang="0">
                  <a:pos x="196" y="201"/>
                </a:cxn>
                <a:cxn ang="0">
                  <a:pos x="180" y="199"/>
                </a:cxn>
                <a:cxn ang="0">
                  <a:pos x="167" y="196"/>
                </a:cxn>
                <a:cxn ang="0">
                  <a:pos x="154" y="196"/>
                </a:cxn>
                <a:cxn ang="0">
                  <a:pos x="139" y="192"/>
                </a:cxn>
                <a:cxn ang="0">
                  <a:pos x="123" y="190"/>
                </a:cxn>
                <a:cxn ang="0">
                  <a:pos x="110" y="188"/>
                </a:cxn>
                <a:cxn ang="0">
                  <a:pos x="97" y="182"/>
                </a:cxn>
                <a:cxn ang="0">
                  <a:pos x="74" y="177"/>
                </a:cxn>
                <a:cxn ang="0">
                  <a:pos x="61" y="169"/>
                </a:cxn>
                <a:cxn ang="0">
                  <a:pos x="44" y="159"/>
                </a:cxn>
                <a:cxn ang="0">
                  <a:pos x="25" y="144"/>
                </a:cxn>
                <a:cxn ang="0">
                  <a:pos x="11" y="125"/>
                </a:cxn>
                <a:cxn ang="0">
                  <a:pos x="2" y="102"/>
                </a:cxn>
                <a:cxn ang="0">
                  <a:pos x="0" y="87"/>
                </a:cxn>
                <a:cxn ang="0">
                  <a:pos x="0" y="72"/>
                </a:cxn>
                <a:cxn ang="0">
                  <a:pos x="2" y="59"/>
                </a:cxn>
                <a:cxn ang="0">
                  <a:pos x="13" y="36"/>
                </a:cxn>
                <a:cxn ang="0">
                  <a:pos x="34" y="19"/>
                </a:cxn>
                <a:cxn ang="0">
                  <a:pos x="53" y="7"/>
                </a:cxn>
                <a:cxn ang="0">
                  <a:pos x="68" y="4"/>
                </a:cxn>
                <a:cxn ang="0">
                  <a:pos x="82" y="0"/>
                </a:cxn>
                <a:cxn ang="0">
                  <a:pos x="97" y="0"/>
                </a:cxn>
                <a:cxn ang="0">
                  <a:pos x="110" y="0"/>
                </a:cxn>
                <a:cxn ang="0">
                  <a:pos x="123" y="7"/>
                </a:cxn>
                <a:cxn ang="0">
                  <a:pos x="127" y="19"/>
                </a:cxn>
                <a:cxn ang="0">
                  <a:pos x="127" y="30"/>
                </a:cxn>
                <a:cxn ang="0">
                  <a:pos x="120" y="42"/>
                </a:cxn>
                <a:cxn ang="0">
                  <a:pos x="106" y="47"/>
                </a:cxn>
                <a:cxn ang="0">
                  <a:pos x="91" y="47"/>
                </a:cxn>
                <a:cxn ang="0">
                  <a:pos x="80" y="49"/>
                </a:cxn>
                <a:cxn ang="0">
                  <a:pos x="66" y="57"/>
                </a:cxn>
                <a:cxn ang="0">
                  <a:pos x="59" y="68"/>
                </a:cxn>
                <a:cxn ang="0">
                  <a:pos x="57" y="83"/>
                </a:cxn>
                <a:cxn ang="0">
                  <a:pos x="61" y="102"/>
                </a:cxn>
                <a:cxn ang="0">
                  <a:pos x="68" y="120"/>
                </a:cxn>
                <a:cxn ang="0">
                  <a:pos x="80" y="133"/>
                </a:cxn>
                <a:cxn ang="0">
                  <a:pos x="95" y="144"/>
                </a:cxn>
                <a:cxn ang="0">
                  <a:pos x="114" y="152"/>
                </a:cxn>
                <a:cxn ang="0">
                  <a:pos x="133" y="159"/>
                </a:cxn>
                <a:cxn ang="0">
                  <a:pos x="154" y="165"/>
                </a:cxn>
                <a:cxn ang="0">
                  <a:pos x="175" y="169"/>
                </a:cxn>
                <a:cxn ang="0">
                  <a:pos x="199" y="173"/>
                </a:cxn>
                <a:cxn ang="0">
                  <a:pos x="220" y="175"/>
                </a:cxn>
              </a:cxnLst>
              <a:rect l="0" t="0" r="r" b="b"/>
              <a:pathLst>
                <a:path w="241" h="203">
                  <a:moveTo>
                    <a:pt x="228" y="175"/>
                  </a:moveTo>
                  <a:lnTo>
                    <a:pt x="232" y="177"/>
                  </a:lnTo>
                  <a:lnTo>
                    <a:pt x="237" y="178"/>
                  </a:lnTo>
                  <a:lnTo>
                    <a:pt x="239" y="182"/>
                  </a:lnTo>
                  <a:lnTo>
                    <a:pt x="241" y="190"/>
                  </a:lnTo>
                  <a:lnTo>
                    <a:pt x="239" y="194"/>
                  </a:lnTo>
                  <a:lnTo>
                    <a:pt x="237" y="199"/>
                  </a:lnTo>
                  <a:lnTo>
                    <a:pt x="232" y="203"/>
                  </a:lnTo>
                  <a:lnTo>
                    <a:pt x="226" y="203"/>
                  </a:lnTo>
                  <a:lnTo>
                    <a:pt x="220" y="203"/>
                  </a:lnTo>
                  <a:lnTo>
                    <a:pt x="216" y="203"/>
                  </a:lnTo>
                  <a:lnTo>
                    <a:pt x="213" y="203"/>
                  </a:lnTo>
                  <a:lnTo>
                    <a:pt x="207" y="203"/>
                  </a:lnTo>
                  <a:lnTo>
                    <a:pt x="201" y="201"/>
                  </a:lnTo>
                  <a:lnTo>
                    <a:pt x="196" y="201"/>
                  </a:lnTo>
                  <a:lnTo>
                    <a:pt x="192" y="201"/>
                  </a:lnTo>
                  <a:lnTo>
                    <a:pt x="188" y="201"/>
                  </a:lnTo>
                  <a:lnTo>
                    <a:pt x="180" y="199"/>
                  </a:lnTo>
                  <a:lnTo>
                    <a:pt x="177" y="199"/>
                  </a:lnTo>
                  <a:lnTo>
                    <a:pt x="171" y="197"/>
                  </a:lnTo>
                  <a:lnTo>
                    <a:pt x="167" y="196"/>
                  </a:lnTo>
                  <a:lnTo>
                    <a:pt x="161" y="196"/>
                  </a:lnTo>
                  <a:lnTo>
                    <a:pt x="158" y="196"/>
                  </a:lnTo>
                  <a:lnTo>
                    <a:pt x="154" y="196"/>
                  </a:lnTo>
                  <a:lnTo>
                    <a:pt x="150" y="196"/>
                  </a:lnTo>
                  <a:lnTo>
                    <a:pt x="142" y="194"/>
                  </a:lnTo>
                  <a:lnTo>
                    <a:pt x="139" y="192"/>
                  </a:lnTo>
                  <a:lnTo>
                    <a:pt x="133" y="192"/>
                  </a:lnTo>
                  <a:lnTo>
                    <a:pt x="129" y="190"/>
                  </a:lnTo>
                  <a:lnTo>
                    <a:pt x="123" y="190"/>
                  </a:lnTo>
                  <a:lnTo>
                    <a:pt x="120" y="190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04" y="186"/>
                  </a:lnTo>
                  <a:lnTo>
                    <a:pt x="101" y="182"/>
                  </a:lnTo>
                  <a:lnTo>
                    <a:pt x="97" y="182"/>
                  </a:lnTo>
                  <a:lnTo>
                    <a:pt x="91" y="182"/>
                  </a:lnTo>
                  <a:lnTo>
                    <a:pt x="83" y="178"/>
                  </a:lnTo>
                  <a:lnTo>
                    <a:pt x="74" y="177"/>
                  </a:lnTo>
                  <a:lnTo>
                    <a:pt x="70" y="173"/>
                  </a:lnTo>
                  <a:lnTo>
                    <a:pt x="66" y="171"/>
                  </a:lnTo>
                  <a:lnTo>
                    <a:pt x="61" y="169"/>
                  </a:lnTo>
                  <a:lnTo>
                    <a:pt x="59" y="167"/>
                  </a:lnTo>
                  <a:lnTo>
                    <a:pt x="51" y="163"/>
                  </a:lnTo>
                  <a:lnTo>
                    <a:pt x="44" y="159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5" y="144"/>
                  </a:lnTo>
                  <a:lnTo>
                    <a:pt x="21" y="139"/>
                  </a:lnTo>
                  <a:lnTo>
                    <a:pt x="15" y="131"/>
                  </a:lnTo>
                  <a:lnTo>
                    <a:pt x="11" y="125"/>
                  </a:lnTo>
                  <a:lnTo>
                    <a:pt x="7" y="118"/>
                  </a:lnTo>
                  <a:lnTo>
                    <a:pt x="6" y="112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3" y="36"/>
                  </a:lnTo>
                  <a:lnTo>
                    <a:pt x="21" y="30"/>
                  </a:lnTo>
                  <a:lnTo>
                    <a:pt x="26" y="23"/>
                  </a:lnTo>
                  <a:lnTo>
                    <a:pt x="34" y="19"/>
                  </a:lnTo>
                  <a:lnTo>
                    <a:pt x="40" y="13"/>
                  </a:lnTo>
                  <a:lnTo>
                    <a:pt x="49" y="11"/>
                  </a:lnTo>
                  <a:lnTo>
                    <a:pt x="53" y="7"/>
                  </a:lnTo>
                  <a:lnTo>
                    <a:pt x="59" y="7"/>
                  </a:lnTo>
                  <a:lnTo>
                    <a:pt x="63" y="5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8" y="2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27" y="13"/>
                  </a:lnTo>
                  <a:lnTo>
                    <a:pt x="127" y="19"/>
                  </a:lnTo>
                  <a:lnTo>
                    <a:pt x="129" y="23"/>
                  </a:lnTo>
                  <a:lnTo>
                    <a:pt x="127" y="26"/>
                  </a:lnTo>
                  <a:lnTo>
                    <a:pt x="127" y="30"/>
                  </a:lnTo>
                  <a:lnTo>
                    <a:pt x="123" y="36"/>
                  </a:lnTo>
                  <a:lnTo>
                    <a:pt x="123" y="38"/>
                  </a:lnTo>
                  <a:lnTo>
                    <a:pt x="120" y="42"/>
                  </a:lnTo>
                  <a:lnTo>
                    <a:pt x="116" y="43"/>
                  </a:lnTo>
                  <a:lnTo>
                    <a:pt x="110" y="45"/>
                  </a:lnTo>
                  <a:lnTo>
                    <a:pt x="106" y="47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1" y="47"/>
                  </a:lnTo>
                  <a:lnTo>
                    <a:pt x="89" y="47"/>
                  </a:lnTo>
                  <a:lnTo>
                    <a:pt x="85" y="49"/>
                  </a:lnTo>
                  <a:lnTo>
                    <a:pt x="80" y="49"/>
                  </a:lnTo>
                  <a:lnTo>
                    <a:pt x="76" y="49"/>
                  </a:lnTo>
                  <a:lnTo>
                    <a:pt x="72" y="53"/>
                  </a:lnTo>
                  <a:lnTo>
                    <a:pt x="66" y="57"/>
                  </a:lnTo>
                  <a:lnTo>
                    <a:pt x="61" y="62"/>
                  </a:lnTo>
                  <a:lnTo>
                    <a:pt x="59" y="64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7" y="78"/>
                  </a:lnTo>
                  <a:lnTo>
                    <a:pt x="57" y="83"/>
                  </a:lnTo>
                  <a:lnTo>
                    <a:pt x="59" y="91"/>
                  </a:lnTo>
                  <a:lnTo>
                    <a:pt x="59" y="97"/>
                  </a:lnTo>
                  <a:lnTo>
                    <a:pt x="61" y="102"/>
                  </a:lnTo>
                  <a:lnTo>
                    <a:pt x="63" y="108"/>
                  </a:lnTo>
                  <a:lnTo>
                    <a:pt x="66" y="114"/>
                  </a:lnTo>
                  <a:lnTo>
                    <a:pt x="68" y="120"/>
                  </a:lnTo>
                  <a:lnTo>
                    <a:pt x="72" y="125"/>
                  </a:lnTo>
                  <a:lnTo>
                    <a:pt x="76" y="127"/>
                  </a:lnTo>
                  <a:lnTo>
                    <a:pt x="80" y="133"/>
                  </a:lnTo>
                  <a:lnTo>
                    <a:pt x="85" y="137"/>
                  </a:lnTo>
                  <a:lnTo>
                    <a:pt x="91" y="140"/>
                  </a:lnTo>
                  <a:lnTo>
                    <a:pt x="95" y="144"/>
                  </a:lnTo>
                  <a:lnTo>
                    <a:pt x="101" y="146"/>
                  </a:lnTo>
                  <a:lnTo>
                    <a:pt x="106" y="150"/>
                  </a:lnTo>
                  <a:lnTo>
                    <a:pt x="114" y="152"/>
                  </a:lnTo>
                  <a:lnTo>
                    <a:pt x="120" y="154"/>
                  </a:lnTo>
                  <a:lnTo>
                    <a:pt x="125" y="158"/>
                  </a:lnTo>
                  <a:lnTo>
                    <a:pt x="133" y="159"/>
                  </a:lnTo>
                  <a:lnTo>
                    <a:pt x="140" y="161"/>
                  </a:lnTo>
                  <a:lnTo>
                    <a:pt x="148" y="163"/>
                  </a:lnTo>
                  <a:lnTo>
                    <a:pt x="154" y="165"/>
                  </a:lnTo>
                  <a:lnTo>
                    <a:pt x="161" y="167"/>
                  </a:lnTo>
                  <a:lnTo>
                    <a:pt x="169" y="169"/>
                  </a:lnTo>
                  <a:lnTo>
                    <a:pt x="175" y="169"/>
                  </a:lnTo>
                  <a:lnTo>
                    <a:pt x="182" y="171"/>
                  </a:lnTo>
                  <a:lnTo>
                    <a:pt x="190" y="171"/>
                  </a:lnTo>
                  <a:lnTo>
                    <a:pt x="199" y="173"/>
                  </a:lnTo>
                  <a:lnTo>
                    <a:pt x="205" y="173"/>
                  </a:lnTo>
                  <a:lnTo>
                    <a:pt x="213" y="173"/>
                  </a:lnTo>
                  <a:lnTo>
                    <a:pt x="220" y="175"/>
                  </a:lnTo>
                  <a:lnTo>
                    <a:pt x="228" y="175"/>
                  </a:lnTo>
                  <a:lnTo>
                    <a:pt x="228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Freeform 35"/>
            <p:cNvSpPr>
              <a:spLocks/>
            </p:cNvSpPr>
            <p:nvPr/>
          </p:nvSpPr>
          <p:spPr bwMode="auto">
            <a:xfrm>
              <a:off x="3042" y="2387"/>
              <a:ext cx="216" cy="277"/>
            </a:xfrm>
            <a:custGeom>
              <a:avLst/>
              <a:gdLst/>
              <a:ahLst/>
              <a:cxnLst>
                <a:cxn ang="0">
                  <a:pos x="428" y="450"/>
                </a:cxn>
                <a:cxn ang="0">
                  <a:pos x="418" y="483"/>
                </a:cxn>
                <a:cxn ang="0">
                  <a:pos x="392" y="508"/>
                </a:cxn>
                <a:cxn ang="0">
                  <a:pos x="367" y="521"/>
                </a:cxn>
                <a:cxn ang="0">
                  <a:pos x="339" y="534"/>
                </a:cxn>
                <a:cxn ang="0">
                  <a:pos x="308" y="544"/>
                </a:cxn>
                <a:cxn ang="0">
                  <a:pos x="278" y="551"/>
                </a:cxn>
                <a:cxn ang="0">
                  <a:pos x="247" y="553"/>
                </a:cxn>
                <a:cxn ang="0">
                  <a:pos x="213" y="553"/>
                </a:cxn>
                <a:cxn ang="0">
                  <a:pos x="183" y="549"/>
                </a:cxn>
                <a:cxn ang="0">
                  <a:pos x="152" y="546"/>
                </a:cxn>
                <a:cxn ang="0">
                  <a:pos x="122" y="534"/>
                </a:cxn>
                <a:cxn ang="0">
                  <a:pos x="97" y="521"/>
                </a:cxn>
                <a:cxn ang="0">
                  <a:pos x="76" y="508"/>
                </a:cxn>
                <a:cxn ang="0">
                  <a:pos x="36" y="470"/>
                </a:cxn>
                <a:cxn ang="0">
                  <a:pos x="12" y="418"/>
                </a:cxn>
                <a:cxn ang="0">
                  <a:pos x="2" y="361"/>
                </a:cxn>
                <a:cxn ang="0">
                  <a:pos x="4" y="302"/>
                </a:cxn>
                <a:cxn ang="0">
                  <a:pos x="21" y="243"/>
                </a:cxn>
                <a:cxn ang="0">
                  <a:pos x="44" y="182"/>
                </a:cxn>
                <a:cxn ang="0">
                  <a:pos x="78" y="129"/>
                </a:cxn>
                <a:cxn ang="0">
                  <a:pos x="116" y="82"/>
                </a:cxn>
                <a:cxn ang="0">
                  <a:pos x="162" y="44"/>
                </a:cxn>
                <a:cxn ang="0">
                  <a:pos x="209" y="15"/>
                </a:cxn>
                <a:cxn ang="0">
                  <a:pos x="255" y="2"/>
                </a:cxn>
                <a:cxn ang="0">
                  <a:pos x="302" y="2"/>
                </a:cxn>
                <a:cxn ang="0">
                  <a:pos x="348" y="23"/>
                </a:cxn>
                <a:cxn ang="0">
                  <a:pos x="363" y="46"/>
                </a:cxn>
                <a:cxn ang="0">
                  <a:pos x="356" y="67"/>
                </a:cxn>
                <a:cxn ang="0">
                  <a:pos x="331" y="72"/>
                </a:cxn>
                <a:cxn ang="0">
                  <a:pos x="299" y="67"/>
                </a:cxn>
                <a:cxn ang="0">
                  <a:pos x="268" y="65"/>
                </a:cxn>
                <a:cxn ang="0">
                  <a:pos x="242" y="67"/>
                </a:cxn>
                <a:cxn ang="0">
                  <a:pos x="217" y="74"/>
                </a:cxn>
                <a:cxn ang="0">
                  <a:pos x="194" y="87"/>
                </a:cxn>
                <a:cxn ang="0">
                  <a:pos x="167" y="105"/>
                </a:cxn>
                <a:cxn ang="0">
                  <a:pos x="139" y="137"/>
                </a:cxn>
                <a:cxn ang="0">
                  <a:pos x="122" y="160"/>
                </a:cxn>
                <a:cxn ang="0">
                  <a:pos x="109" y="186"/>
                </a:cxn>
                <a:cxn ang="0">
                  <a:pos x="95" y="211"/>
                </a:cxn>
                <a:cxn ang="0">
                  <a:pos x="86" y="239"/>
                </a:cxn>
                <a:cxn ang="0">
                  <a:pos x="76" y="268"/>
                </a:cxn>
                <a:cxn ang="0">
                  <a:pos x="69" y="298"/>
                </a:cxn>
                <a:cxn ang="0">
                  <a:pos x="63" y="329"/>
                </a:cxn>
                <a:cxn ang="0">
                  <a:pos x="63" y="361"/>
                </a:cxn>
                <a:cxn ang="0">
                  <a:pos x="65" y="388"/>
                </a:cxn>
                <a:cxn ang="0">
                  <a:pos x="76" y="418"/>
                </a:cxn>
                <a:cxn ang="0">
                  <a:pos x="93" y="443"/>
                </a:cxn>
                <a:cxn ang="0">
                  <a:pos x="118" y="466"/>
                </a:cxn>
                <a:cxn ang="0">
                  <a:pos x="145" y="483"/>
                </a:cxn>
                <a:cxn ang="0">
                  <a:pos x="169" y="496"/>
                </a:cxn>
                <a:cxn ang="0">
                  <a:pos x="190" y="506"/>
                </a:cxn>
                <a:cxn ang="0">
                  <a:pos x="215" y="508"/>
                </a:cxn>
                <a:cxn ang="0">
                  <a:pos x="236" y="508"/>
                </a:cxn>
                <a:cxn ang="0">
                  <a:pos x="261" y="508"/>
                </a:cxn>
                <a:cxn ang="0">
                  <a:pos x="287" y="498"/>
                </a:cxn>
                <a:cxn ang="0">
                  <a:pos x="310" y="489"/>
                </a:cxn>
                <a:cxn ang="0">
                  <a:pos x="331" y="481"/>
                </a:cxn>
                <a:cxn ang="0">
                  <a:pos x="356" y="470"/>
                </a:cxn>
                <a:cxn ang="0">
                  <a:pos x="378" y="456"/>
                </a:cxn>
                <a:cxn ang="0">
                  <a:pos x="403" y="447"/>
                </a:cxn>
              </a:cxnLst>
              <a:rect l="0" t="0" r="r" b="b"/>
              <a:pathLst>
                <a:path w="432" h="553">
                  <a:moveTo>
                    <a:pt x="403" y="447"/>
                  </a:moveTo>
                  <a:lnTo>
                    <a:pt x="411" y="443"/>
                  </a:lnTo>
                  <a:lnTo>
                    <a:pt x="418" y="443"/>
                  </a:lnTo>
                  <a:lnTo>
                    <a:pt x="424" y="445"/>
                  </a:lnTo>
                  <a:lnTo>
                    <a:pt x="428" y="450"/>
                  </a:lnTo>
                  <a:lnTo>
                    <a:pt x="432" y="454"/>
                  </a:lnTo>
                  <a:lnTo>
                    <a:pt x="432" y="460"/>
                  </a:lnTo>
                  <a:lnTo>
                    <a:pt x="430" y="468"/>
                  </a:lnTo>
                  <a:lnTo>
                    <a:pt x="426" y="475"/>
                  </a:lnTo>
                  <a:lnTo>
                    <a:pt x="418" y="483"/>
                  </a:lnTo>
                  <a:lnTo>
                    <a:pt x="409" y="492"/>
                  </a:lnTo>
                  <a:lnTo>
                    <a:pt x="405" y="494"/>
                  </a:lnTo>
                  <a:lnTo>
                    <a:pt x="401" y="498"/>
                  </a:lnTo>
                  <a:lnTo>
                    <a:pt x="396" y="502"/>
                  </a:lnTo>
                  <a:lnTo>
                    <a:pt x="392" y="508"/>
                  </a:lnTo>
                  <a:lnTo>
                    <a:pt x="386" y="509"/>
                  </a:lnTo>
                  <a:lnTo>
                    <a:pt x="382" y="513"/>
                  </a:lnTo>
                  <a:lnTo>
                    <a:pt x="377" y="515"/>
                  </a:lnTo>
                  <a:lnTo>
                    <a:pt x="371" y="519"/>
                  </a:lnTo>
                  <a:lnTo>
                    <a:pt x="367" y="521"/>
                  </a:lnTo>
                  <a:lnTo>
                    <a:pt x="361" y="525"/>
                  </a:lnTo>
                  <a:lnTo>
                    <a:pt x="356" y="527"/>
                  </a:lnTo>
                  <a:lnTo>
                    <a:pt x="350" y="530"/>
                  </a:lnTo>
                  <a:lnTo>
                    <a:pt x="344" y="532"/>
                  </a:lnTo>
                  <a:lnTo>
                    <a:pt x="339" y="534"/>
                  </a:lnTo>
                  <a:lnTo>
                    <a:pt x="331" y="536"/>
                  </a:lnTo>
                  <a:lnTo>
                    <a:pt x="327" y="540"/>
                  </a:lnTo>
                  <a:lnTo>
                    <a:pt x="320" y="540"/>
                  </a:lnTo>
                  <a:lnTo>
                    <a:pt x="314" y="542"/>
                  </a:lnTo>
                  <a:lnTo>
                    <a:pt x="308" y="544"/>
                  </a:lnTo>
                  <a:lnTo>
                    <a:pt x="302" y="546"/>
                  </a:lnTo>
                  <a:lnTo>
                    <a:pt x="295" y="546"/>
                  </a:lnTo>
                  <a:lnTo>
                    <a:pt x="291" y="547"/>
                  </a:lnTo>
                  <a:lnTo>
                    <a:pt x="283" y="549"/>
                  </a:lnTo>
                  <a:lnTo>
                    <a:pt x="278" y="551"/>
                  </a:lnTo>
                  <a:lnTo>
                    <a:pt x="270" y="551"/>
                  </a:lnTo>
                  <a:lnTo>
                    <a:pt x="266" y="553"/>
                  </a:lnTo>
                  <a:lnTo>
                    <a:pt x="259" y="553"/>
                  </a:lnTo>
                  <a:lnTo>
                    <a:pt x="253" y="553"/>
                  </a:lnTo>
                  <a:lnTo>
                    <a:pt x="247" y="553"/>
                  </a:lnTo>
                  <a:lnTo>
                    <a:pt x="240" y="553"/>
                  </a:lnTo>
                  <a:lnTo>
                    <a:pt x="234" y="553"/>
                  </a:lnTo>
                  <a:lnTo>
                    <a:pt x="226" y="553"/>
                  </a:lnTo>
                  <a:lnTo>
                    <a:pt x="221" y="553"/>
                  </a:lnTo>
                  <a:lnTo>
                    <a:pt x="213" y="553"/>
                  </a:lnTo>
                  <a:lnTo>
                    <a:pt x="207" y="553"/>
                  </a:lnTo>
                  <a:lnTo>
                    <a:pt x="202" y="553"/>
                  </a:lnTo>
                  <a:lnTo>
                    <a:pt x="194" y="551"/>
                  </a:lnTo>
                  <a:lnTo>
                    <a:pt x="188" y="551"/>
                  </a:lnTo>
                  <a:lnTo>
                    <a:pt x="183" y="549"/>
                  </a:lnTo>
                  <a:lnTo>
                    <a:pt x="177" y="549"/>
                  </a:lnTo>
                  <a:lnTo>
                    <a:pt x="169" y="547"/>
                  </a:lnTo>
                  <a:lnTo>
                    <a:pt x="166" y="546"/>
                  </a:lnTo>
                  <a:lnTo>
                    <a:pt x="158" y="546"/>
                  </a:lnTo>
                  <a:lnTo>
                    <a:pt x="152" y="546"/>
                  </a:lnTo>
                  <a:lnTo>
                    <a:pt x="147" y="542"/>
                  </a:lnTo>
                  <a:lnTo>
                    <a:pt x="141" y="540"/>
                  </a:lnTo>
                  <a:lnTo>
                    <a:pt x="133" y="538"/>
                  </a:lnTo>
                  <a:lnTo>
                    <a:pt x="129" y="536"/>
                  </a:lnTo>
                  <a:lnTo>
                    <a:pt x="122" y="534"/>
                  </a:lnTo>
                  <a:lnTo>
                    <a:pt x="118" y="532"/>
                  </a:lnTo>
                  <a:lnTo>
                    <a:pt x="112" y="530"/>
                  </a:lnTo>
                  <a:lnTo>
                    <a:pt x="107" y="527"/>
                  </a:lnTo>
                  <a:lnTo>
                    <a:pt x="103" y="525"/>
                  </a:lnTo>
                  <a:lnTo>
                    <a:pt x="97" y="521"/>
                  </a:lnTo>
                  <a:lnTo>
                    <a:pt x="93" y="519"/>
                  </a:lnTo>
                  <a:lnTo>
                    <a:pt x="88" y="517"/>
                  </a:lnTo>
                  <a:lnTo>
                    <a:pt x="82" y="513"/>
                  </a:lnTo>
                  <a:lnTo>
                    <a:pt x="78" y="509"/>
                  </a:lnTo>
                  <a:lnTo>
                    <a:pt x="76" y="508"/>
                  </a:lnTo>
                  <a:lnTo>
                    <a:pt x="71" y="504"/>
                  </a:lnTo>
                  <a:lnTo>
                    <a:pt x="61" y="494"/>
                  </a:lnTo>
                  <a:lnTo>
                    <a:pt x="52" y="487"/>
                  </a:lnTo>
                  <a:lnTo>
                    <a:pt x="44" y="477"/>
                  </a:lnTo>
                  <a:lnTo>
                    <a:pt x="36" y="470"/>
                  </a:lnTo>
                  <a:lnTo>
                    <a:pt x="31" y="458"/>
                  </a:lnTo>
                  <a:lnTo>
                    <a:pt x="25" y="449"/>
                  </a:lnTo>
                  <a:lnTo>
                    <a:pt x="19" y="437"/>
                  </a:lnTo>
                  <a:lnTo>
                    <a:pt x="15" y="428"/>
                  </a:lnTo>
                  <a:lnTo>
                    <a:pt x="12" y="418"/>
                  </a:lnTo>
                  <a:lnTo>
                    <a:pt x="10" y="405"/>
                  </a:lnTo>
                  <a:lnTo>
                    <a:pt x="6" y="393"/>
                  </a:lnTo>
                  <a:lnTo>
                    <a:pt x="4" y="384"/>
                  </a:lnTo>
                  <a:lnTo>
                    <a:pt x="2" y="373"/>
                  </a:lnTo>
                  <a:lnTo>
                    <a:pt x="2" y="361"/>
                  </a:lnTo>
                  <a:lnTo>
                    <a:pt x="0" y="348"/>
                  </a:lnTo>
                  <a:lnTo>
                    <a:pt x="2" y="338"/>
                  </a:lnTo>
                  <a:lnTo>
                    <a:pt x="2" y="325"/>
                  </a:lnTo>
                  <a:lnTo>
                    <a:pt x="4" y="314"/>
                  </a:lnTo>
                  <a:lnTo>
                    <a:pt x="4" y="302"/>
                  </a:lnTo>
                  <a:lnTo>
                    <a:pt x="8" y="291"/>
                  </a:lnTo>
                  <a:lnTo>
                    <a:pt x="10" y="278"/>
                  </a:lnTo>
                  <a:lnTo>
                    <a:pt x="12" y="264"/>
                  </a:lnTo>
                  <a:lnTo>
                    <a:pt x="15" y="253"/>
                  </a:lnTo>
                  <a:lnTo>
                    <a:pt x="21" y="243"/>
                  </a:lnTo>
                  <a:lnTo>
                    <a:pt x="25" y="230"/>
                  </a:lnTo>
                  <a:lnTo>
                    <a:pt x="29" y="219"/>
                  </a:lnTo>
                  <a:lnTo>
                    <a:pt x="33" y="207"/>
                  </a:lnTo>
                  <a:lnTo>
                    <a:pt x="38" y="194"/>
                  </a:lnTo>
                  <a:lnTo>
                    <a:pt x="44" y="182"/>
                  </a:lnTo>
                  <a:lnTo>
                    <a:pt x="50" y="173"/>
                  </a:lnTo>
                  <a:lnTo>
                    <a:pt x="57" y="162"/>
                  </a:lnTo>
                  <a:lnTo>
                    <a:pt x="65" y="152"/>
                  </a:lnTo>
                  <a:lnTo>
                    <a:pt x="71" y="141"/>
                  </a:lnTo>
                  <a:lnTo>
                    <a:pt x="78" y="129"/>
                  </a:lnTo>
                  <a:lnTo>
                    <a:pt x="86" y="120"/>
                  </a:lnTo>
                  <a:lnTo>
                    <a:pt x="93" y="110"/>
                  </a:lnTo>
                  <a:lnTo>
                    <a:pt x="101" y="101"/>
                  </a:lnTo>
                  <a:lnTo>
                    <a:pt x="109" y="91"/>
                  </a:lnTo>
                  <a:lnTo>
                    <a:pt x="116" y="82"/>
                  </a:lnTo>
                  <a:lnTo>
                    <a:pt x="126" y="74"/>
                  </a:lnTo>
                  <a:lnTo>
                    <a:pt x="133" y="67"/>
                  </a:lnTo>
                  <a:lnTo>
                    <a:pt x="143" y="57"/>
                  </a:lnTo>
                  <a:lnTo>
                    <a:pt x="152" y="51"/>
                  </a:lnTo>
                  <a:lnTo>
                    <a:pt x="162" y="44"/>
                  </a:lnTo>
                  <a:lnTo>
                    <a:pt x="171" y="36"/>
                  </a:lnTo>
                  <a:lnTo>
                    <a:pt x="181" y="30"/>
                  </a:lnTo>
                  <a:lnTo>
                    <a:pt x="190" y="27"/>
                  </a:lnTo>
                  <a:lnTo>
                    <a:pt x="200" y="21"/>
                  </a:lnTo>
                  <a:lnTo>
                    <a:pt x="209" y="15"/>
                  </a:lnTo>
                  <a:lnTo>
                    <a:pt x="219" y="11"/>
                  </a:lnTo>
                  <a:lnTo>
                    <a:pt x="228" y="8"/>
                  </a:lnTo>
                  <a:lnTo>
                    <a:pt x="236" y="6"/>
                  </a:lnTo>
                  <a:lnTo>
                    <a:pt x="247" y="2"/>
                  </a:lnTo>
                  <a:lnTo>
                    <a:pt x="255" y="2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3" y="2"/>
                  </a:lnTo>
                  <a:lnTo>
                    <a:pt x="302" y="2"/>
                  </a:lnTo>
                  <a:lnTo>
                    <a:pt x="312" y="6"/>
                  </a:lnTo>
                  <a:lnTo>
                    <a:pt x="320" y="8"/>
                  </a:lnTo>
                  <a:lnTo>
                    <a:pt x="331" y="13"/>
                  </a:lnTo>
                  <a:lnTo>
                    <a:pt x="339" y="17"/>
                  </a:lnTo>
                  <a:lnTo>
                    <a:pt x="348" y="23"/>
                  </a:lnTo>
                  <a:lnTo>
                    <a:pt x="354" y="27"/>
                  </a:lnTo>
                  <a:lnTo>
                    <a:pt x="358" y="30"/>
                  </a:lnTo>
                  <a:lnTo>
                    <a:pt x="359" y="36"/>
                  </a:lnTo>
                  <a:lnTo>
                    <a:pt x="363" y="40"/>
                  </a:lnTo>
                  <a:lnTo>
                    <a:pt x="363" y="46"/>
                  </a:lnTo>
                  <a:lnTo>
                    <a:pt x="363" y="49"/>
                  </a:lnTo>
                  <a:lnTo>
                    <a:pt x="363" y="53"/>
                  </a:lnTo>
                  <a:lnTo>
                    <a:pt x="361" y="59"/>
                  </a:lnTo>
                  <a:lnTo>
                    <a:pt x="358" y="63"/>
                  </a:lnTo>
                  <a:lnTo>
                    <a:pt x="356" y="67"/>
                  </a:lnTo>
                  <a:lnTo>
                    <a:pt x="352" y="68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39" y="72"/>
                  </a:lnTo>
                  <a:lnTo>
                    <a:pt x="331" y="72"/>
                  </a:lnTo>
                  <a:lnTo>
                    <a:pt x="325" y="72"/>
                  </a:lnTo>
                  <a:lnTo>
                    <a:pt x="318" y="70"/>
                  </a:lnTo>
                  <a:lnTo>
                    <a:pt x="312" y="68"/>
                  </a:lnTo>
                  <a:lnTo>
                    <a:pt x="306" y="67"/>
                  </a:lnTo>
                  <a:lnTo>
                    <a:pt x="299" y="67"/>
                  </a:lnTo>
                  <a:lnTo>
                    <a:pt x="293" y="65"/>
                  </a:lnTo>
                  <a:lnTo>
                    <a:pt x="287" y="65"/>
                  </a:lnTo>
                  <a:lnTo>
                    <a:pt x="280" y="65"/>
                  </a:lnTo>
                  <a:lnTo>
                    <a:pt x="276" y="65"/>
                  </a:lnTo>
                  <a:lnTo>
                    <a:pt x="268" y="65"/>
                  </a:lnTo>
                  <a:lnTo>
                    <a:pt x="264" y="65"/>
                  </a:lnTo>
                  <a:lnTo>
                    <a:pt x="259" y="65"/>
                  </a:lnTo>
                  <a:lnTo>
                    <a:pt x="253" y="67"/>
                  </a:lnTo>
                  <a:lnTo>
                    <a:pt x="247" y="67"/>
                  </a:lnTo>
                  <a:lnTo>
                    <a:pt x="242" y="67"/>
                  </a:lnTo>
                  <a:lnTo>
                    <a:pt x="236" y="67"/>
                  </a:lnTo>
                  <a:lnTo>
                    <a:pt x="232" y="70"/>
                  </a:lnTo>
                  <a:lnTo>
                    <a:pt x="226" y="70"/>
                  </a:lnTo>
                  <a:lnTo>
                    <a:pt x="223" y="72"/>
                  </a:lnTo>
                  <a:lnTo>
                    <a:pt x="217" y="74"/>
                  </a:lnTo>
                  <a:lnTo>
                    <a:pt x="211" y="78"/>
                  </a:lnTo>
                  <a:lnTo>
                    <a:pt x="207" y="78"/>
                  </a:lnTo>
                  <a:lnTo>
                    <a:pt x="204" y="80"/>
                  </a:lnTo>
                  <a:lnTo>
                    <a:pt x="198" y="84"/>
                  </a:lnTo>
                  <a:lnTo>
                    <a:pt x="194" y="87"/>
                  </a:lnTo>
                  <a:lnTo>
                    <a:pt x="188" y="89"/>
                  </a:lnTo>
                  <a:lnTo>
                    <a:pt x="185" y="91"/>
                  </a:lnTo>
                  <a:lnTo>
                    <a:pt x="181" y="95"/>
                  </a:lnTo>
                  <a:lnTo>
                    <a:pt x="177" y="99"/>
                  </a:lnTo>
                  <a:lnTo>
                    <a:pt x="167" y="105"/>
                  </a:lnTo>
                  <a:lnTo>
                    <a:pt x="160" y="114"/>
                  </a:lnTo>
                  <a:lnTo>
                    <a:pt x="152" y="120"/>
                  </a:lnTo>
                  <a:lnTo>
                    <a:pt x="147" y="129"/>
                  </a:lnTo>
                  <a:lnTo>
                    <a:pt x="141" y="131"/>
                  </a:lnTo>
                  <a:lnTo>
                    <a:pt x="139" y="137"/>
                  </a:lnTo>
                  <a:lnTo>
                    <a:pt x="133" y="143"/>
                  </a:lnTo>
                  <a:lnTo>
                    <a:pt x="133" y="146"/>
                  </a:lnTo>
                  <a:lnTo>
                    <a:pt x="128" y="150"/>
                  </a:lnTo>
                  <a:lnTo>
                    <a:pt x="126" y="156"/>
                  </a:lnTo>
                  <a:lnTo>
                    <a:pt x="122" y="160"/>
                  </a:lnTo>
                  <a:lnTo>
                    <a:pt x="120" y="165"/>
                  </a:lnTo>
                  <a:lnTo>
                    <a:pt x="116" y="169"/>
                  </a:lnTo>
                  <a:lnTo>
                    <a:pt x="114" y="175"/>
                  </a:lnTo>
                  <a:lnTo>
                    <a:pt x="110" y="181"/>
                  </a:lnTo>
                  <a:lnTo>
                    <a:pt x="109" y="186"/>
                  </a:lnTo>
                  <a:lnTo>
                    <a:pt x="107" y="190"/>
                  </a:lnTo>
                  <a:lnTo>
                    <a:pt x="103" y="196"/>
                  </a:lnTo>
                  <a:lnTo>
                    <a:pt x="101" y="200"/>
                  </a:lnTo>
                  <a:lnTo>
                    <a:pt x="97" y="207"/>
                  </a:lnTo>
                  <a:lnTo>
                    <a:pt x="95" y="211"/>
                  </a:lnTo>
                  <a:lnTo>
                    <a:pt x="93" y="217"/>
                  </a:lnTo>
                  <a:lnTo>
                    <a:pt x="91" y="222"/>
                  </a:lnTo>
                  <a:lnTo>
                    <a:pt x="90" y="228"/>
                  </a:lnTo>
                  <a:lnTo>
                    <a:pt x="88" y="234"/>
                  </a:lnTo>
                  <a:lnTo>
                    <a:pt x="86" y="239"/>
                  </a:lnTo>
                  <a:lnTo>
                    <a:pt x="82" y="245"/>
                  </a:lnTo>
                  <a:lnTo>
                    <a:pt x="82" y="251"/>
                  </a:lnTo>
                  <a:lnTo>
                    <a:pt x="80" y="257"/>
                  </a:lnTo>
                  <a:lnTo>
                    <a:pt x="78" y="262"/>
                  </a:lnTo>
                  <a:lnTo>
                    <a:pt x="76" y="268"/>
                  </a:lnTo>
                  <a:lnTo>
                    <a:pt x="76" y="274"/>
                  </a:lnTo>
                  <a:lnTo>
                    <a:pt x="74" y="279"/>
                  </a:lnTo>
                  <a:lnTo>
                    <a:pt x="72" y="285"/>
                  </a:lnTo>
                  <a:lnTo>
                    <a:pt x="69" y="291"/>
                  </a:lnTo>
                  <a:lnTo>
                    <a:pt x="69" y="298"/>
                  </a:lnTo>
                  <a:lnTo>
                    <a:pt x="67" y="302"/>
                  </a:lnTo>
                  <a:lnTo>
                    <a:pt x="67" y="310"/>
                  </a:lnTo>
                  <a:lnTo>
                    <a:pt x="65" y="316"/>
                  </a:lnTo>
                  <a:lnTo>
                    <a:pt x="65" y="323"/>
                  </a:lnTo>
                  <a:lnTo>
                    <a:pt x="63" y="329"/>
                  </a:lnTo>
                  <a:lnTo>
                    <a:pt x="63" y="335"/>
                  </a:lnTo>
                  <a:lnTo>
                    <a:pt x="63" y="342"/>
                  </a:lnTo>
                  <a:lnTo>
                    <a:pt x="63" y="348"/>
                  </a:lnTo>
                  <a:lnTo>
                    <a:pt x="63" y="354"/>
                  </a:lnTo>
                  <a:lnTo>
                    <a:pt x="63" y="361"/>
                  </a:lnTo>
                  <a:lnTo>
                    <a:pt x="63" y="365"/>
                  </a:lnTo>
                  <a:lnTo>
                    <a:pt x="63" y="373"/>
                  </a:lnTo>
                  <a:lnTo>
                    <a:pt x="63" y="378"/>
                  </a:lnTo>
                  <a:lnTo>
                    <a:pt x="65" y="382"/>
                  </a:lnTo>
                  <a:lnTo>
                    <a:pt x="65" y="388"/>
                  </a:lnTo>
                  <a:lnTo>
                    <a:pt x="69" y="393"/>
                  </a:lnTo>
                  <a:lnTo>
                    <a:pt x="69" y="399"/>
                  </a:lnTo>
                  <a:lnTo>
                    <a:pt x="71" y="405"/>
                  </a:lnTo>
                  <a:lnTo>
                    <a:pt x="74" y="412"/>
                  </a:lnTo>
                  <a:lnTo>
                    <a:pt x="76" y="418"/>
                  </a:lnTo>
                  <a:lnTo>
                    <a:pt x="78" y="422"/>
                  </a:lnTo>
                  <a:lnTo>
                    <a:pt x="82" y="428"/>
                  </a:lnTo>
                  <a:lnTo>
                    <a:pt x="86" y="431"/>
                  </a:lnTo>
                  <a:lnTo>
                    <a:pt x="90" y="437"/>
                  </a:lnTo>
                  <a:lnTo>
                    <a:pt x="93" y="443"/>
                  </a:lnTo>
                  <a:lnTo>
                    <a:pt x="97" y="447"/>
                  </a:lnTo>
                  <a:lnTo>
                    <a:pt x="103" y="452"/>
                  </a:lnTo>
                  <a:lnTo>
                    <a:pt x="107" y="456"/>
                  </a:lnTo>
                  <a:lnTo>
                    <a:pt x="112" y="462"/>
                  </a:lnTo>
                  <a:lnTo>
                    <a:pt x="118" y="466"/>
                  </a:lnTo>
                  <a:lnTo>
                    <a:pt x="122" y="470"/>
                  </a:lnTo>
                  <a:lnTo>
                    <a:pt x="128" y="473"/>
                  </a:lnTo>
                  <a:lnTo>
                    <a:pt x="133" y="477"/>
                  </a:lnTo>
                  <a:lnTo>
                    <a:pt x="139" y="481"/>
                  </a:lnTo>
                  <a:lnTo>
                    <a:pt x="145" y="483"/>
                  </a:lnTo>
                  <a:lnTo>
                    <a:pt x="148" y="487"/>
                  </a:lnTo>
                  <a:lnTo>
                    <a:pt x="154" y="489"/>
                  </a:lnTo>
                  <a:lnTo>
                    <a:pt x="158" y="492"/>
                  </a:lnTo>
                  <a:lnTo>
                    <a:pt x="164" y="494"/>
                  </a:lnTo>
                  <a:lnTo>
                    <a:pt x="169" y="496"/>
                  </a:lnTo>
                  <a:lnTo>
                    <a:pt x="173" y="498"/>
                  </a:lnTo>
                  <a:lnTo>
                    <a:pt x="177" y="500"/>
                  </a:lnTo>
                  <a:lnTo>
                    <a:pt x="183" y="502"/>
                  </a:lnTo>
                  <a:lnTo>
                    <a:pt x="188" y="504"/>
                  </a:lnTo>
                  <a:lnTo>
                    <a:pt x="190" y="506"/>
                  </a:lnTo>
                  <a:lnTo>
                    <a:pt x="198" y="506"/>
                  </a:lnTo>
                  <a:lnTo>
                    <a:pt x="202" y="508"/>
                  </a:lnTo>
                  <a:lnTo>
                    <a:pt x="205" y="508"/>
                  </a:lnTo>
                  <a:lnTo>
                    <a:pt x="209" y="508"/>
                  </a:lnTo>
                  <a:lnTo>
                    <a:pt x="215" y="508"/>
                  </a:lnTo>
                  <a:lnTo>
                    <a:pt x="219" y="508"/>
                  </a:lnTo>
                  <a:lnTo>
                    <a:pt x="223" y="509"/>
                  </a:lnTo>
                  <a:lnTo>
                    <a:pt x="228" y="508"/>
                  </a:lnTo>
                  <a:lnTo>
                    <a:pt x="232" y="508"/>
                  </a:lnTo>
                  <a:lnTo>
                    <a:pt x="236" y="508"/>
                  </a:lnTo>
                  <a:lnTo>
                    <a:pt x="242" y="508"/>
                  </a:lnTo>
                  <a:lnTo>
                    <a:pt x="245" y="508"/>
                  </a:lnTo>
                  <a:lnTo>
                    <a:pt x="249" y="508"/>
                  </a:lnTo>
                  <a:lnTo>
                    <a:pt x="255" y="508"/>
                  </a:lnTo>
                  <a:lnTo>
                    <a:pt x="261" y="508"/>
                  </a:lnTo>
                  <a:lnTo>
                    <a:pt x="268" y="506"/>
                  </a:lnTo>
                  <a:lnTo>
                    <a:pt x="276" y="502"/>
                  </a:lnTo>
                  <a:lnTo>
                    <a:pt x="280" y="502"/>
                  </a:lnTo>
                  <a:lnTo>
                    <a:pt x="283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7" y="494"/>
                  </a:lnTo>
                  <a:lnTo>
                    <a:pt x="301" y="494"/>
                  </a:lnTo>
                  <a:lnTo>
                    <a:pt x="306" y="490"/>
                  </a:lnTo>
                  <a:lnTo>
                    <a:pt x="310" y="489"/>
                  </a:lnTo>
                  <a:lnTo>
                    <a:pt x="314" y="487"/>
                  </a:lnTo>
                  <a:lnTo>
                    <a:pt x="320" y="485"/>
                  </a:lnTo>
                  <a:lnTo>
                    <a:pt x="323" y="483"/>
                  </a:lnTo>
                  <a:lnTo>
                    <a:pt x="327" y="483"/>
                  </a:lnTo>
                  <a:lnTo>
                    <a:pt x="331" y="481"/>
                  </a:lnTo>
                  <a:lnTo>
                    <a:pt x="337" y="477"/>
                  </a:lnTo>
                  <a:lnTo>
                    <a:pt x="340" y="475"/>
                  </a:lnTo>
                  <a:lnTo>
                    <a:pt x="344" y="473"/>
                  </a:lnTo>
                  <a:lnTo>
                    <a:pt x="350" y="470"/>
                  </a:lnTo>
                  <a:lnTo>
                    <a:pt x="356" y="470"/>
                  </a:lnTo>
                  <a:lnTo>
                    <a:pt x="359" y="466"/>
                  </a:lnTo>
                  <a:lnTo>
                    <a:pt x="363" y="464"/>
                  </a:lnTo>
                  <a:lnTo>
                    <a:pt x="369" y="464"/>
                  </a:lnTo>
                  <a:lnTo>
                    <a:pt x="373" y="460"/>
                  </a:lnTo>
                  <a:lnTo>
                    <a:pt x="378" y="456"/>
                  </a:lnTo>
                  <a:lnTo>
                    <a:pt x="382" y="456"/>
                  </a:lnTo>
                  <a:lnTo>
                    <a:pt x="388" y="454"/>
                  </a:lnTo>
                  <a:lnTo>
                    <a:pt x="394" y="450"/>
                  </a:lnTo>
                  <a:lnTo>
                    <a:pt x="397" y="450"/>
                  </a:lnTo>
                  <a:lnTo>
                    <a:pt x="403" y="447"/>
                  </a:lnTo>
                  <a:lnTo>
                    <a:pt x="403" y="4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4" name="Freeform 58"/>
            <p:cNvSpPr>
              <a:spLocks/>
            </p:cNvSpPr>
            <p:nvPr/>
          </p:nvSpPr>
          <p:spPr bwMode="auto">
            <a:xfrm>
              <a:off x="3131" y="2491"/>
              <a:ext cx="80" cy="90"/>
            </a:xfrm>
            <a:custGeom>
              <a:avLst/>
              <a:gdLst/>
              <a:ahLst/>
              <a:cxnLst>
                <a:cxn ang="0">
                  <a:pos x="139" y="25"/>
                </a:cxn>
                <a:cxn ang="0">
                  <a:pos x="141" y="36"/>
                </a:cxn>
                <a:cxn ang="0">
                  <a:pos x="135" y="46"/>
                </a:cxn>
                <a:cxn ang="0">
                  <a:pos x="123" y="52"/>
                </a:cxn>
                <a:cxn ang="0">
                  <a:pos x="110" y="50"/>
                </a:cxn>
                <a:cxn ang="0">
                  <a:pos x="101" y="46"/>
                </a:cxn>
                <a:cxn ang="0">
                  <a:pos x="91" y="44"/>
                </a:cxn>
                <a:cxn ang="0">
                  <a:pos x="82" y="46"/>
                </a:cxn>
                <a:cxn ang="0">
                  <a:pos x="74" y="50"/>
                </a:cxn>
                <a:cxn ang="0">
                  <a:pos x="64" y="52"/>
                </a:cxn>
                <a:cxn ang="0">
                  <a:pos x="59" y="57"/>
                </a:cxn>
                <a:cxn ang="0">
                  <a:pos x="55" y="69"/>
                </a:cxn>
                <a:cxn ang="0">
                  <a:pos x="53" y="82"/>
                </a:cxn>
                <a:cxn ang="0">
                  <a:pos x="53" y="95"/>
                </a:cxn>
                <a:cxn ang="0">
                  <a:pos x="57" y="105"/>
                </a:cxn>
                <a:cxn ang="0">
                  <a:pos x="66" y="110"/>
                </a:cxn>
                <a:cxn ang="0">
                  <a:pos x="76" y="114"/>
                </a:cxn>
                <a:cxn ang="0">
                  <a:pos x="87" y="116"/>
                </a:cxn>
                <a:cxn ang="0">
                  <a:pos x="101" y="114"/>
                </a:cxn>
                <a:cxn ang="0">
                  <a:pos x="114" y="114"/>
                </a:cxn>
                <a:cxn ang="0">
                  <a:pos x="127" y="109"/>
                </a:cxn>
                <a:cxn ang="0">
                  <a:pos x="139" y="110"/>
                </a:cxn>
                <a:cxn ang="0">
                  <a:pos x="148" y="116"/>
                </a:cxn>
                <a:cxn ang="0">
                  <a:pos x="154" y="126"/>
                </a:cxn>
                <a:cxn ang="0">
                  <a:pos x="160" y="137"/>
                </a:cxn>
                <a:cxn ang="0">
                  <a:pos x="160" y="148"/>
                </a:cxn>
                <a:cxn ang="0">
                  <a:pos x="152" y="160"/>
                </a:cxn>
                <a:cxn ang="0">
                  <a:pos x="144" y="167"/>
                </a:cxn>
                <a:cxn ang="0">
                  <a:pos x="127" y="173"/>
                </a:cxn>
                <a:cxn ang="0">
                  <a:pos x="110" y="179"/>
                </a:cxn>
                <a:cxn ang="0">
                  <a:pos x="95" y="181"/>
                </a:cxn>
                <a:cxn ang="0">
                  <a:pos x="82" y="181"/>
                </a:cxn>
                <a:cxn ang="0">
                  <a:pos x="68" y="179"/>
                </a:cxn>
                <a:cxn ang="0">
                  <a:pos x="55" y="177"/>
                </a:cxn>
                <a:cxn ang="0">
                  <a:pos x="44" y="173"/>
                </a:cxn>
                <a:cxn ang="0">
                  <a:pos x="36" y="167"/>
                </a:cxn>
                <a:cxn ang="0">
                  <a:pos x="26" y="160"/>
                </a:cxn>
                <a:cxn ang="0">
                  <a:pos x="19" y="152"/>
                </a:cxn>
                <a:cxn ang="0">
                  <a:pos x="11" y="143"/>
                </a:cxn>
                <a:cxn ang="0">
                  <a:pos x="7" y="135"/>
                </a:cxn>
                <a:cxn ang="0">
                  <a:pos x="6" y="124"/>
                </a:cxn>
                <a:cxn ang="0">
                  <a:pos x="2" y="114"/>
                </a:cxn>
                <a:cxn ang="0">
                  <a:pos x="0" y="103"/>
                </a:cxn>
                <a:cxn ang="0">
                  <a:pos x="0" y="91"/>
                </a:cxn>
                <a:cxn ang="0">
                  <a:pos x="2" y="80"/>
                </a:cxn>
                <a:cxn ang="0">
                  <a:pos x="2" y="71"/>
                </a:cxn>
                <a:cxn ang="0">
                  <a:pos x="6" y="57"/>
                </a:cxn>
                <a:cxn ang="0">
                  <a:pos x="7" y="50"/>
                </a:cxn>
                <a:cxn ang="0">
                  <a:pos x="11" y="38"/>
                </a:cxn>
                <a:cxn ang="0">
                  <a:pos x="19" y="31"/>
                </a:cxn>
                <a:cxn ang="0">
                  <a:pos x="25" y="23"/>
                </a:cxn>
                <a:cxn ang="0">
                  <a:pos x="32" y="15"/>
                </a:cxn>
                <a:cxn ang="0">
                  <a:pos x="42" y="12"/>
                </a:cxn>
                <a:cxn ang="0">
                  <a:pos x="49" y="6"/>
                </a:cxn>
                <a:cxn ang="0">
                  <a:pos x="59" y="2"/>
                </a:cxn>
                <a:cxn ang="0">
                  <a:pos x="70" y="0"/>
                </a:cxn>
                <a:cxn ang="0">
                  <a:pos x="82" y="0"/>
                </a:cxn>
                <a:cxn ang="0">
                  <a:pos x="95" y="4"/>
                </a:cxn>
                <a:cxn ang="0">
                  <a:pos x="110" y="8"/>
                </a:cxn>
                <a:cxn ang="0">
                  <a:pos x="125" y="15"/>
                </a:cxn>
                <a:cxn ang="0">
                  <a:pos x="133" y="19"/>
                </a:cxn>
              </a:cxnLst>
              <a:rect l="0" t="0" r="r" b="b"/>
              <a:pathLst>
                <a:path w="160" h="181">
                  <a:moveTo>
                    <a:pt x="133" y="19"/>
                  </a:moveTo>
                  <a:lnTo>
                    <a:pt x="139" y="25"/>
                  </a:lnTo>
                  <a:lnTo>
                    <a:pt x="141" y="31"/>
                  </a:lnTo>
                  <a:lnTo>
                    <a:pt x="141" y="36"/>
                  </a:lnTo>
                  <a:lnTo>
                    <a:pt x="141" y="42"/>
                  </a:lnTo>
                  <a:lnTo>
                    <a:pt x="135" y="46"/>
                  </a:lnTo>
                  <a:lnTo>
                    <a:pt x="129" y="52"/>
                  </a:lnTo>
                  <a:lnTo>
                    <a:pt x="123" y="52"/>
                  </a:lnTo>
                  <a:lnTo>
                    <a:pt x="116" y="52"/>
                  </a:lnTo>
                  <a:lnTo>
                    <a:pt x="110" y="50"/>
                  </a:lnTo>
                  <a:lnTo>
                    <a:pt x="106" y="48"/>
                  </a:lnTo>
                  <a:lnTo>
                    <a:pt x="101" y="46"/>
                  </a:lnTo>
                  <a:lnTo>
                    <a:pt x="97" y="46"/>
                  </a:lnTo>
                  <a:lnTo>
                    <a:pt x="91" y="44"/>
                  </a:lnTo>
                  <a:lnTo>
                    <a:pt x="87" y="44"/>
                  </a:lnTo>
                  <a:lnTo>
                    <a:pt x="82" y="46"/>
                  </a:lnTo>
                  <a:lnTo>
                    <a:pt x="78" y="48"/>
                  </a:lnTo>
                  <a:lnTo>
                    <a:pt x="74" y="50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3" y="57"/>
                  </a:lnTo>
                  <a:lnTo>
                    <a:pt x="59" y="57"/>
                  </a:lnTo>
                  <a:lnTo>
                    <a:pt x="57" y="63"/>
                  </a:lnTo>
                  <a:lnTo>
                    <a:pt x="55" y="69"/>
                  </a:lnTo>
                  <a:lnTo>
                    <a:pt x="55" y="74"/>
                  </a:lnTo>
                  <a:lnTo>
                    <a:pt x="53" y="82"/>
                  </a:lnTo>
                  <a:lnTo>
                    <a:pt x="53" y="90"/>
                  </a:lnTo>
                  <a:lnTo>
                    <a:pt x="53" y="95"/>
                  </a:lnTo>
                  <a:lnTo>
                    <a:pt x="57" y="103"/>
                  </a:lnTo>
                  <a:lnTo>
                    <a:pt x="57" y="105"/>
                  </a:lnTo>
                  <a:lnTo>
                    <a:pt x="63" y="109"/>
                  </a:lnTo>
                  <a:lnTo>
                    <a:pt x="66" y="110"/>
                  </a:lnTo>
                  <a:lnTo>
                    <a:pt x="72" y="114"/>
                  </a:lnTo>
                  <a:lnTo>
                    <a:pt x="76" y="114"/>
                  </a:lnTo>
                  <a:lnTo>
                    <a:pt x="82" y="116"/>
                  </a:lnTo>
                  <a:lnTo>
                    <a:pt x="87" y="116"/>
                  </a:lnTo>
                  <a:lnTo>
                    <a:pt x="95" y="116"/>
                  </a:lnTo>
                  <a:lnTo>
                    <a:pt x="101" y="114"/>
                  </a:lnTo>
                  <a:lnTo>
                    <a:pt x="108" y="114"/>
                  </a:lnTo>
                  <a:lnTo>
                    <a:pt x="114" y="114"/>
                  </a:lnTo>
                  <a:lnTo>
                    <a:pt x="120" y="112"/>
                  </a:lnTo>
                  <a:lnTo>
                    <a:pt x="127" y="109"/>
                  </a:lnTo>
                  <a:lnTo>
                    <a:pt x="133" y="110"/>
                  </a:lnTo>
                  <a:lnTo>
                    <a:pt x="139" y="110"/>
                  </a:lnTo>
                  <a:lnTo>
                    <a:pt x="144" y="114"/>
                  </a:lnTo>
                  <a:lnTo>
                    <a:pt x="148" y="116"/>
                  </a:lnTo>
                  <a:lnTo>
                    <a:pt x="152" y="122"/>
                  </a:lnTo>
                  <a:lnTo>
                    <a:pt x="154" y="126"/>
                  </a:lnTo>
                  <a:lnTo>
                    <a:pt x="160" y="133"/>
                  </a:lnTo>
                  <a:lnTo>
                    <a:pt x="160" y="137"/>
                  </a:lnTo>
                  <a:lnTo>
                    <a:pt x="160" y="143"/>
                  </a:lnTo>
                  <a:lnTo>
                    <a:pt x="160" y="148"/>
                  </a:lnTo>
                  <a:lnTo>
                    <a:pt x="156" y="154"/>
                  </a:lnTo>
                  <a:lnTo>
                    <a:pt x="152" y="160"/>
                  </a:lnTo>
                  <a:lnTo>
                    <a:pt x="150" y="164"/>
                  </a:lnTo>
                  <a:lnTo>
                    <a:pt x="144" y="167"/>
                  </a:lnTo>
                  <a:lnTo>
                    <a:pt x="139" y="173"/>
                  </a:lnTo>
                  <a:lnTo>
                    <a:pt x="127" y="173"/>
                  </a:lnTo>
                  <a:lnTo>
                    <a:pt x="120" y="177"/>
                  </a:lnTo>
                  <a:lnTo>
                    <a:pt x="110" y="179"/>
                  </a:lnTo>
                  <a:lnTo>
                    <a:pt x="103" y="179"/>
                  </a:lnTo>
                  <a:lnTo>
                    <a:pt x="95" y="181"/>
                  </a:lnTo>
                  <a:lnTo>
                    <a:pt x="87" y="181"/>
                  </a:lnTo>
                  <a:lnTo>
                    <a:pt x="82" y="181"/>
                  </a:lnTo>
                  <a:lnTo>
                    <a:pt x="74" y="181"/>
                  </a:lnTo>
                  <a:lnTo>
                    <a:pt x="68" y="179"/>
                  </a:lnTo>
                  <a:lnTo>
                    <a:pt x="61" y="179"/>
                  </a:lnTo>
                  <a:lnTo>
                    <a:pt x="55" y="177"/>
                  </a:lnTo>
                  <a:lnTo>
                    <a:pt x="49" y="175"/>
                  </a:lnTo>
                  <a:lnTo>
                    <a:pt x="44" y="173"/>
                  </a:lnTo>
                  <a:lnTo>
                    <a:pt x="40" y="171"/>
                  </a:lnTo>
                  <a:lnTo>
                    <a:pt x="36" y="167"/>
                  </a:lnTo>
                  <a:lnTo>
                    <a:pt x="30" y="164"/>
                  </a:lnTo>
                  <a:lnTo>
                    <a:pt x="26" y="160"/>
                  </a:lnTo>
                  <a:lnTo>
                    <a:pt x="23" y="156"/>
                  </a:lnTo>
                  <a:lnTo>
                    <a:pt x="19" y="152"/>
                  </a:lnTo>
                  <a:lnTo>
                    <a:pt x="17" y="147"/>
                  </a:lnTo>
                  <a:lnTo>
                    <a:pt x="11" y="143"/>
                  </a:lnTo>
                  <a:lnTo>
                    <a:pt x="11" y="139"/>
                  </a:lnTo>
                  <a:lnTo>
                    <a:pt x="7" y="135"/>
                  </a:lnTo>
                  <a:lnTo>
                    <a:pt x="6" y="129"/>
                  </a:lnTo>
                  <a:lnTo>
                    <a:pt x="6" y="124"/>
                  </a:lnTo>
                  <a:lnTo>
                    <a:pt x="4" y="118"/>
                  </a:lnTo>
                  <a:lnTo>
                    <a:pt x="2" y="114"/>
                  </a:lnTo>
                  <a:lnTo>
                    <a:pt x="2" y="109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2" y="88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6" y="57"/>
                  </a:lnTo>
                  <a:lnTo>
                    <a:pt x="6" y="53"/>
                  </a:lnTo>
                  <a:lnTo>
                    <a:pt x="7" y="50"/>
                  </a:lnTo>
                  <a:lnTo>
                    <a:pt x="11" y="44"/>
                  </a:lnTo>
                  <a:lnTo>
                    <a:pt x="11" y="38"/>
                  </a:lnTo>
                  <a:lnTo>
                    <a:pt x="15" y="34"/>
                  </a:lnTo>
                  <a:lnTo>
                    <a:pt x="19" y="31"/>
                  </a:lnTo>
                  <a:lnTo>
                    <a:pt x="21" y="25"/>
                  </a:lnTo>
                  <a:lnTo>
                    <a:pt x="25" y="23"/>
                  </a:lnTo>
                  <a:lnTo>
                    <a:pt x="28" y="19"/>
                  </a:lnTo>
                  <a:lnTo>
                    <a:pt x="32" y="15"/>
                  </a:lnTo>
                  <a:lnTo>
                    <a:pt x="38" y="13"/>
                  </a:lnTo>
                  <a:lnTo>
                    <a:pt x="42" y="12"/>
                  </a:lnTo>
                  <a:lnTo>
                    <a:pt x="45" y="8"/>
                  </a:lnTo>
                  <a:lnTo>
                    <a:pt x="49" y="6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9" y="2"/>
                  </a:lnTo>
                  <a:lnTo>
                    <a:pt x="95" y="4"/>
                  </a:lnTo>
                  <a:lnTo>
                    <a:pt x="103" y="6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5" y="15"/>
                  </a:lnTo>
                  <a:lnTo>
                    <a:pt x="133" y="19"/>
                  </a:lnTo>
                  <a:lnTo>
                    <a:pt x="13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6" name="Freeform 60"/>
            <p:cNvSpPr>
              <a:spLocks/>
            </p:cNvSpPr>
            <p:nvPr/>
          </p:nvSpPr>
          <p:spPr bwMode="auto">
            <a:xfrm>
              <a:off x="3328" y="2652"/>
              <a:ext cx="101" cy="79"/>
            </a:xfrm>
            <a:custGeom>
              <a:avLst/>
              <a:gdLst/>
              <a:ahLst/>
              <a:cxnLst>
                <a:cxn ang="0">
                  <a:pos x="147" y="64"/>
                </a:cxn>
                <a:cxn ang="0">
                  <a:pos x="143" y="80"/>
                </a:cxn>
                <a:cxn ang="0">
                  <a:pos x="137" y="95"/>
                </a:cxn>
                <a:cxn ang="0">
                  <a:pos x="128" y="108"/>
                </a:cxn>
                <a:cxn ang="0">
                  <a:pos x="120" y="121"/>
                </a:cxn>
                <a:cxn ang="0">
                  <a:pos x="105" y="135"/>
                </a:cxn>
                <a:cxn ang="0">
                  <a:pos x="88" y="146"/>
                </a:cxn>
                <a:cxn ang="0">
                  <a:pos x="73" y="154"/>
                </a:cxn>
                <a:cxn ang="0">
                  <a:pos x="59" y="158"/>
                </a:cxn>
                <a:cxn ang="0">
                  <a:pos x="44" y="158"/>
                </a:cxn>
                <a:cxn ang="0">
                  <a:pos x="27" y="152"/>
                </a:cxn>
                <a:cxn ang="0">
                  <a:pos x="14" y="140"/>
                </a:cxn>
                <a:cxn ang="0">
                  <a:pos x="8" y="127"/>
                </a:cxn>
                <a:cxn ang="0">
                  <a:pos x="0" y="110"/>
                </a:cxn>
                <a:cxn ang="0">
                  <a:pos x="0" y="93"/>
                </a:cxn>
                <a:cxn ang="0">
                  <a:pos x="2" y="74"/>
                </a:cxn>
                <a:cxn ang="0">
                  <a:pos x="6" y="55"/>
                </a:cxn>
                <a:cxn ang="0">
                  <a:pos x="14" y="36"/>
                </a:cxn>
                <a:cxn ang="0">
                  <a:pos x="25" y="21"/>
                </a:cxn>
                <a:cxn ang="0">
                  <a:pos x="37" y="9"/>
                </a:cxn>
                <a:cxn ang="0">
                  <a:pos x="50" y="6"/>
                </a:cxn>
                <a:cxn ang="0">
                  <a:pos x="63" y="0"/>
                </a:cxn>
                <a:cxn ang="0">
                  <a:pos x="76" y="0"/>
                </a:cxn>
                <a:cxn ang="0">
                  <a:pos x="95" y="0"/>
                </a:cxn>
                <a:cxn ang="0">
                  <a:pos x="111" y="2"/>
                </a:cxn>
                <a:cxn ang="0">
                  <a:pos x="120" y="9"/>
                </a:cxn>
                <a:cxn ang="0">
                  <a:pos x="118" y="25"/>
                </a:cxn>
                <a:cxn ang="0">
                  <a:pos x="116" y="40"/>
                </a:cxn>
                <a:cxn ang="0">
                  <a:pos x="101" y="44"/>
                </a:cxn>
                <a:cxn ang="0">
                  <a:pos x="82" y="44"/>
                </a:cxn>
                <a:cxn ang="0">
                  <a:pos x="63" y="47"/>
                </a:cxn>
                <a:cxn ang="0">
                  <a:pos x="50" y="57"/>
                </a:cxn>
                <a:cxn ang="0">
                  <a:pos x="38" y="70"/>
                </a:cxn>
                <a:cxn ang="0">
                  <a:pos x="31" y="89"/>
                </a:cxn>
                <a:cxn ang="0">
                  <a:pos x="31" y="106"/>
                </a:cxn>
                <a:cxn ang="0">
                  <a:pos x="40" y="118"/>
                </a:cxn>
                <a:cxn ang="0">
                  <a:pos x="61" y="121"/>
                </a:cxn>
                <a:cxn ang="0">
                  <a:pos x="82" y="114"/>
                </a:cxn>
                <a:cxn ang="0">
                  <a:pos x="101" y="101"/>
                </a:cxn>
                <a:cxn ang="0">
                  <a:pos x="113" y="82"/>
                </a:cxn>
                <a:cxn ang="0">
                  <a:pos x="120" y="59"/>
                </a:cxn>
                <a:cxn ang="0">
                  <a:pos x="120" y="45"/>
                </a:cxn>
                <a:cxn ang="0">
                  <a:pos x="120" y="36"/>
                </a:cxn>
                <a:cxn ang="0">
                  <a:pos x="122" y="19"/>
                </a:cxn>
                <a:cxn ang="0">
                  <a:pos x="126" y="6"/>
                </a:cxn>
                <a:cxn ang="0">
                  <a:pos x="147" y="11"/>
                </a:cxn>
                <a:cxn ang="0">
                  <a:pos x="164" y="23"/>
                </a:cxn>
                <a:cxn ang="0">
                  <a:pos x="177" y="32"/>
                </a:cxn>
                <a:cxn ang="0">
                  <a:pos x="190" y="44"/>
                </a:cxn>
                <a:cxn ang="0">
                  <a:pos x="202" y="63"/>
                </a:cxn>
                <a:cxn ang="0">
                  <a:pos x="194" y="72"/>
                </a:cxn>
                <a:cxn ang="0">
                  <a:pos x="183" y="70"/>
                </a:cxn>
                <a:cxn ang="0">
                  <a:pos x="166" y="63"/>
                </a:cxn>
                <a:cxn ang="0">
                  <a:pos x="151" y="55"/>
                </a:cxn>
              </a:cxnLst>
              <a:rect l="0" t="0" r="r" b="b"/>
              <a:pathLst>
                <a:path w="202" h="158">
                  <a:moveTo>
                    <a:pt x="151" y="55"/>
                  </a:moveTo>
                  <a:lnTo>
                    <a:pt x="149" y="59"/>
                  </a:lnTo>
                  <a:lnTo>
                    <a:pt x="147" y="64"/>
                  </a:lnTo>
                  <a:lnTo>
                    <a:pt x="147" y="70"/>
                  </a:lnTo>
                  <a:lnTo>
                    <a:pt x="145" y="74"/>
                  </a:lnTo>
                  <a:lnTo>
                    <a:pt x="143" y="80"/>
                  </a:lnTo>
                  <a:lnTo>
                    <a:pt x="141" y="83"/>
                  </a:lnTo>
                  <a:lnTo>
                    <a:pt x="139" y="89"/>
                  </a:lnTo>
                  <a:lnTo>
                    <a:pt x="137" y="95"/>
                  </a:lnTo>
                  <a:lnTo>
                    <a:pt x="133" y="99"/>
                  </a:lnTo>
                  <a:lnTo>
                    <a:pt x="132" y="102"/>
                  </a:lnTo>
                  <a:lnTo>
                    <a:pt x="128" y="108"/>
                  </a:lnTo>
                  <a:lnTo>
                    <a:pt x="126" y="112"/>
                  </a:lnTo>
                  <a:lnTo>
                    <a:pt x="122" y="116"/>
                  </a:lnTo>
                  <a:lnTo>
                    <a:pt x="120" y="121"/>
                  </a:lnTo>
                  <a:lnTo>
                    <a:pt x="116" y="125"/>
                  </a:lnTo>
                  <a:lnTo>
                    <a:pt x="114" y="129"/>
                  </a:lnTo>
                  <a:lnTo>
                    <a:pt x="105" y="135"/>
                  </a:lnTo>
                  <a:lnTo>
                    <a:pt x="95" y="142"/>
                  </a:lnTo>
                  <a:lnTo>
                    <a:pt x="92" y="146"/>
                  </a:lnTo>
                  <a:lnTo>
                    <a:pt x="88" y="146"/>
                  </a:lnTo>
                  <a:lnTo>
                    <a:pt x="82" y="150"/>
                  </a:lnTo>
                  <a:lnTo>
                    <a:pt x="78" y="152"/>
                  </a:lnTo>
                  <a:lnTo>
                    <a:pt x="73" y="154"/>
                  </a:lnTo>
                  <a:lnTo>
                    <a:pt x="69" y="154"/>
                  </a:lnTo>
                  <a:lnTo>
                    <a:pt x="63" y="154"/>
                  </a:lnTo>
                  <a:lnTo>
                    <a:pt x="59" y="158"/>
                  </a:lnTo>
                  <a:lnTo>
                    <a:pt x="54" y="158"/>
                  </a:lnTo>
                  <a:lnTo>
                    <a:pt x="50" y="158"/>
                  </a:lnTo>
                  <a:lnTo>
                    <a:pt x="44" y="158"/>
                  </a:lnTo>
                  <a:lnTo>
                    <a:pt x="38" y="158"/>
                  </a:lnTo>
                  <a:lnTo>
                    <a:pt x="31" y="154"/>
                  </a:lnTo>
                  <a:lnTo>
                    <a:pt x="27" y="152"/>
                  </a:lnTo>
                  <a:lnTo>
                    <a:pt x="23" y="148"/>
                  </a:lnTo>
                  <a:lnTo>
                    <a:pt x="18" y="146"/>
                  </a:lnTo>
                  <a:lnTo>
                    <a:pt x="14" y="140"/>
                  </a:lnTo>
                  <a:lnTo>
                    <a:pt x="12" y="139"/>
                  </a:lnTo>
                  <a:lnTo>
                    <a:pt x="10" y="133"/>
                  </a:lnTo>
                  <a:lnTo>
                    <a:pt x="8" y="127"/>
                  </a:lnTo>
                  <a:lnTo>
                    <a:pt x="4" y="121"/>
                  </a:lnTo>
                  <a:lnTo>
                    <a:pt x="2" y="118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2" y="82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4" y="61"/>
                  </a:lnTo>
                  <a:lnTo>
                    <a:pt x="6" y="55"/>
                  </a:lnTo>
                  <a:lnTo>
                    <a:pt x="10" y="47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8" y="32"/>
                  </a:lnTo>
                  <a:lnTo>
                    <a:pt x="19" y="26"/>
                  </a:lnTo>
                  <a:lnTo>
                    <a:pt x="25" y="21"/>
                  </a:lnTo>
                  <a:lnTo>
                    <a:pt x="27" y="17"/>
                  </a:lnTo>
                  <a:lnTo>
                    <a:pt x="31" y="13"/>
                  </a:lnTo>
                  <a:lnTo>
                    <a:pt x="37" y="9"/>
                  </a:lnTo>
                  <a:lnTo>
                    <a:pt x="40" y="7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2"/>
                  </a:lnTo>
                  <a:lnTo>
                    <a:pt x="114" y="4"/>
                  </a:lnTo>
                  <a:lnTo>
                    <a:pt x="120" y="6"/>
                  </a:lnTo>
                  <a:lnTo>
                    <a:pt x="120" y="9"/>
                  </a:lnTo>
                  <a:lnTo>
                    <a:pt x="118" y="13"/>
                  </a:lnTo>
                  <a:lnTo>
                    <a:pt x="118" y="19"/>
                  </a:lnTo>
                  <a:lnTo>
                    <a:pt x="118" y="25"/>
                  </a:lnTo>
                  <a:lnTo>
                    <a:pt x="116" y="30"/>
                  </a:lnTo>
                  <a:lnTo>
                    <a:pt x="116" y="34"/>
                  </a:lnTo>
                  <a:lnTo>
                    <a:pt x="116" y="40"/>
                  </a:lnTo>
                  <a:lnTo>
                    <a:pt x="116" y="44"/>
                  </a:lnTo>
                  <a:lnTo>
                    <a:pt x="109" y="44"/>
                  </a:lnTo>
                  <a:lnTo>
                    <a:pt x="101" y="44"/>
                  </a:lnTo>
                  <a:lnTo>
                    <a:pt x="95" y="44"/>
                  </a:lnTo>
                  <a:lnTo>
                    <a:pt x="88" y="44"/>
                  </a:lnTo>
                  <a:lnTo>
                    <a:pt x="82" y="44"/>
                  </a:lnTo>
                  <a:lnTo>
                    <a:pt x="76" y="44"/>
                  </a:lnTo>
                  <a:lnTo>
                    <a:pt x="69" y="45"/>
                  </a:lnTo>
                  <a:lnTo>
                    <a:pt x="63" y="47"/>
                  </a:lnTo>
                  <a:lnTo>
                    <a:pt x="57" y="49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6" y="61"/>
                  </a:lnTo>
                  <a:lnTo>
                    <a:pt x="42" y="66"/>
                  </a:lnTo>
                  <a:lnTo>
                    <a:pt x="38" y="70"/>
                  </a:lnTo>
                  <a:lnTo>
                    <a:pt x="37" y="78"/>
                  </a:lnTo>
                  <a:lnTo>
                    <a:pt x="35" y="83"/>
                  </a:lnTo>
                  <a:lnTo>
                    <a:pt x="31" y="89"/>
                  </a:lnTo>
                  <a:lnTo>
                    <a:pt x="31" y="95"/>
                  </a:lnTo>
                  <a:lnTo>
                    <a:pt x="31" y="101"/>
                  </a:lnTo>
                  <a:lnTo>
                    <a:pt x="31" y="106"/>
                  </a:lnTo>
                  <a:lnTo>
                    <a:pt x="35" y="110"/>
                  </a:lnTo>
                  <a:lnTo>
                    <a:pt x="37" y="114"/>
                  </a:lnTo>
                  <a:lnTo>
                    <a:pt x="40" y="118"/>
                  </a:lnTo>
                  <a:lnTo>
                    <a:pt x="46" y="121"/>
                  </a:lnTo>
                  <a:lnTo>
                    <a:pt x="54" y="121"/>
                  </a:lnTo>
                  <a:lnTo>
                    <a:pt x="61" y="121"/>
                  </a:lnTo>
                  <a:lnTo>
                    <a:pt x="69" y="120"/>
                  </a:lnTo>
                  <a:lnTo>
                    <a:pt x="76" y="118"/>
                  </a:lnTo>
                  <a:lnTo>
                    <a:pt x="82" y="114"/>
                  </a:lnTo>
                  <a:lnTo>
                    <a:pt x="88" y="110"/>
                  </a:lnTo>
                  <a:lnTo>
                    <a:pt x="94" y="106"/>
                  </a:lnTo>
                  <a:lnTo>
                    <a:pt x="101" y="101"/>
                  </a:lnTo>
                  <a:lnTo>
                    <a:pt x="103" y="95"/>
                  </a:lnTo>
                  <a:lnTo>
                    <a:pt x="107" y="87"/>
                  </a:lnTo>
                  <a:lnTo>
                    <a:pt x="113" y="82"/>
                  </a:lnTo>
                  <a:lnTo>
                    <a:pt x="116" y="74"/>
                  </a:lnTo>
                  <a:lnTo>
                    <a:pt x="118" y="66"/>
                  </a:lnTo>
                  <a:lnTo>
                    <a:pt x="120" y="59"/>
                  </a:lnTo>
                  <a:lnTo>
                    <a:pt x="124" y="53"/>
                  </a:lnTo>
                  <a:lnTo>
                    <a:pt x="126" y="45"/>
                  </a:lnTo>
                  <a:lnTo>
                    <a:pt x="120" y="45"/>
                  </a:lnTo>
                  <a:lnTo>
                    <a:pt x="116" y="44"/>
                  </a:lnTo>
                  <a:lnTo>
                    <a:pt x="118" y="40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20" y="25"/>
                  </a:lnTo>
                  <a:lnTo>
                    <a:pt x="122" y="19"/>
                  </a:lnTo>
                  <a:lnTo>
                    <a:pt x="124" y="15"/>
                  </a:lnTo>
                  <a:lnTo>
                    <a:pt x="126" y="9"/>
                  </a:lnTo>
                  <a:lnTo>
                    <a:pt x="126" y="6"/>
                  </a:lnTo>
                  <a:lnTo>
                    <a:pt x="133" y="6"/>
                  </a:lnTo>
                  <a:lnTo>
                    <a:pt x="139" y="9"/>
                  </a:lnTo>
                  <a:lnTo>
                    <a:pt x="147" y="11"/>
                  </a:lnTo>
                  <a:lnTo>
                    <a:pt x="152" y="15"/>
                  </a:lnTo>
                  <a:lnTo>
                    <a:pt x="158" y="19"/>
                  </a:lnTo>
                  <a:lnTo>
                    <a:pt x="164" y="23"/>
                  </a:lnTo>
                  <a:lnTo>
                    <a:pt x="170" y="25"/>
                  </a:lnTo>
                  <a:lnTo>
                    <a:pt x="173" y="30"/>
                  </a:lnTo>
                  <a:lnTo>
                    <a:pt x="177" y="32"/>
                  </a:lnTo>
                  <a:lnTo>
                    <a:pt x="183" y="38"/>
                  </a:lnTo>
                  <a:lnTo>
                    <a:pt x="187" y="40"/>
                  </a:lnTo>
                  <a:lnTo>
                    <a:pt x="190" y="44"/>
                  </a:lnTo>
                  <a:lnTo>
                    <a:pt x="196" y="51"/>
                  </a:lnTo>
                  <a:lnTo>
                    <a:pt x="200" y="57"/>
                  </a:lnTo>
                  <a:lnTo>
                    <a:pt x="202" y="63"/>
                  </a:lnTo>
                  <a:lnTo>
                    <a:pt x="202" y="68"/>
                  </a:lnTo>
                  <a:lnTo>
                    <a:pt x="198" y="70"/>
                  </a:lnTo>
                  <a:lnTo>
                    <a:pt x="194" y="72"/>
                  </a:lnTo>
                  <a:lnTo>
                    <a:pt x="190" y="70"/>
                  </a:lnTo>
                  <a:lnTo>
                    <a:pt x="187" y="70"/>
                  </a:lnTo>
                  <a:lnTo>
                    <a:pt x="183" y="70"/>
                  </a:lnTo>
                  <a:lnTo>
                    <a:pt x="177" y="68"/>
                  </a:lnTo>
                  <a:lnTo>
                    <a:pt x="171" y="64"/>
                  </a:lnTo>
                  <a:lnTo>
                    <a:pt x="166" y="63"/>
                  </a:lnTo>
                  <a:lnTo>
                    <a:pt x="158" y="59"/>
                  </a:lnTo>
                  <a:lnTo>
                    <a:pt x="151" y="55"/>
                  </a:lnTo>
                  <a:lnTo>
                    <a:pt x="151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7" name="Freeform 61"/>
            <p:cNvSpPr>
              <a:spLocks/>
            </p:cNvSpPr>
            <p:nvPr/>
          </p:nvSpPr>
          <p:spPr bwMode="auto">
            <a:xfrm>
              <a:off x="3207" y="2328"/>
              <a:ext cx="93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18"/>
                </a:cxn>
                <a:cxn ang="0">
                  <a:pos x="93" y="42"/>
                </a:cxn>
              </a:cxnLst>
              <a:rect l="0" t="0" r="r" b="b"/>
              <a:pathLst>
                <a:path w="93" h="42">
                  <a:moveTo>
                    <a:pt x="0" y="0"/>
                  </a:moveTo>
                  <a:cubicBezTo>
                    <a:pt x="18" y="5"/>
                    <a:pt x="36" y="11"/>
                    <a:pt x="51" y="18"/>
                  </a:cubicBezTo>
                  <a:cubicBezTo>
                    <a:pt x="66" y="25"/>
                    <a:pt x="87" y="39"/>
                    <a:pt x="93" y="4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2879" name="Freeform 63"/>
            <p:cNvSpPr>
              <a:spLocks/>
            </p:cNvSpPr>
            <p:nvPr/>
          </p:nvSpPr>
          <p:spPr bwMode="auto">
            <a:xfrm>
              <a:off x="3176" y="2596"/>
              <a:ext cx="136" cy="10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74" y="80"/>
                </a:cxn>
                <a:cxn ang="0">
                  <a:pos x="136" y="0"/>
                </a:cxn>
              </a:cxnLst>
              <a:rect l="0" t="0" r="r" b="b"/>
              <a:pathLst>
                <a:path w="136" h="106">
                  <a:moveTo>
                    <a:pt x="0" y="106"/>
                  </a:moveTo>
                  <a:cubicBezTo>
                    <a:pt x="12" y="102"/>
                    <a:pt x="51" y="98"/>
                    <a:pt x="74" y="80"/>
                  </a:cubicBezTo>
                  <a:cubicBezTo>
                    <a:pt x="97" y="62"/>
                    <a:pt x="123" y="17"/>
                    <a:pt x="13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2880" name="Freeform 64"/>
            <p:cNvSpPr>
              <a:spLocks/>
            </p:cNvSpPr>
            <p:nvPr/>
          </p:nvSpPr>
          <p:spPr bwMode="auto">
            <a:xfrm>
              <a:off x="3222" y="2412"/>
              <a:ext cx="63" cy="196"/>
            </a:xfrm>
            <a:custGeom>
              <a:avLst/>
              <a:gdLst/>
              <a:ahLst/>
              <a:cxnLst>
                <a:cxn ang="0">
                  <a:pos x="30" y="196"/>
                </a:cxn>
                <a:cxn ang="0">
                  <a:pos x="58" y="62"/>
                </a:cxn>
                <a:cxn ang="0">
                  <a:pos x="0" y="0"/>
                </a:cxn>
              </a:cxnLst>
              <a:rect l="0" t="0" r="r" b="b"/>
              <a:pathLst>
                <a:path w="63" h="196">
                  <a:moveTo>
                    <a:pt x="30" y="196"/>
                  </a:moveTo>
                  <a:cubicBezTo>
                    <a:pt x="35" y="174"/>
                    <a:pt x="63" y="95"/>
                    <a:pt x="58" y="62"/>
                  </a:cubicBezTo>
                  <a:cubicBezTo>
                    <a:pt x="53" y="29"/>
                    <a:pt x="12" y="13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2883" name="Rectangle 67"/>
          <p:cNvSpPr>
            <a:spLocks noChangeArrowheads="1"/>
          </p:cNvSpPr>
          <p:nvPr/>
        </p:nvSpPr>
        <p:spPr bwMode="auto">
          <a:xfrm>
            <a:off x="1139825" y="4252913"/>
            <a:ext cx="677703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 Narrow" pitchFamily="34" charset="0"/>
              </a:rPr>
              <a:t>…so whether we’re counting front wheels (i.e., H</a:t>
            </a:r>
            <a:r>
              <a:rPr lang="en-US" baseline="30000">
                <a:solidFill>
                  <a:srgbClr val="0000FF"/>
                </a:solidFill>
                <a:latin typeface="Arial Narrow" pitchFamily="34" charset="0"/>
              </a:rPr>
              <a:t>1+</a:t>
            </a:r>
            <a:r>
              <a:rPr lang="en-US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  <a:p>
            <a:r>
              <a:rPr lang="en-US">
                <a:solidFill>
                  <a:srgbClr val="0000FF"/>
                </a:solidFill>
                <a:latin typeface="Arial Narrow" pitchFamily="34" charset="0"/>
              </a:rPr>
              <a:t>or trikes (i.e., H</a:t>
            </a:r>
            <a:r>
              <a:rPr lang="en-US" baseline="-25000">
                <a:solidFill>
                  <a:srgbClr val="0000FF"/>
                </a:solidFill>
                <a:latin typeface="Arial Narrow" pitchFamily="34" charset="0"/>
              </a:rPr>
              <a:t>3</a:t>
            </a:r>
            <a:r>
              <a:rPr lang="en-US">
                <a:solidFill>
                  <a:srgbClr val="0000FF"/>
                </a:solidFill>
                <a:latin typeface="Arial Narrow" pitchFamily="34" charset="0"/>
              </a:rPr>
              <a:t>O</a:t>
            </a:r>
            <a:r>
              <a:rPr lang="en-US" baseline="30000">
                <a:solidFill>
                  <a:srgbClr val="0000FF"/>
                </a:solidFill>
                <a:latin typeface="Arial Narrow" pitchFamily="34" charset="0"/>
              </a:rPr>
              <a:t>1+</a:t>
            </a:r>
            <a:r>
              <a:rPr lang="en-US">
                <a:solidFill>
                  <a:srgbClr val="0000FF"/>
                </a:solidFill>
                <a:latin typeface="Arial Narrow" pitchFamily="34" charset="0"/>
              </a:rPr>
              <a:t>) doesn’t much matter.</a:t>
            </a:r>
          </a:p>
        </p:txBody>
      </p:sp>
      <p:sp>
        <p:nvSpPr>
          <p:cNvPr id="162884" name="Rectangle 68"/>
          <p:cNvSpPr>
            <a:spLocks noChangeArrowheads="1"/>
          </p:cNvSpPr>
          <p:nvPr/>
        </p:nvSpPr>
        <p:spPr bwMode="auto">
          <a:xfrm>
            <a:off x="919163" y="3443288"/>
            <a:ext cx="8159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H</a:t>
            </a:r>
            <a:r>
              <a:rPr lang="en-US" b="1" baseline="30000">
                <a:solidFill>
                  <a:srgbClr val="0000FF"/>
                </a:solidFill>
              </a:rPr>
              <a:t>1+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2885" name="Rectangle 69"/>
          <p:cNvSpPr>
            <a:spLocks noChangeArrowheads="1"/>
          </p:cNvSpPr>
          <p:nvPr/>
        </p:nvSpPr>
        <p:spPr bwMode="auto">
          <a:xfrm>
            <a:off x="6742113" y="3575050"/>
            <a:ext cx="12271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</a:rPr>
              <a:t>H</a:t>
            </a:r>
            <a:r>
              <a:rPr lang="en-US" b="1" baseline="-25000">
                <a:solidFill>
                  <a:srgbClr val="0000FF"/>
                </a:solidFill>
              </a:rPr>
              <a:t>3</a:t>
            </a:r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 baseline="30000">
                <a:solidFill>
                  <a:srgbClr val="0000FF"/>
                </a:solidFill>
              </a:rPr>
              <a:t>1+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62888" name="Group 72"/>
          <p:cNvGrpSpPr>
            <a:grpSpLocks/>
          </p:cNvGrpSpPr>
          <p:nvPr/>
        </p:nvGrpSpPr>
        <p:grpSpPr bwMode="auto">
          <a:xfrm>
            <a:off x="1727200" y="2287588"/>
            <a:ext cx="4354513" cy="1800225"/>
            <a:chOff x="1088" y="1441"/>
            <a:chExt cx="2743" cy="1134"/>
          </a:xfrm>
        </p:grpSpPr>
        <p:sp>
          <p:nvSpPr>
            <p:cNvPr id="162882" name="Rectangle 66"/>
            <p:cNvSpPr>
              <a:spLocks noChangeArrowheads="1"/>
            </p:cNvSpPr>
            <p:nvPr/>
          </p:nvSpPr>
          <p:spPr bwMode="auto">
            <a:xfrm>
              <a:off x="1590" y="1441"/>
              <a:ext cx="1789" cy="113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Arial Narrow" pitchFamily="34" charset="0"/>
                </a:rPr>
                <a:t>The number of</a:t>
              </a:r>
            </a:p>
            <a:p>
              <a:r>
                <a:rPr lang="en-US">
                  <a:solidFill>
                    <a:srgbClr val="0000FF"/>
                  </a:solidFill>
                  <a:latin typeface="Arial Narrow" pitchFamily="34" charset="0"/>
                </a:rPr>
                <a:t>front wheels is the</a:t>
              </a:r>
            </a:p>
            <a:p>
              <a:r>
                <a:rPr lang="en-US">
                  <a:solidFill>
                    <a:srgbClr val="0000FF"/>
                  </a:solidFill>
                  <a:latin typeface="Arial Narrow" pitchFamily="34" charset="0"/>
                </a:rPr>
                <a:t>same as the number</a:t>
              </a:r>
            </a:p>
            <a:p>
              <a:r>
                <a:rPr lang="en-US">
                  <a:solidFill>
                    <a:srgbClr val="0000FF"/>
                  </a:solidFill>
                  <a:latin typeface="Arial Narrow" pitchFamily="34" charset="0"/>
                </a:rPr>
                <a:t>of trikes… </a:t>
              </a:r>
            </a:p>
          </p:txBody>
        </p:sp>
        <p:sp>
          <p:nvSpPr>
            <p:cNvPr id="162886" name="Line 70"/>
            <p:cNvSpPr>
              <a:spLocks noChangeShapeType="1"/>
            </p:cNvSpPr>
            <p:nvPr/>
          </p:nvSpPr>
          <p:spPr bwMode="auto">
            <a:xfrm flipH="1">
              <a:off x="1088" y="1883"/>
              <a:ext cx="613" cy="1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2887" name="Line 71"/>
            <p:cNvSpPr>
              <a:spLocks noChangeShapeType="1"/>
            </p:cNvSpPr>
            <p:nvPr/>
          </p:nvSpPr>
          <p:spPr bwMode="auto">
            <a:xfrm flipV="1">
              <a:off x="2898" y="2158"/>
              <a:ext cx="933" cy="24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628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628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25" grpId="0"/>
      <p:bldP spid="162826" grpId="0"/>
      <p:bldP spid="162883" grpId="0"/>
      <p:bldP spid="162884" grpId="0"/>
      <p:bldP spid="1628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557713" y="4005263"/>
            <a:ext cx="2205037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10" name="Rectangle 70"/>
          <p:cNvSpPr>
            <a:spLocks noChangeArrowheads="1"/>
          </p:cNvSpPr>
          <p:nvPr/>
        </p:nvSpPr>
        <p:spPr bwMode="auto">
          <a:xfrm>
            <a:off x="4513263" y="5980113"/>
            <a:ext cx="2336800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598488" y="204788"/>
            <a:ext cx="73929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If hydronium ion concentration = 4.5 x 10</a:t>
            </a:r>
            <a:r>
              <a:rPr lang="en-US" baseline="30000">
                <a:solidFill>
                  <a:srgbClr val="FF0000"/>
                </a:solidFill>
              </a:rPr>
              <a:t>–9</a:t>
            </a:r>
            <a:r>
              <a:rPr lang="en-US">
                <a:solidFill>
                  <a:srgbClr val="FF0000"/>
                </a:solidFill>
              </a:rPr>
              <a:t> M,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find hydroxide ion concentration. 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303463" y="1257300"/>
            <a:ext cx="47942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/>
              <a:t>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[ OH</a:t>
            </a:r>
            <a:r>
              <a:rPr lang="en-US" baseline="30000"/>
              <a:t>1–</a:t>
            </a:r>
            <a:r>
              <a:rPr lang="en-US"/>
              <a:t> ]  =  1 x 10</a:t>
            </a:r>
            <a:r>
              <a:rPr lang="en-US" baseline="30000"/>
              <a:t>–14</a:t>
            </a:r>
          </a:p>
        </p:txBody>
      </p:sp>
      <p:sp>
        <p:nvSpPr>
          <p:cNvPr id="163868" name="Rectangle 28"/>
          <p:cNvSpPr>
            <a:spLocks noChangeArrowheads="1"/>
          </p:cNvSpPr>
          <p:nvPr/>
        </p:nvSpPr>
        <p:spPr bwMode="auto">
          <a:xfrm>
            <a:off x="4087813" y="4016375"/>
            <a:ext cx="261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2.2 x 10</a:t>
            </a:r>
            <a:r>
              <a:rPr lang="en-US" baseline="30000"/>
              <a:t>–6</a:t>
            </a:r>
            <a:r>
              <a:rPr lang="en-US"/>
              <a:t> M</a:t>
            </a:r>
          </a:p>
        </p:txBody>
      </p:sp>
      <p:sp>
        <p:nvSpPr>
          <p:cNvPr id="163869" name="Rectangle 29"/>
          <p:cNvSpPr>
            <a:spLocks noChangeArrowheads="1"/>
          </p:cNvSpPr>
          <p:nvPr/>
        </p:nvSpPr>
        <p:spPr bwMode="auto">
          <a:xfrm>
            <a:off x="4043363" y="5983288"/>
            <a:ext cx="276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0.0000022 M</a:t>
            </a:r>
          </a:p>
        </p:txBody>
      </p:sp>
      <p:grpSp>
        <p:nvGrpSpPr>
          <p:cNvPr id="163911" name="Group 71"/>
          <p:cNvGrpSpPr>
            <a:grpSpLocks/>
          </p:cNvGrpSpPr>
          <p:nvPr/>
        </p:nvGrpSpPr>
        <p:grpSpPr bwMode="auto">
          <a:xfrm>
            <a:off x="6873875" y="4264025"/>
            <a:ext cx="1952625" cy="1908175"/>
            <a:chOff x="4260" y="2899"/>
            <a:chExt cx="1230" cy="1202"/>
          </a:xfrm>
        </p:grpSpPr>
        <p:sp>
          <p:nvSpPr>
            <p:cNvPr id="163851" name="AutoShape 11"/>
            <p:cNvSpPr>
              <a:spLocks noChangeArrowheads="1"/>
            </p:cNvSpPr>
            <p:nvPr/>
          </p:nvSpPr>
          <p:spPr bwMode="auto">
            <a:xfrm>
              <a:off x="4260" y="2899"/>
              <a:ext cx="1230" cy="120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0" name="Rectangle 30"/>
            <p:cNvSpPr>
              <a:spLocks noChangeArrowheads="1"/>
            </p:cNvSpPr>
            <p:nvPr/>
          </p:nvSpPr>
          <p:spPr bwMode="auto">
            <a:xfrm>
              <a:off x="4447" y="3341"/>
              <a:ext cx="8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2.2</a:t>
              </a:r>
              <a:r>
                <a:rPr lang="en-US" baseline="30000"/>
                <a:t>–6</a:t>
              </a:r>
              <a:r>
                <a:rPr lang="en-US"/>
                <a:t> M</a:t>
              </a:r>
            </a:p>
          </p:txBody>
        </p:sp>
      </p:grpSp>
      <p:grpSp>
        <p:nvGrpSpPr>
          <p:cNvPr id="163908" name="Group 68"/>
          <p:cNvGrpSpPr>
            <a:grpSpLocks/>
          </p:cNvGrpSpPr>
          <p:nvPr/>
        </p:nvGrpSpPr>
        <p:grpSpPr bwMode="auto">
          <a:xfrm>
            <a:off x="430213" y="3900488"/>
            <a:ext cx="1336675" cy="1270000"/>
            <a:chOff x="1579" y="2385"/>
            <a:chExt cx="842" cy="800"/>
          </a:xfrm>
        </p:grpSpPr>
        <p:sp>
          <p:nvSpPr>
            <p:cNvPr id="163853" name="AutoShape 13"/>
            <p:cNvSpPr>
              <a:spLocks noChangeArrowheads="1"/>
            </p:cNvSpPr>
            <p:nvPr/>
          </p:nvSpPr>
          <p:spPr bwMode="auto">
            <a:xfrm>
              <a:off x="1579" y="2385"/>
              <a:ext cx="842" cy="8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Rectangle 31"/>
            <p:cNvSpPr>
              <a:spLocks noChangeArrowheads="1"/>
            </p:cNvSpPr>
            <p:nvPr/>
          </p:nvSpPr>
          <p:spPr bwMode="auto">
            <a:xfrm>
              <a:off x="1694" y="2582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/>
                <a:t>10</a:t>
              </a:r>
              <a:r>
                <a:rPr lang="en-US" sz="3600" baseline="30000"/>
                <a:t>x</a:t>
              </a:r>
              <a:endParaRPr lang="en-US" sz="3600"/>
            </a:p>
          </p:txBody>
        </p:sp>
      </p:grpSp>
      <p:grpSp>
        <p:nvGrpSpPr>
          <p:cNvPr id="163909" name="Group 69"/>
          <p:cNvGrpSpPr>
            <a:grpSpLocks/>
          </p:cNvGrpSpPr>
          <p:nvPr/>
        </p:nvGrpSpPr>
        <p:grpSpPr bwMode="auto">
          <a:xfrm>
            <a:off x="403225" y="5308600"/>
            <a:ext cx="1336675" cy="1270000"/>
            <a:chOff x="2622" y="2385"/>
            <a:chExt cx="842" cy="800"/>
          </a:xfrm>
        </p:grpSpPr>
        <p:sp>
          <p:nvSpPr>
            <p:cNvPr id="163907" name="AutoShape 67"/>
            <p:cNvSpPr>
              <a:spLocks noChangeArrowheads="1"/>
            </p:cNvSpPr>
            <p:nvPr/>
          </p:nvSpPr>
          <p:spPr bwMode="auto">
            <a:xfrm>
              <a:off x="2622" y="2385"/>
              <a:ext cx="842" cy="8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2" name="Rectangle 32"/>
            <p:cNvSpPr>
              <a:spLocks noChangeArrowheads="1"/>
            </p:cNvSpPr>
            <p:nvPr/>
          </p:nvSpPr>
          <p:spPr bwMode="auto">
            <a:xfrm>
              <a:off x="2881" y="2582"/>
              <a:ext cx="3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600"/>
                <a:t>y</a:t>
              </a:r>
              <a:r>
                <a:rPr lang="en-US" sz="3600" baseline="30000"/>
                <a:t>x</a:t>
              </a:r>
              <a:endParaRPr lang="en-US" sz="3600"/>
            </a:p>
          </p:txBody>
        </p:sp>
      </p:grpSp>
      <p:grpSp>
        <p:nvGrpSpPr>
          <p:cNvPr id="163895" name="Group 55"/>
          <p:cNvGrpSpPr>
            <a:grpSpLocks/>
          </p:cNvGrpSpPr>
          <p:nvPr/>
        </p:nvGrpSpPr>
        <p:grpSpPr bwMode="auto">
          <a:xfrm>
            <a:off x="852488" y="2940050"/>
            <a:ext cx="612775" cy="519113"/>
            <a:chOff x="537" y="2023"/>
            <a:chExt cx="386" cy="327"/>
          </a:xfrm>
        </p:grpSpPr>
        <p:sp>
          <p:nvSpPr>
            <p:cNvPr id="163856" name="Rectangle 16"/>
            <p:cNvSpPr>
              <a:spLocks noChangeArrowheads="1"/>
            </p:cNvSpPr>
            <p:nvPr/>
          </p:nvSpPr>
          <p:spPr bwMode="auto">
            <a:xfrm>
              <a:off x="537" y="2023"/>
              <a:ext cx="3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EE</a:t>
              </a:r>
            </a:p>
          </p:txBody>
        </p:sp>
        <p:sp>
          <p:nvSpPr>
            <p:cNvPr id="163873" name="Rectangle 33"/>
            <p:cNvSpPr>
              <a:spLocks noChangeArrowheads="1"/>
            </p:cNvSpPr>
            <p:nvPr/>
          </p:nvSpPr>
          <p:spPr bwMode="auto">
            <a:xfrm>
              <a:off x="541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894" name="Group 54"/>
          <p:cNvGrpSpPr>
            <a:grpSpLocks/>
          </p:cNvGrpSpPr>
          <p:nvPr/>
        </p:nvGrpSpPr>
        <p:grpSpPr bwMode="auto">
          <a:xfrm>
            <a:off x="177800" y="2940050"/>
            <a:ext cx="550863" cy="519113"/>
            <a:chOff x="112" y="2023"/>
            <a:chExt cx="347" cy="327"/>
          </a:xfrm>
        </p:grpSpPr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146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1</a:t>
              </a:r>
            </a:p>
          </p:txBody>
        </p:sp>
        <p:sp>
          <p:nvSpPr>
            <p:cNvPr id="163875" name="Rectangle 35"/>
            <p:cNvSpPr>
              <a:spLocks noChangeArrowheads="1"/>
            </p:cNvSpPr>
            <p:nvPr/>
          </p:nvSpPr>
          <p:spPr bwMode="auto">
            <a:xfrm>
              <a:off x="112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897" name="Group 57"/>
          <p:cNvGrpSpPr>
            <a:grpSpLocks/>
          </p:cNvGrpSpPr>
          <p:nvPr/>
        </p:nvGrpSpPr>
        <p:grpSpPr bwMode="auto">
          <a:xfrm>
            <a:off x="2224088" y="2940050"/>
            <a:ext cx="550862" cy="519113"/>
            <a:chOff x="1401" y="2023"/>
            <a:chExt cx="347" cy="327"/>
          </a:xfrm>
        </p:grpSpPr>
        <p:sp>
          <p:nvSpPr>
            <p:cNvPr id="163857" name="Rectangle 17"/>
            <p:cNvSpPr>
              <a:spLocks noChangeArrowheads="1"/>
            </p:cNvSpPr>
            <p:nvPr/>
          </p:nvSpPr>
          <p:spPr bwMode="auto">
            <a:xfrm>
              <a:off x="1456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1</a:t>
              </a:r>
            </a:p>
          </p:txBody>
        </p:sp>
        <p:sp>
          <p:nvSpPr>
            <p:cNvPr id="163877" name="Rectangle 37"/>
            <p:cNvSpPr>
              <a:spLocks noChangeArrowheads="1"/>
            </p:cNvSpPr>
            <p:nvPr/>
          </p:nvSpPr>
          <p:spPr bwMode="auto">
            <a:xfrm>
              <a:off x="1401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898" name="Group 58"/>
          <p:cNvGrpSpPr>
            <a:grpSpLocks/>
          </p:cNvGrpSpPr>
          <p:nvPr/>
        </p:nvGrpSpPr>
        <p:grpSpPr bwMode="auto">
          <a:xfrm>
            <a:off x="2906713" y="2940050"/>
            <a:ext cx="550862" cy="519113"/>
            <a:chOff x="1831" y="2023"/>
            <a:chExt cx="347" cy="327"/>
          </a:xfrm>
        </p:grpSpPr>
        <p:sp>
          <p:nvSpPr>
            <p:cNvPr id="163862" name="Rectangle 22"/>
            <p:cNvSpPr>
              <a:spLocks noChangeArrowheads="1"/>
            </p:cNvSpPr>
            <p:nvPr/>
          </p:nvSpPr>
          <p:spPr bwMode="auto">
            <a:xfrm>
              <a:off x="1882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4</a:t>
              </a:r>
            </a:p>
          </p:txBody>
        </p:sp>
        <p:sp>
          <p:nvSpPr>
            <p:cNvPr id="163878" name="Rectangle 38"/>
            <p:cNvSpPr>
              <a:spLocks noChangeArrowheads="1"/>
            </p:cNvSpPr>
            <p:nvPr/>
          </p:nvSpPr>
          <p:spPr bwMode="auto">
            <a:xfrm>
              <a:off x="1831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900" name="Group 60"/>
          <p:cNvGrpSpPr>
            <a:grpSpLocks/>
          </p:cNvGrpSpPr>
          <p:nvPr/>
        </p:nvGrpSpPr>
        <p:grpSpPr bwMode="auto">
          <a:xfrm>
            <a:off x="4286250" y="2940050"/>
            <a:ext cx="550863" cy="519113"/>
            <a:chOff x="2700" y="2023"/>
            <a:chExt cx="347" cy="327"/>
          </a:xfrm>
        </p:grpSpPr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2751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4</a:t>
              </a:r>
            </a:p>
          </p:txBody>
        </p:sp>
        <p:sp>
          <p:nvSpPr>
            <p:cNvPr id="163880" name="Rectangle 40"/>
            <p:cNvSpPr>
              <a:spLocks noChangeArrowheads="1"/>
            </p:cNvSpPr>
            <p:nvPr/>
          </p:nvSpPr>
          <p:spPr bwMode="auto">
            <a:xfrm>
              <a:off x="2700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901" name="Group 61"/>
          <p:cNvGrpSpPr>
            <a:grpSpLocks/>
          </p:cNvGrpSpPr>
          <p:nvPr/>
        </p:nvGrpSpPr>
        <p:grpSpPr bwMode="auto">
          <a:xfrm>
            <a:off x="4981575" y="2940050"/>
            <a:ext cx="550863" cy="519113"/>
            <a:chOff x="3138" y="2023"/>
            <a:chExt cx="347" cy="327"/>
          </a:xfrm>
        </p:grpSpPr>
        <p:sp>
          <p:nvSpPr>
            <p:cNvPr id="163860" name="Rectangle 20"/>
            <p:cNvSpPr>
              <a:spLocks noChangeArrowheads="1"/>
            </p:cNvSpPr>
            <p:nvPr/>
          </p:nvSpPr>
          <p:spPr bwMode="auto">
            <a:xfrm>
              <a:off x="3159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.</a:t>
              </a:r>
            </a:p>
          </p:txBody>
        </p:sp>
        <p:sp>
          <p:nvSpPr>
            <p:cNvPr id="163881" name="Rectangle 41"/>
            <p:cNvSpPr>
              <a:spLocks noChangeArrowheads="1"/>
            </p:cNvSpPr>
            <p:nvPr/>
          </p:nvSpPr>
          <p:spPr bwMode="auto">
            <a:xfrm>
              <a:off x="3138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902" name="Group 62"/>
          <p:cNvGrpSpPr>
            <a:grpSpLocks/>
          </p:cNvGrpSpPr>
          <p:nvPr/>
        </p:nvGrpSpPr>
        <p:grpSpPr bwMode="auto">
          <a:xfrm>
            <a:off x="5664200" y="2940050"/>
            <a:ext cx="550863" cy="519113"/>
            <a:chOff x="3568" y="2023"/>
            <a:chExt cx="347" cy="327"/>
          </a:xfrm>
        </p:grpSpPr>
        <p:sp>
          <p:nvSpPr>
            <p:cNvPr id="163861" name="Rectangle 21"/>
            <p:cNvSpPr>
              <a:spLocks noChangeArrowheads="1"/>
            </p:cNvSpPr>
            <p:nvPr/>
          </p:nvSpPr>
          <p:spPr bwMode="auto">
            <a:xfrm>
              <a:off x="3605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5</a:t>
              </a:r>
            </a:p>
          </p:txBody>
        </p:sp>
        <p:sp>
          <p:nvSpPr>
            <p:cNvPr id="163882" name="Rectangle 42"/>
            <p:cNvSpPr>
              <a:spLocks noChangeArrowheads="1"/>
            </p:cNvSpPr>
            <p:nvPr/>
          </p:nvSpPr>
          <p:spPr bwMode="auto">
            <a:xfrm>
              <a:off x="3568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903" name="Group 63"/>
          <p:cNvGrpSpPr>
            <a:grpSpLocks/>
          </p:cNvGrpSpPr>
          <p:nvPr/>
        </p:nvGrpSpPr>
        <p:grpSpPr bwMode="auto">
          <a:xfrm>
            <a:off x="6313488" y="2940050"/>
            <a:ext cx="612775" cy="519113"/>
            <a:chOff x="3977" y="2023"/>
            <a:chExt cx="386" cy="327"/>
          </a:xfrm>
        </p:grpSpPr>
        <p:sp>
          <p:nvSpPr>
            <p:cNvPr id="163863" name="Rectangle 23"/>
            <p:cNvSpPr>
              <a:spLocks noChangeArrowheads="1"/>
            </p:cNvSpPr>
            <p:nvPr/>
          </p:nvSpPr>
          <p:spPr bwMode="auto">
            <a:xfrm>
              <a:off x="3977" y="2023"/>
              <a:ext cx="3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EE</a:t>
              </a:r>
            </a:p>
          </p:txBody>
        </p:sp>
        <p:sp>
          <p:nvSpPr>
            <p:cNvPr id="163883" name="Rectangle 43"/>
            <p:cNvSpPr>
              <a:spLocks noChangeArrowheads="1"/>
            </p:cNvSpPr>
            <p:nvPr/>
          </p:nvSpPr>
          <p:spPr bwMode="auto">
            <a:xfrm>
              <a:off x="3997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905" name="Group 65"/>
          <p:cNvGrpSpPr>
            <a:grpSpLocks/>
          </p:cNvGrpSpPr>
          <p:nvPr/>
        </p:nvGrpSpPr>
        <p:grpSpPr bwMode="auto">
          <a:xfrm>
            <a:off x="7681913" y="2940050"/>
            <a:ext cx="550862" cy="519113"/>
            <a:chOff x="4839" y="2023"/>
            <a:chExt cx="347" cy="327"/>
          </a:xfrm>
        </p:grpSpPr>
        <p:sp>
          <p:nvSpPr>
            <p:cNvPr id="163864" name="Rectangle 24"/>
            <p:cNvSpPr>
              <a:spLocks noChangeArrowheads="1"/>
            </p:cNvSpPr>
            <p:nvPr/>
          </p:nvSpPr>
          <p:spPr bwMode="auto">
            <a:xfrm>
              <a:off x="4881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9</a:t>
              </a:r>
            </a:p>
          </p:txBody>
        </p:sp>
        <p:sp>
          <p:nvSpPr>
            <p:cNvPr id="163885" name="Rectangle 45"/>
            <p:cNvSpPr>
              <a:spLocks noChangeArrowheads="1"/>
            </p:cNvSpPr>
            <p:nvPr/>
          </p:nvSpPr>
          <p:spPr bwMode="auto">
            <a:xfrm>
              <a:off x="4839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906" name="Group 66"/>
          <p:cNvGrpSpPr>
            <a:grpSpLocks/>
          </p:cNvGrpSpPr>
          <p:nvPr/>
        </p:nvGrpSpPr>
        <p:grpSpPr bwMode="auto">
          <a:xfrm>
            <a:off x="8393113" y="2940050"/>
            <a:ext cx="550862" cy="519113"/>
            <a:chOff x="5287" y="2023"/>
            <a:chExt cx="347" cy="327"/>
          </a:xfrm>
        </p:grpSpPr>
        <p:sp>
          <p:nvSpPr>
            <p:cNvPr id="163866" name="Rectangle 26"/>
            <p:cNvSpPr>
              <a:spLocks noChangeArrowheads="1"/>
            </p:cNvSpPr>
            <p:nvPr/>
          </p:nvSpPr>
          <p:spPr bwMode="auto">
            <a:xfrm>
              <a:off x="5329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=</a:t>
              </a:r>
            </a:p>
          </p:txBody>
        </p:sp>
        <p:sp>
          <p:nvSpPr>
            <p:cNvPr id="163886" name="Rectangle 46"/>
            <p:cNvSpPr>
              <a:spLocks noChangeArrowheads="1"/>
            </p:cNvSpPr>
            <p:nvPr/>
          </p:nvSpPr>
          <p:spPr bwMode="auto">
            <a:xfrm>
              <a:off x="5287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899" name="Group 59"/>
          <p:cNvGrpSpPr>
            <a:grpSpLocks/>
          </p:cNvGrpSpPr>
          <p:nvPr/>
        </p:nvGrpSpPr>
        <p:grpSpPr bwMode="auto">
          <a:xfrm>
            <a:off x="3603625" y="2792413"/>
            <a:ext cx="550863" cy="679450"/>
            <a:chOff x="2270" y="1930"/>
            <a:chExt cx="347" cy="428"/>
          </a:xfrm>
        </p:grpSpPr>
        <p:sp>
          <p:nvSpPr>
            <p:cNvPr id="163879" name="Rectangle 39"/>
            <p:cNvSpPr>
              <a:spLocks noChangeArrowheads="1"/>
            </p:cNvSpPr>
            <p:nvPr/>
          </p:nvSpPr>
          <p:spPr bwMode="auto">
            <a:xfrm>
              <a:off x="2270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3891" name="Group 51"/>
            <p:cNvGrpSpPr>
              <a:grpSpLocks/>
            </p:cNvGrpSpPr>
            <p:nvPr/>
          </p:nvGrpSpPr>
          <p:grpSpPr bwMode="auto">
            <a:xfrm>
              <a:off x="2326" y="1930"/>
              <a:ext cx="241" cy="428"/>
              <a:chOff x="2371" y="2344"/>
              <a:chExt cx="241" cy="428"/>
            </a:xfrm>
          </p:grpSpPr>
          <p:sp>
            <p:nvSpPr>
              <p:cNvPr id="163887" name="Rectangle 47"/>
              <p:cNvSpPr>
                <a:spLocks noChangeArrowheads="1"/>
              </p:cNvSpPr>
              <p:nvPr/>
            </p:nvSpPr>
            <p:spPr bwMode="auto">
              <a:xfrm>
                <a:off x="2371" y="244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–</a:t>
                </a:r>
              </a:p>
            </p:txBody>
          </p:sp>
          <p:sp>
            <p:nvSpPr>
              <p:cNvPr id="163889" name="Rectangle 49"/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/>
                  <a:t>.</a:t>
                </a:r>
              </a:p>
            </p:txBody>
          </p:sp>
          <p:sp>
            <p:nvSpPr>
              <p:cNvPr id="163890" name="Rectangle 50"/>
              <p:cNvSpPr>
                <a:spLocks noChangeArrowheads="1"/>
              </p:cNvSpPr>
              <p:nvPr/>
            </p:nvSpPr>
            <p:spPr bwMode="auto">
              <a:xfrm>
                <a:off x="2398" y="2344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/>
                  <a:t>.</a:t>
                </a:r>
              </a:p>
            </p:txBody>
          </p:sp>
        </p:grpSp>
      </p:grpSp>
      <p:grpSp>
        <p:nvGrpSpPr>
          <p:cNvPr id="163896" name="Group 56"/>
          <p:cNvGrpSpPr>
            <a:grpSpLocks/>
          </p:cNvGrpSpPr>
          <p:nvPr/>
        </p:nvGrpSpPr>
        <p:grpSpPr bwMode="auto">
          <a:xfrm>
            <a:off x="1541463" y="2922588"/>
            <a:ext cx="550862" cy="528637"/>
            <a:chOff x="971" y="2012"/>
            <a:chExt cx="347" cy="333"/>
          </a:xfrm>
        </p:grpSpPr>
        <p:sp>
          <p:nvSpPr>
            <p:cNvPr id="163876" name="Rectangle 36"/>
            <p:cNvSpPr>
              <a:spLocks noChangeArrowheads="1"/>
            </p:cNvSpPr>
            <p:nvPr/>
          </p:nvSpPr>
          <p:spPr bwMode="auto">
            <a:xfrm>
              <a:off x="971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3892" name="Rectangle 52"/>
            <p:cNvSpPr>
              <a:spLocks noChangeArrowheads="1"/>
            </p:cNvSpPr>
            <p:nvPr/>
          </p:nvSpPr>
          <p:spPr bwMode="auto">
            <a:xfrm>
              <a:off x="1018" y="201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–</a:t>
              </a:r>
            </a:p>
          </p:txBody>
        </p:sp>
      </p:grpSp>
      <p:grpSp>
        <p:nvGrpSpPr>
          <p:cNvPr id="163904" name="Group 64"/>
          <p:cNvGrpSpPr>
            <a:grpSpLocks/>
          </p:cNvGrpSpPr>
          <p:nvPr/>
        </p:nvGrpSpPr>
        <p:grpSpPr bwMode="auto">
          <a:xfrm>
            <a:off x="7013575" y="2922588"/>
            <a:ext cx="550863" cy="528637"/>
            <a:chOff x="4418" y="2012"/>
            <a:chExt cx="347" cy="333"/>
          </a:xfrm>
        </p:grpSpPr>
        <p:sp>
          <p:nvSpPr>
            <p:cNvPr id="163884" name="Rectangle 44"/>
            <p:cNvSpPr>
              <a:spLocks noChangeArrowheads="1"/>
            </p:cNvSpPr>
            <p:nvPr/>
          </p:nvSpPr>
          <p:spPr bwMode="auto">
            <a:xfrm>
              <a:off x="4418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3893" name="Rectangle 53"/>
            <p:cNvSpPr>
              <a:spLocks noChangeArrowheads="1"/>
            </p:cNvSpPr>
            <p:nvPr/>
          </p:nvSpPr>
          <p:spPr bwMode="auto">
            <a:xfrm>
              <a:off x="4465" y="201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–</a:t>
              </a:r>
            </a:p>
          </p:txBody>
        </p:sp>
      </p:grpSp>
      <p:graphicFrame>
        <p:nvGraphicFramePr>
          <p:cNvPr id="163913" name="Object 73"/>
          <p:cNvGraphicFramePr>
            <a:graphicFrameLocks noChangeAspect="1"/>
          </p:cNvGraphicFramePr>
          <p:nvPr/>
        </p:nvGraphicFramePr>
        <p:xfrm>
          <a:off x="2244725" y="1816100"/>
          <a:ext cx="2628900" cy="960438"/>
        </p:xfrm>
        <a:graphic>
          <a:graphicData uri="http://schemas.openxmlformats.org/presentationml/2006/ole">
            <p:oleObj spid="_x0000_s163913" name="Equation" r:id="rId3" imgW="2628720" imgH="965160" progId="Equation.3">
              <p:embed/>
            </p:oleObj>
          </a:graphicData>
        </a:graphic>
      </p:graphicFrame>
      <p:graphicFrame>
        <p:nvGraphicFramePr>
          <p:cNvPr id="163915" name="Object 75"/>
          <p:cNvGraphicFramePr>
            <a:graphicFrameLocks noChangeAspect="1"/>
          </p:cNvGraphicFramePr>
          <p:nvPr/>
        </p:nvGraphicFramePr>
        <p:xfrm>
          <a:off x="5019675" y="1817688"/>
          <a:ext cx="2222500" cy="873125"/>
        </p:xfrm>
        <a:graphic>
          <a:graphicData uri="http://schemas.openxmlformats.org/presentationml/2006/ole">
            <p:oleObj spid="_x0000_s163915" name="Equation" r:id="rId4" imgW="2222280" imgH="876240" progId="Equation.3">
              <p:embed/>
            </p:oleObj>
          </a:graphicData>
        </a:graphic>
      </p:graphicFrame>
      <p:pic>
        <p:nvPicPr>
          <p:cNvPr id="163916" name="Picture 76" descr="j042984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9938" y="4278313"/>
            <a:ext cx="1727200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63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638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3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38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63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638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63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638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63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638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638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638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63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639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63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639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63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639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1639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1639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6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6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1639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1639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1639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1639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70" decel="100000"/>
                                        <p:tgtEl>
                                          <p:spTgt spid="1639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70" decel="100000"/>
                                        <p:tgtEl>
                                          <p:spTgt spid="1639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6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63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6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910" grpId="0" animBg="1"/>
      <p:bldP spid="163848" grpId="0"/>
      <p:bldP spid="163868" grpId="0"/>
      <p:bldP spid="1638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5292725" y="3409950"/>
            <a:ext cx="2771775" cy="5445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86" name="Rectangle 22"/>
          <p:cNvSpPr>
            <a:spLocks noChangeArrowheads="1"/>
          </p:cNvSpPr>
          <p:nvPr/>
        </p:nvSpPr>
        <p:spPr bwMode="auto">
          <a:xfrm>
            <a:off x="893763" y="3411538"/>
            <a:ext cx="3236912" cy="544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404938" y="200025"/>
            <a:ext cx="57038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u="sng">
                <a:solidFill>
                  <a:srgbClr val="FF0000"/>
                </a:solidFill>
              </a:rPr>
              <a:t>Given</a:t>
            </a:r>
            <a:r>
              <a:rPr lang="en-US">
                <a:solidFill>
                  <a:srgbClr val="FF0000"/>
                </a:solidFill>
              </a:rPr>
              <a:t>:				</a:t>
            </a:r>
            <a:r>
              <a:rPr lang="en-US" b="1" u="sng">
                <a:solidFill>
                  <a:srgbClr val="FF0000"/>
                </a:solidFill>
              </a:rPr>
              <a:t>Find</a:t>
            </a:r>
            <a:r>
              <a:rPr lang="en-US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155575" y="769938"/>
            <a:ext cx="8809038" cy="18002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A. [ OH</a:t>
            </a:r>
            <a:r>
              <a:rPr lang="en-US" baseline="30000">
                <a:solidFill>
                  <a:srgbClr val="FF0000"/>
                </a:solidFill>
              </a:rPr>
              <a:t>1–</a:t>
            </a:r>
            <a:r>
              <a:rPr lang="en-US">
                <a:solidFill>
                  <a:srgbClr val="FF0000"/>
                </a:solidFill>
              </a:rPr>
              <a:t> ] = 5.25 x 10</a:t>
            </a:r>
            <a:r>
              <a:rPr lang="en-US" baseline="30000">
                <a:solidFill>
                  <a:srgbClr val="FF0000"/>
                </a:solidFill>
              </a:rPr>
              <a:t>–6</a:t>
            </a:r>
            <a:r>
              <a:rPr lang="en-US">
                <a:solidFill>
                  <a:srgbClr val="FF0000"/>
                </a:solidFill>
              </a:rPr>
              <a:t> M	[ H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]     </a:t>
            </a:r>
            <a:r>
              <a:rPr lang="en-US"/>
              <a:t>=   1.90 x 10</a:t>
            </a:r>
            <a:r>
              <a:rPr lang="en-US" baseline="30000"/>
              <a:t>–9</a:t>
            </a:r>
            <a:r>
              <a:rPr lang="en-US"/>
              <a:t> M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B. [ OH</a:t>
            </a:r>
            <a:r>
              <a:rPr lang="en-US" baseline="30000">
                <a:solidFill>
                  <a:srgbClr val="FF0000"/>
                </a:solidFill>
              </a:rPr>
              <a:t>1–</a:t>
            </a:r>
            <a:r>
              <a:rPr lang="en-US">
                <a:solidFill>
                  <a:srgbClr val="FF0000"/>
                </a:solidFill>
              </a:rPr>
              <a:t> ] = 3.8 x 10</a:t>
            </a:r>
            <a:r>
              <a:rPr lang="en-US" baseline="30000">
                <a:solidFill>
                  <a:srgbClr val="FF0000"/>
                </a:solidFill>
              </a:rPr>
              <a:t>–11</a:t>
            </a:r>
            <a:r>
              <a:rPr lang="en-US">
                <a:solidFill>
                  <a:srgbClr val="FF0000"/>
                </a:solidFill>
              </a:rPr>
              <a:t> M 	[ 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] </a:t>
            </a:r>
            <a:r>
              <a:rPr lang="en-US"/>
              <a:t>=   2.6 x 10</a:t>
            </a:r>
            <a:r>
              <a:rPr lang="en-US" baseline="30000"/>
              <a:t>–4</a:t>
            </a:r>
            <a:r>
              <a:rPr lang="en-US"/>
              <a:t> M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C. [ 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] = 1.8 x 10</a:t>
            </a:r>
            <a:r>
              <a:rPr lang="en-US" baseline="30000">
                <a:solidFill>
                  <a:srgbClr val="FF0000"/>
                </a:solidFill>
              </a:rPr>
              <a:t>–3</a:t>
            </a:r>
            <a:r>
              <a:rPr lang="en-US">
                <a:solidFill>
                  <a:srgbClr val="FF0000"/>
                </a:solidFill>
              </a:rPr>
              <a:t> M 	[ OH</a:t>
            </a:r>
            <a:r>
              <a:rPr lang="en-US" baseline="30000">
                <a:solidFill>
                  <a:srgbClr val="FF0000"/>
                </a:solidFill>
              </a:rPr>
              <a:t>1–</a:t>
            </a:r>
            <a:r>
              <a:rPr lang="en-US">
                <a:solidFill>
                  <a:srgbClr val="FF0000"/>
                </a:solidFill>
              </a:rPr>
              <a:t> ]  </a:t>
            </a:r>
            <a:r>
              <a:rPr lang="en-US" sz="1400">
                <a:solidFill>
                  <a:srgbClr val="FF0000"/>
                </a:solidFill>
              </a:rPr>
              <a:t> </a:t>
            </a:r>
            <a:r>
              <a:rPr lang="en-US"/>
              <a:t>=	 5.6 x 10</a:t>
            </a:r>
            <a:r>
              <a:rPr lang="en-US" baseline="30000"/>
              <a:t>–12</a:t>
            </a:r>
            <a:r>
              <a:rPr lang="en-US"/>
              <a:t> M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D. [ H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] = 7.3 x 10</a:t>
            </a:r>
            <a:r>
              <a:rPr lang="en-US" baseline="30000">
                <a:solidFill>
                  <a:srgbClr val="FF0000"/>
                </a:solidFill>
              </a:rPr>
              <a:t>–12</a:t>
            </a:r>
            <a:r>
              <a:rPr lang="en-US">
                <a:solidFill>
                  <a:srgbClr val="FF0000"/>
                </a:solidFill>
              </a:rPr>
              <a:t> M 	[ 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] </a:t>
            </a:r>
            <a:r>
              <a:rPr lang="en-US"/>
              <a:t>=	 7.3 x 10</a:t>
            </a:r>
            <a:r>
              <a:rPr lang="en-US" baseline="30000"/>
              <a:t>–12</a:t>
            </a:r>
            <a:r>
              <a:rPr lang="en-US"/>
              <a:t> M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6169025" y="2159000"/>
            <a:ext cx="2755900" cy="434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6169025" y="1679575"/>
            <a:ext cx="2755900" cy="434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6169025" y="1258888"/>
            <a:ext cx="2755900" cy="434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6240463" y="836613"/>
            <a:ext cx="2684462" cy="434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79" name="Rectangle 15"/>
          <p:cNvSpPr>
            <a:spLocks noChangeArrowheads="1"/>
          </p:cNvSpPr>
          <p:nvPr/>
        </p:nvSpPr>
        <p:spPr bwMode="auto">
          <a:xfrm>
            <a:off x="187325" y="2159000"/>
            <a:ext cx="6038850" cy="434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187325" y="1679575"/>
            <a:ext cx="6038850" cy="434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187325" y="1258888"/>
            <a:ext cx="6038850" cy="4349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392113" y="2847975"/>
            <a:ext cx="53911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the pH of each sol’n above. </a:t>
            </a:r>
          </a:p>
        </p:txBody>
      </p:sp>
      <p:sp>
        <p:nvSpPr>
          <p:cNvPr id="164884" name="Rectangle 20"/>
          <p:cNvSpPr>
            <a:spLocks noChangeArrowheads="1"/>
          </p:cNvSpPr>
          <p:nvPr/>
        </p:nvSpPr>
        <p:spPr bwMode="auto">
          <a:xfrm>
            <a:off x="922338" y="3435350"/>
            <a:ext cx="75485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	( or  pH = –log [ H</a:t>
            </a:r>
            <a:r>
              <a:rPr lang="en-US" baseline="30000"/>
              <a:t>1+</a:t>
            </a:r>
            <a:r>
              <a:rPr lang="en-US"/>
              <a:t> ]  ) </a:t>
            </a:r>
          </a:p>
        </p:txBody>
      </p:sp>
      <p:sp>
        <p:nvSpPr>
          <p:cNvPr id="164887" name="Rectangle 23"/>
          <p:cNvSpPr>
            <a:spLocks noChangeArrowheads="1"/>
          </p:cNvSpPr>
          <p:nvPr/>
        </p:nvSpPr>
        <p:spPr bwMode="auto">
          <a:xfrm>
            <a:off x="530225" y="4154488"/>
            <a:ext cx="6175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A. </a:t>
            </a:r>
          </a:p>
        </p:txBody>
      </p:sp>
      <p:sp>
        <p:nvSpPr>
          <p:cNvPr id="164888" name="Rectangle 24"/>
          <p:cNvSpPr>
            <a:spLocks noChangeArrowheads="1"/>
          </p:cNvSpPr>
          <p:nvPr/>
        </p:nvSpPr>
        <p:spPr bwMode="auto">
          <a:xfrm>
            <a:off x="501650" y="6016625"/>
            <a:ext cx="6175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B. </a:t>
            </a:r>
          </a:p>
        </p:txBody>
      </p:sp>
      <p:sp>
        <p:nvSpPr>
          <p:cNvPr id="164889" name="Rectangle 25"/>
          <p:cNvSpPr>
            <a:spLocks noChangeArrowheads="1"/>
          </p:cNvSpPr>
          <p:nvPr/>
        </p:nvSpPr>
        <p:spPr bwMode="auto">
          <a:xfrm>
            <a:off x="3508375" y="6016625"/>
            <a:ext cx="638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C. </a:t>
            </a:r>
          </a:p>
        </p:txBody>
      </p:sp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6553200" y="6016625"/>
            <a:ext cx="638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D. </a:t>
            </a:r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7213600" y="5995988"/>
            <a:ext cx="1101725" cy="5286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92" name="Rectangle 28"/>
          <p:cNvSpPr>
            <a:spLocks noChangeArrowheads="1"/>
          </p:cNvSpPr>
          <p:nvPr/>
        </p:nvSpPr>
        <p:spPr bwMode="auto">
          <a:xfrm>
            <a:off x="4341813" y="5980113"/>
            <a:ext cx="928687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93" name="Rectangle 29"/>
          <p:cNvSpPr>
            <a:spLocks noChangeArrowheads="1"/>
          </p:cNvSpPr>
          <p:nvPr/>
        </p:nvSpPr>
        <p:spPr bwMode="auto">
          <a:xfrm>
            <a:off x="7272338" y="5094288"/>
            <a:ext cx="971550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94" name="Rectangle 30"/>
          <p:cNvSpPr>
            <a:spLocks noChangeArrowheads="1"/>
          </p:cNvSpPr>
          <p:nvPr/>
        </p:nvSpPr>
        <p:spPr bwMode="auto">
          <a:xfrm>
            <a:off x="1216025" y="5980113"/>
            <a:ext cx="957263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895" name="Rectangle 31"/>
          <p:cNvSpPr>
            <a:spLocks noChangeArrowheads="1"/>
          </p:cNvSpPr>
          <p:nvPr/>
        </p:nvSpPr>
        <p:spPr bwMode="auto">
          <a:xfrm>
            <a:off x="1247775" y="6016625"/>
            <a:ext cx="9763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3.59 </a:t>
            </a:r>
          </a:p>
        </p:txBody>
      </p:sp>
      <p:sp>
        <p:nvSpPr>
          <p:cNvPr id="164896" name="Rectangle 32"/>
          <p:cNvSpPr>
            <a:spLocks noChangeArrowheads="1"/>
          </p:cNvSpPr>
          <p:nvPr/>
        </p:nvSpPr>
        <p:spPr bwMode="auto">
          <a:xfrm>
            <a:off x="4376738" y="6016625"/>
            <a:ext cx="9763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2.74 </a:t>
            </a:r>
          </a:p>
        </p:txBody>
      </p:sp>
      <p:sp>
        <p:nvSpPr>
          <p:cNvPr id="164897" name="Rectangle 33"/>
          <p:cNvSpPr>
            <a:spLocks noChangeArrowheads="1"/>
          </p:cNvSpPr>
          <p:nvPr/>
        </p:nvSpPr>
        <p:spPr bwMode="auto">
          <a:xfrm>
            <a:off x="7207250" y="6016625"/>
            <a:ext cx="10763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11.13</a:t>
            </a:r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7291388" y="5111750"/>
            <a:ext cx="8778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8.72</a:t>
            </a:r>
          </a:p>
        </p:txBody>
      </p:sp>
      <p:sp>
        <p:nvSpPr>
          <p:cNvPr id="164899" name="Rectangle 35"/>
          <p:cNvSpPr>
            <a:spLocks noChangeArrowheads="1"/>
          </p:cNvSpPr>
          <p:nvPr/>
        </p:nvSpPr>
        <p:spPr bwMode="auto">
          <a:xfrm>
            <a:off x="1154113" y="4156075"/>
            <a:ext cx="31559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</a:t>
            </a:r>
          </a:p>
        </p:txBody>
      </p:sp>
      <p:sp>
        <p:nvSpPr>
          <p:cNvPr id="164900" name="Rectangle 36"/>
          <p:cNvSpPr>
            <a:spLocks noChangeArrowheads="1"/>
          </p:cNvSpPr>
          <p:nvPr/>
        </p:nvSpPr>
        <p:spPr bwMode="auto">
          <a:xfrm>
            <a:off x="4264025" y="4156075"/>
            <a:ext cx="37877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[1.90 x 10</a:t>
            </a:r>
            <a:r>
              <a:rPr lang="en-US" baseline="30000"/>
              <a:t>–9</a:t>
            </a:r>
            <a:r>
              <a:rPr lang="en-US"/>
              <a:t> M ] </a:t>
            </a:r>
          </a:p>
        </p:txBody>
      </p:sp>
      <p:grpSp>
        <p:nvGrpSpPr>
          <p:cNvPr id="164943" name="Group 79"/>
          <p:cNvGrpSpPr>
            <a:grpSpLocks/>
          </p:cNvGrpSpPr>
          <p:nvPr/>
        </p:nvGrpSpPr>
        <p:grpSpPr bwMode="auto">
          <a:xfrm>
            <a:off x="1552575" y="5160963"/>
            <a:ext cx="646113" cy="463550"/>
            <a:chOff x="1997" y="3025"/>
            <a:chExt cx="407" cy="292"/>
          </a:xfrm>
        </p:grpSpPr>
        <p:sp>
          <p:nvSpPr>
            <p:cNvPr id="164908" name="Rectangle 44"/>
            <p:cNvSpPr>
              <a:spLocks noChangeArrowheads="1"/>
            </p:cNvSpPr>
            <p:nvPr/>
          </p:nvSpPr>
          <p:spPr bwMode="auto">
            <a:xfrm>
              <a:off x="1997" y="3031"/>
              <a:ext cx="4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latin typeface="OCR A Extended" pitchFamily="50" charset="0"/>
                </a:rPr>
                <a:t>log</a:t>
              </a:r>
            </a:p>
          </p:txBody>
        </p:sp>
        <p:sp>
          <p:nvSpPr>
            <p:cNvPr id="164909" name="Rectangle 45"/>
            <p:cNvSpPr>
              <a:spLocks noChangeArrowheads="1"/>
            </p:cNvSpPr>
            <p:nvPr/>
          </p:nvSpPr>
          <p:spPr bwMode="auto">
            <a:xfrm>
              <a:off x="2041" y="3025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10" name="Group 46"/>
          <p:cNvGrpSpPr>
            <a:grpSpLocks/>
          </p:cNvGrpSpPr>
          <p:nvPr/>
        </p:nvGrpSpPr>
        <p:grpSpPr bwMode="auto">
          <a:xfrm>
            <a:off x="2305050" y="5113338"/>
            <a:ext cx="550863" cy="519112"/>
            <a:chOff x="1831" y="2023"/>
            <a:chExt cx="347" cy="327"/>
          </a:xfrm>
        </p:grpSpPr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1882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1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831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13" name="Group 49"/>
          <p:cNvGrpSpPr>
            <a:grpSpLocks/>
          </p:cNvGrpSpPr>
          <p:nvPr/>
        </p:nvGrpSpPr>
        <p:grpSpPr bwMode="auto">
          <a:xfrm>
            <a:off x="3684588" y="5113338"/>
            <a:ext cx="550862" cy="519112"/>
            <a:chOff x="2700" y="2023"/>
            <a:chExt cx="347" cy="327"/>
          </a:xfrm>
        </p:grpSpPr>
        <p:sp>
          <p:nvSpPr>
            <p:cNvPr id="164914" name="Rectangle 50"/>
            <p:cNvSpPr>
              <a:spLocks noChangeArrowheads="1"/>
            </p:cNvSpPr>
            <p:nvPr/>
          </p:nvSpPr>
          <p:spPr bwMode="auto">
            <a:xfrm>
              <a:off x="2751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9</a:t>
              </a:r>
            </a:p>
          </p:txBody>
        </p:sp>
        <p:sp>
          <p:nvSpPr>
            <p:cNvPr id="164915" name="Rectangle 51"/>
            <p:cNvSpPr>
              <a:spLocks noChangeArrowheads="1"/>
            </p:cNvSpPr>
            <p:nvPr/>
          </p:nvSpPr>
          <p:spPr bwMode="auto">
            <a:xfrm>
              <a:off x="2700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22" name="Group 58"/>
          <p:cNvGrpSpPr>
            <a:grpSpLocks/>
          </p:cNvGrpSpPr>
          <p:nvPr/>
        </p:nvGrpSpPr>
        <p:grpSpPr bwMode="auto">
          <a:xfrm>
            <a:off x="4333875" y="5113338"/>
            <a:ext cx="612775" cy="519112"/>
            <a:chOff x="3977" y="2023"/>
            <a:chExt cx="386" cy="327"/>
          </a:xfrm>
        </p:grpSpPr>
        <p:sp>
          <p:nvSpPr>
            <p:cNvPr id="164923" name="Rectangle 59"/>
            <p:cNvSpPr>
              <a:spLocks noChangeArrowheads="1"/>
            </p:cNvSpPr>
            <p:nvPr/>
          </p:nvSpPr>
          <p:spPr bwMode="auto">
            <a:xfrm>
              <a:off x="3977" y="2023"/>
              <a:ext cx="3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EE</a:t>
              </a:r>
            </a:p>
          </p:txBody>
        </p:sp>
        <p:sp>
          <p:nvSpPr>
            <p:cNvPr id="164924" name="Rectangle 60"/>
            <p:cNvSpPr>
              <a:spLocks noChangeArrowheads="1"/>
            </p:cNvSpPr>
            <p:nvPr/>
          </p:nvSpPr>
          <p:spPr bwMode="auto">
            <a:xfrm>
              <a:off x="3997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25" name="Group 61"/>
          <p:cNvGrpSpPr>
            <a:grpSpLocks/>
          </p:cNvGrpSpPr>
          <p:nvPr/>
        </p:nvGrpSpPr>
        <p:grpSpPr bwMode="auto">
          <a:xfrm>
            <a:off x="5702300" y="5113338"/>
            <a:ext cx="550863" cy="519112"/>
            <a:chOff x="4839" y="2023"/>
            <a:chExt cx="347" cy="327"/>
          </a:xfrm>
        </p:grpSpPr>
        <p:sp>
          <p:nvSpPr>
            <p:cNvPr id="164926" name="Rectangle 62"/>
            <p:cNvSpPr>
              <a:spLocks noChangeArrowheads="1"/>
            </p:cNvSpPr>
            <p:nvPr/>
          </p:nvSpPr>
          <p:spPr bwMode="auto">
            <a:xfrm>
              <a:off x="4881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9</a:t>
              </a:r>
            </a:p>
          </p:txBody>
        </p:sp>
        <p:sp>
          <p:nvSpPr>
            <p:cNvPr id="164927" name="Rectangle 63"/>
            <p:cNvSpPr>
              <a:spLocks noChangeArrowheads="1"/>
            </p:cNvSpPr>
            <p:nvPr/>
          </p:nvSpPr>
          <p:spPr bwMode="auto">
            <a:xfrm>
              <a:off x="4839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28" name="Group 64"/>
          <p:cNvGrpSpPr>
            <a:grpSpLocks/>
          </p:cNvGrpSpPr>
          <p:nvPr/>
        </p:nvGrpSpPr>
        <p:grpSpPr bwMode="auto">
          <a:xfrm>
            <a:off x="6413500" y="5113338"/>
            <a:ext cx="550863" cy="519112"/>
            <a:chOff x="5287" y="2023"/>
            <a:chExt cx="347" cy="327"/>
          </a:xfrm>
        </p:grpSpPr>
        <p:sp>
          <p:nvSpPr>
            <p:cNvPr id="164929" name="Rectangle 65"/>
            <p:cNvSpPr>
              <a:spLocks noChangeArrowheads="1"/>
            </p:cNvSpPr>
            <p:nvPr/>
          </p:nvSpPr>
          <p:spPr bwMode="auto">
            <a:xfrm>
              <a:off x="5329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=</a:t>
              </a:r>
            </a:p>
          </p:txBody>
        </p:sp>
        <p:sp>
          <p:nvSpPr>
            <p:cNvPr id="164930" name="Rectangle 66"/>
            <p:cNvSpPr>
              <a:spLocks noChangeArrowheads="1"/>
            </p:cNvSpPr>
            <p:nvPr/>
          </p:nvSpPr>
          <p:spPr bwMode="auto">
            <a:xfrm>
              <a:off x="5287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37" name="Group 73"/>
          <p:cNvGrpSpPr>
            <a:grpSpLocks/>
          </p:cNvGrpSpPr>
          <p:nvPr/>
        </p:nvGrpSpPr>
        <p:grpSpPr bwMode="auto">
          <a:xfrm>
            <a:off x="939800" y="5095875"/>
            <a:ext cx="550863" cy="528638"/>
            <a:chOff x="971" y="2012"/>
            <a:chExt cx="347" cy="333"/>
          </a:xfrm>
        </p:grpSpPr>
        <p:sp>
          <p:nvSpPr>
            <p:cNvPr id="164938" name="Rectangle 74"/>
            <p:cNvSpPr>
              <a:spLocks noChangeArrowheads="1"/>
            </p:cNvSpPr>
            <p:nvPr/>
          </p:nvSpPr>
          <p:spPr bwMode="auto">
            <a:xfrm>
              <a:off x="971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39" name="Rectangle 75"/>
            <p:cNvSpPr>
              <a:spLocks noChangeArrowheads="1"/>
            </p:cNvSpPr>
            <p:nvPr/>
          </p:nvSpPr>
          <p:spPr bwMode="auto">
            <a:xfrm>
              <a:off x="1018" y="201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–</a:t>
              </a:r>
            </a:p>
          </p:txBody>
        </p:sp>
      </p:grpSp>
      <p:grpSp>
        <p:nvGrpSpPr>
          <p:cNvPr id="164940" name="Group 76"/>
          <p:cNvGrpSpPr>
            <a:grpSpLocks/>
          </p:cNvGrpSpPr>
          <p:nvPr/>
        </p:nvGrpSpPr>
        <p:grpSpPr bwMode="auto">
          <a:xfrm>
            <a:off x="5033963" y="5095875"/>
            <a:ext cx="550862" cy="528638"/>
            <a:chOff x="4418" y="2012"/>
            <a:chExt cx="347" cy="333"/>
          </a:xfrm>
        </p:grpSpPr>
        <p:sp>
          <p:nvSpPr>
            <p:cNvPr id="164941" name="Rectangle 77"/>
            <p:cNvSpPr>
              <a:spLocks noChangeArrowheads="1"/>
            </p:cNvSpPr>
            <p:nvPr/>
          </p:nvSpPr>
          <p:spPr bwMode="auto">
            <a:xfrm>
              <a:off x="4418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42" name="Rectangle 78"/>
            <p:cNvSpPr>
              <a:spLocks noChangeArrowheads="1"/>
            </p:cNvSpPr>
            <p:nvPr/>
          </p:nvSpPr>
          <p:spPr bwMode="auto">
            <a:xfrm>
              <a:off x="4465" y="201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–</a:t>
              </a:r>
            </a:p>
          </p:txBody>
        </p:sp>
      </p:grpSp>
      <p:grpSp>
        <p:nvGrpSpPr>
          <p:cNvPr id="164944" name="Group 80"/>
          <p:cNvGrpSpPr>
            <a:grpSpLocks/>
          </p:cNvGrpSpPr>
          <p:nvPr/>
        </p:nvGrpSpPr>
        <p:grpSpPr bwMode="auto">
          <a:xfrm>
            <a:off x="3000375" y="5113338"/>
            <a:ext cx="550863" cy="519112"/>
            <a:chOff x="3138" y="2023"/>
            <a:chExt cx="347" cy="327"/>
          </a:xfrm>
        </p:grpSpPr>
        <p:sp>
          <p:nvSpPr>
            <p:cNvPr id="164945" name="Rectangle 81"/>
            <p:cNvSpPr>
              <a:spLocks noChangeArrowheads="1"/>
            </p:cNvSpPr>
            <p:nvPr/>
          </p:nvSpPr>
          <p:spPr bwMode="auto">
            <a:xfrm>
              <a:off x="3159" y="2023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.</a:t>
              </a:r>
            </a:p>
          </p:txBody>
        </p:sp>
        <p:sp>
          <p:nvSpPr>
            <p:cNvPr id="164946" name="Rectangle 82"/>
            <p:cNvSpPr>
              <a:spLocks noChangeArrowheads="1"/>
            </p:cNvSpPr>
            <p:nvPr/>
          </p:nvSpPr>
          <p:spPr bwMode="auto">
            <a:xfrm>
              <a:off x="3138" y="2053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4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4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4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4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4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4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4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4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4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4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4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4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4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5" grpId="0" animBg="1"/>
      <p:bldP spid="164886" grpId="0" animBg="1"/>
      <p:bldP spid="164875" grpId="0" animBg="1"/>
      <p:bldP spid="164876" grpId="0" animBg="1"/>
      <p:bldP spid="164877" grpId="0" animBg="1"/>
      <p:bldP spid="164878" grpId="0" animBg="1"/>
      <p:bldP spid="164879" grpId="0" animBg="1"/>
      <p:bldP spid="164880" grpId="0" animBg="1"/>
      <p:bldP spid="164881" grpId="0" animBg="1"/>
      <p:bldP spid="164881" grpId="1" animBg="1"/>
      <p:bldP spid="164884" grpId="0"/>
      <p:bldP spid="164887" grpId="0"/>
      <p:bldP spid="164888" grpId="0"/>
      <p:bldP spid="164889" grpId="0"/>
      <p:bldP spid="164890" grpId="0"/>
      <p:bldP spid="164891" grpId="0" animBg="1"/>
      <p:bldP spid="164892" grpId="0" animBg="1"/>
      <p:bldP spid="164893" grpId="0" animBg="1"/>
      <p:bldP spid="164894" grpId="0" animBg="1"/>
      <p:bldP spid="164895" grpId="0"/>
      <p:bldP spid="164896" grpId="0"/>
      <p:bldP spid="164897" grpId="0"/>
      <p:bldP spid="164898" grpId="0"/>
      <p:bldP spid="164899" grpId="0"/>
      <p:bldP spid="1649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981075" y="623888"/>
            <a:ext cx="2930525" cy="9874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5554663" y="319088"/>
            <a:ext cx="2451100" cy="129222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728663" y="98425"/>
            <a:ext cx="321786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A few last equations…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1019175" y="722313"/>
            <a:ext cx="292258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pOH = –log [ OH</a:t>
            </a:r>
            <a:r>
              <a:rPr lang="en-US" sz="2400" baseline="30000"/>
              <a:t>1–</a:t>
            </a:r>
            <a:r>
              <a:rPr lang="en-US" sz="2400"/>
              <a:t> ] 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1014413" y="1103313"/>
            <a:ext cx="27384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 pH  +  pOH  =  14 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5595938" y="1101725"/>
            <a:ext cx="250348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[ OH</a:t>
            </a:r>
            <a:r>
              <a:rPr lang="en-US" sz="2400" baseline="30000"/>
              <a:t>1–</a:t>
            </a:r>
            <a:r>
              <a:rPr lang="en-US" sz="2400"/>
              <a:t> ] = 10</a:t>
            </a:r>
            <a:r>
              <a:rPr lang="en-US" sz="2400" baseline="30000"/>
              <a:t>–pOH</a:t>
            </a:r>
            <a:r>
              <a:rPr lang="en-US" sz="2400"/>
              <a:t> </a:t>
            </a: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4930775" y="333375"/>
            <a:ext cx="3430588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        [ H</a:t>
            </a:r>
            <a:r>
              <a:rPr lang="en-US" sz="2400" baseline="-25000"/>
              <a:t>3</a:t>
            </a:r>
            <a:r>
              <a:rPr lang="en-US" sz="2400"/>
              <a:t>O</a:t>
            </a:r>
            <a:r>
              <a:rPr lang="en-US" sz="2400" baseline="30000"/>
              <a:t>1+</a:t>
            </a:r>
            <a:r>
              <a:rPr lang="en-US" sz="2400"/>
              <a:t> ] = 10</a:t>
            </a:r>
            <a:r>
              <a:rPr lang="en-US" sz="2400" baseline="30000"/>
              <a:t>–pH</a:t>
            </a:r>
            <a:endParaRPr lang="en-US" sz="2400"/>
          </a:p>
          <a:p>
            <a:pPr algn="l"/>
            <a:r>
              <a:rPr lang="en-US" sz="2400"/>
              <a:t>( or     [ H</a:t>
            </a:r>
            <a:r>
              <a:rPr lang="en-US" sz="2400" baseline="30000"/>
              <a:t>1+</a:t>
            </a:r>
            <a:r>
              <a:rPr lang="en-US" sz="2400"/>
              <a:t> ] = 10</a:t>
            </a:r>
            <a:r>
              <a:rPr lang="en-US" sz="2400" baseline="30000"/>
              <a:t>–pH</a:t>
            </a:r>
            <a:r>
              <a:rPr lang="en-US" sz="2400"/>
              <a:t>    ) </a:t>
            </a:r>
          </a:p>
        </p:txBody>
      </p:sp>
      <p:grpSp>
        <p:nvGrpSpPr>
          <p:cNvPr id="165925" name="Group 37"/>
          <p:cNvGrpSpPr>
            <a:grpSpLocks/>
          </p:cNvGrpSpPr>
          <p:nvPr/>
        </p:nvGrpSpPr>
        <p:grpSpPr bwMode="auto">
          <a:xfrm>
            <a:off x="952500" y="5351463"/>
            <a:ext cx="1443038" cy="1400175"/>
            <a:chOff x="600" y="3371"/>
            <a:chExt cx="909" cy="882"/>
          </a:xfrm>
        </p:grpSpPr>
        <p:sp>
          <p:nvSpPr>
            <p:cNvPr id="165902" name="Oval 14"/>
            <p:cNvSpPr>
              <a:spLocks noChangeArrowheads="1"/>
            </p:cNvSpPr>
            <p:nvPr/>
          </p:nvSpPr>
          <p:spPr bwMode="auto">
            <a:xfrm>
              <a:off x="627" y="3371"/>
              <a:ext cx="882" cy="88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Text Box 15"/>
            <p:cNvSpPr txBox="1">
              <a:spLocks noChangeArrowheads="1"/>
            </p:cNvSpPr>
            <p:nvPr/>
          </p:nvSpPr>
          <p:spPr bwMode="auto">
            <a:xfrm>
              <a:off x="600" y="3635"/>
              <a:ext cx="88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    pOH</a:t>
              </a:r>
            </a:p>
          </p:txBody>
        </p:sp>
      </p:grpSp>
      <p:grpSp>
        <p:nvGrpSpPr>
          <p:cNvPr id="165924" name="Group 36"/>
          <p:cNvGrpSpPr>
            <a:grpSpLocks/>
          </p:cNvGrpSpPr>
          <p:nvPr/>
        </p:nvGrpSpPr>
        <p:grpSpPr bwMode="auto">
          <a:xfrm>
            <a:off x="981075" y="1709738"/>
            <a:ext cx="1414463" cy="1400175"/>
            <a:chOff x="618" y="1077"/>
            <a:chExt cx="891" cy="882"/>
          </a:xfrm>
        </p:grpSpPr>
        <p:sp>
          <p:nvSpPr>
            <p:cNvPr id="165904" name="Oval 16"/>
            <p:cNvSpPr>
              <a:spLocks noChangeArrowheads="1"/>
            </p:cNvSpPr>
            <p:nvPr/>
          </p:nvSpPr>
          <p:spPr bwMode="auto">
            <a:xfrm>
              <a:off x="627" y="1077"/>
              <a:ext cx="882" cy="88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Text Box 17"/>
            <p:cNvSpPr txBox="1">
              <a:spLocks noChangeArrowheads="1"/>
            </p:cNvSpPr>
            <p:nvPr/>
          </p:nvSpPr>
          <p:spPr bwMode="auto">
            <a:xfrm>
              <a:off x="618" y="1351"/>
              <a:ext cx="88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     pH</a:t>
              </a:r>
            </a:p>
          </p:txBody>
        </p:sp>
      </p:grpSp>
      <p:grpSp>
        <p:nvGrpSpPr>
          <p:cNvPr id="165926" name="Group 38"/>
          <p:cNvGrpSpPr>
            <a:grpSpLocks/>
          </p:cNvGrpSpPr>
          <p:nvPr/>
        </p:nvGrpSpPr>
        <p:grpSpPr bwMode="auto">
          <a:xfrm>
            <a:off x="6245225" y="5351463"/>
            <a:ext cx="1471613" cy="1400175"/>
            <a:chOff x="3934" y="3371"/>
            <a:chExt cx="927" cy="882"/>
          </a:xfrm>
        </p:grpSpPr>
        <p:sp>
          <p:nvSpPr>
            <p:cNvPr id="165906" name="Oval 18"/>
            <p:cNvSpPr>
              <a:spLocks noChangeArrowheads="1"/>
            </p:cNvSpPr>
            <p:nvPr/>
          </p:nvSpPr>
          <p:spPr bwMode="auto">
            <a:xfrm>
              <a:off x="3979" y="3371"/>
              <a:ext cx="882" cy="88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Text Box 19"/>
            <p:cNvSpPr txBox="1">
              <a:spLocks noChangeArrowheads="1"/>
            </p:cNvSpPr>
            <p:nvPr/>
          </p:nvSpPr>
          <p:spPr bwMode="auto">
            <a:xfrm>
              <a:off x="3934" y="3662"/>
              <a:ext cx="88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  [ OH</a:t>
              </a:r>
              <a:r>
                <a:rPr lang="en-US" sz="2400" baseline="30000"/>
                <a:t>1–</a:t>
              </a:r>
              <a:r>
                <a:rPr lang="en-US" sz="2400"/>
                <a:t> ]</a:t>
              </a:r>
            </a:p>
          </p:txBody>
        </p:sp>
      </p:grpSp>
      <p:grpSp>
        <p:nvGrpSpPr>
          <p:cNvPr id="165927" name="Group 39"/>
          <p:cNvGrpSpPr>
            <a:grpSpLocks/>
          </p:cNvGrpSpPr>
          <p:nvPr/>
        </p:nvGrpSpPr>
        <p:grpSpPr bwMode="auto">
          <a:xfrm>
            <a:off x="6245225" y="1709738"/>
            <a:ext cx="1560513" cy="1400175"/>
            <a:chOff x="3934" y="1077"/>
            <a:chExt cx="983" cy="882"/>
          </a:xfrm>
        </p:grpSpPr>
        <p:sp>
          <p:nvSpPr>
            <p:cNvPr id="165908" name="Oval 20"/>
            <p:cNvSpPr>
              <a:spLocks noChangeArrowheads="1"/>
            </p:cNvSpPr>
            <p:nvPr/>
          </p:nvSpPr>
          <p:spPr bwMode="auto">
            <a:xfrm>
              <a:off x="3979" y="1077"/>
              <a:ext cx="882" cy="88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Text Box 21"/>
            <p:cNvSpPr txBox="1">
              <a:spLocks noChangeArrowheads="1"/>
            </p:cNvSpPr>
            <p:nvPr/>
          </p:nvSpPr>
          <p:spPr bwMode="auto">
            <a:xfrm>
              <a:off x="3934" y="1351"/>
              <a:ext cx="98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 [ H</a:t>
              </a:r>
              <a:r>
                <a:rPr lang="en-US" sz="2400" baseline="-25000"/>
                <a:t>3</a:t>
              </a:r>
              <a:r>
                <a:rPr lang="en-US" sz="2400"/>
                <a:t>O</a:t>
              </a:r>
              <a:r>
                <a:rPr lang="en-US" sz="2400" baseline="30000"/>
                <a:t>1+</a:t>
              </a:r>
              <a:r>
                <a:rPr lang="en-US" sz="2400"/>
                <a:t> ]</a:t>
              </a:r>
            </a:p>
          </p:txBody>
        </p:sp>
      </p:grpSp>
      <p:grpSp>
        <p:nvGrpSpPr>
          <p:cNvPr id="165932" name="Group 44"/>
          <p:cNvGrpSpPr>
            <a:grpSpLocks/>
          </p:cNvGrpSpPr>
          <p:nvPr/>
        </p:nvGrpSpPr>
        <p:grpSpPr bwMode="auto">
          <a:xfrm>
            <a:off x="434975" y="3249613"/>
            <a:ext cx="2825750" cy="1962150"/>
            <a:chOff x="274" y="2047"/>
            <a:chExt cx="1780" cy="1236"/>
          </a:xfrm>
        </p:grpSpPr>
        <p:sp>
          <p:nvSpPr>
            <p:cNvPr id="165910" name="Line 22"/>
            <p:cNvSpPr>
              <a:spLocks noChangeShapeType="1"/>
            </p:cNvSpPr>
            <p:nvPr/>
          </p:nvSpPr>
          <p:spPr bwMode="auto">
            <a:xfrm>
              <a:off x="1068" y="2841"/>
              <a:ext cx="0" cy="4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Line 23"/>
            <p:cNvSpPr>
              <a:spLocks noChangeShapeType="1"/>
            </p:cNvSpPr>
            <p:nvPr/>
          </p:nvSpPr>
          <p:spPr bwMode="auto">
            <a:xfrm>
              <a:off x="1068" y="2047"/>
              <a:ext cx="0" cy="4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2" name="Text Box 24"/>
            <p:cNvSpPr txBox="1">
              <a:spLocks noChangeArrowheads="1"/>
            </p:cNvSpPr>
            <p:nvPr/>
          </p:nvSpPr>
          <p:spPr bwMode="auto">
            <a:xfrm>
              <a:off x="274" y="2489"/>
              <a:ext cx="178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pH  +  pOH  =  14</a:t>
              </a:r>
            </a:p>
          </p:txBody>
        </p:sp>
      </p:grpSp>
      <p:grpSp>
        <p:nvGrpSpPr>
          <p:cNvPr id="165933" name="Group 45"/>
          <p:cNvGrpSpPr>
            <a:grpSpLocks/>
          </p:cNvGrpSpPr>
          <p:nvPr/>
        </p:nvGrpSpPr>
        <p:grpSpPr bwMode="auto">
          <a:xfrm>
            <a:off x="5100638" y="3249613"/>
            <a:ext cx="3956050" cy="1962150"/>
            <a:chOff x="3213" y="2047"/>
            <a:chExt cx="2492" cy="1236"/>
          </a:xfrm>
        </p:grpSpPr>
        <p:sp>
          <p:nvSpPr>
            <p:cNvPr id="165913" name="Line 25"/>
            <p:cNvSpPr>
              <a:spLocks noChangeShapeType="1"/>
            </p:cNvSpPr>
            <p:nvPr/>
          </p:nvSpPr>
          <p:spPr bwMode="auto">
            <a:xfrm>
              <a:off x="4420" y="2841"/>
              <a:ext cx="0" cy="4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Line 26"/>
            <p:cNvSpPr>
              <a:spLocks noChangeShapeType="1"/>
            </p:cNvSpPr>
            <p:nvPr/>
          </p:nvSpPr>
          <p:spPr bwMode="auto">
            <a:xfrm>
              <a:off x="4420" y="2047"/>
              <a:ext cx="0" cy="4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Text Box 27"/>
            <p:cNvSpPr txBox="1">
              <a:spLocks noChangeArrowheads="1"/>
            </p:cNvSpPr>
            <p:nvPr/>
          </p:nvSpPr>
          <p:spPr bwMode="auto">
            <a:xfrm>
              <a:off x="3213" y="2498"/>
              <a:ext cx="249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[ H</a:t>
              </a:r>
              <a:r>
                <a:rPr lang="en-US" sz="2400" baseline="-25000"/>
                <a:t>3</a:t>
              </a:r>
              <a:r>
                <a:rPr lang="en-US" sz="2400"/>
                <a:t>O</a:t>
              </a:r>
              <a:r>
                <a:rPr lang="en-US" sz="2400" baseline="30000"/>
                <a:t>1+</a:t>
              </a:r>
              <a:r>
                <a:rPr lang="en-US" sz="2400"/>
                <a:t> ] [ OH</a:t>
              </a:r>
              <a:r>
                <a:rPr lang="en-US" sz="2400" baseline="30000"/>
                <a:t>1–</a:t>
              </a:r>
              <a:r>
                <a:rPr lang="en-US" sz="2400"/>
                <a:t> ] = 1 x 10</a:t>
              </a:r>
              <a:r>
                <a:rPr lang="en-US" sz="2400" baseline="30000"/>
                <a:t>–14</a:t>
              </a:r>
              <a:endParaRPr lang="en-US" sz="2400"/>
            </a:p>
          </p:txBody>
        </p:sp>
      </p:grpSp>
      <p:grpSp>
        <p:nvGrpSpPr>
          <p:cNvPr id="165928" name="Group 40"/>
          <p:cNvGrpSpPr>
            <a:grpSpLocks/>
          </p:cNvGrpSpPr>
          <p:nvPr/>
        </p:nvGrpSpPr>
        <p:grpSpPr bwMode="auto">
          <a:xfrm>
            <a:off x="2535238" y="1820863"/>
            <a:ext cx="3640137" cy="560387"/>
            <a:chOff x="1597" y="1147"/>
            <a:chExt cx="2293" cy="353"/>
          </a:xfrm>
        </p:grpSpPr>
        <p:sp>
          <p:nvSpPr>
            <p:cNvPr id="165918" name="Line 30"/>
            <p:cNvSpPr>
              <a:spLocks noChangeShapeType="1"/>
            </p:cNvSpPr>
            <p:nvPr/>
          </p:nvSpPr>
          <p:spPr bwMode="auto">
            <a:xfrm>
              <a:off x="1597" y="1430"/>
              <a:ext cx="229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Text Box 32"/>
            <p:cNvSpPr txBox="1">
              <a:spLocks noChangeArrowheads="1"/>
            </p:cNvSpPr>
            <p:nvPr/>
          </p:nvSpPr>
          <p:spPr bwMode="auto">
            <a:xfrm>
              <a:off x="2038" y="1147"/>
              <a:ext cx="1500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[ H</a:t>
              </a:r>
              <a:r>
                <a:rPr lang="en-US" sz="2400" baseline="-25000"/>
                <a:t>3</a:t>
              </a:r>
              <a:r>
                <a:rPr lang="en-US" sz="2400"/>
                <a:t>O</a:t>
              </a:r>
              <a:r>
                <a:rPr lang="en-US" sz="2400" baseline="30000"/>
                <a:t>1+</a:t>
              </a:r>
              <a:r>
                <a:rPr lang="en-US" sz="2400"/>
                <a:t> ] = 10</a:t>
              </a:r>
              <a:r>
                <a:rPr lang="en-US" sz="2400" baseline="30000"/>
                <a:t>–pH</a:t>
              </a:r>
              <a:endParaRPr lang="en-US" sz="2400"/>
            </a:p>
          </p:txBody>
        </p:sp>
      </p:grpSp>
      <p:grpSp>
        <p:nvGrpSpPr>
          <p:cNvPr id="165929" name="Group 41"/>
          <p:cNvGrpSpPr>
            <a:grpSpLocks/>
          </p:cNvGrpSpPr>
          <p:nvPr/>
        </p:nvGrpSpPr>
        <p:grpSpPr bwMode="auto">
          <a:xfrm>
            <a:off x="2535238" y="2409825"/>
            <a:ext cx="3640137" cy="560388"/>
            <a:chOff x="1597" y="1518"/>
            <a:chExt cx="2293" cy="353"/>
          </a:xfrm>
        </p:grpSpPr>
        <p:sp>
          <p:nvSpPr>
            <p:cNvPr id="165919" name="Line 31"/>
            <p:cNvSpPr>
              <a:spLocks noChangeShapeType="1"/>
            </p:cNvSpPr>
            <p:nvPr/>
          </p:nvSpPr>
          <p:spPr bwMode="auto">
            <a:xfrm>
              <a:off x="1597" y="1548"/>
              <a:ext cx="229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Text Box 33"/>
            <p:cNvSpPr txBox="1">
              <a:spLocks noChangeArrowheads="1"/>
            </p:cNvSpPr>
            <p:nvPr/>
          </p:nvSpPr>
          <p:spPr bwMode="auto">
            <a:xfrm>
              <a:off x="1905" y="1518"/>
              <a:ext cx="179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pH = –log [ H</a:t>
              </a:r>
              <a:r>
                <a:rPr lang="en-US" sz="2400" baseline="-25000"/>
                <a:t>3</a:t>
              </a:r>
              <a:r>
                <a:rPr lang="en-US" sz="2400"/>
                <a:t>O</a:t>
              </a:r>
              <a:r>
                <a:rPr lang="en-US" sz="2400" baseline="30000"/>
                <a:t>1+</a:t>
              </a:r>
              <a:r>
                <a:rPr lang="en-US" sz="2400"/>
                <a:t> ]</a:t>
              </a:r>
            </a:p>
          </p:txBody>
        </p:sp>
      </p:grpSp>
      <p:grpSp>
        <p:nvGrpSpPr>
          <p:cNvPr id="165930" name="Group 42"/>
          <p:cNvGrpSpPr>
            <a:grpSpLocks/>
          </p:cNvGrpSpPr>
          <p:nvPr/>
        </p:nvGrpSpPr>
        <p:grpSpPr bwMode="auto">
          <a:xfrm>
            <a:off x="2535238" y="5462588"/>
            <a:ext cx="3640137" cy="560387"/>
            <a:chOff x="1597" y="3441"/>
            <a:chExt cx="2293" cy="353"/>
          </a:xfrm>
        </p:grpSpPr>
        <p:sp>
          <p:nvSpPr>
            <p:cNvPr id="165916" name="Line 28"/>
            <p:cNvSpPr>
              <a:spLocks noChangeShapeType="1"/>
            </p:cNvSpPr>
            <p:nvPr/>
          </p:nvSpPr>
          <p:spPr bwMode="auto">
            <a:xfrm>
              <a:off x="1597" y="3724"/>
              <a:ext cx="229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Text Box 34"/>
            <p:cNvSpPr txBox="1">
              <a:spLocks noChangeArrowheads="1"/>
            </p:cNvSpPr>
            <p:nvPr/>
          </p:nvSpPr>
          <p:spPr bwMode="auto">
            <a:xfrm>
              <a:off x="1937" y="3441"/>
              <a:ext cx="164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[ OH</a:t>
              </a:r>
              <a:r>
                <a:rPr lang="en-US" sz="2400" baseline="30000"/>
                <a:t>1– </a:t>
              </a:r>
              <a:r>
                <a:rPr lang="en-US" sz="2400"/>
                <a:t>] = 10</a:t>
              </a:r>
              <a:r>
                <a:rPr lang="en-US" sz="2400" baseline="30000"/>
                <a:t>–pOH</a:t>
              </a:r>
              <a:endParaRPr lang="en-US" sz="2400"/>
            </a:p>
          </p:txBody>
        </p:sp>
      </p:grpSp>
      <p:grpSp>
        <p:nvGrpSpPr>
          <p:cNvPr id="165931" name="Group 43"/>
          <p:cNvGrpSpPr>
            <a:grpSpLocks/>
          </p:cNvGrpSpPr>
          <p:nvPr/>
        </p:nvGrpSpPr>
        <p:grpSpPr bwMode="auto">
          <a:xfrm>
            <a:off x="2535238" y="6051550"/>
            <a:ext cx="3781425" cy="560388"/>
            <a:chOff x="1597" y="3812"/>
            <a:chExt cx="2382" cy="353"/>
          </a:xfrm>
        </p:grpSpPr>
        <p:sp>
          <p:nvSpPr>
            <p:cNvPr id="165917" name="Line 29"/>
            <p:cNvSpPr>
              <a:spLocks noChangeShapeType="1"/>
            </p:cNvSpPr>
            <p:nvPr/>
          </p:nvSpPr>
          <p:spPr bwMode="auto">
            <a:xfrm>
              <a:off x="1597" y="3841"/>
              <a:ext cx="229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Text Box 35"/>
            <p:cNvSpPr txBox="1">
              <a:spLocks noChangeArrowheads="1"/>
            </p:cNvSpPr>
            <p:nvPr/>
          </p:nvSpPr>
          <p:spPr bwMode="auto">
            <a:xfrm>
              <a:off x="1950" y="3812"/>
              <a:ext cx="202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/>
                <a:t>pOH = –log [ OH</a:t>
              </a:r>
              <a:r>
                <a:rPr lang="en-US" sz="2400" baseline="30000"/>
                <a:t>1–</a:t>
              </a:r>
              <a:r>
                <a:rPr lang="en-US" sz="2400"/>
                <a:t> 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4" grpId="0" animBg="1"/>
      <p:bldP spid="1659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89" name="Rectangle 77"/>
          <p:cNvSpPr>
            <a:spLocks noChangeArrowheads="1"/>
          </p:cNvSpPr>
          <p:nvPr/>
        </p:nvSpPr>
        <p:spPr bwMode="auto">
          <a:xfrm>
            <a:off x="3803650" y="5686425"/>
            <a:ext cx="4135438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525463" y="844550"/>
            <a:ext cx="239236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If pH = 4.87,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find [ 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]. </a:t>
            </a:r>
          </a:p>
        </p:txBody>
      </p:sp>
      <p:grpSp>
        <p:nvGrpSpPr>
          <p:cNvPr id="166952" name="Group 40"/>
          <p:cNvGrpSpPr>
            <a:grpSpLocks/>
          </p:cNvGrpSpPr>
          <p:nvPr/>
        </p:nvGrpSpPr>
        <p:grpSpPr bwMode="auto">
          <a:xfrm>
            <a:off x="3646488" y="393700"/>
            <a:ext cx="5511800" cy="3222625"/>
            <a:chOff x="274" y="1077"/>
            <a:chExt cx="5431" cy="3176"/>
          </a:xfrm>
        </p:grpSpPr>
        <p:grpSp>
          <p:nvGrpSpPr>
            <p:cNvPr id="166920" name="Group 8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66921" name="Oval 9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2" name="Text Box 10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66923" name="Group 11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66924" name="Oval 12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5" name="Text Box 13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66926" name="Group 14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66927" name="Oval 15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8" name="Text Box 16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66929" name="Group 17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66930" name="Oval 18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1" name="Text Box 19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66932" name="Group 20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66933" name="Line 21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4" name="Line 22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5" name="Text Box 23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66936" name="Group 24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66937" name="Line 25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8" name="Line 26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66940" name="Group 28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66941" name="Line 29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2" name="Text Box 30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66943" name="Group 31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66944" name="Line 32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5" name="Text Box 33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66946" name="Group 34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66947" name="Line 35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8" name="Text Box 36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66949" name="Group 37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66950" name="Line 38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1" name="Text Box 39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66953" name="Group 41"/>
          <p:cNvGrpSpPr>
            <a:grpSpLocks/>
          </p:cNvGrpSpPr>
          <p:nvPr/>
        </p:nvGrpSpPr>
        <p:grpSpPr bwMode="auto">
          <a:xfrm>
            <a:off x="3648075" y="393700"/>
            <a:ext cx="5511800" cy="3222625"/>
            <a:chOff x="274" y="1077"/>
            <a:chExt cx="5431" cy="3176"/>
          </a:xfrm>
        </p:grpSpPr>
        <p:grpSp>
          <p:nvGrpSpPr>
            <p:cNvPr id="166954" name="Group 42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66955" name="Oval 43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6" name="Text Box 44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66957" name="Group 45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66958" name="Oval 46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9" name="Text Box 47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66960" name="Group 48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66961" name="Oval 49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2" name="Text Box 50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66963" name="Group 51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66964" name="Oval 52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5" name="Text Box 53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66966" name="Group 54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66967" name="Line 55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8" name="Line 56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9" name="Text Box 57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66970" name="Group 58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66971" name="Line 59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2" name="Line 60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3" name="Text Box 61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66974" name="Group 62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66975" name="Line 63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6" name="Text Box 64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66977" name="Group 65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66978" name="Line 66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9" name="Text Box 67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66980" name="Group 68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66981" name="Line 69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2" name="Text Box 70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66983" name="Group 71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66984" name="Line 72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5" name="Text Box 73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sp>
        <p:nvSpPr>
          <p:cNvPr id="166986" name="Rectangle 74"/>
          <p:cNvSpPr>
            <a:spLocks noChangeArrowheads="1"/>
          </p:cNvSpPr>
          <p:nvPr/>
        </p:nvSpPr>
        <p:spPr bwMode="auto">
          <a:xfrm>
            <a:off x="388938" y="2357438"/>
            <a:ext cx="27686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= 10</a:t>
            </a:r>
            <a:r>
              <a:rPr lang="en-US" baseline="30000"/>
              <a:t>–pH</a:t>
            </a:r>
            <a:endParaRPr lang="en-US"/>
          </a:p>
        </p:txBody>
      </p:sp>
      <p:sp>
        <p:nvSpPr>
          <p:cNvPr id="166987" name="Rectangle 75"/>
          <p:cNvSpPr>
            <a:spLocks noChangeArrowheads="1"/>
          </p:cNvSpPr>
          <p:nvPr/>
        </p:nvSpPr>
        <p:spPr bwMode="auto">
          <a:xfrm>
            <a:off x="1819275" y="2851150"/>
            <a:ext cx="15922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10</a:t>
            </a:r>
            <a:r>
              <a:rPr lang="en-US" baseline="30000"/>
              <a:t>–4.87</a:t>
            </a:r>
            <a:r>
              <a:rPr lang="en-US"/>
              <a:t> </a:t>
            </a:r>
          </a:p>
        </p:txBody>
      </p:sp>
      <p:sp>
        <p:nvSpPr>
          <p:cNvPr id="166988" name="Rectangle 76"/>
          <p:cNvSpPr>
            <a:spLocks noChangeArrowheads="1"/>
          </p:cNvSpPr>
          <p:nvPr/>
        </p:nvSpPr>
        <p:spPr bwMode="auto">
          <a:xfrm>
            <a:off x="544513" y="3919538"/>
            <a:ext cx="45212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On a graphing calculator… </a:t>
            </a:r>
          </a:p>
        </p:txBody>
      </p:sp>
      <p:grpSp>
        <p:nvGrpSpPr>
          <p:cNvPr id="167020" name="Group 108"/>
          <p:cNvGrpSpPr>
            <a:grpSpLocks/>
          </p:cNvGrpSpPr>
          <p:nvPr/>
        </p:nvGrpSpPr>
        <p:grpSpPr bwMode="auto">
          <a:xfrm>
            <a:off x="2208213" y="4714875"/>
            <a:ext cx="646112" cy="463550"/>
            <a:chOff x="941" y="2556"/>
            <a:chExt cx="407" cy="292"/>
          </a:xfrm>
        </p:grpSpPr>
        <p:sp>
          <p:nvSpPr>
            <p:cNvPr id="166992" name="Rectangle 80"/>
            <p:cNvSpPr>
              <a:spLocks noChangeArrowheads="1"/>
            </p:cNvSpPr>
            <p:nvPr/>
          </p:nvSpPr>
          <p:spPr bwMode="auto">
            <a:xfrm>
              <a:off x="941" y="2562"/>
              <a:ext cx="4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latin typeface="OCR A Extended" pitchFamily="50" charset="0"/>
                </a:rPr>
                <a:t>log</a:t>
              </a:r>
            </a:p>
          </p:txBody>
        </p:sp>
        <p:sp>
          <p:nvSpPr>
            <p:cNvPr id="166993" name="Rectangle 81"/>
            <p:cNvSpPr>
              <a:spLocks noChangeArrowheads="1"/>
            </p:cNvSpPr>
            <p:nvPr/>
          </p:nvSpPr>
          <p:spPr bwMode="auto">
            <a:xfrm>
              <a:off x="985" y="2556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7021" name="Group 109"/>
          <p:cNvGrpSpPr>
            <a:grpSpLocks/>
          </p:cNvGrpSpPr>
          <p:nvPr/>
        </p:nvGrpSpPr>
        <p:grpSpPr bwMode="auto">
          <a:xfrm>
            <a:off x="2960688" y="4667250"/>
            <a:ext cx="550862" cy="519113"/>
            <a:chOff x="1415" y="2526"/>
            <a:chExt cx="347" cy="327"/>
          </a:xfrm>
        </p:grpSpPr>
        <p:sp>
          <p:nvSpPr>
            <p:cNvPr id="166995" name="Rectangle 83"/>
            <p:cNvSpPr>
              <a:spLocks noChangeArrowheads="1"/>
            </p:cNvSpPr>
            <p:nvPr/>
          </p:nvSpPr>
          <p:spPr bwMode="auto">
            <a:xfrm>
              <a:off x="1466" y="252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–</a:t>
              </a:r>
            </a:p>
          </p:txBody>
        </p:sp>
        <p:sp>
          <p:nvSpPr>
            <p:cNvPr id="166996" name="Rectangle 84"/>
            <p:cNvSpPr>
              <a:spLocks noChangeArrowheads="1"/>
            </p:cNvSpPr>
            <p:nvPr/>
          </p:nvSpPr>
          <p:spPr bwMode="auto">
            <a:xfrm>
              <a:off x="1415" y="2556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7023" name="Group 111"/>
          <p:cNvGrpSpPr>
            <a:grpSpLocks/>
          </p:cNvGrpSpPr>
          <p:nvPr/>
        </p:nvGrpSpPr>
        <p:grpSpPr bwMode="auto">
          <a:xfrm>
            <a:off x="4340225" y="4667250"/>
            <a:ext cx="550863" cy="519113"/>
            <a:chOff x="2284" y="2526"/>
            <a:chExt cx="347" cy="327"/>
          </a:xfrm>
        </p:grpSpPr>
        <p:sp>
          <p:nvSpPr>
            <p:cNvPr id="166998" name="Rectangle 86"/>
            <p:cNvSpPr>
              <a:spLocks noChangeArrowheads="1"/>
            </p:cNvSpPr>
            <p:nvPr/>
          </p:nvSpPr>
          <p:spPr bwMode="auto">
            <a:xfrm>
              <a:off x="2326" y="2526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.</a:t>
              </a:r>
            </a:p>
          </p:txBody>
        </p:sp>
        <p:sp>
          <p:nvSpPr>
            <p:cNvPr id="166999" name="Rectangle 87"/>
            <p:cNvSpPr>
              <a:spLocks noChangeArrowheads="1"/>
            </p:cNvSpPr>
            <p:nvPr/>
          </p:nvSpPr>
          <p:spPr bwMode="auto">
            <a:xfrm>
              <a:off x="2284" y="2556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7033" name="Group 121"/>
          <p:cNvGrpSpPr>
            <a:grpSpLocks/>
          </p:cNvGrpSpPr>
          <p:nvPr/>
        </p:nvGrpSpPr>
        <p:grpSpPr bwMode="auto">
          <a:xfrm>
            <a:off x="5021263" y="4667250"/>
            <a:ext cx="550862" cy="519113"/>
            <a:chOff x="3199" y="2832"/>
            <a:chExt cx="347" cy="327"/>
          </a:xfrm>
        </p:grpSpPr>
        <p:sp>
          <p:nvSpPr>
            <p:cNvPr id="167001" name="Rectangle 89"/>
            <p:cNvSpPr>
              <a:spLocks noChangeArrowheads="1"/>
            </p:cNvSpPr>
            <p:nvPr/>
          </p:nvSpPr>
          <p:spPr bwMode="auto">
            <a:xfrm>
              <a:off x="3242" y="2832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8</a:t>
              </a:r>
            </a:p>
          </p:txBody>
        </p:sp>
        <p:sp>
          <p:nvSpPr>
            <p:cNvPr id="167002" name="Rectangle 90"/>
            <p:cNvSpPr>
              <a:spLocks noChangeArrowheads="1"/>
            </p:cNvSpPr>
            <p:nvPr/>
          </p:nvSpPr>
          <p:spPr bwMode="auto">
            <a:xfrm>
              <a:off x="3199" y="2862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7026" name="Group 114"/>
          <p:cNvGrpSpPr>
            <a:grpSpLocks/>
          </p:cNvGrpSpPr>
          <p:nvPr/>
        </p:nvGrpSpPr>
        <p:grpSpPr bwMode="auto">
          <a:xfrm>
            <a:off x="6354763" y="4667250"/>
            <a:ext cx="550862" cy="519113"/>
            <a:chOff x="3553" y="2526"/>
            <a:chExt cx="347" cy="327"/>
          </a:xfrm>
        </p:grpSpPr>
        <p:sp>
          <p:nvSpPr>
            <p:cNvPr id="167007" name="Rectangle 95"/>
            <p:cNvSpPr>
              <a:spLocks noChangeArrowheads="1"/>
            </p:cNvSpPr>
            <p:nvPr/>
          </p:nvSpPr>
          <p:spPr bwMode="auto">
            <a:xfrm>
              <a:off x="3595" y="2526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=</a:t>
              </a:r>
            </a:p>
          </p:txBody>
        </p:sp>
        <p:sp>
          <p:nvSpPr>
            <p:cNvPr id="167008" name="Rectangle 96"/>
            <p:cNvSpPr>
              <a:spLocks noChangeArrowheads="1"/>
            </p:cNvSpPr>
            <p:nvPr/>
          </p:nvSpPr>
          <p:spPr bwMode="auto">
            <a:xfrm>
              <a:off x="3553" y="2556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7025" name="Group 113"/>
          <p:cNvGrpSpPr>
            <a:grpSpLocks/>
          </p:cNvGrpSpPr>
          <p:nvPr/>
        </p:nvGrpSpPr>
        <p:grpSpPr bwMode="auto">
          <a:xfrm>
            <a:off x="5689600" y="4667250"/>
            <a:ext cx="550863" cy="519113"/>
            <a:chOff x="3134" y="2526"/>
            <a:chExt cx="347" cy="327"/>
          </a:xfrm>
        </p:grpSpPr>
        <p:sp>
          <p:nvSpPr>
            <p:cNvPr id="167004" name="Rectangle 92"/>
            <p:cNvSpPr>
              <a:spLocks noChangeArrowheads="1"/>
            </p:cNvSpPr>
            <p:nvPr/>
          </p:nvSpPr>
          <p:spPr bwMode="auto">
            <a:xfrm>
              <a:off x="3186" y="2526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7</a:t>
              </a:r>
            </a:p>
          </p:txBody>
        </p:sp>
        <p:sp>
          <p:nvSpPr>
            <p:cNvPr id="167013" name="Rectangle 101"/>
            <p:cNvSpPr>
              <a:spLocks noChangeArrowheads="1"/>
            </p:cNvSpPr>
            <p:nvPr/>
          </p:nvSpPr>
          <p:spPr bwMode="auto">
            <a:xfrm>
              <a:off x="3134" y="2556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7022" name="Group 110"/>
          <p:cNvGrpSpPr>
            <a:grpSpLocks/>
          </p:cNvGrpSpPr>
          <p:nvPr/>
        </p:nvGrpSpPr>
        <p:grpSpPr bwMode="auto">
          <a:xfrm>
            <a:off x="3656013" y="4667250"/>
            <a:ext cx="550862" cy="519113"/>
            <a:chOff x="1853" y="2526"/>
            <a:chExt cx="347" cy="327"/>
          </a:xfrm>
        </p:grpSpPr>
        <p:sp>
          <p:nvSpPr>
            <p:cNvPr id="167016" name="Rectangle 104"/>
            <p:cNvSpPr>
              <a:spLocks noChangeArrowheads="1"/>
            </p:cNvSpPr>
            <p:nvPr/>
          </p:nvSpPr>
          <p:spPr bwMode="auto">
            <a:xfrm>
              <a:off x="1883" y="2526"/>
              <a:ext cx="2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OCR A Extended" pitchFamily="50" charset="0"/>
                </a:rPr>
                <a:t>4</a:t>
              </a:r>
            </a:p>
          </p:txBody>
        </p:sp>
        <p:sp>
          <p:nvSpPr>
            <p:cNvPr id="167017" name="Rectangle 105"/>
            <p:cNvSpPr>
              <a:spLocks noChangeArrowheads="1"/>
            </p:cNvSpPr>
            <p:nvPr/>
          </p:nvSpPr>
          <p:spPr bwMode="auto">
            <a:xfrm>
              <a:off x="1853" y="2556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7019" name="Group 107"/>
          <p:cNvGrpSpPr>
            <a:grpSpLocks/>
          </p:cNvGrpSpPr>
          <p:nvPr/>
        </p:nvGrpSpPr>
        <p:grpSpPr bwMode="auto">
          <a:xfrm>
            <a:off x="1584325" y="4714875"/>
            <a:ext cx="561975" cy="463550"/>
            <a:chOff x="548" y="2556"/>
            <a:chExt cx="354" cy="292"/>
          </a:xfrm>
        </p:grpSpPr>
        <p:sp>
          <p:nvSpPr>
            <p:cNvPr id="167010" name="Rectangle 98"/>
            <p:cNvSpPr>
              <a:spLocks noChangeArrowheads="1"/>
            </p:cNvSpPr>
            <p:nvPr/>
          </p:nvSpPr>
          <p:spPr bwMode="auto">
            <a:xfrm>
              <a:off x="555" y="2556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018" name="Rectangle 106"/>
            <p:cNvSpPr>
              <a:spLocks noChangeArrowheads="1"/>
            </p:cNvSpPr>
            <p:nvPr/>
          </p:nvSpPr>
          <p:spPr bwMode="auto">
            <a:xfrm>
              <a:off x="548" y="2562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latin typeface="OCR A Extended" pitchFamily="50" charset="0"/>
                </a:rPr>
                <a:t>2</a:t>
              </a:r>
              <a:r>
                <a:rPr lang="en-US" sz="2000" b="1" baseline="30000">
                  <a:latin typeface="OCR A Extended" pitchFamily="50" charset="0"/>
                </a:rPr>
                <a:t>nd</a:t>
              </a:r>
            </a:p>
          </p:txBody>
        </p:sp>
      </p:grpSp>
      <p:sp>
        <p:nvSpPr>
          <p:cNvPr id="167027" name="AutoShape 115"/>
          <p:cNvSpPr>
            <a:spLocks/>
          </p:cNvSpPr>
          <p:nvPr/>
        </p:nvSpPr>
        <p:spPr bwMode="auto">
          <a:xfrm rot="-5400000">
            <a:off x="2050257" y="4706144"/>
            <a:ext cx="290512" cy="1320800"/>
          </a:xfrm>
          <a:prstGeom prst="leftBrace">
            <a:avLst>
              <a:gd name="adj1" fmla="val 3788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7031" name="Group 119"/>
          <p:cNvGrpSpPr>
            <a:grpSpLocks/>
          </p:cNvGrpSpPr>
          <p:nvPr/>
        </p:nvGrpSpPr>
        <p:grpSpPr bwMode="auto">
          <a:xfrm>
            <a:off x="1862138" y="5551488"/>
            <a:ext cx="674687" cy="482600"/>
            <a:chOff x="1820" y="3065"/>
            <a:chExt cx="425" cy="304"/>
          </a:xfrm>
        </p:grpSpPr>
        <p:sp>
          <p:nvSpPr>
            <p:cNvPr id="167029" name="Rectangle 117"/>
            <p:cNvSpPr>
              <a:spLocks noChangeArrowheads="1"/>
            </p:cNvSpPr>
            <p:nvPr/>
          </p:nvSpPr>
          <p:spPr bwMode="auto">
            <a:xfrm>
              <a:off x="1820" y="3065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OCR A Extended" pitchFamily="50" charset="0"/>
                </a:rPr>
                <a:t>10</a:t>
              </a:r>
              <a:r>
                <a:rPr lang="en-US" sz="2400" baseline="30000">
                  <a:latin typeface="OCR A Extended" pitchFamily="50" charset="0"/>
                </a:rPr>
                <a:t>x</a:t>
              </a:r>
            </a:p>
          </p:txBody>
        </p:sp>
        <p:sp>
          <p:nvSpPr>
            <p:cNvPr id="167030" name="Rectangle 118"/>
            <p:cNvSpPr>
              <a:spLocks noChangeArrowheads="1"/>
            </p:cNvSpPr>
            <p:nvPr/>
          </p:nvSpPr>
          <p:spPr bwMode="auto">
            <a:xfrm>
              <a:off x="1853" y="3077"/>
              <a:ext cx="347" cy="2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7032" name="Rectangle 120"/>
          <p:cNvSpPr>
            <a:spLocks noChangeArrowheads="1"/>
          </p:cNvSpPr>
          <p:nvPr/>
        </p:nvSpPr>
        <p:spPr bwMode="auto">
          <a:xfrm>
            <a:off x="3806825" y="5692775"/>
            <a:ext cx="40576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= 1.35 x 10</a:t>
            </a:r>
            <a:r>
              <a:rPr lang="en-US" baseline="30000"/>
              <a:t>–5</a:t>
            </a:r>
            <a:r>
              <a:rPr lang="en-US"/>
              <a:t>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6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6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6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7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7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7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7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7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7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7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7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6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89" grpId="0" animBg="1"/>
      <p:bldP spid="166986" grpId="0"/>
      <p:bldP spid="166987" grpId="0"/>
      <p:bldP spid="166988" grpId="0"/>
      <p:bldP spid="167027" grpId="0" animBg="1"/>
      <p:bldP spid="1670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87" name="Oval 79"/>
          <p:cNvSpPr>
            <a:spLocks noChangeArrowheads="1"/>
          </p:cNvSpPr>
          <p:nvPr/>
        </p:nvSpPr>
        <p:spPr bwMode="auto">
          <a:xfrm>
            <a:off x="7464425" y="806450"/>
            <a:ext cx="896938" cy="8953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118" name="Oval 110"/>
          <p:cNvSpPr>
            <a:spLocks noChangeArrowheads="1"/>
          </p:cNvSpPr>
          <p:nvPr/>
        </p:nvSpPr>
        <p:spPr bwMode="auto">
          <a:xfrm>
            <a:off x="4062413" y="3133725"/>
            <a:ext cx="896937" cy="8953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2784475" y="5789613"/>
            <a:ext cx="1814513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1124" name="Rectangle 116"/>
          <p:cNvSpPr>
            <a:spLocks noChangeArrowheads="1"/>
          </p:cNvSpPr>
          <p:nvPr/>
        </p:nvSpPr>
        <p:spPr bwMode="auto">
          <a:xfrm>
            <a:off x="6689725" y="5789613"/>
            <a:ext cx="1798638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174625" y="254000"/>
            <a:ext cx="42465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If [ OH</a:t>
            </a:r>
            <a:r>
              <a:rPr lang="en-US" baseline="30000">
                <a:solidFill>
                  <a:srgbClr val="FF0000"/>
                </a:solidFill>
              </a:rPr>
              <a:t>1–</a:t>
            </a:r>
            <a:r>
              <a:rPr lang="en-US">
                <a:solidFill>
                  <a:srgbClr val="FF0000"/>
                </a:solidFill>
              </a:rPr>
              <a:t> ] = 5.6 x 10</a:t>
            </a:r>
            <a:r>
              <a:rPr lang="en-US" baseline="30000">
                <a:solidFill>
                  <a:srgbClr val="FF0000"/>
                </a:solidFill>
              </a:rPr>
              <a:t>–11</a:t>
            </a:r>
            <a:r>
              <a:rPr lang="en-US">
                <a:solidFill>
                  <a:srgbClr val="FF0000"/>
                </a:solidFill>
              </a:rPr>
              <a:t> M,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find pH.</a:t>
            </a:r>
          </a:p>
        </p:txBody>
      </p:sp>
      <p:grpSp>
        <p:nvGrpSpPr>
          <p:cNvPr id="171016" name="Group 8"/>
          <p:cNvGrpSpPr>
            <a:grpSpLocks/>
          </p:cNvGrpSpPr>
          <p:nvPr/>
        </p:nvGrpSpPr>
        <p:grpSpPr bwMode="auto">
          <a:xfrm>
            <a:off x="3703638" y="808038"/>
            <a:ext cx="5511800" cy="3222625"/>
            <a:chOff x="274" y="1077"/>
            <a:chExt cx="5431" cy="3176"/>
          </a:xfrm>
        </p:grpSpPr>
        <p:grpSp>
          <p:nvGrpSpPr>
            <p:cNvPr id="171017" name="Group 9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1018" name="Oval 10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9" name="Text Box 11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1020" name="Group 12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1021" name="Oval 13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2" name="Text Box 14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1023" name="Group 15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1024" name="Oval 16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5" name="Text Box 17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1026" name="Group 18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1027" name="Oval 19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8" name="Text Box 20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1029" name="Group 21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1030" name="Line 22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1" name="Line 23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1033" name="Group 25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1034" name="Line 26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5" name="Line 27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6" name="Text Box 28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1037" name="Group 29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1038" name="Line 30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9" name="Text Box 31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1040" name="Group 32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1041" name="Line 33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2" name="Text Box 34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1043" name="Group 35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1044" name="Line 36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5" name="Text Box 37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1046" name="Group 38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1047" name="Line 39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8" name="Text Box 40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1049" name="Group 41"/>
          <p:cNvGrpSpPr>
            <a:grpSpLocks/>
          </p:cNvGrpSpPr>
          <p:nvPr/>
        </p:nvGrpSpPr>
        <p:grpSpPr bwMode="auto">
          <a:xfrm>
            <a:off x="3705225" y="808038"/>
            <a:ext cx="5511800" cy="3222625"/>
            <a:chOff x="274" y="1077"/>
            <a:chExt cx="5431" cy="3176"/>
          </a:xfrm>
        </p:grpSpPr>
        <p:grpSp>
          <p:nvGrpSpPr>
            <p:cNvPr id="171050" name="Group 42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1051" name="Oval 43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2" name="Text Box 44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1053" name="Group 45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1054" name="Oval 46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5" name="Text Box 47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1056" name="Group 48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1057" name="Oval 49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8" name="Text Box 50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1059" name="Group 51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1060" name="Oval 52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1" name="Text Box 53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1062" name="Group 54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1063" name="Line 55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4" name="Line 56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5" name="Text Box 57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1066" name="Group 58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1067" name="Line 59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8" name="Line 60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9" name="Text Box 61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1070" name="Group 62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1071" name="Line 63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2" name="Text Box 64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1073" name="Group 65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1074" name="Line 66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5" name="Text Box 67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1076" name="Group 68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1077" name="Line 69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8" name="Text Box 70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1079" name="Group 71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1080" name="Line 72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1" name="Text Box 73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sp>
        <p:nvSpPr>
          <p:cNvPr id="171082" name="Rectangle 74"/>
          <p:cNvSpPr>
            <a:spLocks noChangeArrowheads="1"/>
          </p:cNvSpPr>
          <p:nvPr/>
        </p:nvSpPr>
        <p:spPr bwMode="auto">
          <a:xfrm>
            <a:off x="246063" y="4286250"/>
            <a:ext cx="23145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Find 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</a:t>
            </a:r>
          </a:p>
        </p:txBody>
      </p:sp>
      <p:sp>
        <p:nvSpPr>
          <p:cNvPr id="171083" name="Rectangle 75"/>
          <p:cNvSpPr>
            <a:spLocks noChangeArrowheads="1"/>
          </p:cNvSpPr>
          <p:nvPr/>
        </p:nvSpPr>
        <p:spPr bwMode="auto">
          <a:xfrm>
            <a:off x="5516563" y="4287838"/>
            <a:ext cx="17081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Find pOH</a:t>
            </a:r>
          </a:p>
        </p:txBody>
      </p:sp>
      <p:sp>
        <p:nvSpPr>
          <p:cNvPr id="171084" name="Rectangle 76"/>
          <p:cNvSpPr>
            <a:spLocks noChangeArrowheads="1"/>
          </p:cNvSpPr>
          <p:nvPr/>
        </p:nvSpPr>
        <p:spPr bwMode="auto">
          <a:xfrm>
            <a:off x="2555875" y="4286250"/>
            <a:ext cx="26209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1.79 x 10</a:t>
            </a:r>
            <a:r>
              <a:rPr lang="en-US" baseline="30000"/>
              <a:t>–4</a:t>
            </a:r>
            <a:r>
              <a:rPr lang="en-US"/>
              <a:t> M</a:t>
            </a:r>
          </a:p>
        </p:txBody>
      </p:sp>
      <p:sp>
        <p:nvSpPr>
          <p:cNvPr id="171119" name="Rectangle 111"/>
          <p:cNvSpPr>
            <a:spLocks noChangeArrowheads="1"/>
          </p:cNvSpPr>
          <p:nvPr/>
        </p:nvSpPr>
        <p:spPr bwMode="auto">
          <a:xfrm>
            <a:off x="4454525" y="5086350"/>
            <a:ext cx="26781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Then find pH… </a:t>
            </a:r>
          </a:p>
        </p:txBody>
      </p:sp>
      <p:grpSp>
        <p:nvGrpSpPr>
          <p:cNvPr id="171126" name="Group 118"/>
          <p:cNvGrpSpPr>
            <a:grpSpLocks/>
          </p:cNvGrpSpPr>
          <p:nvPr/>
        </p:nvGrpSpPr>
        <p:grpSpPr bwMode="auto">
          <a:xfrm>
            <a:off x="2814638" y="4949825"/>
            <a:ext cx="1836737" cy="1397000"/>
            <a:chOff x="1773" y="3118"/>
            <a:chExt cx="1157" cy="880"/>
          </a:xfrm>
        </p:grpSpPr>
        <p:sp>
          <p:nvSpPr>
            <p:cNvPr id="171120" name="Rectangle 112"/>
            <p:cNvSpPr>
              <a:spLocks noChangeArrowheads="1"/>
            </p:cNvSpPr>
            <p:nvPr/>
          </p:nvSpPr>
          <p:spPr bwMode="auto">
            <a:xfrm>
              <a:off x="1773" y="3671"/>
              <a:ext cx="115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pH = 3.75 </a:t>
              </a:r>
            </a:p>
          </p:txBody>
        </p:sp>
        <p:sp>
          <p:nvSpPr>
            <p:cNvPr id="171122" name="Line 114"/>
            <p:cNvSpPr>
              <a:spLocks noChangeShapeType="1"/>
            </p:cNvSpPr>
            <p:nvPr/>
          </p:nvSpPr>
          <p:spPr bwMode="auto">
            <a:xfrm>
              <a:off x="2368" y="3118"/>
              <a:ext cx="0" cy="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1128" name="Group 120"/>
          <p:cNvGrpSpPr>
            <a:grpSpLocks/>
          </p:cNvGrpSpPr>
          <p:nvPr/>
        </p:nvGrpSpPr>
        <p:grpSpPr bwMode="auto">
          <a:xfrm>
            <a:off x="6718300" y="4949825"/>
            <a:ext cx="1836738" cy="1397000"/>
            <a:chOff x="4232" y="3118"/>
            <a:chExt cx="1157" cy="880"/>
          </a:xfrm>
        </p:grpSpPr>
        <p:sp>
          <p:nvSpPr>
            <p:cNvPr id="171121" name="Rectangle 113"/>
            <p:cNvSpPr>
              <a:spLocks noChangeArrowheads="1"/>
            </p:cNvSpPr>
            <p:nvPr/>
          </p:nvSpPr>
          <p:spPr bwMode="auto">
            <a:xfrm>
              <a:off x="4232" y="3671"/>
              <a:ext cx="115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pH = 3.75 </a:t>
              </a:r>
            </a:p>
          </p:txBody>
        </p:sp>
        <p:sp>
          <p:nvSpPr>
            <p:cNvPr id="171123" name="Line 115"/>
            <p:cNvSpPr>
              <a:spLocks noChangeShapeType="1"/>
            </p:cNvSpPr>
            <p:nvPr/>
          </p:nvSpPr>
          <p:spPr bwMode="auto">
            <a:xfrm>
              <a:off x="4822" y="3118"/>
              <a:ext cx="0" cy="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1127" name="Rectangle 119"/>
          <p:cNvSpPr>
            <a:spLocks noChangeArrowheads="1"/>
          </p:cNvSpPr>
          <p:nvPr/>
        </p:nvSpPr>
        <p:spPr bwMode="auto">
          <a:xfrm>
            <a:off x="7162800" y="4287838"/>
            <a:ext cx="13827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10.25</a:t>
            </a:r>
          </a:p>
        </p:txBody>
      </p:sp>
      <p:pic>
        <p:nvPicPr>
          <p:cNvPr id="171129" name="Picture 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343025"/>
            <a:ext cx="1838325" cy="27559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1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1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7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7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7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87" grpId="0" animBg="1"/>
      <p:bldP spid="171087" grpId="1" animBg="1"/>
      <p:bldP spid="171118" grpId="0" animBg="1"/>
      <p:bldP spid="171010" grpId="0" animBg="1"/>
      <p:bldP spid="171124" grpId="0" animBg="1"/>
      <p:bldP spid="171082" grpId="0"/>
      <p:bldP spid="171083" grpId="0"/>
      <p:bldP spid="171084" grpId="0"/>
      <p:bldP spid="171119" grpId="0"/>
      <p:bldP spid="171119" grpId="1"/>
      <p:bldP spid="171119" grpId="2"/>
      <p:bldP spid="1711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6424613" y="5340350"/>
            <a:ext cx="928687" cy="5159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152400" y="252413"/>
            <a:ext cx="88773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i="1">
                <a:solidFill>
                  <a:srgbClr val="FF0000"/>
                </a:solidFill>
              </a:rPr>
              <a:t>For the following problems, assume 100% dissociation.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411163" y="935038"/>
            <a:ext cx="77025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pH of a 0.00057 M nitric acid (HNO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) sol’n.</a:t>
            </a: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1430338" y="1630363"/>
            <a:ext cx="11096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HNO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2817813" y="1884363"/>
            <a:ext cx="1235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1025525" y="2197100"/>
            <a:ext cx="19669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0.00057 M 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3819525" y="2197100"/>
            <a:ext cx="19669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0.00057 M 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6078538" y="2197100"/>
            <a:ext cx="19669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0.00057 M </a:t>
            </a: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5864225" y="2719388"/>
            <a:ext cx="2560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(“Who cares?”)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1084263" y="2719388"/>
            <a:ext cx="1527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(GIVEN)</a:t>
            </a: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3700463" y="2719388"/>
            <a:ext cx="202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(affects pH)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4392613" y="1625600"/>
            <a:ext cx="3340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30000"/>
              <a:t>1+</a:t>
            </a:r>
            <a:r>
              <a:rPr lang="en-US"/>
              <a:t>       +       NO</a:t>
            </a:r>
            <a:r>
              <a:rPr lang="en-US" baseline="-25000"/>
              <a:t>3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5454650" y="4024313"/>
            <a:ext cx="31559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</a:t>
            </a: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024563" y="4678363"/>
            <a:ext cx="27908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(0.00057)</a:t>
            </a: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6024563" y="5346700"/>
            <a:ext cx="1282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3.24</a:t>
            </a:r>
          </a:p>
        </p:txBody>
      </p:sp>
      <p:grpSp>
        <p:nvGrpSpPr>
          <p:cNvPr id="172055" name="Group 23"/>
          <p:cNvGrpSpPr>
            <a:grpSpLocks/>
          </p:cNvGrpSpPr>
          <p:nvPr/>
        </p:nvGrpSpPr>
        <p:grpSpPr bwMode="auto">
          <a:xfrm>
            <a:off x="266700" y="3403600"/>
            <a:ext cx="5511800" cy="3222625"/>
            <a:chOff x="274" y="1077"/>
            <a:chExt cx="5431" cy="3176"/>
          </a:xfrm>
        </p:grpSpPr>
        <p:grpSp>
          <p:nvGrpSpPr>
            <p:cNvPr id="172056" name="Group 24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2057" name="Oval 25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8" name="Text Box 26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2059" name="Group 27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2060" name="Oval 28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1" name="Text Box 29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2062" name="Group 30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2063" name="Oval 31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4" name="Text Box 32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2065" name="Group 33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2066" name="Oval 34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7" name="Text Box 35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2068" name="Group 36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2069" name="Line 37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0" name="Line 38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1" name="Text Box 39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2072" name="Group 40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2073" name="Line 41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4" name="Line 42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5" name="Text Box 43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2076" name="Group 44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2077" name="Line 45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8" name="Text Box 46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2079" name="Group 47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2080" name="Line 48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1" name="Text Box 49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2082" name="Group 50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2083" name="Line 51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4" name="Text Box 52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2085" name="Group 53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2086" name="Line 54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7" name="Text Box 55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2088" name="Group 56"/>
          <p:cNvGrpSpPr>
            <a:grpSpLocks/>
          </p:cNvGrpSpPr>
          <p:nvPr/>
        </p:nvGrpSpPr>
        <p:grpSpPr bwMode="auto">
          <a:xfrm>
            <a:off x="268288" y="3403600"/>
            <a:ext cx="5511800" cy="3222625"/>
            <a:chOff x="274" y="1077"/>
            <a:chExt cx="5431" cy="3176"/>
          </a:xfrm>
        </p:grpSpPr>
        <p:grpSp>
          <p:nvGrpSpPr>
            <p:cNvPr id="172089" name="Group 57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2090" name="Oval 58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1" name="Text Box 59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2092" name="Group 60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2093" name="Oval 61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4" name="Text Box 62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2095" name="Group 63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2096" name="Oval 64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7" name="Text Box 65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2098" name="Group 66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2099" name="Oval 67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0" name="Text Box 68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2101" name="Group 69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2102" name="Line 70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3" name="Line 71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4" name="Text Box 72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2105" name="Group 73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2106" name="Line 74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7" name="Line 75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8" name="Text Box 76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2109" name="Group 77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2110" name="Line 78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1" name="Text Box 79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2112" name="Group 80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2113" name="Line 81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4" name="Text Box 82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2115" name="Group 83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2116" name="Line 84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7" name="Text Box 85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2118" name="Group 86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2119" name="Line 87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0" name="Text Box 88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  <p:bldP spid="172042" grpId="0"/>
      <p:bldP spid="172043" grpId="0" animBg="1"/>
      <p:bldP spid="172044" grpId="0"/>
      <p:bldP spid="172045" grpId="0"/>
      <p:bldP spid="172046" grpId="0"/>
      <p:bldP spid="172047" grpId="0"/>
      <p:bldP spid="172048" grpId="0"/>
      <p:bldP spid="172049" grpId="0"/>
      <p:bldP spid="172050" grpId="0"/>
      <p:bldP spid="172051" grpId="0"/>
      <p:bldP spid="172053" grpId="0"/>
      <p:bldP spid="17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369888" y="398463"/>
            <a:ext cx="21066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equilibrium: 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392113" y="1560513"/>
            <a:ext cx="73739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looks like nothing is happening, however… 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392113" y="2557463"/>
            <a:ext cx="5207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grpSp>
        <p:nvGrpSpPr>
          <p:cNvPr id="151567" name="Group 15"/>
          <p:cNvGrpSpPr>
            <a:grpSpLocks/>
          </p:cNvGrpSpPr>
          <p:nvPr/>
        </p:nvGrpSpPr>
        <p:grpSpPr bwMode="auto">
          <a:xfrm>
            <a:off x="2689225" y="450850"/>
            <a:ext cx="5400675" cy="725488"/>
            <a:chOff x="1152" y="1711"/>
            <a:chExt cx="3402" cy="457"/>
          </a:xfrm>
        </p:grpSpPr>
        <p:sp>
          <p:nvSpPr>
            <p:cNvPr id="151562" name="Text Box 10"/>
            <p:cNvSpPr txBox="1">
              <a:spLocks noChangeArrowheads="1"/>
            </p:cNvSpPr>
            <p:nvPr/>
          </p:nvSpPr>
          <p:spPr bwMode="auto">
            <a:xfrm>
              <a:off x="1152" y="1711"/>
              <a:ext cx="16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u="sng"/>
                <a:t>rate</a:t>
              </a:r>
              <a:r>
                <a:rPr lang="en-US"/>
                <a:t> at which</a:t>
              </a:r>
            </a:p>
            <a:p>
              <a:r>
                <a:rPr lang="en-US"/>
                <a:t>R       P</a:t>
              </a:r>
            </a:p>
          </p:txBody>
        </p:sp>
        <p:sp>
          <p:nvSpPr>
            <p:cNvPr id="151563" name="Text Box 11"/>
            <p:cNvSpPr txBox="1">
              <a:spLocks noChangeArrowheads="1"/>
            </p:cNvSpPr>
            <p:nvPr/>
          </p:nvSpPr>
          <p:spPr bwMode="auto">
            <a:xfrm>
              <a:off x="2898" y="1711"/>
              <a:ext cx="16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u="sng"/>
                <a:t>rate</a:t>
              </a:r>
              <a:r>
                <a:rPr lang="en-US"/>
                <a:t> at which</a:t>
              </a:r>
            </a:p>
            <a:p>
              <a:r>
                <a:rPr lang="en-US"/>
                <a:t>P       R</a:t>
              </a:r>
            </a:p>
          </p:txBody>
        </p:sp>
        <p:sp>
          <p:nvSpPr>
            <p:cNvPr id="151564" name="Line 12"/>
            <p:cNvSpPr>
              <a:spLocks noChangeShapeType="1"/>
            </p:cNvSpPr>
            <p:nvPr/>
          </p:nvSpPr>
          <p:spPr bwMode="auto">
            <a:xfrm>
              <a:off x="1838" y="212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565" name="Line 13"/>
            <p:cNvSpPr>
              <a:spLocks noChangeShapeType="1"/>
            </p:cNvSpPr>
            <p:nvPr/>
          </p:nvSpPr>
          <p:spPr bwMode="auto">
            <a:xfrm>
              <a:off x="3594" y="212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566" name="Rectangle 14"/>
            <p:cNvSpPr>
              <a:spLocks noChangeArrowheads="1"/>
            </p:cNvSpPr>
            <p:nvPr/>
          </p:nvSpPr>
          <p:spPr bwMode="auto">
            <a:xfrm>
              <a:off x="2734" y="184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</a:t>
              </a:r>
            </a:p>
          </p:txBody>
        </p:sp>
      </p:grp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1997075" y="2068513"/>
            <a:ext cx="50673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system is dynamic, NOT static </a:t>
            </a:r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777875" y="2609850"/>
            <a:ext cx="78851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equilibrium does </a:t>
            </a:r>
            <a:r>
              <a:rPr lang="en-US" u="sng"/>
              <a:t>NOT</a:t>
            </a:r>
            <a:r>
              <a:rPr lang="en-US"/>
              <a:t> mean “half this &amp; half that”</a:t>
            </a:r>
          </a:p>
        </p:txBody>
      </p:sp>
      <p:pic>
        <p:nvPicPr>
          <p:cNvPr id="151574" name="Picture 22" descr="bd19768_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657725" y="3552825"/>
            <a:ext cx="3832225" cy="2657475"/>
          </a:xfrm>
          <a:prstGeom prst="rect">
            <a:avLst/>
          </a:prstGeom>
          <a:noFill/>
        </p:spPr>
      </p:pic>
      <p:pic>
        <p:nvPicPr>
          <p:cNvPr id="151575" name="Picture 23" descr="j0411540[1]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81075" y="3567113"/>
            <a:ext cx="2800350" cy="276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/>
      <p:bldP spid="151561" grpId="0"/>
      <p:bldP spid="151568" grpId="0"/>
      <p:bldP spid="1515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44" name="Oval 88"/>
          <p:cNvSpPr>
            <a:spLocks noChangeArrowheads="1"/>
          </p:cNvSpPr>
          <p:nvPr/>
        </p:nvSpPr>
        <p:spPr bwMode="auto">
          <a:xfrm>
            <a:off x="482600" y="5216525"/>
            <a:ext cx="896938" cy="8953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299075" y="5106988"/>
            <a:ext cx="1770063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182563" y="165100"/>
            <a:ext cx="866616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pH of a 3.2 x 10</a:t>
            </a:r>
            <a:r>
              <a:rPr lang="en-US" baseline="30000">
                <a:solidFill>
                  <a:srgbClr val="FF0000"/>
                </a:solidFill>
              </a:rPr>
              <a:t>–5</a:t>
            </a:r>
            <a:r>
              <a:rPr lang="en-US">
                <a:solidFill>
                  <a:srgbClr val="FF0000"/>
                </a:solidFill>
              </a:rPr>
              <a:t> M barium hydroxide (Ba(OH)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)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sol’n.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1579563" y="835025"/>
            <a:ext cx="15255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Ba(OH)</a:t>
            </a:r>
            <a:r>
              <a:rPr lang="en-US" baseline="-25000"/>
              <a:t>2</a:t>
            </a:r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3209925" y="1089025"/>
            <a:ext cx="1235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1404938" y="1343025"/>
            <a:ext cx="22145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3.2 x 10</a:t>
            </a:r>
            <a:r>
              <a:rPr lang="en-US" baseline="30000"/>
              <a:t>–5</a:t>
            </a:r>
            <a:r>
              <a:rPr lang="en-US"/>
              <a:t> M </a:t>
            </a: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4170363" y="1343025"/>
            <a:ext cx="21161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3.2 x 10</a:t>
            </a:r>
            <a:r>
              <a:rPr lang="en-US" baseline="30000"/>
              <a:t>–5</a:t>
            </a:r>
            <a:r>
              <a:rPr lang="en-US"/>
              <a:t> M</a:t>
            </a: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6657975" y="1343025"/>
            <a:ext cx="21161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6.4 x 10</a:t>
            </a:r>
            <a:r>
              <a:rPr lang="en-US" baseline="30000"/>
              <a:t>–5</a:t>
            </a:r>
            <a:r>
              <a:rPr lang="en-US"/>
              <a:t> M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3932238" y="1865313"/>
            <a:ext cx="2560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(“Who cares?”)</a:t>
            </a:r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1463675" y="1865313"/>
            <a:ext cx="1527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(GIVEN)</a:t>
            </a: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6678613" y="1865313"/>
            <a:ext cx="202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(affects pH)</a:t>
            </a: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4784725" y="830263"/>
            <a:ext cx="36798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Ba</a:t>
            </a:r>
            <a:r>
              <a:rPr lang="en-US" baseline="30000"/>
              <a:t>2+</a:t>
            </a:r>
            <a:r>
              <a:rPr lang="en-US"/>
              <a:t>       +       2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5054600" y="3551238"/>
            <a:ext cx="32908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pOH = –log [ OH</a:t>
            </a:r>
            <a:r>
              <a:rPr lang="en-US" baseline="30000"/>
              <a:t>1–</a:t>
            </a:r>
            <a:r>
              <a:rPr lang="en-US"/>
              <a:t> ]</a:t>
            </a:r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5899150" y="4057650"/>
            <a:ext cx="30384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(6.4 x 10</a:t>
            </a:r>
            <a:r>
              <a:rPr lang="en-US" baseline="30000"/>
              <a:t>–5</a:t>
            </a:r>
            <a:r>
              <a:rPr lang="en-US"/>
              <a:t>)</a:t>
            </a:r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5895975" y="4581525"/>
            <a:ext cx="1282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4.19</a:t>
            </a:r>
          </a:p>
        </p:txBody>
      </p:sp>
      <p:grpSp>
        <p:nvGrpSpPr>
          <p:cNvPr id="173077" name="Group 21"/>
          <p:cNvGrpSpPr>
            <a:grpSpLocks/>
          </p:cNvGrpSpPr>
          <p:nvPr/>
        </p:nvGrpSpPr>
        <p:grpSpPr bwMode="auto">
          <a:xfrm>
            <a:off x="123825" y="2889250"/>
            <a:ext cx="5511800" cy="3222625"/>
            <a:chOff x="274" y="1077"/>
            <a:chExt cx="5431" cy="3176"/>
          </a:xfrm>
        </p:grpSpPr>
        <p:grpSp>
          <p:nvGrpSpPr>
            <p:cNvPr id="173078" name="Group 22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3079" name="Oval 23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0" name="Text Box 24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3081" name="Group 25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3082" name="Oval 26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3" name="Text Box 27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3084" name="Group 28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3085" name="Oval 29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6" name="Text Box 30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3087" name="Group 31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3088" name="Oval 32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9" name="Text Box 33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3090" name="Group 34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3091" name="Line 35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2" name="Line 36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3" name="Text Box 37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3094" name="Group 38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3095" name="Line 39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6" name="Line 40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7" name="Text Box 41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3098" name="Group 42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3099" name="Line 43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0" name="Text Box 44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3101" name="Group 45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3102" name="Line 46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3" name="Text Box 47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3104" name="Group 48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3105" name="Line 49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6" name="Text Box 50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3107" name="Group 51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3108" name="Line 52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9" name="Text Box 53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3110" name="Group 54"/>
          <p:cNvGrpSpPr>
            <a:grpSpLocks/>
          </p:cNvGrpSpPr>
          <p:nvPr/>
        </p:nvGrpSpPr>
        <p:grpSpPr bwMode="auto">
          <a:xfrm>
            <a:off x="125413" y="2889250"/>
            <a:ext cx="5511800" cy="3222625"/>
            <a:chOff x="274" y="1077"/>
            <a:chExt cx="5431" cy="3176"/>
          </a:xfrm>
        </p:grpSpPr>
        <p:grpSp>
          <p:nvGrpSpPr>
            <p:cNvPr id="173111" name="Group 55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3112" name="Oval 56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3" name="Text Box 57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3114" name="Group 58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3115" name="Oval 59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6" name="Text Box 60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3117" name="Group 61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3118" name="Oval 62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9" name="Text Box 63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3120" name="Group 64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3121" name="Oval 65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2" name="Text Box 66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3123" name="Group 67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6" name="Text Box 70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3127" name="Group 71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3128" name="Line 72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9" name="Line 73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0" name="Text Box 74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3131" name="Group 75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3132" name="Line 76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3" name="Text Box 77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3134" name="Group 78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3135" name="Line 79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6" name="Text Box 80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3137" name="Group 81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3138" name="Line 82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9" name="Text Box 83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3140" name="Group 84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3141" name="Line 85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2" name="Text Box 86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sp>
        <p:nvSpPr>
          <p:cNvPr id="173143" name="Rectangle 87"/>
          <p:cNvSpPr>
            <a:spLocks noChangeArrowheads="1"/>
          </p:cNvSpPr>
          <p:nvPr/>
        </p:nvSpPr>
        <p:spPr bwMode="auto">
          <a:xfrm>
            <a:off x="5318125" y="5135563"/>
            <a:ext cx="17383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9.81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3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44" grpId="0" animBg="1"/>
      <p:bldP spid="173063" grpId="0" animBg="1"/>
      <p:bldP spid="173065" grpId="0"/>
      <p:bldP spid="173066" grpId="0" animBg="1"/>
      <p:bldP spid="173067" grpId="0"/>
      <p:bldP spid="173068" grpId="0"/>
      <p:bldP spid="173069" grpId="0"/>
      <p:bldP spid="173070" grpId="0"/>
      <p:bldP spid="173071" grpId="0"/>
      <p:bldP spid="173072" grpId="0"/>
      <p:bldP spid="173073" grpId="0"/>
      <p:bldP spid="173074" grpId="0"/>
      <p:bldP spid="173075" grpId="0"/>
      <p:bldP spid="173076" grpId="0"/>
      <p:bldP spid="1731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196013" y="3338513"/>
            <a:ext cx="2235200" cy="96678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403225" y="311150"/>
            <a:ext cx="83867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the concentration of an 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SO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 sol’n </a:t>
            </a:r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/pH 3.38. 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1122363" y="877888"/>
            <a:ext cx="12239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2752725" y="1131888"/>
            <a:ext cx="1235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4327525" y="873125"/>
            <a:ext cx="36163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 H</a:t>
            </a:r>
            <a:r>
              <a:rPr lang="en-US" baseline="30000"/>
              <a:t>1+</a:t>
            </a:r>
            <a:r>
              <a:rPr lang="en-US"/>
              <a:t>       +       SO</a:t>
            </a:r>
            <a:r>
              <a:rPr lang="en-US" baseline="-25000"/>
              <a:t>4</a:t>
            </a:r>
            <a:r>
              <a:rPr lang="en-US" baseline="30000"/>
              <a:t>2–</a:t>
            </a:r>
            <a:r>
              <a:rPr lang="en-US"/>
              <a:t> </a:t>
            </a: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1184275" y="2457450"/>
            <a:ext cx="25542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H</a:t>
            </a:r>
            <a:r>
              <a:rPr lang="en-US" baseline="30000"/>
              <a:t>1+</a:t>
            </a:r>
            <a:r>
              <a:rPr lang="en-US"/>
              <a:t> ]  =  10</a:t>
            </a:r>
            <a:r>
              <a:rPr lang="en-US" baseline="30000"/>
              <a:t>–pH</a:t>
            </a:r>
            <a:endParaRPr lang="en-US"/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3797300" y="2457450"/>
            <a:ext cx="15922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10</a:t>
            </a:r>
            <a:r>
              <a:rPr lang="en-US" baseline="30000"/>
              <a:t>–3.38</a:t>
            </a:r>
            <a:endParaRPr lang="en-US"/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395913" y="2457450"/>
            <a:ext cx="26193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4.2 x 10</a:t>
            </a:r>
            <a:r>
              <a:rPr lang="en-US" baseline="30000"/>
              <a:t>–4</a:t>
            </a:r>
            <a:r>
              <a:rPr lang="en-US"/>
              <a:t> M </a:t>
            </a:r>
          </a:p>
        </p:txBody>
      </p:sp>
      <p:grpSp>
        <p:nvGrpSpPr>
          <p:cNvPr id="174094" name="Group 14"/>
          <p:cNvGrpSpPr>
            <a:grpSpLocks/>
          </p:cNvGrpSpPr>
          <p:nvPr/>
        </p:nvGrpSpPr>
        <p:grpSpPr bwMode="auto">
          <a:xfrm>
            <a:off x="239713" y="3168650"/>
            <a:ext cx="5511800" cy="3222625"/>
            <a:chOff x="274" y="1077"/>
            <a:chExt cx="5431" cy="3176"/>
          </a:xfrm>
        </p:grpSpPr>
        <p:grpSp>
          <p:nvGrpSpPr>
            <p:cNvPr id="174095" name="Group 15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4096" name="Oval 16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7" name="Text Box 17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4098" name="Group 18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4099" name="Oval 19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0" name="Text Box 20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4101" name="Group 21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4102" name="Oval 22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3" name="Text Box 23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4104" name="Group 24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4105" name="Oval 25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6" name="Text Box 26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4107" name="Group 27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4108" name="Line 28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9" name="Line 29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0" name="Text Box 30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4111" name="Group 31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4112" name="Line 32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3" name="Line 33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4" name="Text Box 34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4115" name="Group 35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4116" name="Line 36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7" name="Text Box 37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4118" name="Group 38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4119" name="Line 39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0" name="Text Box 40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4121" name="Group 41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4122" name="Line 42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3" name="Text Box 43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4124" name="Group 44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4125" name="Line 45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6" name="Text Box 46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4127" name="Group 47"/>
          <p:cNvGrpSpPr>
            <a:grpSpLocks/>
          </p:cNvGrpSpPr>
          <p:nvPr/>
        </p:nvGrpSpPr>
        <p:grpSpPr bwMode="auto">
          <a:xfrm>
            <a:off x="241300" y="3168650"/>
            <a:ext cx="5511800" cy="3222625"/>
            <a:chOff x="274" y="1077"/>
            <a:chExt cx="5431" cy="3176"/>
          </a:xfrm>
        </p:grpSpPr>
        <p:grpSp>
          <p:nvGrpSpPr>
            <p:cNvPr id="174128" name="Group 48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4129" name="Oval 49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0" name="Text Box 50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4131" name="Group 51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4132" name="Oval 52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3" name="Text Box 53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4134" name="Group 54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4135" name="Oval 55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6" name="Text Box 56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4137" name="Group 57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4138" name="Oval 58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9" name="Text Box 59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4140" name="Group 60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4141" name="Line 61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2" name="Line 62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3" name="Text Box 63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4144" name="Group 64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4145" name="Line 65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6" name="Line 66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7" name="Text Box 67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4148" name="Group 68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4149" name="Line 69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0" name="Text Box 70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4151" name="Group 71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4152" name="Line 72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3" name="Text Box 73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4154" name="Group 74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4155" name="Line 75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6" name="Text Box 76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4157" name="Group 77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4158" name="Line 78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9" name="Text Box 79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4162" name="Group 82"/>
          <p:cNvGrpSpPr>
            <a:grpSpLocks/>
          </p:cNvGrpSpPr>
          <p:nvPr/>
        </p:nvGrpSpPr>
        <p:grpSpPr bwMode="auto">
          <a:xfrm>
            <a:off x="171450" y="1176338"/>
            <a:ext cx="627063" cy="1143000"/>
            <a:chOff x="144" y="840"/>
            <a:chExt cx="395" cy="720"/>
          </a:xfrm>
        </p:grpSpPr>
        <p:sp>
          <p:nvSpPr>
            <p:cNvPr id="174160" name="AutoShape 80"/>
            <p:cNvSpPr>
              <a:spLocks/>
            </p:cNvSpPr>
            <p:nvPr/>
          </p:nvSpPr>
          <p:spPr bwMode="auto">
            <a:xfrm>
              <a:off x="421" y="914"/>
              <a:ext cx="118" cy="622"/>
            </a:xfrm>
            <a:prstGeom prst="leftBrace">
              <a:avLst>
                <a:gd name="adj1" fmla="val 4392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161" name="Rectangle 81"/>
            <p:cNvSpPr>
              <a:spLocks noChangeArrowheads="1"/>
            </p:cNvSpPr>
            <p:nvPr/>
          </p:nvSpPr>
          <p:spPr bwMode="auto">
            <a:xfrm rot="-5400000">
              <a:off x="-91" y="1075"/>
              <a:ext cx="72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(space) </a:t>
              </a:r>
            </a:p>
          </p:txBody>
        </p:sp>
      </p:grpSp>
      <p:grpSp>
        <p:nvGrpSpPr>
          <p:cNvPr id="174165" name="Group 85"/>
          <p:cNvGrpSpPr>
            <a:grpSpLocks/>
          </p:cNvGrpSpPr>
          <p:nvPr/>
        </p:nvGrpSpPr>
        <p:grpSpPr bwMode="auto">
          <a:xfrm>
            <a:off x="3783013" y="1498600"/>
            <a:ext cx="2400300" cy="1011238"/>
            <a:chOff x="2383" y="899"/>
            <a:chExt cx="1512" cy="637"/>
          </a:xfrm>
        </p:grpSpPr>
        <p:sp>
          <p:nvSpPr>
            <p:cNvPr id="174163" name="Rectangle 83"/>
            <p:cNvSpPr>
              <a:spLocks noChangeArrowheads="1"/>
            </p:cNvSpPr>
            <p:nvPr/>
          </p:nvSpPr>
          <p:spPr bwMode="auto">
            <a:xfrm>
              <a:off x="2383" y="899"/>
              <a:ext cx="139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4.2 x 10</a:t>
              </a:r>
              <a:r>
                <a:rPr lang="en-US" baseline="30000"/>
                <a:t>–4</a:t>
              </a:r>
              <a:r>
                <a:rPr lang="en-US"/>
                <a:t> M </a:t>
              </a:r>
            </a:p>
          </p:txBody>
        </p:sp>
        <p:sp>
          <p:nvSpPr>
            <p:cNvPr id="174164" name="Line 84"/>
            <p:cNvSpPr>
              <a:spLocks noChangeShapeType="1"/>
            </p:cNvSpPr>
            <p:nvPr/>
          </p:nvSpPr>
          <p:spPr bwMode="auto">
            <a:xfrm flipH="1" flipV="1">
              <a:off x="3273" y="1225"/>
              <a:ext cx="622" cy="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4167" name="Rectangle 87"/>
          <p:cNvSpPr>
            <a:spLocks noChangeArrowheads="1"/>
          </p:cNvSpPr>
          <p:nvPr/>
        </p:nvSpPr>
        <p:spPr bwMode="auto">
          <a:xfrm>
            <a:off x="6053138" y="1498600"/>
            <a:ext cx="26590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(“Who cares?”) </a:t>
            </a:r>
          </a:p>
        </p:txBody>
      </p:sp>
      <p:sp>
        <p:nvSpPr>
          <p:cNvPr id="174169" name="Rectangle 89"/>
          <p:cNvSpPr>
            <a:spLocks noChangeArrowheads="1"/>
          </p:cNvSpPr>
          <p:nvPr/>
        </p:nvSpPr>
        <p:spPr bwMode="auto">
          <a:xfrm>
            <a:off x="1268413" y="1498600"/>
            <a:ext cx="9144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X M </a:t>
            </a:r>
          </a:p>
        </p:txBody>
      </p:sp>
      <p:sp>
        <p:nvSpPr>
          <p:cNvPr id="174170" name="Rectangle 90"/>
          <p:cNvSpPr>
            <a:spLocks noChangeArrowheads="1"/>
          </p:cNvSpPr>
          <p:nvPr/>
        </p:nvSpPr>
        <p:spPr bwMode="auto">
          <a:xfrm>
            <a:off x="892175" y="1501775"/>
            <a:ext cx="22145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2.1 x 10</a:t>
            </a:r>
            <a:r>
              <a:rPr lang="en-US" baseline="30000"/>
              <a:t>–4</a:t>
            </a:r>
            <a:r>
              <a:rPr lang="en-US"/>
              <a:t> M </a:t>
            </a:r>
          </a:p>
        </p:txBody>
      </p:sp>
      <p:sp>
        <p:nvSpPr>
          <p:cNvPr id="174171" name="Rectangle 91"/>
          <p:cNvSpPr>
            <a:spLocks noChangeArrowheads="1"/>
          </p:cNvSpPr>
          <p:nvPr/>
        </p:nvSpPr>
        <p:spPr bwMode="auto">
          <a:xfrm>
            <a:off x="6262688" y="3367088"/>
            <a:ext cx="221456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[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 ] =</a:t>
            </a:r>
          </a:p>
          <a:p>
            <a:r>
              <a:rPr lang="en-US"/>
              <a:t>2.1 x 10</a:t>
            </a:r>
            <a:r>
              <a:rPr lang="en-US" baseline="30000"/>
              <a:t>–4</a:t>
            </a:r>
            <a:r>
              <a:rPr lang="en-US"/>
              <a:t> M </a:t>
            </a:r>
          </a:p>
        </p:txBody>
      </p:sp>
      <p:pic>
        <p:nvPicPr>
          <p:cNvPr id="174174" name="Picture 94" descr="Sulfuric Acid - danger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88" y="4406900"/>
            <a:ext cx="3200400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74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74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17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7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  <p:bldP spid="174088" grpId="0"/>
      <p:bldP spid="174089" grpId="0" animBg="1"/>
      <p:bldP spid="174090" grpId="0"/>
      <p:bldP spid="174091" grpId="0"/>
      <p:bldP spid="174092" grpId="0"/>
      <p:bldP spid="174093" grpId="0"/>
      <p:bldP spid="174167" grpId="0"/>
      <p:bldP spid="174169" grpId="0"/>
      <p:bldP spid="174169" grpId="1"/>
      <p:bldP spid="174170" grpId="0"/>
      <p:bldP spid="174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266700" y="282575"/>
            <a:ext cx="86915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pH of a sol’n with 3.65 g HCl in 2.00 dm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of sol’n.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365250" y="906463"/>
            <a:ext cx="7778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HCl</a:t>
            </a:r>
            <a:endParaRPr lang="en-US" baseline="-25000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>
            <a:off x="2895600" y="1160463"/>
            <a:ext cx="1235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670425" y="901700"/>
            <a:ext cx="30083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30000"/>
              <a:t>1+</a:t>
            </a:r>
            <a:r>
              <a:rPr lang="en-US"/>
              <a:t>       +       Cl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1606550" y="2589213"/>
            <a:ext cx="117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[ HCl ]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1157288" y="1487488"/>
            <a:ext cx="13716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0.05 M 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335463" y="1487488"/>
            <a:ext cx="13716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0.05 M </a:t>
            </a: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6440488" y="1487488"/>
            <a:ext cx="13716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0.05 M 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6731000" y="5992813"/>
            <a:ext cx="725488" cy="5159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5761038" y="4676775"/>
            <a:ext cx="27447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30000"/>
              <a:t>1+</a:t>
            </a:r>
            <a:r>
              <a:rPr lang="en-US"/>
              <a:t> ]</a:t>
            </a: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6330950" y="5330825"/>
            <a:ext cx="21955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(0.05)</a:t>
            </a: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6330950" y="5999163"/>
            <a:ext cx="10842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1.3</a:t>
            </a:r>
          </a:p>
        </p:txBody>
      </p: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123825" y="3432175"/>
            <a:ext cx="5511800" cy="3222625"/>
            <a:chOff x="274" y="1077"/>
            <a:chExt cx="5431" cy="3176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5128" name="Oval 24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5130" name="Group 26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5131" name="Oval 27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2" name="Text Box 28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5133" name="Group 29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5134" name="Oval 30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5" name="Text Box 31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5136" name="Group 32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5137" name="Oval 33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8" name="Text Box 34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5139" name="Group 35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5140" name="Line 36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1" name="Line 37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2" name="Text Box 38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5143" name="Group 39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5144" name="Line 40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5" name="Line 41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6" name="Text Box 42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5147" name="Group 43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5148" name="Line 44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9" name="Text Box 45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5150" name="Group 46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5151" name="Line 47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2" name="Text Box 48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5153" name="Group 49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5154" name="Line 50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5" name="Text Box 51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5156" name="Group 52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5157" name="Line 53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8" name="Text Box 54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5159" name="Group 55"/>
          <p:cNvGrpSpPr>
            <a:grpSpLocks/>
          </p:cNvGrpSpPr>
          <p:nvPr/>
        </p:nvGrpSpPr>
        <p:grpSpPr bwMode="auto">
          <a:xfrm>
            <a:off x="125413" y="3432175"/>
            <a:ext cx="5511800" cy="3222625"/>
            <a:chOff x="274" y="1077"/>
            <a:chExt cx="5431" cy="3176"/>
          </a:xfrm>
        </p:grpSpPr>
        <p:grpSp>
          <p:nvGrpSpPr>
            <p:cNvPr id="175160" name="Group 56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5161" name="Oval 57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2" name="Text Box 58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5163" name="Group 59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5164" name="Oval 60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5" name="Text Box 61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5167" name="Oval 63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8" name="Text Box 64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5169" name="Group 65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5170" name="Oval 66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1" name="Text Box 67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5172" name="Group 68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4" name="Line 70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5" name="Text Box 71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5176" name="Group 72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5177" name="Line 73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8" name="Line 74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9" name="Text Box 75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5180" name="Group 76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5181" name="Line 77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2" name="Text Box 78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5183" name="Group 79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5184" name="Line 80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5" name="Text Box 81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5186" name="Group 82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5187" name="Line 83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8" name="Text Box 84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5189" name="Group 85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5190" name="Line 86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1" name="Text Box 87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5192" name="Group 88"/>
          <p:cNvGrpSpPr>
            <a:grpSpLocks/>
          </p:cNvGrpSpPr>
          <p:nvPr/>
        </p:nvGrpSpPr>
        <p:grpSpPr bwMode="auto">
          <a:xfrm>
            <a:off x="300038" y="1162050"/>
            <a:ext cx="627062" cy="1143000"/>
            <a:chOff x="144" y="840"/>
            <a:chExt cx="395" cy="720"/>
          </a:xfrm>
        </p:grpSpPr>
        <p:sp>
          <p:nvSpPr>
            <p:cNvPr id="175193" name="AutoShape 89"/>
            <p:cNvSpPr>
              <a:spLocks/>
            </p:cNvSpPr>
            <p:nvPr/>
          </p:nvSpPr>
          <p:spPr bwMode="auto">
            <a:xfrm>
              <a:off x="421" y="914"/>
              <a:ext cx="118" cy="622"/>
            </a:xfrm>
            <a:prstGeom prst="leftBrace">
              <a:avLst>
                <a:gd name="adj1" fmla="val 4392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5194" name="Rectangle 90"/>
            <p:cNvSpPr>
              <a:spLocks noChangeArrowheads="1"/>
            </p:cNvSpPr>
            <p:nvPr/>
          </p:nvSpPr>
          <p:spPr bwMode="auto">
            <a:xfrm rot="-5400000">
              <a:off x="-91" y="1075"/>
              <a:ext cx="72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(space) </a:t>
              </a:r>
            </a:p>
          </p:txBody>
        </p:sp>
      </p:grpSp>
      <p:sp>
        <p:nvSpPr>
          <p:cNvPr id="175195" name="Rectangle 91"/>
          <p:cNvSpPr>
            <a:spLocks noChangeArrowheads="1"/>
          </p:cNvSpPr>
          <p:nvPr/>
        </p:nvSpPr>
        <p:spPr bwMode="auto">
          <a:xfrm>
            <a:off x="6340475" y="3692525"/>
            <a:ext cx="2271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0.05 M HCl</a:t>
            </a:r>
            <a:endParaRPr lang="en-US" baseline="-25000"/>
          </a:p>
        </p:txBody>
      </p:sp>
      <p:sp>
        <p:nvSpPr>
          <p:cNvPr id="175196" name="Rectangle 92"/>
          <p:cNvSpPr>
            <a:spLocks noChangeArrowheads="1"/>
          </p:cNvSpPr>
          <p:nvPr/>
        </p:nvSpPr>
        <p:spPr bwMode="auto">
          <a:xfrm>
            <a:off x="2755900" y="2589213"/>
            <a:ext cx="1190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M</a:t>
            </a:r>
            <a:r>
              <a:rPr lang="en-US" baseline="-25000"/>
              <a:t>HCl</a:t>
            </a:r>
          </a:p>
        </p:txBody>
      </p:sp>
      <p:graphicFrame>
        <p:nvGraphicFramePr>
          <p:cNvPr id="175198" name="Object 94"/>
          <p:cNvGraphicFramePr>
            <a:graphicFrameLocks noChangeAspect="1"/>
          </p:cNvGraphicFramePr>
          <p:nvPr/>
        </p:nvGraphicFramePr>
        <p:xfrm>
          <a:off x="4011613" y="2416175"/>
          <a:ext cx="914400" cy="836613"/>
        </p:xfrm>
        <a:graphic>
          <a:graphicData uri="http://schemas.openxmlformats.org/presentationml/2006/ole">
            <p:oleObj spid="_x0000_s175198" name="Equation" r:id="rId3" imgW="914400" imgH="838080" progId="Equation.3">
              <p:embed/>
            </p:oleObj>
          </a:graphicData>
        </a:graphic>
      </p:graphicFrame>
      <p:graphicFrame>
        <p:nvGraphicFramePr>
          <p:cNvPr id="175200" name="Object 96"/>
          <p:cNvGraphicFramePr>
            <a:graphicFrameLocks noChangeAspect="1"/>
          </p:cNvGraphicFramePr>
          <p:nvPr/>
        </p:nvGraphicFramePr>
        <p:xfrm>
          <a:off x="6356350" y="2097088"/>
          <a:ext cx="1454150" cy="781050"/>
        </p:xfrm>
        <a:graphic>
          <a:graphicData uri="http://schemas.openxmlformats.org/presentationml/2006/ole">
            <p:oleObj spid="_x0000_s175200" name="Equation" r:id="rId4" imgW="1790640" imgH="965160" progId="Equation.3">
              <p:embed/>
            </p:oleObj>
          </a:graphicData>
        </a:graphic>
      </p:graphicFrame>
      <p:sp>
        <p:nvSpPr>
          <p:cNvPr id="175202" name="Rectangle 98"/>
          <p:cNvSpPr>
            <a:spLocks noChangeArrowheads="1"/>
          </p:cNvSpPr>
          <p:nvPr/>
        </p:nvSpPr>
        <p:spPr bwMode="auto">
          <a:xfrm>
            <a:off x="5367338" y="2170113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3.65 g</a:t>
            </a:r>
            <a:endParaRPr lang="en-US" sz="2400" baseline="-25000"/>
          </a:p>
        </p:txBody>
      </p:sp>
      <p:sp>
        <p:nvSpPr>
          <p:cNvPr id="175203" name="Rectangle 99"/>
          <p:cNvSpPr>
            <a:spLocks noChangeArrowheads="1"/>
          </p:cNvSpPr>
          <p:nvPr/>
        </p:nvSpPr>
        <p:spPr bwMode="auto">
          <a:xfrm>
            <a:off x="5018088" y="2589213"/>
            <a:ext cx="490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</a:t>
            </a:r>
            <a:endParaRPr lang="en-US" baseline="-25000"/>
          </a:p>
        </p:txBody>
      </p:sp>
      <p:sp>
        <p:nvSpPr>
          <p:cNvPr id="175204" name="Line 100"/>
          <p:cNvSpPr>
            <a:spLocks noChangeShapeType="1"/>
          </p:cNvSpPr>
          <p:nvPr/>
        </p:nvSpPr>
        <p:spPr bwMode="auto">
          <a:xfrm flipV="1">
            <a:off x="7272338" y="2597150"/>
            <a:ext cx="233362" cy="2174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205" name="Line 101"/>
          <p:cNvSpPr>
            <a:spLocks noChangeShapeType="1"/>
          </p:cNvSpPr>
          <p:nvPr/>
        </p:nvSpPr>
        <p:spPr bwMode="auto">
          <a:xfrm flipV="1">
            <a:off x="6124575" y="2335213"/>
            <a:ext cx="233363" cy="2174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5208" name="Group 104"/>
          <p:cNvGrpSpPr>
            <a:grpSpLocks/>
          </p:cNvGrpSpPr>
          <p:nvPr/>
        </p:nvGrpSpPr>
        <p:grpSpPr bwMode="auto">
          <a:xfrm>
            <a:off x="5448300" y="2879725"/>
            <a:ext cx="2468563" cy="519113"/>
            <a:chOff x="3099" y="1751"/>
            <a:chExt cx="1555" cy="327"/>
          </a:xfrm>
        </p:grpSpPr>
        <p:sp>
          <p:nvSpPr>
            <p:cNvPr id="175206" name="Rectangle 102"/>
            <p:cNvSpPr>
              <a:spLocks noChangeArrowheads="1"/>
            </p:cNvSpPr>
            <p:nvPr/>
          </p:nvSpPr>
          <p:spPr bwMode="auto">
            <a:xfrm>
              <a:off x="3557" y="1751"/>
              <a:ext cx="7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2.00 L</a:t>
              </a:r>
              <a:endParaRPr lang="en-US" baseline="-25000"/>
            </a:p>
          </p:txBody>
        </p:sp>
        <p:sp>
          <p:nvSpPr>
            <p:cNvPr id="175207" name="Line 103"/>
            <p:cNvSpPr>
              <a:spLocks noChangeShapeType="1"/>
            </p:cNvSpPr>
            <p:nvPr/>
          </p:nvSpPr>
          <p:spPr bwMode="auto">
            <a:xfrm>
              <a:off x="3099" y="1774"/>
              <a:ext cx="155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75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751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7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5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5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5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5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7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/>
      <p:bldP spid="175113" grpId="0" animBg="1"/>
      <p:bldP spid="175114" grpId="0"/>
      <p:bldP spid="175115" grpId="0"/>
      <p:bldP spid="175116" grpId="0"/>
      <p:bldP spid="175117" grpId="0"/>
      <p:bldP spid="175118" grpId="0"/>
      <p:bldP spid="175122" grpId="0" animBg="1"/>
      <p:bldP spid="175123" grpId="0"/>
      <p:bldP spid="175124" grpId="0"/>
      <p:bldP spid="175195" grpId="0"/>
      <p:bldP spid="175196" grpId="0"/>
      <p:bldP spid="175202" grpId="0"/>
      <p:bldP spid="175203" grpId="0"/>
      <p:bldP spid="175204" grpId="0" animBg="1"/>
      <p:bldP spid="1752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148388" y="5965825"/>
            <a:ext cx="2714625" cy="603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218" name="Oval 90"/>
          <p:cNvSpPr>
            <a:spLocks noChangeArrowheads="1"/>
          </p:cNvSpPr>
          <p:nvPr/>
        </p:nvSpPr>
        <p:spPr bwMode="auto">
          <a:xfrm>
            <a:off x="395288" y="5700713"/>
            <a:ext cx="896937" cy="8953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468313" y="174625"/>
            <a:ext cx="80740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What mass of Al(OH)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is req’d to make 15.6 L of a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sol’n with a pH of 10.72? 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1247775" y="1125538"/>
            <a:ext cx="14065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Al(OH)</a:t>
            </a:r>
            <a:r>
              <a:rPr lang="en-US" baseline="-25000"/>
              <a:t>3</a:t>
            </a:r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2878138" y="1379538"/>
            <a:ext cx="1235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4452938" y="1120775"/>
            <a:ext cx="35607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Al</a:t>
            </a:r>
            <a:r>
              <a:rPr lang="en-US" baseline="30000"/>
              <a:t>3+</a:t>
            </a:r>
            <a:r>
              <a:rPr lang="en-US"/>
              <a:t>       +       3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>
            <a:off x="38100" y="3375025"/>
            <a:ext cx="5511800" cy="3222625"/>
            <a:chOff x="274" y="1077"/>
            <a:chExt cx="5431" cy="3176"/>
          </a:xfrm>
        </p:grpSpPr>
        <p:grpSp>
          <p:nvGrpSpPr>
            <p:cNvPr id="176146" name="Group 18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6147" name="Oval 19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8" name="Text Box 20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6149" name="Group 21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6150" name="Oval 22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1" name="Text Box 23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6152" name="Group 24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6153" name="Oval 25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4" name="Text Box 26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6155" name="Group 27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6156" name="Oval 28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7" name="Text Box 29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6158" name="Group 30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6159" name="Line 31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0" name="Line 32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1" name="Text Box 33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6162" name="Group 34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6163" name="Line 35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4" name="Line 36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5" name="Text Box 37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6166" name="Group 38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6167" name="Line 39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8" name="Text Box 40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6169" name="Group 41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6170" name="Line 42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1" name="Text Box 43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6172" name="Group 44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6173" name="Line 45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4" name="Text Box 46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6175" name="Group 47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6176" name="Line 48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7" name="Text Box 49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grpSp>
        <p:nvGrpSpPr>
          <p:cNvPr id="176178" name="Group 50"/>
          <p:cNvGrpSpPr>
            <a:grpSpLocks/>
          </p:cNvGrpSpPr>
          <p:nvPr/>
        </p:nvGrpSpPr>
        <p:grpSpPr bwMode="auto">
          <a:xfrm>
            <a:off x="39688" y="3375025"/>
            <a:ext cx="5511800" cy="3222625"/>
            <a:chOff x="274" y="1077"/>
            <a:chExt cx="5431" cy="3176"/>
          </a:xfrm>
        </p:grpSpPr>
        <p:grpSp>
          <p:nvGrpSpPr>
            <p:cNvPr id="176179" name="Group 51"/>
            <p:cNvGrpSpPr>
              <a:grpSpLocks/>
            </p:cNvGrpSpPr>
            <p:nvPr/>
          </p:nvGrpSpPr>
          <p:grpSpPr bwMode="auto">
            <a:xfrm>
              <a:off x="600" y="3371"/>
              <a:ext cx="909" cy="882"/>
              <a:chOff x="600" y="3371"/>
              <a:chExt cx="909" cy="882"/>
            </a:xfrm>
          </p:grpSpPr>
          <p:sp>
            <p:nvSpPr>
              <p:cNvPr id="176180" name="Oval 52"/>
              <p:cNvSpPr>
                <a:spLocks noChangeArrowheads="1"/>
              </p:cNvSpPr>
              <p:nvPr/>
            </p:nvSpPr>
            <p:spPr bwMode="auto">
              <a:xfrm>
                <a:off x="627" y="3371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1" name="Text Box 53"/>
              <p:cNvSpPr txBox="1">
                <a:spLocks noChangeArrowheads="1"/>
              </p:cNvSpPr>
              <p:nvPr/>
            </p:nvSpPr>
            <p:spPr bwMode="auto">
              <a:xfrm>
                <a:off x="600" y="3635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pOH</a:t>
                </a:r>
              </a:p>
            </p:txBody>
          </p:sp>
        </p:grpSp>
        <p:grpSp>
          <p:nvGrpSpPr>
            <p:cNvPr id="176182" name="Group 54"/>
            <p:cNvGrpSpPr>
              <a:grpSpLocks/>
            </p:cNvGrpSpPr>
            <p:nvPr/>
          </p:nvGrpSpPr>
          <p:grpSpPr bwMode="auto">
            <a:xfrm>
              <a:off x="618" y="1077"/>
              <a:ext cx="891" cy="882"/>
              <a:chOff x="618" y="1077"/>
              <a:chExt cx="891" cy="882"/>
            </a:xfrm>
          </p:grpSpPr>
          <p:sp>
            <p:nvSpPr>
              <p:cNvPr id="176183" name="Oval 55"/>
              <p:cNvSpPr>
                <a:spLocks noChangeArrowheads="1"/>
              </p:cNvSpPr>
              <p:nvPr/>
            </p:nvSpPr>
            <p:spPr bwMode="auto">
              <a:xfrm>
                <a:off x="627" y="1077"/>
                <a:ext cx="882" cy="882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4" name="Text Box 56"/>
              <p:cNvSpPr txBox="1">
                <a:spLocks noChangeArrowheads="1"/>
              </p:cNvSpPr>
              <p:nvPr/>
            </p:nvSpPr>
            <p:spPr bwMode="auto">
              <a:xfrm>
                <a:off x="618" y="1351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   pH</a:t>
                </a:r>
              </a:p>
            </p:txBody>
          </p:sp>
        </p:grpSp>
        <p:grpSp>
          <p:nvGrpSpPr>
            <p:cNvPr id="176185" name="Group 57"/>
            <p:cNvGrpSpPr>
              <a:grpSpLocks/>
            </p:cNvGrpSpPr>
            <p:nvPr/>
          </p:nvGrpSpPr>
          <p:grpSpPr bwMode="auto">
            <a:xfrm>
              <a:off x="3934" y="3371"/>
              <a:ext cx="927" cy="882"/>
              <a:chOff x="3934" y="3371"/>
              <a:chExt cx="927" cy="882"/>
            </a:xfrm>
          </p:grpSpPr>
          <p:sp>
            <p:nvSpPr>
              <p:cNvPr id="176186" name="Oval 58"/>
              <p:cNvSpPr>
                <a:spLocks noChangeArrowheads="1"/>
              </p:cNvSpPr>
              <p:nvPr/>
            </p:nvSpPr>
            <p:spPr bwMode="auto">
              <a:xfrm>
                <a:off x="3979" y="3371"/>
                <a:ext cx="882" cy="88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7" name="Text Box 59"/>
              <p:cNvSpPr txBox="1">
                <a:spLocks noChangeArrowheads="1"/>
              </p:cNvSpPr>
              <p:nvPr/>
            </p:nvSpPr>
            <p:spPr bwMode="auto">
              <a:xfrm>
                <a:off x="3934" y="3662"/>
                <a:ext cx="882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6188" name="Group 60"/>
            <p:cNvGrpSpPr>
              <a:grpSpLocks/>
            </p:cNvGrpSpPr>
            <p:nvPr/>
          </p:nvGrpSpPr>
          <p:grpSpPr bwMode="auto">
            <a:xfrm>
              <a:off x="3934" y="1077"/>
              <a:ext cx="983" cy="882"/>
              <a:chOff x="3934" y="1077"/>
              <a:chExt cx="983" cy="882"/>
            </a:xfrm>
          </p:grpSpPr>
          <p:sp>
            <p:nvSpPr>
              <p:cNvPr id="176189" name="Oval 61"/>
              <p:cNvSpPr>
                <a:spLocks noChangeArrowheads="1"/>
              </p:cNvSpPr>
              <p:nvPr/>
            </p:nvSpPr>
            <p:spPr bwMode="auto">
              <a:xfrm>
                <a:off x="3979" y="1077"/>
                <a:ext cx="882" cy="882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0" name="Text Box 62"/>
              <p:cNvSpPr txBox="1">
                <a:spLocks noChangeArrowheads="1"/>
              </p:cNvSpPr>
              <p:nvPr/>
            </p:nvSpPr>
            <p:spPr bwMode="auto">
              <a:xfrm>
                <a:off x="3934" y="1351"/>
                <a:ext cx="983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6191" name="Group 63"/>
            <p:cNvGrpSpPr>
              <a:grpSpLocks/>
            </p:cNvGrpSpPr>
            <p:nvPr/>
          </p:nvGrpSpPr>
          <p:grpSpPr bwMode="auto">
            <a:xfrm>
              <a:off x="274" y="2047"/>
              <a:ext cx="1780" cy="1236"/>
              <a:chOff x="274" y="2047"/>
              <a:chExt cx="1780" cy="1236"/>
            </a:xfrm>
          </p:grpSpPr>
          <p:sp>
            <p:nvSpPr>
              <p:cNvPr id="176192" name="Line 64"/>
              <p:cNvSpPr>
                <a:spLocks noChangeShapeType="1"/>
              </p:cNvSpPr>
              <p:nvPr/>
            </p:nvSpPr>
            <p:spPr bwMode="auto">
              <a:xfrm>
                <a:off x="1068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3" name="Line 65"/>
              <p:cNvSpPr>
                <a:spLocks noChangeShapeType="1"/>
              </p:cNvSpPr>
              <p:nvPr/>
            </p:nvSpPr>
            <p:spPr bwMode="auto">
              <a:xfrm>
                <a:off x="1068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4" name="Text Box 66"/>
              <p:cNvSpPr txBox="1">
                <a:spLocks noChangeArrowheads="1"/>
              </p:cNvSpPr>
              <p:nvPr/>
            </p:nvSpPr>
            <p:spPr bwMode="auto">
              <a:xfrm>
                <a:off x="274" y="2489"/>
                <a:ext cx="178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 +  pOH  =  14</a:t>
                </a:r>
              </a:p>
            </p:txBody>
          </p:sp>
        </p:grpSp>
        <p:grpSp>
          <p:nvGrpSpPr>
            <p:cNvPr id="176195" name="Group 67"/>
            <p:cNvGrpSpPr>
              <a:grpSpLocks/>
            </p:cNvGrpSpPr>
            <p:nvPr/>
          </p:nvGrpSpPr>
          <p:grpSpPr bwMode="auto">
            <a:xfrm>
              <a:off x="3213" y="2047"/>
              <a:ext cx="2492" cy="1236"/>
              <a:chOff x="3213" y="2047"/>
              <a:chExt cx="2492" cy="1236"/>
            </a:xfrm>
          </p:grpSpPr>
          <p:sp>
            <p:nvSpPr>
              <p:cNvPr id="176196" name="Line 68"/>
              <p:cNvSpPr>
                <a:spLocks noChangeShapeType="1"/>
              </p:cNvSpPr>
              <p:nvPr/>
            </p:nvSpPr>
            <p:spPr bwMode="auto">
              <a:xfrm>
                <a:off x="4420" y="2841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7" name="Line 69"/>
              <p:cNvSpPr>
                <a:spLocks noChangeShapeType="1"/>
              </p:cNvSpPr>
              <p:nvPr/>
            </p:nvSpPr>
            <p:spPr bwMode="auto">
              <a:xfrm>
                <a:off x="4420" y="2047"/>
                <a:ext cx="0" cy="44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8" name="Text Box 70"/>
              <p:cNvSpPr txBox="1">
                <a:spLocks noChangeArrowheads="1"/>
              </p:cNvSpPr>
              <p:nvPr/>
            </p:nvSpPr>
            <p:spPr bwMode="auto">
              <a:xfrm>
                <a:off x="3213" y="2498"/>
                <a:ext cx="249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 = 1 x 10</a:t>
                </a:r>
                <a:r>
                  <a:rPr lang="en-US" sz="1400" b="1" baseline="30000"/>
                  <a:t>–14</a:t>
                </a:r>
                <a:endParaRPr lang="en-US" sz="1400" b="1"/>
              </a:p>
            </p:txBody>
          </p:sp>
        </p:grpSp>
        <p:grpSp>
          <p:nvGrpSpPr>
            <p:cNvPr id="176199" name="Group 71"/>
            <p:cNvGrpSpPr>
              <a:grpSpLocks/>
            </p:cNvGrpSpPr>
            <p:nvPr/>
          </p:nvGrpSpPr>
          <p:grpSpPr bwMode="auto">
            <a:xfrm>
              <a:off x="1597" y="1147"/>
              <a:ext cx="2293" cy="353"/>
              <a:chOff x="1597" y="1147"/>
              <a:chExt cx="2293" cy="353"/>
            </a:xfrm>
          </p:grpSpPr>
          <p:sp>
            <p:nvSpPr>
              <p:cNvPr id="176200" name="Line 72"/>
              <p:cNvSpPr>
                <a:spLocks noChangeShapeType="1"/>
              </p:cNvSpPr>
              <p:nvPr/>
            </p:nvSpPr>
            <p:spPr bwMode="auto">
              <a:xfrm>
                <a:off x="1597" y="1430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1" name="Text Box 73"/>
              <p:cNvSpPr txBox="1">
                <a:spLocks noChangeArrowheads="1"/>
              </p:cNvSpPr>
              <p:nvPr/>
            </p:nvSpPr>
            <p:spPr bwMode="auto">
              <a:xfrm>
                <a:off x="2038" y="1147"/>
                <a:ext cx="1500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 = 10</a:t>
                </a:r>
                <a:r>
                  <a:rPr lang="en-US" sz="1400" b="1" baseline="30000"/>
                  <a:t>–pH</a:t>
                </a:r>
                <a:endParaRPr lang="en-US" sz="1400" b="1"/>
              </a:p>
            </p:txBody>
          </p:sp>
        </p:grpSp>
        <p:grpSp>
          <p:nvGrpSpPr>
            <p:cNvPr id="176202" name="Group 74"/>
            <p:cNvGrpSpPr>
              <a:grpSpLocks/>
            </p:cNvGrpSpPr>
            <p:nvPr/>
          </p:nvGrpSpPr>
          <p:grpSpPr bwMode="auto">
            <a:xfrm>
              <a:off x="1597" y="1518"/>
              <a:ext cx="2293" cy="353"/>
              <a:chOff x="1597" y="1518"/>
              <a:chExt cx="2293" cy="353"/>
            </a:xfrm>
          </p:grpSpPr>
          <p:sp>
            <p:nvSpPr>
              <p:cNvPr id="176203" name="Line 75"/>
              <p:cNvSpPr>
                <a:spLocks noChangeShapeType="1"/>
              </p:cNvSpPr>
              <p:nvPr/>
            </p:nvSpPr>
            <p:spPr bwMode="auto">
              <a:xfrm>
                <a:off x="1597" y="1548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4" name="Text Box 76"/>
              <p:cNvSpPr txBox="1">
                <a:spLocks noChangeArrowheads="1"/>
              </p:cNvSpPr>
              <p:nvPr/>
            </p:nvSpPr>
            <p:spPr bwMode="auto">
              <a:xfrm>
                <a:off x="1905" y="1518"/>
                <a:ext cx="1795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pH = –log [ H</a:t>
                </a:r>
                <a:r>
                  <a:rPr lang="en-US" sz="1400" b="1" baseline="-25000"/>
                  <a:t>3</a:t>
                </a:r>
                <a:r>
                  <a:rPr lang="en-US" sz="1400" b="1"/>
                  <a:t>O</a:t>
                </a:r>
                <a:r>
                  <a:rPr lang="en-US" sz="1400" b="1" baseline="30000"/>
                  <a:t>1+</a:t>
                </a:r>
                <a:r>
                  <a:rPr lang="en-US" sz="1400" b="1"/>
                  <a:t> ]</a:t>
                </a:r>
              </a:p>
            </p:txBody>
          </p:sp>
        </p:grpSp>
        <p:grpSp>
          <p:nvGrpSpPr>
            <p:cNvPr id="176205" name="Group 77"/>
            <p:cNvGrpSpPr>
              <a:grpSpLocks/>
            </p:cNvGrpSpPr>
            <p:nvPr/>
          </p:nvGrpSpPr>
          <p:grpSpPr bwMode="auto">
            <a:xfrm>
              <a:off x="1597" y="3441"/>
              <a:ext cx="2293" cy="353"/>
              <a:chOff x="1597" y="3441"/>
              <a:chExt cx="2293" cy="353"/>
            </a:xfrm>
          </p:grpSpPr>
          <p:sp>
            <p:nvSpPr>
              <p:cNvPr id="176206" name="Line 78"/>
              <p:cNvSpPr>
                <a:spLocks noChangeShapeType="1"/>
              </p:cNvSpPr>
              <p:nvPr/>
            </p:nvSpPr>
            <p:spPr bwMode="auto">
              <a:xfrm>
                <a:off x="1597" y="3724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7" name="Text Box 79"/>
              <p:cNvSpPr txBox="1">
                <a:spLocks noChangeArrowheads="1"/>
              </p:cNvSpPr>
              <p:nvPr/>
            </p:nvSpPr>
            <p:spPr bwMode="auto">
              <a:xfrm>
                <a:off x="1937" y="3441"/>
                <a:ext cx="1646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[ OH</a:t>
                </a:r>
                <a:r>
                  <a:rPr lang="en-US" sz="1400" b="1" baseline="30000"/>
                  <a:t>1– </a:t>
                </a:r>
                <a:r>
                  <a:rPr lang="en-US" sz="1400" b="1"/>
                  <a:t>] = 10</a:t>
                </a:r>
                <a:r>
                  <a:rPr lang="en-US" sz="1400" b="1" baseline="30000"/>
                  <a:t>–pOH</a:t>
                </a:r>
                <a:endParaRPr lang="en-US" sz="1400" b="1"/>
              </a:p>
            </p:txBody>
          </p:sp>
        </p:grpSp>
        <p:grpSp>
          <p:nvGrpSpPr>
            <p:cNvPr id="176208" name="Group 80"/>
            <p:cNvGrpSpPr>
              <a:grpSpLocks/>
            </p:cNvGrpSpPr>
            <p:nvPr/>
          </p:nvGrpSpPr>
          <p:grpSpPr bwMode="auto">
            <a:xfrm>
              <a:off x="1597" y="3812"/>
              <a:ext cx="2382" cy="353"/>
              <a:chOff x="1597" y="3812"/>
              <a:chExt cx="2382" cy="353"/>
            </a:xfrm>
          </p:grpSpPr>
          <p:sp>
            <p:nvSpPr>
              <p:cNvPr id="176209" name="Line 81"/>
              <p:cNvSpPr>
                <a:spLocks noChangeShapeType="1"/>
              </p:cNvSpPr>
              <p:nvPr/>
            </p:nvSpPr>
            <p:spPr bwMode="auto">
              <a:xfrm>
                <a:off x="1597" y="3841"/>
                <a:ext cx="229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0" name="Text Box 82"/>
              <p:cNvSpPr txBox="1">
                <a:spLocks noChangeArrowheads="1"/>
              </p:cNvSpPr>
              <p:nvPr/>
            </p:nvSpPr>
            <p:spPr bwMode="auto">
              <a:xfrm>
                <a:off x="1950" y="3812"/>
                <a:ext cx="2029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b="1"/>
                  <a:t>pOH = –log [ OH</a:t>
                </a:r>
                <a:r>
                  <a:rPr lang="en-US" sz="1400" b="1" baseline="30000"/>
                  <a:t>1–</a:t>
                </a:r>
                <a:r>
                  <a:rPr lang="en-US" sz="1400" b="1"/>
                  <a:t> ]</a:t>
                </a:r>
              </a:p>
            </p:txBody>
          </p:sp>
        </p:grpSp>
      </p:grpSp>
      <p:sp>
        <p:nvSpPr>
          <p:cNvPr id="176211" name="Rectangle 83"/>
          <p:cNvSpPr>
            <a:spLocks noChangeArrowheads="1"/>
          </p:cNvSpPr>
          <p:nvPr/>
        </p:nvSpPr>
        <p:spPr bwMode="auto">
          <a:xfrm>
            <a:off x="392113" y="2605088"/>
            <a:ext cx="21129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pOH = 3.28 </a:t>
            </a:r>
          </a:p>
        </p:txBody>
      </p:sp>
      <p:sp>
        <p:nvSpPr>
          <p:cNvPr id="176213" name="Rectangle 85"/>
          <p:cNvSpPr>
            <a:spLocks noChangeArrowheads="1"/>
          </p:cNvSpPr>
          <p:nvPr/>
        </p:nvSpPr>
        <p:spPr bwMode="auto">
          <a:xfrm>
            <a:off x="5851525" y="2606675"/>
            <a:ext cx="15922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10</a:t>
            </a:r>
            <a:r>
              <a:rPr lang="en-US" baseline="30000"/>
              <a:t>–3.28</a:t>
            </a:r>
            <a:r>
              <a:rPr lang="en-US"/>
              <a:t> </a:t>
            </a:r>
          </a:p>
        </p:txBody>
      </p:sp>
      <p:sp>
        <p:nvSpPr>
          <p:cNvPr id="176214" name="Rectangle 86"/>
          <p:cNvSpPr>
            <a:spLocks noChangeArrowheads="1"/>
          </p:cNvSpPr>
          <p:nvPr/>
        </p:nvSpPr>
        <p:spPr bwMode="auto">
          <a:xfrm>
            <a:off x="5875338" y="3101975"/>
            <a:ext cx="28178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5.25 x 10</a:t>
            </a:r>
            <a:r>
              <a:rPr lang="en-US" baseline="30000"/>
              <a:t>–4</a:t>
            </a:r>
            <a:r>
              <a:rPr lang="en-US"/>
              <a:t> M </a:t>
            </a:r>
          </a:p>
        </p:txBody>
      </p:sp>
      <p:grpSp>
        <p:nvGrpSpPr>
          <p:cNvPr id="176215" name="Group 87"/>
          <p:cNvGrpSpPr>
            <a:grpSpLocks/>
          </p:cNvGrpSpPr>
          <p:nvPr/>
        </p:nvGrpSpPr>
        <p:grpSpPr bwMode="auto">
          <a:xfrm>
            <a:off x="328613" y="1438275"/>
            <a:ext cx="627062" cy="1143000"/>
            <a:chOff x="144" y="840"/>
            <a:chExt cx="395" cy="720"/>
          </a:xfrm>
        </p:grpSpPr>
        <p:sp>
          <p:nvSpPr>
            <p:cNvPr id="176216" name="AutoShape 88"/>
            <p:cNvSpPr>
              <a:spLocks/>
            </p:cNvSpPr>
            <p:nvPr/>
          </p:nvSpPr>
          <p:spPr bwMode="auto">
            <a:xfrm>
              <a:off x="421" y="914"/>
              <a:ext cx="118" cy="622"/>
            </a:xfrm>
            <a:prstGeom prst="leftBrace">
              <a:avLst>
                <a:gd name="adj1" fmla="val 4392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6217" name="Rectangle 89"/>
            <p:cNvSpPr>
              <a:spLocks noChangeArrowheads="1"/>
            </p:cNvSpPr>
            <p:nvPr/>
          </p:nvSpPr>
          <p:spPr bwMode="auto">
            <a:xfrm rot="-5400000">
              <a:off x="-91" y="1075"/>
              <a:ext cx="72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(space) </a:t>
              </a:r>
            </a:p>
          </p:txBody>
        </p:sp>
      </p:grpSp>
      <p:grpSp>
        <p:nvGrpSpPr>
          <p:cNvPr id="176229" name="Group 101"/>
          <p:cNvGrpSpPr>
            <a:grpSpLocks/>
          </p:cNvGrpSpPr>
          <p:nvPr/>
        </p:nvGrpSpPr>
        <p:grpSpPr bwMode="auto">
          <a:xfrm>
            <a:off x="2486025" y="2605088"/>
            <a:ext cx="3371850" cy="519112"/>
            <a:chOff x="1566" y="1641"/>
            <a:chExt cx="2124" cy="327"/>
          </a:xfrm>
        </p:grpSpPr>
        <p:sp>
          <p:nvSpPr>
            <p:cNvPr id="176212" name="Rectangle 84"/>
            <p:cNvSpPr>
              <a:spLocks noChangeArrowheads="1"/>
            </p:cNvSpPr>
            <p:nvPr/>
          </p:nvSpPr>
          <p:spPr bwMode="auto">
            <a:xfrm>
              <a:off x="1917" y="1641"/>
              <a:ext cx="1773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[ OH</a:t>
              </a:r>
              <a:r>
                <a:rPr lang="en-US" baseline="30000"/>
                <a:t>1–</a:t>
              </a:r>
              <a:r>
                <a:rPr lang="en-US"/>
                <a:t> ] = 10</a:t>
              </a:r>
              <a:r>
                <a:rPr lang="en-US" baseline="30000"/>
                <a:t>–pOH</a:t>
              </a:r>
              <a:endParaRPr lang="en-US"/>
            </a:p>
          </p:txBody>
        </p:sp>
        <p:sp>
          <p:nvSpPr>
            <p:cNvPr id="176219" name="Line 91"/>
            <p:cNvSpPr>
              <a:spLocks noChangeShapeType="1"/>
            </p:cNvSpPr>
            <p:nvPr/>
          </p:nvSpPr>
          <p:spPr bwMode="auto">
            <a:xfrm>
              <a:off x="1566" y="1811"/>
              <a:ext cx="3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6220" name="Rectangle 92"/>
          <p:cNvSpPr>
            <a:spLocks noChangeArrowheads="1"/>
          </p:cNvSpPr>
          <p:nvPr/>
        </p:nvSpPr>
        <p:spPr bwMode="auto">
          <a:xfrm>
            <a:off x="6064250" y="1851025"/>
            <a:ext cx="24130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5.25 x 10</a:t>
            </a:r>
            <a:r>
              <a:rPr lang="en-US" baseline="30000"/>
              <a:t>–4</a:t>
            </a:r>
            <a:r>
              <a:rPr lang="en-US"/>
              <a:t> M </a:t>
            </a:r>
          </a:p>
        </p:txBody>
      </p:sp>
      <p:sp>
        <p:nvSpPr>
          <p:cNvPr id="176221" name="Rectangle 93"/>
          <p:cNvSpPr>
            <a:spLocks noChangeArrowheads="1"/>
          </p:cNvSpPr>
          <p:nvPr/>
        </p:nvSpPr>
        <p:spPr bwMode="auto">
          <a:xfrm>
            <a:off x="3997325" y="1851025"/>
            <a:ext cx="15890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(“w.c.?”) </a:t>
            </a:r>
          </a:p>
        </p:txBody>
      </p:sp>
      <p:sp>
        <p:nvSpPr>
          <p:cNvPr id="176222" name="Rectangle 94"/>
          <p:cNvSpPr>
            <a:spLocks noChangeArrowheads="1"/>
          </p:cNvSpPr>
          <p:nvPr/>
        </p:nvSpPr>
        <p:spPr bwMode="auto">
          <a:xfrm>
            <a:off x="909638" y="1851025"/>
            <a:ext cx="24130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1.75 x 10</a:t>
            </a:r>
            <a:r>
              <a:rPr lang="en-US" baseline="30000"/>
              <a:t>–4</a:t>
            </a:r>
            <a:r>
              <a:rPr lang="en-US"/>
              <a:t> M </a:t>
            </a:r>
          </a:p>
        </p:txBody>
      </p:sp>
      <p:sp>
        <p:nvSpPr>
          <p:cNvPr id="176224" name="Rectangle 96"/>
          <p:cNvSpPr>
            <a:spLocks noChangeArrowheads="1"/>
          </p:cNvSpPr>
          <p:nvPr/>
        </p:nvSpPr>
        <p:spPr bwMode="auto">
          <a:xfrm>
            <a:off x="5091113" y="4375150"/>
            <a:ext cx="38306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= 1.75 x 10</a:t>
            </a:r>
            <a:r>
              <a:rPr lang="en-US" baseline="30000"/>
              <a:t>–4</a:t>
            </a:r>
            <a:r>
              <a:rPr lang="en-US"/>
              <a:t>(15.6)</a:t>
            </a:r>
          </a:p>
        </p:txBody>
      </p:sp>
      <p:sp>
        <p:nvSpPr>
          <p:cNvPr id="176225" name="Rectangle 97"/>
          <p:cNvSpPr>
            <a:spLocks noChangeArrowheads="1"/>
          </p:cNvSpPr>
          <p:nvPr/>
        </p:nvSpPr>
        <p:spPr bwMode="auto">
          <a:xfrm>
            <a:off x="5765800" y="6034088"/>
            <a:ext cx="30988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0.213 g Al(OH)</a:t>
            </a:r>
            <a:r>
              <a:rPr lang="en-US" baseline="-25000"/>
              <a:t>3</a:t>
            </a:r>
          </a:p>
        </p:txBody>
      </p:sp>
      <p:grpSp>
        <p:nvGrpSpPr>
          <p:cNvPr id="176227" name="Group 99"/>
          <p:cNvGrpSpPr>
            <a:grpSpLocks/>
          </p:cNvGrpSpPr>
          <p:nvPr/>
        </p:nvGrpSpPr>
        <p:grpSpPr bwMode="auto">
          <a:xfrm>
            <a:off x="5588000" y="3743325"/>
            <a:ext cx="2795588" cy="593725"/>
            <a:chOff x="3853" y="2295"/>
            <a:chExt cx="1761" cy="374"/>
          </a:xfrm>
        </p:grpSpPr>
        <p:sp>
          <p:nvSpPr>
            <p:cNvPr id="176223" name="Rectangle 95"/>
            <p:cNvSpPr>
              <a:spLocks noChangeArrowheads="1"/>
            </p:cNvSpPr>
            <p:nvPr/>
          </p:nvSpPr>
          <p:spPr bwMode="auto">
            <a:xfrm>
              <a:off x="3853" y="2295"/>
              <a:ext cx="176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mol</a:t>
              </a:r>
              <a:r>
                <a:rPr lang="en-US" b="1" baseline="-25000"/>
                <a:t>Al(OH)</a:t>
              </a:r>
              <a:r>
                <a:rPr lang="en-US" b="1"/>
                <a:t>  = M L</a:t>
              </a:r>
              <a:r>
                <a:rPr lang="en-US"/>
                <a:t> </a:t>
              </a:r>
            </a:p>
          </p:txBody>
        </p:sp>
        <p:sp>
          <p:nvSpPr>
            <p:cNvPr id="176226" name="Rectangle 98"/>
            <p:cNvSpPr>
              <a:spLocks noChangeArrowheads="1"/>
            </p:cNvSpPr>
            <p:nvPr/>
          </p:nvSpPr>
          <p:spPr bwMode="auto">
            <a:xfrm>
              <a:off x="4715" y="2496"/>
              <a:ext cx="196" cy="17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200" b="1"/>
                <a:t> 3</a:t>
              </a:r>
              <a:endParaRPr lang="en-US" sz="1200" b="1" baseline="-25000"/>
            </a:p>
          </p:txBody>
        </p:sp>
      </p:grpSp>
      <p:sp>
        <p:nvSpPr>
          <p:cNvPr id="176228" name="Rectangle 100"/>
          <p:cNvSpPr>
            <a:spLocks noChangeArrowheads="1"/>
          </p:cNvSpPr>
          <p:nvPr/>
        </p:nvSpPr>
        <p:spPr bwMode="auto">
          <a:xfrm>
            <a:off x="5762625" y="5032375"/>
            <a:ext cx="23749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0.00273</a:t>
            </a:r>
          </a:p>
          <a:p>
            <a:pPr algn="l"/>
            <a:r>
              <a:rPr lang="en-US"/>
              <a:t>   mol Al(OH)</a:t>
            </a:r>
            <a:r>
              <a:rPr lang="en-US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76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762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7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7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7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6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76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76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7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7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176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176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7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7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6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6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6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6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6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nimBg="1"/>
      <p:bldP spid="176218" grpId="0" animBg="1"/>
      <p:bldP spid="176136" grpId="0"/>
      <p:bldP spid="176137" grpId="0" animBg="1"/>
      <p:bldP spid="176144" grpId="0"/>
      <p:bldP spid="176211" grpId="0"/>
      <p:bldP spid="176213" grpId="0"/>
      <p:bldP spid="176214" grpId="0"/>
      <p:bldP spid="176220" grpId="0"/>
      <p:bldP spid="176221" grpId="0"/>
      <p:bldP spid="176222" grpId="0"/>
      <p:bldP spid="176224" grpId="0"/>
      <p:bldP spid="176225" grpId="0"/>
      <p:bldP spid="1762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1849438" y="209550"/>
            <a:ext cx="55229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Acid-Dissociation Constant, K</a:t>
            </a:r>
            <a:r>
              <a:rPr lang="en-US" b="1" baseline="-25000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77163" name="Group 11"/>
          <p:cNvGrpSpPr>
            <a:grpSpLocks/>
          </p:cNvGrpSpPr>
          <p:nvPr/>
        </p:nvGrpSpPr>
        <p:grpSpPr bwMode="auto">
          <a:xfrm>
            <a:off x="123825" y="876300"/>
            <a:ext cx="8812213" cy="519113"/>
            <a:chOff x="78" y="534"/>
            <a:chExt cx="5551" cy="327"/>
          </a:xfrm>
        </p:grpSpPr>
        <p:sp>
          <p:nvSpPr>
            <p:cNvPr id="177160" name="Rectangle 8"/>
            <p:cNvSpPr>
              <a:spLocks noChangeArrowheads="1"/>
            </p:cNvSpPr>
            <p:nvPr/>
          </p:nvSpPr>
          <p:spPr bwMode="auto">
            <a:xfrm>
              <a:off x="78" y="534"/>
              <a:ext cx="555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For the generic reaction in sol’n:	A  +  B    	 C  +  D </a:t>
              </a:r>
            </a:p>
          </p:txBody>
        </p:sp>
        <p:sp>
          <p:nvSpPr>
            <p:cNvPr id="177161" name="Line 9"/>
            <p:cNvSpPr>
              <a:spLocks noChangeShapeType="1"/>
            </p:cNvSpPr>
            <p:nvPr/>
          </p:nvSpPr>
          <p:spPr bwMode="auto">
            <a:xfrm>
              <a:off x="4371" y="658"/>
              <a:ext cx="3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7162" name="Line 10"/>
            <p:cNvSpPr>
              <a:spLocks noChangeShapeType="1"/>
            </p:cNvSpPr>
            <p:nvPr/>
          </p:nvSpPr>
          <p:spPr bwMode="auto">
            <a:xfrm>
              <a:off x="4371" y="741"/>
              <a:ext cx="3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127000" y="2776538"/>
            <a:ext cx="47736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For strong acids, e.g., HCl… </a:t>
            </a:r>
          </a:p>
        </p:txBody>
      </p:sp>
      <p:grpSp>
        <p:nvGrpSpPr>
          <p:cNvPr id="177169" name="Group 17"/>
          <p:cNvGrpSpPr>
            <a:grpSpLocks/>
          </p:cNvGrpSpPr>
          <p:nvPr/>
        </p:nvGrpSpPr>
        <p:grpSpPr bwMode="auto">
          <a:xfrm>
            <a:off x="2593975" y="3444875"/>
            <a:ext cx="4217988" cy="519113"/>
            <a:chOff x="1464" y="2609"/>
            <a:chExt cx="2657" cy="327"/>
          </a:xfrm>
        </p:grpSpPr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>
              <a:off x="1464" y="2609"/>
              <a:ext cx="265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HCl  	             H</a:t>
              </a:r>
              <a:r>
                <a:rPr lang="en-US" baseline="30000"/>
                <a:t>1+</a:t>
              </a:r>
              <a:r>
                <a:rPr lang="en-US"/>
                <a:t>  +  Cl</a:t>
              </a:r>
              <a:r>
                <a:rPr lang="en-US" baseline="30000"/>
                <a:t>1–</a:t>
              </a:r>
              <a:r>
                <a:rPr lang="en-US"/>
                <a:t> </a:t>
              </a:r>
            </a:p>
          </p:txBody>
        </p:sp>
        <p:sp>
          <p:nvSpPr>
            <p:cNvPr id="177167" name="Line 15"/>
            <p:cNvSpPr>
              <a:spLocks noChangeShapeType="1"/>
            </p:cNvSpPr>
            <p:nvPr/>
          </p:nvSpPr>
          <p:spPr bwMode="auto">
            <a:xfrm>
              <a:off x="2005" y="2733"/>
              <a:ext cx="7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7168" name="Line 16"/>
            <p:cNvSpPr>
              <a:spLocks noChangeShapeType="1"/>
            </p:cNvSpPr>
            <p:nvPr/>
          </p:nvSpPr>
          <p:spPr bwMode="auto">
            <a:xfrm>
              <a:off x="2226" y="2815"/>
              <a:ext cx="26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5422900" y="4684713"/>
            <a:ext cx="143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“BIG.”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1919288" y="5607050"/>
            <a:ext cx="5726112" cy="10191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Assume 100% dissociation;</a:t>
            </a:r>
          </a:p>
          <a:p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</a:t>
            </a:r>
            <a:r>
              <a:rPr lang="en-US" u="sng"/>
              <a:t>not</a:t>
            </a:r>
            <a:r>
              <a:rPr lang="en-US"/>
              <a:t> applicable for strong acids.</a:t>
            </a:r>
          </a:p>
        </p:txBody>
      </p:sp>
      <p:graphicFrame>
        <p:nvGraphicFramePr>
          <p:cNvPr id="177176" name="Object 24"/>
          <p:cNvGraphicFramePr>
            <a:graphicFrameLocks noChangeAspect="1"/>
          </p:cNvGraphicFramePr>
          <p:nvPr/>
        </p:nvGraphicFramePr>
        <p:xfrm>
          <a:off x="1203325" y="1738313"/>
          <a:ext cx="6570663" cy="914400"/>
        </p:xfrm>
        <a:graphic>
          <a:graphicData uri="http://schemas.openxmlformats.org/presentationml/2006/ole">
            <p:oleObj spid="_x0000_s177176" name="Equation" r:id="rId3" imgW="6565680" imgH="914400" progId="Equation.3">
              <p:embed/>
            </p:oleObj>
          </a:graphicData>
        </a:graphic>
      </p:graphicFrame>
      <p:graphicFrame>
        <p:nvGraphicFramePr>
          <p:cNvPr id="177178" name="Object 26"/>
          <p:cNvGraphicFramePr>
            <a:graphicFrameLocks noChangeAspect="1"/>
          </p:cNvGraphicFramePr>
          <p:nvPr/>
        </p:nvGraphicFramePr>
        <p:xfrm>
          <a:off x="2606675" y="4484688"/>
          <a:ext cx="2708275" cy="957262"/>
        </p:xfrm>
        <a:graphic>
          <a:graphicData uri="http://schemas.openxmlformats.org/presentationml/2006/ole">
            <p:oleObj spid="_x0000_s177178" name="Equation" r:id="rId4" imgW="2705040" imgH="952200" progId="Equation.3">
              <p:embed/>
            </p:oleObj>
          </a:graphicData>
        </a:graphic>
      </p:graphicFrame>
      <p:sp>
        <p:nvSpPr>
          <p:cNvPr id="177182" name="Rectangle 30"/>
          <p:cNvSpPr>
            <a:spLocks noChangeArrowheads="1"/>
          </p:cNvSpPr>
          <p:nvPr/>
        </p:nvSpPr>
        <p:spPr bwMode="auto">
          <a:xfrm>
            <a:off x="4732338" y="390842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lots</a:t>
            </a:r>
            <a:endParaRPr lang="en-US" sz="2000" b="1" baseline="30000"/>
          </a:p>
        </p:txBody>
      </p:sp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2728913" y="39084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~0</a:t>
            </a:r>
            <a:endParaRPr lang="en-US" sz="2000" b="1" baseline="30000"/>
          </a:p>
        </p:txBody>
      </p:sp>
      <p:sp>
        <p:nvSpPr>
          <p:cNvPr id="177184" name="Rectangle 32"/>
          <p:cNvSpPr>
            <a:spLocks noChangeArrowheads="1"/>
          </p:cNvSpPr>
          <p:nvPr/>
        </p:nvSpPr>
        <p:spPr bwMode="auto">
          <a:xfrm>
            <a:off x="5937250" y="390842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lots</a:t>
            </a:r>
            <a:endParaRPr lang="en-US" sz="20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7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4" grpId="0"/>
      <p:bldP spid="177172" grpId="0"/>
      <p:bldP spid="177173" grpId="0" animBg="1"/>
      <p:bldP spid="177182" grpId="0"/>
      <p:bldP spid="177183" grpId="0"/>
      <p:bldP spid="1771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287338" y="220663"/>
            <a:ext cx="44958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For weak acids, e.g., HF… </a:t>
            </a:r>
          </a:p>
        </p:txBody>
      </p: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4719638" y="222250"/>
            <a:ext cx="4098925" cy="519113"/>
            <a:chOff x="1510" y="641"/>
            <a:chExt cx="2582" cy="327"/>
          </a:xfrm>
        </p:grpSpPr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1510" y="641"/>
              <a:ext cx="258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HF  	             H</a:t>
              </a:r>
              <a:r>
                <a:rPr lang="en-US" baseline="30000"/>
                <a:t>1+</a:t>
              </a:r>
              <a:r>
                <a:rPr lang="en-US"/>
                <a:t>  +  F</a:t>
              </a:r>
              <a:r>
                <a:rPr lang="en-US" baseline="30000"/>
                <a:t>1–</a:t>
              </a:r>
              <a:r>
                <a:rPr lang="en-US"/>
                <a:t> </a:t>
              </a:r>
            </a:p>
          </p:txBody>
        </p:sp>
        <p:sp>
          <p:nvSpPr>
            <p:cNvPr id="178186" name="Line 10"/>
            <p:cNvSpPr>
              <a:spLocks noChangeShapeType="1"/>
            </p:cNvSpPr>
            <p:nvPr/>
          </p:nvSpPr>
          <p:spPr bwMode="auto">
            <a:xfrm>
              <a:off x="2051" y="846"/>
              <a:ext cx="7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>
              <a:off x="2272" y="766"/>
              <a:ext cx="26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5141913" y="1254125"/>
            <a:ext cx="199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“SMALL.”</a:t>
            </a: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5522913" y="1701800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(6.8 x 10</a:t>
            </a:r>
            <a:r>
              <a:rPr lang="en-US" sz="2400" baseline="30000"/>
              <a:t>–4</a:t>
            </a:r>
            <a:r>
              <a:rPr lang="en-US" sz="2400"/>
              <a:t> for HF)</a:t>
            </a:r>
            <a:endParaRPr lang="en-US" sz="2400" baseline="30000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293688" y="2070100"/>
            <a:ext cx="42957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K</a:t>
            </a:r>
            <a:r>
              <a:rPr lang="en-US" baseline="-25000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’s for other weak acids: </a:t>
            </a:r>
          </a:p>
        </p:txBody>
      </p:sp>
      <p:grpSp>
        <p:nvGrpSpPr>
          <p:cNvPr id="178209" name="Group 33"/>
          <p:cNvGrpSpPr>
            <a:grpSpLocks/>
          </p:cNvGrpSpPr>
          <p:nvPr/>
        </p:nvGrpSpPr>
        <p:grpSpPr bwMode="auto">
          <a:xfrm>
            <a:off x="1503363" y="2584450"/>
            <a:ext cx="6480175" cy="519113"/>
            <a:chOff x="677" y="2159"/>
            <a:chExt cx="4082" cy="327"/>
          </a:xfrm>
        </p:grpSpPr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677" y="2159"/>
              <a:ext cx="408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CH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COOH  	     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CH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COO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78195" name="Line 19"/>
            <p:cNvSpPr>
              <a:spLocks noChangeShapeType="1"/>
            </p:cNvSpPr>
            <p:nvPr/>
          </p:nvSpPr>
          <p:spPr bwMode="auto">
            <a:xfrm>
              <a:off x="1947" y="2346"/>
              <a:ext cx="7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8196" name="Line 20"/>
            <p:cNvSpPr>
              <a:spLocks noChangeShapeType="1"/>
            </p:cNvSpPr>
            <p:nvPr/>
          </p:nvSpPr>
          <p:spPr bwMode="auto">
            <a:xfrm>
              <a:off x="2168" y="2266"/>
              <a:ext cx="26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8211" name="Group 35"/>
          <p:cNvGrpSpPr>
            <a:grpSpLocks/>
          </p:cNvGrpSpPr>
          <p:nvPr/>
        </p:nvGrpSpPr>
        <p:grpSpPr bwMode="auto">
          <a:xfrm>
            <a:off x="2374900" y="4470400"/>
            <a:ext cx="4873625" cy="519113"/>
            <a:chOff x="1226" y="3635"/>
            <a:chExt cx="3070" cy="327"/>
          </a:xfrm>
        </p:grpSpPr>
        <p:sp>
          <p:nvSpPr>
            <p:cNvPr id="178198" name="Rectangle 22"/>
            <p:cNvSpPr>
              <a:spLocks noChangeArrowheads="1"/>
            </p:cNvSpPr>
            <p:nvPr/>
          </p:nvSpPr>
          <p:spPr bwMode="auto">
            <a:xfrm>
              <a:off x="1226" y="3635"/>
              <a:ext cx="3070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HNO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 	      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NO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78199" name="Line 23"/>
            <p:cNvSpPr>
              <a:spLocks noChangeShapeType="1"/>
            </p:cNvSpPr>
            <p:nvPr/>
          </p:nvSpPr>
          <p:spPr bwMode="auto">
            <a:xfrm>
              <a:off x="1938" y="3813"/>
              <a:ext cx="7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8200" name="Line 24"/>
            <p:cNvSpPr>
              <a:spLocks noChangeShapeType="1"/>
            </p:cNvSpPr>
            <p:nvPr/>
          </p:nvSpPr>
          <p:spPr bwMode="auto">
            <a:xfrm>
              <a:off x="2159" y="3733"/>
              <a:ext cx="26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8210" name="Group 34"/>
          <p:cNvGrpSpPr>
            <a:grpSpLocks/>
          </p:cNvGrpSpPr>
          <p:nvPr/>
        </p:nvGrpSpPr>
        <p:grpSpPr bwMode="auto">
          <a:xfrm>
            <a:off x="1846263" y="3509963"/>
            <a:ext cx="5991225" cy="519112"/>
            <a:chOff x="893" y="2886"/>
            <a:chExt cx="3774" cy="327"/>
          </a:xfrm>
        </p:grpSpPr>
        <p:sp>
          <p:nvSpPr>
            <p:cNvPr id="178202" name="Rectangle 26"/>
            <p:cNvSpPr>
              <a:spLocks noChangeArrowheads="1"/>
            </p:cNvSpPr>
            <p:nvPr/>
          </p:nvSpPr>
          <p:spPr bwMode="auto">
            <a:xfrm>
              <a:off x="893" y="2886"/>
              <a:ext cx="3774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HC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-25000">
                  <a:solidFill>
                    <a:srgbClr val="FF0000"/>
                  </a:solidFill>
                </a:rPr>
                <a:t>5</a:t>
              </a:r>
              <a:r>
                <a:rPr lang="en-US">
                  <a:solidFill>
                    <a:srgbClr val="FF0000"/>
                  </a:solidFill>
                </a:rPr>
                <a:t>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	            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C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-25000">
                  <a:solidFill>
                    <a:srgbClr val="FF0000"/>
                  </a:solidFill>
                </a:rPr>
                <a:t>5</a:t>
              </a:r>
              <a:r>
                <a:rPr lang="en-US">
                  <a:solidFill>
                    <a:srgbClr val="FF0000"/>
                  </a:solidFill>
                </a:rPr>
                <a:t>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78203" name="Line 27"/>
            <p:cNvSpPr>
              <a:spLocks noChangeShapeType="1"/>
            </p:cNvSpPr>
            <p:nvPr/>
          </p:nvSpPr>
          <p:spPr bwMode="auto">
            <a:xfrm>
              <a:off x="1965" y="3082"/>
              <a:ext cx="77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8204" name="Line 28"/>
            <p:cNvSpPr>
              <a:spLocks noChangeShapeType="1"/>
            </p:cNvSpPr>
            <p:nvPr/>
          </p:nvSpPr>
          <p:spPr bwMode="auto">
            <a:xfrm>
              <a:off x="2186" y="3002"/>
              <a:ext cx="26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8208" name="Rectangle 32"/>
          <p:cNvSpPr>
            <a:spLocks noChangeArrowheads="1"/>
          </p:cNvSpPr>
          <p:nvPr/>
        </p:nvSpPr>
        <p:spPr bwMode="auto">
          <a:xfrm>
            <a:off x="2940050" y="2995613"/>
            <a:ext cx="25955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1.8 x 10</a:t>
            </a:r>
            <a:r>
              <a:rPr lang="en-US" baseline="30000"/>
              <a:t>–5</a:t>
            </a:r>
            <a:r>
              <a:rPr lang="en-US"/>
              <a:t> </a:t>
            </a:r>
          </a:p>
        </p:txBody>
      </p:sp>
      <p:sp>
        <p:nvSpPr>
          <p:cNvPr id="178212" name="Rectangle 36"/>
          <p:cNvSpPr>
            <a:spLocks noChangeArrowheads="1"/>
          </p:cNvSpPr>
          <p:nvPr/>
        </p:nvSpPr>
        <p:spPr bwMode="auto">
          <a:xfrm>
            <a:off x="2940050" y="3941763"/>
            <a:ext cx="25955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1.4 x 10</a:t>
            </a:r>
            <a:r>
              <a:rPr lang="en-US" baseline="30000"/>
              <a:t>–4</a:t>
            </a:r>
            <a:r>
              <a:rPr lang="en-US"/>
              <a:t> </a:t>
            </a:r>
          </a:p>
        </p:txBody>
      </p:sp>
      <p:sp>
        <p:nvSpPr>
          <p:cNvPr id="178213" name="Rectangle 37"/>
          <p:cNvSpPr>
            <a:spLocks noChangeArrowheads="1"/>
          </p:cNvSpPr>
          <p:nvPr/>
        </p:nvSpPr>
        <p:spPr bwMode="auto">
          <a:xfrm>
            <a:off x="2940050" y="4889500"/>
            <a:ext cx="25955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</a:t>
            </a:r>
            <a:r>
              <a:rPr lang="en-US" baseline="-25000"/>
              <a:t>a</a:t>
            </a:r>
            <a:r>
              <a:rPr lang="en-US"/>
              <a:t> = 4.5 x 10</a:t>
            </a:r>
            <a:r>
              <a:rPr lang="en-US" baseline="30000"/>
              <a:t>–4</a:t>
            </a:r>
            <a:r>
              <a:rPr lang="en-US"/>
              <a:t> </a:t>
            </a:r>
          </a:p>
        </p:txBody>
      </p:sp>
      <p:sp>
        <p:nvSpPr>
          <p:cNvPr id="178214" name="Rectangle 38"/>
          <p:cNvSpPr>
            <a:spLocks noChangeArrowheads="1"/>
          </p:cNvSpPr>
          <p:nvPr/>
        </p:nvSpPr>
        <p:spPr bwMode="auto">
          <a:xfrm>
            <a:off x="1225550" y="5540375"/>
            <a:ext cx="64944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weaker the acid, the smaller the K</a:t>
            </a:r>
            <a:r>
              <a:rPr lang="en-US" baseline="-25000"/>
              <a:t>a</a:t>
            </a:r>
            <a:r>
              <a:rPr lang="en-US"/>
              <a:t>.</a:t>
            </a:r>
          </a:p>
          <a:p>
            <a:pPr algn="l"/>
            <a:r>
              <a:rPr lang="en-US"/>
              <a:t>  “   stronger  “     “   ,   “    larger    “    “ . </a:t>
            </a:r>
          </a:p>
        </p:txBody>
      </p:sp>
      <p:graphicFrame>
        <p:nvGraphicFramePr>
          <p:cNvPr id="178215" name="Object 39"/>
          <p:cNvGraphicFramePr>
            <a:graphicFrameLocks noChangeAspect="1"/>
          </p:cNvGraphicFramePr>
          <p:nvPr/>
        </p:nvGraphicFramePr>
        <p:xfrm>
          <a:off x="2525713" y="1031875"/>
          <a:ext cx="2578100" cy="957263"/>
        </p:xfrm>
        <a:graphic>
          <a:graphicData uri="http://schemas.openxmlformats.org/presentationml/2006/ole">
            <p:oleObj spid="_x0000_s178215" name="Equation" r:id="rId3" imgW="2577960" imgH="952200" progId="Equation.3">
              <p:embed/>
            </p:oleObj>
          </a:graphicData>
        </a:graphic>
      </p:graphicFrame>
      <p:sp>
        <p:nvSpPr>
          <p:cNvPr id="178217" name="Rectangle 41"/>
          <p:cNvSpPr>
            <a:spLocks noChangeArrowheads="1"/>
          </p:cNvSpPr>
          <p:nvPr/>
        </p:nvSpPr>
        <p:spPr bwMode="auto">
          <a:xfrm>
            <a:off x="7011988" y="6715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~0</a:t>
            </a:r>
            <a:endParaRPr lang="en-US" sz="2000" b="1" baseline="30000"/>
          </a:p>
        </p:txBody>
      </p:sp>
      <p:sp>
        <p:nvSpPr>
          <p:cNvPr id="178218" name="Rectangle 42"/>
          <p:cNvSpPr>
            <a:spLocks noChangeArrowheads="1"/>
          </p:cNvSpPr>
          <p:nvPr/>
        </p:nvSpPr>
        <p:spPr bwMode="auto">
          <a:xfrm>
            <a:off x="8115300" y="6715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~0</a:t>
            </a:r>
            <a:endParaRPr lang="en-US" sz="2000" b="1" baseline="30000"/>
          </a:p>
        </p:txBody>
      </p:sp>
      <p:sp>
        <p:nvSpPr>
          <p:cNvPr id="178219" name="Rectangle 43"/>
          <p:cNvSpPr>
            <a:spLocks noChangeArrowheads="1"/>
          </p:cNvSpPr>
          <p:nvPr/>
        </p:nvSpPr>
        <p:spPr bwMode="auto">
          <a:xfrm>
            <a:off x="4762500" y="671513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lots</a:t>
            </a:r>
            <a:endParaRPr lang="en-US" sz="20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78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782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9" grpId="0"/>
      <p:bldP spid="178191" grpId="0"/>
      <p:bldP spid="178192" grpId="0"/>
      <p:bldP spid="178208" grpId="0"/>
      <p:bldP spid="178212" grpId="0"/>
      <p:bldP spid="178213" grpId="0"/>
      <p:bldP spid="178214" grpId="0"/>
      <p:bldP spid="178217" grpId="0"/>
      <p:bldP spid="178218" grpId="0"/>
      <p:bldP spid="1782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33" name="Group 33"/>
          <p:cNvGrpSpPr>
            <a:grpSpLocks/>
          </p:cNvGrpSpPr>
          <p:nvPr/>
        </p:nvGrpSpPr>
        <p:grpSpPr bwMode="auto">
          <a:xfrm>
            <a:off x="4325938" y="4013200"/>
            <a:ext cx="2082800" cy="1582738"/>
            <a:chOff x="2743" y="2816"/>
            <a:chExt cx="1312" cy="997"/>
          </a:xfrm>
        </p:grpSpPr>
        <p:pic>
          <p:nvPicPr>
            <p:cNvPr id="179231" name="Picture 31" descr="Rawwastewaterandfinaltreatedefflue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7" y="2866"/>
              <a:ext cx="1268" cy="885"/>
            </a:xfrm>
            <a:prstGeom prst="rect">
              <a:avLst/>
            </a:prstGeom>
            <a:noFill/>
          </p:spPr>
        </p:pic>
        <p:sp>
          <p:nvSpPr>
            <p:cNvPr id="179232" name="Rectangle 32"/>
            <p:cNvSpPr>
              <a:spLocks noChangeArrowheads="1"/>
            </p:cNvSpPr>
            <p:nvPr/>
          </p:nvSpPr>
          <p:spPr bwMode="auto">
            <a:xfrm>
              <a:off x="2743" y="2816"/>
              <a:ext cx="658" cy="99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823913" y="530225"/>
            <a:ext cx="19843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Indicators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802063" y="373063"/>
            <a:ext cx="46990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chemicals that change color,</a:t>
            </a:r>
          </a:p>
          <a:p>
            <a:pPr algn="l"/>
            <a:r>
              <a:rPr lang="en-US"/>
              <a:t>depending on the pH </a:t>
            </a: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2862263" y="828675"/>
            <a:ext cx="7254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185738" y="1293813"/>
            <a:ext cx="47355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Two examples, out of many: </a:t>
            </a: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854075" y="2166938"/>
            <a:ext cx="37020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litmus</a:t>
            </a:r>
            <a:r>
              <a:rPr lang="en-US">
                <a:solidFill>
                  <a:srgbClr val="FF0000"/>
                </a:solidFill>
              </a:rPr>
              <a:t>………………… </a:t>
            </a: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850900" y="4341813"/>
            <a:ext cx="37099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phenolphthalein</a:t>
            </a:r>
            <a:r>
              <a:rPr lang="en-US">
                <a:solidFill>
                  <a:srgbClr val="FF0000"/>
                </a:solidFill>
              </a:rPr>
              <a:t>…….. </a:t>
            </a:r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1379538" y="2798763"/>
            <a:ext cx="220503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red in acid,</a:t>
            </a:r>
          </a:p>
          <a:p>
            <a:pPr algn="l"/>
            <a:r>
              <a:rPr lang="en-US"/>
              <a:t>blue in base </a:t>
            </a: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1379538" y="4954588"/>
            <a:ext cx="21844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clear in acid,</a:t>
            </a:r>
          </a:p>
          <a:p>
            <a:pPr algn="l"/>
            <a:r>
              <a:rPr lang="en-US"/>
              <a:t>pink in base 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5435600" y="5478463"/>
            <a:ext cx="8969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acid</a:t>
            </a:r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6899275" y="5492750"/>
            <a:ext cx="996950" cy="519113"/>
          </a:xfrm>
          <a:prstGeom prst="rect">
            <a:avLst/>
          </a:prstGeom>
          <a:solidFill>
            <a:srgbClr val="FF33CC"/>
          </a:solidFill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base</a:t>
            </a:r>
          </a:p>
        </p:txBody>
      </p:sp>
      <p:pic>
        <p:nvPicPr>
          <p:cNvPr id="179224" name="Picture 24" descr="gcsechem_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13" y="1470025"/>
            <a:ext cx="2879725" cy="1943100"/>
          </a:xfrm>
          <a:prstGeom prst="rect">
            <a:avLst/>
          </a:prstGeom>
          <a:noFill/>
        </p:spPr>
      </p:pic>
      <p:pic>
        <p:nvPicPr>
          <p:cNvPr id="179226" name="Picture 26" descr="670px-Phenolphthalein-at-pH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263" y="4521200"/>
            <a:ext cx="898525" cy="922338"/>
          </a:xfrm>
          <a:prstGeom prst="rect">
            <a:avLst/>
          </a:prstGeom>
          <a:noFill/>
        </p:spPr>
      </p:pic>
      <p:sp>
        <p:nvSpPr>
          <p:cNvPr id="179227" name="Rectangle 27"/>
          <p:cNvSpPr>
            <a:spLocks noChangeArrowheads="1"/>
          </p:cNvSpPr>
          <p:nvPr/>
        </p:nvSpPr>
        <p:spPr bwMode="auto">
          <a:xfrm>
            <a:off x="5459413" y="3421063"/>
            <a:ext cx="896937" cy="519112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acid</a:t>
            </a:r>
          </a:p>
        </p:txBody>
      </p:sp>
      <p:sp>
        <p:nvSpPr>
          <p:cNvPr id="179229" name="Rectangle 29"/>
          <p:cNvSpPr>
            <a:spLocks noChangeArrowheads="1"/>
          </p:cNvSpPr>
          <p:nvPr/>
        </p:nvSpPr>
        <p:spPr bwMode="auto">
          <a:xfrm>
            <a:off x="6881813" y="3421063"/>
            <a:ext cx="996950" cy="519112"/>
          </a:xfrm>
          <a:prstGeom prst="rect">
            <a:avLst/>
          </a:prstGeom>
          <a:solidFill>
            <a:srgbClr val="3366FF"/>
          </a:solidFill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179234" name="Rectangle 34"/>
          <p:cNvSpPr>
            <a:spLocks noChangeArrowheads="1"/>
          </p:cNvSpPr>
          <p:nvPr/>
        </p:nvSpPr>
        <p:spPr bwMode="auto">
          <a:xfrm>
            <a:off x="6902450" y="5953125"/>
            <a:ext cx="4016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p</a:t>
            </a:r>
          </a:p>
        </p:txBody>
      </p:sp>
      <p:sp>
        <p:nvSpPr>
          <p:cNvPr id="179235" name="Rectangle 35"/>
          <p:cNvSpPr>
            <a:spLocks noChangeArrowheads="1"/>
          </p:cNvSpPr>
          <p:nvPr/>
        </p:nvSpPr>
        <p:spPr bwMode="auto">
          <a:xfrm>
            <a:off x="7116763" y="5953125"/>
            <a:ext cx="6985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ink</a:t>
            </a:r>
          </a:p>
        </p:txBody>
      </p:sp>
      <p:grpSp>
        <p:nvGrpSpPr>
          <p:cNvPr id="179240" name="Group 40"/>
          <p:cNvGrpSpPr>
            <a:grpSpLocks/>
          </p:cNvGrpSpPr>
          <p:nvPr/>
        </p:nvGrpSpPr>
        <p:grpSpPr bwMode="auto">
          <a:xfrm>
            <a:off x="5668963" y="5802313"/>
            <a:ext cx="338137" cy="984250"/>
            <a:chOff x="3571" y="3601"/>
            <a:chExt cx="213" cy="620"/>
          </a:xfrm>
        </p:grpSpPr>
        <p:sp>
          <p:nvSpPr>
            <p:cNvPr id="179236" name="Rectangle 36"/>
            <p:cNvSpPr>
              <a:spLocks noChangeArrowheads="1"/>
            </p:cNvSpPr>
            <p:nvPr/>
          </p:nvSpPr>
          <p:spPr bwMode="auto">
            <a:xfrm>
              <a:off x="3598" y="3601"/>
              <a:ext cx="16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l</a:t>
              </a:r>
            </a:p>
          </p:txBody>
        </p:sp>
        <p:sp>
          <p:nvSpPr>
            <p:cNvPr id="179237" name="Rectangle 37"/>
            <p:cNvSpPr>
              <a:spLocks noChangeArrowheads="1"/>
            </p:cNvSpPr>
            <p:nvPr/>
          </p:nvSpPr>
          <p:spPr bwMode="auto">
            <a:xfrm>
              <a:off x="3571" y="3719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e</a:t>
              </a:r>
            </a:p>
          </p:txBody>
        </p:sp>
        <p:sp>
          <p:nvSpPr>
            <p:cNvPr id="179238" name="Rectangle 38"/>
            <p:cNvSpPr>
              <a:spLocks noChangeArrowheads="1"/>
            </p:cNvSpPr>
            <p:nvPr/>
          </p:nvSpPr>
          <p:spPr bwMode="auto">
            <a:xfrm>
              <a:off x="3579" y="3845"/>
              <a:ext cx="205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a</a:t>
              </a:r>
            </a:p>
          </p:txBody>
        </p:sp>
        <p:sp>
          <p:nvSpPr>
            <p:cNvPr id="179239" name="Rectangle 39"/>
            <p:cNvSpPr>
              <a:spLocks noChangeArrowheads="1"/>
            </p:cNvSpPr>
            <p:nvPr/>
          </p:nvSpPr>
          <p:spPr bwMode="auto">
            <a:xfrm>
              <a:off x="3589" y="3971"/>
              <a:ext cx="17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/>
                <a:t>r</a:t>
              </a:r>
            </a:p>
          </p:txBody>
        </p:sp>
      </p:grpSp>
      <p:sp>
        <p:nvSpPr>
          <p:cNvPr id="179241" name="Rectangle 41"/>
          <p:cNvSpPr>
            <a:spLocks noChangeArrowheads="1"/>
          </p:cNvSpPr>
          <p:nvPr/>
        </p:nvSpPr>
        <p:spPr bwMode="auto">
          <a:xfrm>
            <a:off x="6902450" y="5953125"/>
            <a:ext cx="4016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b</a:t>
            </a:r>
          </a:p>
        </p:txBody>
      </p:sp>
      <p:grpSp>
        <p:nvGrpSpPr>
          <p:cNvPr id="179244" name="Group 44"/>
          <p:cNvGrpSpPr>
            <a:grpSpLocks/>
          </p:cNvGrpSpPr>
          <p:nvPr/>
        </p:nvGrpSpPr>
        <p:grpSpPr bwMode="auto">
          <a:xfrm>
            <a:off x="6918325" y="5953125"/>
            <a:ext cx="401638" cy="519113"/>
            <a:chOff x="2576" y="3750"/>
            <a:chExt cx="253" cy="327"/>
          </a:xfrm>
        </p:grpSpPr>
        <p:sp>
          <p:nvSpPr>
            <p:cNvPr id="179242" name="Rectangle 42"/>
            <p:cNvSpPr>
              <a:spLocks noChangeArrowheads="1"/>
            </p:cNvSpPr>
            <p:nvPr/>
          </p:nvSpPr>
          <p:spPr bwMode="auto">
            <a:xfrm>
              <a:off x="2576" y="3750"/>
              <a:ext cx="253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o</a:t>
              </a:r>
            </a:p>
          </p:txBody>
        </p:sp>
        <p:sp>
          <p:nvSpPr>
            <p:cNvPr id="179243" name="Line 43"/>
            <p:cNvSpPr>
              <a:spLocks noChangeShapeType="1"/>
            </p:cNvSpPr>
            <p:nvPr/>
          </p:nvSpPr>
          <p:spPr bwMode="auto">
            <a:xfrm flipV="1">
              <a:off x="2654" y="3886"/>
              <a:ext cx="0" cy="1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7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1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/>
      <p:bldP spid="179210" grpId="0"/>
      <p:bldP spid="179211" grpId="0"/>
      <p:bldP spid="179212" grpId="0"/>
      <p:bldP spid="179213" grpId="0"/>
      <p:bldP spid="179214" grpId="0"/>
      <p:bldP spid="179217" grpId="0"/>
      <p:bldP spid="179218" grpId="0" animBg="1"/>
      <p:bldP spid="179227" grpId="0" animBg="1"/>
      <p:bldP spid="179229" grpId="0" animBg="1"/>
      <p:bldP spid="179234" grpId="0"/>
      <p:bldP spid="179235" grpId="0"/>
      <p:bldP spid="179241" grpId="0"/>
      <p:bldP spid="17924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282950" y="196850"/>
            <a:ext cx="26368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Measuring pH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1211263" y="804863"/>
            <a:ext cx="2224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litmus paper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641350" y="1316038"/>
            <a:ext cx="28019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phenolphthalein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0234" name="AutoShape 10"/>
          <p:cNvSpPr>
            <a:spLocks/>
          </p:cNvSpPr>
          <p:nvPr/>
        </p:nvSpPr>
        <p:spPr bwMode="auto">
          <a:xfrm>
            <a:off x="3394075" y="930275"/>
            <a:ext cx="188913" cy="841375"/>
          </a:xfrm>
          <a:prstGeom prst="rightBrace">
            <a:avLst>
              <a:gd name="adj1" fmla="val 37115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3671888" y="1111250"/>
            <a:ext cx="45164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Basically, pH &lt; 7 or pH &gt; 7.</a:t>
            </a: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234950" y="2008188"/>
            <a:ext cx="85074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pH paper</a:t>
            </a:r>
            <a:r>
              <a:rPr lang="en-US">
                <a:solidFill>
                  <a:srgbClr val="FF0000"/>
                </a:solidFill>
              </a:rPr>
              <a:t>	-- contains a mixture of various indicators</a:t>
            </a:r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817563" y="2630488"/>
            <a:ext cx="4222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803275" y="3597275"/>
            <a:ext cx="4222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1444625" y="2644775"/>
            <a:ext cx="41052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each type of paper</a:t>
            </a:r>
          </a:p>
          <a:p>
            <a:pPr algn="l"/>
            <a:r>
              <a:rPr lang="en-US"/>
              <a:t>measures a range of pH </a:t>
            </a:r>
          </a:p>
        </p:txBody>
      </p:sp>
      <p:sp>
        <p:nvSpPr>
          <p:cNvPr id="180240" name="Rectangle 16"/>
          <p:cNvSpPr>
            <a:spLocks noChangeArrowheads="1"/>
          </p:cNvSpPr>
          <p:nvPr/>
        </p:nvSpPr>
        <p:spPr bwMode="auto">
          <a:xfrm>
            <a:off x="1417638" y="3657600"/>
            <a:ext cx="43815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anywhere from 0 to 14 </a:t>
            </a:r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241300" y="4283075"/>
            <a:ext cx="86788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universal indicator</a:t>
            </a:r>
            <a:r>
              <a:rPr lang="en-US">
                <a:solidFill>
                  <a:srgbClr val="FF0000"/>
                </a:solidFill>
              </a:rPr>
              <a:t> -- is a mixture of several indicators </a:t>
            </a:r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3238500" y="4845050"/>
            <a:ext cx="4222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1909763" y="5511800"/>
            <a:ext cx="35782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4   5   6   7   8   9  </a:t>
            </a:r>
            <a:r>
              <a:rPr lang="en-US" sz="1000"/>
              <a:t> </a:t>
            </a:r>
            <a:r>
              <a:rPr lang="en-US"/>
              <a:t>10 </a:t>
            </a:r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1909763" y="6091238"/>
            <a:ext cx="3503612" cy="519112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R</a:t>
            </a:r>
            <a:r>
              <a:rPr lang="en-US" b="1"/>
              <a:t>  </a:t>
            </a:r>
            <a:r>
              <a:rPr lang="en-US" b="1">
                <a:solidFill>
                  <a:srgbClr val="FF9900"/>
                </a:solidFill>
              </a:rPr>
              <a:t>O</a:t>
            </a:r>
            <a:r>
              <a:rPr lang="en-US" b="1"/>
              <a:t>  </a:t>
            </a:r>
            <a:r>
              <a:rPr lang="en-US" b="1">
                <a:solidFill>
                  <a:srgbClr val="FFFF00"/>
                </a:solidFill>
              </a:rPr>
              <a:t>Y</a:t>
            </a:r>
            <a:r>
              <a:rPr lang="en-US" b="1"/>
              <a:t>  </a:t>
            </a:r>
            <a:r>
              <a:rPr lang="en-US" b="1">
                <a:solidFill>
                  <a:srgbClr val="009900"/>
                </a:solidFill>
              </a:rPr>
              <a:t>G</a:t>
            </a:r>
            <a:r>
              <a:rPr lang="en-US" b="1"/>
              <a:t>   </a:t>
            </a:r>
            <a:r>
              <a:rPr lang="en-US" b="1">
                <a:solidFill>
                  <a:srgbClr val="0000FF"/>
                </a:solidFill>
              </a:rPr>
              <a:t>B</a:t>
            </a:r>
            <a:r>
              <a:rPr lang="en-US" b="1"/>
              <a:t>   </a:t>
            </a:r>
            <a:r>
              <a:rPr lang="en-US" sz="1600" b="1"/>
              <a:t> </a:t>
            </a:r>
            <a:r>
              <a:rPr lang="en-US" b="1">
                <a:solidFill>
                  <a:srgbClr val="9966FF"/>
                </a:solidFill>
              </a:rPr>
              <a:t>I</a:t>
            </a:r>
            <a:r>
              <a:rPr lang="en-US" b="1"/>
              <a:t>   </a:t>
            </a:r>
            <a:r>
              <a:rPr lang="en-US" sz="1400" b="1"/>
              <a:t> </a:t>
            </a:r>
            <a:r>
              <a:rPr lang="en-US" b="1">
                <a:solidFill>
                  <a:srgbClr val="6600CC"/>
                </a:solidFill>
              </a:rPr>
              <a:t>V</a:t>
            </a:r>
            <a:r>
              <a:rPr lang="en-US" b="1"/>
              <a:t> </a:t>
            </a:r>
          </a:p>
        </p:txBody>
      </p:sp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3554413" y="4845050"/>
            <a:ext cx="19256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4 to 10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H="1">
            <a:off x="1393825" y="5762625"/>
            <a:ext cx="479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249" name="Line 25"/>
          <p:cNvSpPr>
            <a:spLocks noChangeShapeType="1"/>
          </p:cNvSpPr>
          <p:nvPr/>
        </p:nvSpPr>
        <p:spPr bwMode="auto">
          <a:xfrm flipH="1">
            <a:off x="5457825" y="5762625"/>
            <a:ext cx="479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0251" name="Picture 27" descr="istockphoto_2623327_ph_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300" y="2614613"/>
            <a:ext cx="2486025" cy="1654175"/>
          </a:xfrm>
          <a:prstGeom prst="rect">
            <a:avLst/>
          </a:prstGeom>
          <a:noFill/>
        </p:spPr>
      </p:pic>
      <p:pic>
        <p:nvPicPr>
          <p:cNvPr id="180253" name="Picture 29" descr="ph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2497138"/>
            <a:ext cx="2098675" cy="1806575"/>
          </a:xfrm>
          <a:prstGeom prst="rect">
            <a:avLst/>
          </a:prstGeom>
          <a:noFill/>
        </p:spPr>
      </p:pic>
      <p:pic>
        <p:nvPicPr>
          <p:cNvPr id="180255" name="Picture 31" descr="KO2_CO2_Pi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4791075"/>
            <a:ext cx="1485900" cy="1974850"/>
          </a:xfrm>
          <a:prstGeom prst="rect">
            <a:avLst/>
          </a:prstGeom>
          <a:noFill/>
        </p:spPr>
      </p:pic>
      <p:pic>
        <p:nvPicPr>
          <p:cNvPr id="180257" name="Picture 33" descr="colorfuli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4805363"/>
            <a:ext cx="2771775" cy="194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8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5" grpId="0"/>
      <p:bldP spid="180236" grpId="0"/>
      <p:bldP spid="180237" grpId="0"/>
      <p:bldP spid="180238" grpId="0"/>
      <p:bldP spid="180239" grpId="0"/>
      <p:bldP spid="180240" grpId="0"/>
      <p:bldP spid="180241" grpId="0"/>
      <p:bldP spid="180242" grpId="0"/>
      <p:bldP spid="180243" grpId="0"/>
      <p:bldP spid="180247" grpId="0"/>
      <p:bldP spid="180248" grpId="0" animBg="1"/>
      <p:bldP spid="1802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57" name="Group 21"/>
          <p:cNvGrpSpPr>
            <a:grpSpLocks/>
          </p:cNvGrpSpPr>
          <p:nvPr/>
        </p:nvGrpSpPr>
        <p:grpSpPr bwMode="auto">
          <a:xfrm>
            <a:off x="2419350" y="2427288"/>
            <a:ext cx="5486400" cy="3684587"/>
            <a:chOff x="1335" y="1637"/>
            <a:chExt cx="3456" cy="2321"/>
          </a:xfrm>
        </p:grpSpPr>
        <p:pic>
          <p:nvPicPr>
            <p:cNvPr id="167954" name="Picture 18" descr="721_cropp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" y="1723"/>
              <a:ext cx="3316" cy="2208"/>
            </a:xfrm>
            <a:prstGeom prst="rect">
              <a:avLst/>
            </a:prstGeom>
            <a:noFill/>
          </p:spPr>
        </p:pic>
        <p:sp>
          <p:nvSpPr>
            <p:cNvPr id="167955" name="Rectangle 19"/>
            <p:cNvSpPr>
              <a:spLocks noChangeArrowheads="1"/>
            </p:cNvSpPr>
            <p:nvPr/>
          </p:nvSpPr>
          <p:spPr bwMode="auto">
            <a:xfrm>
              <a:off x="1335" y="1637"/>
              <a:ext cx="3456" cy="69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7956" name="Rectangle 20"/>
            <p:cNvSpPr>
              <a:spLocks noChangeArrowheads="1"/>
            </p:cNvSpPr>
            <p:nvPr/>
          </p:nvSpPr>
          <p:spPr bwMode="auto">
            <a:xfrm>
              <a:off x="3547" y="2222"/>
              <a:ext cx="1244" cy="173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67950" name="Picture 14" descr="SM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63" y="2584450"/>
            <a:ext cx="2457450" cy="3965575"/>
          </a:xfrm>
          <a:prstGeom prst="rect">
            <a:avLst/>
          </a:prstGeom>
          <a:noFill/>
        </p:spPr>
      </p:pic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2554288" y="196850"/>
            <a:ext cx="38242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Measuring pH (cont.)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460375" y="862013"/>
            <a:ext cx="82502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pH meter</a:t>
            </a:r>
            <a:r>
              <a:rPr lang="en-US">
                <a:solidFill>
                  <a:srgbClr val="FF0000"/>
                </a:solidFill>
              </a:rPr>
              <a:t>	-- measures small voltages in solutions 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2287588" y="1412875"/>
            <a:ext cx="6480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calibrated to convert voltages into pH 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2273300" y="1965325"/>
            <a:ext cx="4222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</a:t>
            </a:r>
            <a:endParaRPr lang="en-U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2578100" y="1995488"/>
            <a:ext cx="46593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precise measurement of pH </a:t>
            </a:r>
          </a:p>
        </p:txBody>
      </p:sp>
      <p:pic>
        <p:nvPicPr>
          <p:cNvPr id="167952" name="Picture 16" descr="YK2001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1917700"/>
            <a:ext cx="16287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79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88" name="Group 28"/>
          <p:cNvGrpSpPr>
            <a:grpSpLocks/>
          </p:cNvGrpSpPr>
          <p:nvPr/>
        </p:nvGrpSpPr>
        <p:grpSpPr bwMode="auto">
          <a:xfrm>
            <a:off x="738188" y="1801813"/>
            <a:ext cx="7723187" cy="519112"/>
            <a:chOff x="465" y="964"/>
            <a:chExt cx="4865" cy="327"/>
          </a:xfrm>
        </p:grpSpPr>
        <p:sp>
          <p:nvSpPr>
            <p:cNvPr id="168971" name="Rectangle 11"/>
            <p:cNvSpPr>
              <a:spLocks noChangeArrowheads="1"/>
            </p:cNvSpPr>
            <p:nvPr/>
          </p:nvSpPr>
          <p:spPr bwMode="auto">
            <a:xfrm>
              <a:off x="465" y="964"/>
              <a:ext cx="486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__</a:t>
              </a:r>
              <a:r>
                <a:rPr lang="en-US">
                  <a:solidFill>
                    <a:srgbClr val="0000FF"/>
                  </a:solidFill>
                </a:rPr>
                <a:t>H</a:t>
              </a:r>
              <a:r>
                <a:rPr lang="en-US">
                  <a:solidFill>
                    <a:srgbClr val="FF0000"/>
                  </a:solidFill>
                </a:rPr>
                <a:t>Cl  +  __Na</a:t>
              </a:r>
              <a:r>
                <a:rPr lang="en-US">
                  <a:solidFill>
                    <a:srgbClr val="0000FF"/>
                  </a:solidFill>
                </a:rPr>
                <a:t>OH</a:t>
              </a:r>
              <a:r>
                <a:rPr lang="en-US">
                  <a:solidFill>
                    <a:srgbClr val="FF0000"/>
                  </a:solidFill>
                </a:rPr>
                <a:t>           </a:t>
              </a:r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________  +  ______ </a:t>
              </a:r>
            </a:p>
          </p:txBody>
        </p:sp>
        <p:sp>
          <p:nvSpPr>
            <p:cNvPr id="168977" name="Line 17"/>
            <p:cNvSpPr>
              <a:spLocks noChangeShapeType="1"/>
            </p:cNvSpPr>
            <p:nvPr/>
          </p:nvSpPr>
          <p:spPr bwMode="auto">
            <a:xfrm>
              <a:off x="2523" y="1125"/>
              <a:ext cx="4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8987" name="Group 27"/>
          <p:cNvGrpSpPr>
            <a:grpSpLocks/>
          </p:cNvGrpSpPr>
          <p:nvPr/>
        </p:nvGrpSpPr>
        <p:grpSpPr bwMode="auto">
          <a:xfrm>
            <a:off x="652463" y="2641600"/>
            <a:ext cx="7950200" cy="519113"/>
            <a:chOff x="411" y="1412"/>
            <a:chExt cx="5008" cy="327"/>
          </a:xfrm>
        </p:grpSpPr>
        <p:sp>
          <p:nvSpPr>
            <p:cNvPr id="168972" name="Rectangle 12"/>
            <p:cNvSpPr>
              <a:spLocks noChangeArrowheads="1"/>
            </p:cNvSpPr>
            <p:nvPr/>
          </p:nvSpPr>
          <p:spPr bwMode="auto">
            <a:xfrm>
              <a:off x="411" y="1412"/>
              <a:ext cx="500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__</a:t>
              </a:r>
              <a:r>
                <a:rPr lang="en-US">
                  <a:solidFill>
                    <a:srgbClr val="0000FF"/>
                  </a:solidFill>
                </a:rPr>
                <a:t>H</a:t>
              </a:r>
              <a:r>
                <a:rPr lang="en-US" baseline="-25000"/>
                <a:t>3</a:t>
              </a:r>
              <a:r>
                <a:rPr lang="en-US">
                  <a:solidFill>
                    <a:srgbClr val="FF0000"/>
                  </a:solidFill>
                </a:rPr>
                <a:t>PO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r>
                <a:rPr lang="en-US">
                  <a:solidFill>
                    <a:srgbClr val="FF0000"/>
                  </a:solidFill>
                </a:rPr>
                <a:t>  +  __K</a:t>
              </a:r>
              <a:r>
                <a:rPr lang="en-US">
                  <a:solidFill>
                    <a:srgbClr val="0000FF"/>
                  </a:solidFill>
                </a:rPr>
                <a:t>OH</a:t>
              </a:r>
              <a:r>
                <a:rPr lang="en-US">
                  <a:solidFill>
                    <a:srgbClr val="FF0000"/>
                  </a:solidFill>
                </a:rPr>
                <a:t>           </a:t>
              </a:r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________  +  ______ 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2578" y="1582"/>
              <a:ext cx="4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8986" name="Group 26"/>
          <p:cNvGrpSpPr>
            <a:grpSpLocks/>
          </p:cNvGrpSpPr>
          <p:nvPr/>
        </p:nvGrpSpPr>
        <p:grpSpPr bwMode="auto">
          <a:xfrm>
            <a:off x="552450" y="3481388"/>
            <a:ext cx="8169275" cy="519112"/>
            <a:chOff x="348" y="1887"/>
            <a:chExt cx="5146" cy="327"/>
          </a:xfrm>
        </p:grpSpPr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348" y="1887"/>
              <a:ext cx="5146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__</a:t>
              </a:r>
              <a:r>
                <a:rPr lang="en-US">
                  <a:solidFill>
                    <a:srgbClr val="0000FF"/>
                  </a:solidFill>
                </a:rPr>
                <a:t>H</a:t>
              </a:r>
              <a:r>
                <a:rPr lang="en-US" baseline="-25000"/>
                <a:t>2</a:t>
              </a:r>
              <a:r>
                <a:rPr lang="en-US">
                  <a:solidFill>
                    <a:srgbClr val="FF0000"/>
                  </a:solidFill>
                </a:rPr>
                <a:t>SO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r>
                <a:rPr lang="en-US">
                  <a:solidFill>
                    <a:srgbClr val="FF0000"/>
                  </a:solidFill>
                </a:rPr>
                <a:t>  +  __Na</a:t>
              </a:r>
              <a:r>
                <a:rPr lang="en-US">
                  <a:solidFill>
                    <a:srgbClr val="0000FF"/>
                  </a:solidFill>
                </a:rPr>
                <a:t>OH</a:t>
              </a:r>
              <a:r>
                <a:rPr lang="en-US">
                  <a:solidFill>
                    <a:srgbClr val="FF0000"/>
                  </a:solidFill>
                </a:rPr>
                <a:t>           </a:t>
              </a:r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________  +  ______ </a:t>
              </a:r>
            </a:p>
          </p:txBody>
        </p:sp>
        <p:sp>
          <p:nvSpPr>
            <p:cNvPr id="168979" name="Line 19"/>
            <p:cNvSpPr>
              <a:spLocks noChangeShapeType="1"/>
            </p:cNvSpPr>
            <p:nvPr/>
          </p:nvSpPr>
          <p:spPr bwMode="auto">
            <a:xfrm>
              <a:off x="2669" y="2049"/>
              <a:ext cx="4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8985" name="Group 25"/>
          <p:cNvGrpSpPr>
            <a:grpSpLocks/>
          </p:cNvGrpSpPr>
          <p:nvPr/>
        </p:nvGrpSpPr>
        <p:grpSpPr bwMode="auto">
          <a:xfrm>
            <a:off x="438150" y="4349750"/>
            <a:ext cx="8367713" cy="519113"/>
            <a:chOff x="276" y="2353"/>
            <a:chExt cx="5271" cy="327"/>
          </a:xfrm>
        </p:grpSpPr>
        <p:sp>
          <p:nvSpPr>
            <p:cNvPr id="168974" name="Rectangle 14"/>
            <p:cNvSpPr>
              <a:spLocks noChangeArrowheads="1"/>
            </p:cNvSpPr>
            <p:nvPr/>
          </p:nvSpPr>
          <p:spPr bwMode="auto">
            <a:xfrm>
              <a:off x="276" y="2353"/>
              <a:ext cx="527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__</a:t>
              </a:r>
              <a:r>
                <a:rPr lang="en-US">
                  <a:solidFill>
                    <a:srgbClr val="0000FF"/>
                  </a:solidFill>
                </a:rPr>
                <a:t>H</a:t>
              </a:r>
              <a:r>
                <a:rPr lang="en-US">
                  <a:solidFill>
                    <a:srgbClr val="FF0000"/>
                  </a:solidFill>
                </a:rPr>
                <a:t>ClO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+  __Al</a:t>
              </a:r>
              <a:r>
                <a:rPr lang="en-US"/>
                <a:t>(</a:t>
              </a:r>
              <a:r>
                <a:rPr lang="en-US">
                  <a:solidFill>
                    <a:srgbClr val="0000FF"/>
                  </a:solidFill>
                </a:rPr>
                <a:t>OH</a:t>
              </a:r>
              <a:r>
                <a:rPr lang="en-US"/>
                <a:t>)</a:t>
              </a:r>
              <a:r>
                <a:rPr lang="en-US" baseline="-25000"/>
                <a:t>3</a:t>
              </a:r>
              <a:r>
                <a:rPr lang="en-US">
                  <a:solidFill>
                    <a:srgbClr val="FF0000"/>
                  </a:solidFill>
                </a:rPr>
                <a:t>           </a:t>
              </a:r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________  +  ______ </a:t>
              </a:r>
            </a:p>
          </p:txBody>
        </p:sp>
        <p:sp>
          <p:nvSpPr>
            <p:cNvPr id="168980" name="Line 20"/>
            <p:cNvSpPr>
              <a:spLocks noChangeShapeType="1"/>
            </p:cNvSpPr>
            <p:nvPr/>
          </p:nvSpPr>
          <p:spPr bwMode="auto">
            <a:xfrm>
              <a:off x="2724" y="2524"/>
              <a:ext cx="4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8984" name="Group 24"/>
          <p:cNvGrpSpPr>
            <a:grpSpLocks/>
          </p:cNvGrpSpPr>
          <p:nvPr/>
        </p:nvGrpSpPr>
        <p:grpSpPr bwMode="auto">
          <a:xfrm>
            <a:off x="522288" y="5132388"/>
            <a:ext cx="8118475" cy="519112"/>
            <a:chOff x="329" y="2774"/>
            <a:chExt cx="5114" cy="327"/>
          </a:xfrm>
        </p:grpSpPr>
        <p:sp>
          <p:nvSpPr>
            <p:cNvPr id="168975" name="Rectangle 15"/>
            <p:cNvSpPr>
              <a:spLocks noChangeArrowheads="1"/>
            </p:cNvSpPr>
            <p:nvPr/>
          </p:nvSpPr>
          <p:spPr bwMode="auto">
            <a:xfrm>
              <a:off x="329" y="2774"/>
              <a:ext cx="5114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________  +  ________            __AlCl</a:t>
              </a:r>
              <a:r>
                <a:rPr lang="en-US" baseline="-25000">
                  <a:sym typeface="Wingdings" pitchFamily="2" charset="2"/>
                </a:rPr>
                <a:t>3</a:t>
              </a:r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  +  ______</a:t>
              </a:r>
            </a:p>
          </p:txBody>
        </p:sp>
        <p:sp>
          <p:nvSpPr>
            <p:cNvPr id="168981" name="Line 21"/>
            <p:cNvSpPr>
              <a:spLocks noChangeShapeType="1"/>
            </p:cNvSpPr>
            <p:nvPr/>
          </p:nvSpPr>
          <p:spPr bwMode="auto">
            <a:xfrm>
              <a:off x="2944" y="2945"/>
              <a:ext cx="4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8983" name="Group 23"/>
          <p:cNvGrpSpPr>
            <a:grpSpLocks/>
          </p:cNvGrpSpPr>
          <p:nvPr/>
        </p:nvGrpSpPr>
        <p:grpSpPr bwMode="auto">
          <a:xfrm>
            <a:off x="95250" y="6007100"/>
            <a:ext cx="8902700" cy="519113"/>
            <a:chOff x="60" y="3226"/>
            <a:chExt cx="5608" cy="327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60" y="3226"/>
              <a:ext cx="560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________  +  ________            __Fe</a:t>
              </a:r>
              <a:r>
                <a:rPr lang="en-US" baseline="-25000">
                  <a:sym typeface="Wingdings" pitchFamily="2" charset="2"/>
                </a:rPr>
                <a:t>2</a:t>
              </a:r>
              <a:r>
                <a:rPr lang="en-US">
                  <a:sym typeface="Wingdings" pitchFamily="2" charset="2"/>
                </a:rPr>
                <a:t>(</a:t>
              </a:r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SO</a:t>
              </a:r>
              <a:r>
                <a:rPr lang="en-US" baseline="-25000">
                  <a:solidFill>
                    <a:srgbClr val="FF0000"/>
                  </a:solidFill>
                  <a:sym typeface="Wingdings" pitchFamily="2" charset="2"/>
                </a:rPr>
                <a:t>4</a:t>
              </a:r>
              <a:r>
                <a:rPr lang="en-US">
                  <a:sym typeface="Wingdings" pitchFamily="2" charset="2"/>
                </a:rPr>
                <a:t>)</a:t>
              </a:r>
              <a:r>
                <a:rPr lang="en-US" baseline="-25000">
                  <a:sym typeface="Wingdings" pitchFamily="2" charset="2"/>
                </a:rPr>
                <a:t>3</a:t>
              </a:r>
              <a:r>
                <a:rPr lang="en-US">
                  <a:solidFill>
                    <a:srgbClr val="FF0000"/>
                  </a:solidFill>
                  <a:sym typeface="Wingdings" pitchFamily="2" charset="2"/>
                </a:rPr>
                <a:t>  +  ______</a:t>
              </a:r>
            </a:p>
          </p:txBody>
        </p:sp>
        <p:sp>
          <p:nvSpPr>
            <p:cNvPr id="168982" name="Line 22"/>
            <p:cNvSpPr>
              <a:spLocks noChangeShapeType="1"/>
            </p:cNvSpPr>
            <p:nvPr/>
          </p:nvSpPr>
          <p:spPr bwMode="auto">
            <a:xfrm>
              <a:off x="2688" y="3375"/>
              <a:ext cx="4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8989" name="Rectangle 29"/>
          <p:cNvSpPr>
            <a:spLocks noChangeArrowheads="1"/>
          </p:cNvSpPr>
          <p:nvPr/>
        </p:nvSpPr>
        <p:spPr bwMode="auto">
          <a:xfrm>
            <a:off x="1103313" y="987425"/>
            <a:ext cx="6953250" cy="623888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857250" y="18034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2009775" y="265113"/>
            <a:ext cx="539115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Neutralization Reaction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68970" name="Group 10"/>
          <p:cNvGrpSpPr>
            <a:grpSpLocks/>
          </p:cNvGrpSpPr>
          <p:nvPr/>
        </p:nvGrpSpPr>
        <p:grpSpPr bwMode="auto">
          <a:xfrm>
            <a:off x="1211263" y="1063625"/>
            <a:ext cx="6854825" cy="519113"/>
            <a:chOff x="983" y="1997"/>
            <a:chExt cx="4318" cy="327"/>
          </a:xfrm>
        </p:grpSpPr>
        <p:sp>
          <p:nvSpPr>
            <p:cNvPr id="168968" name="Rectangle 8"/>
            <p:cNvSpPr>
              <a:spLocks noChangeArrowheads="1"/>
            </p:cNvSpPr>
            <p:nvPr/>
          </p:nvSpPr>
          <p:spPr bwMode="auto">
            <a:xfrm>
              <a:off x="983" y="1997"/>
              <a:ext cx="431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ACID  +  BASE             </a:t>
              </a:r>
              <a:r>
                <a:rPr lang="en-US" b="1">
                  <a:sym typeface="Wingdings" pitchFamily="2" charset="2"/>
                </a:rPr>
                <a:t>SALT  +  WATER 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733" y="2149"/>
              <a:ext cx="4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8990" name="Rectangle 30"/>
          <p:cNvSpPr>
            <a:spLocks noChangeArrowheads="1"/>
          </p:cNvSpPr>
          <p:nvPr/>
        </p:nvSpPr>
        <p:spPr bwMode="auto">
          <a:xfrm>
            <a:off x="5395913" y="1735138"/>
            <a:ext cx="10747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NaCl </a:t>
            </a:r>
          </a:p>
        </p:txBody>
      </p:sp>
      <p:sp>
        <p:nvSpPr>
          <p:cNvPr id="168991" name="Rectangle 31"/>
          <p:cNvSpPr>
            <a:spLocks noChangeArrowheads="1"/>
          </p:cNvSpPr>
          <p:nvPr/>
        </p:nvSpPr>
        <p:spPr bwMode="auto">
          <a:xfrm>
            <a:off x="7454900" y="1735138"/>
            <a:ext cx="8524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/>
              <a:t>2</a:t>
            </a:r>
            <a:r>
              <a:rPr lang="en-US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68992" name="Rectangle 32"/>
          <p:cNvSpPr>
            <a:spLocks noChangeArrowheads="1"/>
          </p:cNvSpPr>
          <p:nvPr/>
        </p:nvSpPr>
        <p:spPr bwMode="auto">
          <a:xfrm>
            <a:off x="7570788" y="2562225"/>
            <a:ext cx="8524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/>
              <a:t>2</a:t>
            </a:r>
            <a:r>
              <a:rPr lang="en-US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68993" name="Rectangle 33"/>
          <p:cNvSpPr>
            <a:spLocks noChangeArrowheads="1"/>
          </p:cNvSpPr>
          <p:nvPr/>
        </p:nvSpPr>
        <p:spPr bwMode="auto">
          <a:xfrm>
            <a:off x="7686675" y="3389313"/>
            <a:ext cx="8524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/>
              <a:t>2</a:t>
            </a:r>
            <a:r>
              <a:rPr lang="en-US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68998" name="Rectangle 38"/>
          <p:cNvSpPr>
            <a:spLocks noChangeArrowheads="1"/>
          </p:cNvSpPr>
          <p:nvPr/>
        </p:nvSpPr>
        <p:spPr bwMode="auto">
          <a:xfrm>
            <a:off x="7716838" y="4260850"/>
            <a:ext cx="8524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/>
              <a:t>2</a:t>
            </a:r>
            <a:r>
              <a:rPr lang="en-US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68999" name="Rectangle 39"/>
          <p:cNvSpPr>
            <a:spLocks noChangeArrowheads="1"/>
          </p:cNvSpPr>
          <p:nvPr/>
        </p:nvSpPr>
        <p:spPr bwMode="auto">
          <a:xfrm>
            <a:off x="7658100" y="5046663"/>
            <a:ext cx="8524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/>
              <a:t>2</a:t>
            </a:r>
            <a:r>
              <a:rPr lang="en-US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69000" name="Rectangle 40"/>
          <p:cNvSpPr>
            <a:spLocks noChangeArrowheads="1"/>
          </p:cNvSpPr>
          <p:nvPr/>
        </p:nvSpPr>
        <p:spPr bwMode="auto">
          <a:xfrm>
            <a:off x="8091488" y="5918200"/>
            <a:ext cx="8524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/>
              <a:t>2</a:t>
            </a:r>
            <a:r>
              <a:rPr lang="en-US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69001" name="Rectangle 41"/>
          <p:cNvSpPr>
            <a:spLocks noChangeArrowheads="1"/>
          </p:cNvSpPr>
          <p:nvPr/>
        </p:nvSpPr>
        <p:spPr bwMode="auto">
          <a:xfrm>
            <a:off x="2411413" y="18034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02" name="Rectangle 42"/>
          <p:cNvSpPr>
            <a:spLocks noChangeArrowheads="1"/>
          </p:cNvSpPr>
          <p:nvPr/>
        </p:nvSpPr>
        <p:spPr bwMode="auto">
          <a:xfrm>
            <a:off x="5143500" y="25574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03" name="Rectangle 43"/>
          <p:cNvSpPr>
            <a:spLocks noChangeArrowheads="1"/>
          </p:cNvSpPr>
          <p:nvPr/>
        </p:nvSpPr>
        <p:spPr bwMode="auto">
          <a:xfrm>
            <a:off x="7131050" y="17303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04" name="Rectangle 44"/>
          <p:cNvSpPr>
            <a:spLocks noChangeArrowheads="1"/>
          </p:cNvSpPr>
          <p:nvPr/>
        </p:nvSpPr>
        <p:spPr bwMode="auto">
          <a:xfrm>
            <a:off x="728663" y="26447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05" name="Rectangle 45"/>
          <p:cNvSpPr>
            <a:spLocks noChangeArrowheads="1"/>
          </p:cNvSpPr>
          <p:nvPr/>
        </p:nvSpPr>
        <p:spPr bwMode="auto">
          <a:xfrm>
            <a:off x="2740025" y="26447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9006" name="Rectangle 46"/>
          <p:cNvSpPr>
            <a:spLocks noChangeArrowheads="1"/>
          </p:cNvSpPr>
          <p:nvPr/>
        </p:nvSpPr>
        <p:spPr bwMode="auto">
          <a:xfrm>
            <a:off x="628650" y="34718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07" name="Rectangle 47"/>
          <p:cNvSpPr>
            <a:spLocks noChangeArrowheads="1"/>
          </p:cNvSpPr>
          <p:nvPr/>
        </p:nvSpPr>
        <p:spPr bwMode="auto">
          <a:xfrm>
            <a:off x="2682875" y="34718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9008" name="Rectangle 48"/>
          <p:cNvSpPr>
            <a:spLocks noChangeArrowheads="1"/>
          </p:cNvSpPr>
          <p:nvPr/>
        </p:nvSpPr>
        <p:spPr bwMode="auto">
          <a:xfrm>
            <a:off x="528638" y="43434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9009" name="Rectangle 49"/>
          <p:cNvSpPr>
            <a:spLocks noChangeArrowheads="1"/>
          </p:cNvSpPr>
          <p:nvPr/>
        </p:nvSpPr>
        <p:spPr bwMode="auto">
          <a:xfrm>
            <a:off x="2540000" y="43434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10" name="Rectangle 50"/>
          <p:cNvSpPr>
            <a:spLocks noChangeArrowheads="1"/>
          </p:cNvSpPr>
          <p:nvPr/>
        </p:nvSpPr>
        <p:spPr bwMode="auto">
          <a:xfrm>
            <a:off x="5451475" y="2559050"/>
            <a:ext cx="12033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K</a:t>
            </a:r>
            <a:r>
              <a:rPr lang="en-US" baseline="-25000"/>
              <a:t>3</a:t>
            </a:r>
            <a:r>
              <a:rPr lang="en-US">
                <a:solidFill>
                  <a:srgbClr val="FF0000"/>
                </a:solidFill>
              </a:rPr>
              <a:t>PO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11" name="Rectangle 51"/>
          <p:cNvSpPr>
            <a:spLocks noChangeArrowheads="1"/>
          </p:cNvSpPr>
          <p:nvPr/>
        </p:nvSpPr>
        <p:spPr bwMode="auto">
          <a:xfrm>
            <a:off x="7262813" y="255746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9012" name="Rectangle 52"/>
          <p:cNvSpPr>
            <a:spLocks noChangeArrowheads="1"/>
          </p:cNvSpPr>
          <p:nvPr/>
        </p:nvSpPr>
        <p:spPr bwMode="auto">
          <a:xfrm>
            <a:off x="5043488" y="33845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13" name="Rectangle 53"/>
          <p:cNvSpPr>
            <a:spLocks noChangeArrowheads="1"/>
          </p:cNvSpPr>
          <p:nvPr/>
        </p:nvSpPr>
        <p:spPr bwMode="auto">
          <a:xfrm>
            <a:off x="5341938" y="3386138"/>
            <a:ext cx="14224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Na</a:t>
            </a:r>
            <a:r>
              <a:rPr lang="en-US" baseline="-25000"/>
              <a:t>2</a:t>
            </a:r>
            <a:r>
              <a:rPr lang="en-US">
                <a:solidFill>
                  <a:srgbClr val="FF0000"/>
                </a:solidFill>
              </a:rPr>
              <a:t>SO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14" name="Rectangle 54"/>
          <p:cNvSpPr>
            <a:spLocks noChangeArrowheads="1"/>
          </p:cNvSpPr>
          <p:nvPr/>
        </p:nvSpPr>
        <p:spPr bwMode="auto">
          <a:xfrm>
            <a:off x="7348538" y="33845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9015" name="Rectangle 55"/>
          <p:cNvSpPr>
            <a:spLocks noChangeArrowheads="1"/>
          </p:cNvSpPr>
          <p:nvPr/>
        </p:nvSpPr>
        <p:spPr bwMode="auto">
          <a:xfrm>
            <a:off x="5346700" y="4259263"/>
            <a:ext cx="17192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Al</a:t>
            </a: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ClO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sp>
        <p:nvSpPr>
          <p:cNvPr id="169016" name="Rectangle 56"/>
          <p:cNvSpPr>
            <a:spLocks noChangeArrowheads="1"/>
          </p:cNvSpPr>
          <p:nvPr/>
        </p:nvSpPr>
        <p:spPr bwMode="auto">
          <a:xfrm>
            <a:off x="7337425" y="505301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9017" name="Rectangle 57"/>
          <p:cNvSpPr>
            <a:spLocks noChangeArrowheads="1"/>
          </p:cNvSpPr>
          <p:nvPr/>
        </p:nvSpPr>
        <p:spPr bwMode="auto">
          <a:xfrm>
            <a:off x="5584825" y="50815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18" name="Rectangle 58"/>
          <p:cNvSpPr>
            <a:spLocks noChangeArrowheads="1"/>
          </p:cNvSpPr>
          <p:nvPr/>
        </p:nvSpPr>
        <p:spPr bwMode="auto">
          <a:xfrm>
            <a:off x="1143000" y="5057775"/>
            <a:ext cx="8763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>
                <a:solidFill>
                  <a:srgbClr val="FF0000"/>
                </a:solidFill>
              </a:rPr>
              <a:t>Cl</a:t>
            </a:r>
            <a:r>
              <a:rPr lang="en-US"/>
              <a:t> </a:t>
            </a:r>
          </a:p>
        </p:txBody>
      </p:sp>
      <p:sp>
        <p:nvSpPr>
          <p:cNvPr id="169019" name="Rectangle 59"/>
          <p:cNvSpPr>
            <a:spLocks noChangeArrowheads="1"/>
          </p:cNvSpPr>
          <p:nvPr/>
        </p:nvSpPr>
        <p:spPr bwMode="auto">
          <a:xfrm>
            <a:off x="2994025" y="5057775"/>
            <a:ext cx="15049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Al</a:t>
            </a:r>
            <a:r>
              <a:rPr lang="en-US"/>
              <a:t>(</a:t>
            </a:r>
            <a:r>
              <a:rPr lang="en-US">
                <a:solidFill>
                  <a:srgbClr val="0000FF"/>
                </a:solidFill>
              </a:rPr>
              <a:t>OH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sp>
        <p:nvSpPr>
          <p:cNvPr id="169020" name="Rectangle 60"/>
          <p:cNvSpPr>
            <a:spLocks noChangeArrowheads="1"/>
          </p:cNvSpPr>
          <p:nvPr/>
        </p:nvSpPr>
        <p:spPr bwMode="auto">
          <a:xfrm>
            <a:off x="803275" y="5054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9021" name="Rectangle 61"/>
          <p:cNvSpPr>
            <a:spLocks noChangeArrowheads="1"/>
          </p:cNvSpPr>
          <p:nvPr/>
        </p:nvSpPr>
        <p:spPr bwMode="auto">
          <a:xfrm>
            <a:off x="2728913" y="50546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22" name="Rectangle 62"/>
          <p:cNvSpPr>
            <a:spLocks noChangeArrowheads="1"/>
          </p:cNvSpPr>
          <p:nvPr/>
        </p:nvSpPr>
        <p:spPr bwMode="auto">
          <a:xfrm>
            <a:off x="504825" y="5897563"/>
            <a:ext cx="12239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/>
              <a:t>2</a:t>
            </a:r>
            <a:r>
              <a:rPr lang="en-US">
                <a:solidFill>
                  <a:srgbClr val="FF0000"/>
                </a:solidFill>
              </a:rPr>
              <a:t>SO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23" name="Rectangle 63"/>
          <p:cNvSpPr>
            <a:spLocks noChangeArrowheads="1"/>
          </p:cNvSpPr>
          <p:nvPr/>
        </p:nvSpPr>
        <p:spPr bwMode="auto">
          <a:xfrm>
            <a:off x="2643188" y="5913438"/>
            <a:ext cx="16049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Fe</a:t>
            </a:r>
            <a:r>
              <a:rPr lang="en-US"/>
              <a:t>(</a:t>
            </a:r>
            <a:r>
              <a:rPr lang="en-US">
                <a:solidFill>
                  <a:srgbClr val="0000FF"/>
                </a:solidFill>
              </a:rPr>
              <a:t>OH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sp>
        <p:nvSpPr>
          <p:cNvPr id="169024" name="Rectangle 64"/>
          <p:cNvSpPr>
            <a:spLocks noChangeArrowheads="1"/>
          </p:cNvSpPr>
          <p:nvPr/>
        </p:nvSpPr>
        <p:spPr bwMode="auto">
          <a:xfrm>
            <a:off x="185738" y="58959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9025" name="Rectangle 65"/>
          <p:cNvSpPr>
            <a:spLocks noChangeArrowheads="1"/>
          </p:cNvSpPr>
          <p:nvPr/>
        </p:nvSpPr>
        <p:spPr bwMode="auto">
          <a:xfrm>
            <a:off x="2362200" y="58959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9026" name="Rectangle 66"/>
          <p:cNvSpPr>
            <a:spLocks noChangeArrowheads="1"/>
          </p:cNvSpPr>
          <p:nvPr/>
        </p:nvSpPr>
        <p:spPr bwMode="auto">
          <a:xfrm>
            <a:off x="5148263" y="59531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27" name="Rectangle 67"/>
          <p:cNvSpPr>
            <a:spLocks noChangeArrowheads="1"/>
          </p:cNvSpPr>
          <p:nvPr/>
        </p:nvSpPr>
        <p:spPr bwMode="auto">
          <a:xfrm>
            <a:off x="7761288" y="58959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9028" name="Rectangle 68"/>
          <p:cNvSpPr>
            <a:spLocks noChangeArrowheads="1"/>
          </p:cNvSpPr>
          <p:nvPr/>
        </p:nvSpPr>
        <p:spPr bwMode="auto">
          <a:xfrm>
            <a:off x="7408863" y="42545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9029" name="Rectangle 69"/>
          <p:cNvSpPr>
            <a:spLocks noChangeArrowheads="1"/>
          </p:cNvSpPr>
          <p:nvPr/>
        </p:nvSpPr>
        <p:spPr bwMode="auto">
          <a:xfrm>
            <a:off x="5041900" y="42545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9030" name="Rectangle 70"/>
          <p:cNvSpPr>
            <a:spLocks noChangeArrowheads="1"/>
          </p:cNvSpPr>
          <p:nvPr/>
        </p:nvSpPr>
        <p:spPr bwMode="auto">
          <a:xfrm>
            <a:off x="5054600" y="17303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69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69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69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69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9" grpId="0" animBg="1"/>
      <p:bldP spid="168964" grpId="0"/>
      <p:bldP spid="168990" grpId="0"/>
      <p:bldP spid="168991" grpId="0"/>
      <p:bldP spid="168992" grpId="0"/>
      <p:bldP spid="168993" grpId="0"/>
      <p:bldP spid="168998" grpId="0"/>
      <p:bldP spid="168999" grpId="0"/>
      <p:bldP spid="169000" grpId="0"/>
      <p:bldP spid="169001" grpId="0"/>
      <p:bldP spid="169002" grpId="0"/>
      <p:bldP spid="169003" grpId="0"/>
      <p:bldP spid="169004" grpId="0"/>
      <p:bldP spid="169005" grpId="0"/>
      <p:bldP spid="169006" grpId="0"/>
      <p:bldP spid="169007" grpId="0"/>
      <p:bldP spid="169008" grpId="0"/>
      <p:bldP spid="169009" grpId="0"/>
      <p:bldP spid="169010" grpId="0"/>
      <p:bldP spid="169011" grpId="0"/>
      <p:bldP spid="169012" grpId="0"/>
      <p:bldP spid="169013" grpId="0"/>
      <p:bldP spid="169014" grpId="0"/>
      <p:bldP spid="169015" grpId="0"/>
      <p:bldP spid="169016" grpId="0"/>
      <p:bldP spid="169017" grpId="0"/>
      <p:bldP spid="169018" grpId="0"/>
      <p:bldP spid="169019" grpId="0"/>
      <p:bldP spid="169020" grpId="0"/>
      <p:bldP spid="169021" grpId="0"/>
      <p:bldP spid="169022" grpId="0"/>
      <p:bldP spid="169023" grpId="0"/>
      <p:bldP spid="169024" grpId="0"/>
      <p:bldP spid="169025" grpId="0"/>
      <p:bldP spid="169026" grpId="0"/>
      <p:bldP spid="169027" grpId="0"/>
      <p:bldP spid="169028" grpId="0"/>
      <p:bldP spid="169029" grpId="0"/>
      <p:bldP spid="1690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496888" y="255588"/>
            <a:ext cx="6440487" cy="20447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Le Chatelier’s principle</a:t>
            </a:r>
            <a:r>
              <a:rPr lang="en-US" b="1">
                <a:solidFill>
                  <a:srgbClr val="FF0000"/>
                </a:solidFill>
              </a:rPr>
              <a:t>:</a:t>
            </a:r>
          </a:p>
          <a:p>
            <a:endParaRPr lang="en-US" sz="1600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When a system at equilibrium is</a:t>
            </a:r>
          </a:p>
          <a:p>
            <a:r>
              <a:rPr lang="en-US">
                <a:solidFill>
                  <a:srgbClr val="FF0000"/>
                </a:solidFill>
              </a:rPr>
              <a:t>disturbed, it shifts to a new equili-</a:t>
            </a:r>
          </a:p>
          <a:p>
            <a:r>
              <a:rPr lang="en-US">
                <a:solidFill>
                  <a:srgbClr val="FF0000"/>
                </a:solidFill>
              </a:rPr>
              <a:t>brium that counteracts the disturbance. </a:t>
            </a:r>
          </a:p>
        </p:txBody>
      </p:sp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1652588" y="2497138"/>
            <a:ext cx="5599112" cy="519112"/>
            <a:chOff x="735" y="1348"/>
            <a:chExt cx="3527" cy="327"/>
          </a:xfrm>
        </p:grpSpPr>
        <p:sp>
          <p:nvSpPr>
            <p:cNvPr id="152584" name="Rectangle 8"/>
            <p:cNvSpPr>
              <a:spLocks noChangeArrowheads="1"/>
            </p:cNvSpPr>
            <p:nvPr/>
          </p:nvSpPr>
          <p:spPr bwMode="auto">
            <a:xfrm>
              <a:off x="735" y="1348"/>
              <a:ext cx="352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N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(g)  +  3 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(g)              2 NH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(g) </a:t>
              </a:r>
            </a:p>
          </p:txBody>
        </p:sp>
        <p:sp>
          <p:nvSpPr>
            <p:cNvPr id="152587" name="Line 11"/>
            <p:cNvSpPr>
              <a:spLocks noChangeShapeType="1"/>
            </p:cNvSpPr>
            <p:nvPr/>
          </p:nvSpPr>
          <p:spPr bwMode="auto">
            <a:xfrm>
              <a:off x="2560" y="1484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588" name="Line 12"/>
            <p:cNvSpPr>
              <a:spLocks noChangeShapeType="1"/>
            </p:cNvSpPr>
            <p:nvPr/>
          </p:nvSpPr>
          <p:spPr bwMode="auto">
            <a:xfrm>
              <a:off x="2560" y="1575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1131888" y="3022600"/>
            <a:ext cx="70786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i="1" u="sng">
                <a:solidFill>
                  <a:srgbClr val="FF0000"/>
                </a:solidFill>
              </a:rPr>
              <a:t>Disturbance		   Equilibrium Shift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1365250" y="3589338"/>
            <a:ext cx="43529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Add more 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………………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1365250" y="4111625"/>
            <a:ext cx="43529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Add more 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………………</a:t>
            </a:r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1365250" y="4648200"/>
            <a:ext cx="43529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Add more NH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…………….</a:t>
            </a: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1373188" y="5665788"/>
            <a:ext cx="44926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Add a catalyst…………….. 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1350963" y="5156200"/>
            <a:ext cx="43926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Remove NH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………………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1350963" y="6186488"/>
            <a:ext cx="45577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Increase pressure………… </a:t>
            </a:r>
          </a:p>
        </p:txBody>
      </p:sp>
      <p:sp>
        <p:nvSpPr>
          <p:cNvPr id="152604" name="Line 28"/>
          <p:cNvSpPr>
            <a:spLocks noChangeShapeType="1"/>
          </p:cNvSpPr>
          <p:nvPr/>
        </p:nvSpPr>
        <p:spPr bwMode="auto">
          <a:xfrm>
            <a:off x="5902325" y="3786188"/>
            <a:ext cx="1509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>
            <a:off x="5902325" y="4264025"/>
            <a:ext cx="1509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606" name="Line 30"/>
          <p:cNvSpPr>
            <a:spLocks noChangeShapeType="1"/>
          </p:cNvSpPr>
          <p:nvPr/>
        </p:nvSpPr>
        <p:spPr bwMode="auto">
          <a:xfrm>
            <a:off x="5902325" y="4772025"/>
            <a:ext cx="1509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607" name="Line 31"/>
          <p:cNvSpPr>
            <a:spLocks noChangeShapeType="1"/>
          </p:cNvSpPr>
          <p:nvPr/>
        </p:nvSpPr>
        <p:spPr bwMode="auto">
          <a:xfrm>
            <a:off x="5902325" y="5353050"/>
            <a:ext cx="1509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5924550" y="5665788"/>
            <a:ext cx="14303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no shift </a:t>
            </a:r>
          </a:p>
        </p:txBody>
      </p:sp>
      <p:sp>
        <p:nvSpPr>
          <p:cNvPr id="152609" name="Line 33"/>
          <p:cNvSpPr>
            <a:spLocks noChangeShapeType="1"/>
          </p:cNvSpPr>
          <p:nvPr/>
        </p:nvSpPr>
        <p:spPr bwMode="auto">
          <a:xfrm>
            <a:off x="5902325" y="6400800"/>
            <a:ext cx="1509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2611" name="Picture 35" descr="LeChatel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50" y="201613"/>
            <a:ext cx="1635125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0" grpId="0"/>
      <p:bldP spid="152591" grpId="0"/>
      <p:bldP spid="152592" grpId="0"/>
      <p:bldP spid="152593" grpId="0"/>
      <p:bldP spid="152594" grpId="0"/>
      <p:bldP spid="152595" grpId="0"/>
      <p:bldP spid="152604" grpId="0" animBg="1"/>
      <p:bldP spid="152605" grpId="0" animBg="1"/>
      <p:bldP spid="152606" grpId="0" animBg="1"/>
      <p:bldP spid="152607" grpId="0" animBg="1"/>
      <p:bldP spid="152608" grpId="0"/>
      <p:bldP spid="15260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784225" y="4276725"/>
            <a:ext cx="3062288" cy="633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0009" name="Rectangle 25"/>
          <p:cNvSpPr>
            <a:spLocks noChangeArrowheads="1"/>
          </p:cNvSpPr>
          <p:nvPr/>
        </p:nvSpPr>
        <p:spPr bwMode="auto">
          <a:xfrm>
            <a:off x="4557713" y="4276725"/>
            <a:ext cx="4019550" cy="631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0008" name="Rectangle 24"/>
          <p:cNvSpPr>
            <a:spLocks noChangeArrowheads="1"/>
          </p:cNvSpPr>
          <p:nvPr/>
        </p:nvSpPr>
        <p:spPr bwMode="auto">
          <a:xfrm>
            <a:off x="579438" y="2552700"/>
            <a:ext cx="2903537" cy="1495425"/>
          </a:xfrm>
          <a:prstGeom prst="rect">
            <a:avLst/>
          </a:prstGeom>
          <a:solidFill>
            <a:srgbClr val="00FF00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3660775" y="22225"/>
            <a:ext cx="17065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Titration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285750" y="522288"/>
            <a:ext cx="8323263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If an acid and a base are mixed together in the right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amounts, the resulting solution will be perfectly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neutralized and have a pH of 7.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90550" y="1885950"/>
            <a:ext cx="42862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For pH = 7…………….. 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779463" y="3524250"/>
            <a:ext cx="23415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then mol M L.</a:t>
            </a: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263525" y="5057775"/>
            <a:ext cx="81232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In a </a:t>
            </a:r>
            <a:r>
              <a:rPr lang="en-US" u="sng">
                <a:solidFill>
                  <a:srgbClr val="FF0000"/>
                </a:solidFill>
              </a:rPr>
              <a:t>titration</a:t>
            </a:r>
            <a:r>
              <a:rPr lang="en-US">
                <a:solidFill>
                  <a:srgbClr val="FF0000"/>
                </a:solidFill>
              </a:rPr>
              <a:t>, the above equation helps us to use…</a:t>
            </a: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725488" y="5646738"/>
            <a:ext cx="754538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a KNOWN conc. of acid (or base) to determine</a:t>
            </a:r>
          </a:p>
          <a:p>
            <a:r>
              <a:rPr lang="en-US"/>
              <a:t>an UNKNOWN conc. of base (or acid). </a:t>
            </a:r>
          </a:p>
        </p:txBody>
      </p:sp>
      <p:graphicFrame>
        <p:nvGraphicFramePr>
          <p:cNvPr id="170000" name="Object 16"/>
          <p:cNvGraphicFramePr>
            <a:graphicFrameLocks noChangeAspect="1"/>
          </p:cNvGraphicFramePr>
          <p:nvPr/>
        </p:nvGraphicFramePr>
        <p:xfrm>
          <a:off x="717550" y="2628900"/>
          <a:ext cx="2625725" cy="842963"/>
        </p:xfrm>
        <a:graphic>
          <a:graphicData uri="http://schemas.openxmlformats.org/presentationml/2006/ole">
            <p:oleObj spid="_x0000_s170000" name="Equation" r:id="rId3" imgW="2628720" imgH="838080" progId="Equation.3">
              <p:embed/>
            </p:oleObj>
          </a:graphicData>
        </a:graphic>
      </p:graphicFrame>
      <p:graphicFrame>
        <p:nvGraphicFramePr>
          <p:cNvPr id="170002" name="Object 18"/>
          <p:cNvGraphicFramePr>
            <a:graphicFrameLocks noChangeAspect="1"/>
          </p:cNvGraphicFramePr>
          <p:nvPr/>
        </p:nvGraphicFramePr>
        <p:xfrm>
          <a:off x="5064125" y="3535363"/>
          <a:ext cx="2930525" cy="538162"/>
        </p:xfrm>
        <a:graphic>
          <a:graphicData uri="http://schemas.openxmlformats.org/presentationml/2006/ole">
            <p:oleObj spid="_x0000_s170002" name="Equation" r:id="rId4" imgW="2933640" imgH="533160" progId="Equation.3">
              <p:embed/>
            </p:oleObj>
          </a:graphicData>
        </a:graphic>
      </p:graphicFrame>
      <p:graphicFrame>
        <p:nvGraphicFramePr>
          <p:cNvPr id="170004" name="Object 20"/>
          <p:cNvGraphicFramePr>
            <a:graphicFrameLocks noChangeAspect="1"/>
          </p:cNvGraphicFramePr>
          <p:nvPr/>
        </p:nvGraphicFramePr>
        <p:xfrm>
          <a:off x="914400" y="4370388"/>
          <a:ext cx="2795588" cy="528637"/>
        </p:xfrm>
        <a:graphic>
          <a:graphicData uri="http://schemas.openxmlformats.org/presentationml/2006/ole">
            <p:oleObj spid="_x0000_s170004" name="Equation" r:id="rId5" imgW="2793960" imgH="533160" progId="Equation.3">
              <p:embed/>
            </p:oleObj>
          </a:graphicData>
        </a:graphic>
      </p:graphicFrame>
      <p:graphicFrame>
        <p:nvGraphicFramePr>
          <p:cNvPr id="170006" name="Object 22"/>
          <p:cNvGraphicFramePr>
            <a:graphicFrameLocks noChangeAspect="1"/>
          </p:cNvGraphicFramePr>
          <p:nvPr/>
        </p:nvGraphicFramePr>
        <p:xfrm>
          <a:off x="4014788" y="4322763"/>
          <a:ext cx="4435475" cy="477837"/>
        </p:xfrm>
        <a:graphic>
          <a:graphicData uri="http://schemas.openxmlformats.org/presentationml/2006/ole">
            <p:oleObj spid="_x0000_s170006" name="Equation" r:id="rId6" imgW="4431960" imgH="482400" progId="Equation.3">
              <p:embed/>
            </p:oleObj>
          </a:graphicData>
        </a:graphic>
      </p:graphicFrame>
      <p:sp>
        <p:nvSpPr>
          <p:cNvPr id="170007" name="Rectangle 23"/>
          <p:cNvSpPr>
            <a:spLocks noChangeArrowheads="1"/>
          </p:cNvSpPr>
          <p:nvPr/>
        </p:nvSpPr>
        <p:spPr bwMode="auto">
          <a:xfrm>
            <a:off x="4638675" y="1885950"/>
            <a:ext cx="36830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= mol OH</a:t>
            </a:r>
            <a:r>
              <a:rPr lang="en-US" baseline="30000"/>
              <a:t>1–</a:t>
            </a:r>
          </a:p>
        </p:txBody>
      </p:sp>
      <p:sp>
        <p:nvSpPr>
          <p:cNvPr id="170010" name="AutoShape 26"/>
          <p:cNvSpPr>
            <a:spLocks noChangeArrowheads="1"/>
          </p:cNvSpPr>
          <p:nvPr/>
        </p:nvSpPr>
        <p:spPr bwMode="auto">
          <a:xfrm>
            <a:off x="6267450" y="2438400"/>
            <a:ext cx="593725" cy="1046163"/>
          </a:xfrm>
          <a:prstGeom prst="downArrow">
            <a:avLst>
              <a:gd name="adj1" fmla="val 50000"/>
              <a:gd name="adj2" fmla="val 44051"/>
            </a:avLst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00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69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8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69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69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69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70009" grpId="0" animBg="1"/>
      <p:bldP spid="170008" grpId="0" animBg="1"/>
      <p:bldP spid="169994" grpId="0"/>
      <p:bldP spid="169997" grpId="0"/>
      <p:bldP spid="170007" grpId="0"/>
      <p:bldP spid="1700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802063" y="5834063"/>
            <a:ext cx="1393825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228600" y="360363"/>
            <a:ext cx="87090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2.42 L of 0.32 M HCl are used to titrate 1.22 L of an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unknown conc. of KOH. Find the molarity of the KOH. 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1243013" y="1412875"/>
            <a:ext cx="7778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HCl</a:t>
            </a:r>
            <a:endParaRPr lang="en-US" baseline="-25000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2092325" y="1666875"/>
            <a:ext cx="727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2965450" y="1408113"/>
            <a:ext cx="18938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30000"/>
              <a:t>1+ </a:t>
            </a:r>
            <a:r>
              <a:rPr lang="en-US"/>
              <a:t>+  Cl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1138238" y="2584450"/>
            <a:ext cx="9540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KOH</a:t>
            </a:r>
            <a:endParaRPr lang="en-US" baseline="-25000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2144713" y="2838450"/>
            <a:ext cx="727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3017838" y="2579688"/>
            <a:ext cx="20701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</a:t>
            </a:r>
            <a:r>
              <a:rPr lang="en-US" baseline="30000"/>
              <a:t>1+ </a:t>
            </a:r>
            <a:r>
              <a:rPr lang="en-US"/>
              <a:t>+ 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939800" y="1963738"/>
            <a:ext cx="1273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0.32 M</a:t>
            </a:r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2535238" y="1963738"/>
            <a:ext cx="1273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0.32 M</a:t>
            </a:r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1204913" y="3135313"/>
            <a:ext cx="815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X M</a:t>
            </a:r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3990975" y="3135313"/>
            <a:ext cx="815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X M</a:t>
            </a:r>
          </a:p>
        </p:txBody>
      </p:sp>
      <p:sp>
        <p:nvSpPr>
          <p:cNvPr id="181273" name="Rectangle 25"/>
          <p:cNvSpPr>
            <a:spLocks noChangeArrowheads="1"/>
          </p:cNvSpPr>
          <p:nvPr/>
        </p:nvSpPr>
        <p:spPr bwMode="auto">
          <a:xfrm>
            <a:off x="357188" y="4589463"/>
            <a:ext cx="1273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0.32 M</a:t>
            </a:r>
          </a:p>
        </p:txBody>
      </p:sp>
      <p:sp>
        <p:nvSpPr>
          <p:cNvPr id="181274" name="Rectangle 26"/>
          <p:cNvSpPr>
            <a:spLocks noChangeArrowheads="1"/>
          </p:cNvSpPr>
          <p:nvPr/>
        </p:nvSpPr>
        <p:spPr bwMode="auto">
          <a:xfrm>
            <a:off x="1520825" y="4589463"/>
            <a:ext cx="141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(2.42 L)</a:t>
            </a: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2803525" y="4589463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</a:t>
            </a:r>
          </a:p>
        </p:txBody>
      </p:sp>
      <p:sp>
        <p:nvSpPr>
          <p:cNvPr id="181277" name="Rectangle 29"/>
          <p:cNvSpPr>
            <a:spLocks noChangeArrowheads="1"/>
          </p:cNvSpPr>
          <p:nvPr/>
        </p:nvSpPr>
        <p:spPr bwMode="auto">
          <a:xfrm>
            <a:off x="4373563" y="4589463"/>
            <a:ext cx="141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(1.22 L)</a:t>
            </a:r>
          </a:p>
        </p:txBody>
      </p:sp>
      <p:grpSp>
        <p:nvGrpSpPr>
          <p:cNvPr id="181294" name="Group 46"/>
          <p:cNvGrpSpPr>
            <a:grpSpLocks/>
          </p:cNvGrpSpPr>
          <p:nvPr/>
        </p:nvGrpSpPr>
        <p:grpSpPr bwMode="auto">
          <a:xfrm>
            <a:off x="3248025" y="5156200"/>
            <a:ext cx="2452688" cy="519113"/>
            <a:chOff x="2046" y="3248"/>
            <a:chExt cx="1545" cy="327"/>
          </a:xfrm>
        </p:grpSpPr>
        <p:sp>
          <p:nvSpPr>
            <p:cNvPr id="181278" name="Line 30"/>
            <p:cNvSpPr>
              <a:spLocks noChangeShapeType="1"/>
            </p:cNvSpPr>
            <p:nvPr/>
          </p:nvSpPr>
          <p:spPr bwMode="auto">
            <a:xfrm>
              <a:off x="2046" y="3262"/>
              <a:ext cx="15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1280" name="Rectangle 32"/>
            <p:cNvSpPr>
              <a:spLocks noChangeArrowheads="1"/>
            </p:cNvSpPr>
            <p:nvPr/>
          </p:nvSpPr>
          <p:spPr bwMode="auto">
            <a:xfrm>
              <a:off x="2419" y="3248"/>
              <a:ext cx="7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1.22 L</a:t>
              </a:r>
            </a:p>
          </p:txBody>
        </p:sp>
      </p:grpSp>
      <p:grpSp>
        <p:nvGrpSpPr>
          <p:cNvPr id="181285" name="Group 37"/>
          <p:cNvGrpSpPr>
            <a:grpSpLocks/>
          </p:cNvGrpSpPr>
          <p:nvPr/>
        </p:nvGrpSpPr>
        <p:grpSpPr bwMode="auto">
          <a:xfrm>
            <a:off x="431800" y="5156200"/>
            <a:ext cx="2409825" cy="519113"/>
            <a:chOff x="1325" y="3177"/>
            <a:chExt cx="1518" cy="327"/>
          </a:xfrm>
        </p:grpSpPr>
        <p:sp>
          <p:nvSpPr>
            <p:cNvPr id="181279" name="Line 31"/>
            <p:cNvSpPr>
              <a:spLocks noChangeShapeType="1"/>
            </p:cNvSpPr>
            <p:nvPr/>
          </p:nvSpPr>
          <p:spPr bwMode="auto">
            <a:xfrm>
              <a:off x="1325" y="3191"/>
              <a:ext cx="15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1281" name="Rectangle 33"/>
            <p:cNvSpPr>
              <a:spLocks noChangeArrowheads="1"/>
            </p:cNvSpPr>
            <p:nvPr/>
          </p:nvSpPr>
          <p:spPr bwMode="auto">
            <a:xfrm>
              <a:off x="1682" y="3177"/>
              <a:ext cx="7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1.22 L</a:t>
              </a:r>
            </a:p>
          </p:txBody>
        </p:sp>
      </p:grpSp>
      <p:sp>
        <p:nvSpPr>
          <p:cNvPr id="181283" name="Rectangle 35"/>
          <p:cNvSpPr>
            <a:spLocks noChangeArrowheads="1"/>
          </p:cNvSpPr>
          <p:nvPr/>
        </p:nvSpPr>
        <p:spPr bwMode="auto">
          <a:xfrm>
            <a:off x="2046288" y="5849938"/>
            <a:ext cx="1309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M</a:t>
            </a:r>
            <a:r>
              <a:rPr lang="en-US" baseline="-25000"/>
              <a:t>KOH</a:t>
            </a:r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 flipV="1">
            <a:off x="4498975" y="4702175"/>
            <a:ext cx="1219200" cy="34925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291" name="Rectangle 43"/>
          <p:cNvSpPr>
            <a:spLocks noChangeArrowheads="1"/>
          </p:cNvSpPr>
          <p:nvPr/>
        </p:nvSpPr>
        <p:spPr bwMode="auto">
          <a:xfrm>
            <a:off x="3328988" y="5849938"/>
            <a:ext cx="1776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  0.63 M</a:t>
            </a:r>
            <a:endParaRPr lang="en-US" baseline="-25000"/>
          </a:p>
        </p:txBody>
      </p:sp>
      <p:sp>
        <p:nvSpPr>
          <p:cNvPr id="181292" name="Rectangle 44"/>
          <p:cNvSpPr>
            <a:spLocks noChangeArrowheads="1"/>
          </p:cNvSpPr>
          <p:nvPr/>
        </p:nvSpPr>
        <p:spPr bwMode="auto">
          <a:xfrm>
            <a:off x="819150" y="3835400"/>
            <a:ext cx="42592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/>
              <a:t>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V</a:t>
            </a:r>
            <a:r>
              <a:rPr lang="en-US" baseline="-25000"/>
              <a:t>A</a:t>
            </a:r>
            <a:r>
              <a:rPr lang="en-US"/>
              <a:t> = [ OH</a:t>
            </a:r>
            <a:r>
              <a:rPr lang="en-US" baseline="30000"/>
              <a:t>1–</a:t>
            </a:r>
            <a:r>
              <a:rPr lang="en-US"/>
              <a:t> ] V</a:t>
            </a:r>
            <a:r>
              <a:rPr lang="en-US" baseline="-25000"/>
              <a:t>B</a:t>
            </a:r>
          </a:p>
        </p:txBody>
      </p:sp>
      <p:sp>
        <p:nvSpPr>
          <p:cNvPr id="181293" name="Rectangle 45"/>
          <p:cNvSpPr>
            <a:spLocks noChangeArrowheads="1"/>
          </p:cNvSpPr>
          <p:nvPr/>
        </p:nvSpPr>
        <p:spPr bwMode="auto">
          <a:xfrm>
            <a:off x="3114675" y="4589463"/>
            <a:ext cx="138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[ OH</a:t>
            </a:r>
            <a:r>
              <a:rPr lang="en-US" baseline="30000"/>
              <a:t>1–</a:t>
            </a:r>
            <a:r>
              <a:rPr lang="en-US"/>
              <a:t> ]</a:t>
            </a:r>
          </a:p>
        </p:txBody>
      </p:sp>
      <p:sp>
        <p:nvSpPr>
          <p:cNvPr id="181296" name="Rectangle 48"/>
          <p:cNvSpPr>
            <a:spLocks noChangeArrowheads="1"/>
          </p:cNvSpPr>
          <p:nvPr/>
        </p:nvSpPr>
        <p:spPr bwMode="auto">
          <a:xfrm>
            <a:off x="714375" y="5851525"/>
            <a:ext cx="1381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[ OH</a:t>
            </a:r>
            <a:r>
              <a:rPr lang="en-US" baseline="30000"/>
              <a:t>1–</a:t>
            </a:r>
            <a:r>
              <a:rPr lang="en-US"/>
              <a:t> ]</a:t>
            </a:r>
          </a:p>
        </p:txBody>
      </p:sp>
      <p:sp>
        <p:nvSpPr>
          <p:cNvPr id="181297" name="Line 49"/>
          <p:cNvSpPr>
            <a:spLocks noChangeShapeType="1"/>
          </p:cNvSpPr>
          <p:nvPr/>
        </p:nvSpPr>
        <p:spPr bwMode="auto">
          <a:xfrm flipV="1">
            <a:off x="3830638" y="5254625"/>
            <a:ext cx="1219200" cy="34925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81304" name="Picture 56" descr="burets%20on%20st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13" y="1555750"/>
            <a:ext cx="274637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81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812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812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812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1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812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8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18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8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8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/>
      <p:bldP spid="181256" grpId="0"/>
      <p:bldP spid="181257" grpId="0" animBg="1"/>
      <p:bldP spid="181258" grpId="0"/>
      <p:bldP spid="181259" grpId="0"/>
      <p:bldP spid="181260" grpId="0" animBg="1"/>
      <p:bldP spid="181261" grpId="0"/>
      <p:bldP spid="181263" grpId="0"/>
      <p:bldP spid="181264" grpId="0"/>
      <p:bldP spid="181265" grpId="0"/>
      <p:bldP spid="181266" grpId="0"/>
      <p:bldP spid="181273" grpId="0"/>
      <p:bldP spid="181274" grpId="0"/>
      <p:bldP spid="181275" grpId="0"/>
      <p:bldP spid="181277" grpId="0"/>
      <p:bldP spid="181283" grpId="0"/>
      <p:bldP spid="181288" grpId="0" animBg="1"/>
      <p:bldP spid="181291" grpId="0"/>
      <p:bldP spid="181292" grpId="0"/>
      <p:bldP spid="181293" grpId="0"/>
      <p:bldP spid="181296" grpId="0"/>
      <p:bldP spid="1812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13" name="Picture 41" descr="Buret initial re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320800"/>
            <a:ext cx="1571625" cy="2965450"/>
          </a:xfrm>
          <a:prstGeom prst="rect">
            <a:avLst/>
          </a:prstGeom>
          <a:noFill/>
        </p:spPr>
      </p:pic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921125" y="6134100"/>
            <a:ext cx="2032000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495300" y="355600"/>
            <a:ext cx="81692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458 mL of HNO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(</a:t>
            </a:r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/pH = 2.87) are neutralized</a:t>
            </a:r>
          </a:p>
          <a:p>
            <a:pPr algn="l"/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/661 mL of Ba(OH)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. What is the pH of the base? 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85763" y="2530475"/>
            <a:ext cx="27686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= 10</a:t>
            </a:r>
            <a:r>
              <a:rPr lang="en-US" baseline="30000"/>
              <a:t>–pH</a:t>
            </a:r>
            <a:endParaRPr lang="en-US"/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1812925" y="3036888"/>
            <a:ext cx="14938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= 10</a:t>
            </a:r>
            <a:r>
              <a:rPr lang="en-US" baseline="30000"/>
              <a:t>–2.87</a:t>
            </a:r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1803400" y="3533775"/>
            <a:ext cx="26209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= 1.35 x 10</a:t>
            </a:r>
            <a:r>
              <a:rPr lang="en-US" baseline="30000"/>
              <a:t>–3</a:t>
            </a:r>
            <a:r>
              <a:rPr lang="en-US"/>
              <a:t> M</a:t>
            </a:r>
          </a:p>
        </p:txBody>
      </p:sp>
      <p:sp>
        <p:nvSpPr>
          <p:cNvPr id="182295" name="Rectangle 23"/>
          <p:cNvSpPr>
            <a:spLocks noChangeArrowheads="1"/>
          </p:cNvSpPr>
          <p:nvPr/>
        </p:nvSpPr>
        <p:spPr bwMode="auto">
          <a:xfrm>
            <a:off x="1946275" y="1470025"/>
            <a:ext cx="42592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/>
              <a:t>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V</a:t>
            </a:r>
            <a:r>
              <a:rPr lang="en-US" baseline="-25000"/>
              <a:t>A</a:t>
            </a:r>
            <a:r>
              <a:rPr lang="en-US"/>
              <a:t> = [ OH</a:t>
            </a:r>
            <a:r>
              <a:rPr lang="en-US" baseline="30000"/>
              <a:t>1–</a:t>
            </a:r>
            <a:r>
              <a:rPr lang="en-US"/>
              <a:t> ] V</a:t>
            </a:r>
            <a:r>
              <a:rPr lang="en-US" baseline="-25000"/>
              <a:t>B</a:t>
            </a:r>
          </a:p>
        </p:txBody>
      </p:sp>
      <p:sp>
        <p:nvSpPr>
          <p:cNvPr id="182298" name="Rectangle 26"/>
          <p:cNvSpPr>
            <a:spLocks noChangeArrowheads="1"/>
          </p:cNvSpPr>
          <p:nvPr/>
        </p:nvSpPr>
        <p:spPr bwMode="auto">
          <a:xfrm>
            <a:off x="2074863" y="4384675"/>
            <a:ext cx="69008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/>
              <a:t>(1.35 x 10</a:t>
            </a:r>
            <a:r>
              <a:rPr lang="en-US" baseline="30000"/>
              <a:t>–3</a:t>
            </a:r>
            <a:r>
              <a:rPr lang="en-US"/>
              <a:t>)(458 mL) = [ OH</a:t>
            </a:r>
            <a:r>
              <a:rPr lang="en-US" baseline="30000"/>
              <a:t>1–</a:t>
            </a:r>
            <a:r>
              <a:rPr lang="en-US"/>
              <a:t> ] (661 mL)</a:t>
            </a:r>
            <a:endParaRPr lang="en-US" baseline="-25000"/>
          </a:p>
        </p:txBody>
      </p:sp>
      <p:sp>
        <p:nvSpPr>
          <p:cNvPr id="182299" name="Rectangle 27"/>
          <p:cNvSpPr>
            <a:spLocks noChangeArrowheads="1"/>
          </p:cNvSpPr>
          <p:nvPr/>
        </p:nvSpPr>
        <p:spPr bwMode="auto">
          <a:xfrm>
            <a:off x="3160713" y="4981575"/>
            <a:ext cx="4113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[ OH</a:t>
            </a:r>
            <a:r>
              <a:rPr lang="en-US" baseline="30000"/>
              <a:t>1–</a:t>
            </a:r>
            <a:r>
              <a:rPr lang="en-US"/>
              <a:t> ]  =  9.35 x 10</a:t>
            </a:r>
            <a:r>
              <a:rPr lang="en-US" baseline="30000"/>
              <a:t>–4</a:t>
            </a:r>
            <a:r>
              <a:rPr lang="en-US"/>
              <a:t> M</a:t>
            </a:r>
          </a:p>
        </p:txBody>
      </p:sp>
      <p:sp>
        <p:nvSpPr>
          <p:cNvPr id="182300" name="Rectangle 28"/>
          <p:cNvSpPr>
            <a:spLocks noChangeArrowheads="1"/>
          </p:cNvSpPr>
          <p:nvPr/>
        </p:nvSpPr>
        <p:spPr bwMode="auto">
          <a:xfrm>
            <a:off x="3706813" y="5529263"/>
            <a:ext cx="41656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pOH = –log (9.35 x 10</a:t>
            </a:r>
            <a:r>
              <a:rPr lang="en-US" baseline="30000"/>
              <a:t>–4</a:t>
            </a:r>
            <a:r>
              <a:rPr lang="en-US"/>
              <a:t>) </a:t>
            </a:r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7656513" y="5529263"/>
            <a:ext cx="12827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3.03 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3975100" y="6127750"/>
            <a:ext cx="2035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10.97 </a:t>
            </a:r>
          </a:p>
        </p:txBody>
      </p:sp>
      <p:sp>
        <p:nvSpPr>
          <p:cNvPr id="182303" name="Rectangle 31"/>
          <p:cNvSpPr>
            <a:spLocks noChangeArrowheads="1"/>
          </p:cNvSpPr>
          <p:nvPr/>
        </p:nvSpPr>
        <p:spPr bwMode="auto">
          <a:xfrm>
            <a:off x="3473450" y="195897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OK</a:t>
            </a:r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>
            <a:off x="5011738" y="1982788"/>
            <a:ext cx="276225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305" name="Rectangle 33"/>
          <p:cNvSpPr>
            <a:spLocks noChangeArrowheads="1"/>
          </p:cNvSpPr>
          <p:nvPr/>
        </p:nvSpPr>
        <p:spPr bwMode="auto">
          <a:xfrm>
            <a:off x="4460875" y="2487613"/>
            <a:ext cx="25796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 we find this,</a:t>
            </a:r>
          </a:p>
          <a:p>
            <a:r>
              <a:rPr lang="en-US"/>
              <a:t>we can find the</a:t>
            </a:r>
          </a:p>
          <a:p>
            <a:r>
              <a:rPr lang="en-US"/>
              <a:t>base’s pH.</a:t>
            </a:r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>
            <a:off x="2159000" y="1982788"/>
            <a:ext cx="303213" cy="506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307" name="Rectangle 35"/>
          <p:cNvSpPr>
            <a:spLocks noChangeArrowheads="1"/>
          </p:cNvSpPr>
          <p:nvPr/>
        </p:nvSpPr>
        <p:spPr bwMode="auto">
          <a:xfrm>
            <a:off x="5580063" y="195897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OK</a:t>
            </a:r>
          </a:p>
        </p:txBody>
      </p:sp>
      <p:pic>
        <p:nvPicPr>
          <p:cNvPr id="182312" name="Picture 40" descr="endptPhe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4052888"/>
            <a:ext cx="1847850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182280" grpId="0"/>
      <p:bldP spid="182281" grpId="0"/>
      <p:bldP spid="182282" grpId="0"/>
      <p:bldP spid="182295" grpId="0"/>
      <p:bldP spid="182298" grpId="0"/>
      <p:bldP spid="182299" grpId="0"/>
      <p:bldP spid="182300" grpId="0"/>
      <p:bldP spid="182301" grpId="0"/>
      <p:bldP spid="182302" grpId="0"/>
      <p:bldP spid="182303" grpId="0"/>
      <p:bldP spid="182304" grpId="0" animBg="1"/>
      <p:bldP spid="182305" grpId="0"/>
      <p:bldP spid="182306" grpId="0" animBg="1"/>
      <p:bldP spid="1823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3265488" y="5830888"/>
            <a:ext cx="2263775" cy="603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330" name="AutoShape 34"/>
          <p:cNvSpPr>
            <a:spLocks noChangeArrowheads="1"/>
          </p:cNvSpPr>
          <p:nvPr/>
        </p:nvSpPr>
        <p:spPr bwMode="auto">
          <a:xfrm rot="-399583">
            <a:off x="2128838" y="3921125"/>
            <a:ext cx="463550" cy="1131888"/>
          </a:xfrm>
          <a:prstGeom prst="upArrow">
            <a:avLst>
              <a:gd name="adj1" fmla="val 50000"/>
              <a:gd name="adj2" fmla="val 61045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333" name="Oval 37"/>
          <p:cNvSpPr>
            <a:spLocks noChangeArrowheads="1"/>
          </p:cNvSpPr>
          <p:nvPr/>
        </p:nvSpPr>
        <p:spPr bwMode="auto">
          <a:xfrm>
            <a:off x="1655763" y="4981575"/>
            <a:ext cx="1755775" cy="595313"/>
          </a:xfrm>
          <a:prstGeom prst="ellipse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331" name="AutoShape 35"/>
          <p:cNvSpPr>
            <a:spLocks noChangeArrowheads="1"/>
          </p:cNvSpPr>
          <p:nvPr/>
        </p:nvSpPr>
        <p:spPr bwMode="auto">
          <a:xfrm rot="-3178007">
            <a:off x="6480175" y="3514725"/>
            <a:ext cx="506413" cy="2062163"/>
          </a:xfrm>
          <a:prstGeom prst="upArrow">
            <a:avLst>
              <a:gd name="adj1" fmla="val 50000"/>
              <a:gd name="adj2" fmla="val 101802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332" name="Oval 36"/>
          <p:cNvSpPr>
            <a:spLocks noChangeArrowheads="1"/>
          </p:cNvSpPr>
          <p:nvPr/>
        </p:nvSpPr>
        <p:spPr bwMode="auto">
          <a:xfrm>
            <a:off x="7359650" y="4981575"/>
            <a:ext cx="1755775" cy="595313"/>
          </a:xfrm>
          <a:prstGeom prst="ellipse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800100" y="614363"/>
            <a:ext cx="74310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How many L of 0.872 M sodium hydroxide will</a:t>
            </a:r>
          </a:p>
          <a:p>
            <a:r>
              <a:rPr lang="en-US">
                <a:solidFill>
                  <a:srgbClr val="FF0000"/>
                </a:solidFill>
              </a:rPr>
              <a:t>titrate 1.382 L of 0.315 M sulfuric acid? 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227013" y="4467225"/>
            <a:ext cx="12239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endParaRPr lang="en-US">
              <a:sym typeface="Wingdings" pitchFamily="2" charset="2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1970088" y="4467225"/>
            <a:ext cx="26320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2 H</a:t>
            </a:r>
            <a:r>
              <a:rPr lang="en-US" baseline="30000">
                <a:sym typeface="Wingdings" pitchFamily="2" charset="2"/>
              </a:rPr>
              <a:t>1+</a:t>
            </a:r>
            <a:r>
              <a:rPr lang="en-US">
                <a:sym typeface="Wingdings" pitchFamily="2" charset="2"/>
              </a:rPr>
              <a:t>  +  SO</a:t>
            </a:r>
            <a:r>
              <a:rPr lang="en-US" baseline="-25000">
                <a:sym typeface="Wingdings" pitchFamily="2" charset="2"/>
              </a:rPr>
              <a:t>4</a:t>
            </a:r>
            <a:r>
              <a:rPr lang="en-US" baseline="30000">
                <a:sym typeface="Wingdings" pitchFamily="2" charset="2"/>
              </a:rPr>
              <a:t>2–</a:t>
            </a:r>
            <a:r>
              <a:rPr lang="en-US">
                <a:sym typeface="Wingdings" pitchFamily="2" charset="2"/>
              </a:rPr>
              <a:t> 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54150" y="4722813"/>
            <a:ext cx="463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4827588" y="4465638"/>
            <a:ext cx="11731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NaOH</a:t>
            </a:r>
            <a:endParaRPr lang="en-US" baseline="-25000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6607175" y="4460875"/>
            <a:ext cx="2289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Na</a:t>
            </a:r>
            <a:r>
              <a:rPr lang="en-US" baseline="30000"/>
              <a:t>1+ </a:t>
            </a:r>
            <a:r>
              <a:rPr lang="en-US"/>
              <a:t>+ 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4718050" y="50165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0.872 M</a:t>
            </a: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2879725" y="3475038"/>
            <a:ext cx="161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(1.382 L)</a:t>
            </a:r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6045200" y="4722813"/>
            <a:ext cx="463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2474913" y="2211388"/>
            <a:ext cx="42592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/>
              <a:t>[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  <a:r>
              <a:rPr lang="en-US"/>
              <a:t> ] V</a:t>
            </a:r>
            <a:r>
              <a:rPr lang="en-US" baseline="-25000"/>
              <a:t>A</a:t>
            </a:r>
            <a:r>
              <a:rPr lang="en-US"/>
              <a:t> = [ OH</a:t>
            </a:r>
            <a:r>
              <a:rPr lang="en-US" baseline="30000"/>
              <a:t>1–</a:t>
            </a:r>
            <a:r>
              <a:rPr lang="en-US"/>
              <a:t> ] V</a:t>
            </a:r>
            <a:r>
              <a:rPr lang="en-US" baseline="-25000"/>
              <a:t>B</a:t>
            </a:r>
          </a:p>
        </p:txBody>
      </p:sp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1497013" y="3475038"/>
            <a:ext cx="1471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0.630 M</a:t>
            </a:r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4449763" y="3475038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</a:t>
            </a:r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6269038" y="3475038"/>
            <a:ext cx="81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(V</a:t>
            </a:r>
            <a:r>
              <a:rPr lang="en-US" baseline="-25000"/>
              <a:t>B</a:t>
            </a:r>
            <a:r>
              <a:rPr lang="en-US"/>
              <a:t>)</a:t>
            </a:r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4837113" y="3475038"/>
            <a:ext cx="1471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0.872 M</a:t>
            </a:r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 flipH="1">
            <a:off x="3817938" y="2773363"/>
            <a:ext cx="390525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>
            <a:off x="6442075" y="2801938"/>
            <a:ext cx="203200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3323" name="Rectangle 27"/>
          <p:cNvSpPr>
            <a:spLocks noChangeArrowheads="1"/>
          </p:cNvSpPr>
          <p:nvPr/>
        </p:nvSpPr>
        <p:spPr bwMode="auto">
          <a:xfrm>
            <a:off x="7515225" y="50165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0.872 M</a:t>
            </a:r>
          </a:p>
        </p:txBody>
      </p:sp>
      <p:sp>
        <p:nvSpPr>
          <p:cNvPr id="183324" name="Rectangle 28"/>
          <p:cNvSpPr>
            <a:spLocks noChangeArrowheads="1"/>
          </p:cNvSpPr>
          <p:nvPr/>
        </p:nvSpPr>
        <p:spPr bwMode="auto">
          <a:xfrm>
            <a:off x="112713" y="5016500"/>
            <a:ext cx="1471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0.315 M</a:t>
            </a:r>
          </a:p>
        </p:txBody>
      </p:sp>
      <p:sp>
        <p:nvSpPr>
          <p:cNvPr id="183325" name="Rectangle 29"/>
          <p:cNvSpPr>
            <a:spLocks noChangeArrowheads="1"/>
          </p:cNvSpPr>
          <p:nvPr/>
        </p:nvSpPr>
        <p:spPr bwMode="auto">
          <a:xfrm>
            <a:off x="1720850" y="50165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0.630 M</a:t>
            </a:r>
          </a:p>
        </p:txBody>
      </p:sp>
      <p:sp>
        <p:nvSpPr>
          <p:cNvPr id="183326" name="Rectangle 30"/>
          <p:cNvSpPr>
            <a:spLocks noChangeArrowheads="1"/>
          </p:cNvSpPr>
          <p:nvPr/>
        </p:nvSpPr>
        <p:spPr bwMode="auto">
          <a:xfrm>
            <a:off x="3043238" y="26733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?</a:t>
            </a:r>
          </a:p>
        </p:txBody>
      </p:sp>
      <p:sp>
        <p:nvSpPr>
          <p:cNvPr id="183327" name="Rectangle 31"/>
          <p:cNvSpPr>
            <a:spLocks noChangeArrowheads="1"/>
          </p:cNvSpPr>
          <p:nvPr/>
        </p:nvSpPr>
        <p:spPr bwMode="auto">
          <a:xfrm>
            <a:off x="5248275" y="26733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?</a:t>
            </a:r>
          </a:p>
        </p:txBody>
      </p:sp>
      <p:sp>
        <p:nvSpPr>
          <p:cNvPr id="183334" name="Rectangle 38"/>
          <p:cNvSpPr>
            <a:spLocks noChangeArrowheads="1"/>
          </p:cNvSpPr>
          <p:nvPr/>
        </p:nvSpPr>
        <p:spPr bwMode="auto">
          <a:xfrm>
            <a:off x="3297238" y="5867400"/>
            <a:ext cx="217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V</a:t>
            </a:r>
            <a:r>
              <a:rPr lang="en-US" baseline="-25000"/>
              <a:t>B</a:t>
            </a:r>
            <a:r>
              <a:rPr lang="en-US"/>
              <a:t> = 0.998 L</a:t>
            </a:r>
          </a:p>
        </p:txBody>
      </p:sp>
      <p:sp>
        <p:nvSpPr>
          <p:cNvPr id="183335" name="Rectangle 39"/>
          <p:cNvSpPr>
            <a:spLocks noChangeArrowheads="1"/>
          </p:cNvSpPr>
          <p:nvPr/>
        </p:nvSpPr>
        <p:spPr bwMode="auto">
          <a:xfrm>
            <a:off x="5773738" y="1463675"/>
            <a:ext cx="14620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)</a:t>
            </a:r>
            <a:endParaRPr lang="en-US">
              <a:sym typeface="Wingdings" pitchFamily="2" charset="2"/>
            </a:endParaRPr>
          </a:p>
        </p:txBody>
      </p:sp>
      <p:sp>
        <p:nvSpPr>
          <p:cNvPr id="183336" name="Rectangle 40"/>
          <p:cNvSpPr>
            <a:spLocks noChangeArrowheads="1"/>
          </p:cNvSpPr>
          <p:nvPr/>
        </p:nvSpPr>
        <p:spPr bwMode="auto">
          <a:xfrm>
            <a:off x="5526088" y="214313"/>
            <a:ext cx="14112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(NaOH)</a:t>
            </a:r>
            <a:endParaRPr lang="en-US">
              <a:sym typeface="Wingdings" pitchFamily="2" charset="2"/>
            </a:endParaRPr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2468563" y="2773363"/>
            <a:ext cx="390525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424488" y="2801938"/>
            <a:ext cx="44450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8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  <p:bldP spid="183330" grpId="0" animBg="1"/>
      <p:bldP spid="183333" grpId="0" animBg="1"/>
      <p:bldP spid="183331" grpId="0" animBg="1"/>
      <p:bldP spid="183332" grpId="0" animBg="1"/>
      <p:bldP spid="183304" grpId="0"/>
      <p:bldP spid="183306" grpId="0" animBg="1"/>
      <p:bldP spid="183307" grpId="0"/>
      <p:bldP spid="183309" grpId="1"/>
      <p:bldP spid="183310" grpId="0"/>
      <p:bldP spid="183311" grpId="0"/>
      <p:bldP spid="183312" grpId="0" animBg="1"/>
      <p:bldP spid="183313" grpId="0"/>
      <p:bldP spid="183314" grpId="0"/>
      <p:bldP spid="183315" grpId="0"/>
      <p:bldP spid="183316" grpId="0"/>
      <p:bldP spid="183317" grpId="0"/>
      <p:bldP spid="183318" grpId="0" animBg="1"/>
      <p:bldP spid="183319" grpId="0" animBg="1"/>
      <p:bldP spid="183323" grpId="0"/>
      <p:bldP spid="183324" grpId="0"/>
      <p:bldP spid="183325" grpId="0"/>
      <p:bldP spid="183326" grpId="0"/>
      <p:bldP spid="183326" grpId="1"/>
      <p:bldP spid="183327" grpId="0"/>
      <p:bldP spid="183327" grpId="1"/>
      <p:bldP spid="183334" grpId="0"/>
      <p:bldP spid="183335" grpId="0"/>
      <p:bldP spid="183336" grpId="0"/>
      <p:bldP spid="183337" grpId="0" animBg="1"/>
      <p:bldP spid="1833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3675063" y="266700"/>
            <a:ext cx="15303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Buffers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273050" y="1503363"/>
            <a:ext cx="56943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Example:	The pH of blood is 7.4. </a:t>
            </a: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1776413" y="2044700"/>
            <a:ext cx="56864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Many buffers are present to keep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pH stable.</a:t>
            </a: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285750" y="3868738"/>
            <a:ext cx="75263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hyperventilating</a:t>
            </a:r>
            <a:r>
              <a:rPr lang="en-US">
                <a:solidFill>
                  <a:srgbClr val="FF0000"/>
                </a:solidFill>
              </a:rPr>
              <a:t>: CO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leaves blood too quickly </a:t>
            </a:r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722313" y="819150"/>
            <a:ext cx="77247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mixtures of chemicals that resist changes in pH </a:t>
            </a:r>
          </a:p>
        </p:txBody>
      </p: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454025" y="3154363"/>
            <a:ext cx="8218488" cy="519112"/>
            <a:chOff x="277" y="1942"/>
            <a:chExt cx="5177" cy="327"/>
          </a:xfrm>
        </p:grpSpPr>
        <p:sp>
          <p:nvSpPr>
            <p:cNvPr id="184330" name="Rectangle 10"/>
            <p:cNvSpPr>
              <a:spLocks noChangeArrowheads="1"/>
            </p:cNvSpPr>
            <p:nvPr/>
          </p:nvSpPr>
          <p:spPr bwMode="auto">
            <a:xfrm>
              <a:off x="277" y="1942"/>
              <a:ext cx="517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HCO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 	 	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CO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           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O  +  CO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84333" name="Line 13"/>
            <p:cNvSpPr>
              <a:spLocks noChangeShapeType="1"/>
            </p:cNvSpPr>
            <p:nvPr/>
          </p:nvSpPr>
          <p:spPr bwMode="auto">
            <a:xfrm>
              <a:off x="1956" y="2066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334" name="Line 14"/>
            <p:cNvSpPr>
              <a:spLocks noChangeShapeType="1"/>
            </p:cNvSpPr>
            <p:nvPr/>
          </p:nvSpPr>
          <p:spPr bwMode="auto">
            <a:xfrm>
              <a:off x="1956" y="2157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335" name="Line 15"/>
            <p:cNvSpPr>
              <a:spLocks noChangeShapeType="1"/>
            </p:cNvSpPr>
            <p:nvPr/>
          </p:nvSpPr>
          <p:spPr bwMode="auto">
            <a:xfrm>
              <a:off x="3448" y="2066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336" name="Line 16"/>
            <p:cNvSpPr>
              <a:spLocks noChangeShapeType="1"/>
            </p:cNvSpPr>
            <p:nvPr/>
          </p:nvSpPr>
          <p:spPr bwMode="auto">
            <a:xfrm>
              <a:off x="3448" y="2157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1204913" y="4533900"/>
            <a:ext cx="13446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CO</a:t>
            </a:r>
            <a:r>
              <a:rPr lang="en-US" baseline="-25000"/>
              <a:t>2</a:t>
            </a:r>
            <a:r>
              <a:rPr lang="en-US"/>
              <a:t> ] </a:t>
            </a:r>
          </a:p>
        </p:txBody>
      </p:sp>
      <p:sp>
        <p:nvSpPr>
          <p:cNvPr id="184340" name="Line 20"/>
          <p:cNvSpPr>
            <a:spLocks noChangeShapeType="1"/>
          </p:cNvSpPr>
          <p:nvPr/>
        </p:nvSpPr>
        <p:spPr bwMode="auto">
          <a:xfrm>
            <a:off x="2547938" y="4614863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42" name="Line 22"/>
          <p:cNvSpPr>
            <a:spLocks noChangeShapeType="1"/>
          </p:cNvSpPr>
          <p:nvPr/>
        </p:nvSpPr>
        <p:spPr bwMode="auto">
          <a:xfrm>
            <a:off x="6288088" y="4614863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>
            <a:off x="7764463" y="5516563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46" name="Rectangle 26"/>
          <p:cNvSpPr>
            <a:spLocks noChangeArrowheads="1"/>
          </p:cNvSpPr>
          <p:nvPr/>
        </p:nvSpPr>
        <p:spPr bwMode="auto">
          <a:xfrm>
            <a:off x="1136650" y="6159500"/>
            <a:ext cx="67579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alkalosis</a:t>
            </a:r>
            <a:r>
              <a:rPr lang="en-US">
                <a:solidFill>
                  <a:srgbClr val="FF0000"/>
                </a:solidFill>
              </a:rPr>
              <a:t>: blood pH is too high (too basic) </a:t>
            </a:r>
          </a:p>
        </p:txBody>
      </p:sp>
      <p:grpSp>
        <p:nvGrpSpPr>
          <p:cNvPr id="184353" name="Group 33"/>
          <p:cNvGrpSpPr>
            <a:grpSpLocks/>
          </p:cNvGrpSpPr>
          <p:nvPr/>
        </p:nvGrpSpPr>
        <p:grpSpPr bwMode="auto">
          <a:xfrm>
            <a:off x="2362200" y="5229225"/>
            <a:ext cx="1392238" cy="771525"/>
            <a:chOff x="1488" y="3294"/>
            <a:chExt cx="877" cy="486"/>
          </a:xfrm>
        </p:grpSpPr>
        <p:sp>
          <p:nvSpPr>
            <p:cNvPr id="184339" name="Rectangle 19"/>
            <p:cNvSpPr>
              <a:spLocks noChangeArrowheads="1"/>
            </p:cNvSpPr>
            <p:nvPr/>
          </p:nvSpPr>
          <p:spPr bwMode="auto">
            <a:xfrm>
              <a:off x="1838" y="3453"/>
              <a:ext cx="52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shift</a:t>
              </a:r>
            </a:p>
          </p:txBody>
        </p:sp>
        <p:sp>
          <p:nvSpPr>
            <p:cNvPr id="184347" name="AutoShape 27"/>
            <p:cNvSpPr>
              <a:spLocks noChangeArrowheads="1"/>
            </p:cNvSpPr>
            <p:nvPr/>
          </p:nvSpPr>
          <p:spPr bwMode="auto">
            <a:xfrm rot="-13854397">
              <a:off x="1639" y="3143"/>
              <a:ext cx="156" cy="457"/>
            </a:xfrm>
            <a:prstGeom prst="upArrow">
              <a:avLst>
                <a:gd name="adj1" fmla="val 50000"/>
                <a:gd name="adj2" fmla="val 73237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355" name="Group 35"/>
          <p:cNvGrpSpPr>
            <a:grpSpLocks/>
          </p:cNvGrpSpPr>
          <p:nvPr/>
        </p:nvGrpSpPr>
        <p:grpSpPr bwMode="auto">
          <a:xfrm>
            <a:off x="6354763" y="5200650"/>
            <a:ext cx="1327150" cy="793750"/>
            <a:chOff x="4003" y="3276"/>
            <a:chExt cx="836" cy="500"/>
          </a:xfrm>
        </p:grpSpPr>
        <p:sp>
          <p:nvSpPr>
            <p:cNvPr id="184343" name="Rectangle 23"/>
            <p:cNvSpPr>
              <a:spLocks noChangeArrowheads="1"/>
            </p:cNvSpPr>
            <p:nvPr/>
          </p:nvSpPr>
          <p:spPr bwMode="auto">
            <a:xfrm>
              <a:off x="4436" y="3449"/>
              <a:ext cx="403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pH</a:t>
              </a:r>
            </a:p>
          </p:txBody>
        </p:sp>
        <p:sp>
          <p:nvSpPr>
            <p:cNvPr id="184350" name="AutoShape 30"/>
            <p:cNvSpPr>
              <a:spLocks noChangeArrowheads="1"/>
            </p:cNvSpPr>
            <p:nvPr/>
          </p:nvSpPr>
          <p:spPr bwMode="auto">
            <a:xfrm rot="-13854397">
              <a:off x="4154" y="3125"/>
              <a:ext cx="156" cy="457"/>
            </a:xfrm>
            <a:prstGeom prst="upArrow">
              <a:avLst>
                <a:gd name="adj1" fmla="val 50000"/>
                <a:gd name="adj2" fmla="val 73237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354" name="Group 34"/>
          <p:cNvGrpSpPr>
            <a:grpSpLocks/>
          </p:cNvGrpSpPr>
          <p:nvPr/>
        </p:nvGrpSpPr>
        <p:grpSpPr bwMode="auto">
          <a:xfrm>
            <a:off x="4454525" y="4533900"/>
            <a:ext cx="1831975" cy="914400"/>
            <a:chOff x="2806" y="2856"/>
            <a:chExt cx="1154" cy="576"/>
          </a:xfrm>
        </p:grpSpPr>
        <p:sp>
          <p:nvSpPr>
            <p:cNvPr id="184341" name="Rectangle 21"/>
            <p:cNvSpPr>
              <a:spLocks noChangeArrowheads="1"/>
            </p:cNvSpPr>
            <p:nvPr/>
          </p:nvSpPr>
          <p:spPr bwMode="auto">
            <a:xfrm>
              <a:off x="3198" y="2856"/>
              <a:ext cx="76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[ H</a:t>
              </a:r>
              <a:r>
                <a:rPr lang="en-US" baseline="30000"/>
                <a:t>1+</a:t>
              </a:r>
              <a:r>
                <a:rPr lang="en-US"/>
                <a:t> ] </a:t>
              </a:r>
            </a:p>
          </p:txBody>
        </p:sp>
        <p:sp>
          <p:nvSpPr>
            <p:cNvPr id="184351" name="AutoShape 31"/>
            <p:cNvSpPr>
              <a:spLocks noChangeArrowheads="1"/>
            </p:cNvSpPr>
            <p:nvPr/>
          </p:nvSpPr>
          <p:spPr bwMode="auto">
            <a:xfrm rot="13854397" flipV="1">
              <a:off x="2957" y="3125"/>
              <a:ext cx="156" cy="457"/>
            </a:xfrm>
            <a:prstGeom prst="upArrow">
              <a:avLst>
                <a:gd name="adj1" fmla="val 50000"/>
                <a:gd name="adj2" fmla="val 73237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352" name="Rectangle 32"/>
          <p:cNvSpPr>
            <a:spLocks noChangeArrowheads="1"/>
          </p:cNvSpPr>
          <p:nvPr/>
        </p:nvSpPr>
        <p:spPr bwMode="auto">
          <a:xfrm>
            <a:off x="3695700" y="5481638"/>
            <a:ext cx="9763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right </a:t>
            </a:r>
          </a:p>
        </p:txBody>
      </p: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7862888" y="5387975"/>
            <a:ext cx="1127125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/>
              <a:t>(more</a:t>
            </a:r>
          </a:p>
          <a:p>
            <a:r>
              <a:rPr lang="en-US" sz="2000" b="1"/>
              <a:t>  basic)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/>
      <p:bldP spid="184329" grpId="0"/>
      <p:bldP spid="184331" grpId="0"/>
      <p:bldP spid="184338" grpId="0"/>
      <p:bldP spid="184340" grpId="0" animBg="1"/>
      <p:bldP spid="184342" grpId="0" animBg="1"/>
      <p:bldP spid="184345" grpId="0" animBg="1"/>
      <p:bldP spid="184346" grpId="0"/>
      <p:bldP spid="184352" grpId="0"/>
      <p:bldP spid="1843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78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900113"/>
            <a:ext cx="1749425" cy="2203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647825" y="1593850"/>
            <a:ext cx="17081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Remedy: 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3278188" y="1592263"/>
            <a:ext cx="29956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Breathe into bag. </a:t>
            </a: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596900" y="2965450"/>
            <a:ext cx="13446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CO</a:t>
            </a:r>
            <a:r>
              <a:rPr lang="en-US" baseline="-25000"/>
              <a:t>2</a:t>
            </a:r>
            <a:r>
              <a:rPr lang="en-US"/>
              <a:t> ] </a:t>
            </a: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V="1">
            <a:off x="1939925" y="3046413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V="1">
            <a:off x="5680075" y="3046413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 flipV="1">
            <a:off x="7156450" y="3948113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5357" name="Group 13"/>
          <p:cNvGrpSpPr>
            <a:grpSpLocks/>
          </p:cNvGrpSpPr>
          <p:nvPr/>
        </p:nvGrpSpPr>
        <p:grpSpPr bwMode="auto">
          <a:xfrm>
            <a:off x="1897063" y="3660775"/>
            <a:ext cx="1392237" cy="771525"/>
            <a:chOff x="1488" y="3294"/>
            <a:chExt cx="877" cy="486"/>
          </a:xfrm>
        </p:grpSpPr>
        <p:sp>
          <p:nvSpPr>
            <p:cNvPr id="185358" name="Rectangle 14"/>
            <p:cNvSpPr>
              <a:spLocks noChangeArrowheads="1"/>
            </p:cNvSpPr>
            <p:nvPr/>
          </p:nvSpPr>
          <p:spPr bwMode="auto">
            <a:xfrm>
              <a:off x="1838" y="3453"/>
              <a:ext cx="52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shift</a:t>
              </a:r>
            </a:p>
          </p:txBody>
        </p:sp>
        <p:sp>
          <p:nvSpPr>
            <p:cNvPr id="185359" name="AutoShape 15"/>
            <p:cNvSpPr>
              <a:spLocks noChangeArrowheads="1"/>
            </p:cNvSpPr>
            <p:nvPr/>
          </p:nvSpPr>
          <p:spPr bwMode="auto">
            <a:xfrm rot="-13854397">
              <a:off x="1639" y="3143"/>
              <a:ext cx="156" cy="457"/>
            </a:xfrm>
            <a:prstGeom prst="upArrow">
              <a:avLst>
                <a:gd name="adj1" fmla="val 50000"/>
                <a:gd name="adj2" fmla="val 73237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5360" name="Group 16"/>
          <p:cNvGrpSpPr>
            <a:grpSpLocks/>
          </p:cNvGrpSpPr>
          <p:nvPr/>
        </p:nvGrpSpPr>
        <p:grpSpPr bwMode="auto">
          <a:xfrm>
            <a:off x="5746750" y="3632200"/>
            <a:ext cx="1327150" cy="793750"/>
            <a:chOff x="4003" y="3276"/>
            <a:chExt cx="836" cy="500"/>
          </a:xfrm>
        </p:grpSpPr>
        <p:sp>
          <p:nvSpPr>
            <p:cNvPr id="185361" name="Rectangle 17"/>
            <p:cNvSpPr>
              <a:spLocks noChangeArrowheads="1"/>
            </p:cNvSpPr>
            <p:nvPr/>
          </p:nvSpPr>
          <p:spPr bwMode="auto">
            <a:xfrm>
              <a:off x="4436" y="3449"/>
              <a:ext cx="403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pH</a:t>
              </a:r>
            </a:p>
          </p:txBody>
        </p:sp>
        <p:sp>
          <p:nvSpPr>
            <p:cNvPr id="185362" name="AutoShape 18"/>
            <p:cNvSpPr>
              <a:spLocks noChangeArrowheads="1"/>
            </p:cNvSpPr>
            <p:nvPr/>
          </p:nvSpPr>
          <p:spPr bwMode="auto">
            <a:xfrm rot="-13854397">
              <a:off x="4154" y="3125"/>
              <a:ext cx="156" cy="457"/>
            </a:xfrm>
            <a:prstGeom prst="upArrow">
              <a:avLst>
                <a:gd name="adj1" fmla="val 50000"/>
                <a:gd name="adj2" fmla="val 73237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5363" name="Group 19"/>
          <p:cNvGrpSpPr>
            <a:grpSpLocks/>
          </p:cNvGrpSpPr>
          <p:nvPr/>
        </p:nvGrpSpPr>
        <p:grpSpPr bwMode="auto">
          <a:xfrm>
            <a:off x="3846513" y="2965450"/>
            <a:ext cx="1831975" cy="914400"/>
            <a:chOff x="2806" y="2856"/>
            <a:chExt cx="1154" cy="576"/>
          </a:xfrm>
        </p:grpSpPr>
        <p:sp>
          <p:nvSpPr>
            <p:cNvPr id="185364" name="Rectangle 20"/>
            <p:cNvSpPr>
              <a:spLocks noChangeArrowheads="1"/>
            </p:cNvSpPr>
            <p:nvPr/>
          </p:nvSpPr>
          <p:spPr bwMode="auto">
            <a:xfrm>
              <a:off x="3198" y="2856"/>
              <a:ext cx="76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[ H</a:t>
              </a:r>
              <a:r>
                <a:rPr lang="en-US" baseline="30000"/>
                <a:t>1+</a:t>
              </a:r>
              <a:r>
                <a:rPr lang="en-US"/>
                <a:t> ] </a:t>
              </a:r>
            </a:p>
          </p:txBody>
        </p:sp>
        <p:sp>
          <p:nvSpPr>
            <p:cNvPr id="185365" name="AutoShape 21"/>
            <p:cNvSpPr>
              <a:spLocks noChangeArrowheads="1"/>
            </p:cNvSpPr>
            <p:nvPr/>
          </p:nvSpPr>
          <p:spPr bwMode="auto">
            <a:xfrm rot="13854397" flipV="1">
              <a:off x="2957" y="3125"/>
              <a:ext cx="156" cy="457"/>
            </a:xfrm>
            <a:prstGeom prst="upArrow">
              <a:avLst>
                <a:gd name="adj1" fmla="val 50000"/>
                <a:gd name="adj2" fmla="val 73237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5366" name="Rectangle 22"/>
          <p:cNvSpPr>
            <a:spLocks noChangeArrowheads="1"/>
          </p:cNvSpPr>
          <p:nvPr/>
        </p:nvSpPr>
        <p:spPr bwMode="auto">
          <a:xfrm>
            <a:off x="3230563" y="3913188"/>
            <a:ext cx="7572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left </a:t>
            </a:r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6523038" y="3124200"/>
            <a:ext cx="23114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/>
              <a:t>(more acidic;</a:t>
            </a:r>
          </a:p>
          <a:p>
            <a:r>
              <a:rPr lang="en-US" sz="2000" b="1"/>
              <a:t>closer to normal) </a:t>
            </a:r>
          </a:p>
        </p:txBody>
      </p:sp>
      <p:grpSp>
        <p:nvGrpSpPr>
          <p:cNvPr id="185368" name="Group 24"/>
          <p:cNvGrpSpPr>
            <a:grpSpLocks/>
          </p:cNvGrpSpPr>
          <p:nvPr/>
        </p:nvGrpSpPr>
        <p:grpSpPr bwMode="auto">
          <a:xfrm>
            <a:off x="352425" y="395288"/>
            <a:ext cx="8218488" cy="519112"/>
            <a:chOff x="277" y="1942"/>
            <a:chExt cx="5177" cy="327"/>
          </a:xfrm>
        </p:grpSpPr>
        <p:sp>
          <p:nvSpPr>
            <p:cNvPr id="185369" name="Rectangle 25"/>
            <p:cNvSpPr>
              <a:spLocks noChangeArrowheads="1"/>
            </p:cNvSpPr>
            <p:nvPr/>
          </p:nvSpPr>
          <p:spPr bwMode="auto">
            <a:xfrm>
              <a:off x="277" y="1942"/>
              <a:ext cx="517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HCO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 	 	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CO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           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O  +  CO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85370" name="Line 26"/>
            <p:cNvSpPr>
              <a:spLocks noChangeShapeType="1"/>
            </p:cNvSpPr>
            <p:nvPr/>
          </p:nvSpPr>
          <p:spPr bwMode="auto">
            <a:xfrm>
              <a:off x="1956" y="2066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371" name="Line 27"/>
            <p:cNvSpPr>
              <a:spLocks noChangeShapeType="1"/>
            </p:cNvSpPr>
            <p:nvPr/>
          </p:nvSpPr>
          <p:spPr bwMode="auto">
            <a:xfrm>
              <a:off x="1956" y="2157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372" name="Line 28"/>
            <p:cNvSpPr>
              <a:spLocks noChangeShapeType="1"/>
            </p:cNvSpPr>
            <p:nvPr/>
          </p:nvSpPr>
          <p:spPr bwMode="auto">
            <a:xfrm>
              <a:off x="3448" y="2066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373" name="Line 29"/>
            <p:cNvSpPr>
              <a:spLocks noChangeShapeType="1"/>
            </p:cNvSpPr>
            <p:nvPr/>
          </p:nvSpPr>
          <p:spPr bwMode="auto">
            <a:xfrm>
              <a:off x="3448" y="2157"/>
              <a:ext cx="5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5374" name="Rectangle 30"/>
          <p:cNvSpPr>
            <a:spLocks noChangeArrowheads="1"/>
          </p:cNvSpPr>
          <p:nvPr/>
        </p:nvSpPr>
        <p:spPr bwMode="auto">
          <a:xfrm>
            <a:off x="723900" y="4659313"/>
            <a:ext cx="416401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acidosis</a:t>
            </a:r>
            <a:r>
              <a:rPr lang="en-US">
                <a:solidFill>
                  <a:srgbClr val="FF0000"/>
                </a:solidFill>
              </a:rPr>
              <a:t>: blood pH is too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      low (too acidic) </a:t>
            </a:r>
          </a:p>
        </p:txBody>
      </p:sp>
      <p:sp>
        <p:nvSpPr>
          <p:cNvPr id="185376" name="Rectangle 32"/>
          <p:cNvSpPr>
            <a:spLocks noChangeArrowheads="1"/>
          </p:cNvSpPr>
          <p:nvPr/>
        </p:nvSpPr>
        <p:spPr bwMode="auto">
          <a:xfrm>
            <a:off x="122238" y="5656263"/>
            <a:ext cx="549275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/>
              <a:t>Maintain blood pH with a healthy diet and regular exercise. </a:t>
            </a:r>
          </a:p>
        </p:txBody>
      </p:sp>
      <p:pic>
        <p:nvPicPr>
          <p:cNvPr id="185380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4559300"/>
            <a:ext cx="3149600" cy="21018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4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/>
      <p:bldP spid="185353" grpId="0"/>
      <p:bldP spid="185354" grpId="0" animBg="1"/>
      <p:bldP spid="185355" grpId="0" animBg="1"/>
      <p:bldP spid="185356" grpId="0" animBg="1"/>
      <p:bldP spid="185366" grpId="0"/>
      <p:bldP spid="185367" grpId="0"/>
      <p:bldP spid="185374" grpId="0"/>
      <p:bldP spid="1853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477838" y="457200"/>
            <a:ext cx="28765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More on buffers: 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414338" y="1166813"/>
            <a:ext cx="68564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 combination of a weak acid and a salt </a:t>
            </a: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414338" y="1835150"/>
            <a:ext cx="82216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together, these substances resist changes in pH </a:t>
            </a:r>
          </a:p>
        </p:txBody>
      </p:sp>
      <p:pic>
        <p:nvPicPr>
          <p:cNvPr id="18639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2603500"/>
            <a:ext cx="5803900" cy="3867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6" grpId="0"/>
      <p:bldP spid="1863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34" name="Group 42"/>
          <p:cNvGrpSpPr>
            <a:grpSpLocks/>
          </p:cNvGrpSpPr>
          <p:nvPr/>
        </p:nvGrpSpPr>
        <p:grpSpPr bwMode="auto">
          <a:xfrm>
            <a:off x="304800" y="2525713"/>
            <a:ext cx="8491538" cy="2003425"/>
            <a:chOff x="192" y="1591"/>
            <a:chExt cx="5349" cy="1262"/>
          </a:xfrm>
        </p:grpSpPr>
        <p:sp>
          <p:nvSpPr>
            <p:cNvPr id="187431" name="Rectangle 39"/>
            <p:cNvSpPr>
              <a:spLocks noChangeArrowheads="1"/>
            </p:cNvSpPr>
            <p:nvPr/>
          </p:nvSpPr>
          <p:spPr bwMode="auto">
            <a:xfrm>
              <a:off x="192" y="1591"/>
              <a:ext cx="5349" cy="1262"/>
            </a:xfrm>
            <a:prstGeom prst="rect">
              <a:avLst/>
            </a:prstGeom>
            <a:solidFill>
              <a:srgbClr val="00CCFF">
                <a:alpha val="57001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7413" name="Rectangle 21"/>
            <p:cNvSpPr>
              <a:spLocks noChangeArrowheads="1"/>
            </p:cNvSpPr>
            <p:nvPr/>
          </p:nvSpPr>
          <p:spPr bwMode="auto">
            <a:xfrm>
              <a:off x="298" y="1983"/>
              <a:ext cx="1774" cy="8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1.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 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2. **Conclusion: </a:t>
              </a:r>
            </a:p>
          </p:txBody>
        </p:sp>
        <p:grpSp>
          <p:nvGrpSpPr>
            <p:cNvPr id="187415" name="Group 23"/>
            <p:cNvGrpSpPr>
              <a:grpSpLocks/>
            </p:cNvGrpSpPr>
            <p:nvPr/>
          </p:nvGrpSpPr>
          <p:grpSpPr bwMode="auto">
            <a:xfrm>
              <a:off x="526" y="1603"/>
              <a:ext cx="4521" cy="327"/>
              <a:chOff x="526" y="1603"/>
              <a:chExt cx="4521" cy="327"/>
            </a:xfrm>
          </p:grpSpPr>
          <p:sp>
            <p:nvSpPr>
              <p:cNvPr id="187412" name="Rectangle 20"/>
              <p:cNvSpPr>
                <a:spLocks noChangeArrowheads="1"/>
              </p:cNvSpPr>
              <p:nvPr/>
            </p:nvSpPr>
            <p:spPr bwMode="auto">
              <a:xfrm>
                <a:off x="526" y="1603"/>
                <a:ext cx="4521" cy="32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If you add acid…	(e.g., HCl        </a:t>
                </a:r>
                <a:r>
                  <a:rPr lang="en-US">
                    <a:solidFill>
                      <a:srgbClr val="FF0000"/>
                    </a:solidFill>
                    <a:sym typeface="Wingdings" pitchFamily="2" charset="2"/>
                  </a:rPr>
                  <a:t>H</a:t>
                </a:r>
                <a:r>
                  <a:rPr lang="en-US" baseline="30000">
                    <a:solidFill>
                      <a:srgbClr val="FF0000"/>
                    </a:solidFill>
                    <a:sym typeface="Wingdings" pitchFamily="2" charset="2"/>
                  </a:rPr>
                  <a:t>1+</a:t>
                </a:r>
                <a:r>
                  <a:rPr lang="en-US">
                    <a:solidFill>
                      <a:srgbClr val="FF0000"/>
                    </a:solidFill>
                    <a:sym typeface="Wingdings" pitchFamily="2" charset="2"/>
                  </a:rPr>
                  <a:t>  +  Cl</a:t>
                </a:r>
                <a:r>
                  <a:rPr lang="en-US" baseline="30000">
                    <a:solidFill>
                      <a:srgbClr val="FF0000"/>
                    </a:solidFill>
                    <a:sym typeface="Wingdings" pitchFamily="2" charset="2"/>
                  </a:rPr>
                  <a:t>1–</a:t>
                </a:r>
                <a:r>
                  <a:rPr lang="en-US">
                    <a:solidFill>
                      <a:srgbClr val="FF0000"/>
                    </a:solidFill>
                    <a:sym typeface="Wingdings" pitchFamily="2" charset="2"/>
                  </a:rPr>
                  <a:t>) </a:t>
                </a:r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3374" y="1755"/>
                <a:ext cx="30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7436" name="Group 44"/>
          <p:cNvGrpSpPr>
            <a:grpSpLocks/>
          </p:cNvGrpSpPr>
          <p:nvPr/>
        </p:nvGrpSpPr>
        <p:grpSpPr bwMode="auto">
          <a:xfrm>
            <a:off x="304800" y="4633913"/>
            <a:ext cx="8491538" cy="2028825"/>
            <a:chOff x="192" y="2919"/>
            <a:chExt cx="5349" cy="1278"/>
          </a:xfrm>
        </p:grpSpPr>
        <p:grpSp>
          <p:nvGrpSpPr>
            <p:cNvPr id="187435" name="Group 43"/>
            <p:cNvGrpSpPr>
              <a:grpSpLocks/>
            </p:cNvGrpSpPr>
            <p:nvPr/>
          </p:nvGrpSpPr>
          <p:grpSpPr bwMode="auto">
            <a:xfrm>
              <a:off x="192" y="2919"/>
              <a:ext cx="5349" cy="1278"/>
              <a:chOff x="192" y="2919"/>
              <a:chExt cx="5349" cy="1278"/>
            </a:xfrm>
          </p:grpSpPr>
          <p:sp>
            <p:nvSpPr>
              <p:cNvPr id="187432" name="Rectangle 40"/>
              <p:cNvSpPr>
                <a:spLocks noChangeArrowheads="1"/>
              </p:cNvSpPr>
              <p:nvPr/>
            </p:nvSpPr>
            <p:spPr bwMode="auto">
              <a:xfrm>
                <a:off x="192" y="2935"/>
                <a:ext cx="5349" cy="1262"/>
              </a:xfrm>
              <a:prstGeom prst="rect">
                <a:avLst/>
              </a:prstGeom>
              <a:solidFill>
                <a:srgbClr val="00CCFF">
                  <a:alpha val="57001"/>
                </a:srgbClr>
              </a:solidFill>
              <a:ln w="254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416" name="Rectangle 24"/>
              <p:cNvSpPr>
                <a:spLocks noChangeArrowheads="1"/>
              </p:cNvSpPr>
              <p:nvPr/>
            </p:nvSpPr>
            <p:spPr bwMode="auto">
              <a:xfrm>
                <a:off x="288" y="3308"/>
                <a:ext cx="1774" cy="86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1.</a:t>
                </a:r>
              </a:p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 </a:t>
                </a:r>
              </a:p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2. **Conclusion: </a:t>
                </a:r>
              </a:p>
            </p:txBody>
          </p:sp>
          <p:sp>
            <p:nvSpPr>
              <p:cNvPr id="187418" name="Rectangle 26"/>
              <p:cNvSpPr>
                <a:spLocks noChangeArrowheads="1"/>
              </p:cNvSpPr>
              <p:nvPr/>
            </p:nvSpPr>
            <p:spPr bwMode="auto">
              <a:xfrm>
                <a:off x="526" y="2919"/>
                <a:ext cx="4773" cy="32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If you add base…(e.g., KOH        K</a:t>
                </a:r>
                <a:r>
                  <a:rPr lang="en-US" baseline="30000">
                    <a:solidFill>
                      <a:srgbClr val="FF0000"/>
                    </a:solidFill>
                    <a:sym typeface="Wingdings" pitchFamily="2" charset="2"/>
                  </a:rPr>
                  <a:t>1+</a:t>
                </a:r>
                <a:r>
                  <a:rPr lang="en-US">
                    <a:solidFill>
                      <a:srgbClr val="FF0000"/>
                    </a:solidFill>
                    <a:sym typeface="Wingdings" pitchFamily="2" charset="2"/>
                  </a:rPr>
                  <a:t>  +  OH</a:t>
                </a:r>
                <a:r>
                  <a:rPr lang="en-US" baseline="30000">
                    <a:solidFill>
                      <a:srgbClr val="FF0000"/>
                    </a:solidFill>
                    <a:sym typeface="Wingdings" pitchFamily="2" charset="2"/>
                  </a:rPr>
                  <a:t>1–</a:t>
                </a:r>
                <a:r>
                  <a:rPr lang="en-US">
                    <a:solidFill>
                      <a:srgbClr val="FF0000"/>
                    </a:solidFill>
                    <a:sym typeface="Wingdings" pitchFamily="2" charset="2"/>
                  </a:rPr>
                  <a:t>) </a:t>
                </a:r>
              </a:p>
            </p:txBody>
          </p:sp>
        </p:grpSp>
        <p:sp>
          <p:nvSpPr>
            <p:cNvPr id="187419" name="Line 27"/>
            <p:cNvSpPr>
              <a:spLocks noChangeShapeType="1"/>
            </p:cNvSpPr>
            <p:nvPr/>
          </p:nvSpPr>
          <p:spPr bwMode="auto">
            <a:xfrm>
              <a:off x="3491" y="3071"/>
              <a:ext cx="30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7425" name="Group 33"/>
          <p:cNvGrpSpPr>
            <a:grpSpLocks/>
          </p:cNvGrpSpPr>
          <p:nvPr/>
        </p:nvGrpSpPr>
        <p:grpSpPr bwMode="auto">
          <a:xfrm>
            <a:off x="114300" y="323850"/>
            <a:ext cx="8705850" cy="957263"/>
            <a:chOff x="72" y="204"/>
            <a:chExt cx="5484" cy="603"/>
          </a:xfrm>
        </p:grpSpPr>
        <p:grpSp>
          <p:nvGrpSpPr>
            <p:cNvPr id="187406" name="Group 14"/>
            <p:cNvGrpSpPr>
              <a:grpSpLocks/>
            </p:cNvGrpSpPr>
            <p:nvPr/>
          </p:nvGrpSpPr>
          <p:grpSpPr bwMode="auto">
            <a:xfrm>
              <a:off x="72" y="204"/>
              <a:ext cx="5484" cy="603"/>
              <a:chOff x="117" y="1649"/>
              <a:chExt cx="5484" cy="603"/>
            </a:xfrm>
          </p:grpSpPr>
          <p:sp>
            <p:nvSpPr>
              <p:cNvPr id="187407" name="Rectangle 15"/>
              <p:cNvSpPr>
                <a:spLocks noChangeArrowheads="1"/>
              </p:cNvSpPr>
              <p:nvPr/>
            </p:nvSpPr>
            <p:spPr bwMode="auto">
              <a:xfrm>
                <a:off x="117" y="1649"/>
                <a:ext cx="5438" cy="32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(A)   weak acid:	 CH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  <a:r>
                  <a:rPr lang="en-US">
                    <a:solidFill>
                      <a:srgbClr val="FF0000"/>
                    </a:solidFill>
                  </a:rPr>
                  <a:t>COOH	 	CH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  <a:r>
                  <a:rPr lang="en-US">
                    <a:solidFill>
                      <a:srgbClr val="FF0000"/>
                    </a:solidFill>
                  </a:rPr>
                  <a:t>COO</a:t>
                </a:r>
                <a:r>
                  <a:rPr lang="en-US" baseline="30000">
                    <a:solidFill>
                      <a:srgbClr val="FF0000"/>
                    </a:solidFill>
                  </a:rPr>
                  <a:t>1–</a:t>
                </a:r>
                <a:r>
                  <a:rPr lang="en-US">
                    <a:solidFill>
                      <a:srgbClr val="FF0000"/>
                    </a:solidFill>
                  </a:rPr>
                  <a:t>  +  H</a:t>
                </a:r>
                <a:r>
                  <a:rPr lang="en-US" baseline="30000">
                    <a:solidFill>
                      <a:srgbClr val="FF0000"/>
                    </a:solidFill>
                  </a:rPr>
                  <a:t>1+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187408" name="Rectangle 16"/>
              <p:cNvSpPr>
                <a:spLocks noChangeArrowheads="1"/>
              </p:cNvSpPr>
              <p:nvPr/>
            </p:nvSpPr>
            <p:spPr bwMode="auto">
              <a:xfrm>
                <a:off x="2198" y="1925"/>
                <a:ext cx="3403" cy="32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(lots)		       (little)	      (little) </a:t>
                </a:r>
              </a:p>
            </p:txBody>
          </p:sp>
          <p:grpSp>
            <p:nvGrpSpPr>
              <p:cNvPr id="187409" name="Group 17"/>
              <p:cNvGrpSpPr>
                <a:grpSpLocks/>
              </p:cNvGrpSpPr>
              <p:nvPr/>
            </p:nvGrpSpPr>
            <p:grpSpPr bwMode="auto">
              <a:xfrm>
                <a:off x="3191" y="1791"/>
                <a:ext cx="311" cy="74"/>
                <a:chOff x="1783" y="3784"/>
                <a:chExt cx="311" cy="74"/>
              </a:xfrm>
            </p:grpSpPr>
            <p:sp>
              <p:nvSpPr>
                <p:cNvPr id="187410" name="Line 18"/>
                <p:cNvSpPr>
                  <a:spLocks noChangeShapeType="1"/>
                </p:cNvSpPr>
                <p:nvPr/>
              </p:nvSpPr>
              <p:spPr bwMode="auto">
                <a:xfrm>
                  <a:off x="1783" y="3784"/>
                  <a:ext cx="311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7411" name="Line 19"/>
                <p:cNvSpPr>
                  <a:spLocks noChangeShapeType="1"/>
                </p:cNvSpPr>
                <p:nvPr/>
              </p:nvSpPr>
              <p:spPr bwMode="auto">
                <a:xfrm>
                  <a:off x="1874" y="3858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triangle" w="med" len="lg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7423" name="Rectangle 31"/>
            <p:cNvSpPr>
              <a:spLocks noChangeArrowheads="1"/>
            </p:cNvSpPr>
            <p:nvPr/>
          </p:nvSpPr>
          <p:spPr bwMode="auto">
            <a:xfrm>
              <a:off x="1856" y="219"/>
              <a:ext cx="1225" cy="56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7426" name="Group 34"/>
          <p:cNvGrpSpPr>
            <a:grpSpLocks/>
          </p:cNvGrpSpPr>
          <p:nvPr/>
        </p:nvGrpSpPr>
        <p:grpSpPr bwMode="auto">
          <a:xfrm>
            <a:off x="114300" y="1370013"/>
            <a:ext cx="8840788" cy="957262"/>
            <a:chOff x="72" y="863"/>
            <a:chExt cx="5569" cy="603"/>
          </a:xfrm>
        </p:grpSpPr>
        <p:grpSp>
          <p:nvGrpSpPr>
            <p:cNvPr id="187399" name="Group 7"/>
            <p:cNvGrpSpPr>
              <a:grpSpLocks/>
            </p:cNvGrpSpPr>
            <p:nvPr/>
          </p:nvGrpSpPr>
          <p:grpSpPr bwMode="auto">
            <a:xfrm>
              <a:off x="72" y="863"/>
              <a:ext cx="5556" cy="603"/>
              <a:chOff x="117" y="2308"/>
              <a:chExt cx="5556" cy="603"/>
            </a:xfrm>
          </p:grpSpPr>
          <p:sp>
            <p:nvSpPr>
              <p:cNvPr id="187400" name="Rectangle 8"/>
              <p:cNvSpPr>
                <a:spLocks noChangeArrowheads="1"/>
              </p:cNvSpPr>
              <p:nvPr/>
            </p:nvSpPr>
            <p:spPr bwMode="auto">
              <a:xfrm>
                <a:off x="117" y="2308"/>
                <a:ext cx="5556" cy="32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(B)   salt:		NaCH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  <a:r>
                  <a:rPr lang="en-US">
                    <a:solidFill>
                      <a:srgbClr val="FF0000"/>
                    </a:solidFill>
                  </a:rPr>
                  <a:t>COO	 Na</a:t>
                </a:r>
                <a:r>
                  <a:rPr lang="en-US" baseline="30000">
                    <a:solidFill>
                      <a:srgbClr val="FF0000"/>
                    </a:solidFill>
                  </a:rPr>
                  <a:t>1+</a:t>
                </a:r>
                <a:r>
                  <a:rPr lang="en-US">
                    <a:solidFill>
                      <a:srgbClr val="FF0000"/>
                    </a:solidFill>
                  </a:rPr>
                  <a:t>      CH</a:t>
                </a:r>
                <a:r>
                  <a:rPr lang="en-US" baseline="-25000">
                    <a:solidFill>
                      <a:srgbClr val="FF0000"/>
                    </a:solidFill>
                  </a:rPr>
                  <a:t>3</a:t>
                </a:r>
                <a:r>
                  <a:rPr lang="en-US">
                    <a:solidFill>
                      <a:srgbClr val="FF0000"/>
                    </a:solidFill>
                  </a:rPr>
                  <a:t>COO</a:t>
                </a:r>
                <a:r>
                  <a:rPr lang="en-US" baseline="30000">
                    <a:solidFill>
                      <a:srgbClr val="FF0000"/>
                    </a:solidFill>
                  </a:rPr>
                  <a:t>1–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7401" name="Rectangle 9"/>
              <p:cNvSpPr>
                <a:spLocks noChangeArrowheads="1"/>
              </p:cNvSpPr>
              <p:nvPr/>
            </p:nvSpPr>
            <p:spPr bwMode="auto">
              <a:xfrm>
                <a:off x="2198" y="2584"/>
                <a:ext cx="3105" cy="32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(little)		   (lots)	  (lots) </a:t>
                </a:r>
              </a:p>
            </p:txBody>
          </p:sp>
          <p:sp>
            <p:nvSpPr>
              <p:cNvPr id="187402" name="Rectangle 10"/>
              <p:cNvSpPr>
                <a:spLocks noChangeArrowheads="1"/>
              </p:cNvSpPr>
              <p:nvPr/>
            </p:nvSpPr>
            <p:spPr bwMode="auto">
              <a:xfrm>
                <a:off x="4179" y="2316"/>
                <a:ext cx="24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</p:txBody>
          </p:sp>
          <p:grpSp>
            <p:nvGrpSpPr>
              <p:cNvPr id="187403" name="Group 11"/>
              <p:cNvGrpSpPr>
                <a:grpSpLocks/>
              </p:cNvGrpSpPr>
              <p:nvPr/>
            </p:nvGrpSpPr>
            <p:grpSpPr bwMode="auto">
              <a:xfrm>
                <a:off x="3255" y="2431"/>
                <a:ext cx="311" cy="74"/>
                <a:chOff x="1783" y="3236"/>
                <a:chExt cx="311" cy="74"/>
              </a:xfrm>
            </p:grpSpPr>
            <p:sp>
              <p:nvSpPr>
                <p:cNvPr id="187404" name="Line 12"/>
                <p:cNvSpPr>
                  <a:spLocks noChangeShapeType="1"/>
                </p:cNvSpPr>
                <p:nvPr/>
              </p:nvSpPr>
              <p:spPr bwMode="auto">
                <a:xfrm>
                  <a:off x="1783" y="3236"/>
                  <a:ext cx="311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7405" name="Line 13"/>
                <p:cNvSpPr>
                  <a:spLocks noChangeShapeType="1"/>
                </p:cNvSpPr>
                <p:nvPr/>
              </p:nvSpPr>
              <p:spPr bwMode="auto">
                <a:xfrm>
                  <a:off x="1829" y="3310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triangle" w="med" len="lg"/>
                  <a:tailEnd type="none" w="lg" len="lg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87424" name="Rectangle 32"/>
            <p:cNvSpPr>
              <a:spLocks noChangeArrowheads="1"/>
            </p:cNvSpPr>
            <p:nvPr/>
          </p:nvSpPr>
          <p:spPr bwMode="auto">
            <a:xfrm>
              <a:off x="4416" y="886"/>
              <a:ext cx="1225" cy="56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7433" name="Group 41"/>
          <p:cNvGrpSpPr>
            <a:grpSpLocks/>
          </p:cNvGrpSpPr>
          <p:nvPr/>
        </p:nvGrpSpPr>
        <p:grpSpPr bwMode="auto">
          <a:xfrm>
            <a:off x="1004888" y="3141663"/>
            <a:ext cx="7335837" cy="946150"/>
            <a:chOff x="633" y="1979"/>
            <a:chExt cx="4621" cy="596"/>
          </a:xfrm>
        </p:grpSpPr>
        <p:sp>
          <p:nvSpPr>
            <p:cNvPr id="187421" name="Rectangle 29"/>
            <p:cNvSpPr>
              <a:spLocks noChangeArrowheads="1"/>
            </p:cNvSpPr>
            <p:nvPr/>
          </p:nvSpPr>
          <p:spPr bwMode="auto">
            <a:xfrm>
              <a:off x="633" y="1979"/>
              <a:ext cx="4621" cy="5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ea typeface="Times New Roman" pitchFamily="18" charset="0"/>
                  <a:cs typeface="Arial" charset="0"/>
                </a:rPr>
                <a:t>large amt. of CH</a:t>
              </a:r>
              <a:r>
                <a:rPr lang="en-US" baseline="-30000">
                  <a:ea typeface="Times New Roman" pitchFamily="18" charset="0"/>
                  <a:cs typeface="Arial" charset="0"/>
                </a:rPr>
                <a:t>3</a:t>
              </a:r>
              <a:r>
                <a:rPr lang="en-US">
                  <a:ea typeface="Times New Roman" pitchFamily="18" charset="0"/>
                  <a:cs typeface="Arial" charset="0"/>
                </a:rPr>
                <a:t>COO</a:t>
              </a:r>
              <a:r>
                <a:rPr lang="en-US" baseline="30000">
                  <a:ea typeface="Times New Roman" pitchFamily="18" charset="0"/>
                  <a:cs typeface="Arial" charset="0"/>
                </a:rPr>
                <a:t>1–</a:t>
              </a:r>
              <a:r>
                <a:rPr lang="en-US">
                  <a:ea typeface="Times New Roman" pitchFamily="18" charset="0"/>
                  <a:cs typeface="Arial" charset="0"/>
                </a:rPr>
                <a:t> (from (B)) consumes</a:t>
              </a:r>
            </a:p>
            <a:p>
              <a:pPr algn="l"/>
              <a:r>
                <a:rPr lang="en-US">
                  <a:ea typeface="Times New Roman" pitchFamily="18" charset="0"/>
                  <a:cs typeface="Arial" charset="0"/>
                </a:rPr>
                <a:t>extra H</a:t>
              </a:r>
              <a:r>
                <a:rPr lang="en-US" baseline="30000">
                  <a:ea typeface="Times New Roman" pitchFamily="18" charset="0"/>
                  <a:cs typeface="Arial" charset="0"/>
                </a:rPr>
                <a:t>1+</a:t>
              </a:r>
              <a:r>
                <a:rPr lang="en-US">
                  <a:ea typeface="Times New Roman" pitchFamily="18" charset="0"/>
                  <a:cs typeface="Arial" charset="0"/>
                </a:rPr>
                <a:t>, so (A) goes </a:t>
              </a:r>
            </a:p>
          </p:txBody>
        </p:sp>
        <p:sp>
          <p:nvSpPr>
            <p:cNvPr id="187427" name="Line 35"/>
            <p:cNvSpPr>
              <a:spLocks noChangeShapeType="1"/>
            </p:cNvSpPr>
            <p:nvPr/>
          </p:nvSpPr>
          <p:spPr bwMode="auto">
            <a:xfrm flipH="1">
              <a:off x="2968" y="2414"/>
              <a:ext cx="5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7428" name="Rectangle 36"/>
          <p:cNvSpPr>
            <a:spLocks noChangeArrowheads="1"/>
          </p:cNvSpPr>
          <p:nvPr/>
        </p:nvSpPr>
        <p:spPr bwMode="auto">
          <a:xfrm>
            <a:off x="3224213" y="3997325"/>
            <a:ext cx="55721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remains relatively unchanged. </a:t>
            </a:r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3152775" y="6100763"/>
            <a:ext cx="55721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remains relatively unchanged. </a:t>
            </a:r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987425" y="5248275"/>
            <a:ext cx="698341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indent="274638" algn="l"/>
            <a:r>
              <a:rPr lang="en-US"/>
              <a:t>extra OH</a:t>
            </a:r>
            <a:r>
              <a:rPr lang="en-US" baseline="30000"/>
              <a:t>1–</a:t>
            </a:r>
            <a:r>
              <a:rPr lang="en-US"/>
              <a:t> grabs H</a:t>
            </a:r>
            <a:r>
              <a:rPr lang="en-US" baseline="30000"/>
              <a:t>1+</a:t>
            </a:r>
            <a:r>
              <a:rPr lang="en-US"/>
              <a:t> from the large amt. of</a:t>
            </a:r>
          </a:p>
          <a:p>
            <a:pPr indent="274638" algn="l"/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COOH and forms CH</a:t>
            </a:r>
            <a:r>
              <a:rPr lang="en-US" baseline="-25000"/>
              <a:t>3</a:t>
            </a:r>
            <a:r>
              <a:rPr lang="en-US"/>
              <a:t>COO</a:t>
            </a:r>
            <a:r>
              <a:rPr lang="en-US" baseline="30000"/>
              <a:t>1–</a:t>
            </a:r>
            <a:r>
              <a:rPr lang="en-US"/>
              <a:t> and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8" grpId="0"/>
      <p:bldP spid="1874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2387600" y="711200"/>
            <a:ext cx="4457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Amphoteric Substances</a:t>
            </a:r>
            <a:r>
              <a:rPr lang="en-US">
                <a:solidFill>
                  <a:srgbClr val="FF0000"/>
                </a:solidFill>
              </a:rPr>
              <a:t>  </a:t>
            </a:r>
          </a:p>
        </p:txBody>
      </p:sp>
      <p:grpSp>
        <p:nvGrpSpPr>
          <p:cNvPr id="188426" name="Group 10"/>
          <p:cNvGrpSpPr>
            <a:grpSpLocks/>
          </p:cNvGrpSpPr>
          <p:nvPr/>
        </p:nvGrpSpPr>
        <p:grpSpPr bwMode="auto">
          <a:xfrm>
            <a:off x="1603375" y="1365250"/>
            <a:ext cx="5591175" cy="519113"/>
            <a:chOff x="686" y="644"/>
            <a:chExt cx="3522" cy="327"/>
          </a:xfrm>
        </p:grpSpPr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1239" y="644"/>
              <a:ext cx="2969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can act as acids  OR  bases </a:t>
              </a:r>
            </a:p>
          </p:txBody>
        </p:sp>
        <p:sp>
          <p:nvSpPr>
            <p:cNvPr id="188425" name="Line 9"/>
            <p:cNvSpPr>
              <a:spLocks noChangeShapeType="1"/>
            </p:cNvSpPr>
            <p:nvPr/>
          </p:nvSpPr>
          <p:spPr bwMode="auto">
            <a:xfrm>
              <a:off x="686" y="805"/>
              <a:ext cx="4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538163" y="2132013"/>
            <a:ext cx="17224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e.g., NH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4206875" y="3013075"/>
            <a:ext cx="8334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NH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88453" name="Group 37"/>
          <p:cNvGrpSpPr>
            <a:grpSpLocks/>
          </p:cNvGrpSpPr>
          <p:nvPr/>
        </p:nvGrpSpPr>
        <p:grpSpPr bwMode="auto">
          <a:xfrm>
            <a:off x="5137150" y="2733675"/>
            <a:ext cx="2074863" cy="457200"/>
            <a:chOff x="3236" y="1722"/>
            <a:chExt cx="1307" cy="288"/>
          </a:xfrm>
        </p:grpSpPr>
        <p:sp>
          <p:nvSpPr>
            <p:cNvPr id="188437" name="Rectangle 21"/>
            <p:cNvSpPr>
              <a:spLocks noChangeArrowheads="1"/>
            </p:cNvSpPr>
            <p:nvPr/>
          </p:nvSpPr>
          <p:spPr bwMode="auto">
            <a:xfrm>
              <a:off x="3356" y="1722"/>
              <a:ext cx="1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accepts H</a:t>
              </a:r>
              <a:r>
                <a:rPr lang="en-US" sz="2400" baseline="30000"/>
                <a:t>1+</a:t>
              </a:r>
            </a:p>
          </p:txBody>
        </p:sp>
        <p:sp>
          <p:nvSpPr>
            <p:cNvPr id="188433" name="Line 17"/>
            <p:cNvSpPr>
              <a:spLocks noChangeShapeType="1"/>
            </p:cNvSpPr>
            <p:nvPr/>
          </p:nvSpPr>
          <p:spPr bwMode="auto">
            <a:xfrm>
              <a:off x="3236" y="2004"/>
              <a:ext cx="13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8434" name="Line 18"/>
          <p:cNvSpPr>
            <a:spLocks noChangeShapeType="1"/>
          </p:cNvSpPr>
          <p:nvPr/>
        </p:nvSpPr>
        <p:spPr bwMode="auto">
          <a:xfrm>
            <a:off x="5137150" y="3370263"/>
            <a:ext cx="2074863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>
            <a:off x="2003425" y="3181350"/>
            <a:ext cx="2074863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8456" name="Group 40"/>
          <p:cNvGrpSpPr>
            <a:grpSpLocks/>
          </p:cNvGrpSpPr>
          <p:nvPr/>
        </p:nvGrpSpPr>
        <p:grpSpPr bwMode="auto">
          <a:xfrm>
            <a:off x="2003425" y="3357563"/>
            <a:ext cx="2074863" cy="457200"/>
            <a:chOff x="1262" y="2115"/>
            <a:chExt cx="1307" cy="288"/>
          </a:xfrm>
        </p:grpSpPr>
        <p:sp>
          <p:nvSpPr>
            <p:cNvPr id="188436" name="Line 20"/>
            <p:cNvSpPr>
              <a:spLocks noChangeShapeType="1"/>
            </p:cNvSpPr>
            <p:nvPr/>
          </p:nvSpPr>
          <p:spPr bwMode="auto">
            <a:xfrm>
              <a:off x="1262" y="2123"/>
              <a:ext cx="13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8440" name="Rectangle 24"/>
            <p:cNvSpPr>
              <a:spLocks noChangeArrowheads="1"/>
            </p:cNvSpPr>
            <p:nvPr/>
          </p:nvSpPr>
          <p:spPr bwMode="auto">
            <a:xfrm>
              <a:off x="1353" y="2115"/>
              <a:ext cx="11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donates H</a:t>
              </a:r>
              <a:r>
                <a:rPr lang="en-US" sz="2400" baseline="30000"/>
                <a:t>1+</a:t>
              </a:r>
            </a:p>
          </p:txBody>
        </p:sp>
      </p:grpSp>
      <p:sp>
        <p:nvSpPr>
          <p:cNvPr id="188446" name="Rectangle 30"/>
          <p:cNvSpPr>
            <a:spLocks noChangeArrowheads="1"/>
          </p:cNvSpPr>
          <p:nvPr/>
        </p:nvSpPr>
        <p:spPr bwMode="auto">
          <a:xfrm>
            <a:off x="5649913" y="2359025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Arial Narrow" pitchFamily="34" charset="0"/>
              </a:rPr>
              <a:t>(BASE)</a:t>
            </a:r>
          </a:p>
        </p:txBody>
      </p:sp>
      <p:sp>
        <p:nvSpPr>
          <p:cNvPr id="188447" name="Rectangle 31"/>
          <p:cNvSpPr>
            <a:spLocks noChangeArrowheads="1"/>
          </p:cNvSpPr>
          <p:nvPr/>
        </p:nvSpPr>
        <p:spPr bwMode="auto">
          <a:xfrm>
            <a:off x="2441575" y="37671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Arial Narrow" pitchFamily="34" charset="0"/>
              </a:rPr>
              <a:t>(ACID)</a:t>
            </a:r>
          </a:p>
        </p:txBody>
      </p:sp>
      <p:sp>
        <p:nvSpPr>
          <p:cNvPr id="188451" name="Rectangle 35"/>
          <p:cNvSpPr>
            <a:spLocks noChangeArrowheads="1"/>
          </p:cNvSpPr>
          <p:nvPr/>
        </p:nvSpPr>
        <p:spPr bwMode="auto">
          <a:xfrm>
            <a:off x="7312025" y="3013075"/>
            <a:ext cx="11096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NH</a:t>
            </a:r>
            <a:r>
              <a:rPr lang="en-US" baseline="-25000"/>
              <a:t>4</a:t>
            </a:r>
            <a:r>
              <a:rPr lang="en-US" baseline="30000"/>
              <a:t>1+</a:t>
            </a:r>
          </a:p>
        </p:txBody>
      </p:sp>
      <p:sp>
        <p:nvSpPr>
          <p:cNvPr id="188452" name="Rectangle 36"/>
          <p:cNvSpPr>
            <a:spLocks noChangeArrowheads="1"/>
          </p:cNvSpPr>
          <p:nvPr/>
        </p:nvSpPr>
        <p:spPr bwMode="auto">
          <a:xfrm>
            <a:off x="842963" y="3013075"/>
            <a:ext cx="11033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NH</a:t>
            </a:r>
            <a:r>
              <a:rPr lang="en-US" baseline="-25000"/>
              <a:t>2</a:t>
            </a:r>
            <a:r>
              <a:rPr lang="en-US" baseline="30000"/>
              <a:t>1–</a:t>
            </a:r>
          </a:p>
        </p:txBody>
      </p:sp>
      <p:sp>
        <p:nvSpPr>
          <p:cNvPr id="188457" name="Rectangle 41"/>
          <p:cNvSpPr>
            <a:spLocks noChangeArrowheads="1"/>
          </p:cNvSpPr>
          <p:nvPr/>
        </p:nvSpPr>
        <p:spPr bwMode="auto">
          <a:xfrm>
            <a:off x="538163" y="4592638"/>
            <a:ext cx="17414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e.g., 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O </a:t>
            </a:r>
          </a:p>
        </p:txBody>
      </p:sp>
      <p:sp>
        <p:nvSpPr>
          <p:cNvPr id="188458" name="Rectangle 42"/>
          <p:cNvSpPr>
            <a:spLocks noChangeArrowheads="1"/>
          </p:cNvSpPr>
          <p:nvPr/>
        </p:nvSpPr>
        <p:spPr bwMode="auto">
          <a:xfrm>
            <a:off x="4206875" y="5343525"/>
            <a:ext cx="8524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  <p:grpSp>
        <p:nvGrpSpPr>
          <p:cNvPr id="188459" name="Group 43"/>
          <p:cNvGrpSpPr>
            <a:grpSpLocks/>
          </p:cNvGrpSpPr>
          <p:nvPr/>
        </p:nvGrpSpPr>
        <p:grpSpPr bwMode="auto">
          <a:xfrm>
            <a:off x="5137150" y="5064125"/>
            <a:ext cx="2074863" cy="457200"/>
            <a:chOff x="3236" y="1722"/>
            <a:chExt cx="1307" cy="288"/>
          </a:xfrm>
        </p:grpSpPr>
        <p:sp>
          <p:nvSpPr>
            <p:cNvPr id="188460" name="Rectangle 44"/>
            <p:cNvSpPr>
              <a:spLocks noChangeArrowheads="1"/>
            </p:cNvSpPr>
            <p:nvPr/>
          </p:nvSpPr>
          <p:spPr bwMode="auto">
            <a:xfrm>
              <a:off x="3356" y="1722"/>
              <a:ext cx="1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accepts H</a:t>
              </a:r>
              <a:r>
                <a:rPr lang="en-US" sz="2400" baseline="30000"/>
                <a:t>1+</a:t>
              </a:r>
            </a:p>
          </p:txBody>
        </p:sp>
        <p:sp>
          <p:nvSpPr>
            <p:cNvPr id="188461" name="Line 45"/>
            <p:cNvSpPr>
              <a:spLocks noChangeShapeType="1"/>
            </p:cNvSpPr>
            <p:nvPr/>
          </p:nvSpPr>
          <p:spPr bwMode="auto">
            <a:xfrm>
              <a:off x="3236" y="2004"/>
              <a:ext cx="13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8462" name="Line 46"/>
          <p:cNvSpPr>
            <a:spLocks noChangeShapeType="1"/>
          </p:cNvSpPr>
          <p:nvPr/>
        </p:nvSpPr>
        <p:spPr bwMode="auto">
          <a:xfrm>
            <a:off x="5137150" y="5700713"/>
            <a:ext cx="2074863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 type="triangle" w="lg" len="lg"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463" name="Line 47"/>
          <p:cNvSpPr>
            <a:spLocks noChangeShapeType="1"/>
          </p:cNvSpPr>
          <p:nvPr/>
        </p:nvSpPr>
        <p:spPr bwMode="auto">
          <a:xfrm>
            <a:off x="2003425" y="5511800"/>
            <a:ext cx="2074863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8464" name="Group 48"/>
          <p:cNvGrpSpPr>
            <a:grpSpLocks/>
          </p:cNvGrpSpPr>
          <p:nvPr/>
        </p:nvGrpSpPr>
        <p:grpSpPr bwMode="auto">
          <a:xfrm>
            <a:off x="2003425" y="5688013"/>
            <a:ext cx="2074863" cy="457200"/>
            <a:chOff x="1262" y="2115"/>
            <a:chExt cx="1307" cy="288"/>
          </a:xfrm>
        </p:grpSpPr>
        <p:sp>
          <p:nvSpPr>
            <p:cNvPr id="188465" name="Line 49"/>
            <p:cNvSpPr>
              <a:spLocks noChangeShapeType="1"/>
            </p:cNvSpPr>
            <p:nvPr/>
          </p:nvSpPr>
          <p:spPr bwMode="auto">
            <a:xfrm>
              <a:off x="1262" y="2123"/>
              <a:ext cx="13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8466" name="Rectangle 50"/>
            <p:cNvSpPr>
              <a:spLocks noChangeArrowheads="1"/>
            </p:cNvSpPr>
            <p:nvPr/>
          </p:nvSpPr>
          <p:spPr bwMode="auto">
            <a:xfrm>
              <a:off x="1353" y="2115"/>
              <a:ext cx="11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donates H</a:t>
              </a:r>
              <a:r>
                <a:rPr lang="en-US" sz="2400" baseline="30000"/>
                <a:t>1+</a:t>
              </a:r>
            </a:p>
          </p:txBody>
        </p:sp>
      </p:grp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5649913" y="4689475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Arial Narrow" pitchFamily="34" charset="0"/>
              </a:rPr>
              <a:t>(BASE)</a:t>
            </a:r>
          </a:p>
        </p:txBody>
      </p:sp>
      <p:sp>
        <p:nvSpPr>
          <p:cNvPr id="188468" name="Rectangle 52"/>
          <p:cNvSpPr>
            <a:spLocks noChangeArrowheads="1"/>
          </p:cNvSpPr>
          <p:nvPr/>
        </p:nvSpPr>
        <p:spPr bwMode="auto">
          <a:xfrm>
            <a:off x="2441575" y="609758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Arial Narrow" pitchFamily="34" charset="0"/>
              </a:rPr>
              <a:t>(ACID)</a:t>
            </a:r>
          </a:p>
        </p:txBody>
      </p:sp>
      <p:sp>
        <p:nvSpPr>
          <p:cNvPr id="188469" name="Rectangle 53"/>
          <p:cNvSpPr>
            <a:spLocks noChangeArrowheads="1"/>
          </p:cNvSpPr>
          <p:nvPr/>
        </p:nvSpPr>
        <p:spPr bwMode="auto">
          <a:xfrm>
            <a:off x="7312025" y="5343525"/>
            <a:ext cx="11287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1+</a:t>
            </a:r>
          </a:p>
        </p:txBody>
      </p:sp>
      <p:sp>
        <p:nvSpPr>
          <p:cNvPr id="188470" name="Rectangle 54"/>
          <p:cNvSpPr>
            <a:spLocks noChangeArrowheads="1"/>
          </p:cNvSpPr>
          <p:nvPr/>
        </p:nvSpPr>
        <p:spPr bwMode="auto">
          <a:xfrm>
            <a:off x="842963" y="5343525"/>
            <a:ext cx="9874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OH</a:t>
            </a:r>
            <a:r>
              <a:rPr lang="en-US" baseline="30000"/>
              <a:t>1–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8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8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4" grpId="0" animBg="1"/>
      <p:bldP spid="188435" grpId="0" animBg="1"/>
      <p:bldP spid="188446" grpId="0"/>
      <p:bldP spid="188447" grpId="0"/>
      <p:bldP spid="188451" grpId="0"/>
      <p:bldP spid="188452" grpId="0"/>
      <p:bldP spid="188457" grpId="0"/>
      <p:bldP spid="188458" grpId="0"/>
      <p:bldP spid="188462" grpId="0" animBg="1"/>
      <p:bldP spid="188463" grpId="0" animBg="1"/>
      <p:bldP spid="188467" grpId="0"/>
      <p:bldP spid="188468" grpId="0"/>
      <p:bldP spid="188469" grpId="0"/>
      <p:bldP spid="1884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2841625" y="236538"/>
            <a:ext cx="38227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Partial Neutralization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93700" y="1244600"/>
            <a:ext cx="24717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1.55 L of</a:t>
            </a:r>
          </a:p>
          <a:p>
            <a:r>
              <a:rPr lang="en-US">
                <a:solidFill>
                  <a:srgbClr val="FF0000"/>
                </a:solidFill>
              </a:rPr>
              <a:t>0.26 M KOH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6284913" y="900113"/>
            <a:ext cx="23987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2.15 L of</a:t>
            </a:r>
          </a:p>
          <a:p>
            <a:r>
              <a:rPr lang="en-US">
                <a:solidFill>
                  <a:srgbClr val="FF0000"/>
                </a:solidFill>
              </a:rPr>
              <a:t>0.22 M HCl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6191250" y="2876550"/>
            <a:ext cx="21955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pH  =  ?</a:t>
            </a:r>
          </a:p>
        </p:txBody>
      </p:sp>
      <p:grpSp>
        <p:nvGrpSpPr>
          <p:cNvPr id="189452" name="Group 12"/>
          <p:cNvGrpSpPr>
            <a:grpSpLocks/>
          </p:cNvGrpSpPr>
          <p:nvPr/>
        </p:nvGrpSpPr>
        <p:grpSpPr bwMode="auto">
          <a:xfrm>
            <a:off x="2981325" y="944563"/>
            <a:ext cx="3286125" cy="3530600"/>
            <a:chOff x="4398" y="2952"/>
            <a:chExt cx="3522" cy="3780"/>
          </a:xfrm>
        </p:grpSpPr>
        <p:grpSp>
          <p:nvGrpSpPr>
            <p:cNvPr id="189453" name="Group 13"/>
            <p:cNvGrpSpPr>
              <a:grpSpLocks/>
            </p:cNvGrpSpPr>
            <p:nvPr/>
          </p:nvGrpSpPr>
          <p:grpSpPr bwMode="auto">
            <a:xfrm>
              <a:off x="5220" y="4660"/>
              <a:ext cx="1838" cy="2072"/>
              <a:chOff x="6300" y="4667"/>
              <a:chExt cx="1505" cy="1698"/>
            </a:xfrm>
          </p:grpSpPr>
          <p:sp>
            <p:nvSpPr>
              <p:cNvPr id="189454" name="Rectangle 14"/>
              <p:cNvSpPr>
                <a:spLocks noChangeArrowheads="1"/>
              </p:cNvSpPr>
              <p:nvPr/>
            </p:nvSpPr>
            <p:spPr bwMode="auto">
              <a:xfrm>
                <a:off x="7190" y="5331"/>
                <a:ext cx="95" cy="976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5" name="Freeform 15"/>
              <p:cNvSpPr>
                <a:spLocks/>
              </p:cNvSpPr>
              <p:nvPr/>
            </p:nvSpPr>
            <p:spPr bwMode="auto">
              <a:xfrm>
                <a:off x="6466" y="5267"/>
                <a:ext cx="928" cy="250"/>
              </a:xfrm>
              <a:custGeom>
                <a:avLst/>
                <a:gdLst/>
                <a:ahLst/>
                <a:cxnLst>
                  <a:cxn ang="0">
                    <a:pos x="495" y="1"/>
                  </a:cxn>
                  <a:cxn ang="0">
                    <a:pos x="384" y="8"/>
                  </a:cxn>
                  <a:cxn ang="0">
                    <a:pos x="285" y="17"/>
                  </a:cxn>
                  <a:cxn ang="0">
                    <a:pos x="195" y="32"/>
                  </a:cxn>
                  <a:cxn ang="0">
                    <a:pos x="121" y="49"/>
                  </a:cxn>
                  <a:cxn ang="0">
                    <a:pos x="61" y="70"/>
                  </a:cxn>
                  <a:cxn ang="0">
                    <a:pos x="22" y="93"/>
                  </a:cxn>
                  <a:cxn ang="0">
                    <a:pos x="2" y="117"/>
                  </a:cxn>
                  <a:cxn ang="0">
                    <a:pos x="5" y="142"/>
                  </a:cxn>
                  <a:cxn ang="0">
                    <a:pos x="31" y="167"/>
                  </a:cxn>
                  <a:cxn ang="0">
                    <a:pos x="76" y="189"/>
                  </a:cxn>
                  <a:cxn ang="0">
                    <a:pos x="139" y="208"/>
                  </a:cxn>
                  <a:cxn ang="0">
                    <a:pos x="217" y="224"/>
                  </a:cxn>
                  <a:cxn ang="0">
                    <a:pos x="309" y="237"/>
                  </a:cxn>
                  <a:cxn ang="0">
                    <a:pos x="412" y="247"/>
                  </a:cxn>
                  <a:cxn ang="0">
                    <a:pos x="522" y="250"/>
                  </a:cxn>
                  <a:cxn ang="0">
                    <a:pos x="605" y="250"/>
                  </a:cxn>
                  <a:cxn ang="0">
                    <a:pos x="653" y="248"/>
                  </a:cxn>
                  <a:cxn ang="0">
                    <a:pos x="700" y="245"/>
                  </a:cxn>
                  <a:cxn ang="0">
                    <a:pos x="745" y="242"/>
                  </a:cxn>
                  <a:cxn ang="0">
                    <a:pos x="791" y="239"/>
                  </a:cxn>
                  <a:cxn ang="0">
                    <a:pos x="832" y="234"/>
                  </a:cxn>
                  <a:cxn ang="0">
                    <a:pos x="872" y="228"/>
                  </a:cxn>
                  <a:cxn ang="0">
                    <a:pos x="910" y="221"/>
                  </a:cxn>
                  <a:cxn ang="0">
                    <a:pos x="928" y="27"/>
                  </a:cxn>
                  <a:cxn ang="0">
                    <a:pos x="888" y="20"/>
                  </a:cxn>
                  <a:cxn ang="0">
                    <a:pos x="846" y="14"/>
                  </a:cxn>
                  <a:cxn ang="0">
                    <a:pos x="801" y="9"/>
                  </a:cxn>
                  <a:cxn ang="0">
                    <a:pos x="756" y="6"/>
                  </a:cxn>
                  <a:cxn ang="0">
                    <a:pos x="708" y="3"/>
                  </a:cxn>
                  <a:cxn ang="0">
                    <a:pos x="657" y="1"/>
                  </a:cxn>
                  <a:cxn ang="0">
                    <a:pos x="605" y="0"/>
                  </a:cxn>
                  <a:cxn ang="0">
                    <a:pos x="552" y="0"/>
                  </a:cxn>
                </a:cxnLst>
                <a:rect l="0" t="0" r="r" b="b"/>
                <a:pathLst>
                  <a:path w="928" h="250">
                    <a:moveTo>
                      <a:pt x="552" y="0"/>
                    </a:moveTo>
                    <a:lnTo>
                      <a:pt x="495" y="1"/>
                    </a:lnTo>
                    <a:lnTo>
                      <a:pt x="439" y="3"/>
                    </a:lnTo>
                    <a:lnTo>
                      <a:pt x="384" y="8"/>
                    </a:lnTo>
                    <a:lnTo>
                      <a:pt x="334" y="11"/>
                    </a:lnTo>
                    <a:lnTo>
                      <a:pt x="285" y="17"/>
                    </a:lnTo>
                    <a:lnTo>
                      <a:pt x="238" y="24"/>
                    </a:lnTo>
                    <a:lnTo>
                      <a:pt x="195" y="32"/>
                    </a:lnTo>
                    <a:lnTo>
                      <a:pt x="157" y="40"/>
                    </a:lnTo>
                    <a:lnTo>
                      <a:pt x="121" y="49"/>
                    </a:lnTo>
                    <a:lnTo>
                      <a:pt x="88" y="59"/>
                    </a:lnTo>
                    <a:lnTo>
                      <a:pt x="61" y="70"/>
                    </a:lnTo>
                    <a:lnTo>
                      <a:pt x="40" y="80"/>
                    </a:lnTo>
                    <a:lnTo>
                      <a:pt x="22" y="93"/>
                    </a:lnTo>
                    <a:lnTo>
                      <a:pt x="9" y="104"/>
                    </a:lnTo>
                    <a:lnTo>
                      <a:pt x="2" y="117"/>
                    </a:lnTo>
                    <a:lnTo>
                      <a:pt x="0" y="130"/>
                    </a:lnTo>
                    <a:lnTo>
                      <a:pt x="5" y="142"/>
                    </a:lnTo>
                    <a:lnTo>
                      <a:pt x="14" y="155"/>
                    </a:lnTo>
                    <a:lnTo>
                      <a:pt x="31" y="167"/>
                    </a:lnTo>
                    <a:lnTo>
                      <a:pt x="51" y="178"/>
                    </a:lnTo>
                    <a:lnTo>
                      <a:pt x="76" y="189"/>
                    </a:lnTo>
                    <a:lnTo>
                      <a:pt x="105" y="199"/>
                    </a:lnTo>
                    <a:lnTo>
                      <a:pt x="139" y="208"/>
                    </a:lnTo>
                    <a:lnTo>
                      <a:pt x="177" y="216"/>
                    </a:lnTo>
                    <a:lnTo>
                      <a:pt x="217" y="224"/>
                    </a:lnTo>
                    <a:lnTo>
                      <a:pt x="262" y="231"/>
                    </a:lnTo>
                    <a:lnTo>
                      <a:pt x="309" y="237"/>
                    </a:lnTo>
                    <a:lnTo>
                      <a:pt x="359" y="242"/>
                    </a:lnTo>
                    <a:lnTo>
                      <a:pt x="412" y="247"/>
                    </a:lnTo>
                    <a:lnTo>
                      <a:pt x="466" y="248"/>
                    </a:lnTo>
                    <a:lnTo>
                      <a:pt x="522" y="250"/>
                    </a:lnTo>
                    <a:lnTo>
                      <a:pt x="579" y="250"/>
                    </a:lnTo>
                    <a:lnTo>
                      <a:pt x="605" y="250"/>
                    </a:lnTo>
                    <a:lnTo>
                      <a:pt x="628" y="248"/>
                    </a:lnTo>
                    <a:lnTo>
                      <a:pt x="653" y="248"/>
                    </a:lnTo>
                    <a:lnTo>
                      <a:pt x="677" y="247"/>
                    </a:lnTo>
                    <a:lnTo>
                      <a:pt x="700" y="245"/>
                    </a:lnTo>
                    <a:lnTo>
                      <a:pt x="724" y="244"/>
                    </a:lnTo>
                    <a:lnTo>
                      <a:pt x="745" y="242"/>
                    </a:lnTo>
                    <a:lnTo>
                      <a:pt x="769" y="240"/>
                    </a:lnTo>
                    <a:lnTo>
                      <a:pt x="791" y="239"/>
                    </a:lnTo>
                    <a:lnTo>
                      <a:pt x="812" y="236"/>
                    </a:lnTo>
                    <a:lnTo>
                      <a:pt x="832" y="234"/>
                    </a:lnTo>
                    <a:lnTo>
                      <a:pt x="852" y="231"/>
                    </a:lnTo>
                    <a:lnTo>
                      <a:pt x="872" y="228"/>
                    </a:lnTo>
                    <a:lnTo>
                      <a:pt x="892" y="224"/>
                    </a:lnTo>
                    <a:lnTo>
                      <a:pt x="910" y="221"/>
                    </a:lnTo>
                    <a:lnTo>
                      <a:pt x="928" y="218"/>
                    </a:lnTo>
                    <a:lnTo>
                      <a:pt x="928" y="27"/>
                    </a:lnTo>
                    <a:lnTo>
                      <a:pt x="908" y="24"/>
                    </a:lnTo>
                    <a:lnTo>
                      <a:pt x="888" y="20"/>
                    </a:lnTo>
                    <a:lnTo>
                      <a:pt x="868" y="17"/>
                    </a:lnTo>
                    <a:lnTo>
                      <a:pt x="846" y="14"/>
                    </a:lnTo>
                    <a:lnTo>
                      <a:pt x="825" y="12"/>
                    </a:lnTo>
                    <a:lnTo>
                      <a:pt x="801" y="9"/>
                    </a:lnTo>
                    <a:lnTo>
                      <a:pt x="780" y="8"/>
                    </a:lnTo>
                    <a:lnTo>
                      <a:pt x="756" y="6"/>
                    </a:lnTo>
                    <a:lnTo>
                      <a:pt x="731" y="4"/>
                    </a:lnTo>
                    <a:lnTo>
                      <a:pt x="708" y="3"/>
                    </a:lnTo>
                    <a:lnTo>
                      <a:pt x="682" y="1"/>
                    </a:lnTo>
                    <a:lnTo>
                      <a:pt x="657" y="1"/>
                    </a:lnTo>
                    <a:lnTo>
                      <a:pt x="632" y="0"/>
                    </a:lnTo>
                    <a:lnTo>
                      <a:pt x="605" y="0"/>
                    </a:lnTo>
                    <a:lnTo>
                      <a:pt x="579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6" name="Freeform 16"/>
              <p:cNvSpPr>
                <a:spLocks/>
              </p:cNvSpPr>
              <p:nvPr/>
            </p:nvSpPr>
            <p:spPr bwMode="auto">
              <a:xfrm>
                <a:off x="7394" y="4920"/>
                <a:ext cx="279" cy="136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74"/>
                  </a:cxn>
                  <a:cxn ang="0">
                    <a:pos x="43" y="382"/>
                  </a:cxn>
                  <a:cxn ang="0">
                    <a:pos x="81" y="391"/>
                  </a:cxn>
                  <a:cxn ang="0">
                    <a:pos x="115" y="403"/>
                  </a:cxn>
                  <a:cxn ang="0">
                    <a:pos x="144" y="414"/>
                  </a:cxn>
                  <a:cxn ang="0">
                    <a:pos x="168" y="425"/>
                  </a:cxn>
                  <a:cxn ang="0">
                    <a:pos x="186" y="438"/>
                  </a:cxn>
                  <a:cxn ang="0">
                    <a:pos x="196" y="451"/>
                  </a:cxn>
                  <a:cxn ang="0">
                    <a:pos x="202" y="465"/>
                  </a:cxn>
                  <a:cxn ang="0">
                    <a:pos x="200" y="480"/>
                  </a:cxn>
                  <a:cxn ang="0">
                    <a:pos x="191" y="494"/>
                  </a:cxn>
                  <a:cxn ang="0">
                    <a:pos x="175" y="509"/>
                  </a:cxn>
                  <a:cxn ang="0">
                    <a:pos x="151" y="522"/>
                  </a:cxn>
                  <a:cxn ang="0">
                    <a:pos x="121" y="533"/>
                  </a:cxn>
                  <a:cxn ang="0">
                    <a:pos x="86" y="544"/>
                  </a:cxn>
                  <a:cxn ang="0">
                    <a:pos x="45" y="555"/>
                  </a:cxn>
                  <a:cxn ang="0">
                    <a:pos x="0" y="565"/>
                  </a:cxn>
                  <a:cxn ang="0">
                    <a:pos x="0" y="1365"/>
                  </a:cxn>
                  <a:cxn ang="0">
                    <a:pos x="279" y="1272"/>
                  </a:cxn>
                  <a:cxn ang="0">
                    <a:pos x="279" y="0"/>
                  </a:cxn>
                  <a:cxn ang="0">
                    <a:pos x="0" y="38"/>
                  </a:cxn>
                </a:cxnLst>
                <a:rect l="0" t="0" r="r" b="b"/>
                <a:pathLst>
                  <a:path w="279" h="1365">
                    <a:moveTo>
                      <a:pt x="0" y="38"/>
                    </a:moveTo>
                    <a:lnTo>
                      <a:pt x="0" y="374"/>
                    </a:lnTo>
                    <a:lnTo>
                      <a:pt x="43" y="382"/>
                    </a:lnTo>
                    <a:lnTo>
                      <a:pt x="81" y="391"/>
                    </a:lnTo>
                    <a:lnTo>
                      <a:pt x="115" y="403"/>
                    </a:lnTo>
                    <a:lnTo>
                      <a:pt x="144" y="414"/>
                    </a:lnTo>
                    <a:lnTo>
                      <a:pt x="168" y="425"/>
                    </a:lnTo>
                    <a:lnTo>
                      <a:pt x="186" y="438"/>
                    </a:lnTo>
                    <a:lnTo>
                      <a:pt x="196" y="451"/>
                    </a:lnTo>
                    <a:lnTo>
                      <a:pt x="202" y="465"/>
                    </a:lnTo>
                    <a:lnTo>
                      <a:pt x="200" y="480"/>
                    </a:lnTo>
                    <a:lnTo>
                      <a:pt x="191" y="494"/>
                    </a:lnTo>
                    <a:lnTo>
                      <a:pt x="175" y="509"/>
                    </a:lnTo>
                    <a:lnTo>
                      <a:pt x="151" y="522"/>
                    </a:lnTo>
                    <a:lnTo>
                      <a:pt x="121" y="533"/>
                    </a:lnTo>
                    <a:lnTo>
                      <a:pt x="86" y="544"/>
                    </a:lnTo>
                    <a:lnTo>
                      <a:pt x="45" y="555"/>
                    </a:lnTo>
                    <a:lnTo>
                      <a:pt x="0" y="565"/>
                    </a:lnTo>
                    <a:lnTo>
                      <a:pt x="0" y="1365"/>
                    </a:lnTo>
                    <a:lnTo>
                      <a:pt x="279" y="1272"/>
                    </a:lnTo>
                    <a:lnTo>
                      <a:pt x="27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7" name="Freeform 17"/>
              <p:cNvSpPr>
                <a:spLocks/>
              </p:cNvSpPr>
              <p:nvPr/>
            </p:nvSpPr>
            <p:spPr bwMode="auto">
              <a:xfrm>
                <a:off x="6414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8" name="Freeform 18"/>
              <p:cNvSpPr>
                <a:spLocks/>
              </p:cNvSpPr>
              <p:nvPr/>
            </p:nvSpPr>
            <p:spPr bwMode="auto">
              <a:xfrm>
                <a:off x="6412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9" name="Freeform 19"/>
              <p:cNvSpPr>
                <a:spLocks/>
              </p:cNvSpPr>
              <p:nvPr/>
            </p:nvSpPr>
            <p:spPr bwMode="auto">
              <a:xfrm>
                <a:off x="7632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0" name="Freeform 20"/>
              <p:cNvSpPr>
                <a:spLocks/>
              </p:cNvSpPr>
              <p:nvPr/>
            </p:nvSpPr>
            <p:spPr bwMode="auto">
              <a:xfrm>
                <a:off x="6349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1" name="Freeform 21"/>
              <p:cNvSpPr>
                <a:spLocks/>
              </p:cNvSpPr>
              <p:nvPr/>
            </p:nvSpPr>
            <p:spPr bwMode="auto">
              <a:xfrm>
                <a:off x="6621" y="6147"/>
                <a:ext cx="137" cy="78"/>
              </a:xfrm>
              <a:custGeom>
                <a:avLst/>
                <a:gdLst/>
                <a:ahLst/>
                <a:cxnLst>
                  <a:cxn ang="0">
                    <a:pos x="137" y="78"/>
                  </a:cxn>
                  <a:cxn ang="0">
                    <a:pos x="137" y="43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137" y="78"/>
                  </a:cxn>
                </a:cxnLst>
                <a:rect l="0" t="0" r="r" b="b"/>
                <a:pathLst>
                  <a:path w="137" h="78">
                    <a:moveTo>
                      <a:pt x="137" y="78"/>
                    </a:moveTo>
                    <a:lnTo>
                      <a:pt x="137" y="43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3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Freeform 22"/>
              <p:cNvSpPr>
                <a:spLocks/>
              </p:cNvSpPr>
              <p:nvPr/>
            </p:nvSpPr>
            <p:spPr bwMode="auto">
              <a:xfrm>
                <a:off x="6621" y="5999"/>
                <a:ext cx="137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137" y="72"/>
                  </a:cxn>
                  <a:cxn ang="0">
                    <a:pos x="137" y="39"/>
                  </a:cxn>
                  <a:cxn ang="0">
                    <a:pos x="0" y="0"/>
                  </a:cxn>
                </a:cxnLst>
                <a:rect l="0" t="0" r="r" b="b"/>
                <a:pathLst>
                  <a:path w="137" h="72">
                    <a:moveTo>
                      <a:pt x="0" y="0"/>
                    </a:moveTo>
                    <a:lnTo>
                      <a:pt x="0" y="35"/>
                    </a:lnTo>
                    <a:lnTo>
                      <a:pt x="137" y="72"/>
                    </a:lnTo>
                    <a:lnTo>
                      <a:pt x="137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Freeform 23"/>
              <p:cNvSpPr>
                <a:spLocks/>
              </p:cNvSpPr>
              <p:nvPr/>
            </p:nvSpPr>
            <p:spPr bwMode="auto">
              <a:xfrm>
                <a:off x="6621" y="5851"/>
                <a:ext cx="137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37" y="68"/>
                  </a:cxn>
                  <a:cxn ang="0">
                    <a:pos x="137" y="32"/>
                  </a:cxn>
                  <a:cxn ang="0">
                    <a:pos x="0" y="0"/>
                  </a:cxn>
                </a:cxnLst>
                <a:rect l="0" t="0" r="r" b="b"/>
                <a:pathLst>
                  <a:path w="137" h="68">
                    <a:moveTo>
                      <a:pt x="0" y="0"/>
                    </a:moveTo>
                    <a:lnTo>
                      <a:pt x="0" y="36"/>
                    </a:lnTo>
                    <a:lnTo>
                      <a:pt x="137" y="68"/>
                    </a:lnTo>
                    <a:lnTo>
                      <a:pt x="13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Freeform 24"/>
              <p:cNvSpPr>
                <a:spLocks/>
              </p:cNvSpPr>
              <p:nvPr/>
            </p:nvSpPr>
            <p:spPr bwMode="auto">
              <a:xfrm>
                <a:off x="6621" y="5703"/>
                <a:ext cx="137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37" y="63"/>
                  </a:cxn>
                  <a:cxn ang="0">
                    <a:pos x="137" y="28"/>
                  </a:cxn>
                  <a:cxn ang="0">
                    <a:pos x="0" y="0"/>
                  </a:cxn>
                </a:cxnLst>
                <a:rect l="0" t="0" r="r" b="b"/>
                <a:pathLst>
                  <a:path w="137" h="63">
                    <a:moveTo>
                      <a:pt x="0" y="0"/>
                    </a:moveTo>
                    <a:lnTo>
                      <a:pt x="0" y="34"/>
                    </a:lnTo>
                    <a:lnTo>
                      <a:pt x="137" y="63"/>
                    </a:lnTo>
                    <a:lnTo>
                      <a:pt x="137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Freeform 25"/>
              <p:cNvSpPr>
                <a:spLocks/>
              </p:cNvSpPr>
              <p:nvPr/>
            </p:nvSpPr>
            <p:spPr bwMode="auto">
              <a:xfrm>
                <a:off x="6621" y="5554"/>
                <a:ext cx="137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137" y="58"/>
                  </a:cxn>
                  <a:cxn ang="0">
                    <a:pos x="137" y="24"/>
                  </a:cxn>
                  <a:cxn ang="0">
                    <a:pos x="0" y="0"/>
                  </a:cxn>
                </a:cxnLst>
                <a:rect l="0" t="0" r="r" b="b"/>
                <a:pathLst>
                  <a:path w="137" h="58">
                    <a:moveTo>
                      <a:pt x="0" y="0"/>
                    </a:moveTo>
                    <a:lnTo>
                      <a:pt x="0" y="35"/>
                    </a:lnTo>
                    <a:lnTo>
                      <a:pt x="137" y="58"/>
                    </a:lnTo>
                    <a:lnTo>
                      <a:pt x="13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Freeform 26"/>
              <p:cNvSpPr>
                <a:spLocks/>
              </p:cNvSpPr>
              <p:nvPr/>
            </p:nvSpPr>
            <p:spPr bwMode="auto">
              <a:xfrm>
                <a:off x="6621" y="5406"/>
                <a:ext cx="13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37" y="53"/>
                  </a:cxn>
                  <a:cxn ang="0">
                    <a:pos x="137" y="18"/>
                  </a:cxn>
                  <a:cxn ang="0">
                    <a:pos x="0" y="0"/>
                  </a:cxn>
                </a:cxnLst>
                <a:rect l="0" t="0" r="r" b="b"/>
                <a:pathLst>
                  <a:path w="137" h="53">
                    <a:moveTo>
                      <a:pt x="0" y="0"/>
                    </a:moveTo>
                    <a:lnTo>
                      <a:pt x="0" y="36"/>
                    </a:lnTo>
                    <a:lnTo>
                      <a:pt x="137" y="53"/>
                    </a:lnTo>
                    <a:lnTo>
                      <a:pt x="13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Freeform 27"/>
              <p:cNvSpPr>
                <a:spLocks/>
              </p:cNvSpPr>
              <p:nvPr/>
            </p:nvSpPr>
            <p:spPr bwMode="auto">
              <a:xfrm>
                <a:off x="6621" y="5258"/>
                <a:ext cx="137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37" y="49"/>
                  </a:cxn>
                  <a:cxn ang="0">
                    <a:pos x="137" y="13"/>
                  </a:cxn>
                  <a:cxn ang="0">
                    <a:pos x="0" y="0"/>
                  </a:cxn>
                </a:cxnLst>
                <a:rect l="0" t="0" r="r" b="b"/>
                <a:pathLst>
                  <a:path w="137" h="49">
                    <a:moveTo>
                      <a:pt x="0" y="0"/>
                    </a:moveTo>
                    <a:lnTo>
                      <a:pt x="0" y="34"/>
                    </a:lnTo>
                    <a:lnTo>
                      <a:pt x="137" y="49"/>
                    </a:lnTo>
                    <a:lnTo>
                      <a:pt x="13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Freeform 28"/>
              <p:cNvSpPr>
                <a:spLocks/>
              </p:cNvSpPr>
              <p:nvPr/>
            </p:nvSpPr>
            <p:spPr bwMode="auto">
              <a:xfrm>
                <a:off x="6621" y="5109"/>
                <a:ext cx="137" cy="43"/>
              </a:xfrm>
              <a:custGeom>
                <a:avLst/>
                <a:gdLst/>
                <a:ahLst/>
                <a:cxnLst>
                  <a:cxn ang="0">
                    <a:pos x="137" y="43"/>
                  </a:cxn>
                  <a:cxn ang="0">
                    <a:pos x="137" y="1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137" y="43"/>
                  </a:cxn>
                </a:cxnLst>
                <a:rect l="0" t="0" r="r" b="b"/>
                <a:pathLst>
                  <a:path w="137" h="43">
                    <a:moveTo>
                      <a:pt x="137" y="43"/>
                    </a:moveTo>
                    <a:lnTo>
                      <a:pt x="137" y="1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3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9" name="Freeform 29"/>
              <p:cNvSpPr>
                <a:spLocks/>
              </p:cNvSpPr>
              <p:nvPr/>
            </p:nvSpPr>
            <p:spPr bwMode="auto">
              <a:xfrm>
                <a:off x="6300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70" name="Group 30"/>
            <p:cNvGrpSpPr>
              <a:grpSpLocks/>
            </p:cNvGrpSpPr>
            <p:nvPr/>
          </p:nvGrpSpPr>
          <p:grpSpPr bwMode="auto">
            <a:xfrm rot="-6362128">
              <a:off x="6805" y="2885"/>
              <a:ext cx="1048" cy="1182"/>
              <a:chOff x="8755" y="4667"/>
              <a:chExt cx="1505" cy="1698"/>
            </a:xfrm>
          </p:grpSpPr>
          <p:sp>
            <p:nvSpPr>
              <p:cNvPr id="189471" name="Freeform 31"/>
              <p:cNvSpPr>
                <a:spLocks/>
              </p:cNvSpPr>
              <p:nvPr/>
            </p:nvSpPr>
            <p:spPr bwMode="auto">
              <a:xfrm>
                <a:off x="8869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Freeform 32"/>
              <p:cNvSpPr>
                <a:spLocks/>
              </p:cNvSpPr>
              <p:nvPr/>
            </p:nvSpPr>
            <p:spPr bwMode="auto">
              <a:xfrm>
                <a:off x="8867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3" name="Freeform 33"/>
              <p:cNvSpPr>
                <a:spLocks/>
              </p:cNvSpPr>
              <p:nvPr/>
            </p:nvSpPr>
            <p:spPr bwMode="auto">
              <a:xfrm>
                <a:off x="10087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4" name="Freeform 34"/>
              <p:cNvSpPr>
                <a:spLocks/>
              </p:cNvSpPr>
              <p:nvPr/>
            </p:nvSpPr>
            <p:spPr bwMode="auto">
              <a:xfrm>
                <a:off x="8804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5" name="Freeform 35"/>
              <p:cNvSpPr>
                <a:spLocks/>
              </p:cNvSpPr>
              <p:nvPr/>
            </p:nvSpPr>
            <p:spPr bwMode="auto">
              <a:xfrm>
                <a:off x="8755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76" name="Group 36"/>
            <p:cNvGrpSpPr>
              <a:grpSpLocks/>
            </p:cNvGrpSpPr>
            <p:nvPr/>
          </p:nvGrpSpPr>
          <p:grpSpPr bwMode="auto">
            <a:xfrm rot="6392466">
              <a:off x="4465" y="3312"/>
              <a:ext cx="1048" cy="1182"/>
              <a:chOff x="8755" y="4667"/>
              <a:chExt cx="1505" cy="1698"/>
            </a:xfrm>
          </p:grpSpPr>
          <p:sp>
            <p:nvSpPr>
              <p:cNvPr id="189477" name="Freeform 37"/>
              <p:cNvSpPr>
                <a:spLocks/>
              </p:cNvSpPr>
              <p:nvPr/>
            </p:nvSpPr>
            <p:spPr bwMode="auto">
              <a:xfrm>
                <a:off x="8869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8" name="Freeform 38"/>
              <p:cNvSpPr>
                <a:spLocks/>
              </p:cNvSpPr>
              <p:nvPr/>
            </p:nvSpPr>
            <p:spPr bwMode="auto">
              <a:xfrm>
                <a:off x="8867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Freeform 39"/>
              <p:cNvSpPr>
                <a:spLocks/>
              </p:cNvSpPr>
              <p:nvPr/>
            </p:nvSpPr>
            <p:spPr bwMode="auto">
              <a:xfrm>
                <a:off x="10087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Freeform 40"/>
              <p:cNvSpPr>
                <a:spLocks/>
              </p:cNvSpPr>
              <p:nvPr/>
            </p:nvSpPr>
            <p:spPr bwMode="auto">
              <a:xfrm>
                <a:off x="8804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Freeform 41"/>
              <p:cNvSpPr>
                <a:spLocks/>
              </p:cNvSpPr>
              <p:nvPr/>
            </p:nvSpPr>
            <p:spPr bwMode="auto">
              <a:xfrm>
                <a:off x="8755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482" name="Freeform 42"/>
            <p:cNvSpPr>
              <a:spLocks/>
            </p:cNvSpPr>
            <p:nvPr/>
          </p:nvSpPr>
          <p:spPr bwMode="auto">
            <a:xfrm>
              <a:off x="6411" y="4032"/>
              <a:ext cx="609" cy="1478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313" y="376"/>
                </a:cxn>
                <a:cxn ang="0">
                  <a:pos x="0" y="1478"/>
                </a:cxn>
              </a:cxnLst>
              <a:rect l="0" t="0" r="r" b="b"/>
              <a:pathLst>
                <a:path w="609" h="1478">
                  <a:moveTo>
                    <a:pt x="609" y="0"/>
                  </a:moveTo>
                  <a:cubicBezTo>
                    <a:pt x="560" y="63"/>
                    <a:pt x="414" y="130"/>
                    <a:pt x="313" y="376"/>
                  </a:cubicBezTo>
                  <a:cubicBezTo>
                    <a:pt x="212" y="622"/>
                    <a:pt x="65" y="1248"/>
                    <a:pt x="0" y="14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3" name="Freeform 43"/>
            <p:cNvSpPr>
              <a:spLocks/>
            </p:cNvSpPr>
            <p:nvPr/>
          </p:nvSpPr>
          <p:spPr bwMode="auto">
            <a:xfrm>
              <a:off x="5960" y="3631"/>
              <a:ext cx="1954" cy="1854"/>
            </a:xfrm>
            <a:custGeom>
              <a:avLst/>
              <a:gdLst/>
              <a:ahLst/>
              <a:cxnLst>
                <a:cxn ang="0">
                  <a:pos x="1954" y="0"/>
                </a:cxn>
                <a:cxn ang="0">
                  <a:pos x="880" y="221"/>
                </a:cxn>
                <a:cxn ang="0">
                  <a:pos x="340" y="941"/>
                </a:cxn>
                <a:cxn ang="0">
                  <a:pos x="0" y="1854"/>
                </a:cxn>
              </a:cxnLst>
              <a:rect l="0" t="0" r="r" b="b"/>
              <a:pathLst>
                <a:path w="1954" h="1854">
                  <a:moveTo>
                    <a:pt x="1954" y="0"/>
                  </a:moveTo>
                  <a:cubicBezTo>
                    <a:pt x="1773" y="37"/>
                    <a:pt x="1149" y="64"/>
                    <a:pt x="880" y="221"/>
                  </a:cubicBezTo>
                  <a:cubicBezTo>
                    <a:pt x="611" y="378"/>
                    <a:pt x="487" y="669"/>
                    <a:pt x="340" y="941"/>
                  </a:cubicBezTo>
                  <a:cubicBezTo>
                    <a:pt x="193" y="1213"/>
                    <a:pt x="71" y="1664"/>
                    <a:pt x="0" y="185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4" name="Freeform 44"/>
            <p:cNvSpPr>
              <a:spLocks/>
            </p:cNvSpPr>
            <p:nvPr/>
          </p:nvSpPr>
          <p:spPr bwMode="auto">
            <a:xfrm>
              <a:off x="5347" y="4470"/>
              <a:ext cx="451" cy="1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" y="263"/>
                </a:cxn>
                <a:cxn ang="0">
                  <a:pos x="451" y="1027"/>
                </a:cxn>
              </a:cxnLst>
              <a:rect l="0" t="0" r="r" b="b"/>
              <a:pathLst>
                <a:path w="451" h="1027">
                  <a:moveTo>
                    <a:pt x="0" y="0"/>
                  </a:moveTo>
                  <a:cubicBezTo>
                    <a:pt x="35" y="44"/>
                    <a:pt x="138" y="92"/>
                    <a:pt x="213" y="263"/>
                  </a:cubicBezTo>
                  <a:cubicBezTo>
                    <a:pt x="288" y="434"/>
                    <a:pt x="401" y="868"/>
                    <a:pt x="451" y="102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5" name="Freeform 45"/>
            <p:cNvSpPr>
              <a:spLocks/>
            </p:cNvSpPr>
            <p:nvPr/>
          </p:nvSpPr>
          <p:spPr bwMode="auto">
            <a:xfrm>
              <a:off x="4433" y="4107"/>
              <a:ext cx="1728" cy="1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8" y="125"/>
                </a:cxn>
                <a:cxn ang="0">
                  <a:pos x="1177" y="363"/>
                </a:cxn>
                <a:cxn ang="0">
                  <a:pos x="1728" y="1352"/>
                </a:cxn>
              </a:cxnLst>
              <a:rect l="0" t="0" r="r" b="b"/>
              <a:pathLst>
                <a:path w="1728" h="1352">
                  <a:moveTo>
                    <a:pt x="0" y="0"/>
                  </a:moveTo>
                  <a:cubicBezTo>
                    <a:pt x="104" y="19"/>
                    <a:pt x="442" y="65"/>
                    <a:pt x="638" y="125"/>
                  </a:cubicBezTo>
                  <a:cubicBezTo>
                    <a:pt x="834" y="185"/>
                    <a:pt x="995" y="159"/>
                    <a:pt x="1177" y="363"/>
                  </a:cubicBezTo>
                  <a:cubicBezTo>
                    <a:pt x="1359" y="567"/>
                    <a:pt x="1613" y="1146"/>
                    <a:pt x="1728" y="13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86" name="Rectangle 46"/>
          <p:cNvSpPr>
            <a:spLocks noChangeArrowheads="1"/>
          </p:cNvSpPr>
          <p:nvPr/>
        </p:nvSpPr>
        <p:spPr bwMode="auto">
          <a:xfrm>
            <a:off x="619125" y="3816350"/>
            <a:ext cx="20637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u="sng">
                <a:solidFill>
                  <a:srgbClr val="FF0000"/>
                </a:solidFill>
              </a:rPr>
              <a:t>Procedure</a:t>
            </a:r>
            <a:r>
              <a:rPr lang="en-US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9487" name="Rectangle 47"/>
          <p:cNvSpPr>
            <a:spLocks noChangeArrowheads="1"/>
          </p:cNvSpPr>
          <p:nvPr/>
        </p:nvSpPr>
        <p:spPr bwMode="auto">
          <a:xfrm>
            <a:off x="196850" y="4657725"/>
            <a:ext cx="88423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1. Calc. mol of substance, then </a:t>
            </a:r>
            <a:r>
              <a:rPr lang="en-US" u="sng">
                <a:solidFill>
                  <a:srgbClr val="FF0000"/>
                </a:solidFill>
              </a:rPr>
              <a:t>mol H</a:t>
            </a:r>
            <a:r>
              <a:rPr lang="en-US" u="sng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and </a:t>
            </a:r>
            <a:r>
              <a:rPr lang="en-US" u="sng">
                <a:solidFill>
                  <a:srgbClr val="FF0000"/>
                </a:solidFill>
              </a:rPr>
              <a:t>mol OH</a:t>
            </a:r>
            <a:r>
              <a:rPr lang="en-US" u="sng" baseline="30000">
                <a:solidFill>
                  <a:srgbClr val="FF0000"/>
                </a:solidFill>
              </a:rPr>
              <a:t>1–</a:t>
            </a:r>
            <a:r>
              <a:rPr lang="en-US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89488" name="Rectangle 48"/>
          <p:cNvSpPr>
            <a:spLocks noChangeArrowheads="1"/>
          </p:cNvSpPr>
          <p:nvPr/>
        </p:nvSpPr>
        <p:spPr bwMode="auto">
          <a:xfrm>
            <a:off x="201613" y="5311775"/>
            <a:ext cx="51720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2. Subtract smaller from larger. </a:t>
            </a:r>
          </a:p>
        </p:txBody>
      </p:sp>
      <p:sp>
        <p:nvSpPr>
          <p:cNvPr id="189489" name="Rectangle 49"/>
          <p:cNvSpPr>
            <a:spLocks noChangeArrowheads="1"/>
          </p:cNvSpPr>
          <p:nvPr/>
        </p:nvSpPr>
        <p:spPr bwMode="auto">
          <a:xfrm>
            <a:off x="200025" y="5994400"/>
            <a:ext cx="70072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3. Find [  ] of what’s left over, and calc. pH.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86" grpId="0"/>
      <p:bldP spid="189487" grpId="0"/>
      <p:bldP spid="189488" grpId="0"/>
      <p:bldP spid="1894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2198688" y="266700"/>
            <a:ext cx="50530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Light-Darkening Eyeglasses </a:t>
            </a:r>
          </a:p>
        </p:txBody>
      </p:sp>
      <p:grpSp>
        <p:nvGrpSpPr>
          <p:cNvPr id="153613" name="Group 13"/>
          <p:cNvGrpSpPr>
            <a:grpSpLocks/>
          </p:cNvGrpSpPr>
          <p:nvPr/>
        </p:nvGrpSpPr>
        <p:grpSpPr bwMode="auto">
          <a:xfrm>
            <a:off x="1336675" y="906463"/>
            <a:ext cx="5780088" cy="519112"/>
            <a:chOff x="1022" y="616"/>
            <a:chExt cx="3641" cy="327"/>
          </a:xfrm>
        </p:grpSpPr>
        <p:sp>
          <p:nvSpPr>
            <p:cNvPr id="153608" name="Rectangle 8"/>
            <p:cNvSpPr>
              <a:spLocks noChangeArrowheads="1"/>
            </p:cNvSpPr>
            <p:nvPr/>
          </p:nvSpPr>
          <p:spPr bwMode="auto">
            <a:xfrm>
              <a:off x="1022" y="616"/>
              <a:ext cx="364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AgCl  +  energy  		   Ag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r>
                <a:rPr lang="en-US">
                  <a:solidFill>
                    <a:srgbClr val="FF0000"/>
                  </a:solidFill>
                </a:rPr>
                <a:t>  +  Cl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3611" name="Line 11"/>
            <p:cNvSpPr>
              <a:spLocks noChangeShapeType="1"/>
            </p:cNvSpPr>
            <p:nvPr/>
          </p:nvSpPr>
          <p:spPr bwMode="auto">
            <a:xfrm>
              <a:off x="2847" y="725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612" name="Line 12"/>
            <p:cNvSpPr>
              <a:spLocks noChangeShapeType="1"/>
            </p:cNvSpPr>
            <p:nvPr/>
          </p:nvSpPr>
          <p:spPr bwMode="auto">
            <a:xfrm>
              <a:off x="2847" y="816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1230313" y="1371600"/>
            <a:ext cx="12938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(clear) </a:t>
            </a:r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5076825" y="1371600"/>
            <a:ext cx="12144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(dark) </a:t>
            </a:r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454025" y="2566988"/>
            <a:ext cx="23606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Go outside… </a:t>
            </a:r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473075" y="4608513"/>
            <a:ext cx="29765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Then go inside… </a:t>
            </a:r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1077913" y="3089275"/>
            <a:ext cx="64023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Sunlight more intense than inside light; </a:t>
            </a:r>
          </a:p>
        </p:txBody>
      </p:sp>
      <p:grpSp>
        <p:nvGrpSpPr>
          <p:cNvPr id="153622" name="Group 22"/>
          <p:cNvGrpSpPr>
            <a:grpSpLocks/>
          </p:cNvGrpSpPr>
          <p:nvPr/>
        </p:nvGrpSpPr>
        <p:grpSpPr bwMode="auto">
          <a:xfrm>
            <a:off x="1169988" y="4019550"/>
            <a:ext cx="5380037" cy="519113"/>
            <a:chOff x="737" y="2145"/>
            <a:chExt cx="3389" cy="327"/>
          </a:xfrm>
        </p:grpSpPr>
        <p:sp>
          <p:nvSpPr>
            <p:cNvPr id="153620" name="Rectangle 20"/>
            <p:cNvSpPr>
              <a:spLocks noChangeArrowheads="1"/>
            </p:cNvSpPr>
            <p:nvPr/>
          </p:nvSpPr>
          <p:spPr bwMode="auto">
            <a:xfrm>
              <a:off x="737" y="2145"/>
              <a:ext cx="3389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shift		to a new equilibrium: </a:t>
              </a:r>
            </a:p>
          </p:txBody>
        </p:sp>
        <p:sp>
          <p:nvSpPr>
            <p:cNvPr id="153621" name="Line 21"/>
            <p:cNvSpPr>
              <a:spLocks noChangeShapeType="1"/>
            </p:cNvSpPr>
            <p:nvPr/>
          </p:nvSpPr>
          <p:spPr bwMode="auto">
            <a:xfrm>
              <a:off x="1353" y="2304"/>
              <a:ext cx="4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624" name="Group 24"/>
          <p:cNvGrpSpPr>
            <a:grpSpLocks/>
          </p:cNvGrpSpPr>
          <p:nvPr/>
        </p:nvGrpSpPr>
        <p:grpSpPr bwMode="auto">
          <a:xfrm>
            <a:off x="1131888" y="3568700"/>
            <a:ext cx="1625600" cy="519113"/>
            <a:chOff x="713" y="1861"/>
            <a:chExt cx="1024" cy="327"/>
          </a:xfrm>
        </p:grpSpPr>
        <p:sp>
          <p:nvSpPr>
            <p:cNvPr id="153619" name="Rectangle 19"/>
            <p:cNvSpPr>
              <a:spLocks noChangeArrowheads="1"/>
            </p:cNvSpPr>
            <p:nvPr/>
          </p:nvSpPr>
          <p:spPr bwMode="auto">
            <a:xfrm>
              <a:off x="713" y="1861"/>
              <a:ext cx="101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“energy” </a:t>
              </a:r>
            </a:p>
          </p:txBody>
        </p:sp>
        <p:sp>
          <p:nvSpPr>
            <p:cNvPr id="153623" name="Line 23"/>
            <p:cNvSpPr>
              <a:spLocks noChangeShapeType="1"/>
            </p:cNvSpPr>
            <p:nvPr/>
          </p:nvSpPr>
          <p:spPr bwMode="auto">
            <a:xfrm flipV="1">
              <a:off x="1737" y="1892"/>
              <a:ext cx="0" cy="2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6602413" y="4022725"/>
            <a:ext cx="18415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GLASSES</a:t>
            </a:r>
          </a:p>
          <a:p>
            <a:r>
              <a:rPr lang="en-US"/>
              <a:t>DARKEN </a:t>
            </a:r>
          </a:p>
        </p:txBody>
      </p:sp>
      <p:grpSp>
        <p:nvGrpSpPr>
          <p:cNvPr id="153626" name="Group 26"/>
          <p:cNvGrpSpPr>
            <a:grpSpLocks/>
          </p:cNvGrpSpPr>
          <p:nvPr/>
        </p:nvGrpSpPr>
        <p:grpSpPr bwMode="auto">
          <a:xfrm>
            <a:off x="1131888" y="5254625"/>
            <a:ext cx="1625600" cy="519113"/>
            <a:chOff x="713" y="1861"/>
            <a:chExt cx="1024" cy="327"/>
          </a:xfrm>
        </p:grpSpPr>
        <p:sp>
          <p:nvSpPr>
            <p:cNvPr id="153627" name="Rectangle 27"/>
            <p:cNvSpPr>
              <a:spLocks noChangeArrowheads="1"/>
            </p:cNvSpPr>
            <p:nvPr/>
          </p:nvSpPr>
          <p:spPr bwMode="auto">
            <a:xfrm>
              <a:off x="713" y="1861"/>
              <a:ext cx="101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“energy” </a:t>
              </a:r>
            </a:p>
          </p:txBody>
        </p:sp>
        <p:sp>
          <p:nvSpPr>
            <p:cNvPr id="153628" name="Line 28"/>
            <p:cNvSpPr>
              <a:spLocks noChangeShapeType="1"/>
            </p:cNvSpPr>
            <p:nvPr/>
          </p:nvSpPr>
          <p:spPr bwMode="auto">
            <a:xfrm flipV="1">
              <a:off x="1737" y="1892"/>
              <a:ext cx="0" cy="2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629" name="Group 29"/>
          <p:cNvGrpSpPr>
            <a:grpSpLocks/>
          </p:cNvGrpSpPr>
          <p:nvPr/>
        </p:nvGrpSpPr>
        <p:grpSpPr bwMode="auto">
          <a:xfrm>
            <a:off x="1169988" y="5764213"/>
            <a:ext cx="5380037" cy="519112"/>
            <a:chOff x="737" y="2145"/>
            <a:chExt cx="3389" cy="327"/>
          </a:xfrm>
        </p:grpSpPr>
        <p:sp>
          <p:nvSpPr>
            <p:cNvPr id="153630" name="Rectangle 30"/>
            <p:cNvSpPr>
              <a:spLocks noChangeArrowheads="1"/>
            </p:cNvSpPr>
            <p:nvPr/>
          </p:nvSpPr>
          <p:spPr bwMode="auto">
            <a:xfrm>
              <a:off x="737" y="2145"/>
              <a:ext cx="3389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shift		to a new equilibrium: </a:t>
              </a:r>
            </a:p>
          </p:txBody>
        </p:sp>
        <p:sp>
          <p:nvSpPr>
            <p:cNvPr id="153631" name="Line 31"/>
            <p:cNvSpPr>
              <a:spLocks noChangeShapeType="1"/>
            </p:cNvSpPr>
            <p:nvPr/>
          </p:nvSpPr>
          <p:spPr bwMode="auto">
            <a:xfrm>
              <a:off x="1353" y="2304"/>
              <a:ext cx="4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632" name="Rectangle 32"/>
          <p:cNvSpPr>
            <a:spLocks noChangeArrowheads="1"/>
          </p:cNvSpPr>
          <p:nvPr/>
        </p:nvSpPr>
        <p:spPr bwMode="auto">
          <a:xfrm>
            <a:off x="6602413" y="5765800"/>
            <a:ext cx="1841500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GLASSES</a:t>
            </a:r>
          </a:p>
          <a:p>
            <a:r>
              <a:rPr lang="en-US"/>
              <a:t>LIGHTEN </a:t>
            </a:r>
          </a:p>
        </p:txBody>
      </p:sp>
      <p:pic>
        <p:nvPicPr>
          <p:cNvPr id="153636" name="Picture 36" descr="b516400a-250_tcm18-47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075" y="1514475"/>
            <a:ext cx="2381250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4" grpId="0"/>
      <p:bldP spid="153615" grpId="0"/>
      <p:bldP spid="153616" grpId="0"/>
      <p:bldP spid="153617" grpId="0"/>
      <p:bldP spid="153618" grpId="0"/>
      <p:bldP spid="153625" grpId="0"/>
      <p:bldP spid="1536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7038975" y="5905500"/>
            <a:ext cx="942975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76238" y="625475"/>
            <a:ext cx="24717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1.55 L of</a:t>
            </a:r>
          </a:p>
          <a:p>
            <a:r>
              <a:rPr lang="en-US" sz="2400">
                <a:solidFill>
                  <a:srgbClr val="FF0000"/>
                </a:solidFill>
              </a:rPr>
              <a:t>0.26 M KOH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3941763" y="300038"/>
            <a:ext cx="23987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2.15 L of</a:t>
            </a:r>
          </a:p>
          <a:p>
            <a:r>
              <a:rPr lang="en-US" sz="2400">
                <a:solidFill>
                  <a:srgbClr val="FF0000"/>
                </a:solidFill>
              </a:rPr>
              <a:t>0.22 M HCl</a:t>
            </a:r>
          </a:p>
        </p:txBody>
      </p:sp>
      <p:grpSp>
        <p:nvGrpSpPr>
          <p:cNvPr id="190474" name="Group 10"/>
          <p:cNvGrpSpPr>
            <a:grpSpLocks/>
          </p:cNvGrpSpPr>
          <p:nvPr/>
        </p:nvGrpSpPr>
        <p:grpSpPr bwMode="auto">
          <a:xfrm>
            <a:off x="2393950" y="220663"/>
            <a:ext cx="1965325" cy="2111375"/>
            <a:chOff x="4398" y="2952"/>
            <a:chExt cx="3522" cy="3780"/>
          </a:xfrm>
        </p:grpSpPr>
        <p:grpSp>
          <p:nvGrpSpPr>
            <p:cNvPr id="190475" name="Group 11"/>
            <p:cNvGrpSpPr>
              <a:grpSpLocks/>
            </p:cNvGrpSpPr>
            <p:nvPr/>
          </p:nvGrpSpPr>
          <p:grpSpPr bwMode="auto">
            <a:xfrm>
              <a:off x="5220" y="4660"/>
              <a:ext cx="1838" cy="2072"/>
              <a:chOff x="6300" y="4667"/>
              <a:chExt cx="1505" cy="1698"/>
            </a:xfrm>
          </p:grpSpPr>
          <p:sp>
            <p:nvSpPr>
              <p:cNvPr id="190476" name="Rectangle 12"/>
              <p:cNvSpPr>
                <a:spLocks noChangeArrowheads="1"/>
              </p:cNvSpPr>
              <p:nvPr/>
            </p:nvSpPr>
            <p:spPr bwMode="auto">
              <a:xfrm>
                <a:off x="7190" y="5331"/>
                <a:ext cx="95" cy="976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7" name="Freeform 13"/>
              <p:cNvSpPr>
                <a:spLocks/>
              </p:cNvSpPr>
              <p:nvPr/>
            </p:nvSpPr>
            <p:spPr bwMode="auto">
              <a:xfrm>
                <a:off x="6466" y="5267"/>
                <a:ext cx="928" cy="250"/>
              </a:xfrm>
              <a:custGeom>
                <a:avLst/>
                <a:gdLst/>
                <a:ahLst/>
                <a:cxnLst>
                  <a:cxn ang="0">
                    <a:pos x="495" y="1"/>
                  </a:cxn>
                  <a:cxn ang="0">
                    <a:pos x="384" y="8"/>
                  </a:cxn>
                  <a:cxn ang="0">
                    <a:pos x="285" y="17"/>
                  </a:cxn>
                  <a:cxn ang="0">
                    <a:pos x="195" y="32"/>
                  </a:cxn>
                  <a:cxn ang="0">
                    <a:pos x="121" y="49"/>
                  </a:cxn>
                  <a:cxn ang="0">
                    <a:pos x="61" y="70"/>
                  </a:cxn>
                  <a:cxn ang="0">
                    <a:pos x="22" y="93"/>
                  </a:cxn>
                  <a:cxn ang="0">
                    <a:pos x="2" y="117"/>
                  </a:cxn>
                  <a:cxn ang="0">
                    <a:pos x="5" y="142"/>
                  </a:cxn>
                  <a:cxn ang="0">
                    <a:pos x="31" y="167"/>
                  </a:cxn>
                  <a:cxn ang="0">
                    <a:pos x="76" y="189"/>
                  </a:cxn>
                  <a:cxn ang="0">
                    <a:pos x="139" y="208"/>
                  </a:cxn>
                  <a:cxn ang="0">
                    <a:pos x="217" y="224"/>
                  </a:cxn>
                  <a:cxn ang="0">
                    <a:pos x="309" y="237"/>
                  </a:cxn>
                  <a:cxn ang="0">
                    <a:pos x="412" y="247"/>
                  </a:cxn>
                  <a:cxn ang="0">
                    <a:pos x="522" y="250"/>
                  </a:cxn>
                  <a:cxn ang="0">
                    <a:pos x="605" y="250"/>
                  </a:cxn>
                  <a:cxn ang="0">
                    <a:pos x="653" y="248"/>
                  </a:cxn>
                  <a:cxn ang="0">
                    <a:pos x="700" y="245"/>
                  </a:cxn>
                  <a:cxn ang="0">
                    <a:pos x="745" y="242"/>
                  </a:cxn>
                  <a:cxn ang="0">
                    <a:pos x="791" y="239"/>
                  </a:cxn>
                  <a:cxn ang="0">
                    <a:pos x="832" y="234"/>
                  </a:cxn>
                  <a:cxn ang="0">
                    <a:pos x="872" y="228"/>
                  </a:cxn>
                  <a:cxn ang="0">
                    <a:pos x="910" y="221"/>
                  </a:cxn>
                  <a:cxn ang="0">
                    <a:pos x="928" y="27"/>
                  </a:cxn>
                  <a:cxn ang="0">
                    <a:pos x="888" y="20"/>
                  </a:cxn>
                  <a:cxn ang="0">
                    <a:pos x="846" y="14"/>
                  </a:cxn>
                  <a:cxn ang="0">
                    <a:pos x="801" y="9"/>
                  </a:cxn>
                  <a:cxn ang="0">
                    <a:pos x="756" y="6"/>
                  </a:cxn>
                  <a:cxn ang="0">
                    <a:pos x="708" y="3"/>
                  </a:cxn>
                  <a:cxn ang="0">
                    <a:pos x="657" y="1"/>
                  </a:cxn>
                  <a:cxn ang="0">
                    <a:pos x="605" y="0"/>
                  </a:cxn>
                  <a:cxn ang="0">
                    <a:pos x="552" y="0"/>
                  </a:cxn>
                </a:cxnLst>
                <a:rect l="0" t="0" r="r" b="b"/>
                <a:pathLst>
                  <a:path w="928" h="250">
                    <a:moveTo>
                      <a:pt x="552" y="0"/>
                    </a:moveTo>
                    <a:lnTo>
                      <a:pt x="495" y="1"/>
                    </a:lnTo>
                    <a:lnTo>
                      <a:pt x="439" y="3"/>
                    </a:lnTo>
                    <a:lnTo>
                      <a:pt x="384" y="8"/>
                    </a:lnTo>
                    <a:lnTo>
                      <a:pt x="334" y="11"/>
                    </a:lnTo>
                    <a:lnTo>
                      <a:pt x="285" y="17"/>
                    </a:lnTo>
                    <a:lnTo>
                      <a:pt x="238" y="24"/>
                    </a:lnTo>
                    <a:lnTo>
                      <a:pt x="195" y="32"/>
                    </a:lnTo>
                    <a:lnTo>
                      <a:pt x="157" y="40"/>
                    </a:lnTo>
                    <a:lnTo>
                      <a:pt x="121" y="49"/>
                    </a:lnTo>
                    <a:lnTo>
                      <a:pt x="88" y="59"/>
                    </a:lnTo>
                    <a:lnTo>
                      <a:pt x="61" y="70"/>
                    </a:lnTo>
                    <a:lnTo>
                      <a:pt x="40" y="80"/>
                    </a:lnTo>
                    <a:lnTo>
                      <a:pt x="22" y="93"/>
                    </a:lnTo>
                    <a:lnTo>
                      <a:pt x="9" y="104"/>
                    </a:lnTo>
                    <a:lnTo>
                      <a:pt x="2" y="117"/>
                    </a:lnTo>
                    <a:lnTo>
                      <a:pt x="0" y="130"/>
                    </a:lnTo>
                    <a:lnTo>
                      <a:pt x="5" y="142"/>
                    </a:lnTo>
                    <a:lnTo>
                      <a:pt x="14" y="155"/>
                    </a:lnTo>
                    <a:lnTo>
                      <a:pt x="31" y="167"/>
                    </a:lnTo>
                    <a:lnTo>
                      <a:pt x="51" y="178"/>
                    </a:lnTo>
                    <a:lnTo>
                      <a:pt x="76" y="189"/>
                    </a:lnTo>
                    <a:lnTo>
                      <a:pt x="105" y="199"/>
                    </a:lnTo>
                    <a:lnTo>
                      <a:pt x="139" y="208"/>
                    </a:lnTo>
                    <a:lnTo>
                      <a:pt x="177" y="216"/>
                    </a:lnTo>
                    <a:lnTo>
                      <a:pt x="217" y="224"/>
                    </a:lnTo>
                    <a:lnTo>
                      <a:pt x="262" y="231"/>
                    </a:lnTo>
                    <a:lnTo>
                      <a:pt x="309" y="237"/>
                    </a:lnTo>
                    <a:lnTo>
                      <a:pt x="359" y="242"/>
                    </a:lnTo>
                    <a:lnTo>
                      <a:pt x="412" y="247"/>
                    </a:lnTo>
                    <a:lnTo>
                      <a:pt x="466" y="248"/>
                    </a:lnTo>
                    <a:lnTo>
                      <a:pt x="522" y="250"/>
                    </a:lnTo>
                    <a:lnTo>
                      <a:pt x="579" y="250"/>
                    </a:lnTo>
                    <a:lnTo>
                      <a:pt x="605" y="250"/>
                    </a:lnTo>
                    <a:lnTo>
                      <a:pt x="628" y="248"/>
                    </a:lnTo>
                    <a:lnTo>
                      <a:pt x="653" y="248"/>
                    </a:lnTo>
                    <a:lnTo>
                      <a:pt x="677" y="247"/>
                    </a:lnTo>
                    <a:lnTo>
                      <a:pt x="700" y="245"/>
                    </a:lnTo>
                    <a:lnTo>
                      <a:pt x="724" y="244"/>
                    </a:lnTo>
                    <a:lnTo>
                      <a:pt x="745" y="242"/>
                    </a:lnTo>
                    <a:lnTo>
                      <a:pt x="769" y="240"/>
                    </a:lnTo>
                    <a:lnTo>
                      <a:pt x="791" y="239"/>
                    </a:lnTo>
                    <a:lnTo>
                      <a:pt x="812" y="236"/>
                    </a:lnTo>
                    <a:lnTo>
                      <a:pt x="832" y="234"/>
                    </a:lnTo>
                    <a:lnTo>
                      <a:pt x="852" y="231"/>
                    </a:lnTo>
                    <a:lnTo>
                      <a:pt x="872" y="228"/>
                    </a:lnTo>
                    <a:lnTo>
                      <a:pt x="892" y="224"/>
                    </a:lnTo>
                    <a:lnTo>
                      <a:pt x="910" y="221"/>
                    </a:lnTo>
                    <a:lnTo>
                      <a:pt x="928" y="218"/>
                    </a:lnTo>
                    <a:lnTo>
                      <a:pt x="928" y="27"/>
                    </a:lnTo>
                    <a:lnTo>
                      <a:pt x="908" y="24"/>
                    </a:lnTo>
                    <a:lnTo>
                      <a:pt x="888" y="20"/>
                    </a:lnTo>
                    <a:lnTo>
                      <a:pt x="868" y="17"/>
                    </a:lnTo>
                    <a:lnTo>
                      <a:pt x="846" y="14"/>
                    </a:lnTo>
                    <a:lnTo>
                      <a:pt x="825" y="12"/>
                    </a:lnTo>
                    <a:lnTo>
                      <a:pt x="801" y="9"/>
                    </a:lnTo>
                    <a:lnTo>
                      <a:pt x="780" y="8"/>
                    </a:lnTo>
                    <a:lnTo>
                      <a:pt x="756" y="6"/>
                    </a:lnTo>
                    <a:lnTo>
                      <a:pt x="731" y="4"/>
                    </a:lnTo>
                    <a:lnTo>
                      <a:pt x="708" y="3"/>
                    </a:lnTo>
                    <a:lnTo>
                      <a:pt x="682" y="1"/>
                    </a:lnTo>
                    <a:lnTo>
                      <a:pt x="657" y="1"/>
                    </a:lnTo>
                    <a:lnTo>
                      <a:pt x="632" y="0"/>
                    </a:lnTo>
                    <a:lnTo>
                      <a:pt x="605" y="0"/>
                    </a:lnTo>
                    <a:lnTo>
                      <a:pt x="579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8" name="Freeform 14"/>
              <p:cNvSpPr>
                <a:spLocks/>
              </p:cNvSpPr>
              <p:nvPr/>
            </p:nvSpPr>
            <p:spPr bwMode="auto">
              <a:xfrm>
                <a:off x="7394" y="4920"/>
                <a:ext cx="279" cy="136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74"/>
                  </a:cxn>
                  <a:cxn ang="0">
                    <a:pos x="43" y="382"/>
                  </a:cxn>
                  <a:cxn ang="0">
                    <a:pos x="81" y="391"/>
                  </a:cxn>
                  <a:cxn ang="0">
                    <a:pos x="115" y="403"/>
                  </a:cxn>
                  <a:cxn ang="0">
                    <a:pos x="144" y="414"/>
                  </a:cxn>
                  <a:cxn ang="0">
                    <a:pos x="168" y="425"/>
                  </a:cxn>
                  <a:cxn ang="0">
                    <a:pos x="186" y="438"/>
                  </a:cxn>
                  <a:cxn ang="0">
                    <a:pos x="196" y="451"/>
                  </a:cxn>
                  <a:cxn ang="0">
                    <a:pos x="202" y="465"/>
                  </a:cxn>
                  <a:cxn ang="0">
                    <a:pos x="200" y="480"/>
                  </a:cxn>
                  <a:cxn ang="0">
                    <a:pos x="191" y="494"/>
                  </a:cxn>
                  <a:cxn ang="0">
                    <a:pos x="175" y="509"/>
                  </a:cxn>
                  <a:cxn ang="0">
                    <a:pos x="151" y="522"/>
                  </a:cxn>
                  <a:cxn ang="0">
                    <a:pos x="121" y="533"/>
                  </a:cxn>
                  <a:cxn ang="0">
                    <a:pos x="86" y="544"/>
                  </a:cxn>
                  <a:cxn ang="0">
                    <a:pos x="45" y="555"/>
                  </a:cxn>
                  <a:cxn ang="0">
                    <a:pos x="0" y="565"/>
                  </a:cxn>
                  <a:cxn ang="0">
                    <a:pos x="0" y="1365"/>
                  </a:cxn>
                  <a:cxn ang="0">
                    <a:pos x="279" y="1272"/>
                  </a:cxn>
                  <a:cxn ang="0">
                    <a:pos x="279" y="0"/>
                  </a:cxn>
                  <a:cxn ang="0">
                    <a:pos x="0" y="38"/>
                  </a:cxn>
                </a:cxnLst>
                <a:rect l="0" t="0" r="r" b="b"/>
                <a:pathLst>
                  <a:path w="279" h="1365">
                    <a:moveTo>
                      <a:pt x="0" y="38"/>
                    </a:moveTo>
                    <a:lnTo>
                      <a:pt x="0" y="374"/>
                    </a:lnTo>
                    <a:lnTo>
                      <a:pt x="43" y="382"/>
                    </a:lnTo>
                    <a:lnTo>
                      <a:pt x="81" y="391"/>
                    </a:lnTo>
                    <a:lnTo>
                      <a:pt x="115" y="403"/>
                    </a:lnTo>
                    <a:lnTo>
                      <a:pt x="144" y="414"/>
                    </a:lnTo>
                    <a:lnTo>
                      <a:pt x="168" y="425"/>
                    </a:lnTo>
                    <a:lnTo>
                      <a:pt x="186" y="438"/>
                    </a:lnTo>
                    <a:lnTo>
                      <a:pt x="196" y="451"/>
                    </a:lnTo>
                    <a:lnTo>
                      <a:pt x="202" y="465"/>
                    </a:lnTo>
                    <a:lnTo>
                      <a:pt x="200" y="480"/>
                    </a:lnTo>
                    <a:lnTo>
                      <a:pt x="191" y="494"/>
                    </a:lnTo>
                    <a:lnTo>
                      <a:pt x="175" y="509"/>
                    </a:lnTo>
                    <a:lnTo>
                      <a:pt x="151" y="522"/>
                    </a:lnTo>
                    <a:lnTo>
                      <a:pt x="121" y="533"/>
                    </a:lnTo>
                    <a:lnTo>
                      <a:pt x="86" y="544"/>
                    </a:lnTo>
                    <a:lnTo>
                      <a:pt x="45" y="555"/>
                    </a:lnTo>
                    <a:lnTo>
                      <a:pt x="0" y="565"/>
                    </a:lnTo>
                    <a:lnTo>
                      <a:pt x="0" y="1365"/>
                    </a:lnTo>
                    <a:lnTo>
                      <a:pt x="279" y="1272"/>
                    </a:lnTo>
                    <a:lnTo>
                      <a:pt x="27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9" name="Freeform 15"/>
              <p:cNvSpPr>
                <a:spLocks/>
              </p:cNvSpPr>
              <p:nvPr/>
            </p:nvSpPr>
            <p:spPr bwMode="auto">
              <a:xfrm>
                <a:off x="6414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0" name="Freeform 16"/>
              <p:cNvSpPr>
                <a:spLocks/>
              </p:cNvSpPr>
              <p:nvPr/>
            </p:nvSpPr>
            <p:spPr bwMode="auto">
              <a:xfrm>
                <a:off x="6412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1" name="Freeform 17"/>
              <p:cNvSpPr>
                <a:spLocks/>
              </p:cNvSpPr>
              <p:nvPr/>
            </p:nvSpPr>
            <p:spPr bwMode="auto">
              <a:xfrm>
                <a:off x="7632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2" name="Freeform 18"/>
              <p:cNvSpPr>
                <a:spLocks/>
              </p:cNvSpPr>
              <p:nvPr/>
            </p:nvSpPr>
            <p:spPr bwMode="auto">
              <a:xfrm>
                <a:off x="6349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3" name="Freeform 19"/>
              <p:cNvSpPr>
                <a:spLocks/>
              </p:cNvSpPr>
              <p:nvPr/>
            </p:nvSpPr>
            <p:spPr bwMode="auto">
              <a:xfrm>
                <a:off x="6621" y="6147"/>
                <a:ext cx="137" cy="78"/>
              </a:xfrm>
              <a:custGeom>
                <a:avLst/>
                <a:gdLst/>
                <a:ahLst/>
                <a:cxnLst>
                  <a:cxn ang="0">
                    <a:pos x="137" y="78"/>
                  </a:cxn>
                  <a:cxn ang="0">
                    <a:pos x="137" y="43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137" y="78"/>
                  </a:cxn>
                </a:cxnLst>
                <a:rect l="0" t="0" r="r" b="b"/>
                <a:pathLst>
                  <a:path w="137" h="78">
                    <a:moveTo>
                      <a:pt x="137" y="78"/>
                    </a:moveTo>
                    <a:lnTo>
                      <a:pt x="137" y="43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3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4" name="Freeform 20"/>
              <p:cNvSpPr>
                <a:spLocks/>
              </p:cNvSpPr>
              <p:nvPr/>
            </p:nvSpPr>
            <p:spPr bwMode="auto">
              <a:xfrm>
                <a:off x="6621" y="5999"/>
                <a:ext cx="137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137" y="72"/>
                  </a:cxn>
                  <a:cxn ang="0">
                    <a:pos x="137" y="39"/>
                  </a:cxn>
                  <a:cxn ang="0">
                    <a:pos x="0" y="0"/>
                  </a:cxn>
                </a:cxnLst>
                <a:rect l="0" t="0" r="r" b="b"/>
                <a:pathLst>
                  <a:path w="137" h="72">
                    <a:moveTo>
                      <a:pt x="0" y="0"/>
                    </a:moveTo>
                    <a:lnTo>
                      <a:pt x="0" y="35"/>
                    </a:lnTo>
                    <a:lnTo>
                      <a:pt x="137" y="72"/>
                    </a:lnTo>
                    <a:lnTo>
                      <a:pt x="137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5" name="Freeform 21"/>
              <p:cNvSpPr>
                <a:spLocks/>
              </p:cNvSpPr>
              <p:nvPr/>
            </p:nvSpPr>
            <p:spPr bwMode="auto">
              <a:xfrm>
                <a:off x="6621" y="5851"/>
                <a:ext cx="137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37" y="68"/>
                  </a:cxn>
                  <a:cxn ang="0">
                    <a:pos x="137" y="32"/>
                  </a:cxn>
                  <a:cxn ang="0">
                    <a:pos x="0" y="0"/>
                  </a:cxn>
                </a:cxnLst>
                <a:rect l="0" t="0" r="r" b="b"/>
                <a:pathLst>
                  <a:path w="137" h="68">
                    <a:moveTo>
                      <a:pt x="0" y="0"/>
                    </a:moveTo>
                    <a:lnTo>
                      <a:pt x="0" y="36"/>
                    </a:lnTo>
                    <a:lnTo>
                      <a:pt x="137" y="68"/>
                    </a:lnTo>
                    <a:lnTo>
                      <a:pt x="13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6" name="Freeform 22"/>
              <p:cNvSpPr>
                <a:spLocks/>
              </p:cNvSpPr>
              <p:nvPr/>
            </p:nvSpPr>
            <p:spPr bwMode="auto">
              <a:xfrm>
                <a:off x="6621" y="5703"/>
                <a:ext cx="137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37" y="63"/>
                  </a:cxn>
                  <a:cxn ang="0">
                    <a:pos x="137" y="28"/>
                  </a:cxn>
                  <a:cxn ang="0">
                    <a:pos x="0" y="0"/>
                  </a:cxn>
                </a:cxnLst>
                <a:rect l="0" t="0" r="r" b="b"/>
                <a:pathLst>
                  <a:path w="137" h="63">
                    <a:moveTo>
                      <a:pt x="0" y="0"/>
                    </a:moveTo>
                    <a:lnTo>
                      <a:pt x="0" y="34"/>
                    </a:lnTo>
                    <a:lnTo>
                      <a:pt x="137" y="63"/>
                    </a:lnTo>
                    <a:lnTo>
                      <a:pt x="137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7" name="Freeform 23"/>
              <p:cNvSpPr>
                <a:spLocks/>
              </p:cNvSpPr>
              <p:nvPr/>
            </p:nvSpPr>
            <p:spPr bwMode="auto">
              <a:xfrm>
                <a:off x="6621" y="5554"/>
                <a:ext cx="137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137" y="58"/>
                  </a:cxn>
                  <a:cxn ang="0">
                    <a:pos x="137" y="24"/>
                  </a:cxn>
                  <a:cxn ang="0">
                    <a:pos x="0" y="0"/>
                  </a:cxn>
                </a:cxnLst>
                <a:rect l="0" t="0" r="r" b="b"/>
                <a:pathLst>
                  <a:path w="137" h="58">
                    <a:moveTo>
                      <a:pt x="0" y="0"/>
                    </a:moveTo>
                    <a:lnTo>
                      <a:pt x="0" y="35"/>
                    </a:lnTo>
                    <a:lnTo>
                      <a:pt x="137" y="58"/>
                    </a:lnTo>
                    <a:lnTo>
                      <a:pt x="13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8" name="Freeform 24"/>
              <p:cNvSpPr>
                <a:spLocks/>
              </p:cNvSpPr>
              <p:nvPr/>
            </p:nvSpPr>
            <p:spPr bwMode="auto">
              <a:xfrm>
                <a:off x="6621" y="5406"/>
                <a:ext cx="13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37" y="53"/>
                  </a:cxn>
                  <a:cxn ang="0">
                    <a:pos x="137" y="18"/>
                  </a:cxn>
                  <a:cxn ang="0">
                    <a:pos x="0" y="0"/>
                  </a:cxn>
                </a:cxnLst>
                <a:rect l="0" t="0" r="r" b="b"/>
                <a:pathLst>
                  <a:path w="137" h="53">
                    <a:moveTo>
                      <a:pt x="0" y="0"/>
                    </a:moveTo>
                    <a:lnTo>
                      <a:pt x="0" y="36"/>
                    </a:lnTo>
                    <a:lnTo>
                      <a:pt x="137" y="53"/>
                    </a:lnTo>
                    <a:lnTo>
                      <a:pt x="13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9" name="Freeform 25"/>
              <p:cNvSpPr>
                <a:spLocks/>
              </p:cNvSpPr>
              <p:nvPr/>
            </p:nvSpPr>
            <p:spPr bwMode="auto">
              <a:xfrm>
                <a:off x="6621" y="5258"/>
                <a:ext cx="137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37" y="49"/>
                  </a:cxn>
                  <a:cxn ang="0">
                    <a:pos x="137" y="13"/>
                  </a:cxn>
                  <a:cxn ang="0">
                    <a:pos x="0" y="0"/>
                  </a:cxn>
                </a:cxnLst>
                <a:rect l="0" t="0" r="r" b="b"/>
                <a:pathLst>
                  <a:path w="137" h="49">
                    <a:moveTo>
                      <a:pt x="0" y="0"/>
                    </a:moveTo>
                    <a:lnTo>
                      <a:pt x="0" y="34"/>
                    </a:lnTo>
                    <a:lnTo>
                      <a:pt x="137" y="49"/>
                    </a:lnTo>
                    <a:lnTo>
                      <a:pt x="13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0" name="Freeform 26"/>
              <p:cNvSpPr>
                <a:spLocks/>
              </p:cNvSpPr>
              <p:nvPr/>
            </p:nvSpPr>
            <p:spPr bwMode="auto">
              <a:xfrm>
                <a:off x="6621" y="5109"/>
                <a:ext cx="137" cy="43"/>
              </a:xfrm>
              <a:custGeom>
                <a:avLst/>
                <a:gdLst/>
                <a:ahLst/>
                <a:cxnLst>
                  <a:cxn ang="0">
                    <a:pos x="137" y="43"/>
                  </a:cxn>
                  <a:cxn ang="0">
                    <a:pos x="137" y="1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137" y="43"/>
                  </a:cxn>
                </a:cxnLst>
                <a:rect l="0" t="0" r="r" b="b"/>
                <a:pathLst>
                  <a:path w="137" h="43">
                    <a:moveTo>
                      <a:pt x="137" y="43"/>
                    </a:moveTo>
                    <a:lnTo>
                      <a:pt x="137" y="1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3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1" name="Freeform 27"/>
              <p:cNvSpPr>
                <a:spLocks/>
              </p:cNvSpPr>
              <p:nvPr/>
            </p:nvSpPr>
            <p:spPr bwMode="auto">
              <a:xfrm>
                <a:off x="6300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492" name="Group 28"/>
            <p:cNvGrpSpPr>
              <a:grpSpLocks/>
            </p:cNvGrpSpPr>
            <p:nvPr/>
          </p:nvGrpSpPr>
          <p:grpSpPr bwMode="auto">
            <a:xfrm rot="-6362128">
              <a:off x="6805" y="2885"/>
              <a:ext cx="1048" cy="1182"/>
              <a:chOff x="8755" y="4667"/>
              <a:chExt cx="1505" cy="1698"/>
            </a:xfrm>
          </p:grpSpPr>
          <p:sp>
            <p:nvSpPr>
              <p:cNvPr id="190493" name="Freeform 29"/>
              <p:cNvSpPr>
                <a:spLocks/>
              </p:cNvSpPr>
              <p:nvPr/>
            </p:nvSpPr>
            <p:spPr bwMode="auto">
              <a:xfrm>
                <a:off x="8869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4" name="Freeform 30"/>
              <p:cNvSpPr>
                <a:spLocks/>
              </p:cNvSpPr>
              <p:nvPr/>
            </p:nvSpPr>
            <p:spPr bwMode="auto">
              <a:xfrm>
                <a:off x="8867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5" name="Freeform 31"/>
              <p:cNvSpPr>
                <a:spLocks/>
              </p:cNvSpPr>
              <p:nvPr/>
            </p:nvSpPr>
            <p:spPr bwMode="auto">
              <a:xfrm>
                <a:off x="10087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6" name="Freeform 32"/>
              <p:cNvSpPr>
                <a:spLocks/>
              </p:cNvSpPr>
              <p:nvPr/>
            </p:nvSpPr>
            <p:spPr bwMode="auto">
              <a:xfrm>
                <a:off x="8804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7" name="Freeform 33"/>
              <p:cNvSpPr>
                <a:spLocks/>
              </p:cNvSpPr>
              <p:nvPr/>
            </p:nvSpPr>
            <p:spPr bwMode="auto">
              <a:xfrm>
                <a:off x="8755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498" name="Group 34"/>
            <p:cNvGrpSpPr>
              <a:grpSpLocks/>
            </p:cNvGrpSpPr>
            <p:nvPr/>
          </p:nvGrpSpPr>
          <p:grpSpPr bwMode="auto">
            <a:xfrm rot="6392466">
              <a:off x="4465" y="3312"/>
              <a:ext cx="1048" cy="1182"/>
              <a:chOff x="8755" y="4667"/>
              <a:chExt cx="1505" cy="1698"/>
            </a:xfrm>
          </p:grpSpPr>
          <p:sp>
            <p:nvSpPr>
              <p:cNvPr id="190499" name="Freeform 35"/>
              <p:cNvSpPr>
                <a:spLocks/>
              </p:cNvSpPr>
              <p:nvPr/>
            </p:nvSpPr>
            <p:spPr bwMode="auto">
              <a:xfrm>
                <a:off x="8869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0" name="Freeform 36"/>
              <p:cNvSpPr>
                <a:spLocks/>
              </p:cNvSpPr>
              <p:nvPr/>
            </p:nvSpPr>
            <p:spPr bwMode="auto">
              <a:xfrm>
                <a:off x="8867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1" name="Freeform 37"/>
              <p:cNvSpPr>
                <a:spLocks/>
              </p:cNvSpPr>
              <p:nvPr/>
            </p:nvSpPr>
            <p:spPr bwMode="auto">
              <a:xfrm>
                <a:off x="10087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2" name="Freeform 38"/>
              <p:cNvSpPr>
                <a:spLocks/>
              </p:cNvSpPr>
              <p:nvPr/>
            </p:nvSpPr>
            <p:spPr bwMode="auto">
              <a:xfrm>
                <a:off x="8804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3" name="Freeform 39"/>
              <p:cNvSpPr>
                <a:spLocks/>
              </p:cNvSpPr>
              <p:nvPr/>
            </p:nvSpPr>
            <p:spPr bwMode="auto">
              <a:xfrm>
                <a:off x="8755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0504" name="Freeform 40"/>
            <p:cNvSpPr>
              <a:spLocks/>
            </p:cNvSpPr>
            <p:nvPr/>
          </p:nvSpPr>
          <p:spPr bwMode="auto">
            <a:xfrm>
              <a:off x="6411" y="4032"/>
              <a:ext cx="609" cy="1478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313" y="376"/>
                </a:cxn>
                <a:cxn ang="0">
                  <a:pos x="0" y="1478"/>
                </a:cxn>
              </a:cxnLst>
              <a:rect l="0" t="0" r="r" b="b"/>
              <a:pathLst>
                <a:path w="609" h="1478">
                  <a:moveTo>
                    <a:pt x="609" y="0"/>
                  </a:moveTo>
                  <a:cubicBezTo>
                    <a:pt x="560" y="63"/>
                    <a:pt x="414" y="130"/>
                    <a:pt x="313" y="376"/>
                  </a:cubicBezTo>
                  <a:cubicBezTo>
                    <a:pt x="212" y="622"/>
                    <a:pt x="65" y="1248"/>
                    <a:pt x="0" y="14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05" name="Freeform 41"/>
            <p:cNvSpPr>
              <a:spLocks/>
            </p:cNvSpPr>
            <p:nvPr/>
          </p:nvSpPr>
          <p:spPr bwMode="auto">
            <a:xfrm>
              <a:off x="5960" y="3631"/>
              <a:ext cx="1954" cy="1854"/>
            </a:xfrm>
            <a:custGeom>
              <a:avLst/>
              <a:gdLst/>
              <a:ahLst/>
              <a:cxnLst>
                <a:cxn ang="0">
                  <a:pos x="1954" y="0"/>
                </a:cxn>
                <a:cxn ang="0">
                  <a:pos x="880" y="221"/>
                </a:cxn>
                <a:cxn ang="0">
                  <a:pos x="340" y="941"/>
                </a:cxn>
                <a:cxn ang="0">
                  <a:pos x="0" y="1854"/>
                </a:cxn>
              </a:cxnLst>
              <a:rect l="0" t="0" r="r" b="b"/>
              <a:pathLst>
                <a:path w="1954" h="1854">
                  <a:moveTo>
                    <a:pt x="1954" y="0"/>
                  </a:moveTo>
                  <a:cubicBezTo>
                    <a:pt x="1773" y="37"/>
                    <a:pt x="1149" y="64"/>
                    <a:pt x="880" y="221"/>
                  </a:cubicBezTo>
                  <a:cubicBezTo>
                    <a:pt x="611" y="378"/>
                    <a:pt x="487" y="669"/>
                    <a:pt x="340" y="941"/>
                  </a:cubicBezTo>
                  <a:cubicBezTo>
                    <a:pt x="193" y="1213"/>
                    <a:pt x="71" y="1664"/>
                    <a:pt x="0" y="185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06" name="Freeform 42"/>
            <p:cNvSpPr>
              <a:spLocks/>
            </p:cNvSpPr>
            <p:nvPr/>
          </p:nvSpPr>
          <p:spPr bwMode="auto">
            <a:xfrm>
              <a:off x="5347" y="4470"/>
              <a:ext cx="451" cy="1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" y="263"/>
                </a:cxn>
                <a:cxn ang="0">
                  <a:pos x="451" y="1027"/>
                </a:cxn>
              </a:cxnLst>
              <a:rect l="0" t="0" r="r" b="b"/>
              <a:pathLst>
                <a:path w="451" h="1027">
                  <a:moveTo>
                    <a:pt x="0" y="0"/>
                  </a:moveTo>
                  <a:cubicBezTo>
                    <a:pt x="35" y="44"/>
                    <a:pt x="138" y="92"/>
                    <a:pt x="213" y="263"/>
                  </a:cubicBezTo>
                  <a:cubicBezTo>
                    <a:pt x="288" y="434"/>
                    <a:pt x="401" y="868"/>
                    <a:pt x="451" y="102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07" name="Freeform 43"/>
            <p:cNvSpPr>
              <a:spLocks/>
            </p:cNvSpPr>
            <p:nvPr/>
          </p:nvSpPr>
          <p:spPr bwMode="auto">
            <a:xfrm>
              <a:off x="4433" y="4107"/>
              <a:ext cx="1728" cy="1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8" y="125"/>
                </a:cxn>
                <a:cxn ang="0">
                  <a:pos x="1177" y="363"/>
                </a:cxn>
                <a:cxn ang="0">
                  <a:pos x="1728" y="1352"/>
                </a:cxn>
              </a:cxnLst>
              <a:rect l="0" t="0" r="r" b="b"/>
              <a:pathLst>
                <a:path w="1728" h="1352">
                  <a:moveTo>
                    <a:pt x="0" y="0"/>
                  </a:moveTo>
                  <a:cubicBezTo>
                    <a:pt x="104" y="19"/>
                    <a:pt x="442" y="65"/>
                    <a:pt x="638" y="125"/>
                  </a:cubicBezTo>
                  <a:cubicBezTo>
                    <a:pt x="834" y="185"/>
                    <a:pt x="995" y="159"/>
                    <a:pt x="1177" y="363"/>
                  </a:cubicBezTo>
                  <a:cubicBezTo>
                    <a:pt x="1359" y="567"/>
                    <a:pt x="1613" y="1146"/>
                    <a:pt x="1728" y="13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509" name="Rectangle 45"/>
          <p:cNvSpPr>
            <a:spLocks noChangeArrowheads="1"/>
          </p:cNvSpPr>
          <p:nvPr/>
        </p:nvSpPr>
        <p:spPr bwMode="auto">
          <a:xfrm>
            <a:off x="677863" y="2328863"/>
            <a:ext cx="19335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KOH =</a:t>
            </a:r>
          </a:p>
        </p:txBody>
      </p:sp>
      <p:sp>
        <p:nvSpPr>
          <p:cNvPr id="190510" name="Rectangle 46"/>
          <p:cNvSpPr>
            <a:spLocks noChangeArrowheads="1"/>
          </p:cNvSpPr>
          <p:nvPr/>
        </p:nvSpPr>
        <p:spPr bwMode="auto">
          <a:xfrm>
            <a:off x="5060950" y="2786063"/>
            <a:ext cx="30559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0.403 mol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90511" name="Rectangle 47"/>
          <p:cNvSpPr>
            <a:spLocks noChangeArrowheads="1"/>
          </p:cNvSpPr>
          <p:nvPr/>
        </p:nvSpPr>
        <p:spPr bwMode="auto">
          <a:xfrm>
            <a:off x="2562225" y="2328863"/>
            <a:ext cx="26003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0.26 M (1.55 L)</a:t>
            </a:r>
          </a:p>
        </p:txBody>
      </p:sp>
      <p:sp>
        <p:nvSpPr>
          <p:cNvPr id="190512" name="Rectangle 48"/>
          <p:cNvSpPr>
            <a:spLocks noChangeArrowheads="1"/>
          </p:cNvSpPr>
          <p:nvPr/>
        </p:nvSpPr>
        <p:spPr bwMode="auto">
          <a:xfrm>
            <a:off x="5065713" y="2328863"/>
            <a:ext cx="29241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0.403 mol KOH</a:t>
            </a:r>
          </a:p>
        </p:txBody>
      </p:sp>
      <p:sp>
        <p:nvSpPr>
          <p:cNvPr id="190514" name="Rectangle 50"/>
          <p:cNvSpPr>
            <a:spLocks noChangeArrowheads="1"/>
          </p:cNvSpPr>
          <p:nvPr/>
        </p:nvSpPr>
        <p:spPr bwMode="auto">
          <a:xfrm>
            <a:off x="849313" y="3241675"/>
            <a:ext cx="17573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HCl =</a:t>
            </a:r>
          </a:p>
        </p:txBody>
      </p:sp>
      <p:sp>
        <p:nvSpPr>
          <p:cNvPr id="190515" name="Rectangle 51"/>
          <p:cNvSpPr>
            <a:spLocks noChangeArrowheads="1"/>
          </p:cNvSpPr>
          <p:nvPr/>
        </p:nvSpPr>
        <p:spPr bwMode="auto">
          <a:xfrm>
            <a:off x="5046663" y="3698875"/>
            <a:ext cx="27860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0.473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0516" name="Rectangle 52"/>
          <p:cNvSpPr>
            <a:spLocks noChangeArrowheads="1"/>
          </p:cNvSpPr>
          <p:nvPr/>
        </p:nvSpPr>
        <p:spPr bwMode="auto">
          <a:xfrm>
            <a:off x="2562225" y="3241675"/>
            <a:ext cx="26003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0.22 M (2.15 L)</a:t>
            </a:r>
          </a:p>
        </p:txBody>
      </p:sp>
      <p:sp>
        <p:nvSpPr>
          <p:cNvPr id="190517" name="Rectangle 53"/>
          <p:cNvSpPr>
            <a:spLocks noChangeArrowheads="1"/>
          </p:cNvSpPr>
          <p:nvPr/>
        </p:nvSpPr>
        <p:spPr bwMode="auto">
          <a:xfrm>
            <a:off x="5051425" y="3241675"/>
            <a:ext cx="27479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0.473 mol HCl</a:t>
            </a:r>
          </a:p>
        </p:txBody>
      </p:sp>
      <p:sp>
        <p:nvSpPr>
          <p:cNvPr id="190518" name="AutoShape 54"/>
          <p:cNvSpPr>
            <a:spLocks noChangeArrowheads="1"/>
          </p:cNvSpPr>
          <p:nvPr/>
        </p:nvSpPr>
        <p:spPr bwMode="auto">
          <a:xfrm>
            <a:off x="7705725" y="3789363"/>
            <a:ext cx="320675" cy="304800"/>
          </a:xfrm>
          <a:prstGeom prst="star5">
            <a:avLst/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19" name="AutoShape 55"/>
          <p:cNvSpPr>
            <a:spLocks noChangeArrowheads="1"/>
          </p:cNvSpPr>
          <p:nvPr/>
        </p:nvSpPr>
        <p:spPr bwMode="auto">
          <a:xfrm>
            <a:off x="7996238" y="2874963"/>
            <a:ext cx="320675" cy="304800"/>
          </a:xfrm>
          <a:prstGeom prst="star5">
            <a:avLst/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20" name="Line 56"/>
          <p:cNvSpPr>
            <a:spLocks noChangeShapeType="1"/>
          </p:cNvSpPr>
          <p:nvPr/>
        </p:nvSpPr>
        <p:spPr bwMode="auto">
          <a:xfrm flipV="1">
            <a:off x="5427663" y="3505200"/>
            <a:ext cx="23225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21" name="Line 57"/>
          <p:cNvSpPr>
            <a:spLocks noChangeShapeType="1"/>
          </p:cNvSpPr>
          <p:nvPr/>
        </p:nvSpPr>
        <p:spPr bwMode="auto">
          <a:xfrm flipV="1">
            <a:off x="5441950" y="2605088"/>
            <a:ext cx="24542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0522" name="Rectangle 58"/>
          <p:cNvSpPr>
            <a:spLocks noChangeArrowheads="1"/>
          </p:cNvSpPr>
          <p:nvPr/>
        </p:nvSpPr>
        <p:spPr bwMode="auto">
          <a:xfrm>
            <a:off x="1306513" y="5011738"/>
            <a:ext cx="16144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H</a:t>
            </a:r>
            <a:r>
              <a:rPr lang="en-US" baseline="30000"/>
              <a:t>1+</a:t>
            </a:r>
            <a:r>
              <a:rPr lang="en-US"/>
              <a:t> ] =  </a:t>
            </a:r>
          </a:p>
        </p:txBody>
      </p:sp>
      <p:sp>
        <p:nvSpPr>
          <p:cNvPr id="190523" name="Line 59"/>
          <p:cNvSpPr>
            <a:spLocks noChangeShapeType="1"/>
          </p:cNvSpPr>
          <p:nvPr/>
        </p:nvSpPr>
        <p:spPr bwMode="auto">
          <a:xfrm>
            <a:off x="4256088" y="4419600"/>
            <a:ext cx="725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524" name="Rectangle 60"/>
          <p:cNvSpPr>
            <a:spLocks noChangeArrowheads="1"/>
          </p:cNvSpPr>
          <p:nvPr/>
        </p:nvSpPr>
        <p:spPr bwMode="auto">
          <a:xfrm>
            <a:off x="5046663" y="4164013"/>
            <a:ext cx="27860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0.070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0525" name="Rectangle 61"/>
          <p:cNvSpPr>
            <a:spLocks noChangeArrowheads="1"/>
          </p:cNvSpPr>
          <p:nvPr/>
        </p:nvSpPr>
        <p:spPr bwMode="auto">
          <a:xfrm>
            <a:off x="5070475" y="5011738"/>
            <a:ext cx="27066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0.0189 M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0527" name="Rectangle 63"/>
          <p:cNvSpPr>
            <a:spLocks noChangeArrowheads="1"/>
          </p:cNvSpPr>
          <p:nvPr/>
        </p:nvSpPr>
        <p:spPr bwMode="auto">
          <a:xfrm>
            <a:off x="2709863" y="4749800"/>
            <a:ext cx="24796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0.070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0528" name="Rectangle 64"/>
          <p:cNvSpPr>
            <a:spLocks noChangeArrowheads="1"/>
          </p:cNvSpPr>
          <p:nvPr/>
        </p:nvSpPr>
        <p:spPr bwMode="auto">
          <a:xfrm>
            <a:off x="2595563" y="5230813"/>
            <a:ext cx="26685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1.55 L + 2.15 L </a:t>
            </a:r>
          </a:p>
        </p:txBody>
      </p:sp>
      <p:sp>
        <p:nvSpPr>
          <p:cNvPr id="190529" name="Line 65"/>
          <p:cNvSpPr>
            <a:spLocks noChangeShapeType="1"/>
          </p:cNvSpPr>
          <p:nvPr/>
        </p:nvSpPr>
        <p:spPr bwMode="auto">
          <a:xfrm>
            <a:off x="2728913" y="5238750"/>
            <a:ext cx="2308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530" name="Rectangle 66"/>
          <p:cNvSpPr>
            <a:spLocks noChangeArrowheads="1"/>
          </p:cNvSpPr>
          <p:nvPr/>
        </p:nvSpPr>
        <p:spPr bwMode="auto">
          <a:xfrm>
            <a:off x="2057400" y="4164013"/>
            <a:ext cx="21590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LEFT OVER</a:t>
            </a:r>
          </a:p>
        </p:txBody>
      </p:sp>
      <p:sp>
        <p:nvSpPr>
          <p:cNvPr id="190531" name="Rectangle 67"/>
          <p:cNvSpPr>
            <a:spLocks noChangeArrowheads="1"/>
          </p:cNvSpPr>
          <p:nvPr/>
        </p:nvSpPr>
        <p:spPr bwMode="auto">
          <a:xfrm>
            <a:off x="3895725" y="5926138"/>
            <a:ext cx="26908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(0.0189) </a:t>
            </a:r>
          </a:p>
        </p:txBody>
      </p:sp>
      <p:sp>
        <p:nvSpPr>
          <p:cNvPr id="190532" name="Rectangle 68"/>
          <p:cNvSpPr>
            <a:spLocks noChangeArrowheads="1"/>
          </p:cNvSpPr>
          <p:nvPr/>
        </p:nvSpPr>
        <p:spPr bwMode="auto">
          <a:xfrm>
            <a:off x="1171575" y="5926138"/>
            <a:ext cx="28432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30000"/>
              <a:t>1+</a:t>
            </a:r>
            <a:r>
              <a:rPr lang="en-US"/>
              <a:t> ] </a:t>
            </a:r>
          </a:p>
        </p:txBody>
      </p:sp>
      <p:sp>
        <p:nvSpPr>
          <p:cNvPr id="190533" name="Rectangle 69"/>
          <p:cNvSpPr>
            <a:spLocks noChangeArrowheads="1"/>
          </p:cNvSpPr>
          <p:nvPr/>
        </p:nvSpPr>
        <p:spPr bwMode="auto">
          <a:xfrm>
            <a:off x="6535738" y="5926138"/>
            <a:ext cx="14795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 1.72 </a:t>
            </a:r>
          </a:p>
        </p:txBody>
      </p:sp>
      <p:grpSp>
        <p:nvGrpSpPr>
          <p:cNvPr id="190534" name="Group 70"/>
          <p:cNvGrpSpPr>
            <a:grpSpLocks/>
          </p:cNvGrpSpPr>
          <p:nvPr/>
        </p:nvGrpSpPr>
        <p:grpSpPr bwMode="auto">
          <a:xfrm>
            <a:off x="6216650" y="246063"/>
            <a:ext cx="2120900" cy="1835150"/>
            <a:chOff x="4159" y="173"/>
            <a:chExt cx="1336" cy="1156"/>
          </a:xfrm>
        </p:grpSpPr>
        <p:grpSp>
          <p:nvGrpSpPr>
            <p:cNvPr id="190535" name="Group 71"/>
            <p:cNvGrpSpPr>
              <a:grpSpLocks/>
            </p:cNvGrpSpPr>
            <p:nvPr/>
          </p:nvGrpSpPr>
          <p:grpSpPr bwMode="auto">
            <a:xfrm>
              <a:off x="4159" y="173"/>
              <a:ext cx="1336" cy="1156"/>
              <a:chOff x="4174" y="239"/>
              <a:chExt cx="1152" cy="996"/>
            </a:xfrm>
          </p:grpSpPr>
          <p:sp>
            <p:nvSpPr>
              <p:cNvPr id="190536" name="AutoShape 72"/>
              <p:cNvSpPr>
                <a:spLocks noChangeArrowheads="1"/>
              </p:cNvSpPr>
              <p:nvPr/>
            </p:nvSpPr>
            <p:spPr bwMode="auto">
              <a:xfrm>
                <a:off x="4174" y="239"/>
                <a:ext cx="1152" cy="99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7" name="Freeform 73"/>
              <p:cNvSpPr>
                <a:spLocks/>
              </p:cNvSpPr>
              <p:nvPr/>
            </p:nvSpPr>
            <p:spPr bwMode="auto">
              <a:xfrm>
                <a:off x="4422" y="804"/>
                <a:ext cx="65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5" y="0"/>
                  </a:cxn>
                </a:cxnLst>
                <a:rect l="0" t="0" r="r" b="b"/>
                <a:pathLst>
                  <a:path w="1635" h="1">
                    <a:moveTo>
                      <a:pt x="0" y="0"/>
                    </a:moveTo>
                    <a:lnTo>
                      <a:pt x="1635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8" name="Line 74"/>
              <p:cNvSpPr>
                <a:spLocks noChangeShapeType="1"/>
              </p:cNvSpPr>
              <p:nvPr/>
            </p:nvSpPr>
            <p:spPr bwMode="auto">
              <a:xfrm>
                <a:off x="4750" y="803"/>
                <a:ext cx="0" cy="43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0539" name="Text Box 75"/>
            <p:cNvSpPr txBox="1">
              <a:spLocks noChangeArrowheads="1"/>
            </p:cNvSpPr>
            <p:nvPr/>
          </p:nvSpPr>
          <p:spPr bwMode="auto">
            <a:xfrm>
              <a:off x="4539" y="493"/>
              <a:ext cx="54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</a:t>
              </a:r>
              <a:r>
                <a:rPr lang="en-US"/>
                <a:t>mol</a:t>
              </a:r>
            </a:p>
          </p:txBody>
        </p:sp>
        <p:sp>
          <p:nvSpPr>
            <p:cNvPr id="190540" name="Text Box 76"/>
            <p:cNvSpPr txBox="1">
              <a:spLocks noChangeArrowheads="1"/>
            </p:cNvSpPr>
            <p:nvPr/>
          </p:nvSpPr>
          <p:spPr bwMode="auto">
            <a:xfrm>
              <a:off x="4782" y="943"/>
              <a:ext cx="494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</a:t>
              </a:r>
              <a:r>
                <a:rPr lang="en-US"/>
                <a:t>  L</a:t>
              </a:r>
            </a:p>
          </p:txBody>
        </p:sp>
        <p:sp>
          <p:nvSpPr>
            <p:cNvPr id="190541" name="Text Box 77"/>
            <p:cNvSpPr txBox="1">
              <a:spLocks noChangeArrowheads="1"/>
            </p:cNvSpPr>
            <p:nvPr/>
          </p:nvSpPr>
          <p:spPr bwMode="auto">
            <a:xfrm>
              <a:off x="4287" y="943"/>
              <a:ext cx="531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  </a:t>
              </a:r>
              <a:r>
                <a:rPr lang="en-US"/>
                <a:t>M</a:t>
              </a:r>
            </a:p>
          </p:txBody>
        </p:sp>
      </p:grpSp>
      <p:sp>
        <p:nvSpPr>
          <p:cNvPr id="190548" name="AutoShape 84"/>
          <p:cNvSpPr>
            <a:spLocks noChangeArrowheads="1"/>
          </p:cNvSpPr>
          <p:nvPr/>
        </p:nvSpPr>
        <p:spPr bwMode="auto">
          <a:xfrm>
            <a:off x="6694488" y="266700"/>
            <a:ext cx="1162050" cy="100647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 algn="ctr">
            <a:solidFill>
              <a:srgbClr val="993366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0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0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9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0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9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0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0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9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0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9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9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9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509" grpId="0"/>
      <p:bldP spid="190510" grpId="0"/>
      <p:bldP spid="190511" grpId="0"/>
      <p:bldP spid="190512" grpId="0"/>
      <p:bldP spid="190514" grpId="0"/>
      <p:bldP spid="190515" grpId="0"/>
      <p:bldP spid="190516" grpId="0"/>
      <p:bldP spid="190517" grpId="0"/>
      <p:bldP spid="190518" grpId="0" animBg="1"/>
      <p:bldP spid="190519" grpId="0" animBg="1"/>
      <p:bldP spid="190520" grpId="0" animBg="1"/>
      <p:bldP spid="190521" grpId="0" animBg="1"/>
      <p:bldP spid="190522" grpId="0"/>
      <p:bldP spid="190523" grpId="0" animBg="1"/>
      <p:bldP spid="190524" grpId="0"/>
      <p:bldP spid="190525" grpId="0"/>
      <p:bldP spid="190527" grpId="0"/>
      <p:bldP spid="190528" grpId="0"/>
      <p:bldP spid="190529" grpId="0" animBg="1"/>
      <p:bldP spid="190530" grpId="0"/>
      <p:bldP spid="190531" grpId="0"/>
      <p:bldP spid="190532" grpId="0"/>
      <p:bldP spid="190533" grpId="0"/>
      <p:bldP spid="1905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85738" y="619125"/>
            <a:ext cx="8693150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4.25 L of 0.35 M hydrochloric acid is mixed </a:t>
            </a:r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/3.80 L of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0.39 M sodium hydroxide. Find final pH. Assume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		  	     100% dissociation.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3903663" y="222250"/>
            <a:ext cx="101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(HCl)</a:t>
            </a: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2090738" y="1484313"/>
            <a:ext cx="1411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(NaOH)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933450" y="2124075"/>
            <a:ext cx="17573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HCl =</a:t>
            </a: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5145088" y="2581275"/>
            <a:ext cx="29845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1.4875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2646363" y="2124075"/>
            <a:ext cx="26003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0.35 M (4.25 L)</a:t>
            </a:r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5149850" y="2124075"/>
            <a:ext cx="29464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1.4875 mol HCl</a:t>
            </a:r>
          </a:p>
        </p:txBody>
      </p:sp>
      <p:sp>
        <p:nvSpPr>
          <p:cNvPr id="191502" name="AutoShape 14"/>
          <p:cNvSpPr>
            <a:spLocks noChangeArrowheads="1"/>
          </p:cNvSpPr>
          <p:nvPr/>
        </p:nvSpPr>
        <p:spPr bwMode="auto">
          <a:xfrm>
            <a:off x="8147050" y="2671763"/>
            <a:ext cx="320675" cy="304800"/>
          </a:xfrm>
          <a:prstGeom prst="star5">
            <a:avLst/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 flipV="1">
            <a:off x="5511800" y="2387600"/>
            <a:ext cx="25844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520700" y="3043238"/>
            <a:ext cx="21526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NaOH =</a:t>
            </a:r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5118100" y="3500438"/>
            <a:ext cx="32543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1.4820 mol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2633663" y="3043238"/>
            <a:ext cx="26003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0.39 M (3.80 L)</a:t>
            </a:r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5122863" y="3043238"/>
            <a:ext cx="33416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1.4820 mol NaOH</a:t>
            </a:r>
          </a:p>
        </p:txBody>
      </p:sp>
      <p:sp>
        <p:nvSpPr>
          <p:cNvPr id="191508" name="AutoShape 20"/>
          <p:cNvSpPr>
            <a:spLocks noChangeArrowheads="1"/>
          </p:cNvSpPr>
          <p:nvPr/>
        </p:nvSpPr>
        <p:spPr bwMode="auto">
          <a:xfrm>
            <a:off x="8339138" y="3589338"/>
            <a:ext cx="320675" cy="304800"/>
          </a:xfrm>
          <a:prstGeom prst="star5">
            <a:avLst/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V="1">
            <a:off x="5513388" y="3319463"/>
            <a:ext cx="29606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7310438" y="5691188"/>
            <a:ext cx="942975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1377950" y="4797425"/>
            <a:ext cx="16144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H</a:t>
            </a:r>
            <a:r>
              <a:rPr lang="en-US" baseline="30000"/>
              <a:t>1+</a:t>
            </a:r>
            <a:r>
              <a:rPr lang="en-US"/>
              <a:t> ] =  </a:t>
            </a:r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>
            <a:off x="4327525" y="4205288"/>
            <a:ext cx="725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5118100" y="3949700"/>
            <a:ext cx="29845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0.0055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5141913" y="4797425"/>
            <a:ext cx="3351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6.83 x 10</a:t>
            </a:r>
            <a:r>
              <a:rPr lang="en-US" baseline="30000"/>
              <a:t>–4</a:t>
            </a:r>
            <a:r>
              <a:rPr lang="en-US"/>
              <a:t> M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781300" y="4535488"/>
            <a:ext cx="26781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0.0055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2667000" y="5016500"/>
            <a:ext cx="26685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4.25 L + 3.80 L </a:t>
            </a:r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>
            <a:off x="2800350" y="5024438"/>
            <a:ext cx="2308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2128838" y="3949700"/>
            <a:ext cx="21590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LEFT OVER</a:t>
            </a:r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3567113" y="5711825"/>
            <a:ext cx="33353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(6.83 x 10</a:t>
            </a:r>
            <a:r>
              <a:rPr lang="en-US" baseline="30000"/>
              <a:t>–4</a:t>
            </a:r>
            <a:r>
              <a:rPr lang="en-US"/>
              <a:t>) </a:t>
            </a:r>
          </a:p>
        </p:txBody>
      </p:sp>
      <p:sp>
        <p:nvSpPr>
          <p:cNvPr id="191520" name="Rectangle 32"/>
          <p:cNvSpPr>
            <a:spLocks noChangeArrowheads="1"/>
          </p:cNvSpPr>
          <p:nvPr/>
        </p:nvSpPr>
        <p:spPr bwMode="auto">
          <a:xfrm>
            <a:off x="842963" y="5711825"/>
            <a:ext cx="2843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30000"/>
              <a:t>1+</a:t>
            </a:r>
            <a:r>
              <a:rPr lang="en-US"/>
              <a:t> ] </a:t>
            </a:r>
          </a:p>
        </p:txBody>
      </p: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6807200" y="5711825"/>
            <a:ext cx="14795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 3.17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191497" grpId="0"/>
      <p:bldP spid="191498" grpId="0"/>
      <p:bldP spid="191499" grpId="0"/>
      <p:bldP spid="191500" grpId="0"/>
      <p:bldP spid="191501" grpId="0"/>
      <p:bldP spid="191502" grpId="0" animBg="1"/>
      <p:bldP spid="191503" grpId="0" animBg="1"/>
      <p:bldP spid="191504" grpId="0"/>
      <p:bldP spid="191505" grpId="0"/>
      <p:bldP spid="191506" grpId="0"/>
      <p:bldP spid="191507" grpId="0"/>
      <p:bldP spid="191508" grpId="0" animBg="1"/>
      <p:bldP spid="191509" grpId="0" animBg="1"/>
      <p:bldP spid="191510" grpId="0" animBg="1"/>
      <p:bldP spid="191511" grpId="0"/>
      <p:bldP spid="191512" grpId="0" animBg="1"/>
      <p:bldP spid="191513" grpId="0"/>
      <p:bldP spid="191514" grpId="0"/>
      <p:bldP spid="191515" grpId="0"/>
      <p:bldP spid="191516" grpId="0"/>
      <p:bldP spid="191517" grpId="0" animBg="1"/>
      <p:bldP spid="191518" grpId="0"/>
      <p:bldP spid="191519" grpId="0"/>
      <p:bldP spid="191520" grpId="0"/>
      <p:bldP spid="1915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312738" y="509588"/>
            <a:ext cx="8589962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5.74 L of 0.29 M sulfuric acid is mixed </a:t>
            </a:r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/3.21 L of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0.35 M aluminum hydroxide. Find final pH.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			   Assume 100% dissociation. 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3411538" y="79375"/>
            <a:ext cx="1462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)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182813" y="1357313"/>
            <a:ext cx="164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(Al(OH)</a:t>
            </a:r>
            <a:r>
              <a:rPr lang="en-US" baseline="-25000"/>
              <a:t>3</a:t>
            </a:r>
            <a:r>
              <a:rPr lang="en-US"/>
              <a:t>)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461963" y="1924050"/>
            <a:ext cx="22034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 =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5145088" y="2381250"/>
            <a:ext cx="29845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3.3292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2603500" y="1924050"/>
            <a:ext cx="26003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0.29 M (5.74 L)</a:t>
            </a: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5149850" y="1924050"/>
            <a:ext cx="33924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1.6646 mol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</a:p>
        </p:txBody>
      </p:sp>
      <p:sp>
        <p:nvSpPr>
          <p:cNvPr id="192526" name="AutoShape 14"/>
          <p:cNvSpPr>
            <a:spLocks noChangeArrowheads="1"/>
          </p:cNvSpPr>
          <p:nvPr/>
        </p:nvSpPr>
        <p:spPr bwMode="auto">
          <a:xfrm>
            <a:off x="8147050" y="2471738"/>
            <a:ext cx="320675" cy="304800"/>
          </a:xfrm>
          <a:prstGeom prst="star5">
            <a:avLst/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V="1">
            <a:off x="5511800" y="2187575"/>
            <a:ext cx="293211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277813" y="2843213"/>
            <a:ext cx="23860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mol Al(OH)</a:t>
            </a:r>
            <a:r>
              <a:rPr lang="en-US" baseline="-25000"/>
              <a:t>3</a:t>
            </a:r>
            <a:r>
              <a:rPr lang="en-US"/>
              <a:t> =</a:t>
            </a:r>
          </a:p>
        </p:txBody>
      </p:sp>
      <p:sp>
        <p:nvSpPr>
          <p:cNvPr id="192529" name="Rectangle 17"/>
          <p:cNvSpPr>
            <a:spLocks noChangeArrowheads="1"/>
          </p:cNvSpPr>
          <p:nvPr/>
        </p:nvSpPr>
        <p:spPr bwMode="auto">
          <a:xfrm>
            <a:off x="5118100" y="3300413"/>
            <a:ext cx="32543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3.3705 mol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2633663" y="2843213"/>
            <a:ext cx="26003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0.35 M (3.21 L)</a:t>
            </a:r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5122863" y="2843213"/>
            <a:ext cx="35750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1.1235 mol Al(OH)</a:t>
            </a:r>
            <a:r>
              <a:rPr lang="en-US" baseline="-25000"/>
              <a:t>3</a:t>
            </a:r>
          </a:p>
        </p:txBody>
      </p:sp>
      <p:sp>
        <p:nvSpPr>
          <p:cNvPr id="192532" name="AutoShape 20"/>
          <p:cNvSpPr>
            <a:spLocks noChangeArrowheads="1"/>
          </p:cNvSpPr>
          <p:nvPr/>
        </p:nvSpPr>
        <p:spPr bwMode="auto">
          <a:xfrm>
            <a:off x="8339138" y="3389313"/>
            <a:ext cx="320675" cy="304800"/>
          </a:xfrm>
          <a:prstGeom prst="star5">
            <a:avLst/>
          </a:pr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33" name="Line 21"/>
          <p:cNvSpPr>
            <a:spLocks noChangeShapeType="1"/>
          </p:cNvSpPr>
          <p:nvPr/>
        </p:nvSpPr>
        <p:spPr bwMode="auto">
          <a:xfrm flipV="1">
            <a:off x="5513388" y="3119438"/>
            <a:ext cx="3048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>
            <a:off x="4327525" y="4005263"/>
            <a:ext cx="725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35" name="Rectangle 23"/>
          <p:cNvSpPr>
            <a:spLocks noChangeArrowheads="1"/>
          </p:cNvSpPr>
          <p:nvPr/>
        </p:nvSpPr>
        <p:spPr bwMode="auto">
          <a:xfrm>
            <a:off x="5118100" y="3749675"/>
            <a:ext cx="32543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0.0413 mol OH</a:t>
            </a:r>
            <a:r>
              <a:rPr lang="en-US" baseline="30000"/>
              <a:t>1–</a:t>
            </a:r>
            <a:r>
              <a:rPr lang="en-US"/>
              <a:t> </a:t>
            </a:r>
          </a:p>
        </p:txBody>
      </p:sp>
      <p:sp>
        <p:nvSpPr>
          <p:cNvPr id="192536" name="Rectangle 24"/>
          <p:cNvSpPr>
            <a:spLocks noChangeArrowheads="1"/>
          </p:cNvSpPr>
          <p:nvPr/>
        </p:nvSpPr>
        <p:spPr bwMode="auto">
          <a:xfrm>
            <a:off x="2128838" y="3749675"/>
            <a:ext cx="21590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LEFT OVER</a:t>
            </a:r>
          </a:p>
        </p:txBody>
      </p:sp>
      <p:sp>
        <p:nvSpPr>
          <p:cNvPr id="192537" name="Rectangle 25"/>
          <p:cNvSpPr>
            <a:spLocks noChangeArrowheads="1"/>
          </p:cNvSpPr>
          <p:nvPr/>
        </p:nvSpPr>
        <p:spPr bwMode="auto">
          <a:xfrm>
            <a:off x="803275" y="4579938"/>
            <a:ext cx="18843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OH</a:t>
            </a:r>
            <a:r>
              <a:rPr lang="en-US" baseline="30000"/>
              <a:t>1–</a:t>
            </a:r>
            <a:r>
              <a:rPr lang="en-US"/>
              <a:t> ] =  </a:t>
            </a:r>
          </a:p>
        </p:txBody>
      </p:sp>
      <p:sp>
        <p:nvSpPr>
          <p:cNvPr id="192538" name="Rectangle 26"/>
          <p:cNvSpPr>
            <a:spLocks noChangeArrowheads="1"/>
          </p:cNvSpPr>
          <p:nvPr/>
        </p:nvSpPr>
        <p:spPr bwMode="auto">
          <a:xfrm>
            <a:off x="5424488" y="4579938"/>
            <a:ext cx="30765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0.00461 M OH</a:t>
            </a:r>
            <a:r>
              <a:rPr lang="en-US" baseline="30000"/>
              <a:t>1–</a:t>
            </a:r>
            <a:endParaRPr lang="en-US"/>
          </a:p>
        </p:txBody>
      </p:sp>
      <p:sp>
        <p:nvSpPr>
          <p:cNvPr id="192539" name="Rectangle 27"/>
          <p:cNvSpPr>
            <a:spLocks noChangeArrowheads="1"/>
          </p:cNvSpPr>
          <p:nvPr/>
        </p:nvSpPr>
        <p:spPr bwMode="auto">
          <a:xfrm>
            <a:off x="2592388" y="4318000"/>
            <a:ext cx="28495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0.0413 mol OH</a:t>
            </a:r>
            <a:r>
              <a:rPr lang="en-US" baseline="30000"/>
              <a:t>1–</a:t>
            </a:r>
            <a:endParaRPr lang="en-US"/>
          </a:p>
        </p:txBody>
      </p:sp>
      <p:sp>
        <p:nvSpPr>
          <p:cNvPr id="192540" name="Rectangle 28"/>
          <p:cNvSpPr>
            <a:spLocks noChangeArrowheads="1"/>
          </p:cNvSpPr>
          <p:nvPr/>
        </p:nvSpPr>
        <p:spPr bwMode="auto">
          <a:xfrm>
            <a:off x="2578100" y="4799013"/>
            <a:ext cx="26685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5.74 L + 3.21 L 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2611438" y="4806950"/>
            <a:ext cx="2787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42" name="Rectangle 30"/>
          <p:cNvSpPr>
            <a:spLocks noChangeArrowheads="1"/>
          </p:cNvSpPr>
          <p:nvPr/>
        </p:nvSpPr>
        <p:spPr bwMode="auto">
          <a:xfrm>
            <a:off x="5146675" y="5972175"/>
            <a:ext cx="2032000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44" name="Rectangle 32"/>
          <p:cNvSpPr>
            <a:spLocks noChangeArrowheads="1"/>
          </p:cNvSpPr>
          <p:nvPr/>
        </p:nvSpPr>
        <p:spPr bwMode="auto">
          <a:xfrm>
            <a:off x="2185988" y="5397500"/>
            <a:ext cx="36210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pOH = –log (0.00461)</a:t>
            </a:r>
          </a:p>
        </p:txBody>
      </p:sp>
      <p:sp>
        <p:nvSpPr>
          <p:cNvPr id="192545" name="Rectangle 33"/>
          <p:cNvSpPr>
            <a:spLocks noChangeArrowheads="1"/>
          </p:cNvSpPr>
          <p:nvPr/>
        </p:nvSpPr>
        <p:spPr bwMode="auto">
          <a:xfrm>
            <a:off x="5778500" y="5397500"/>
            <a:ext cx="1282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2.34 </a:t>
            </a:r>
          </a:p>
        </p:txBody>
      </p:sp>
      <p:sp>
        <p:nvSpPr>
          <p:cNvPr id="192546" name="Rectangle 34"/>
          <p:cNvSpPr>
            <a:spLocks noChangeArrowheads="1"/>
          </p:cNvSpPr>
          <p:nvPr/>
        </p:nvSpPr>
        <p:spPr bwMode="auto">
          <a:xfrm>
            <a:off x="5207000" y="5992813"/>
            <a:ext cx="20351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11.66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9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9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/>
      <p:bldP spid="192521" grpId="0"/>
      <p:bldP spid="192522" grpId="0"/>
      <p:bldP spid="192523" grpId="0"/>
      <p:bldP spid="192524" grpId="0"/>
      <p:bldP spid="192525" grpId="0"/>
      <p:bldP spid="192526" grpId="0" animBg="1"/>
      <p:bldP spid="192527" grpId="0" animBg="1"/>
      <p:bldP spid="192528" grpId="0"/>
      <p:bldP spid="192529" grpId="0"/>
      <p:bldP spid="192530" grpId="0"/>
      <p:bldP spid="192531" grpId="0"/>
      <p:bldP spid="192532" grpId="0" animBg="1"/>
      <p:bldP spid="192533" grpId="0" animBg="1"/>
      <p:bldP spid="192534" grpId="0" animBg="1"/>
      <p:bldP spid="192535" grpId="0"/>
      <p:bldP spid="192536" grpId="0"/>
      <p:bldP spid="192537" grpId="0"/>
      <p:bldP spid="192538" grpId="0"/>
      <p:bldP spid="192539" grpId="0"/>
      <p:bldP spid="192540" grpId="0"/>
      <p:bldP spid="192541" grpId="0" animBg="1"/>
      <p:bldP spid="192542" grpId="0" animBg="1"/>
      <p:bldP spid="192544" grpId="0"/>
      <p:bldP spid="192545" grpId="0"/>
      <p:bldP spid="1925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201613" y="369888"/>
            <a:ext cx="74612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A.  0.038 g HNO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in 450 mL of sol’n. Find pH. </a:t>
            </a:r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5516563" y="933450"/>
            <a:ext cx="15795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0.45 L 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708025" y="2863850"/>
            <a:ext cx="2397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0.038 g HNO</a:t>
            </a:r>
            <a:r>
              <a:rPr lang="en-US" baseline="-25000"/>
              <a:t>3</a:t>
            </a:r>
          </a:p>
        </p:txBody>
      </p:sp>
      <p:grpSp>
        <p:nvGrpSpPr>
          <p:cNvPr id="193557" name="Group 21"/>
          <p:cNvGrpSpPr>
            <a:grpSpLocks/>
          </p:cNvGrpSpPr>
          <p:nvPr/>
        </p:nvGrpSpPr>
        <p:grpSpPr bwMode="auto">
          <a:xfrm>
            <a:off x="2949575" y="2552700"/>
            <a:ext cx="1646238" cy="1112838"/>
            <a:chOff x="3118" y="2618"/>
            <a:chExt cx="1037" cy="701"/>
          </a:xfrm>
        </p:grpSpPr>
        <p:sp>
          <p:nvSpPr>
            <p:cNvPr id="193547" name="Rectangle 11"/>
            <p:cNvSpPr>
              <a:spLocks noChangeArrowheads="1"/>
            </p:cNvSpPr>
            <p:nvPr/>
          </p:nvSpPr>
          <p:spPr bwMode="auto">
            <a:xfrm>
              <a:off x="3337" y="2992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63 g</a:t>
              </a:r>
            </a:p>
          </p:txBody>
        </p:sp>
        <p:sp>
          <p:nvSpPr>
            <p:cNvPr id="193548" name="Rectangle 12"/>
            <p:cNvSpPr>
              <a:spLocks noChangeArrowheads="1"/>
            </p:cNvSpPr>
            <p:nvPr/>
          </p:nvSpPr>
          <p:spPr bwMode="auto">
            <a:xfrm>
              <a:off x="3275" y="2728"/>
              <a:ext cx="6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 mol</a:t>
              </a:r>
            </a:p>
          </p:txBody>
        </p:sp>
        <p:sp>
          <p:nvSpPr>
            <p:cNvPr id="193549" name="Line 13"/>
            <p:cNvSpPr>
              <a:spLocks noChangeShapeType="1"/>
            </p:cNvSpPr>
            <p:nvPr/>
          </p:nvSpPr>
          <p:spPr bwMode="auto">
            <a:xfrm>
              <a:off x="3319" y="3017"/>
              <a:ext cx="6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3550" name="Rectangle 14"/>
            <p:cNvSpPr>
              <a:spLocks noChangeArrowheads="1"/>
            </p:cNvSpPr>
            <p:nvPr/>
          </p:nvSpPr>
          <p:spPr bwMode="auto">
            <a:xfrm>
              <a:off x="3118" y="2618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6600"/>
                <a:t>(</a:t>
              </a:r>
            </a:p>
          </p:txBody>
        </p:sp>
        <p:sp>
          <p:nvSpPr>
            <p:cNvPr id="193551" name="Rectangle 15"/>
            <p:cNvSpPr>
              <a:spLocks noChangeArrowheads="1"/>
            </p:cNvSpPr>
            <p:nvPr/>
          </p:nvSpPr>
          <p:spPr bwMode="auto">
            <a:xfrm>
              <a:off x="3863" y="2618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6600"/>
                <a:t>)</a:t>
              </a:r>
            </a:p>
          </p:txBody>
        </p:sp>
      </p:grpSp>
      <p:sp>
        <p:nvSpPr>
          <p:cNvPr id="193558" name="Line 22"/>
          <p:cNvSpPr>
            <a:spLocks noChangeShapeType="1"/>
          </p:cNvSpPr>
          <p:nvPr/>
        </p:nvSpPr>
        <p:spPr bwMode="auto">
          <a:xfrm flipV="1">
            <a:off x="1725613" y="2990850"/>
            <a:ext cx="34925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 flipV="1">
            <a:off x="3829050" y="3281363"/>
            <a:ext cx="34925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4437063" y="2863850"/>
            <a:ext cx="3922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6.03 x 10</a:t>
            </a:r>
            <a:r>
              <a:rPr lang="en-US" baseline="30000"/>
              <a:t>–4</a:t>
            </a:r>
            <a:r>
              <a:rPr lang="en-US"/>
              <a:t> mol HNO</a:t>
            </a:r>
            <a:r>
              <a:rPr lang="en-US" baseline="-25000"/>
              <a:t>3</a:t>
            </a:r>
          </a:p>
        </p:txBody>
      </p:sp>
      <p:grpSp>
        <p:nvGrpSpPr>
          <p:cNvPr id="193567" name="Group 31"/>
          <p:cNvGrpSpPr>
            <a:grpSpLocks/>
          </p:cNvGrpSpPr>
          <p:nvPr/>
        </p:nvGrpSpPr>
        <p:grpSpPr bwMode="auto">
          <a:xfrm>
            <a:off x="4111625" y="733425"/>
            <a:ext cx="1519238" cy="785813"/>
            <a:chOff x="2453" y="2747"/>
            <a:chExt cx="957" cy="495"/>
          </a:xfrm>
        </p:grpSpPr>
        <p:sp>
          <p:nvSpPr>
            <p:cNvPr id="193561" name="Rectangle 25"/>
            <p:cNvSpPr>
              <a:spLocks noChangeArrowheads="1"/>
            </p:cNvSpPr>
            <p:nvPr/>
          </p:nvSpPr>
          <p:spPr bwMode="auto">
            <a:xfrm>
              <a:off x="2544" y="2992"/>
              <a:ext cx="7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/>
                <a:t>1000 mL</a:t>
              </a:r>
            </a:p>
          </p:txBody>
        </p:sp>
        <p:sp>
          <p:nvSpPr>
            <p:cNvPr id="193562" name="Rectangle 26"/>
            <p:cNvSpPr>
              <a:spLocks noChangeArrowheads="1"/>
            </p:cNvSpPr>
            <p:nvPr/>
          </p:nvSpPr>
          <p:spPr bwMode="auto">
            <a:xfrm>
              <a:off x="2770" y="2791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/>
                <a:t>1 L</a:t>
              </a:r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>
              <a:off x="2616" y="3017"/>
              <a:ext cx="6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3564" name="Rectangle 28"/>
            <p:cNvSpPr>
              <a:spLocks noChangeArrowheads="1"/>
            </p:cNvSpPr>
            <p:nvPr/>
          </p:nvSpPr>
          <p:spPr bwMode="auto">
            <a:xfrm>
              <a:off x="2453" y="2747"/>
              <a:ext cx="23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4400"/>
                <a:t>(</a:t>
              </a:r>
            </a:p>
          </p:txBody>
        </p:sp>
        <p:sp>
          <p:nvSpPr>
            <p:cNvPr id="193566" name="Rectangle 30"/>
            <p:cNvSpPr>
              <a:spLocks noChangeArrowheads="1"/>
            </p:cNvSpPr>
            <p:nvPr/>
          </p:nvSpPr>
          <p:spPr bwMode="auto">
            <a:xfrm>
              <a:off x="3177" y="2747"/>
              <a:ext cx="23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4400"/>
                <a:t>)</a:t>
              </a:r>
            </a:p>
          </p:txBody>
        </p:sp>
      </p:grpSp>
      <p:sp>
        <p:nvSpPr>
          <p:cNvPr id="193568" name="Line 32"/>
          <p:cNvSpPr>
            <a:spLocks noChangeShapeType="1"/>
          </p:cNvSpPr>
          <p:nvPr/>
        </p:nvSpPr>
        <p:spPr bwMode="auto">
          <a:xfrm flipV="1">
            <a:off x="4183063" y="420688"/>
            <a:ext cx="465137" cy="40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3569" name="Line 33"/>
          <p:cNvSpPr>
            <a:spLocks noChangeShapeType="1"/>
          </p:cNvSpPr>
          <p:nvPr/>
        </p:nvSpPr>
        <p:spPr bwMode="auto">
          <a:xfrm flipV="1">
            <a:off x="5010150" y="1225550"/>
            <a:ext cx="300038" cy="2619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3570" name="Rectangle 34"/>
          <p:cNvSpPr>
            <a:spLocks noChangeArrowheads="1"/>
          </p:cNvSpPr>
          <p:nvPr/>
        </p:nvSpPr>
        <p:spPr bwMode="auto">
          <a:xfrm>
            <a:off x="4437063" y="3487738"/>
            <a:ext cx="353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6.03 x 10</a:t>
            </a:r>
            <a:r>
              <a:rPr lang="en-US" baseline="30000"/>
              <a:t>–4</a:t>
            </a:r>
            <a:r>
              <a:rPr lang="en-US"/>
              <a:t> mol H</a:t>
            </a:r>
            <a:r>
              <a:rPr lang="en-US" baseline="30000"/>
              <a:t>1+</a:t>
            </a:r>
          </a:p>
        </p:txBody>
      </p:sp>
      <p:sp>
        <p:nvSpPr>
          <p:cNvPr id="193571" name="Rectangle 35"/>
          <p:cNvSpPr>
            <a:spLocks noChangeArrowheads="1"/>
          </p:cNvSpPr>
          <p:nvPr/>
        </p:nvSpPr>
        <p:spPr bwMode="auto">
          <a:xfrm>
            <a:off x="625475" y="4565650"/>
            <a:ext cx="16144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H</a:t>
            </a:r>
            <a:r>
              <a:rPr lang="en-US" baseline="30000"/>
              <a:t>1+</a:t>
            </a:r>
            <a:r>
              <a:rPr lang="en-US"/>
              <a:t> ] =  </a:t>
            </a:r>
          </a:p>
        </p:txBody>
      </p:sp>
      <p:sp>
        <p:nvSpPr>
          <p:cNvPr id="193572" name="Rectangle 36"/>
          <p:cNvSpPr>
            <a:spLocks noChangeArrowheads="1"/>
          </p:cNvSpPr>
          <p:nvPr/>
        </p:nvSpPr>
        <p:spPr bwMode="auto">
          <a:xfrm>
            <a:off x="5032375" y="4565650"/>
            <a:ext cx="33512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1.34 x 10</a:t>
            </a:r>
            <a:r>
              <a:rPr lang="en-US" baseline="30000"/>
              <a:t>–3</a:t>
            </a:r>
            <a:r>
              <a:rPr lang="en-US"/>
              <a:t> M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3573" name="Rectangle 37"/>
          <p:cNvSpPr>
            <a:spLocks noChangeArrowheads="1"/>
          </p:cNvSpPr>
          <p:nvPr/>
        </p:nvSpPr>
        <p:spPr bwMode="auto">
          <a:xfrm>
            <a:off x="2043113" y="4303713"/>
            <a:ext cx="33226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6.03 x 10</a:t>
            </a:r>
            <a:r>
              <a:rPr lang="en-US" baseline="30000"/>
              <a:t>–4</a:t>
            </a:r>
            <a:r>
              <a:rPr lang="en-US"/>
              <a:t>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3574" name="Rectangle 38"/>
          <p:cNvSpPr>
            <a:spLocks noChangeArrowheads="1"/>
          </p:cNvSpPr>
          <p:nvPr/>
        </p:nvSpPr>
        <p:spPr bwMode="auto">
          <a:xfrm>
            <a:off x="2786063" y="4784725"/>
            <a:ext cx="1273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0.45 L </a:t>
            </a:r>
          </a:p>
        </p:txBody>
      </p:sp>
      <p:sp>
        <p:nvSpPr>
          <p:cNvPr id="193575" name="Line 39"/>
          <p:cNvSpPr>
            <a:spLocks noChangeShapeType="1"/>
          </p:cNvSpPr>
          <p:nvPr/>
        </p:nvSpPr>
        <p:spPr bwMode="auto">
          <a:xfrm>
            <a:off x="2124075" y="4792663"/>
            <a:ext cx="2874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3576" name="Rectangle 40"/>
          <p:cNvSpPr>
            <a:spLocks noChangeArrowheads="1"/>
          </p:cNvSpPr>
          <p:nvPr/>
        </p:nvSpPr>
        <p:spPr bwMode="auto">
          <a:xfrm>
            <a:off x="7180263" y="5822950"/>
            <a:ext cx="942975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3577" name="Rectangle 41"/>
          <p:cNvSpPr>
            <a:spLocks noChangeArrowheads="1"/>
          </p:cNvSpPr>
          <p:nvPr/>
        </p:nvSpPr>
        <p:spPr bwMode="auto">
          <a:xfrm>
            <a:off x="3436938" y="5843588"/>
            <a:ext cx="33353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(1.34 x 10</a:t>
            </a:r>
            <a:r>
              <a:rPr lang="en-US" baseline="30000"/>
              <a:t>–3</a:t>
            </a:r>
            <a:r>
              <a:rPr lang="en-US"/>
              <a:t>) </a:t>
            </a:r>
          </a:p>
        </p:txBody>
      </p:sp>
      <p:sp>
        <p:nvSpPr>
          <p:cNvPr id="193578" name="Rectangle 42"/>
          <p:cNvSpPr>
            <a:spLocks noChangeArrowheads="1"/>
          </p:cNvSpPr>
          <p:nvPr/>
        </p:nvSpPr>
        <p:spPr bwMode="auto">
          <a:xfrm>
            <a:off x="712788" y="5843588"/>
            <a:ext cx="28432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30000"/>
              <a:t>1+</a:t>
            </a:r>
            <a:r>
              <a:rPr lang="en-US"/>
              <a:t> ] </a:t>
            </a:r>
          </a:p>
        </p:txBody>
      </p:sp>
      <p:sp>
        <p:nvSpPr>
          <p:cNvPr id="193579" name="Rectangle 43"/>
          <p:cNvSpPr>
            <a:spLocks noChangeArrowheads="1"/>
          </p:cNvSpPr>
          <p:nvPr/>
        </p:nvSpPr>
        <p:spPr bwMode="auto">
          <a:xfrm>
            <a:off x="6677025" y="5843588"/>
            <a:ext cx="14795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 2.87 </a:t>
            </a:r>
          </a:p>
        </p:txBody>
      </p:sp>
      <p:grpSp>
        <p:nvGrpSpPr>
          <p:cNvPr id="193589" name="Group 53"/>
          <p:cNvGrpSpPr>
            <a:grpSpLocks/>
          </p:cNvGrpSpPr>
          <p:nvPr/>
        </p:nvGrpSpPr>
        <p:grpSpPr bwMode="auto">
          <a:xfrm>
            <a:off x="6745288" y="695325"/>
            <a:ext cx="2120900" cy="1835150"/>
            <a:chOff x="4159" y="173"/>
            <a:chExt cx="1336" cy="1156"/>
          </a:xfrm>
        </p:grpSpPr>
        <p:grpSp>
          <p:nvGrpSpPr>
            <p:cNvPr id="193590" name="Group 54"/>
            <p:cNvGrpSpPr>
              <a:grpSpLocks/>
            </p:cNvGrpSpPr>
            <p:nvPr/>
          </p:nvGrpSpPr>
          <p:grpSpPr bwMode="auto">
            <a:xfrm>
              <a:off x="4159" y="173"/>
              <a:ext cx="1336" cy="1156"/>
              <a:chOff x="4174" y="239"/>
              <a:chExt cx="1152" cy="996"/>
            </a:xfrm>
          </p:grpSpPr>
          <p:sp>
            <p:nvSpPr>
              <p:cNvPr id="193591" name="AutoShape 55"/>
              <p:cNvSpPr>
                <a:spLocks noChangeArrowheads="1"/>
              </p:cNvSpPr>
              <p:nvPr/>
            </p:nvSpPr>
            <p:spPr bwMode="auto">
              <a:xfrm>
                <a:off x="4174" y="239"/>
                <a:ext cx="1152" cy="99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92" name="Freeform 56"/>
              <p:cNvSpPr>
                <a:spLocks/>
              </p:cNvSpPr>
              <p:nvPr/>
            </p:nvSpPr>
            <p:spPr bwMode="auto">
              <a:xfrm>
                <a:off x="4422" y="804"/>
                <a:ext cx="65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5" y="0"/>
                  </a:cxn>
                </a:cxnLst>
                <a:rect l="0" t="0" r="r" b="b"/>
                <a:pathLst>
                  <a:path w="1635" h="1">
                    <a:moveTo>
                      <a:pt x="0" y="0"/>
                    </a:moveTo>
                    <a:lnTo>
                      <a:pt x="1635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93" name="Line 57"/>
              <p:cNvSpPr>
                <a:spLocks noChangeShapeType="1"/>
              </p:cNvSpPr>
              <p:nvPr/>
            </p:nvSpPr>
            <p:spPr bwMode="auto">
              <a:xfrm>
                <a:off x="4750" y="803"/>
                <a:ext cx="0" cy="43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594" name="Text Box 58"/>
            <p:cNvSpPr txBox="1">
              <a:spLocks noChangeArrowheads="1"/>
            </p:cNvSpPr>
            <p:nvPr/>
          </p:nvSpPr>
          <p:spPr bwMode="auto">
            <a:xfrm>
              <a:off x="4539" y="493"/>
              <a:ext cx="54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</a:t>
              </a:r>
              <a:r>
                <a:rPr lang="en-US"/>
                <a:t>mol</a:t>
              </a:r>
            </a:p>
          </p:txBody>
        </p:sp>
        <p:sp>
          <p:nvSpPr>
            <p:cNvPr id="193595" name="Text Box 59"/>
            <p:cNvSpPr txBox="1">
              <a:spLocks noChangeArrowheads="1"/>
            </p:cNvSpPr>
            <p:nvPr/>
          </p:nvSpPr>
          <p:spPr bwMode="auto">
            <a:xfrm>
              <a:off x="4782" y="943"/>
              <a:ext cx="494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</a:t>
              </a:r>
              <a:r>
                <a:rPr lang="en-US"/>
                <a:t>  L</a:t>
              </a:r>
            </a:p>
          </p:txBody>
        </p:sp>
        <p:sp>
          <p:nvSpPr>
            <p:cNvPr id="193596" name="Text Box 60"/>
            <p:cNvSpPr txBox="1">
              <a:spLocks noChangeArrowheads="1"/>
            </p:cNvSpPr>
            <p:nvPr/>
          </p:nvSpPr>
          <p:spPr bwMode="auto">
            <a:xfrm>
              <a:off x="4287" y="943"/>
              <a:ext cx="531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  </a:t>
              </a:r>
              <a:r>
                <a:rPr lang="en-US"/>
                <a:t>M</a:t>
              </a:r>
            </a:p>
          </p:txBody>
        </p:sp>
      </p:grpSp>
      <p:grpSp>
        <p:nvGrpSpPr>
          <p:cNvPr id="193600" name="Group 64"/>
          <p:cNvGrpSpPr>
            <a:grpSpLocks/>
          </p:cNvGrpSpPr>
          <p:nvPr/>
        </p:nvGrpSpPr>
        <p:grpSpPr bwMode="auto">
          <a:xfrm flipH="1">
            <a:off x="6746875" y="1733550"/>
            <a:ext cx="1057275" cy="790575"/>
            <a:chOff x="4934" y="800"/>
            <a:chExt cx="666" cy="498"/>
          </a:xfrm>
        </p:grpSpPr>
        <p:sp>
          <p:nvSpPr>
            <p:cNvPr id="193601" name="AutoShape 65"/>
            <p:cNvSpPr>
              <a:spLocks noChangeArrowheads="1"/>
            </p:cNvSpPr>
            <p:nvPr/>
          </p:nvSpPr>
          <p:spPr bwMode="auto">
            <a:xfrm>
              <a:off x="5310" y="800"/>
              <a:ext cx="290" cy="498"/>
            </a:xfrm>
            <a:prstGeom prst="rtTriangle">
              <a:avLst/>
            </a:prstGeom>
            <a:solidFill>
              <a:srgbClr val="993366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3602" name="Rectangle 66"/>
            <p:cNvSpPr>
              <a:spLocks noChangeArrowheads="1"/>
            </p:cNvSpPr>
            <p:nvPr/>
          </p:nvSpPr>
          <p:spPr bwMode="auto">
            <a:xfrm>
              <a:off x="4934" y="804"/>
              <a:ext cx="378" cy="494"/>
            </a:xfrm>
            <a:prstGeom prst="rect">
              <a:avLst/>
            </a:prstGeom>
            <a:solidFill>
              <a:srgbClr val="993366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9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/>
      <p:bldP spid="193546" grpId="0"/>
      <p:bldP spid="193558" grpId="0" animBg="1"/>
      <p:bldP spid="193559" grpId="0" animBg="1"/>
      <p:bldP spid="193560" grpId="0"/>
      <p:bldP spid="193568" grpId="0" animBg="1"/>
      <p:bldP spid="193569" grpId="0" animBg="1"/>
      <p:bldP spid="193570" grpId="0"/>
      <p:bldP spid="193571" grpId="0"/>
      <p:bldP spid="193572" grpId="0"/>
      <p:bldP spid="193573" grpId="0"/>
      <p:bldP spid="193574" grpId="0"/>
      <p:bldP spid="193575" grpId="0" animBg="1"/>
      <p:bldP spid="193576" grpId="0" animBg="1"/>
      <p:bldP spid="193577" grpId="0"/>
      <p:bldP spid="193578" grpId="0"/>
      <p:bldP spid="1935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254000" y="428625"/>
            <a:ext cx="63341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B.  0.044 g Ba(OH)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in 560 mL of sol’n.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  Find pH. 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5487988" y="1033463"/>
            <a:ext cx="15795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0.56 L </a:t>
            </a:r>
          </a:p>
        </p:txBody>
      </p:sp>
      <p:grpSp>
        <p:nvGrpSpPr>
          <p:cNvPr id="194575" name="Group 15"/>
          <p:cNvGrpSpPr>
            <a:grpSpLocks/>
          </p:cNvGrpSpPr>
          <p:nvPr/>
        </p:nvGrpSpPr>
        <p:grpSpPr bwMode="auto">
          <a:xfrm>
            <a:off x="4083050" y="833438"/>
            <a:ext cx="1519238" cy="785812"/>
            <a:chOff x="2453" y="2747"/>
            <a:chExt cx="957" cy="495"/>
          </a:xfrm>
        </p:grpSpPr>
        <p:sp>
          <p:nvSpPr>
            <p:cNvPr id="194576" name="Rectangle 16"/>
            <p:cNvSpPr>
              <a:spLocks noChangeArrowheads="1"/>
            </p:cNvSpPr>
            <p:nvPr/>
          </p:nvSpPr>
          <p:spPr bwMode="auto">
            <a:xfrm>
              <a:off x="2544" y="2992"/>
              <a:ext cx="7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/>
                <a:t>1000 mL</a:t>
              </a:r>
            </a:p>
          </p:txBody>
        </p:sp>
        <p:sp>
          <p:nvSpPr>
            <p:cNvPr id="194577" name="Rectangle 17"/>
            <p:cNvSpPr>
              <a:spLocks noChangeArrowheads="1"/>
            </p:cNvSpPr>
            <p:nvPr/>
          </p:nvSpPr>
          <p:spPr bwMode="auto">
            <a:xfrm>
              <a:off x="2770" y="2791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/>
                <a:t>1 L</a:t>
              </a:r>
            </a:p>
          </p:txBody>
        </p:sp>
        <p:sp>
          <p:nvSpPr>
            <p:cNvPr id="194578" name="Line 18"/>
            <p:cNvSpPr>
              <a:spLocks noChangeShapeType="1"/>
            </p:cNvSpPr>
            <p:nvPr/>
          </p:nvSpPr>
          <p:spPr bwMode="auto">
            <a:xfrm>
              <a:off x="2616" y="3017"/>
              <a:ext cx="6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579" name="Rectangle 19"/>
            <p:cNvSpPr>
              <a:spLocks noChangeArrowheads="1"/>
            </p:cNvSpPr>
            <p:nvPr/>
          </p:nvSpPr>
          <p:spPr bwMode="auto">
            <a:xfrm>
              <a:off x="2453" y="2747"/>
              <a:ext cx="23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4400"/>
                <a:t>(</a:t>
              </a:r>
            </a:p>
          </p:txBody>
        </p:sp>
        <p:sp>
          <p:nvSpPr>
            <p:cNvPr id="194580" name="Rectangle 20"/>
            <p:cNvSpPr>
              <a:spLocks noChangeArrowheads="1"/>
            </p:cNvSpPr>
            <p:nvPr/>
          </p:nvSpPr>
          <p:spPr bwMode="auto">
            <a:xfrm>
              <a:off x="3177" y="2747"/>
              <a:ext cx="23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4400"/>
                <a:t>)</a:t>
              </a:r>
            </a:p>
          </p:txBody>
        </p:sp>
      </p:grpSp>
      <p:sp>
        <p:nvSpPr>
          <p:cNvPr id="194581" name="Line 21"/>
          <p:cNvSpPr>
            <a:spLocks noChangeShapeType="1"/>
          </p:cNvSpPr>
          <p:nvPr/>
        </p:nvSpPr>
        <p:spPr bwMode="auto">
          <a:xfrm flipV="1">
            <a:off x="4711700" y="506413"/>
            <a:ext cx="465138" cy="406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 flipV="1">
            <a:off x="4981575" y="1325563"/>
            <a:ext cx="300038" cy="2619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141288" y="2797175"/>
            <a:ext cx="281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0.044 g Ba(OH)</a:t>
            </a:r>
            <a:r>
              <a:rPr lang="en-US" baseline="-25000"/>
              <a:t>2</a:t>
            </a:r>
          </a:p>
        </p:txBody>
      </p:sp>
      <p:grpSp>
        <p:nvGrpSpPr>
          <p:cNvPr id="194594" name="Group 34"/>
          <p:cNvGrpSpPr>
            <a:grpSpLocks/>
          </p:cNvGrpSpPr>
          <p:nvPr/>
        </p:nvGrpSpPr>
        <p:grpSpPr bwMode="auto">
          <a:xfrm>
            <a:off x="2797175" y="2486025"/>
            <a:ext cx="1989138" cy="1112838"/>
            <a:chOff x="1870" y="1260"/>
            <a:chExt cx="1253" cy="701"/>
          </a:xfrm>
        </p:grpSpPr>
        <p:sp>
          <p:nvSpPr>
            <p:cNvPr id="194585" name="Rectangle 25"/>
            <p:cNvSpPr>
              <a:spLocks noChangeArrowheads="1"/>
            </p:cNvSpPr>
            <p:nvPr/>
          </p:nvSpPr>
          <p:spPr bwMode="auto">
            <a:xfrm>
              <a:off x="2017" y="1634"/>
              <a:ext cx="8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171.3 g</a:t>
              </a:r>
            </a:p>
          </p:txBody>
        </p:sp>
        <p:sp>
          <p:nvSpPr>
            <p:cNvPr id="194586" name="Rectangle 26"/>
            <p:cNvSpPr>
              <a:spLocks noChangeArrowheads="1"/>
            </p:cNvSpPr>
            <p:nvPr/>
          </p:nvSpPr>
          <p:spPr bwMode="auto">
            <a:xfrm>
              <a:off x="2144" y="1370"/>
              <a:ext cx="6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 mol</a:t>
              </a:r>
            </a:p>
          </p:txBody>
        </p:sp>
        <p:sp>
          <p:nvSpPr>
            <p:cNvPr id="194587" name="Line 27"/>
            <p:cNvSpPr>
              <a:spLocks noChangeShapeType="1"/>
            </p:cNvSpPr>
            <p:nvPr/>
          </p:nvSpPr>
          <p:spPr bwMode="auto">
            <a:xfrm>
              <a:off x="2071" y="1659"/>
              <a:ext cx="8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588" name="Rectangle 28"/>
            <p:cNvSpPr>
              <a:spLocks noChangeArrowheads="1"/>
            </p:cNvSpPr>
            <p:nvPr/>
          </p:nvSpPr>
          <p:spPr bwMode="auto">
            <a:xfrm>
              <a:off x="1870" y="1260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6600"/>
                <a:t>(</a:t>
              </a:r>
            </a:p>
          </p:txBody>
        </p:sp>
        <p:sp>
          <p:nvSpPr>
            <p:cNvPr id="194589" name="Rectangle 29"/>
            <p:cNvSpPr>
              <a:spLocks noChangeArrowheads="1"/>
            </p:cNvSpPr>
            <p:nvPr/>
          </p:nvSpPr>
          <p:spPr bwMode="auto">
            <a:xfrm>
              <a:off x="2831" y="1260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6600"/>
                <a:t>)</a:t>
              </a:r>
            </a:p>
          </p:txBody>
        </p:sp>
      </p:grpSp>
      <p:sp>
        <p:nvSpPr>
          <p:cNvPr id="194590" name="Line 30"/>
          <p:cNvSpPr>
            <a:spLocks noChangeShapeType="1"/>
          </p:cNvSpPr>
          <p:nvPr/>
        </p:nvSpPr>
        <p:spPr bwMode="auto">
          <a:xfrm flipV="1">
            <a:off x="1173163" y="2924175"/>
            <a:ext cx="34925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 flipV="1">
            <a:off x="4032250" y="3227388"/>
            <a:ext cx="34925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92" name="Rectangle 32"/>
          <p:cNvSpPr>
            <a:spLocks noChangeArrowheads="1"/>
          </p:cNvSpPr>
          <p:nvPr/>
        </p:nvSpPr>
        <p:spPr bwMode="auto">
          <a:xfrm>
            <a:off x="4670425" y="2797175"/>
            <a:ext cx="4338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2.57 x 10</a:t>
            </a:r>
            <a:r>
              <a:rPr lang="en-US" baseline="30000"/>
              <a:t>–4</a:t>
            </a:r>
            <a:r>
              <a:rPr lang="en-US"/>
              <a:t> mol Ba(OH)</a:t>
            </a:r>
            <a:r>
              <a:rPr lang="en-US" baseline="-25000"/>
              <a:t>2</a:t>
            </a:r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4670425" y="3478213"/>
            <a:ext cx="3800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= 5.14 x 10</a:t>
            </a:r>
            <a:r>
              <a:rPr lang="en-US" baseline="30000"/>
              <a:t>–4</a:t>
            </a:r>
            <a:r>
              <a:rPr lang="en-US"/>
              <a:t> mol OH</a:t>
            </a:r>
            <a:r>
              <a:rPr lang="en-US" baseline="30000"/>
              <a:t>1–</a:t>
            </a:r>
          </a:p>
        </p:txBody>
      </p:sp>
      <p:sp>
        <p:nvSpPr>
          <p:cNvPr id="194595" name="Rectangle 35"/>
          <p:cNvSpPr>
            <a:spLocks noChangeArrowheads="1"/>
          </p:cNvSpPr>
          <p:nvPr/>
        </p:nvSpPr>
        <p:spPr bwMode="auto">
          <a:xfrm>
            <a:off x="190500" y="4467225"/>
            <a:ext cx="18843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OH</a:t>
            </a:r>
            <a:r>
              <a:rPr lang="en-US" baseline="30000"/>
              <a:t>1–</a:t>
            </a:r>
            <a:r>
              <a:rPr lang="en-US"/>
              <a:t> ] =  </a:t>
            </a:r>
          </a:p>
        </p:txBody>
      </p:sp>
      <p:sp>
        <p:nvSpPr>
          <p:cNvPr id="194596" name="Rectangle 36"/>
          <p:cNvSpPr>
            <a:spLocks noChangeArrowheads="1"/>
          </p:cNvSpPr>
          <p:nvPr/>
        </p:nvSpPr>
        <p:spPr bwMode="auto">
          <a:xfrm>
            <a:off x="5411788" y="4467225"/>
            <a:ext cx="35226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9.18 x 10</a:t>
            </a:r>
            <a:r>
              <a:rPr lang="en-US" baseline="30000"/>
              <a:t>–4</a:t>
            </a:r>
            <a:r>
              <a:rPr lang="en-US"/>
              <a:t> M OH</a:t>
            </a:r>
            <a:r>
              <a:rPr lang="en-US" baseline="30000"/>
              <a:t>1–</a:t>
            </a:r>
            <a:endParaRPr lang="en-US"/>
          </a:p>
        </p:txBody>
      </p:sp>
      <p:sp>
        <p:nvSpPr>
          <p:cNvPr id="194597" name="Rectangle 37"/>
          <p:cNvSpPr>
            <a:spLocks noChangeArrowheads="1"/>
          </p:cNvSpPr>
          <p:nvPr/>
        </p:nvSpPr>
        <p:spPr bwMode="auto">
          <a:xfrm>
            <a:off x="1922463" y="4205288"/>
            <a:ext cx="3494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5.14 x 10</a:t>
            </a:r>
            <a:r>
              <a:rPr lang="en-US" baseline="30000"/>
              <a:t>–4</a:t>
            </a:r>
            <a:r>
              <a:rPr lang="en-US"/>
              <a:t> mol OH</a:t>
            </a:r>
            <a:r>
              <a:rPr lang="en-US" baseline="30000"/>
              <a:t>1–</a:t>
            </a:r>
            <a:endParaRPr lang="en-US"/>
          </a:p>
        </p:txBody>
      </p:sp>
      <p:sp>
        <p:nvSpPr>
          <p:cNvPr id="194598" name="Rectangle 38"/>
          <p:cNvSpPr>
            <a:spLocks noChangeArrowheads="1"/>
          </p:cNvSpPr>
          <p:nvPr/>
        </p:nvSpPr>
        <p:spPr bwMode="auto">
          <a:xfrm>
            <a:off x="2636838" y="4686300"/>
            <a:ext cx="1273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0.56 L </a:t>
            </a:r>
          </a:p>
        </p:txBody>
      </p:sp>
      <p:sp>
        <p:nvSpPr>
          <p:cNvPr id="194599" name="Line 39"/>
          <p:cNvSpPr>
            <a:spLocks noChangeShapeType="1"/>
          </p:cNvSpPr>
          <p:nvPr/>
        </p:nvSpPr>
        <p:spPr bwMode="auto">
          <a:xfrm>
            <a:off x="1941513" y="4694238"/>
            <a:ext cx="3411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00" name="Rectangle 40"/>
          <p:cNvSpPr>
            <a:spLocks noChangeArrowheads="1"/>
          </p:cNvSpPr>
          <p:nvPr/>
        </p:nvSpPr>
        <p:spPr bwMode="auto">
          <a:xfrm>
            <a:off x="5070475" y="5989638"/>
            <a:ext cx="2032000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01" name="Rectangle 41"/>
          <p:cNvSpPr>
            <a:spLocks noChangeArrowheads="1"/>
          </p:cNvSpPr>
          <p:nvPr/>
        </p:nvSpPr>
        <p:spPr bwMode="auto">
          <a:xfrm>
            <a:off x="1709738" y="5414963"/>
            <a:ext cx="40671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pOH = –log (9.18 x 10</a:t>
            </a:r>
            <a:r>
              <a:rPr lang="en-US" baseline="30000"/>
              <a:t>–4</a:t>
            </a:r>
            <a:r>
              <a:rPr lang="en-US"/>
              <a:t>)</a:t>
            </a:r>
          </a:p>
        </p:txBody>
      </p:sp>
      <p:sp>
        <p:nvSpPr>
          <p:cNvPr id="194602" name="Rectangle 42"/>
          <p:cNvSpPr>
            <a:spLocks noChangeArrowheads="1"/>
          </p:cNvSpPr>
          <p:nvPr/>
        </p:nvSpPr>
        <p:spPr bwMode="auto">
          <a:xfrm>
            <a:off x="5716588" y="5414963"/>
            <a:ext cx="12827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3.04 </a:t>
            </a:r>
          </a:p>
        </p:txBody>
      </p:sp>
      <p:sp>
        <p:nvSpPr>
          <p:cNvPr id="194603" name="Rectangle 43"/>
          <p:cNvSpPr>
            <a:spLocks noChangeArrowheads="1"/>
          </p:cNvSpPr>
          <p:nvPr/>
        </p:nvSpPr>
        <p:spPr bwMode="auto">
          <a:xfrm>
            <a:off x="5130800" y="6010275"/>
            <a:ext cx="20351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10.96 </a:t>
            </a:r>
          </a:p>
        </p:txBody>
      </p:sp>
      <p:grpSp>
        <p:nvGrpSpPr>
          <p:cNvPr id="194604" name="Group 44"/>
          <p:cNvGrpSpPr>
            <a:grpSpLocks/>
          </p:cNvGrpSpPr>
          <p:nvPr/>
        </p:nvGrpSpPr>
        <p:grpSpPr bwMode="auto">
          <a:xfrm>
            <a:off x="6645275" y="595313"/>
            <a:ext cx="2120900" cy="1835150"/>
            <a:chOff x="4159" y="173"/>
            <a:chExt cx="1336" cy="1156"/>
          </a:xfrm>
        </p:grpSpPr>
        <p:grpSp>
          <p:nvGrpSpPr>
            <p:cNvPr id="194605" name="Group 45"/>
            <p:cNvGrpSpPr>
              <a:grpSpLocks/>
            </p:cNvGrpSpPr>
            <p:nvPr/>
          </p:nvGrpSpPr>
          <p:grpSpPr bwMode="auto">
            <a:xfrm>
              <a:off x="4159" y="173"/>
              <a:ext cx="1336" cy="1156"/>
              <a:chOff x="4174" y="239"/>
              <a:chExt cx="1152" cy="996"/>
            </a:xfrm>
          </p:grpSpPr>
          <p:sp>
            <p:nvSpPr>
              <p:cNvPr id="194606" name="AutoShape 46"/>
              <p:cNvSpPr>
                <a:spLocks noChangeArrowheads="1"/>
              </p:cNvSpPr>
              <p:nvPr/>
            </p:nvSpPr>
            <p:spPr bwMode="auto">
              <a:xfrm>
                <a:off x="4174" y="239"/>
                <a:ext cx="1152" cy="99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07" name="Freeform 47"/>
              <p:cNvSpPr>
                <a:spLocks/>
              </p:cNvSpPr>
              <p:nvPr/>
            </p:nvSpPr>
            <p:spPr bwMode="auto">
              <a:xfrm>
                <a:off x="4422" y="804"/>
                <a:ext cx="65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5" y="0"/>
                  </a:cxn>
                </a:cxnLst>
                <a:rect l="0" t="0" r="r" b="b"/>
                <a:pathLst>
                  <a:path w="1635" h="1">
                    <a:moveTo>
                      <a:pt x="0" y="0"/>
                    </a:moveTo>
                    <a:lnTo>
                      <a:pt x="1635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08" name="Line 48"/>
              <p:cNvSpPr>
                <a:spLocks noChangeShapeType="1"/>
              </p:cNvSpPr>
              <p:nvPr/>
            </p:nvSpPr>
            <p:spPr bwMode="auto">
              <a:xfrm>
                <a:off x="4750" y="803"/>
                <a:ext cx="0" cy="43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09" name="Text Box 49"/>
            <p:cNvSpPr txBox="1">
              <a:spLocks noChangeArrowheads="1"/>
            </p:cNvSpPr>
            <p:nvPr/>
          </p:nvSpPr>
          <p:spPr bwMode="auto">
            <a:xfrm>
              <a:off x="4539" y="493"/>
              <a:ext cx="540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</a:t>
              </a:r>
              <a:r>
                <a:rPr lang="en-US"/>
                <a:t>mol</a:t>
              </a:r>
            </a:p>
          </p:txBody>
        </p:sp>
        <p:sp>
          <p:nvSpPr>
            <p:cNvPr id="194610" name="Text Box 50"/>
            <p:cNvSpPr txBox="1">
              <a:spLocks noChangeArrowheads="1"/>
            </p:cNvSpPr>
            <p:nvPr/>
          </p:nvSpPr>
          <p:spPr bwMode="auto">
            <a:xfrm>
              <a:off x="4782" y="943"/>
              <a:ext cx="494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</a:t>
              </a:r>
              <a:r>
                <a:rPr lang="en-US"/>
                <a:t>  L</a:t>
              </a:r>
            </a:p>
          </p:txBody>
        </p:sp>
        <p:sp>
          <p:nvSpPr>
            <p:cNvPr id="194611" name="Text Box 51"/>
            <p:cNvSpPr txBox="1">
              <a:spLocks noChangeArrowheads="1"/>
            </p:cNvSpPr>
            <p:nvPr/>
          </p:nvSpPr>
          <p:spPr bwMode="auto">
            <a:xfrm>
              <a:off x="4287" y="943"/>
              <a:ext cx="531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aseline="30000"/>
                <a:t>   </a:t>
              </a:r>
              <a:r>
                <a:rPr lang="en-US"/>
                <a:t>M</a:t>
              </a:r>
            </a:p>
          </p:txBody>
        </p:sp>
      </p:grpSp>
      <p:grpSp>
        <p:nvGrpSpPr>
          <p:cNvPr id="194612" name="Group 52"/>
          <p:cNvGrpSpPr>
            <a:grpSpLocks/>
          </p:cNvGrpSpPr>
          <p:nvPr/>
        </p:nvGrpSpPr>
        <p:grpSpPr bwMode="auto">
          <a:xfrm flipH="1">
            <a:off x="6646863" y="1633538"/>
            <a:ext cx="1057275" cy="790575"/>
            <a:chOff x="4934" y="800"/>
            <a:chExt cx="666" cy="498"/>
          </a:xfrm>
        </p:grpSpPr>
        <p:sp>
          <p:nvSpPr>
            <p:cNvPr id="194613" name="AutoShape 53"/>
            <p:cNvSpPr>
              <a:spLocks noChangeArrowheads="1"/>
            </p:cNvSpPr>
            <p:nvPr/>
          </p:nvSpPr>
          <p:spPr bwMode="auto">
            <a:xfrm>
              <a:off x="5310" y="800"/>
              <a:ext cx="290" cy="498"/>
            </a:xfrm>
            <a:prstGeom prst="rtTriangle">
              <a:avLst/>
            </a:prstGeom>
            <a:solidFill>
              <a:srgbClr val="993366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614" name="Rectangle 54"/>
            <p:cNvSpPr>
              <a:spLocks noChangeArrowheads="1"/>
            </p:cNvSpPr>
            <p:nvPr/>
          </p:nvSpPr>
          <p:spPr bwMode="auto">
            <a:xfrm>
              <a:off x="4934" y="804"/>
              <a:ext cx="378" cy="494"/>
            </a:xfrm>
            <a:prstGeom prst="rect">
              <a:avLst/>
            </a:prstGeom>
            <a:solidFill>
              <a:srgbClr val="993366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4" grpId="0"/>
      <p:bldP spid="194581" grpId="0" animBg="1"/>
      <p:bldP spid="194582" grpId="0" animBg="1"/>
      <p:bldP spid="194583" grpId="0"/>
      <p:bldP spid="194590" grpId="0" animBg="1"/>
      <p:bldP spid="194591" grpId="0" animBg="1"/>
      <p:bldP spid="194592" grpId="0"/>
      <p:bldP spid="194593" grpId="0"/>
      <p:bldP spid="194595" grpId="0"/>
      <p:bldP spid="194596" grpId="0"/>
      <p:bldP spid="194597" grpId="0"/>
      <p:bldP spid="194598" grpId="0"/>
      <p:bldP spid="194599" grpId="0" animBg="1"/>
      <p:bldP spid="194600" grpId="0" animBg="1"/>
      <p:bldP spid="194601" grpId="0"/>
      <p:bldP spid="194602" grpId="0"/>
      <p:bldP spid="19460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992188" y="1123950"/>
            <a:ext cx="402113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C.  Mix them. Find pH of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   resulting sol’n. 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2417763" y="2806700"/>
            <a:ext cx="5262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From acid… 6.03 x 10</a:t>
            </a:r>
            <a:r>
              <a:rPr lang="en-US" baseline="30000"/>
              <a:t>–4</a:t>
            </a:r>
            <a:r>
              <a:rPr lang="en-US"/>
              <a:t> mol H</a:t>
            </a:r>
            <a:r>
              <a:rPr lang="en-US" baseline="30000"/>
              <a:t>1+</a:t>
            </a:r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303463" y="3351213"/>
            <a:ext cx="5651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From base… 5.14 x 10</a:t>
            </a:r>
            <a:r>
              <a:rPr lang="en-US" baseline="30000"/>
              <a:t>–4</a:t>
            </a:r>
            <a:r>
              <a:rPr lang="en-US"/>
              <a:t> mol OH</a:t>
            </a:r>
            <a:r>
              <a:rPr lang="en-US" baseline="30000"/>
              <a:t>1–</a:t>
            </a:r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>
            <a:off x="4462463" y="3848100"/>
            <a:ext cx="351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600" name="Line 16"/>
          <p:cNvSpPr>
            <a:spLocks noChangeShapeType="1"/>
          </p:cNvSpPr>
          <p:nvPr/>
        </p:nvSpPr>
        <p:spPr bwMode="auto">
          <a:xfrm>
            <a:off x="3363913" y="4183063"/>
            <a:ext cx="725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4154488" y="3927475"/>
            <a:ext cx="36290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8.90 x 10</a:t>
            </a:r>
            <a:r>
              <a:rPr lang="en-US" baseline="30000"/>
              <a:t>–5</a:t>
            </a:r>
            <a:r>
              <a:rPr lang="en-US"/>
              <a:t>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1165225" y="3927475"/>
            <a:ext cx="21590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LEFT OVER</a:t>
            </a:r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7269163" y="5751513"/>
            <a:ext cx="942975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765175" y="4857750"/>
            <a:ext cx="16144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[ H</a:t>
            </a:r>
            <a:r>
              <a:rPr lang="en-US" baseline="30000"/>
              <a:t>1+</a:t>
            </a:r>
            <a:r>
              <a:rPr lang="en-US"/>
              <a:t> ] =  </a:t>
            </a:r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5329238" y="4857750"/>
            <a:ext cx="3351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8.81 x 10</a:t>
            </a:r>
            <a:r>
              <a:rPr lang="en-US" baseline="30000"/>
              <a:t>–5</a:t>
            </a:r>
            <a:r>
              <a:rPr lang="en-US"/>
              <a:t> M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2197100" y="4595813"/>
            <a:ext cx="33226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8.90 x 10</a:t>
            </a:r>
            <a:r>
              <a:rPr lang="en-US" baseline="30000"/>
              <a:t>–5</a:t>
            </a:r>
            <a:r>
              <a:rPr lang="en-US"/>
              <a:t> mol H</a:t>
            </a:r>
            <a:r>
              <a:rPr lang="en-US" baseline="30000"/>
              <a:t>1+</a:t>
            </a:r>
            <a:r>
              <a:rPr lang="en-US"/>
              <a:t> </a:t>
            </a:r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2425700" y="5076825"/>
            <a:ext cx="26685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0.45 L + 0.56 L </a:t>
            </a:r>
          </a:p>
        </p:txBody>
      </p:sp>
      <p:sp>
        <p:nvSpPr>
          <p:cNvPr id="195608" name="Line 24"/>
          <p:cNvSpPr>
            <a:spLocks noChangeShapeType="1"/>
          </p:cNvSpPr>
          <p:nvPr/>
        </p:nvSpPr>
        <p:spPr bwMode="auto">
          <a:xfrm>
            <a:off x="2239963" y="5084763"/>
            <a:ext cx="3033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3525838" y="5772150"/>
            <a:ext cx="33353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–log (8.81 x 10</a:t>
            </a:r>
            <a:r>
              <a:rPr lang="en-US" baseline="30000"/>
              <a:t>–5</a:t>
            </a:r>
            <a:r>
              <a:rPr lang="en-US"/>
              <a:t>) </a:t>
            </a: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801688" y="5772150"/>
            <a:ext cx="2843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pH = –log [ H</a:t>
            </a:r>
            <a:r>
              <a:rPr lang="en-US" baseline="30000"/>
              <a:t>1+</a:t>
            </a:r>
            <a:r>
              <a:rPr lang="en-US"/>
              <a:t> ] </a:t>
            </a:r>
          </a:p>
        </p:txBody>
      </p:sp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6765925" y="5772150"/>
            <a:ext cx="14795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=   4.05 </a:t>
            </a:r>
          </a:p>
        </p:txBody>
      </p:sp>
      <p:grpSp>
        <p:nvGrpSpPr>
          <p:cNvPr id="195612" name="Group 28"/>
          <p:cNvGrpSpPr>
            <a:grpSpLocks/>
          </p:cNvGrpSpPr>
          <p:nvPr/>
        </p:nvGrpSpPr>
        <p:grpSpPr bwMode="auto">
          <a:xfrm>
            <a:off x="5151438" y="219075"/>
            <a:ext cx="2314575" cy="2489200"/>
            <a:chOff x="4398" y="2952"/>
            <a:chExt cx="3522" cy="3780"/>
          </a:xfrm>
        </p:grpSpPr>
        <p:grpSp>
          <p:nvGrpSpPr>
            <p:cNvPr id="195613" name="Group 29"/>
            <p:cNvGrpSpPr>
              <a:grpSpLocks/>
            </p:cNvGrpSpPr>
            <p:nvPr/>
          </p:nvGrpSpPr>
          <p:grpSpPr bwMode="auto">
            <a:xfrm>
              <a:off x="5220" y="4660"/>
              <a:ext cx="1838" cy="2072"/>
              <a:chOff x="6300" y="4667"/>
              <a:chExt cx="1505" cy="1698"/>
            </a:xfrm>
          </p:grpSpPr>
          <p:sp>
            <p:nvSpPr>
              <p:cNvPr id="195614" name="Rectangle 30"/>
              <p:cNvSpPr>
                <a:spLocks noChangeArrowheads="1"/>
              </p:cNvSpPr>
              <p:nvPr/>
            </p:nvSpPr>
            <p:spPr bwMode="auto">
              <a:xfrm>
                <a:off x="7190" y="5331"/>
                <a:ext cx="95" cy="976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5" name="Freeform 31"/>
              <p:cNvSpPr>
                <a:spLocks/>
              </p:cNvSpPr>
              <p:nvPr/>
            </p:nvSpPr>
            <p:spPr bwMode="auto">
              <a:xfrm>
                <a:off x="6466" y="5267"/>
                <a:ext cx="928" cy="250"/>
              </a:xfrm>
              <a:custGeom>
                <a:avLst/>
                <a:gdLst/>
                <a:ahLst/>
                <a:cxnLst>
                  <a:cxn ang="0">
                    <a:pos x="495" y="1"/>
                  </a:cxn>
                  <a:cxn ang="0">
                    <a:pos x="384" y="8"/>
                  </a:cxn>
                  <a:cxn ang="0">
                    <a:pos x="285" y="17"/>
                  </a:cxn>
                  <a:cxn ang="0">
                    <a:pos x="195" y="32"/>
                  </a:cxn>
                  <a:cxn ang="0">
                    <a:pos x="121" y="49"/>
                  </a:cxn>
                  <a:cxn ang="0">
                    <a:pos x="61" y="70"/>
                  </a:cxn>
                  <a:cxn ang="0">
                    <a:pos x="22" y="93"/>
                  </a:cxn>
                  <a:cxn ang="0">
                    <a:pos x="2" y="117"/>
                  </a:cxn>
                  <a:cxn ang="0">
                    <a:pos x="5" y="142"/>
                  </a:cxn>
                  <a:cxn ang="0">
                    <a:pos x="31" y="167"/>
                  </a:cxn>
                  <a:cxn ang="0">
                    <a:pos x="76" y="189"/>
                  </a:cxn>
                  <a:cxn ang="0">
                    <a:pos x="139" y="208"/>
                  </a:cxn>
                  <a:cxn ang="0">
                    <a:pos x="217" y="224"/>
                  </a:cxn>
                  <a:cxn ang="0">
                    <a:pos x="309" y="237"/>
                  </a:cxn>
                  <a:cxn ang="0">
                    <a:pos x="412" y="247"/>
                  </a:cxn>
                  <a:cxn ang="0">
                    <a:pos x="522" y="250"/>
                  </a:cxn>
                  <a:cxn ang="0">
                    <a:pos x="605" y="250"/>
                  </a:cxn>
                  <a:cxn ang="0">
                    <a:pos x="653" y="248"/>
                  </a:cxn>
                  <a:cxn ang="0">
                    <a:pos x="700" y="245"/>
                  </a:cxn>
                  <a:cxn ang="0">
                    <a:pos x="745" y="242"/>
                  </a:cxn>
                  <a:cxn ang="0">
                    <a:pos x="791" y="239"/>
                  </a:cxn>
                  <a:cxn ang="0">
                    <a:pos x="832" y="234"/>
                  </a:cxn>
                  <a:cxn ang="0">
                    <a:pos x="872" y="228"/>
                  </a:cxn>
                  <a:cxn ang="0">
                    <a:pos x="910" y="221"/>
                  </a:cxn>
                  <a:cxn ang="0">
                    <a:pos x="928" y="27"/>
                  </a:cxn>
                  <a:cxn ang="0">
                    <a:pos x="888" y="20"/>
                  </a:cxn>
                  <a:cxn ang="0">
                    <a:pos x="846" y="14"/>
                  </a:cxn>
                  <a:cxn ang="0">
                    <a:pos x="801" y="9"/>
                  </a:cxn>
                  <a:cxn ang="0">
                    <a:pos x="756" y="6"/>
                  </a:cxn>
                  <a:cxn ang="0">
                    <a:pos x="708" y="3"/>
                  </a:cxn>
                  <a:cxn ang="0">
                    <a:pos x="657" y="1"/>
                  </a:cxn>
                  <a:cxn ang="0">
                    <a:pos x="605" y="0"/>
                  </a:cxn>
                  <a:cxn ang="0">
                    <a:pos x="552" y="0"/>
                  </a:cxn>
                </a:cxnLst>
                <a:rect l="0" t="0" r="r" b="b"/>
                <a:pathLst>
                  <a:path w="928" h="250">
                    <a:moveTo>
                      <a:pt x="552" y="0"/>
                    </a:moveTo>
                    <a:lnTo>
                      <a:pt x="495" y="1"/>
                    </a:lnTo>
                    <a:lnTo>
                      <a:pt x="439" y="3"/>
                    </a:lnTo>
                    <a:lnTo>
                      <a:pt x="384" y="8"/>
                    </a:lnTo>
                    <a:lnTo>
                      <a:pt x="334" y="11"/>
                    </a:lnTo>
                    <a:lnTo>
                      <a:pt x="285" y="17"/>
                    </a:lnTo>
                    <a:lnTo>
                      <a:pt x="238" y="24"/>
                    </a:lnTo>
                    <a:lnTo>
                      <a:pt x="195" y="32"/>
                    </a:lnTo>
                    <a:lnTo>
                      <a:pt x="157" y="40"/>
                    </a:lnTo>
                    <a:lnTo>
                      <a:pt x="121" y="49"/>
                    </a:lnTo>
                    <a:lnTo>
                      <a:pt x="88" y="59"/>
                    </a:lnTo>
                    <a:lnTo>
                      <a:pt x="61" y="70"/>
                    </a:lnTo>
                    <a:lnTo>
                      <a:pt x="40" y="80"/>
                    </a:lnTo>
                    <a:lnTo>
                      <a:pt x="22" y="93"/>
                    </a:lnTo>
                    <a:lnTo>
                      <a:pt x="9" y="104"/>
                    </a:lnTo>
                    <a:lnTo>
                      <a:pt x="2" y="117"/>
                    </a:lnTo>
                    <a:lnTo>
                      <a:pt x="0" y="130"/>
                    </a:lnTo>
                    <a:lnTo>
                      <a:pt x="5" y="142"/>
                    </a:lnTo>
                    <a:lnTo>
                      <a:pt x="14" y="155"/>
                    </a:lnTo>
                    <a:lnTo>
                      <a:pt x="31" y="167"/>
                    </a:lnTo>
                    <a:lnTo>
                      <a:pt x="51" y="178"/>
                    </a:lnTo>
                    <a:lnTo>
                      <a:pt x="76" y="189"/>
                    </a:lnTo>
                    <a:lnTo>
                      <a:pt x="105" y="199"/>
                    </a:lnTo>
                    <a:lnTo>
                      <a:pt x="139" y="208"/>
                    </a:lnTo>
                    <a:lnTo>
                      <a:pt x="177" y="216"/>
                    </a:lnTo>
                    <a:lnTo>
                      <a:pt x="217" y="224"/>
                    </a:lnTo>
                    <a:lnTo>
                      <a:pt x="262" y="231"/>
                    </a:lnTo>
                    <a:lnTo>
                      <a:pt x="309" y="237"/>
                    </a:lnTo>
                    <a:lnTo>
                      <a:pt x="359" y="242"/>
                    </a:lnTo>
                    <a:lnTo>
                      <a:pt x="412" y="247"/>
                    </a:lnTo>
                    <a:lnTo>
                      <a:pt x="466" y="248"/>
                    </a:lnTo>
                    <a:lnTo>
                      <a:pt x="522" y="250"/>
                    </a:lnTo>
                    <a:lnTo>
                      <a:pt x="579" y="250"/>
                    </a:lnTo>
                    <a:lnTo>
                      <a:pt x="605" y="250"/>
                    </a:lnTo>
                    <a:lnTo>
                      <a:pt x="628" y="248"/>
                    </a:lnTo>
                    <a:lnTo>
                      <a:pt x="653" y="248"/>
                    </a:lnTo>
                    <a:lnTo>
                      <a:pt x="677" y="247"/>
                    </a:lnTo>
                    <a:lnTo>
                      <a:pt x="700" y="245"/>
                    </a:lnTo>
                    <a:lnTo>
                      <a:pt x="724" y="244"/>
                    </a:lnTo>
                    <a:lnTo>
                      <a:pt x="745" y="242"/>
                    </a:lnTo>
                    <a:lnTo>
                      <a:pt x="769" y="240"/>
                    </a:lnTo>
                    <a:lnTo>
                      <a:pt x="791" y="239"/>
                    </a:lnTo>
                    <a:lnTo>
                      <a:pt x="812" y="236"/>
                    </a:lnTo>
                    <a:lnTo>
                      <a:pt x="832" y="234"/>
                    </a:lnTo>
                    <a:lnTo>
                      <a:pt x="852" y="231"/>
                    </a:lnTo>
                    <a:lnTo>
                      <a:pt x="872" y="228"/>
                    </a:lnTo>
                    <a:lnTo>
                      <a:pt x="892" y="224"/>
                    </a:lnTo>
                    <a:lnTo>
                      <a:pt x="910" y="221"/>
                    </a:lnTo>
                    <a:lnTo>
                      <a:pt x="928" y="218"/>
                    </a:lnTo>
                    <a:lnTo>
                      <a:pt x="928" y="27"/>
                    </a:lnTo>
                    <a:lnTo>
                      <a:pt x="908" y="24"/>
                    </a:lnTo>
                    <a:lnTo>
                      <a:pt x="888" y="20"/>
                    </a:lnTo>
                    <a:lnTo>
                      <a:pt x="868" y="17"/>
                    </a:lnTo>
                    <a:lnTo>
                      <a:pt x="846" y="14"/>
                    </a:lnTo>
                    <a:lnTo>
                      <a:pt x="825" y="12"/>
                    </a:lnTo>
                    <a:lnTo>
                      <a:pt x="801" y="9"/>
                    </a:lnTo>
                    <a:lnTo>
                      <a:pt x="780" y="8"/>
                    </a:lnTo>
                    <a:lnTo>
                      <a:pt x="756" y="6"/>
                    </a:lnTo>
                    <a:lnTo>
                      <a:pt x="731" y="4"/>
                    </a:lnTo>
                    <a:lnTo>
                      <a:pt x="708" y="3"/>
                    </a:lnTo>
                    <a:lnTo>
                      <a:pt x="682" y="1"/>
                    </a:lnTo>
                    <a:lnTo>
                      <a:pt x="657" y="1"/>
                    </a:lnTo>
                    <a:lnTo>
                      <a:pt x="632" y="0"/>
                    </a:lnTo>
                    <a:lnTo>
                      <a:pt x="605" y="0"/>
                    </a:lnTo>
                    <a:lnTo>
                      <a:pt x="579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6" name="Freeform 32"/>
              <p:cNvSpPr>
                <a:spLocks/>
              </p:cNvSpPr>
              <p:nvPr/>
            </p:nvSpPr>
            <p:spPr bwMode="auto">
              <a:xfrm>
                <a:off x="7394" y="4920"/>
                <a:ext cx="279" cy="136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74"/>
                  </a:cxn>
                  <a:cxn ang="0">
                    <a:pos x="43" y="382"/>
                  </a:cxn>
                  <a:cxn ang="0">
                    <a:pos x="81" y="391"/>
                  </a:cxn>
                  <a:cxn ang="0">
                    <a:pos x="115" y="403"/>
                  </a:cxn>
                  <a:cxn ang="0">
                    <a:pos x="144" y="414"/>
                  </a:cxn>
                  <a:cxn ang="0">
                    <a:pos x="168" y="425"/>
                  </a:cxn>
                  <a:cxn ang="0">
                    <a:pos x="186" y="438"/>
                  </a:cxn>
                  <a:cxn ang="0">
                    <a:pos x="196" y="451"/>
                  </a:cxn>
                  <a:cxn ang="0">
                    <a:pos x="202" y="465"/>
                  </a:cxn>
                  <a:cxn ang="0">
                    <a:pos x="200" y="480"/>
                  </a:cxn>
                  <a:cxn ang="0">
                    <a:pos x="191" y="494"/>
                  </a:cxn>
                  <a:cxn ang="0">
                    <a:pos x="175" y="509"/>
                  </a:cxn>
                  <a:cxn ang="0">
                    <a:pos x="151" y="522"/>
                  </a:cxn>
                  <a:cxn ang="0">
                    <a:pos x="121" y="533"/>
                  </a:cxn>
                  <a:cxn ang="0">
                    <a:pos x="86" y="544"/>
                  </a:cxn>
                  <a:cxn ang="0">
                    <a:pos x="45" y="555"/>
                  </a:cxn>
                  <a:cxn ang="0">
                    <a:pos x="0" y="565"/>
                  </a:cxn>
                  <a:cxn ang="0">
                    <a:pos x="0" y="1365"/>
                  </a:cxn>
                  <a:cxn ang="0">
                    <a:pos x="279" y="1272"/>
                  </a:cxn>
                  <a:cxn ang="0">
                    <a:pos x="279" y="0"/>
                  </a:cxn>
                  <a:cxn ang="0">
                    <a:pos x="0" y="38"/>
                  </a:cxn>
                </a:cxnLst>
                <a:rect l="0" t="0" r="r" b="b"/>
                <a:pathLst>
                  <a:path w="279" h="1365">
                    <a:moveTo>
                      <a:pt x="0" y="38"/>
                    </a:moveTo>
                    <a:lnTo>
                      <a:pt x="0" y="374"/>
                    </a:lnTo>
                    <a:lnTo>
                      <a:pt x="43" y="382"/>
                    </a:lnTo>
                    <a:lnTo>
                      <a:pt x="81" y="391"/>
                    </a:lnTo>
                    <a:lnTo>
                      <a:pt x="115" y="403"/>
                    </a:lnTo>
                    <a:lnTo>
                      <a:pt x="144" y="414"/>
                    </a:lnTo>
                    <a:lnTo>
                      <a:pt x="168" y="425"/>
                    </a:lnTo>
                    <a:lnTo>
                      <a:pt x="186" y="438"/>
                    </a:lnTo>
                    <a:lnTo>
                      <a:pt x="196" y="451"/>
                    </a:lnTo>
                    <a:lnTo>
                      <a:pt x="202" y="465"/>
                    </a:lnTo>
                    <a:lnTo>
                      <a:pt x="200" y="480"/>
                    </a:lnTo>
                    <a:lnTo>
                      <a:pt x="191" y="494"/>
                    </a:lnTo>
                    <a:lnTo>
                      <a:pt x="175" y="509"/>
                    </a:lnTo>
                    <a:lnTo>
                      <a:pt x="151" y="522"/>
                    </a:lnTo>
                    <a:lnTo>
                      <a:pt x="121" y="533"/>
                    </a:lnTo>
                    <a:lnTo>
                      <a:pt x="86" y="544"/>
                    </a:lnTo>
                    <a:lnTo>
                      <a:pt x="45" y="555"/>
                    </a:lnTo>
                    <a:lnTo>
                      <a:pt x="0" y="565"/>
                    </a:lnTo>
                    <a:lnTo>
                      <a:pt x="0" y="1365"/>
                    </a:lnTo>
                    <a:lnTo>
                      <a:pt x="279" y="1272"/>
                    </a:lnTo>
                    <a:lnTo>
                      <a:pt x="27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7" name="Freeform 33"/>
              <p:cNvSpPr>
                <a:spLocks/>
              </p:cNvSpPr>
              <p:nvPr/>
            </p:nvSpPr>
            <p:spPr bwMode="auto">
              <a:xfrm>
                <a:off x="6414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8" name="Freeform 34"/>
              <p:cNvSpPr>
                <a:spLocks/>
              </p:cNvSpPr>
              <p:nvPr/>
            </p:nvSpPr>
            <p:spPr bwMode="auto">
              <a:xfrm>
                <a:off x="6412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9" name="Freeform 35"/>
              <p:cNvSpPr>
                <a:spLocks/>
              </p:cNvSpPr>
              <p:nvPr/>
            </p:nvSpPr>
            <p:spPr bwMode="auto">
              <a:xfrm>
                <a:off x="7632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0" name="Freeform 36"/>
              <p:cNvSpPr>
                <a:spLocks/>
              </p:cNvSpPr>
              <p:nvPr/>
            </p:nvSpPr>
            <p:spPr bwMode="auto">
              <a:xfrm>
                <a:off x="6349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1" name="Freeform 37"/>
              <p:cNvSpPr>
                <a:spLocks/>
              </p:cNvSpPr>
              <p:nvPr/>
            </p:nvSpPr>
            <p:spPr bwMode="auto">
              <a:xfrm>
                <a:off x="6621" y="6147"/>
                <a:ext cx="137" cy="78"/>
              </a:xfrm>
              <a:custGeom>
                <a:avLst/>
                <a:gdLst/>
                <a:ahLst/>
                <a:cxnLst>
                  <a:cxn ang="0">
                    <a:pos x="137" y="78"/>
                  </a:cxn>
                  <a:cxn ang="0">
                    <a:pos x="137" y="43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137" y="78"/>
                  </a:cxn>
                </a:cxnLst>
                <a:rect l="0" t="0" r="r" b="b"/>
                <a:pathLst>
                  <a:path w="137" h="78">
                    <a:moveTo>
                      <a:pt x="137" y="78"/>
                    </a:moveTo>
                    <a:lnTo>
                      <a:pt x="137" y="43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3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2" name="Freeform 38"/>
              <p:cNvSpPr>
                <a:spLocks/>
              </p:cNvSpPr>
              <p:nvPr/>
            </p:nvSpPr>
            <p:spPr bwMode="auto">
              <a:xfrm>
                <a:off x="6621" y="5999"/>
                <a:ext cx="137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137" y="72"/>
                  </a:cxn>
                  <a:cxn ang="0">
                    <a:pos x="137" y="39"/>
                  </a:cxn>
                  <a:cxn ang="0">
                    <a:pos x="0" y="0"/>
                  </a:cxn>
                </a:cxnLst>
                <a:rect l="0" t="0" r="r" b="b"/>
                <a:pathLst>
                  <a:path w="137" h="72">
                    <a:moveTo>
                      <a:pt x="0" y="0"/>
                    </a:moveTo>
                    <a:lnTo>
                      <a:pt x="0" y="35"/>
                    </a:lnTo>
                    <a:lnTo>
                      <a:pt x="137" y="72"/>
                    </a:lnTo>
                    <a:lnTo>
                      <a:pt x="137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3" name="Freeform 39"/>
              <p:cNvSpPr>
                <a:spLocks/>
              </p:cNvSpPr>
              <p:nvPr/>
            </p:nvSpPr>
            <p:spPr bwMode="auto">
              <a:xfrm>
                <a:off x="6621" y="5851"/>
                <a:ext cx="137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37" y="68"/>
                  </a:cxn>
                  <a:cxn ang="0">
                    <a:pos x="137" y="32"/>
                  </a:cxn>
                  <a:cxn ang="0">
                    <a:pos x="0" y="0"/>
                  </a:cxn>
                </a:cxnLst>
                <a:rect l="0" t="0" r="r" b="b"/>
                <a:pathLst>
                  <a:path w="137" h="68">
                    <a:moveTo>
                      <a:pt x="0" y="0"/>
                    </a:moveTo>
                    <a:lnTo>
                      <a:pt x="0" y="36"/>
                    </a:lnTo>
                    <a:lnTo>
                      <a:pt x="137" y="68"/>
                    </a:lnTo>
                    <a:lnTo>
                      <a:pt x="13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4" name="Freeform 40"/>
              <p:cNvSpPr>
                <a:spLocks/>
              </p:cNvSpPr>
              <p:nvPr/>
            </p:nvSpPr>
            <p:spPr bwMode="auto">
              <a:xfrm>
                <a:off x="6621" y="5703"/>
                <a:ext cx="137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37" y="63"/>
                  </a:cxn>
                  <a:cxn ang="0">
                    <a:pos x="137" y="28"/>
                  </a:cxn>
                  <a:cxn ang="0">
                    <a:pos x="0" y="0"/>
                  </a:cxn>
                </a:cxnLst>
                <a:rect l="0" t="0" r="r" b="b"/>
                <a:pathLst>
                  <a:path w="137" h="63">
                    <a:moveTo>
                      <a:pt x="0" y="0"/>
                    </a:moveTo>
                    <a:lnTo>
                      <a:pt x="0" y="34"/>
                    </a:lnTo>
                    <a:lnTo>
                      <a:pt x="137" y="63"/>
                    </a:lnTo>
                    <a:lnTo>
                      <a:pt x="137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5" name="Freeform 41"/>
              <p:cNvSpPr>
                <a:spLocks/>
              </p:cNvSpPr>
              <p:nvPr/>
            </p:nvSpPr>
            <p:spPr bwMode="auto">
              <a:xfrm>
                <a:off x="6621" y="5554"/>
                <a:ext cx="137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"/>
                  </a:cxn>
                  <a:cxn ang="0">
                    <a:pos x="137" y="58"/>
                  </a:cxn>
                  <a:cxn ang="0">
                    <a:pos x="137" y="24"/>
                  </a:cxn>
                  <a:cxn ang="0">
                    <a:pos x="0" y="0"/>
                  </a:cxn>
                </a:cxnLst>
                <a:rect l="0" t="0" r="r" b="b"/>
                <a:pathLst>
                  <a:path w="137" h="58">
                    <a:moveTo>
                      <a:pt x="0" y="0"/>
                    </a:moveTo>
                    <a:lnTo>
                      <a:pt x="0" y="35"/>
                    </a:lnTo>
                    <a:lnTo>
                      <a:pt x="137" y="58"/>
                    </a:lnTo>
                    <a:lnTo>
                      <a:pt x="13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6" name="Freeform 42"/>
              <p:cNvSpPr>
                <a:spLocks/>
              </p:cNvSpPr>
              <p:nvPr/>
            </p:nvSpPr>
            <p:spPr bwMode="auto">
              <a:xfrm>
                <a:off x="6621" y="5406"/>
                <a:ext cx="13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137" y="53"/>
                  </a:cxn>
                  <a:cxn ang="0">
                    <a:pos x="137" y="18"/>
                  </a:cxn>
                  <a:cxn ang="0">
                    <a:pos x="0" y="0"/>
                  </a:cxn>
                </a:cxnLst>
                <a:rect l="0" t="0" r="r" b="b"/>
                <a:pathLst>
                  <a:path w="137" h="53">
                    <a:moveTo>
                      <a:pt x="0" y="0"/>
                    </a:moveTo>
                    <a:lnTo>
                      <a:pt x="0" y="36"/>
                    </a:lnTo>
                    <a:lnTo>
                      <a:pt x="137" y="53"/>
                    </a:lnTo>
                    <a:lnTo>
                      <a:pt x="13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7" name="Freeform 43"/>
              <p:cNvSpPr>
                <a:spLocks/>
              </p:cNvSpPr>
              <p:nvPr/>
            </p:nvSpPr>
            <p:spPr bwMode="auto">
              <a:xfrm>
                <a:off x="6621" y="5258"/>
                <a:ext cx="137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137" y="49"/>
                  </a:cxn>
                  <a:cxn ang="0">
                    <a:pos x="137" y="13"/>
                  </a:cxn>
                  <a:cxn ang="0">
                    <a:pos x="0" y="0"/>
                  </a:cxn>
                </a:cxnLst>
                <a:rect l="0" t="0" r="r" b="b"/>
                <a:pathLst>
                  <a:path w="137" h="49">
                    <a:moveTo>
                      <a:pt x="0" y="0"/>
                    </a:moveTo>
                    <a:lnTo>
                      <a:pt x="0" y="34"/>
                    </a:lnTo>
                    <a:lnTo>
                      <a:pt x="137" y="49"/>
                    </a:lnTo>
                    <a:lnTo>
                      <a:pt x="13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8" name="Freeform 44"/>
              <p:cNvSpPr>
                <a:spLocks/>
              </p:cNvSpPr>
              <p:nvPr/>
            </p:nvSpPr>
            <p:spPr bwMode="auto">
              <a:xfrm>
                <a:off x="6621" y="5109"/>
                <a:ext cx="137" cy="43"/>
              </a:xfrm>
              <a:custGeom>
                <a:avLst/>
                <a:gdLst/>
                <a:ahLst/>
                <a:cxnLst>
                  <a:cxn ang="0">
                    <a:pos x="137" y="43"/>
                  </a:cxn>
                  <a:cxn ang="0">
                    <a:pos x="137" y="1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137" y="43"/>
                  </a:cxn>
                </a:cxnLst>
                <a:rect l="0" t="0" r="r" b="b"/>
                <a:pathLst>
                  <a:path w="137" h="43">
                    <a:moveTo>
                      <a:pt x="137" y="43"/>
                    </a:moveTo>
                    <a:lnTo>
                      <a:pt x="137" y="1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3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9" name="Freeform 45"/>
              <p:cNvSpPr>
                <a:spLocks/>
              </p:cNvSpPr>
              <p:nvPr/>
            </p:nvSpPr>
            <p:spPr bwMode="auto">
              <a:xfrm>
                <a:off x="6300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30" name="Group 46"/>
            <p:cNvGrpSpPr>
              <a:grpSpLocks/>
            </p:cNvGrpSpPr>
            <p:nvPr/>
          </p:nvGrpSpPr>
          <p:grpSpPr bwMode="auto">
            <a:xfrm rot="-6362128">
              <a:off x="6805" y="2885"/>
              <a:ext cx="1048" cy="1182"/>
              <a:chOff x="8755" y="4667"/>
              <a:chExt cx="1505" cy="1698"/>
            </a:xfrm>
          </p:grpSpPr>
          <p:sp>
            <p:nvSpPr>
              <p:cNvPr id="195631" name="Freeform 47"/>
              <p:cNvSpPr>
                <a:spLocks/>
              </p:cNvSpPr>
              <p:nvPr/>
            </p:nvSpPr>
            <p:spPr bwMode="auto">
              <a:xfrm>
                <a:off x="8869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2" name="Freeform 48"/>
              <p:cNvSpPr>
                <a:spLocks/>
              </p:cNvSpPr>
              <p:nvPr/>
            </p:nvSpPr>
            <p:spPr bwMode="auto">
              <a:xfrm>
                <a:off x="8867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3" name="Freeform 49"/>
              <p:cNvSpPr>
                <a:spLocks/>
              </p:cNvSpPr>
              <p:nvPr/>
            </p:nvSpPr>
            <p:spPr bwMode="auto">
              <a:xfrm>
                <a:off x="10087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4" name="Freeform 50"/>
              <p:cNvSpPr>
                <a:spLocks/>
              </p:cNvSpPr>
              <p:nvPr/>
            </p:nvSpPr>
            <p:spPr bwMode="auto">
              <a:xfrm>
                <a:off x="8804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5" name="Freeform 51"/>
              <p:cNvSpPr>
                <a:spLocks/>
              </p:cNvSpPr>
              <p:nvPr/>
            </p:nvSpPr>
            <p:spPr bwMode="auto">
              <a:xfrm>
                <a:off x="8755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636" name="Group 52"/>
            <p:cNvGrpSpPr>
              <a:grpSpLocks/>
            </p:cNvGrpSpPr>
            <p:nvPr/>
          </p:nvGrpSpPr>
          <p:grpSpPr bwMode="auto">
            <a:xfrm rot="6392466">
              <a:off x="4465" y="3312"/>
              <a:ext cx="1048" cy="1182"/>
              <a:chOff x="8755" y="4667"/>
              <a:chExt cx="1505" cy="1698"/>
            </a:xfrm>
          </p:grpSpPr>
          <p:sp>
            <p:nvSpPr>
              <p:cNvPr id="195637" name="Freeform 53"/>
              <p:cNvSpPr>
                <a:spLocks/>
              </p:cNvSpPr>
              <p:nvPr/>
            </p:nvSpPr>
            <p:spPr bwMode="auto">
              <a:xfrm>
                <a:off x="8869" y="4667"/>
                <a:ext cx="1359" cy="232"/>
              </a:xfrm>
              <a:custGeom>
                <a:avLst/>
                <a:gdLst/>
                <a:ahLst/>
                <a:cxnLst>
                  <a:cxn ang="0">
                    <a:pos x="626" y="0"/>
                  </a:cxn>
                  <a:cxn ang="0">
                    <a:pos x="501" y="5"/>
                  </a:cxn>
                  <a:cxn ang="0">
                    <a:pos x="386" y="13"/>
                  </a:cxn>
                  <a:cxn ang="0">
                    <a:pos x="281" y="26"/>
                  </a:cxn>
                  <a:cxn ang="0">
                    <a:pos x="187" y="41"/>
                  </a:cxn>
                  <a:cxn ang="0">
                    <a:pos x="112" y="57"/>
                  </a:cxn>
                  <a:cxn ang="0">
                    <a:pos x="52" y="76"/>
                  </a:cxn>
                  <a:cxn ang="0">
                    <a:pos x="11" y="95"/>
                  </a:cxn>
                  <a:cxn ang="0">
                    <a:pos x="16" y="98"/>
                  </a:cxn>
                  <a:cxn ang="0">
                    <a:pos x="57" y="84"/>
                  </a:cxn>
                  <a:cxn ang="0">
                    <a:pos x="112" y="73"/>
                  </a:cxn>
                  <a:cxn ang="0">
                    <a:pos x="175" y="63"/>
                  </a:cxn>
                  <a:cxn ang="0">
                    <a:pos x="249" y="55"/>
                  </a:cxn>
                  <a:cxn ang="0">
                    <a:pos x="330" y="47"/>
                  </a:cxn>
                  <a:cxn ang="0">
                    <a:pos x="420" y="44"/>
                  </a:cxn>
                  <a:cxn ang="0">
                    <a:pos x="514" y="41"/>
                  </a:cxn>
                  <a:cxn ang="0">
                    <a:pos x="624" y="41"/>
                  </a:cxn>
                  <a:cxn ang="0">
                    <a:pos x="738" y="45"/>
                  </a:cxn>
                  <a:cxn ang="0">
                    <a:pos x="844" y="52"/>
                  </a:cxn>
                  <a:cxn ang="0">
                    <a:pos x="938" y="61"/>
                  </a:cxn>
                  <a:cxn ang="0">
                    <a:pos x="1018" y="74"/>
                  </a:cxn>
                  <a:cxn ang="0">
                    <a:pos x="1083" y="89"/>
                  </a:cxn>
                  <a:cxn ang="0">
                    <a:pos x="1126" y="105"/>
                  </a:cxn>
                  <a:cxn ang="0">
                    <a:pos x="1149" y="122"/>
                  </a:cxn>
                  <a:cxn ang="0">
                    <a:pos x="1146" y="142"/>
                  </a:cxn>
                  <a:cxn ang="0">
                    <a:pos x="1097" y="158"/>
                  </a:cxn>
                  <a:cxn ang="0">
                    <a:pos x="1012" y="172"/>
                  </a:cxn>
                  <a:cxn ang="0">
                    <a:pos x="908" y="183"/>
                  </a:cxn>
                  <a:cxn ang="0">
                    <a:pos x="794" y="195"/>
                  </a:cxn>
                  <a:cxn ang="0">
                    <a:pos x="689" y="204"/>
                  </a:cxn>
                  <a:cxn ang="0">
                    <a:pos x="606" y="212"/>
                  </a:cxn>
                  <a:cxn ang="0">
                    <a:pos x="559" y="220"/>
                  </a:cxn>
                  <a:cxn ang="0">
                    <a:pos x="559" y="228"/>
                  </a:cxn>
                  <a:cxn ang="0">
                    <a:pos x="584" y="232"/>
                  </a:cxn>
                  <a:cxn ang="0">
                    <a:pos x="622" y="230"/>
                  </a:cxn>
                  <a:cxn ang="0">
                    <a:pos x="660" y="225"/>
                  </a:cxn>
                  <a:cxn ang="0">
                    <a:pos x="747" y="225"/>
                  </a:cxn>
                  <a:cxn ang="0">
                    <a:pos x="879" y="220"/>
                  </a:cxn>
                  <a:cxn ang="0">
                    <a:pos x="1001" y="212"/>
                  </a:cxn>
                  <a:cxn ang="0">
                    <a:pos x="1110" y="201"/>
                  </a:cxn>
                  <a:cxn ang="0">
                    <a:pos x="1202" y="187"/>
                  </a:cxn>
                  <a:cxn ang="0">
                    <a:pos x="1276" y="169"/>
                  </a:cxn>
                  <a:cxn ang="0">
                    <a:pos x="1328" y="150"/>
                  </a:cxn>
                  <a:cxn ang="0">
                    <a:pos x="1355" y="130"/>
                  </a:cxn>
                  <a:cxn ang="0">
                    <a:pos x="1355" y="108"/>
                  </a:cxn>
                  <a:cxn ang="0">
                    <a:pos x="1330" y="85"/>
                  </a:cxn>
                  <a:cxn ang="0">
                    <a:pos x="1279" y="65"/>
                  </a:cxn>
                  <a:cxn ang="0">
                    <a:pos x="1209" y="47"/>
                  </a:cxn>
                  <a:cxn ang="0">
                    <a:pos x="1119" y="29"/>
                  </a:cxn>
                  <a:cxn ang="0">
                    <a:pos x="1012" y="16"/>
                  </a:cxn>
                  <a:cxn ang="0">
                    <a:pos x="891" y="7"/>
                  </a:cxn>
                  <a:cxn ang="0">
                    <a:pos x="760" y="0"/>
                  </a:cxn>
                </a:cxnLst>
                <a:rect l="0" t="0" r="r" b="b"/>
                <a:pathLst>
                  <a:path w="1359" h="232">
                    <a:moveTo>
                      <a:pt x="689" y="0"/>
                    </a:moveTo>
                    <a:lnTo>
                      <a:pt x="626" y="0"/>
                    </a:lnTo>
                    <a:lnTo>
                      <a:pt x="563" y="2"/>
                    </a:lnTo>
                    <a:lnTo>
                      <a:pt x="501" y="5"/>
                    </a:lnTo>
                    <a:lnTo>
                      <a:pt x="442" y="10"/>
                    </a:lnTo>
                    <a:lnTo>
                      <a:pt x="386" y="13"/>
                    </a:lnTo>
                    <a:lnTo>
                      <a:pt x="332" y="20"/>
                    </a:lnTo>
                    <a:lnTo>
                      <a:pt x="281" y="26"/>
                    </a:lnTo>
                    <a:lnTo>
                      <a:pt x="233" y="32"/>
                    </a:lnTo>
                    <a:lnTo>
                      <a:pt x="187" y="41"/>
                    </a:lnTo>
                    <a:lnTo>
                      <a:pt x="148" y="49"/>
                    </a:lnTo>
                    <a:lnTo>
                      <a:pt x="112" y="57"/>
                    </a:lnTo>
                    <a:lnTo>
                      <a:pt x="79" y="66"/>
                    </a:lnTo>
                    <a:lnTo>
                      <a:pt x="52" y="76"/>
                    </a:lnTo>
                    <a:lnTo>
                      <a:pt x="29" y="85"/>
                    </a:lnTo>
                    <a:lnTo>
                      <a:pt x="11" y="95"/>
                    </a:lnTo>
                    <a:lnTo>
                      <a:pt x="0" y="105"/>
                    </a:lnTo>
                    <a:lnTo>
                      <a:pt x="16" y="98"/>
                    </a:lnTo>
                    <a:lnTo>
                      <a:pt x="34" y="90"/>
                    </a:lnTo>
                    <a:lnTo>
                      <a:pt x="57" y="84"/>
                    </a:lnTo>
                    <a:lnTo>
                      <a:pt x="83" y="79"/>
                    </a:lnTo>
                    <a:lnTo>
                      <a:pt x="112" y="73"/>
                    </a:lnTo>
                    <a:lnTo>
                      <a:pt x="142" y="68"/>
                    </a:lnTo>
                    <a:lnTo>
                      <a:pt x="175" y="63"/>
                    </a:lnTo>
                    <a:lnTo>
                      <a:pt x="211" y="58"/>
                    </a:lnTo>
                    <a:lnTo>
                      <a:pt x="249" y="55"/>
                    </a:lnTo>
                    <a:lnTo>
                      <a:pt x="288" y="50"/>
                    </a:lnTo>
                    <a:lnTo>
                      <a:pt x="330" y="47"/>
                    </a:lnTo>
                    <a:lnTo>
                      <a:pt x="375" y="45"/>
                    </a:lnTo>
                    <a:lnTo>
                      <a:pt x="420" y="44"/>
                    </a:lnTo>
                    <a:lnTo>
                      <a:pt x="465" y="42"/>
                    </a:lnTo>
                    <a:lnTo>
                      <a:pt x="514" y="41"/>
                    </a:lnTo>
                    <a:lnTo>
                      <a:pt x="563" y="41"/>
                    </a:lnTo>
                    <a:lnTo>
                      <a:pt x="624" y="41"/>
                    </a:lnTo>
                    <a:lnTo>
                      <a:pt x="682" y="42"/>
                    </a:lnTo>
                    <a:lnTo>
                      <a:pt x="738" y="45"/>
                    </a:lnTo>
                    <a:lnTo>
                      <a:pt x="792" y="47"/>
                    </a:lnTo>
                    <a:lnTo>
                      <a:pt x="844" y="52"/>
                    </a:lnTo>
                    <a:lnTo>
                      <a:pt x="893" y="57"/>
                    </a:lnTo>
                    <a:lnTo>
                      <a:pt x="938" y="61"/>
                    </a:lnTo>
                    <a:lnTo>
                      <a:pt x="980" y="66"/>
                    </a:lnTo>
                    <a:lnTo>
                      <a:pt x="1018" y="74"/>
                    </a:lnTo>
                    <a:lnTo>
                      <a:pt x="1052" y="81"/>
                    </a:lnTo>
                    <a:lnTo>
                      <a:pt x="1083" y="89"/>
                    </a:lnTo>
                    <a:lnTo>
                      <a:pt x="1106" y="97"/>
                    </a:lnTo>
                    <a:lnTo>
                      <a:pt x="1126" y="105"/>
                    </a:lnTo>
                    <a:lnTo>
                      <a:pt x="1140" y="113"/>
                    </a:lnTo>
                    <a:lnTo>
                      <a:pt x="1149" y="122"/>
                    </a:lnTo>
                    <a:lnTo>
                      <a:pt x="1153" y="132"/>
                    </a:lnTo>
                    <a:lnTo>
                      <a:pt x="1146" y="142"/>
                    </a:lnTo>
                    <a:lnTo>
                      <a:pt x="1128" y="150"/>
                    </a:lnTo>
                    <a:lnTo>
                      <a:pt x="1097" y="158"/>
                    </a:lnTo>
                    <a:lnTo>
                      <a:pt x="1059" y="164"/>
                    </a:lnTo>
                    <a:lnTo>
                      <a:pt x="1012" y="172"/>
                    </a:lnTo>
                    <a:lnTo>
                      <a:pt x="962" y="177"/>
                    </a:lnTo>
                    <a:lnTo>
                      <a:pt x="908" y="183"/>
                    </a:lnTo>
                    <a:lnTo>
                      <a:pt x="852" y="190"/>
                    </a:lnTo>
                    <a:lnTo>
                      <a:pt x="794" y="195"/>
                    </a:lnTo>
                    <a:lnTo>
                      <a:pt x="740" y="200"/>
                    </a:lnTo>
                    <a:lnTo>
                      <a:pt x="689" y="204"/>
                    </a:lnTo>
                    <a:lnTo>
                      <a:pt x="644" y="208"/>
                    </a:lnTo>
                    <a:lnTo>
                      <a:pt x="606" y="212"/>
                    </a:lnTo>
                    <a:lnTo>
                      <a:pt x="577" y="216"/>
                    </a:lnTo>
                    <a:lnTo>
                      <a:pt x="559" y="220"/>
                    </a:lnTo>
                    <a:lnTo>
                      <a:pt x="554" y="224"/>
                    </a:lnTo>
                    <a:lnTo>
                      <a:pt x="559" y="228"/>
                    </a:lnTo>
                    <a:lnTo>
                      <a:pt x="570" y="232"/>
                    </a:lnTo>
                    <a:lnTo>
                      <a:pt x="584" y="232"/>
                    </a:lnTo>
                    <a:lnTo>
                      <a:pt x="603" y="232"/>
                    </a:lnTo>
                    <a:lnTo>
                      <a:pt x="622" y="230"/>
                    </a:lnTo>
                    <a:lnTo>
                      <a:pt x="642" y="227"/>
                    </a:lnTo>
                    <a:lnTo>
                      <a:pt x="660" y="225"/>
                    </a:lnTo>
                    <a:lnTo>
                      <a:pt x="677" y="225"/>
                    </a:lnTo>
                    <a:lnTo>
                      <a:pt x="747" y="225"/>
                    </a:lnTo>
                    <a:lnTo>
                      <a:pt x="814" y="224"/>
                    </a:lnTo>
                    <a:lnTo>
                      <a:pt x="879" y="220"/>
                    </a:lnTo>
                    <a:lnTo>
                      <a:pt x="942" y="217"/>
                    </a:lnTo>
                    <a:lnTo>
                      <a:pt x="1001" y="212"/>
                    </a:lnTo>
                    <a:lnTo>
                      <a:pt x="1057" y="208"/>
                    </a:lnTo>
                    <a:lnTo>
                      <a:pt x="1110" y="201"/>
                    </a:lnTo>
                    <a:lnTo>
                      <a:pt x="1158" y="193"/>
                    </a:lnTo>
                    <a:lnTo>
                      <a:pt x="1202" y="187"/>
                    </a:lnTo>
                    <a:lnTo>
                      <a:pt x="1241" y="179"/>
                    </a:lnTo>
                    <a:lnTo>
                      <a:pt x="1276" y="169"/>
                    </a:lnTo>
                    <a:lnTo>
                      <a:pt x="1305" y="159"/>
                    </a:lnTo>
                    <a:lnTo>
                      <a:pt x="1328" y="150"/>
                    </a:lnTo>
                    <a:lnTo>
                      <a:pt x="1344" y="140"/>
                    </a:lnTo>
                    <a:lnTo>
                      <a:pt x="1355" y="130"/>
                    </a:lnTo>
                    <a:lnTo>
                      <a:pt x="1359" y="119"/>
                    </a:lnTo>
                    <a:lnTo>
                      <a:pt x="1355" y="108"/>
                    </a:lnTo>
                    <a:lnTo>
                      <a:pt x="1346" y="97"/>
                    </a:lnTo>
                    <a:lnTo>
                      <a:pt x="1330" y="85"/>
                    </a:lnTo>
                    <a:lnTo>
                      <a:pt x="1306" y="76"/>
                    </a:lnTo>
                    <a:lnTo>
                      <a:pt x="1279" y="65"/>
                    </a:lnTo>
                    <a:lnTo>
                      <a:pt x="1247" y="55"/>
                    </a:lnTo>
                    <a:lnTo>
                      <a:pt x="1209" y="47"/>
                    </a:lnTo>
                    <a:lnTo>
                      <a:pt x="1166" y="37"/>
                    </a:lnTo>
                    <a:lnTo>
                      <a:pt x="1119" y="29"/>
                    </a:lnTo>
                    <a:lnTo>
                      <a:pt x="1066" y="23"/>
                    </a:lnTo>
                    <a:lnTo>
                      <a:pt x="1012" y="16"/>
                    </a:lnTo>
                    <a:lnTo>
                      <a:pt x="953" y="10"/>
                    </a:lnTo>
                    <a:lnTo>
                      <a:pt x="891" y="7"/>
                    </a:lnTo>
                    <a:lnTo>
                      <a:pt x="826" y="4"/>
                    </a:lnTo>
                    <a:lnTo>
                      <a:pt x="760" y="0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8" name="Freeform 54"/>
              <p:cNvSpPr>
                <a:spLocks/>
              </p:cNvSpPr>
              <p:nvPr/>
            </p:nvSpPr>
            <p:spPr bwMode="auto">
              <a:xfrm>
                <a:off x="8867" y="5895"/>
                <a:ext cx="1328" cy="470"/>
              </a:xfrm>
              <a:custGeom>
                <a:avLst/>
                <a:gdLst/>
                <a:ahLst/>
                <a:cxnLst>
                  <a:cxn ang="0">
                    <a:pos x="597" y="469"/>
                  </a:cxn>
                  <a:cxn ang="0">
                    <a:pos x="478" y="462"/>
                  </a:cxn>
                  <a:cxn ang="0">
                    <a:pos x="366" y="446"/>
                  </a:cxn>
                  <a:cxn ang="0">
                    <a:pos x="267" y="425"/>
                  </a:cxn>
                  <a:cxn ang="0">
                    <a:pos x="179" y="400"/>
                  </a:cxn>
                  <a:cxn ang="0">
                    <a:pos x="105" y="367"/>
                  </a:cxn>
                  <a:cxn ang="0">
                    <a:pos x="49" y="330"/>
                  </a:cxn>
                  <a:cxn ang="0">
                    <a:pos x="11" y="292"/>
                  </a:cxn>
                  <a:cxn ang="0">
                    <a:pos x="14" y="286"/>
                  </a:cxn>
                  <a:cxn ang="0">
                    <a:pos x="56" y="314"/>
                  </a:cxn>
                  <a:cxn ang="0">
                    <a:pos x="108" y="339"/>
                  </a:cxn>
                  <a:cxn ang="0">
                    <a:pos x="170" y="361"/>
                  </a:cxn>
                  <a:cxn ang="0">
                    <a:pos x="242" y="380"/>
                  </a:cxn>
                  <a:cxn ang="0">
                    <a:pos x="323" y="395"/>
                  </a:cxn>
                  <a:cxn ang="0">
                    <a:pos x="410" y="404"/>
                  </a:cxn>
                  <a:cxn ang="0">
                    <a:pos x="502" y="411"/>
                  </a:cxn>
                  <a:cxn ang="0">
                    <a:pos x="610" y="409"/>
                  </a:cxn>
                  <a:cxn ang="0">
                    <a:pos x="722" y="401"/>
                  </a:cxn>
                  <a:cxn ang="0">
                    <a:pos x="826" y="387"/>
                  </a:cxn>
                  <a:cxn ang="0">
                    <a:pos x="919" y="364"/>
                  </a:cxn>
                  <a:cxn ang="0">
                    <a:pos x="998" y="337"/>
                  </a:cxn>
                  <a:cxn ang="0">
                    <a:pos x="1059" y="306"/>
                  </a:cxn>
                  <a:cxn ang="0">
                    <a:pos x="1103" y="269"/>
                  </a:cxn>
                  <a:cxn ang="0">
                    <a:pos x="1126" y="231"/>
                  </a:cxn>
                  <a:cxn ang="0">
                    <a:pos x="1121" y="179"/>
                  </a:cxn>
                  <a:cxn ang="0">
                    <a:pos x="1072" y="131"/>
                  </a:cxn>
                  <a:cxn ang="0">
                    <a:pos x="991" y="93"/>
                  </a:cxn>
                  <a:cxn ang="0">
                    <a:pos x="890" y="65"/>
                  </a:cxn>
                  <a:cxn ang="0">
                    <a:pos x="783" y="45"/>
                  </a:cxn>
                  <a:cxn ang="0">
                    <a:pos x="682" y="30"/>
                  </a:cxn>
                  <a:cxn ang="0">
                    <a:pos x="601" y="22"/>
                  </a:cxn>
                  <a:cxn ang="0">
                    <a:pos x="554" y="14"/>
                  </a:cxn>
                  <a:cxn ang="0">
                    <a:pos x="550" y="6"/>
                  </a:cxn>
                  <a:cxn ang="0">
                    <a:pos x="581" y="0"/>
                  </a:cxn>
                  <a:cxn ang="0">
                    <a:pos x="630" y="0"/>
                  </a:cxn>
                  <a:cxn ang="0">
                    <a:pos x="679" y="1"/>
                  </a:cxn>
                  <a:cxn ang="0">
                    <a:pos x="765" y="3"/>
                  </a:cxn>
                  <a:cxn ang="0">
                    <a:pos x="891" y="12"/>
                  </a:cxn>
                  <a:cxn ang="0">
                    <a:pos x="1007" y="30"/>
                  </a:cxn>
                  <a:cxn ang="0">
                    <a:pos x="1106" y="56"/>
                  </a:cxn>
                  <a:cxn ang="0">
                    <a:pos x="1191" y="90"/>
                  </a:cxn>
                  <a:cxn ang="0">
                    <a:pos x="1256" y="126"/>
                  </a:cxn>
                  <a:cxn ang="0">
                    <a:pos x="1301" y="170"/>
                  </a:cxn>
                  <a:cxn ang="0">
                    <a:pos x="1325" y="215"/>
                  </a:cxn>
                  <a:cxn ang="0">
                    <a:pos x="1325" y="263"/>
                  </a:cxn>
                  <a:cxn ang="0">
                    <a:pos x="1298" y="308"/>
                  </a:cxn>
                  <a:cxn ang="0">
                    <a:pos x="1247" y="348"/>
                  </a:cxn>
                  <a:cxn ang="0">
                    <a:pos x="1175" y="385"/>
                  </a:cxn>
                  <a:cxn ang="0">
                    <a:pos x="1085" y="417"/>
                  </a:cxn>
                  <a:cxn ang="0">
                    <a:pos x="978" y="443"/>
                  </a:cxn>
                  <a:cxn ang="0">
                    <a:pos x="859" y="459"/>
                  </a:cxn>
                  <a:cxn ang="0">
                    <a:pos x="729" y="469"/>
                  </a:cxn>
                </a:cxnLst>
                <a:rect l="0" t="0" r="r" b="b"/>
                <a:pathLst>
                  <a:path w="1328" h="470">
                    <a:moveTo>
                      <a:pt x="660" y="470"/>
                    </a:moveTo>
                    <a:lnTo>
                      <a:pt x="597" y="469"/>
                    </a:lnTo>
                    <a:lnTo>
                      <a:pt x="538" y="467"/>
                    </a:lnTo>
                    <a:lnTo>
                      <a:pt x="478" y="462"/>
                    </a:lnTo>
                    <a:lnTo>
                      <a:pt x="420" y="454"/>
                    </a:lnTo>
                    <a:lnTo>
                      <a:pt x="366" y="446"/>
                    </a:lnTo>
                    <a:lnTo>
                      <a:pt x="316" y="436"/>
                    </a:lnTo>
                    <a:lnTo>
                      <a:pt x="267" y="425"/>
                    </a:lnTo>
                    <a:lnTo>
                      <a:pt x="220" y="412"/>
                    </a:lnTo>
                    <a:lnTo>
                      <a:pt x="179" y="400"/>
                    </a:lnTo>
                    <a:lnTo>
                      <a:pt x="139" y="383"/>
                    </a:lnTo>
                    <a:lnTo>
                      <a:pt x="105" y="367"/>
                    </a:lnTo>
                    <a:lnTo>
                      <a:pt x="74" y="350"/>
                    </a:lnTo>
                    <a:lnTo>
                      <a:pt x="49" y="330"/>
                    </a:lnTo>
                    <a:lnTo>
                      <a:pt x="27" y="311"/>
                    </a:lnTo>
                    <a:lnTo>
                      <a:pt x="11" y="292"/>
                    </a:lnTo>
                    <a:lnTo>
                      <a:pt x="0" y="271"/>
                    </a:lnTo>
                    <a:lnTo>
                      <a:pt x="14" y="286"/>
                    </a:lnTo>
                    <a:lnTo>
                      <a:pt x="34" y="300"/>
                    </a:lnTo>
                    <a:lnTo>
                      <a:pt x="56" y="314"/>
                    </a:lnTo>
                    <a:lnTo>
                      <a:pt x="79" y="327"/>
                    </a:lnTo>
                    <a:lnTo>
                      <a:pt x="108" y="339"/>
                    </a:lnTo>
                    <a:lnTo>
                      <a:pt x="137" y="350"/>
                    </a:lnTo>
                    <a:lnTo>
                      <a:pt x="170" y="361"/>
                    </a:lnTo>
                    <a:lnTo>
                      <a:pt x="206" y="371"/>
                    </a:lnTo>
                    <a:lnTo>
                      <a:pt x="242" y="380"/>
                    </a:lnTo>
                    <a:lnTo>
                      <a:pt x="281" y="388"/>
                    </a:lnTo>
                    <a:lnTo>
                      <a:pt x="323" y="395"/>
                    </a:lnTo>
                    <a:lnTo>
                      <a:pt x="366" y="400"/>
                    </a:lnTo>
                    <a:lnTo>
                      <a:pt x="410" y="404"/>
                    </a:lnTo>
                    <a:lnTo>
                      <a:pt x="455" y="408"/>
                    </a:lnTo>
                    <a:lnTo>
                      <a:pt x="502" y="411"/>
                    </a:lnTo>
                    <a:lnTo>
                      <a:pt x="550" y="411"/>
                    </a:lnTo>
                    <a:lnTo>
                      <a:pt x="610" y="409"/>
                    </a:lnTo>
                    <a:lnTo>
                      <a:pt x="668" y="406"/>
                    </a:lnTo>
                    <a:lnTo>
                      <a:pt x="722" y="401"/>
                    </a:lnTo>
                    <a:lnTo>
                      <a:pt x="776" y="395"/>
                    </a:lnTo>
                    <a:lnTo>
                      <a:pt x="826" y="387"/>
                    </a:lnTo>
                    <a:lnTo>
                      <a:pt x="875" y="377"/>
                    </a:lnTo>
                    <a:lnTo>
                      <a:pt x="919" y="364"/>
                    </a:lnTo>
                    <a:lnTo>
                      <a:pt x="960" y="351"/>
                    </a:lnTo>
                    <a:lnTo>
                      <a:pt x="998" y="337"/>
                    </a:lnTo>
                    <a:lnTo>
                      <a:pt x="1030" y="322"/>
                    </a:lnTo>
                    <a:lnTo>
                      <a:pt x="1059" y="306"/>
                    </a:lnTo>
                    <a:lnTo>
                      <a:pt x="1085" y="289"/>
                    </a:lnTo>
                    <a:lnTo>
                      <a:pt x="1103" y="269"/>
                    </a:lnTo>
                    <a:lnTo>
                      <a:pt x="1117" y="250"/>
                    </a:lnTo>
                    <a:lnTo>
                      <a:pt x="1126" y="231"/>
                    </a:lnTo>
                    <a:lnTo>
                      <a:pt x="1128" y="210"/>
                    </a:lnTo>
                    <a:lnTo>
                      <a:pt x="1121" y="179"/>
                    </a:lnTo>
                    <a:lnTo>
                      <a:pt x="1101" y="154"/>
                    </a:lnTo>
                    <a:lnTo>
                      <a:pt x="1072" y="131"/>
                    </a:lnTo>
                    <a:lnTo>
                      <a:pt x="1034" y="110"/>
                    </a:lnTo>
                    <a:lnTo>
                      <a:pt x="991" y="93"/>
                    </a:lnTo>
                    <a:lnTo>
                      <a:pt x="942" y="78"/>
                    </a:lnTo>
                    <a:lnTo>
                      <a:pt x="890" y="65"/>
                    </a:lnTo>
                    <a:lnTo>
                      <a:pt x="837" y="54"/>
                    </a:lnTo>
                    <a:lnTo>
                      <a:pt x="783" y="45"/>
                    </a:lnTo>
                    <a:lnTo>
                      <a:pt x="731" y="37"/>
                    </a:lnTo>
                    <a:lnTo>
                      <a:pt x="682" y="30"/>
                    </a:lnTo>
                    <a:lnTo>
                      <a:pt x="639" y="25"/>
                    </a:lnTo>
                    <a:lnTo>
                      <a:pt x="601" y="22"/>
                    </a:lnTo>
                    <a:lnTo>
                      <a:pt x="574" y="17"/>
                    </a:lnTo>
                    <a:lnTo>
                      <a:pt x="554" y="14"/>
                    </a:lnTo>
                    <a:lnTo>
                      <a:pt x="547" y="11"/>
                    </a:lnTo>
                    <a:lnTo>
                      <a:pt x="550" y="6"/>
                    </a:lnTo>
                    <a:lnTo>
                      <a:pt x="561" y="1"/>
                    </a:lnTo>
                    <a:lnTo>
                      <a:pt x="581" y="0"/>
                    </a:lnTo>
                    <a:lnTo>
                      <a:pt x="605" y="0"/>
                    </a:lnTo>
                    <a:lnTo>
                      <a:pt x="630" y="0"/>
                    </a:lnTo>
                    <a:lnTo>
                      <a:pt x="655" y="0"/>
                    </a:lnTo>
                    <a:lnTo>
                      <a:pt x="679" y="1"/>
                    </a:lnTo>
                    <a:lnTo>
                      <a:pt x="697" y="1"/>
                    </a:lnTo>
                    <a:lnTo>
                      <a:pt x="765" y="3"/>
                    </a:lnTo>
                    <a:lnTo>
                      <a:pt x="830" y="6"/>
                    </a:lnTo>
                    <a:lnTo>
                      <a:pt x="891" y="12"/>
                    </a:lnTo>
                    <a:lnTo>
                      <a:pt x="951" y="20"/>
                    </a:lnTo>
                    <a:lnTo>
                      <a:pt x="1007" y="30"/>
                    </a:lnTo>
                    <a:lnTo>
                      <a:pt x="1058" y="43"/>
                    </a:lnTo>
                    <a:lnTo>
                      <a:pt x="1106" y="56"/>
                    </a:lnTo>
                    <a:lnTo>
                      <a:pt x="1151" y="72"/>
                    </a:lnTo>
                    <a:lnTo>
                      <a:pt x="1191" y="90"/>
                    </a:lnTo>
                    <a:lnTo>
                      <a:pt x="1225" y="107"/>
                    </a:lnTo>
                    <a:lnTo>
                      <a:pt x="1256" y="126"/>
                    </a:lnTo>
                    <a:lnTo>
                      <a:pt x="1281" y="147"/>
                    </a:lnTo>
                    <a:lnTo>
                      <a:pt x="1301" y="170"/>
                    </a:lnTo>
                    <a:lnTo>
                      <a:pt x="1316" y="192"/>
                    </a:lnTo>
                    <a:lnTo>
                      <a:pt x="1325" y="215"/>
                    </a:lnTo>
                    <a:lnTo>
                      <a:pt x="1328" y="239"/>
                    </a:lnTo>
                    <a:lnTo>
                      <a:pt x="1325" y="263"/>
                    </a:lnTo>
                    <a:lnTo>
                      <a:pt x="1314" y="286"/>
                    </a:lnTo>
                    <a:lnTo>
                      <a:pt x="1298" y="308"/>
                    </a:lnTo>
                    <a:lnTo>
                      <a:pt x="1276" y="329"/>
                    </a:lnTo>
                    <a:lnTo>
                      <a:pt x="1247" y="348"/>
                    </a:lnTo>
                    <a:lnTo>
                      <a:pt x="1215" y="367"/>
                    </a:lnTo>
                    <a:lnTo>
                      <a:pt x="1175" y="385"/>
                    </a:lnTo>
                    <a:lnTo>
                      <a:pt x="1133" y="403"/>
                    </a:lnTo>
                    <a:lnTo>
                      <a:pt x="1085" y="417"/>
                    </a:lnTo>
                    <a:lnTo>
                      <a:pt x="1034" y="430"/>
                    </a:lnTo>
                    <a:lnTo>
                      <a:pt x="978" y="443"/>
                    </a:lnTo>
                    <a:lnTo>
                      <a:pt x="920" y="453"/>
                    </a:lnTo>
                    <a:lnTo>
                      <a:pt x="859" y="459"/>
                    </a:lnTo>
                    <a:lnTo>
                      <a:pt x="794" y="465"/>
                    </a:lnTo>
                    <a:lnTo>
                      <a:pt x="729" y="469"/>
                    </a:lnTo>
                    <a:lnTo>
                      <a:pt x="66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9" name="Freeform 55"/>
              <p:cNvSpPr>
                <a:spLocks/>
              </p:cNvSpPr>
              <p:nvPr/>
            </p:nvSpPr>
            <p:spPr bwMode="auto">
              <a:xfrm>
                <a:off x="10087" y="4873"/>
                <a:ext cx="171" cy="1317"/>
              </a:xfrm>
              <a:custGeom>
                <a:avLst/>
                <a:gdLst/>
                <a:ahLst/>
                <a:cxnLst>
                  <a:cxn ang="0">
                    <a:pos x="115" y="108"/>
                  </a:cxn>
                  <a:cxn ang="0">
                    <a:pos x="117" y="90"/>
                  </a:cxn>
                  <a:cxn ang="0">
                    <a:pos x="124" y="71"/>
                  </a:cxn>
                  <a:cxn ang="0">
                    <a:pos x="134" y="53"/>
                  </a:cxn>
                  <a:cxn ang="0">
                    <a:pos x="144" y="37"/>
                  </a:cxn>
                  <a:cxn ang="0">
                    <a:pos x="153" y="22"/>
                  </a:cxn>
                  <a:cxn ang="0">
                    <a:pos x="162" y="10"/>
                  </a:cxn>
                  <a:cxn ang="0">
                    <a:pos x="170" y="3"/>
                  </a:cxn>
                  <a:cxn ang="0">
                    <a:pos x="171" y="0"/>
                  </a:cxn>
                  <a:cxn ang="0">
                    <a:pos x="166" y="2"/>
                  </a:cxn>
                  <a:cxn ang="0">
                    <a:pos x="152" y="8"/>
                  </a:cxn>
                  <a:cxn ang="0">
                    <a:pos x="128" y="16"/>
                  </a:cxn>
                  <a:cxn ang="0">
                    <a:pos x="103" y="29"/>
                  </a:cxn>
                  <a:cxn ang="0">
                    <a:pos x="76" y="43"/>
                  </a:cxn>
                  <a:cxn ang="0">
                    <a:pos x="50" y="61"/>
                  </a:cxn>
                  <a:cxn ang="0">
                    <a:pos x="29" y="82"/>
                  </a:cxn>
                  <a:cxn ang="0">
                    <a:pos x="14" y="104"/>
                  </a:cxn>
                  <a:cxn ang="0">
                    <a:pos x="2" y="321"/>
                  </a:cxn>
                  <a:cxn ang="0">
                    <a:pos x="0" y="734"/>
                  </a:cxn>
                  <a:cxn ang="0">
                    <a:pos x="5" y="1137"/>
                  </a:cxn>
                  <a:cxn ang="0">
                    <a:pos x="7" y="1317"/>
                  </a:cxn>
                  <a:cxn ang="0">
                    <a:pos x="110" y="1272"/>
                  </a:cxn>
                  <a:cxn ang="0">
                    <a:pos x="110" y="1092"/>
                  </a:cxn>
                  <a:cxn ang="0">
                    <a:pos x="114" y="697"/>
                  </a:cxn>
                  <a:cxn ang="0">
                    <a:pos x="115" y="297"/>
                  </a:cxn>
                  <a:cxn ang="0">
                    <a:pos x="115" y="108"/>
                  </a:cxn>
                </a:cxnLst>
                <a:rect l="0" t="0" r="r" b="b"/>
                <a:pathLst>
                  <a:path w="171" h="1317">
                    <a:moveTo>
                      <a:pt x="115" y="108"/>
                    </a:moveTo>
                    <a:lnTo>
                      <a:pt x="117" y="90"/>
                    </a:lnTo>
                    <a:lnTo>
                      <a:pt x="124" y="71"/>
                    </a:lnTo>
                    <a:lnTo>
                      <a:pt x="134" y="53"/>
                    </a:lnTo>
                    <a:lnTo>
                      <a:pt x="144" y="37"/>
                    </a:lnTo>
                    <a:lnTo>
                      <a:pt x="153" y="22"/>
                    </a:lnTo>
                    <a:lnTo>
                      <a:pt x="162" y="10"/>
                    </a:lnTo>
                    <a:lnTo>
                      <a:pt x="170" y="3"/>
                    </a:lnTo>
                    <a:lnTo>
                      <a:pt x="171" y="0"/>
                    </a:lnTo>
                    <a:lnTo>
                      <a:pt x="166" y="2"/>
                    </a:lnTo>
                    <a:lnTo>
                      <a:pt x="152" y="8"/>
                    </a:lnTo>
                    <a:lnTo>
                      <a:pt x="128" y="16"/>
                    </a:lnTo>
                    <a:lnTo>
                      <a:pt x="103" y="29"/>
                    </a:lnTo>
                    <a:lnTo>
                      <a:pt x="76" y="43"/>
                    </a:lnTo>
                    <a:lnTo>
                      <a:pt x="50" y="61"/>
                    </a:lnTo>
                    <a:lnTo>
                      <a:pt x="29" y="82"/>
                    </a:lnTo>
                    <a:lnTo>
                      <a:pt x="14" y="104"/>
                    </a:lnTo>
                    <a:lnTo>
                      <a:pt x="2" y="321"/>
                    </a:lnTo>
                    <a:lnTo>
                      <a:pt x="0" y="734"/>
                    </a:lnTo>
                    <a:lnTo>
                      <a:pt x="5" y="1137"/>
                    </a:lnTo>
                    <a:lnTo>
                      <a:pt x="7" y="1317"/>
                    </a:lnTo>
                    <a:lnTo>
                      <a:pt x="110" y="1272"/>
                    </a:lnTo>
                    <a:lnTo>
                      <a:pt x="110" y="1092"/>
                    </a:lnTo>
                    <a:lnTo>
                      <a:pt x="114" y="697"/>
                    </a:lnTo>
                    <a:lnTo>
                      <a:pt x="115" y="297"/>
                    </a:lnTo>
                    <a:lnTo>
                      <a:pt x="11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0" name="Freeform 56"/>
              <p:cNvSpPr>
                <a:spLocks/>
              </p:cNvSpPr>
              <p:nvPr/>
            </p:nvSpPr>
            <p:spPr bwMode="auto">
              <a:xfrm>
                <a:off x="8804" y="4924"/>
                <a:ext cx="164" cy="1316"/>
              </a:xfrm>
              <a:custGeom>
                <a:avLst/>
                <a:gdLst/>
                <a:ahLst/>
                <a:cxnLst>
                  <a:cxn ang="0">
                    <a:pos x="59" y="102"/>
                  </a:cxn>
                  <a:cxn ang="0">
                    <a:pos x="57" y="84"/>
                  </a:cxn>
                  <a:cxn ang="0">
                    <a:pos x="50" y="66"/>
                  </a:cxn>
                  <a:cxn ang="0">
                    <a:pos x="41" y="49"/>
                  </a:cxn>
                  <a:cxn ang="0">
                    <a:pos x="30" y="34"/>
                  </a:cxn>
                  <a:cxn ang="0">
                    <a:pos x="18" y="20"/>
                  </a:cxn>
                  <a:cxn ang="0">
                    <a:pos x="9" y="10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20" y="8"/>
                  </a:cxn>
                  <a:cxn ang="0">
                    <a:pos x="41" y="18"/>
                  </a:cxn>
                  <a:cxn ang="0">
                    <a:pos x="67" y="31"/>
                  </a:cxn>
                  <a:cxn ang="0">
                    <a:pos x="94" y="47"/>
                  </a:cxn>
                  <a:cxn ang="0">
                    <a:pos x="119" y="65"/>
                  </a:cxn>
                  <a:cxn ang="0">
                    <a:pos x="139" y="85"/>
                  </a:cxn>
                  <a:cxn ang="0">
                    <a:pos x="153" y="108"/>
                  </a:cxn>
                  <a:cxn ang="0">
                    <a:pos x="162" y="312"/>
                  </a:cxn>
                  <a:cxn ang="0">
                    <a:pos x="164" y="725"/>
                  </a:cxn>
                  <a:cxn ang="0">
                    <a:pos x="162" y="1133"/>
                  </a:cxn>
                  <a:cxn ang="0">
                    <a:pos x="162" y="1316"/>
                  </a:cxn>
                  <a:cxn ang="0">
                    <a:pos x="59" y="1239"/>
                  </a:cxn>
                  <a:cxn ang="0">
                    <a:pos x="59" y="1064"/>
                  </a:cxn>
                  <a:cxn ang="0">
                    <a:pos x="59" y="677"/>
                  </a:cxn>
                  <a:cxn ang="0">
                    <a:pos x="59" y="288"/>
                  </a:cxn>
                  <a:cxn ang="0">
                    <a:pos x="59" y="102"/>
                  </a:cxn>
                </a:cxnLst>
                <a:rect l="0" t="0" r="r" b="b"/>
                <a:pathLst>
                  <a:path w="164" h="1316">
                    <a:moveTo>
                      <a:pt x="59" y="102"/>
                    </a:moveTo>
                    <a:lnTo>
                      <a:pt x="57" y="84"/>
                    </a:lnTo>
                    <a:lnTo>
                      <a:pt x="50" y="66"/>
                    </a:lnTo>
                    <a:lnTo>
                      <a:pt x="41" y="49"/>
                    </a:lnTo>
                    <a:lnTo>
                      <a:pt x="30" y="34"/>
                    </a:lnTo>
                    <a:lnTo>
                      <a:pt x="18" y="20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20" y="8"/>
                    </a:lnTo>
                    <a:lnTo>
                      <a:pt x="41" y="18"/>
                    </a:lnTo>
                    <a:lnTo>
                      <a:pt x="67" y="31"/>
                    </a:lnTo>
                    <a:lnTo>
                      <a:pt x="94" y="47"/>
                    </a:lnTo>
                    <a:lnTo>
                      <a:pt x="119" y="65"/>
                    </a:lnTo>
                    <a:lnTo>
                      <a:pt x="139" y="85"/>
                    </a:lnTo>
                    <a:lnTo>
                      <a:pt x="153" y="108"/>
                    </a:lnTo>
                    <a:lnTo>
                      <a:pt x="162" y="312"/>
                    </a:lnTo>
                    <a:lnTo>
                      <a:pt x="164" y="725"/>
                    </a:lnTo>
                    <a:lnTo>
                      <a:pt x="162" y="1133"/>
                    </a:lnTo>
                    <a:lnTo>
                      <a:pt x="162" y="1316"/>
                    </a:lnTo>
                    <a:lnTo>
                      <a:pt x="59" y="1239"/>
                    </a:lnTo>
                    <a:lnTo>
                      <a:pt x="59" y="1064"/>
                    </a:lnTo>
                    <a:lnTo>
                      <a:pt x="59" y="677"/>
                    </a:lnTo>
                    <a:lnTo>
                      <a:pt x="59" y="288"/>
                    </a:lnTo>
                    <a:lnTo>
                      <a:pt x="59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1" name="Freeform 57"/>
              <p:cNvSpPr>
                <a:spLocks/>
              </p:cNvSpPr>
              <p:nvPr/>
            </p:nvSpPr>
            <p:spPr bwMode="auto">
              <a:xfrm>
                <a:off x="8755" y="4831"/>
                <a:ext cx="1505" cy="145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2" y="19"/>
                  </a:cxn>
                  <a:cxn ang="0">
                    <a:pos x="4" y="39"/>
                  </a:cxn>
                  <a:cxn ang="0">
                    <a:pos x="34" y="61"/>
                  </a:cxn>
                  <a:cxn ang="0">
                    <a:pos x="90" y="82"/>
                  </a:cxn>
                  <a:cxn ang="0">
                    <a:pos x="171" y="101"/>
                  </a:cxn>
                  <a:cxn ang="0">
                    <a:pos x="274" y="117"/>
                  </a:cxn>
                  <a:cxn ang="0">
                    <a:pos x="393" y="130"/>
                  </a:cxn>
                  <a:cxn ang="0">
                    <a:pos x="529" y="140"/>
                  </a:cxn>
                  <a:cxn ang="0">
                    <a:pos x="675" y="145"/>
                  </a:cxn>
                  <a:cxn ang="0">
                    <a:pos x="830" y="145"/>
                  </a:cxn>
                  <a:cxn ang="0">
                    <a:pos x="976" y="140"/>
                  </a:cxn>
                  <a:cxn ang="0">
                    <a:pos x="1112" y="130"/>
                  </a:cxn>
                  <a:cxn ang="0">
                    <a:pos x="1231" y="117"/>
                  </a:cxn>
                  <a:cxn ang="0">
                    <a:pos x="1334" y="101"/>
                  </a:cxn>
                  <a:cxn ang="0">
                    <a:pos x="1415" y="82"/>
                  </a:cxn>
                  <a:cxn ang="0">
                    <a:pos x="1471" y="61"/>
                  </a:cxn>
                  <a:cxn ang="0">
                    <a:pos x="1502" y="39"/>
                  </a:cxn>
                  <a:cxn ang="0">
                    <a:pos x="1505" y="26"/>
                  </a:cxn>
                  <a:cxn ang="0">
                    <a:pos x="1505" y="26"/>
                  </a:cxn>
                  <a:cxn ang="0">
                    <a:pos x="1489" y="36"/>
                  </a:cxn>
                  <a:cxn ang="0">
                    <a:pos x="1440" y="53"/>
                  </a:cxn>
                  <a:cxn ang="0">
                    <a:pos x="1373" y="69"/>
                  </a:cxn>
                  <a:cxn ang="0">
                    <a:pos x="1290" y="84"/>
                  </a:cxn>
                  <a:cxn ang="0">
                    <a:pos x="1195" y="97"/>
                  </a:cxn>
                  <a:cxn ang="0">
                    <a:pos x="1085" y="106"/>
                  </a:cxn>
                  <a:cxn ang="0">
                    <a:pos x="966" y="113"/>
                  </a:cxn>
                  <a:cxn ang="0">
                    <a:pos x="837" y="117"/>
                  </a:cxn>
                  <a:cxn ang="0">
                    <a:pos x="695" y="117"/>
                  </a:cxn>
                  <a:cxn ang="0">
                    <a:pos x="549" y="113"/>
                  </a:cxn>
                  <a:cxn ang="0">
                    <a:pos x="413" y="103"/>
                  </a:cxn>
                  <a:cxn ang="0">
                    <a:pos x="294" y="90"/>
                  </a:cxn>
                  <a:cxn ang="0">
                    <a:pos x="193" y="74"/>
                  </a:cxn>
                  <a:cxn ang="0">
                    <a:pos x="112" y="56"/>
                  </a:cxn>
                  <a:cxn ang="0">
                    <a:pos x="54" y="36"/>
                  </a:cxn>
                  <a:cxn ang="0">
                    <a:pos x="23" y="11"/>
                  </a:cxn>
                </a:cxnLst>
                <a:rect l="0" t="0" r="r" b="b"/>
                <a:pathLst>
                  <a:path w="1505" h="145">
                    <a:moveTo>
                      <a:pt x="20" y="0"/>
                    </a:moveTo>
                    <a:lnTo>
                      <a:pt x="11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4" y="39"/>
                    </a:lnTo>
                    <a:lnTo>
                      <a:pt x="14" y="50"/>
                    </a:lnTo>
                    <a:lnTo>
                      <a:pt x="34" y="61"/>
                    </a:lnTo>
                    <a:lnTo>
                      <a:pt x="60" y="72"/>
                    </a:lnTo>
                    <a:lnTo>
                      <a:pt x="90" y="82"/>
                    </a:lnTo>
                    <a:lnTo>
                      <a:pt x="128" y="92"/>
                    </a:lnTo>
                    <a:lnTo>
                      <a:pt x="171" y="101"/>
                    </a:lnTo>
                    <a:lnTo>
                      <a:pt x="220" y="109"/>
                    </a:lnTo>
                    <a:lnTo>
                      <a:pt x="274" y="117"/>
                    </a:lnTo>
                    <a:lnTo>
                      <a:pt x="332" y="124"/>
                    </a:lnTo>
                    <a:lnTo>
                      <a:pt x="393" y="130"/>
                    </a:lnTo>
                    <a:lnTo>
                      <a:pt x="460" y="135"/>
                    </a:lnTo>
                    <a:lnTo>
                      <a:pt x="529" y="140"/>
                    </a:lnTo>
                    <a:lnTo>
                      <a:pt x="601" y="143"/>
                    </a:lnTo>
                    <a:lnTo>
                      <a:pt x="675" y="145"/>
                    </a:lnTo>
                    <a:lnTo>
                      <a:pt x="753" y="145"/>
                    </a:lnTo>
                    <a:lnTo>
                      <a:pt x="830" y="145"/>
                    </a:lnTo>
                    <a:lnTo>
                      <a:pt x="904" y="143"/>
                    </a:lnTo>
                    <a:lnTo>
                      <a:pt x="976" y="140"/>
                    </a:lnTo>
                    <a:lnTo>
                      <a:pt x="1045" y="135"/>
                    </a:lnTo>
                    <a:lnTo>
                      <a:pt x="1112" y="130"/>
                    </a:lnTo>
                    <a:lnTo>
                      <a:pt x="1173" y="124"/>
                    </a:lnTo>
                    <a:lnTo>
                      <a:pt x="1231" y="117"/>
                    </a:lnTo>
                    <a:lnTo>
                      <a:pt x="1285" y="109"/>
                    </a:lnTo>
                    <a:lnTo>
                      <a:pt x="1334" y="101"/>
                    </a:lnTo>
                    <a:lnTo>
                      <a:pt x="1377" y="92"/>
                    </a:lnTo>
                    <a:lnTo>
                      <a:pt x="1415" y="82"/>
                    </a:lnTo>
                    <a:lnTo>
                      <a:pt x="1446" y="72"/>
                    </a:lnTo>
                    <a:lnTo>
                      <a:pt x="1471" y="61"/>
                    </a:lnTo>
                    <a:lnTo>
                      <a:pt x="1491" y="50"/>
                    </a:lnTo>
                    <a:lnTo>
                      <a:pt x="1502" y="39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505" y="26"/>
                    </a:lnTo>
                    <a:lnTo>
                      <a:pt x="1489" y="36"/>
                    </a:lnTo>
                    <a:lnTo>
                      <a:pt x="1467" y="45"/>
                    </a:lnTo>
                    <a:lnTo>
                      <a:pt x="1440" y="53"/>
                    </a:lnTo>
                    <a:lnTo>
                      <a:pt x="1410" y="61"/>
                    </a:lnTo>
                    <a:lnTo>
                      <a:pt x="1373" y="69"/>
                    </a:lnTo>
                    <a:lnTo>
                      <a:pt x="1334" y="77"/>
                    </a:lnTo>
                    <a:lnTo>
                      <a:pt x="1290" y="84"/>
                    </a:lnTo>
                    <a:lnTo>
                      <a:pt x="1244" y="90"/>
                    </a:lnTo>
                    <a:lnTo>
                      <a:pt x="1195" y="97"/>
                    </a:lnTo>
                    <a:lnTo>
                      <a:pt x="1141" y="101"/>
                    </a:lnTo>
                    <a:lnTo>
                      <a:pt x="1085" y="106"/>
                    </a:lnTo>
                    <a:lnTo>
                      <a:pt x="1027" y="111"/>
                    </a:lnTo>
                    <a:lnTo>
                      <a:pt x="966" y="113"/>
                    </a:lnTo>
                    <a:lnTo>
                      <a:pt x="902" y="116"/>
                    </a:lnTo>
                    <a:lnTo>
                      <a:pt x="837" y="117"/>
                    </a:lnTo>
                    <a:lnTo>
                      <a:pt x="771" y="117"/>
                    </a:lnTo>
                    <a:lnTo>
                      <a:pt x="695" y="117"/>
                    </a:lnTo>
                    <a:lnTo>
                      <a:pt x="619" y="116"/>
                    </a:lnTo>
                    <a:lnTo>
                      <a:pt x="549" y="113"/>
                    </a:lnTo>
                    <a:lnTo>
                      <a:pt x="480" y="108"/>
                    </a:lnTo>
                    <a:lnTo>
                      <a:pt x="413" y="103"/>
                    </a:lnTo>
                    <a:lnTo>
                      <a:pt x="352" y="97"/>
                    </a:lnTo>
                    <a:lnTo>
                      <a:pt x="294" y="90"/>
                    </a:lnTo>
                    <a:lnTo>
                      <a:pt x="242" y="82"/>
                    </a:lnTo>
                    <a:lnTo>
                      <a:pt x="193" y="74"/>
                    </a:lnTo>
                    <a:lnTo>
                      <a:pt x="150" y="66"/>
                    </a:lnTo>
                    <a:lnTo>
                      <a:pt x="112" y="56"/>
                    </a:lnTo>
                    <a:lnTo>
                      <a:pt x="79" y="45"/>
                    </a:lnTo>
                    <a:lnTo>
                      <a:pt x="54" y="36"/>
                    </a:lnTo>
                    <a:lnTo>
                      <a:pt x="36" y="24"/>
                    </a:lnTo>
                    <a:lnTo>
                      <a:pt x="23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42" name="Freeform 58"/>
            <p:cNvSpPr>
              <a:spLocks/>
            </p:cNvSpPr>
            <p:nvPr/>
          </p:nvSpPr>
          <p:spPr bwMode="auto">
            <a:xfrm>
              <a:off x="6411" y="4032"/>
              <a:ext cx="609" cy="1478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313" y="376"/>
                </a:cxn>
                <a:cxn ang="0">
                  <a:pos x="0" y="1478"/>
                </a:cxn>
              </a:cxnLst>
              <a:rect l="0" t="0" r="r" b="b"/>
              <a:pathLst>
                <a:path w="609" h="1478">
                  <a:moveTo>
                    <a:pt x="609" y="0"/>
                  </a:moveTo>
                  <a:cubicBezTo>
                    <a:pt x="560" y="63"/>
                    <a:pt x="414" y="130"/>
                    <a:pt x="313" y="376"/>
                  </a:cubicBezTo>
                  <a:cubicBezTo>
                    <a:pt x="212" y="622"/>
                    <a:pt x="65" y="1248"/>
                    <a:pt x="0" y="14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3" name="Freeform 59"/>
            <p:cNvSpPr>
              <a:spLocks/>
            </p:cNvSpPr>
            <p:nvPr/>
          </p:nvSpPr>
          <p:spPr bwMode="auto">
            <a:xfrm>
              <a:off x="5960" y="3631"/>
              <a:ext cx="1954" cy="1854"/>
            </a:xfrm>
            <a:custGeom>
              <a:avLst/>
              <a:gdLst/>
              <a:ahLst/>
              <a:cxnLst>
                <a:cxn ang="0">
                  <a:pos x="1954" y="0"/>
                </a:cxn>
                <a:cxn ang="0">
                  <a:pos x="880" y="221"/>
                </a:cxn>
                <a:cxn ang="0">
                  <a:pos x="340" y="941"/>
                </a:cxn>
                <a:cxn ang="0">
                  <a:pos x="0" y="1854"/>
                </a:cxn>
              </a:cxnLst>
              <a:rect l="0" t="0" r="r" b="b"/>
              <a:pathLst>
                <a:path w="1954" h="1854">
                  <a:moveTo>
                    <a:pt x="1954" y="0"/>
                  </a:moveTo>
                  <a:cubicBezTo>
                    <a:pt x="1773" y="37"/>
                    <a:pt x="1149" y="64"/>
                    <a:pt x="880" y="221"/>
                  </a:cubicBezTo>
                  <a:cubicBezTo>
                    <a:pt x="611" y="378"/>
                    <a:pt x="487" y="669"/>
                    <a:pt x="340" y="941"/>
                  </a:cubicBezTo>
                  <a:cubicBezTo>
                    <a:pt x="193" y="1213"/>
                    <a:pt x="71" y="1664"/>
                    <a:pt x="0" y="185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4" name="Freeform 60"/>
            <p:cNvSpPr>
              <a:spLocks/>
            </p:cNvSpPr>
            <p:nvPr/>
          </p:nvSpPr>
          <p:spPr bwMode="auto">
            <a:xfrm>
              <a:off x="5347" y="4470"/>
              <a:ext cx="451" cy="1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" y="263"/>
                </a:cxn>
                <a:cxn ang="0">
                  <a:pos x="451" y="1027"/>
                </a:cxn>
              </a:cxnLst>
              <a:rect l="0" t="0" r="r" b="b"/>
              <a:pathLst>
                <a:path w="451" h="1027">
                  <a:moveTo>
                    <a:pt x="0" y="0"/>
                  </a:moveTo>
                  <a:cubicBezTo>
                    <a:pt x="35" y="44"/>
                    <a:pt x="138" y="92"/>
                    <a:pt x="213" y="263"/>
                  </a:cubicBezTo>
                  <a:cubicBezTo>
                    <a:pt x="288" y="434"/>
                    <a:pt x="401" y="868"/>
                    <a:pt x="451" y="102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5" name="Freeform 61"/>
            <p:cNvSpPr>
              <a:spLocks/>
            </p:cNvSpPr>
            <p:nvPr/>
          </p:nvSpPr>
          <p:spPr bwMode="auto">
            <a:xfrm>
              <a:off x="4433" y="4107"/>
              <a:ext cx="1728" cy="1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8" y="125"/>
                </a:cxn>
                <a:cxn ang="0">
                  <a:pos x="1177" y="363"/>
                </a:cxn>
                <a:cxn ang="0">
                  <a:pos x="1728" y="1352"/>
                </a:cxn>
              </a:cxnLst>
              <a:rect l="0" t="0" r="r" b="b"/>
              <a:pathLst>
                <a:path w="1728" h="1352">
                  <a:moveTo>
                    <a:pt x="0" y="0"/>
                  </a:moveTo>
                  <a:cubicBezTo>
                    <a:pt x="104" y="19"/>
                    <a:pt x="442" y="65"/>
                    <a:pt x="638" y="125"/>
                  </a:cubicBezTo>
                  <a:cubicBezTo>
                    <a:pt x="834" y="185"/>
                    <a:pt x="995" y="159"/>
                    <a:pt x="1177" y="363"/>
                  </a:cubicBezTo>
                  <a:cubicBezTo>
                    <a:pt x="1359" y="567"/>
                    <a:pt x="1613" y="1146"/>
                    <a:pt x="1728" y="13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7" grpId="0"/>
      <p:bldP spid="195598" grpId="0"/>
      <p:bldP spid="195599" grpId="0" animBg="1"/>
      <p:bldP spid="195600" grpId="0" animBg="1"/>
      <p:bldP spid="195601" grpId="0"/>
      <p:bldP spid="195602" grpId="0"/>
      <p:bldP spid="195603" grpId="0" animBg="1"/>
      <p:bldP spid="195604" grpId="0"/>
      <p:bldP spid="195605" grpId="0"/>
      <p:bldP spid="195606" grpId="0"/>
      <p:bldP spid="195607" grpId="0"/>
      <p:bldP spid="195608" grpId="0" animBg="1"/>
      <p:bldP spid="195609" grpId="0"/>
      <p:bldP spid="195610" grpId="0"/>
      <p:bldP spid="1956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1581150" y="6022975"/>
            <a:ext cx="522288" cy="5445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77825" y="61007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930275" y="61150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</a:t>
            </a:r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725488" y="5370513"/>
            <a:ext cx="753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V="1">
            <a:off x="304800" y="465138"/>
            <a:ext cx="0" cy="564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57225" y="295275"/>
            <a:ext cx="25384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In a chicken… </a:t>
            </a:r>
          </a:p>
        </p:txBody>
      </p:sp>
      <p:grpSp>
        <p:nvGrpSpPr>
          <p:cNvPr id="154636" name="Group 12"/>
          <p:cNvGrpSpPr>
            <a:grpSpLocks/>
          </p:cNvGrpSpPr>
          <p:nvPr/>
        </p:nvGrpSpPr>
        <p:grpSpPr bwMode="auto">
          <a:xfrm>
            <a:off x="3117850" y="296863"/>
            <a:ext cx="4786313" cy="519112"/>
            <a:chOff x="1392" y="1348"/>
            <a:chExt cx="3015" cy="327"/>
          </a:xfrm>
        </p:grpSpPr>
        <p:sp>
          <p:nvSpPr>
            <p:cNvPr id="154633" name="Rectangle 9"/>
            <p:cNvSpPr>
              <a:spLocks noChangeArrowheads="1"/>
            </p:cNvSpPr>
            <p:nvPr/>
          </p:nvSpPr>
          <p:spPr bwMode="auto">
            <a:xfrm>
              <a:off x="1392" y="1348"/>
              <a:ext cx="301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</a:rPr>
                <a:t>CaO  +  CO</a:t>
              </a:r>
              <a:r>
                <a:rPr lang="en-US" b="1" baseline="-25000">
                  <a:solidFill>
                    <a:srgbClr val="FF0000"/>
                  </a:solidFill>
                </a:rPr>
                <a:t>2</a:t>
              </a:r>
              <a:r>
                <a:rPr lang="en-US" b="1">
                  <a:solidFill>
                    <a:srgbClr val="FF0000"/>
                  </a:solidFill>
                </a:rPr>
                <a:t>              CaCO</a:t>
              </a:r>
              <a:r>
                <a:rPr lang="en-US" b="1" baseline="-25000">
                  <a:solidFill>
                    <a:srgbClr val="FF0000"/>
                  </a:solidFill>
                </a:rPr>
                <a:t>3</a:t>
              </a:r>
              <a:r>
                <a:rPr lang="en-US" b="1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4634" name="Line 10"/>
            <p:cNvSpPr>
              <a:spLocks noChangeShapeType="1"/>
            </p:cNvSpPr>
            <p:nvPr/>
          </p:nvSpPr>
          <p:spPr bwMode="auto">
            <a:xfrm>
              <a:off x="2866" y="1484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4635" name="Line 11"/>
            <p:cNvSpPr>
              <a:spLocks noChangeShapeType="1"/>
            </p:cNvSpPr>
            <p:nvPr/>
          </p:nvSpPr>
          <p:spPr bwMode="auto">
            <a:xfrm>
              <a:off x="2866" y="1575"/>
              <a:ext cx="55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4639" name="Group 15"/>
          <p:cNvGrpSpPr>
            <a:grpSpLocks/>
          </p:cNvGrpSpPr>
          <p:nvPr/>
        </p:nvGrpSpPr>
        <p:grpSpPr bwMode="auto">
          <a:xfrm>
            <a:off x="219075" y="1420813"/>
            <a:ext cx="5362575" cy="946150"/>
            <a:chOff x="138" y="607"/>
            <a:chExt cx="3378" cy="596"/>
          </a:xfrm>
        </p:grpSpPr>
        <p:sp>
          <p:nvSpPr>
            <p:cNvPr id="154637" name="Rectangle 13"/>
            <p:cNvSpPr>
              <a:spLocks noChangeArrowheads="1"/>
            </p:cNvSpPr>
            <p:nvPr/>
          </p:nvSpPr>
          <p:spPr bwMode="auto">
            <a:xfrm>
              <a:off x="138" y="607"/>
              <a:ext cx="3378" cy="5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In summer, [ CO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 ] in a chicken’s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blood     due to panting. </a:t>
              </a:r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>
              <a:off x="923" y="924"/>
              <a:ext cx="0" cy="2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206375" y="2422525"/>
            <a:ext cx="520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206375" y="4219575"/>
            <a:ext cx="520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154642" name="Rectangle 18"/>
          <p:cNvSpPr>
            <a:spLocks noChangeArrowheads="1"/>
          </p:cNvSpPr>
          <p:nvPr/>
        </p:nvSpPr>
        <p:spPr bwMode="auto">
          <a:xfrm>
            <a:off x="206375" y="5343525"/>
            <a:ext cx="520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198438" y="3663950"/>
            <a:ext cx="89169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How could we increase eggshell thickness in summer? </a:t>
            </a:r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6159500" y="812800"/>
            <a:ext cx="20272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(eggshells) </a:t>
            </a:r>
          </a:p>
        </p:txBody>
      </p: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528638" y="2941638"/>
            <a:ext cx="3494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eggshells are thinner</a:t>
            </a:r>
          </a:p>
        </p:txBody>
      </p:sp>
      <p:grpSp>
        <p:nvGrpSpPr>
          <p:cNvPr id="154648" name="Group 24"/>
          <p:cNvGrpSpPr>
            <a:grpSpLocks/>
          </p:cNvGrpSpPr>
          <p:nvPr/>
        </p:nvGrpSpPr>
        <p:grpSpPr bwMode="auto">
          <a:xfrm>
            <a:off x="528638" y="2460625"/>
            <a:ext cx="2214562" cy="519113"/>
            <a:chOff x="333" y="1550"/>
            <a:chExt cx="1395" cy="327"/>
          </a:xfrm>
        </p:grpSpPr>
        <p:sp>
          <p:nvSpPr>
            <p:cNvPr id="154645" name="Rectangle 21"/>
            <p:cNvSpPr>
              <a:spLocks noChangeArrowheads="1"/>
            </p:cNvSpPr>
            <p:nvPr/>
          </p:nvSpPr>
          <p:spPr bwMode="auto">
            <a:xfrm>
              <a:off x="333" y="1550"/>
              <a:ext cx="139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shift            ; </a:t>
              </a:r>
            </a:p>
          </p:txBody>
        </p:sp>
        <p:sp>
          <p:nvSpPr>
            <p:cNvPr id="154647" name="Line 23"/>
            <p:cNvSpPr>
              <a:spLocks noChangeShapeType="1"/>
            </p:cNvSpPr>
            <p:nvPr/>
          </p:nvSpPr>
          <p:spPr bwMode="auto">
            <a:xfrm flipH="1">
              <a:off x="969" y="1719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512763" y="4233863"/>
            <a:ext cx="52736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give chickens carbonated water </a:t>
            </a:r>
          </a:p>
        </p:txBody>
      </p:sp>
      <p:sp>
        <p:nvSpPr>
          <p:cNvPr id="154650" name="Rectangle 26"/>
          <p:cNvSpPr>
            <a:spLocks noChangeArrowheads="1"/>
          </p:cNvSpPr>
          <p:nvPr/>
        </p:nvSpPr>
        <p:spPr bwMode="auto">
          <a:xfrm>
            <a:off x="501650" y="5380038"/>
            <a:ext cx="55880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put CaO additives in chicken feed </a:t>
            </a:r>
          </a:p>
        </p:txBody>
      </p:sp>
      <p:grpSp>
        <p:nvGrpSpPr>
          <p:cNvPr id="154658" name="Group 34"/>
          <p:cNvGrpSpPr>
            <a:grpSpLocks/>
          </p:cNvGrpSpPr>
          <p:nvPr/>
        </p:nvGrpSpPr>
        <p:grpSpPr bwMode="auto">
          <a:xfrm>
            <a:off x="1574800" y="4767263"/>
            <a:ext cx="3432175" cy="519112"/>
            <a:chOff x="992" y="3003"/>
            <a:chExt cx="2162" cy="327"/>
          </a:xfrm>
        </p:grpSpPr>
        <p:sp>
          <p:nvSpPr>
            <p:cNvPr id="154651" name="Rectangle 27"/>
            <p:cNvSpPr>
              <a:spLocks noChangeArrowheads="1"/>
            </p:cNvSpPr>
            <p:nvPr/>
          </p:nvSpPr>
          <p:spPr bwMode="auto">
            <a:xfrm>
              <a:off x="992" y="3003"/>
              <a:ext cx="169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[ CO</a:t>
              </a:r>
              <a:r>
                <a:rPr lang="en-US" baseline="-25000"/>
                <a:t>2</a:t>
              </a:r>
              <a:r>
                <a:rPr lang="en-US"/>
                <a:t> ]     , shift </a:t>
              </a:r>
            </a:p>
          </p:txBody>
        </p:sp>
        <p:sp>
          <p:nvSpPr>
            <p:cNvPr id="154654" name="Line 30"/>
            <p:cNvSpPr>
              <a:spLocks noChangeShapeType="1"/>
            </p:cNvSpPr>
            <p:nvPr/>
          </p:nvSpPr>
          <p:spPr bwMode="auto">
            <a:xfrm flipV="1">
              <a:off x="1884" y="3045"/>
              <a:ext cx="0" cy="2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4655" name="Line 31"/>
            <p:cNvSpPr>
              <a:spLocks noChangeShapeType="1"/>
            </p:cNvSpPr>
            <p:nvPr/>
          </p:nvSpPr>
          <p:spPr bwMode="auto">
            <a:xfrm>
              <a:off x="2661" y="3173"/>
              <a:ext cx="4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4657" name="Group 33"/>
          <p:cNvGrpSpPr>
            <a:grpSpLocks/>
          </p:cNvGrpSpPr>
          <p:nvPr/>
        </p:nvGrpSpPr>
        <p:grpSpPr bwMode="auto">
          <a:xfrm>
            <a:off x="1517650" y="5986463"/>
            <a:ext cx="3489325" cy="519112"/>
            <a:chOff x="956" y="3771"/>
            <a:chExt cx="2198" cy="327"/>
          </a:xfrm>
        </p:grpSpPr>
        <p:sp>
          <p:nvSpPr>
            <p:cNvPr id="154652" name="Rectangle 28"/>
            <p:cNvSpPr>
              <a:spLocks noChangeArrowheads="1"/>
            </p:cNvSpPr>
            <p:nvPr/>
          </p:nvSpPr>
          <p:spPr bwMode="auto">
            <a:xfrm>
              <a:off x="956" y="3771"/>
              <a:ext cx="173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[ CaO ]     , shift </a:t>
              </a:r>
            </a:p>
          </p:txBody>
        </p:sp>
        <p:sp>
          <p:nvSpPr>
            <p:cNvPr id="154653" name="Line 29"/>
            <p:cNvSpPr>
              <a:spLocks noChangeShapeType="1"/>
            </p:cNvSpPr>
            <p:nvPr/>
          </p:nvSpPr>
          <p:spPr bwMode="auto">
            <a:xfrm flipV="1">
              <a:off x="1884" y="3813"/>
              <a:ext cx="0" cy="2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4656" name="Line 32"/>
            <p:cNvSpPr>
              <a:spLocks noChangeShapeType="1"/>
            </p:cNvSpPr>
            <p:nvPr/>
          </p:nvSpPr>
          <p:spPr bwMode="auto">
            <a:xfrm>
              <a:off x="2661" y="3941"/>
              <a:ext cx="4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54661" name="Picture 37" descr="j041743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1543050"/>
            <a:ext cx="1746250" cy="2025650"/>
          </a:xfrm>
          <a:prstGeom prst="rect">
            <a:avLst/>
          </a:prstGeom>
          <a:noFill/>
        </p:spPr>
      </p:pic>
      <p:pic>
        <p:nvPicPr>
          <p:cNvPr id="154663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713" y="4208463"/>
            <a:ext cx="1971675" cy="246697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0" grpId="0"/>
      <p:bldP spid="154641" grpId="0"/>
      <p:bldP spid="154642" grpId="0"/>
      <p:bldP spid="154644" grpId="0"/>
      <p:bldP spid="154646" grpId="0"/>
      <p:bldP spid="154649" grpId="0"/>
      <p:bldP spid="1546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457325" y="1862138"/>
            <a:ext cx="688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&lt; 7</a:t>
            </a:r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1487488" y="252413"/>
            <a:ext cx="33099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Acids and Bases</a:t>
            </a:r>
            <a:endParaRPr lang="en-US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827088" y="1863725"/>
            <a:ext cx="7381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pH </a:t>
            </a: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850900" y="2414588"/>
            <a:ext cx="23431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taste ______ </a:t>
            </a:r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822325" y="3024188"/>
            <a:ext cx="30956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react with ______ </a:t>
            </a:r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820738" y="3621088"/>
            <a:ext cx="31750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proton (H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) donor </a:t>
            </a:r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274638" y="5984875"/>
            <a:ext cx="36274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Both are </a:t>
            </a:r>
            <a:r>
              <a:rPr lang="en-US" u="sng">
                <a:solidFill>
                  <a:srgbClr val="FF0000"/>
                </a:solidFill>
              </a:rPr>
              <a:t>electrolytes</a:t>
            </a:r>
            <a:r>
              <a:rPr lang="en-US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55664" name="Rectangle 16"/>
          <p:cNvSpPr>
            <a:spLocks noChangeArrowheads="1"/>
          </p:cNvSpPr>
          <p:nvPr/>
        </p:nvSpPr>
        <p:spPr bwMode="auto">
          <a:xfrm>
            <a:off x="852488" y="4200525"/>
            <a:ext cx="19256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turn litmus </a:t>
            </a: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828675" y="4772025"/>
            <a:ext cx="29067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lots of H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/H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O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5666" name="Rectangle 18"/>
          <p:cNvSpPr>
            <a:spLocks noChangeArrowheads="1"/>
          </p:cNvSpPr>
          <p:nvPr/>
        </p:nvSpPr>
        <p:spPr bwMode="auto">
          <a:xfrm>
            <a:off x="822325" y="5332413"/>
            <a:ext cx="25781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react w/metals </a:t>
            </a:r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4949825" y="1863725"/>
            <a:ext cx="7381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pH </a:t>
            </a:r>
          </a:p>
        </p:txBody>
      </p:sp>
      <p:sp>
        <p:nvSpPr>
          <p:cNvPr id="155668" name="Rectangle 20"/>
          <p:cNvSpPr>
            <a:spLocks noChangeArrowheads="1"/>
          </p:cNvSpPr>
          <p:nvPr/>
        </p:nvSpPr>
        <p:spPr bwMode="auto">
          <a:xfrm>
            <a:off x="4973638" y="2414588"/>
            <a:ext cx="23431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taste ______ </a:t>
            </a:r>
          </a:p>
        </p:txBody>
      </p:sp>
      <p:sp>
        <p:nvSpPr>
          <p:cNvPr id="155669" name="Rectangle 21"/>
          <p:cNvSpPr>
            <a:spLocks noChangeArrowheads="1"/>
          </p:cNvSpPr>
          <p:nvPr/>
        </p:nvSpPr>
        <p:spPr bwMode="auto">
          <a:xfrm>
            <a:off x="4945063" y="3024188"/>
            <a:ext cx="30956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react with ______ </a:t>
            </a: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4943475" y="3621088"/>
            <a:ext cx="36290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proton (H</a:t>
            </a:r>
            <a:r>
              <a:rPr lang="en-US" baseline="30000">
                <a:solidFill>
                  <a:srgbClr val="FF0000"/>
                </a:solidFill>
              </a:rPr>
              <a:t>1+</a:t>
            </a:r>
            <a:r>
              <a:rPr lang="en-US">
                <a:solidFill>
                  <a:srgbClr val="FF0000"/>
                </a:solidFill>
              </a:rPr>
              <a:t>) acceptor </a:t>
            </a: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4975225" y="4200525"/>
            <a:ext cx="18272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turn litmus</a:t>
            </a: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4951413" y="4772025"/>
            <a:ext cx="21336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lots of OH</a:t>
            </a:r>
            <a:r>
              <a:rPr lang="en-US" baseline="30000">
                <a:solidFill>
                  <a:srgbClr val="FF0000"/>
                </a:solidFill>
              </a:rPr>
              <a:t>1–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5673" name="Rectangle 25"/>
          <p:cNvSpPr>
            <a:spLocks noChangeArrowheads="1"/>
          </p:cNvSpPr>
          <p:nvPr/>
        </p:nvSpPr>
        <p:spPr bwMode="auto">
          <a:xfrm>
            <a:off x="4945063" y="5332413"/>
            <a:ext cx="34496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don’t react w/metals </a:t>
            </a:r>
          </a:p>
        </p:txBody>
      </p:sp>
      <p:sp>
        <p:nvSpPr>
          <p:cNvPr id="155674" name="Rectangle 26"/>
          <p:cNvSpPr>
            <a:spLocks noChangeArrowheads="1"/>
          </p:cNvSpPr>
          <p:nvPr/>
        </p:nvSpPr>
        <p:spPr bwMode="auto">
          <a:xfrm>
            <a:off x="1936750" y="2413000"/>
            <a:ext cx="877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sour</a:t>
            </a:r>
          </a:p>
        </p:txBody>
      </p:sp>
      <p:sp>
        <p:nvSpPr>
          <p:cNvPr id="155675" name="Rectangle 27"/>
          <p:cNvSpPr>
            <a:spLocks noChangeArrowheads="1"/>
          </p:cNvSpPr>
          <p:nvPr/>
        </p:nvSpPr>
        <p:spPr bwMode="auto">
          <a:xfrm>
            <a:off x="2549525" y="3008313"/>
            <a:ext cx="1135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bases</a:t>
            </a:r>
          </a:p>
        </p:txBody>
      </p:sp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2752725" y="4197350"/>
            <a:ext cx="700088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155677" name="Rectangle 29"/>
          <p:cNvSpPr>
            <a:spLocks noChangeArrowheads="1"/>
          </p:cNvSpPr>
          <p:nvPr/>
        </p:nvSpPr>
        <p:spPr bwMode="auto">
          <a:xfrm>
            <a:off x="5594350" y="1862138"/>
            <a:ext cx="688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&gt; 7</a:t>
            </a:r>
          </a:p>
        </p:txBody>
      </p:sp>
      <p:sp>
        <p:nvSpPr>
          <p:cNvPr id="155678" name="Rectangle 30"/>
          <p:cNvSpPr>
            <a:spLocks noChangeArrowheads="1"/>
          </p:cNvSpPr>
          <p:nvPr/>
        </p:nvSpPr>
        <p:spPr bwMode="auto">
          <a:xfrm>
            <a:off x="6026150" y="2413000"/>
            <a:ext cx="97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bitter</a:t>
            </a:r>
          </a:p>
        </p:txBody>
      </p:sp>
      <p:sp>
        <p:nvSpPr>
          <p:cNvPr id="155679" name="Rectangle 31"/>
          <p:cNvSpPr>
            <a:spLocks noChangeArrowheads="1"/>
          </p:cNvSpPr>
          <p:nvPr/>
        </p:nvSpPr>
        <p:spPr bwMode="auto">
          <a:xfrm>
            <a:off x="6746875" y="3008313"/>
            <a:ext cx="101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acids</a:t>
            </a:r>
          </a:p>
        </p:txBody>
      </p:sp>
      <p:sp>
        <p:nvSpPr>
          <p:cNvPr id="155680" name="Rectangle 32"/>
          <p:cNvSpPr>
            <a:spLocks noChangeArrowheads="1"/>
          </p:cNvSpPr>
          <p:nvPr/>
        </p:nvSpPr>
        <p:spPr bwMode="auto">
          <a:xfrm>
            <a:off x="6854825" y="4197350"/>
            <a:ext cx="858838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155681" name="Rectangle 33"/>
          <p:cNvSpPr>
            <a:spLocks noChangeArrowheads="1"/>
          </p:cNvSpPr>
          <p:nvPr/>
        </p:nvSpPr>
        <p:spPr bwMode="auto">
          <a:xfrm>
            <a:off x="3689350" y="5984875"/>
            <a:ext cx="51530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(they conduct electricity in soln)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5682" name="Line 34"/>
          <p:cNvSpPr>
            <a:spLocks noChangeShapeType="1"/>
          </p:cNvSpPr>
          <p:nvPr/>
        </p:nvSpPr>
        <p:spPr bwMode="auto">
          <a:xfrm flipH="1">
            <a:off x="1370013" y="739775"/>
            <a:ext cx="1016000" cy="1089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683" name="Line 35"/>
          <p:cNvSpPr>
            <a:spLocks noChangeShapeType="1"/>
          </p:cNvSpPr>
          <p:nvPr/>
        </p:nvSpPr>
        <p:spPr bwMode="auto">
          <a:xfrm>
            <a:off x="4146550" y="739775"/>
            <a:ext cx="1016000" cy="1089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5686" name="Picture 38" descr="LitmusRed100%204301-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850" y="184150"/>
            <a:ext cx="1758950" cy="1323975"/>
          </a:xfrm>
          <a:prstGeom prst="rect">
            <a:avLst/>
          </a:prstGeom>
          <a:noFill/>
        </p:spPr>
      </p:pic>
      <p:pic>
        <p:nvPicPr>
          <p:cNvPr id="155691" name="Picture 43" descr="LitmusBlue100%204302-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187325"/>
            <a:ext cx="1792288" cy="1317625"/>
          </a:xfrm>
          <a:prstGeom prst="rect">
            <a:avLst/>
          </a:prstGeom>
          <a:noFill/>
        </p:spPr>
      </p:pic>
      <p:sp>
        <p:nvSpPr>
          <p:cNvPr id="155692" name="Rectangle 44"/>
          <p:cNvSpPr>
            <a:spLocks noChangeArrowheads="1"/>
          </p:cNvSpPr>
          <p:nvPr/>
        </p:nvSpPr>
        <p:spPr bwMode="auto">
          <a:xfrm>
            <a:off x="6197600" y="1471613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litmus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9" grpId="0"/>
      <p:bldP spid="155660" grpId="0"/>
      <p:bldP spid="155661" grpId="0"/>
      <p:bldP spid="155662" grpId="0"/>
      <p:bldP spid="155663" grpId="0"/>
      <p:bldP spid="155664" grpId="0"/>
      <p:bldP spid="155665" grpId="0"/>
      <p:bldP spid="155666" grpId="0"/>
      <p:bldP spid="155667" grpId="0"/>
      <p:bldP spid="155668" grpId="0"/>
      <p:bldP spid="155669" grpId="0"/>
      <p:bldP spid="155670" grpId="0"/>
      <p:bldP spid="155671" grpId="0"/>
      <p:bldP spid="155672" grpId="0"/>
      <p:bldP spid="155673" grpId="0"/>
      <p:bldP spid="155674" grpId="0"/>
      <p:bldP spid="155675" grpId="0"/>
      <p:bldP spid="155676" grpId="0" animBg="1"/>
      <p:bldP spid="155677" grpId="0"/>
      <p:bldP spid="155678" grpId="0"/>
      <p:bldP spid="155679" grpId="0"/>
      <p:bldP spid="155680" grpId="0" animBg="1"/>
      <p:bldP spid="155681" grpId="0"/>
      <p:bldP spid="1556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4168775" y="2716213"/>
            <a:ext cx="390525" cy="363537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56710" name="Group 38"/>
          <p:cNvGrpSpPr>
            <a:grpSpLocks/>
          </p:cNvGrpSpPr>
          <p:nvPr/>
        </p:nvGrpSpPr>
        <p:grpSpPr bwMode="auto">
          <a:xfrm>
            <a:off x="0" y="823913"/>
            <a:ext cx="9144000" cy="2846387"/>
            <a:chOff x="0" y="681"/>
            <a:chExt cx="5760" cy="1793"/>
          </a:xfrm>
        </p:grpSpPr>
        <p:sp>
          <p:nvSpPr>
            <p:cNvPr id="156702" name="Rectangle 30"/>
            <p:cNvSpPr>
              <a:spLocks noChangeArrowheads="1"/>
            </p:cNvSpPr>
            <p:nvPr/>
          </p:nvSpPr>
          <p:spPr bwMode="auto">
            <a:xfrm>
              <a:off x="0" y="1548"/>
              <a:ext cx="576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6701" name="Line 29"/>
            <p:cNvSpPr>
              <a:spLocks noChangeShapeType="1"/>
            </p:cNvSpPr>
            <p:nvPr/>
          </p:nvSpPr>
          <p:spPr bwMode="auto">
            <a:xfrm>
              <a:off x="348" y="1043"/>
              <a:ext cx="0" cy="8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0" name="Line 28"/>
            <p:cNvSpPr>
              <a:spLocks noChangeShapeType="1"/>
            </p:cNvSpPr>
            <p:nvPr/>
          </p:nvSpPr>
          <p:spPr bwMode="auto">
            <a:xfrm>
              <a:off x="2756" y="1043"/>
              <a:ext cx="0" cy="8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>
              <a:off x="348" y="1616"/>
              <a:ext cx="48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8" name="Line 26"/>
            <p:cNvSpPr>
              <a:spLocks noChangeShapeType="1"/>
            </p:cNvSpPr>
            <p:nvPr/>
          </p:nvSpPr>
          <p:spPr bwMode="auto">
            <a:xfrm>
              <a:off x="692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7" name="Line 25"/>
            <p:cNvSpPr>
              <a:spLocks noChangeShapeType="1"/>
            </p:cNvSpPr>
            <p:nvPr/>
          </p:nvSpPr>
          <p:spPr bwMode="auto">
            <a:xfrm>
              <a:off x="1036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6" name="Line 24"/>
            <p:cNvSpPr>
              <a:spLocks noChangeShapeType="1"/>
            </p:cNvSpPr>
            <p:nvPr/>
          </p:nvSpPr>
          <p:spPr bwMode="auto">
            <a:xfrm>
              <a:off x="1380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5" name="Line 23"/>
            <p:cNvSpPr>
              <a:spLocks noChangeShapeType="1"/>
            </p:cNvSpPr>
            <p:nvPr/>
          </p:nvSpPr>
          <p:spPr bwMode="auto">
            <a:xfrm>
              <a:off x="1724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4" name="Line 22"/>
            <p:cNvSpPr>
              <a:spLocks noChangeShapeType="1"/>
            </p:cNvSpPr>
            <p:nvPr/>
          </p:nvSpPr>
          <p:spPr bwMode="auto">
            <a:xfrm>
              <a:off x="2068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2412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>
              <a:off x="3100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1" name="Line 19"/>
            <p:cNvSpPr>
              <a:spLocks noChangeShapeType="1"/>
            </p:cNvSpPr>
            <p:nvPr/>
          </p:nvSpPr>
          <p:spPr bwMode="auto">
            <a:xfrm>
              <a:off x="3444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0" name="Line 18"/>
            <p:cNvSpPr>
              <a:spLocks noChangeShapeType="1"/>
            </p:cNvSpPr>
            <p:nvPr/>
          </p:nvSpPr>
          <p:spPr bwMode="auto">
            <a:xfrm>
              <a:off x="3788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9" name="Line 17"/>
            <p:cNvSpPr>
              <a:spLocks noChangeShapeType="1"/>
            </p:cNvSpPr>
            <p:nvPr/>
          </p:nvSpPr>
          <p:spPr bwMode="auto">
            <a:xfrm>
              <a:off x="4132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8" name="Line 16"/>
            <p:cNvSpPr>
              <a:spLocks noChangeShapeType="1"/>
            </p:cNvSpPr>
            <p:nvPr/>
          </p:nvSpPr>
          <p:spPr bwMode="auto">
            <a:xfrm>
              <a:off x="4476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7" name="Line 15"/>
            <p:cNvSpPr>
              <a:spLocks noChangeShapeType="1"/>
            </p:cNvSpPr>
            <p:nvPr/>
          </p:nvSpPr>
          <p:spPr bwMode="auto">
            <a:xfrm>
              <a:off x="4820" y="1502"/>
              <a:ext cx="0" cy="2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5164" y="1043"/>
              <a:ext cx="0" cy="8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>
              <a:off x="348" y="1158"/>
              <a:ext cx="24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4" name="Line 12"/>
            <p:cNvSpPr>
              <a:spLocks noChangeShapeType="1"/>
            </p:cNvSpPr>
            <p:nvPr/>
          </p:nvSpPr>
          <p:spPr bwMode="auto">
            <a:xfrm>
              <a:off x="2756" y="1158"/>
              <a:ext cx="24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119" y="1846"/>
              <a:ext cx="5504" cy="3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 0    1     2    3  </a:t>
              </a:r>
              <a:r>
                <a:rPr lang="en-US" sz="2400" baseline="300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   </a:t>
              </a:r>
              <a:r>
                <a:rPr lang="en-US" sz="24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4    5     6    </a:t>
              </a:r>
              <a:r>
                <a:rPr lang="en-US" sz="16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7  </a:t>
              </a:r>
              <a:r>
                <a:rPr lang="en-US" sz="2400" baseline="300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  </a:t>
              </a:r>
              <a:r>
                <a:rPr lang="en-US" sz="24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8     9   10   11  12  13   14</a:t>
              </a:r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1158" y="681"/>
              <a:ext cx="1049" cy="399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ACID</a:t>
              </a:r>
            </a:p>
          </p:txBody>
        </p:sp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3451" y="681"/>
              <a:ext cx="1050" cy="399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BASE</a:t>
              </a:r>
            </a:p>
          </p:txBody>
        </p:sp>
        <p:sp>
          <p:nvSpPr>
            <p:cNvPr id="156680" name="Text Box 8"/>
            <p:cNvSpPr txBox="1">
              <a:spLocks noChangeArrowheads="1"/>
            </p:cNvSpPr>
            <p:nvPr/>
          </p:nvSpPr>
          <p:spPr bwMode="auto">
            <a:xfrm>
              <a:off x="2219" y="2130"/>
              <a:ext cx="1147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NEUTRAL</a:t>
              </a:r>
            </a:p>
          </p:txBody>
        </p:sp>
      </p:grp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1730375" y="120650"/>
            <a:ext cx="57261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pH scale</a:t>
            </a:r>
            <a:r>
              <a:rPr lang="en-US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: measures acidity/basicity</a:t>
            </a:r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495300" y="4068763"/>
            <a:ext cx="80025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Each step on pH scale represents a factor of ___.</a:t>
            </a:r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1365250" y="4578350"/>
            <a:ext cx="25019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pH 5	vs. pH 6 </a:t>
            </a:r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611188" y="5167313"/>
            <a:ext cx="32734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(___X more acidic) </a:t>
            </a:r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320675" y="5664200"/>
            <a:ext cx="62753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pH 3  vs.  pH 5	(_______X different) </a:t>
            </a:r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320675" y="6153150"/>
            <a:ext cx="62753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pH 8  vs.  pH 13	(_______X different) </a:t>
            </a:r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7694613" y="40259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10</a:t>
            </a:r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760413" y="515778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10</a:t>
            </a:r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3630613" y="5665788"/>
            <a:ext cx="77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100</a:t>
            </a:r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3216275" y="6143625"/>
            <a:ext cx="147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100,000</a:t>
            </a:r>
          </a:p>
        </p:txBody>
      </p:sp>
      <p:sp>
        <p:nvSpPr>
          <p:cNvPr id="156720" name="AutoShape 48"/>
          <p:cNvSpPr>
            <a:spLocks noChangeArrowheads="1"/>
          </p:cNvSpPr>
          <p:nvPr/>
        </p:nvSpPr>
        <p:spPr bwMode="auto">
          <a:xfrm flipH="1" flipV="1">
            <a:off x="987425" y="4789488"/>
            <a:ext cx="392113" cy="3619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56725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75" y="3259138"/>
            <a:ext cx="581025" cy="72707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672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568325" cy="10477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6727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3265488"/>
            <a:ext cx="477838" cy="7207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6730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2938" y="4784725"/>
            <a:ext cx="1806575" cy="18034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6731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5225" y="3221038"/>
            <a:ext cx="512763" cy="76358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6732" name="Picture 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0425" y="3538538"/>
            <a:ext cx="473075" cy="4286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6735" name="Picture 63" descr="Alziari-Verve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3575" y="3327400"/>
            <a:ext cx="558800" cy="695325"/>
          </a:xfrm>
          <a:prstGeom prst="rect">
            <a:avLst/>
          </a:prstGeom>
          <a:noFill/>
        </p:spPr>
      </p:pic>
      <p:pic>
        <p:nvPicPr>
          <p:cNvPr id="156737" name="Picture 65" descr="106008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4463" y="3238500"/>
            <a:ext cx="844550" cy="844550"/>
          </a:xfrm>
          <a:prstGeom prst="rect">
            <a:avLst/>
          </a:prstGeom>
          <a:noFill/>
        </p:spPr>
      </p:pic>
      <p:pic>
        <p:nvPicPr>
          <p:cNvPr id="156738" name="Picture 6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1250" y="3521075"/>
            <a:ext cx="336550" cy="5207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6742" name="Picture 70" descr="21QZQBRRYX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1163" y="3309938"/>
            <a:ext cx="701675" cy="701675"/>
          </a:xfrm>
          <a:prstGeom prst="rect">
            <a:avLst/>
          </a:prstGeom>
          <a:noFill/>
        </p:spPr>
      </p:pic>
      <p:pic>
        <p:nvPicPr>
          <p:cNvPr id="156744" name="Picture 72" descr="BakingSod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08588" y="3294063"/>
            <a:ext cx="552450" cy="676275"/>
          </a:xfrm>
          <a:prstGeom prst="rect">
            <a:avLst/>
          </a:prstGeom>
          <a:noFill/>
        </p:spPr>
      </p:pic>
      <p:grpSp>
        <p:nvGrpSpPr>
          <p:cNvPr id="156747" name="Group 75"/>
          <p:cNvGrpSpPr>
            <a:grpSpLocks/>
          </p:cNvGrpSpPr>
          <p:nvPr/>
        </p:nvGrpSpPr>
        <p:grpSpPr bwMode="auto">
          <a:xfrm>
            <a:off x="725488" y="3178175"/>
            <a:ext cx="539750" cy="900113"/>
            <a:chOff x="457" y="2002"/>
            <a:chExt cx="340" cy="567"/>
          </a:xfrm>
        </p:grpSpPr>
        <p:pic>
          <p:nvPicPr>
            <p:cNvPr id="156740" name="Picture 68" descr="biology_011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5" y="2071"/>
              <a:ext cx="332" cy="432"/>
            </a:xfrm>
            <a:prstGeom prst="rect">
              <a:avLst/>
            </a:prstGeom>
            <a:noFill/>
          </p:spPr>
        </p:pic>
        <p:sp>
          <p:nvSpPr>
            <p:cNvPr id="156745" name="Rectangle 73"/>
            <p:cNvSpPr>
              <a:spLocks noChangeArrowheads="1"/>
            </p:cNvSpPr>
            <p:nvPr/>
          </p:nvSpPr>
          <p:spPr bwMode="auto">
            <a:xfrm>
              <a:off x="457" y="2002"/>
              <a:ext cx="311" cy="11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6746" name="Rectangle 74"/>
            <p:cNvSpPr>
              <a:spLocks noChangeArrowheads="1"/>
            </p:cNvSpPr>
            <p:nvPr/>
          </p:nvSpPr>
          <p:spPr bwMode="auto">
            <a:xfrm>
              <a:off x="457" y="2450"/>
              <a:ext cx="311" cy="11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6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6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5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9" grpId="0" animBg="1"/>
      <p:bldP spid="156711" grpId="0"/>
      <p:bldP spid="156712" grpId="0"/>
      <p:bldP spid="156713" grpId="0"/>
      <p:bldP spid="156714" grpId="0"/>
      <p:bldP spid="156715" grpId="0"/>
      <p:bldP spid="156716" grpId="0"/>
      <p:bldP spid="156717" grpId="0"/>
      <p:bldP spid="156718" grpId="0"/>
      <p:bldP spid="156719" grpId="0"/>
      <p:bldP spid="1567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2943225" y="223838"/>
            <a:ext cx="27940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Common Acids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365125" y="774700"/>
            <a:ext cx="22018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Strong Acids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871538" y="2085975"/>
            <a:ext cx="23812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stomach acid;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2686050" y="774700"/>
            <a:ext cx="3224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(dissociate ~100%)</a:t>
            </a:r>
          </a:p>
        </p:txBody>
      </p:sp>
      <p:grpSp>
        <p:nvGrpSpPr>
          <p:cNvPr id="157730" name="Group 34"/>
          <p:cNvGrpSpPr>
            <a:grpSpLocks/>
          </p:cNvGrpSpPr>
          <p:nvPr/>
        </p:nvGrpSpPr>
        <p:grpSpPr bwMode="auto">
          <a:xfrm>
            <a:off x="417513" y="1614488"/>
            <a:ext cx="6694487" cy="928687"/>
            <a:chOff x="218" y="1017"/>
            <a:chExt cx="4217" cy="585"/>
          </a:xfrm>
        </p:grpSpPr>
        <p:sp>
          <p:nvSpPr>
            <p:cNvPr id="157705" name="Rectangle 9"/>
            <p:cNvSpPr>
              <a:spLocks noChangeArrowheads="1"/>
            </p:cNvSpPr>
            <p:nvPr/>
          </p:nvSpPr>
          <p:spPr bwMode="auto">
            <a:xfrm>
              <a:off x="218" y="1017"/>
              <a:ext cx="421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hydrochloric acid:   HCl  	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Cl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7706" name="Rectangle 10"/>
            <p:cNvSpPr>
              <a:spLocks noChangeArrowheads="1"/>
            </p:cNvSpPr>
            <p:nvPr/>
          </p:nvSpPr>
          <p:spPr bwMode="auto">
            <a:xfrm>
              <a:off x="281" y="1275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  <p:grpSp>
          <p:nvGrpSpPr>
            <p:cNvPr id="157711" name="Group 15"/>
            <p:cNvGrpSpPr>
              <a:grpSpLocks/>
            </p:cNvGrpSpPr>
            <p:nvPr/>
          </p:nvGrpSpPr>
          <p:grpSpPr bwMode="auto">
            <a:xfrm>
              <a:off x="2694" y="1141"/>
              <a:ext cx="403" cy="82"/>
              <a:chOff x="2395" y="2743"/>
              <a:chExt cx="403" cy="82"/>
            </a:xfrm>
          </p:grpSpPr>
          <p:sp>
            <p:nvSpPr>
              <p:cNvPr id="157709" name="Line 13"/>
              <p:cNvSpPr>
                <a:spLocks noChangeShapeType="1"/>
              </p:cNvSpPr>
              <p:nvPr/>
            </p:nvSpPr>
            <p:spPr bwMode="auto">
              <a:xfrm>
                <a:off x="2395" y="2743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710" name="Line 14"/>
              <p:cNvSpPr>
                <a:spLocks noChangeShapeType="1"/>
              </p:cNvSpPr>
              <p:nvPr/>
            </p:nvSpPr>
            <p:spPr bwMode="auto">
              <a:xfrm>
                <a:off x="2395" y="2825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857250" y="2547938"/>
            <a:ext cx="605948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pickling</a:t>
            </a:r>
            <a:r>
              <a:rPr lang="en-US"/>
              <a:t>: cleaning metals </a:t>
            </a:r>
            <a:r>
              <a:rPr lang="en-US" baseline="30000"/>
              <a:t>w</a:t>
            </a:r>
            <a:r>
              <a:rPr lang="en-US"/>
              <a:t>/conc. HCl </a:t>
            </a:r>
          </a:p>
        </p:txBody>
      </p:sp>
      <p:grpSp>
        <p:nvGrpSpPr>
          <p:cNvPr id="157729" name="Group 33"/>
          <p:cNvGrpSpPr>
            <a:grpSpLocks/>
          </p:cNvGrpSpPr>
          <p:nvPr/>
        </p:nvGrpSpPr>
        <p:grpSpPr bwMode="auto">
          <a:xfrm>
            <a:off x="417513" y="3684588"/>
            <a:ext cx="6880225" cy="957262"/>
            <a:chOff x="218" y="2321"/>
            <a:chExt cx="4334" cy="603"/>
          </a:xfrm>
        </p:grpSpPr>
        <p:sp>
          <p:nvSpPr>
            <p:cNvPr id="157713" name="Rectangle 17"/>
            <p:cNvSpPr>
              <a:spLocks noChangeArrowheads="1"/>
            </p:cNvSpPr>
            <p:nvPr/>
          </p:nvSpPr>
          <p:spPr bwMode="auto">
            <a:xfrm>
              <a:off x="218" y="2321"/>
              <a:ext cx="4334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sulfuric acid:   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SO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r>
                <a:rPr lang="en-US">
                  <a:solidFill>
                    <a:srgbClr val="FF0000"/>
                  </a:solidFill>
                </a:rPr>
                <a:t>  	      2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SO</a:t>
              </a:r>
              <a:r>
                <a:rPr lang="en-US" baseline="-25000">
                  <a:solidFill>
                    <a:srgbClr val="FF0000"/>
                  </a:solidFill>
                </a:rPr>
                <a:t>4</a:t>
              </a:r>
              <a:r>
                <a:rPr lang="en-US" baseline="30000">
                  <a:solidFill>
                    <a:srgbClr val="FF0000"/>
                  </a:solidFill>
                </a:rPr>
                <a:t>2–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7714" name="Rectangle 18"/>
            <p:cNvSpPr>
              <a:spLocks noChangeArrowheads="1"/>
            </p:cNvSpPr>
            <p:nvPr/>
          </p:nvSpPr>
          <p:spPr bwMode="auto">
            <a:xfrm>
              <a:off x="281" y="2597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  <p:grpSp>
          <p:nvGrpSpPr>
            <p:cNvPr id="157715" name="Group 19"/>
            <p:cNvGrpSpPr>
              <a:grpSpLocks/>
            </p:cNvGrpSpPr>
            <p:nvPr/>
          </p:nvGrpSpPr>
          <p:grpSpPr bwMode="auto">
            <a:xfrm>
              <a:off x="2442" y="2445"/>
              <a:ext cx="403" cy="82"/>
              <a:chOff x="2395" y="2743"/>
              <a:chExt cx="403" cy="82"/>
            </a:xfrm>
          </p:grpSpPr>
          <p:sp>
            <p:nvSpPr>
              <p:cNvPr id="157716" name="Line 20"/>
              <p:cNvSpPr>
                <a:spLocks noChangeShapeType="1"/>
              </p:cNvSpPr>
              <p:nvPr/>
            </p:nvSpPr>
            <p:spPr bwMode="auto">
              <a:xfrm>
                <a:off x="2395" y="2743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717" name="Line 21"/>
              <p:cNvSpPr>
                <a:spLocks noChangeShapeType="1"/>
              </p:cNvSpPr>
              <p:nvPr/>
            </p:nvSpPr>
            <p:spPr bwMode="auto">
              <a:xfrm>
                <a:off x="2395" y="2825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7718" name="Rectangle 22"/>
          <p:cNvSpPr>
            <a:spLocks noChangeArrowheads="1"/>
          </p:cNvSpPr>
          <p:nvPr/>
        </p:nvSpPr>
        <p:spPr bwMode="auto">
          <a:xfrm>
            <a:off x="908050" y="4181475"/>
            <a:ext cx="22828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#1 chemical; </a:t>
            </a:r>
          </a:p>
        </p:txBody>
      </p:sp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2955925" y="4181475"/>
            <a:ext cx="31543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(auto) battery acid </a:t>
            </a:r>
          </a:p>
        </p:txBody>
      </p:sp>
      <p:sp>
        <p:nvSpPr>
          <p:cNvPr id="157722" name="Rectangle 26"/>
          <p:cNvSpPr>
            <a:spLocks noChangeArrowheads="1"/>
          </p:cNvSpPr>
          <p:nvPr/>
        </p:nvSpPr>
        <p:spPr bwMode="auto">
          <a:xfrm>
            <a:off x="871538" y="5865813"/>
            <a:ext cx="19462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explosives;</a:t>
            </a:r>
          </a:p>
        </p:txBody>
      </p:sp>
      <p:grpSp>
        <p:nvGrpSpPr>
          <p:cNvPr id="157728" name="Group 32"/>
          <p:cNvGrpSpPr>
            <a:grpSpLocks/>
          </p:cNvGrpSpPr>
          <p:nvPr/>
        </p:nvGrpSpPr>
        <p:grpSpPr bwMode="auto">
          <a:xfrm>
            <a:off x="417513" y="5351463"/>
            <a:ext cx="6210300" cy="971550"/>
            <a:chOff x="218" y="3371"/>
            <a:chExt cx="3912" cy="612"/>
          </a:xfrm>
        </p:grpSpPr>
        <p:sp>
          <p:nvSpPr>
            <p:cNvPr id="157720" name="Rectangle 24"/>
            <p:cNvSpPr>
              <a:spLocks noChangeArrowheads="1"/>
            </p:cNvSpPr>
            <p:nvPr/>
          </p:nvSpPr>
          <p:spPr bwMode="auto">
            <a:xfrm>
              <a:off x="218" y="3371"/>
              <a:ext cx="391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nitric acid:	 HNO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 	 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NO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7721" name="Rectangle 25"/>
            <p:cNvSpPr>
              <a:spLocks noChangeArrowheads="1"/>
            </p:cNvSpPr>
            <p:nvPr/>
          </p:nvSpPr>
          <p:spPr bwMode="auto">
            <a:xfrm>
              <a:off x="281" y="3656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  <p:grpSp>
          <p:nvGrpSpPr>
            <p:cNvPr id="157723" name="Group 27"/>
            <p:cNvGrpSpPr>
              <a:grpSpLocks/>
            </p:cNvGrpSpPr>
            <p:nvPr/>
          </p:nvGrpSpPr>
          <p:grpSpPr bwMode="auto">
            <a:xfrm>
              <a:off x="2172" y="3495"/>
              <a:ext cx="403" cy="82"/>
              <a:chOff x="2395" y="2743"/>
              <a:chExt cx="403" cy="82"/>
            </a:xfrm>
          </p:grpSpPr>
          <p:sp>
            <p:nvSpPr>
              <p:cNvPr id="157724" name="Line 28"/>
              <p:cNvSpPr>
                <a:spLocks noChangeShapeType="1"/>
              </p:cNvSpPr>
              <p:nvPr/>
            </p:nvSpPr>
            <p:spPr bwMode="auto">
              <a:xfrm>
                <a:off x="2395" y="2743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725" name="Line 29"/>
              <p:cNvSpPr>
                <a:spLocks noChangeShapeType="1"/>
              </p:cNvSpPr>
              <p:nvPr/>
            </p:nvSpPr>
            <p:spPr bwMode="auto">
              <a:xfrm>
                <a:off x="2395" y="2825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7727" name="Rectangle 31"/>
          <p:cNvSpPr>
            <a:spLocks noChangeArrowheads="1"/>
          </p:cNvSpPr>
          <p:nvPr/>
        </p:nvSpPr>
        <p:spPr bwMode="auto">
          <a:xfrm>
            <a:off x="2746375" y="5865813"/>
            <a:ext cx="14319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fertilizer</a:t>
            </a:r>
          </a:p>
        </p:txBody>
      </p:sp>
      <p:pic>
        <p:nvPicPr>
          <p:cNvPr id="157734" name="Picture 38" descr="in00570_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7372350" y="3327400"/>
            <a:ext cx="1276350" cy="1565275"/>
          </a:xfrm>
          <a:prstGeom prst="rect">
            <a:avLst/>
          </a:prstGeom>
          <a:noFill/>
        </p:spPr>
      </p:pic>
      <p:pic>
        <p:nvPicPr>
          <p:cNvPr id="157740" name="Picture 44" descr="SnowpeakSingleWallStainlessSte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813" y="1549400"/>
            <a:ext cx="1581150" cy="1581150"/>
          </a:xfrm>
          <a:prstGeom prst="rect">
            <a:avLst/>
          </a:prstGeom>
          <a:noFill/>
        </p:spPr>
      </p:pic>
      <p:grpSp>
        <p:nvGrpSpPr>
          <p:cNvPr id="157743" name="Group 47"/>
          <p:cNvGrpSpPr>
            <a:grpSpLocks/>
          </p:cNvGrpSpPr>
          <p:nvPr/>
        </p:nvGrpSpPr>
        <p:grpSpPr bwMode="auto">
          <a:xfrm>
            <a:off x="7262813" y="4829175"/>
            <a:ext cx="1481137" cy="1838325"/>
            <a:chOff x="4575" y="3042"/>
            <a:chExt cx="933" cy="1158"/>
          </a:xfrm>
        </p:grpSpPr>
        <p:pic>
          <p:nvPicPr>
            <p:cNvPr id="157738" name="Picture 42" descr="fertilizer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0" y="3059"/>
              <a:ext cx="836" cy="1092"/>
            </a:xfrm>
            <a:prstGeom prst="rect">
              <a:avLst/>
            </a:prstGeom>
            <a:noFill/>
          </p:spPr>
        </p:pic>
        <p:sp>
          <p:nvSpPr>
            <p:cNvPr id="157741" name="Rectangle 45"/>
            <p:cNvSpPr>
              <a:spLocks noChangeArrowheads="1"/>
            </p:cNvSpPr>
            <p:nvPr/>
          </p:nvSpPr>
          <p:spPr bwMode="auto">
            <a:xfrm>
              <a:off x="4575" y="4137"/>
              <a:ext cx="933" cy="6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7742" name="Rectangle 46"/>
            <p:cNvSpPr>
              <a:spLocks noChangeArrowheads="1"/>
            </p:cNvSpPr>
            <p:nvPr/>
          </p:nvSpPr>
          <p:spPr bwMode="auto">
            <a:xfrm>
              <a:off x="5457" y="3042"/>
              <a:ext cx="51" cy="114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7" grpId="0"/>
      <p:bldP spid="157708" grpId="0"/>
      <p:bldP spid="157712" grpId="0"/>
      <p:bldP spid="157718" grpId="0"/>
      <p:bldP spid="157719" grpId="0"/>
      <p:bldP spid="157722" grpId="0"/>
      <p:bldP spid="1577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76" name="Group 56"/>
          <p:cNvGrpSpPr>
            <a:grpSpLocks/>
          </p:cNvGrpSpPr>
          <p:nvPr/>
        </p:nvGrpSpPr>
        <p:grpSpPr bwMode="auto">
          <a:xfrm>
            <a:off x="6834188" y="3186113"/>
            <a:ext cx="2024062" cy="1519237"/>
            <a:chOff x="3456" y="1140"/>
            <a:chExt cx="1275" cy="957"/>
          </a:xfrm>
        </p:grpSpPr>
        <p:grpSp>
          <p:nvGrpSpPr>
            <p:cNvPr id="158775" name="Group 55"/>
            <p:cNvGrpSpPr>
              <a:grpSpLocks/>
            </p:cNvGrpSpPr>
            <p:nvPr/>
          </p:nvGrpSpPr>
          <p:grpSpPr bwMode="auto">
            <a:xfrm>
              <a:off x="3456" y="1140"/>
              <a:ext cx="1275" cy="957"/>
              <a:chOff x="4308" y="1971"/>
              <a:chExt cx="1275" cy="957"/>
            </a:xfrm>
          </p:grpSpPr>
          <p:pic>
            <p:nvPicPr>
              <p:cNvPr id="158769" name="Picture 4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46" y="2016"/>
                <a:ext cx="1190" cy="84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 type="none" w="lg" len="lg"/>
              </a:ln>
              <a:effectLst/>
            </p:spPr>
          </p:pic>
          <p:sp>
            <p:nvSpPr>
              <p:cNvPr id="158770" name="Rectangle 50"/>
              <p:cNvSpPr>
                <a:spLocks noChangeArrowheads="1"/>
              </p:cNvSpPr>
              <p:nvPr/>
            </p:nvSpPr>
            <p:spPr bwMode="auto">
              <a:xfrm>
                <a:off x="4308" y="1971"/>
                <a:ext cx="159" cy="957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771" name="Rectangle 51"/>
              <p:cNvSpPr>
                <a:spLocks noChangeArrowheads="1"/>
              </p:cNvSpPr>
              <p:nvPr/>
            </p:nvSpPr>
            <p:spPr bwMode="auto">
              <a:xfrm>
                <a:off x="5424" y="1971"/>
                <a:ext cx="159" cy="957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772" name="Rectangle 52"/>
              <p:cNvSpPr>
                <a:spLocks noChangeArrowheads="1"/>
              </p:cNvSpPr>
              <p:nvPr/>
            </p:nvSpPr>
            <p:spPr bwMode="auto">
              <a:xfrm>
                <a:off x="4422" y="1980"/>
                <a:ext cx="1074" cy="9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8773" name="Rectangle 53"/>
            <p:cNvSpPr>
              <a:spLocks noChangeArrowheads="1"/>
            </p:cNvSpPr>
            <p:nvPr/>
          </p:nvSpPr>
          <p:spPr bwMode="auto">
            <a:xfrm>
              <a:off x="3552" y="1965"/>
              <a:ext cx="1074" cy="9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414588" y="209550"/>
            <a:ext cx="39814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Common Acids (cont.)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365125" y="774700"/>
            <a:ext cx="20621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Weak Acids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686050" y="774700"/>
            <a:ext cx="3509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(dissociate very little)</a:t>
            </a:r>
          </a:p>
        </p:txBody>
      </p:sp>
      <p:grpSp>
        <p:nvGrpSpPr>
          <p:cNvPr id="158755" name="Group 35"/>
          <p:cNvGrpSpPr>
            <a:grpSpLocks/>
          </p:cNvGrpSpPr>
          <p:nvPr/>
        </p:nvGrpSpPr>
        <p:grpSpPr bwMode="auto">
          <a:xfrm>
            <a:off x="346075" y="1428750"/>
            <a:ext cx="7915275" cy="928688"/>
            <a:chOff x="218" y="900"/>
            <a:chExt cx="4986" cy="585"/>
          </a:xfrm>
        </p:grpSpPr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218" y="900"/>
              <a:ext cx="4986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acetic acid:   CH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COOH  	  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CH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COO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281" y="1158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  <p:grpSp>
          <p:nvGrpSpPr>
            <p:cNvPr id="158733" name="Group 13"/>
            <p:cNvGrpSpPr>
              <a:grpSpLocks/>
            </p:cNvGrpSpPr>
            <p:nvPr/>
          </p:nvGrpSpPr>
          <p:grpSpPr bwMode="auto">
            <a:xfrm>
              <a:off x="2784" y="1024"/>
              <a:ext cx="403" cy="82"/>
              <a:chOff x="2395" y="2743"/>
              <a:chExt cx="403" cy="82"/>
            </a:xfrm>
          </p:grpSpPr>
          <p:sp>
            <p:nvSpPr>
              <p:cNvPr id="158734" name="Line 14"/>
              <p:cNvSpPr>
                <a:spLocks noChangeShapeType="1"/>
              </p:cNvSpPr>
              <p:nvPr/>
            </p:nvSpPr>
            <p:spPr bwMode="auto">
              <a:xfrm>
                <a:off x="2395" y="2743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735" name="Line 15"/>
              <p:cNvSpPr>
                <a:spLocks noChangeShapeType="1"/>
              </p:cNvSpPr>
              <p:nvPr/>
            </p:nvSpPr>
            <p:spPr bwMode="auto">
              <a:xfrm>
                <a:off x="2395" y="2825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8756" name="Group 36"/>
          <p:cNvGrpSpPr>
            <a:grpSpLocks/>
          </p:cNvGrpSpPr>
          <p:nvPr/>
        </p:nvGrpSpPr>
        <p:grpSpPr bwMode="auto">
          <a:xfrm>
            <a:off x="346075" y="2427288"/>
            <a:ext cx="6477000" cy="928687"/>
            <a:chOff x="218" y="1529"/>
            <a:chExt cx="4080" cy="585"/>
          </a:xfrm>
        </p:grpSpPr>
        <p:sp>
          <p:nvSpPr>
            <p:cNvPr id="158736" name="Rectangle 16"/>
            <p:cNvSpPr>
              <a:spLocks noChangeArrowheads="1"/>
            </p:cNvSpPr>
            <p:nvPr/>
          </p:nvSpPr>
          <p:spPr bwMode="auto">
            <a:xfrm>
              <a:off x="218" y="1529"/>
              <a:ext cx="4080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hydrofluoric acid:   HF  	H</a:t>
              </a:r>
              <a:r>
                <a:rPr lang="en-US" baseline="30000">
                  <a:solidFill>
                    <a:srgbClr val="FF0000"/>
                  </a:solidFill>
                </a:rPr>
                <a:t>1+</a:t>
              </a:r>
              <a:r>
                <a:rPr lang="en-US">
                  <a:solidFill>
                    <a:srgbClr val="FF0000"/>
                  </a:solidFill>
                </a:rPr>
                <a:t>  +  F</a:t>
              </a:r>
              <a:r>
                <a:rPr lang="en-US" baseline="30000">
                  <a:solidFill>
                    <a:srgbClr val="FF0000"/>
                  </a:solidFill>
                </a:rPr>
                <a:t>1–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8737" name="Rectangle 17"/>
            <p:cNvSpPr>
              <a:spLocks noChangeArrowheads="1"/>
            </p:cNvSpPr>
            <p:nvPr/>
          </p:nvSpPr>
          <p:spPr bwMode="auto">
            <a:xfrm>
              <a:off x="281" y="1787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  <p:grpSp>
          <p:nvGrpSpPr>
            <p:cNvPr id="158738" name="Group 18"/>
            <p:cNvGrpSpPr>
              <a:grpSpLocks/>
            </p:cNvGrpSpPr>
            <p:nvPr/>
          </p:nvGrpSpPr>
          <p:grpSpPr bwMode="auto">
            <a:xfrm>
              <a:off x="2622" y="1653"/>
              <a:ext cx="403" cy="82"/>
              <a:chOff x="2395" y="2743"/>
              <a:chExt cx="403" cy="82"/>
            </a:xfrm>
          </p:grpSpPr>
          <p:sp>
            <p:nvSpPr>
              <p:cNvPr id="158739" name="Line 19"/>
              <p:cNvSpPr>
                <a:spLocks noChangeShapeType="1"/>
              </p:cNvSpPr>
              <p:nvPr/>
            </p:nvSpPr>
            <p:spPr bwMode="auto">
              <a:xfrm>
                <a:off x="2395" y="2743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740" name="Line 20"/>
              <p:cNvSpPr>
                <a:spLocks noChangeShapeType="1"/>
              </p:cNvSpPr>
              <p:nvPr/>
            </p:nvSpPr>
            <p:spPr bwMode="auto">
              <a:xfrm>
                <a:off x="2395" y="2825"/>
                <a:ext cx="40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lg" len="lg"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8757" name="Group 37"/>
          <p:cNvGrpSpPr>
            <a:grpSpLocks/>
          </p:cNvGrpSpPr>
          <p:nvPr/>
        </p:nvGrpSpPr>
        <p:grpSpPr bwMode="auto">
          <a:xfrm>
            <a:off x="363538" y="3387725"/>
            <a:ext cx="3551237" cy="968375"/>
            <a:chOff x="229" y="2134"/>
            <a:chExt cx="2237" cy="610"/>
          </a:xfrm>
        </p:grpSpPr>
        <p:sp>
          <p:nvSpPr>
            <p:cNvPr id="158741" name="Rectangle 21"/>
            <p:cNvSpPr>
              <a:spLocks noChangeArrowheads="1"/>
            </p:cNvSpPr>
            <p:nvPr/>
          </p:nvSpPr>
          <p:spPr bwMode="auto">
            <a:xfrm>
              <a:off x="229" y="2134"/>
              <a:ext cx="223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citric acid, H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C</a:t>
              </a:r>
              <a:r>
                <a:rPr lang="en-US" baseline="-25000">
                  <a:solidFill>
                    <a:srgbClr val="FF0000"/>
                  </a:solidFill>
                </a:rPr>
                <a:t>6</a:t>
              </a:r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-25000">
                  <a:solidFill>
                    <a:srgbClr val="FF0000"/>
                  </a:solidFill>
                </a:rPr>
                <a:t>5</a:t>
              </a:r>
              <a:r>
                <a:rPr lang="en-US">
                  <a:solidFill>
                    <a:srgbClr val="FF0000"/>
                  </a:solidFill>
                </a:rPr>
                <a:t>O</a:t>
              </a:r>
              <a:r>
                <a:rPr lang="en-US" baseline="-25000">
                  <a:solidFill>
                    <a:srgbClr val="FF0000"/>
                  </a:solidFill>
                </a:rPr>
                <a:t>7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8746" name="Rectangle 26"/>
            <p:cNvSpPr>
              <a:spLocks noChangeArrowheads="1"/>
            </p:cNvSpPr>
            <p:nvPr/>
          </p:nvSpPr>
          <p:spPr bwMode="auto">
            <a:xfrm>
              <a:off x="281" y="2417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</p:grpSp>
      <p:grpSp>
        <p:nvGrpSpPr>
          <p:cNvPr id="158758" name="Group 38"/>
          <p:cNvGrpSpPr>
            <a:grpSpLocks/>
          </p:cNvGrpSpPr>
          <p:nvPr/>
        </p:nvGrpSpPr>
        <p:grpSpPr bwMode="auto">
          <a:xfrm>
            <a:off x="350838" y="4418013"/>
            <a:ext cx="4146550" cy="968375"/>
            <a:chOff x="221" y="2783"/>
            <a:chExt cx="2612" cy="610"/>
          </a:xfrm>
        </p:grpSpPr>
        <p:sp>
          <p:nvSpPr>
            <p:cNvPr id="158742" name="Rectangle 22"/>
            <p:cNvSpPr>
              <a:spLocks noChangeArrowheads="1"/>
            </p:cNvSpPr>
            <p:nvPr/>
          </p:nvSpPr>
          <p:spPr bwMode="auto">
            <a:xfrm>
              <a:off x="221" y="2783"/>
              <a:ext cx="2612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ascorbic acid, H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r>
                <a:rPr lang="en-US">
                  <a:solidFill>
                    <a:srgbClr val="FF0000"/>
                  </a:solidFill>
                </a:rPr>
                <a:t>C</a:t>
              </a:r>
              <a:r>
                <a:rPr lang="en-US" baseline="-25000">
                  <a:solidFill>
                    <a:srgbClr val="FF0000"/>
                  </a:solidFill>
                </a:rPr>
                <a:t>6</a:t>
              </a:r>
              <a:r>
                <a:rPr lang="en-US">
                  <a:solidFill>
                    <a:srgbClr val="FF0000"/>
                  </a:solidFill>
                </a:rPr>
                <a:t>H</a:t>
              </a:r>
              <a:r>
                <a:rPr lang="en-US" baseline="-25000">
                  <a:solidFill>
                    <a:srgbClr val="FF0000"/>
                  </a:solidFill>
                </a:rPr>
                <a:t>6</a:t>
              </a:r>
              <a:r>
                <a:rPr lang="en-US">
                  <a:solidFill>
                    <a:srgbClr val="FF0000"/>
                  </a:solidFill>
                </a:rPr>
                <a:t>O</a:t>
              </a:r>
              <a:r>
                <a:rPr lang="en-US" baseline="-25000">
                  <a:solidFill>
                    <a:srgbClr val="FF0000"/>
                  </a:solidFill>
                </a:rPr>
                <a:t>6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58747" name="Rectangle 27"/>
            <p:cNvSpPr>
              <a:spLocks noChangeArrowheads="1"/>
            </p:cNvSpPr>
            <p:nvPr/>
          </p:nvSpPr>
          <p:spPr bwMode="auto">
            <a:xfrm>
              <a:off x="281" y="3066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</p:grpSp>
      <p:grpSp>
        <p:nvGrpSpPr>
          <p:cNvPr id="158759" name="Group 39"/>
          <p:cNvGrpSpPr>
            <a:grpSpLocks/>
          </p:cNvGrpSpPr>
          <p:nvPr/>
        </p:nvGrpSpPr>
        <p:grpSpPr bwMode="auto">
          <a:xfrm>
            <a:off x="352425" y="5416550"/>
            <a:ext cx="4806950" cy="1012825"/>
            <a:chOff x="222" y="3412"/>
            <a:chExt cx="3028" cy="638"/>
          </a:xfrm>
        </p:grpSpPr>
        <p:sp>
          <p:nvSpPr>
            <p:cNvPr id="158743" name="Rectangle 23"/>
            <p:cNvSpPr>
              <a:spLocks noChangeArrowheads="1"/>
            </p:cNvSpPr>
            <p:nvPr/>
          </p:nvSpPr>
          <p:spPr bwMode="auto">
            <a:xfrm>
              <a:off x="222" y="3412"/>
              <a:ext cx="30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lactic acid, CH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CHOHCOOH </a:t>
              </a:r>
            </a:p>
          </p:txBody>
        </p:sp>
        <p:sp>
          <p:nvSpPr>
            <p:cNvPr id="158748" name="Rectangle 28"/>
            <p:cNvSpPr>
              <a:spLocks noChangeArrowheads="1"/>
            </p:cNvSpPr>
            <p:nvPr/>
          </p:nvSpPr>
          <p:spPr bwMode="auto">
            <a:xfrm>
              <a:off x="281" y="3723"/>
              <a:ext cx="328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</a:t>
              </a:r>
            </a:p>
          </p:txBody>
        </p:sp>
      </p:grpSp>
      <p:sp>
        <p:nvSpPr>
          <p:cNvPr id="158749" name="Rectangle 29"/>
          <p:cNvSpPr>
            <a:spLocks noChangeArrowheads="1"/>
          </p:cNvSpPr>
          <p:nvPr/>
        </p:nvSpPr>
        <p:spPr bwMode="auto">
          <a:xfrm>
            <a:off x="766763" y="1878013"/>
            <a:ext cx="56118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vinegar; naturally made by apples </a:t>
            </a:r>
          </a:p>
        </p:txBody>
      </p:sp>
      <p:sp>
        <p:nvSpPr>
          <p:cNvPr id="158750" name="Rectangle 30"/>
          <p:cNvSpPr>
            <a:spLocks noChangeArrowheads="1"/>
          </p:cNvSpPr>
          <p:nvPr/>
        </p:nvSpPr>
        <p:spPr bwMode="auto">
          <a:xfrm>
            <a:off x="766763" y="2908300"/>
            <a:ext cx="30543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used to etch glass</a:t>
            </a:r>
          </a:p>
        </p:txBody>
      </p:sp>
      <p:sp>
        <p:nvSpPr>
          <p:cNvPr id="158751" name="Rectangle 31"/>
          <p:cNvSpPr>
            <a:spLocks noChangeArrowheads="1"/>
          </p:cNvSpPr>
          <p:nvPr/>
        </p:nvSpPr>
        <p:spPr bwMode="auto">
          <a:xfrm>
            <a:off x="766763" y="3867150"/>
            <a:ext cx="461962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lemons or limes; sour candy</a:t>
            </a:r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766763" y="4899025"/>
            <a:ext cx="16684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vitamin C</a:t>
            </a:r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766763" y="5972175"/>
            <a:ext cx="57086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waste product of muscular exertion</a:t>
            </a:r>
          </a:p>
        </p:txBody>
      </p:sp>
      <p:pic>
        <p:nvPicPr>
          <p:cNvPr id="158762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5013" y="4705350"/>
            <a:ext cx="1482725" cy="185737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8766" name="Picture 46" descr="world_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1987550"/>
            <a:ext cx="1498600" cy="1127125"/>
          </a:xfrm>
          <a:prstGeom prst="rect">
            <a:avLst/>
          </a:prstGeom>
          <a:noFill/>
        </p:spPr>
      </p:pic>
      <p:pic>
        <p:nvPicPr>
          <p:cNvPr id="158767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425" y="257175"/>
            <a:ext cx="1536700" cy="109537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58778" name="Picture 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588" y="3375025"/>
            <a:ext cx="1441450" cy="217487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9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  <p:bldP spid="158749" grpId="0"/>
      <p:bldP spid="158750" grpId="0"/>
      <p:bldP spid="158751" grpId="0"/>
      <p:bldP spid="158752" grpId="0"/>
      <p:bldP spid="1587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3737</Words>
  <Application>Microsoft Office PowerPoint</Application>
  <PresentationFormat>On-screen Show (4:3)</PresentationFormat>
  <Paragraphs>916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Wingdings</vt:lpstr>
      <vt:lpstr>Times New Roman</vt:lpstr>
      <vt:lpstr>Arial Narrow</vt:lpstr>
      <vt:lpstr>OCR A Extended</vt:lpstr>
      <vt:lpstr>Default Design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UNIT55</cp:lastModifiedBy>
  <cp:revision>140</cp:revision>
  <dcterms:created xsi:type="dcterms:W3CDTF">2007-10-19T23:57:29Z</dcterms:created>
  <dcterms:modified xsi:type="dcterms:W3CDTF">2009-07-06T19:03:13Z</dcterms:modified>
</cp:coreProperties>
</file>