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3"/>
  </p:notesMasterIdLst>
  <p:sldIdLst>
    <p:sldId id="257" r:id="rId3"/>
    <p:sldId id="270" r:id="rId4"/>
    <p:sldId id="273" r:id="rId5"/>
    <p:sldId id="274" r:id="rId6"/>
    <p:sldId id="275" r:id="rId7"/>
    <p:sldId id="276" r:id="rId8"/>
    <p:sldId id="277" r:id="rId9"/>
    <p:sldId id="259" r:id="rId10"/>
    <p:sldId id="261" r:id="rId11"/>
    <p:sldId id="266" r:id="rId12"/>
    <p:sldId id="268" r:id="rId13"/>
    <p:sldId id="258" r:id="rId14"/>
    <p:sldId id="278" r:id="rId15"/>
    <p:sldId id="279" r:id="rId16"/>
    <p:sldId id="280" r:id="rId17"/>
    <p:sldId id="281" r:id="rId18"/>
    <p:sldId id="282" r:id="rId19"/>
    <p:sldId id="283" r:id="rId20"/>
    <p:sldId id="285" r:id="rId21"/>
    <p:sldId id="28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7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6A7B9A-325D-4980-8D2C-AB5F8BE11D18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6FBC7-01E1-457D-B971-17F12683E0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53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6F3087-AED7-4D60-8C3D-1571886DD632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27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5108A-5813-474F-A4D7-34D6F46A3247}" type="slidenum">
              <a:rPr lang="en-US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63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445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1A832-1526-4F12-8A6E-7822FA2EAA84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pPr lvl="1"/>
            <a:r>
              <a:rPr lang="en-US" dirty="0"/>
              <a:t>– The difference between hydrophilic and hydrophobic substances has substantial consequences in biological systems.</a:t>
            </a:r>
            <a:endParaRPr lang="en-US" sz="600" dirty="0"/>
          </a:p>
          <a:p>
            <a:pPr lvl="1"/>
            <a:r>
              <a:rPr lang="en-US" dirty="0"/>
              <a:t> – Vitamins can be classified as either fat soluble or water soluble.</a:t>
            </a:r>
          </a:p>
          <a:p>
            <a:pPr lvl="1"/>
            <a:endParaRPr lang="en-US" sz="600" dirty="0"/>
          </a:p>
          <a:p>
            <a:pPr lvl="2"/>
            <a:r>
              <a:rPr lang="en-US" dirty="0"/>
              <a:t>     1</a:t>
            </a:r>
            <a:r>
              <a:rPr lang="en-US" i="1" dirty="0">
                <a:effectLst/>
              </a:rPr>
              <a:t>. </a:t>
            </a:r>
            <a:r>
              <a:rPr lang="en-US" sz="4400" i="1" dirty="0">
                <a:effectLst/>
              </a:rPr>
              <a:t>Fat-soluble vitamins </a:t>
            </a:r>
            <a:r>
              <a:rPr lang="en-US" dirty="0" smtClean="0"/>
              <a:t>are </a:t>
            </a:r>
            <a:r>
              <a:rPr lang="en-US" dirty="0"/>
              <a:t>nonpolar, hydrophobic molecules and tend to be absorbed into fatty tissues and stored there</a:t>
            </a:r>
            <a:r>
              <a:rPr lang="en-US" dirty="0" smtClean="0"/>
              <a:t>. 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soluble vitamins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stored in the body's fatty tissue. The four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soluble vitamins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A, D, E, and K. These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absorbed more easily by the body in the presence of dietary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...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Vitamin B12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the only water-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soluble vitamin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that can be stored in the liver for many years</a:t>
            </a:r>
            <a:endParaRPr lang="en-US" dirty="0"/>
          </a:p>
          <a:p>
            <a:pPr lvl="2"/>
            <a:r>
              <a:rPr lang="en-US" dirty="0"/>
              <a:t>     2. </a:t>
            </a:r>
            <a:r>
              <a:rPr lang="en-US" sz="1600" i="1" dirty="0"/>
              <a:t>Water-soluble vitamins </a:t>
            </a:r>
            <a:r>
              <a:rPr lang="en-US" dirty="0"/>
              <a:t>(Vitamin C) are polar, hydrophilic molecules that circulate in the blood and intracellular fluids and are excreted from the body and must be replenished in the daily diet. 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41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D8A0F-0052-43AE-89A5-136D8DAFDDD5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>
                <a:cs typeface="Arial" panose="020B0604020202020204" pitchFamily="34" charset="0"/>
              </a:rPr>
              <a:t>“Solubility Curves for Selected Solutes”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>
                <a:cs typeface="Arial" panose="020B0604020202020204" pitchFamily="34" charset="0"/>
              </a:rPr>
              <a:t> 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 b="1">
                <a:cs typeface="Arial" panose="020B0604020202020204" pitchFamily="34" charset="0"/>
              </a:rPr>
              <a:t>Description</a:t>
            </a:r>
            <a:r>
              <a:rPr lang="en-US">
                <a:cs typeface="Arial" panose="020B0604020202020204" pitchFamily="34" charset="0"/>
              </a:rPr>
              <a:t>:  This slide is a graph of solubility curves for 10 solutes.  It shows the number of grams of solute that will dissolve in 100 grams of water over a temperature range of 0</a:t>
            </a:r>
            <a:r>
              <a:rPr lang="en-US" baseline="30000">
                <a:cs typeface="Arial" panose="020B0604020202020204" pitchFamily="34" charset="0"/>
              </a:rPr>
              <a:t>c</a:t>
            </a:r>
            <a:r>
              <a:rPr lang="en-US">
                <a:cs typeface="Arial" panose="020B0604020202020204" pitchFamily="34" charset="0"/>
              </a:rPr>
              <a:t>C to 10 </a:t>
            </a:r>
            <a:r>
              <a:rPr lang="en-US" baseline="30000">
                <a:cs typeface="Arial" panose="020B0604020202020204" pitchFamily="34" charset="0"/>
              </a:rPr>
              <a:t>c</a:t>
            </a:r>
            <a:r>
              <a:rPr lang="en-US">
                <a:cs typeface="Arial" panose="020B0604020202020204" pitchFamily="34" charset="0"/>
              </a:rPr>
              <a:t>C.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>
                <a:cs typeface="Arial" panose="020B0604020202020204" pitchFamily="34" charset="0"/>
              </a:rPr>
              <a:t> 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 b="1">
                <a:cs typeface="Arial" panose="020B0604020202020204" pitchFamily="34" charset="0"/>
              </a:rPr>
              <a:t>Basic Concepts</a:t>
            </a:r>
            <a:endParaRPr lang="en-US" b="1">
              <a:cs typeface="Times New Roman" panose="02020603050405020304" pitchFamily="18" charset="0"/>
            </a:endParaRPr>
          </a:p>
          <a:p>
            <a:pPr>
              <a:buFontTx/>
              <a:buChar char="•"/>
            </a:pPr>
            <a:r>
              <a:rPr lang="en-US">
                <a:cs typeface="Arial" panose="020B0604020202020204" pitchFamily="34" charset="0"/>
              </a:rPr>
              <a:t>The maximum amount of solute that will dissolve at a given temperature in 100 grams of water is given by the solubility curve for that substance.</a:t>
            </a:r>
            <a:endParaRPr lang="en-US"/>
          </a:p>
          <a:p>
            <a:pPr>
              <a:buFontTx/>
              <a:buChar char="•"/>
            </a:pPr>
            <a:r>
              <a:rPr lang="en-US">
                <a:cs typeface="Arial" panose="020B0604020202020204" pitchFamily="34" charset="0"/>
              </a:rPr>
              <a:t>When the temperature of a saturated solution decreases, a precipitate forms.</a:t>
            </a:r>
            <a:endParaRPr lang="en-US"/>
          </a:p>
          <a:p>
            <a:pPr>
              <a:buFontTx/>
              <a:buChar char="•"/>
            </a:pPr>
            <a:r>
              <a:rPr lang="en-US">
                <a:cs typeface="Arial" panose="020B0604020202020204" pitchFamily="34" charset="0"/>
              </a:rPr>
              <a:t>Most solids become more soluble in water as temperature increases, whereas gases become less soluble as temperature increases.</a:t>
            </a:r>
            <a:endParaRPr lang="en-US"/>
          </a:p>
          <a:p>
            <a:r>
              <a:rPr lang="en-US">
                <a:cs typeface="Arial" panose="020B0604020202020204" pitchFamily="34" charset="0"/>
              </a:rPr>
              <a:t> 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 b="1">
                <a:cs typeface="Arial" panose="020B0604020202020204" pitchFamily="34" charset="0"/>
              </a:rPr>
              <a:t>Teaching Suggestions</a:t>
            </a:r>
            <a:endParaRPr lang="en-US" b="1">
              <a:cs typeface="Times New Roman" panose="02020603050405020304" pitchFamily="18" charset="0"/>
            </a:endParaRPr>
          </a:p>
          <a:p>
            <a:r>
              <a:rPr lang="en-US">
                <a:cs typeface="Arial" panose="020B0604020202020204" pitchFamily="34" charset="0"/>
              </a:rPr>
              <a:t>     Use this slide to teach students how to use solubility curves to determine the solubilities of various substances at different temperatures.  Direct their attention to the dashed lines; these can be used to find the solubility of KClO</a:t>
            </a:r>
            <a:r>
              <a:rPr lang="en-US" baseline="-30000">
                <a:cs typeface="Arial" panose="020B0604020202020204" pitchFamily="34" charset="0"/>
              </a:rPr>
              <a:t>3</a:t>
            </a:r>
            <a:r>
              <a:rPr lang="en-US">
                <a:cs typeface="Arial" panose="020B0604020202020204" pitchFamily="34" charset="0"/>
              </a:rPr>
              <a:t> at 50 </a:t>
            </a:r>
            <a:r>
              <a:rPr lang="en-US" baseline="30000">
                <a:cs typeface="Arial" panose="020B0604020202020204" pitchFamily="34" charset="0"/>
              </a:rPr>
              <a:t>c</a:t>
            </a:r>
            <a:r>
              <a:rPr lang="en-US">
                <a:cs typeface="Arial" panose="020B0604020202020204" pitchFamily="34" charset="0"/>
              </a:rPr>
              <a:t>C (about 21 g per 100 g of H</a:t>
            </a:r>
            <a:r>
              <a:rPr lang="en-US" baseline="-30000">
                <a:cs typeface="Arial" panose="020B0604020202020204" pitchFamily="34" charset="0"/>
              </a:rPr>
              <a:t>2</a:t>
            </a:r>
            <a:r>
              <a:rPr lang="en-US">
                <a:cs typeface="Arial" panose="020B0604020202020204" pitchFamily="34" charset="0"/>
              </a:rPr>
              <a:t>O).  Make sure students understand that a point on a solubility curve represents the </a:t>
            </a:r>
            <a:r>
              <a:rPr lang="en-US" i="1">
                <a:cs typeface="Arial" panose="020B0604020202020204" pitchFamily="34" charset="0"/>
              </a:rPr>
              <a:t>maximum</a:t>
            </a:r>
            <a:r>
              <a:rPr lang="en-US">
                <a:cs typeface="Arial" panose="020B0604020202020204" pitchFamily="34" charset="0"/>
              </a:rPr>
              <a:t> quantity of a particular solute that can be dissolved in a specified quantity of solvent or solution at a </a:t>
            </a:r>
            <a:r>
              <a:rPr lang="en-US" i="1">
                <a:cs typeface="Arial" panose="020B0604020202020204" pitchFamily="34" charset="0"/>
              </a:rPr>
              <a:t>particular</a:t>
            </a:r>
            <a:r>
              <a:rPr lang="en-US">
                <a:cs typeface="Arial" panose="020B0604020202020204" pitchFamily="34" charset="0"/>
              </a:rPr>
              <a:t> temperature.  Point out that the solubility curve for a particular solute does not depend on whether other solutes also are present in the solution (unless there is a common-ion effect; this subject usually is covered at a later stage in a chemistry course).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>
                <a:cs typeface="Arial" panose="020B0604020202020204" pitchFamily="34" charset="0"/>
              </a:rPr>
              <a:t> 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 b="1">
                <a:cs typeface="Arial" panose="020B0604020202020204" pitchFamily="34" charset="0"/>
              </a:rPr>
              <a:t>Questions</a:t>
            </a:r>
            <a:endParaRPr lang="en-US" b="1">
              <a:cs typeface="Times New Roman" panose="02020603050405020304" pitchFamily="18" charset="0"/>
            </a:endParaRPr>
          </a:p>
          <a:p>
            <a:pPr>
              <a:buFontTx/>
              <a:buAutoNum type="arabicPeriod"/>
            </a:pPr>
            <a:r>
              <a:rPr lang="en-US">
                <a:cs typeface="Arial" panose="020B0604020202020204" pitchFamily="34" charset="0"/>
              </a:rPr>
              <a:t>Determine the solubilities (in water) of the following substance at the indicated temperatures:  NH</a:t>
            </a:r>
            <a:r>
              <a:rPr lang="en-US" baseline="-30000">
                <a:cs typeface="Arial" panose="020B0604020202020204" pitchFamily="34" charset="0"/>
              </a:rPr>
              <a:t>3</a:t>
            </a:r>
            <a:r>
              <a:rPr lang="en-US">
                <a:cs typeface="Arial" panose="020B0604020202020204" pitchFamily="34" charset="0"/>
              </a:rPr>
              <a:t> at 50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C; KCl at 90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C; and NaNO</a:t>
            </a:r>
            <a:r>
              <a:rPr lang="en-US" baseline="-30000">
                <a:cs typeface="Arial" panose="020B0604020202020204" pitchFamily="34" charset="0"/>
              </a:rPr>
              <a:t>3</a:t>
            </a:r>
            <a:r>
              <a:rPr lang="en-US">
                <a:cs typeface="Arial" panose="020B0604020202020204" pitchFamily="34" charset="0"/>
              </a:rPr>
              <a:t> at 0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C.</a:t>
            </a:r>
            <a:endParaRPr lang="en-US"/>
          </a:p>
          <a:p>
            <a:pPr>
              <a:buFontTx/>
              <a:buAutoNum type="arabicPeriod"/>
            </a:pPr>
            <a:r>
              <a:rPr lang="en-US">
                <a:cs typeface="Arial" panose="020B0604020202020204" pitchFamily="34" charset="0"/>
              </a:rPr>
              <a:t>Which of the substances shown on the graph is most soluble in water at 20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C?  Which is lease soluble at that temperature?  For which substance is the solubility lease affected by changes in temperature?</a:t>
            </a:r>
            <a:endParaRPr lang="en-US"/>
          </a:p>
          <a:p>
            <a:pPr>
              <a:buFontTx/>
              <a:buAutoNum type="arabicPeriod"/>
            </a:pPr>
            <a:r>
              <a:rPr lang="en-US">
                <a:cs typeface="Arial" panose="020B0604020202020204" pitchFamily="34" charset="0"/>
              </a:rPr>
              <a:t>Why do you think solubilities are only shown between 0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 and 100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C?</a:t>
            </a:r>
            <a:endParaRPr lang="en-US"/>
          </a:p>
          <a:p>
            <a:pPr>
              <a:buFontTx/>
              <a:buAutoNum type="arabicPeriod"/>
            </a:pPr>
            <a:r>
              <a:rPr lang="en-US">
                <a:cs typeface="Arial" panose="020B0604020202020204" pitchFamily="34" charset="0"/>
              </a:rPr>
              <a:t>In a flask, you heat a mixture of 120 grams of KClO</a:t>
            </a:r>
            <a:r>
              <a:rPr lang="en-US" baseline="-30000">
                <a:cs typeface="Arial" panose="020B0604020202020204" pitchFamily="34" charset="0"/>
              </a:rPr>
              <a:t>3</a:t>
            </a:r>
            <a:r>
              <a:rPr lang="en-US">
                <a:cs typeface="Arial" panose="020B0604020202020204" pitchFamily="34" charset="0"/>
              </a:rPr>
              <a:t> and 300 grams of water until all of the KClO</a:t>
            </a:r>
            <a:r>
              <a:rPr lang="en-US" baseline="-30000">
                <a:cs typeface="Arial" panose="020B0604020202020204" pitchFamily="34" charset="0"/>
              </a:rPr>
              <a:t>3</a:t>
            </a:r>
            <a:r>
              <a:rPr lang="en-US">
                <a:cs typeface="Arial" panose="020B0604020202020204" pitchFamily="34" charset="0"/>
              </a:rPr>
              <a:t> has just been dissolved.  At what temperature does this occur?  You then allow the flask to cool.  When you examine it later, the temperature is 64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 and you notice a white powder in the solution.  What has happened?  What is the mass of the white powder?</a:t>
            </a:r>
            <a:endParaRPr lang="en-US"/>
          </a:p>
          <a:p>
            <a:pPr>
              <a:buFontTx/>
              <a:buAutoNum type="arabicPeriod"/>
            </a:pPr>
            <a:r>
              <a:rPr lang="en-US">
                <a:cs typeface="Arial" panose="020B0604020202020204" pitchFamily="34" charset="0"/>
              </a:rPr>
              <a:t>Compare the solubility curves for the gases HCl, NH</a:t>
            </a:r>
            <a:r>
              <a:rPr lang="en-US" baseline="-30000">
                <a:cs typeface="Arial" panose="020B0604020202020204" pitchFamily="34" charset="0"/>
              </a:rPr>
              <a:t>3</a:t>
            </a:r>
            <a:r>
              <a:rPr lang="en-US">
                <a:cs typeface="Arial" panose="020B0604020202020204" pitchFamily="34" charset="0"/>
              </a:rPr>
              <a:t>, and SO</a:t>
            </a:r>
            <a:r>
              <a:rPr lang="en-US" baseline="-30000">
                <a:cs typeface="Arial" panose="020B0604020202020204" pitchFamily="34" charset="0"/>
              </a:rPr>
              <a:t>2</a:t>
            </a:r>
            <a:r>
              <a:rPr lang="en-US">
                <a:cs typeface="Arial" panose="020B0604020202020204" pitchFamily="34" charset="0"/>
              </a:rPr>
              <a:t>) with the solubility curves for the solid solutes.  What generalizations(s) can you make about the relationship between solubility and temperature?</a:t>
            </a:r>
            <a:endParaRPr lang="en-US"/>
          </a:p>
          <a:p>
            <a:pPr>
              <a:buFontTx/>
              <a:buAutoNum type="arabicPeriod"/>
            </a:pPr>
            <a:r>
              <a:rPr lang="en-US">
                <a:cs typeface="Arial" panose="020B0604020202020204" pitchFamily="34" charset="0"/>
              </a:rPr>
              <a:t>According to an article in an engineering journal, there is a salt whose solubility in water increases as the water temperature increases from 0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 to 65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C.  The salt’s solubility then decreases at temperatures above 65 </a:t>
            </a:r>
            <a:r>
              <a:rPr lang="en-US" baseline="30000">
                <a:cs typeface="Arial" panose="020B0604020202020204" pitchFamily="34" charset="0"/>
              </a:rPr>
              <a:t>o</a:t>
            </a:r>
            <a:r>
              <a:rPr lang="en-US">
                <a:cs typeface="Arial" panose="020B0604020202020204" pitchFamily="34" charset="0"/>
              </a:rPr>
              <a:t>C, the article states.  In your opinion, is such a salt likely to exist?  Explain your answer.  What could you do to verify the claims of the article?</a:t>
            </a:r>
            <a:endParaRPr lang="en-US"/>
          </a:p>
          <a:p>
            <a:r>
              <a:rPr lang="en-US">
                <a:cs typeface="Arial" panose="020B0604020202020204" pitchFamily="34" charset="0"/>
              </a:rPr>
              <a:t> </a:t>
            </a:r>
            <a:endParaRPr lang="en-US">
              <a:cs typeface="Times New Roman" panose="02020603050405020304" pitchFamily="18" charset="0"/>
            </a:endParaRPr>
          </a:p>
          <a:p>
            <a:r>
              <a:rPr lang="en-US">
                <a:cs typeface="Arial" panose="020B0604020202020204" pitchFamily="34" charset="0"/>
              </a:rPr>
              <a:t/>
            </a:r>
            <a:br>
              <a:rPr lang="en-US">
                <a:cs typeface="Arial" panose="020B0604020202020204" pitchFamily="34" charset="0"/>
              </a:rPr>
            </a:br>
            <a:endParaRPr 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5245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B6A1BA-D365-43D3-86AD-3968BA55138E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01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>
                <a:sym typeface="Symbol" panose="05050102010706020507" pitchFamily="18" charset="2"/>
              </a:rPr>
              <a:t>External pressure has very little effect on the solubility of liquids and solids, but the solubility of gases increases as the partial pressure of the gas above a solution increases.</a:t>
            </a:r>
          </a:p>
          <a:p>
            <a:endParaRPr lang="en-US">
              <a:sym typeface="Symbol" panose="05050102010706020507" pitchFamily="18" charset="2"/>
            </a:endParaRPr>
          </a:p>
          <a:p>
            <a:r>
              <a:rPr lang="en-US">
                <a:sym typeface="Symbol" panose="05050102010706020507" pitchFamily="18" charset="2"/>
              </a:rPr>
              <a:t>The concentration of molecules in the gas phase increases with increasing pressure, and the concentration of dissolved gas molecules in the solution at equilibrium is also higher at higher pressures.</a:t>
            </a:r>
          </a:p>
          <a:p>
            <a:r>
              <a:rPr lang="en-US">
                <a:sym typeface="Symbol" panose="05050102010706020507" pitchFamily="18" charset="2"/>
              </a:rPr>
              <a:t>Relationship between pressure and the solubility of a gas is described quantitatively by </a:t>
            </a:r>
            <a:r>
              <a:rPr lang="en-US" b="1">
                <a:sym typeface="Symbol" panose="05050102010706020507" pitchFamily="18" charset="2"/>
              </a:rPr>
              <a:t>Henry’s Law:</a:t>
            </a:r>
            <a:r>
              <a:rPr lang="en-US">
                <a:sym typeface="Symbol" panose="05050102010706020507" pitchFamily="18" charset="2"/>
              </a:rPr>
              <a:t>  </a:t>
            </a:r>
            <a:r>
              <a:rPr lang="en-US" i="1">
                <a:sym typeface="Symbol" panose="05050102010706020507" pitchFamily="18" charset="2"/>
              </a:rPr>
              <a:t>C</a:t>
            </a:r>
            <a:r>
              <a:rPr lang="en-US">
                <a:sym typeface="Symbol" panose="05050102010706020507" pitchFamily="18" charset="2"/>
              </a:rPr>
              <a:t> = </a:t>
            </a:r>
            <a:r>
              <a:rPr lang="en-US" i="1">
                <a:sym typeface="Symbol" panose="05050102010706020507" pitchFamily="18" charset="2"/>
              </a:rPr>
              <a:t>kP, </a:t>
            </a:r>
            <a:r>
              <a:rPr lang="en-US">
                <a:sym typeface="Symbol" panose="05050102010706020507" pitchFamily="18" charset="2"/>
              </a:rPr>
              <a:t>where </a:t>
            </a:r>
            <a:r>
              <a:rPr lang="en-US" i="1">
                <a:sym typeface="Symbol" panose="05050102010706020507" pitchFamily="18" charset="2"/>
              </a:rPr>
              <a:t>C</a:t>
            </a:r>
            <a:r>
              <a:rPr lang="en-US">
                <a:sym typeface="Symbol" panose="05050102010706020507" pitchFamily="18" charset="2"/>
              </a:rPr>
              <a:t> is the concentration of dissolved gas at equilibrium; </a:t>
            </a:r>
            <a:r>
              <a:rPr lang="en-US" i="1">
                <a:sym typeface="Symbol" panose="05050102010706020507" pitchFamily="18" charset="2"/>
              </a:rPr>
              <a:t>P</a:t>
            </a:r>
            <a:r>
              <a:rPr lang="en-US">
                <a:sym typeface="Symbol" panose="05050102010706020507" pitchFamily="18" charset="2"/>
              </a:rPr>
              <a:t> is the partial pressure of the gas; and </a:t>
            </a:r>
            <a:r>
              <a:rPr lang="en-US" i="1">
                <a:sym typeface="Symbol" panose="05050102010706020507" pitchFamily="18" charset="2"/>
              </a:rPr>
              <a:t>k</a:t>
            </a:r>
            <a:r>
              <a:rPr lang="en-US">
                <a:sym typeface="Symbol" panose="05050102010706020507" pitchFamily="18" charset="2"/>
              </a:rPr>
              <a:t> is the Henry’s law constant, which must be determined experimentally for each combination of gas, solvent, and temperature and has units of mol/(L•atm) = </a:t>
            </a:r>
            <a:r>
              <a:rPr lang="en-US" i="1">
                <a:sym typeface="Symbol" panose="05050102010706020507" pitchFamily="18" charset="2"/>
              </a:rPr>
              <a:t>M</a:t>
            </a:r>
            <a:r>
              <a:rPr lang="en-US">
                <a:sym typeface="Symbol" panose="05050102010706020507" pitchFamily="18" charset="2"/>
              </a:rPr>
              <a:t>/atm.</a:t>
            </a:r>
          </a:p>
          <a:p>
            <a:r>
              <a:rPr lang="en-US">
                <a:sym typeface="Symbol" panose="05050102010706020507" pitchFamily="18" charset="2"/>
              </a:rPr>
              <a:t>Concentration of a dissolved gas in water at a given pressure depends strongly on its physical properties.</a:t>
            </a:r>
          </a:p>
          <a:p>
            <a:endParaRPr lang="en-US" sz="500">
              <a:sym typeface="Symbol" panose="05050102010706020507" pitchFamily="18" charset="2"/>
            </a:endParaRPr>
          </a:p>
          <a:p>
            <a:r>
              <a:rPr lang="en-US">
                <a:sym typeface="Symbol" panose="05050102010706020507" pitchFamily="18" charset="2"/>
              </a:rPr>
              <a:t>For a series of related substances, London dispersion forces increase as molecular mass increases with the Henry’s law constants increasing smoothly.</a:t>
            </a:r>
          </a:p>
          <a:p>
            <a:endParaRPr lang="en-US" sz="500">
              <a:sym typeface="Symbol" panose="05050102010706020507" pitchFamily="18" charset="2"/>
            </a:endParaRPr>
          </a:p>
          <a:p>
            <a:r>
              <a:rPr lang="en-US">
                <a:sym typeface="Symbol" panose="05050102010706020507" pitchFamily="18" charset="2"/>
              </a:rPr>
              <a:t>Gases that react chemically with water do not obey Henry’s law; all of these gases are much more soluble than predicted by Henry’s law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69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000563-E5FC-4E43-88A9-F5B8485ADCBB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04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Image on right Copyright © Pearson Benjamin Cummings. 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26524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449879-ED51-4574-B153-40C9DE90B84C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supersaturated solution is unstable, so adding a small particle of the solute, </a:t>
            </a:r>
            <a:r>
              <a:rPr lang="en-US" i="1"/>
              <a:t>a seed crystal</a:t>
            </a:r>
            <a:r>
              <a:rPr lang="en-US"/>
              <a:t>, causes the excess solute to rapidly precipitate or crystallize.</a:t>
            </a:r>
          </a:p>
          <a:p>
            <a:endParaRPr lang="en-US"/>
          </a:p>
          <a:p>
            <a:r>
              <a:rPr lang="en-US"/>
              <a:t>Add 100 g sodium acetate into 100 g of water at 55</a:t>
            </a:r>
            <a:r>
              <a:rPr lang="en-US" baseline="30000"/>
              <a:t>o</a:t>
            </a:r>
            <a:r>
              <a:rPr lang="en-US"/>
              <a:t>C.  </a:t>
            </a:r>
          </a:p>
          <a:p>
            <a:r>
              <a:rPr lang="en-US"/>
              <a:t>Allow to cool to 20</a:t>
            </a:r>
            <a:r>
              <a:rPr lang="en-US" baseline="30000"/>
              <a:t>o</a:t>
            </a:r>
            <a:r>
              <a:rPr lang="en-US"/>
              <a:t>C. Only 82 g of sodium acetate should remain in solution at this temperature.</a:t>
            </a:r>
          </a:p>
          <a:p>
            <a:r>
              <a:rPr lang="en-US"/>
              <a:t>Place a seed crystal in the supersaturated solution and ~18 g of sodium acetate will precipitate out of solution.</a:t>
            </a:r>
          </a:p>
          <a:p>
            <a:r>
              <a:rPr lang="en-US"/>
              <a:t>The resulting solution will be saturated.</a:t>
            </a:r>
          </a:p>
          <a:p>
            <a:endParaRPr lang="en-US"/>
          </a:p>
          <a:p>
            <a:r>
              <a:rPr lang="en-US" b="1"/>
              <a:t>Include a table of data for students to graph.</a:t>
            </a:r>
          </a:p>
          <a:p>
            <a:endParaRPr lang="en-US" b="1"/>
          </a:p>
          <a:p>
            <a:r>
              <a:rPr lang="en-US"/>
              <a:t>DEMONSTRATION:</a:t>
            </a:r>
          </a:p>
          <a:p>
            <a:r>
              <a:rPr lang="en-US"/>
              <a:t>Add 8 g of sodium thiosulfate pentahydrate, Na</a:t>
            </a:r>
            <a:r>
              <a:rPr lang="en-US" baseline="-25000"/>
              <a:t>2</a:t>
            </a:r>
            <a:r>
              <a:rPr lang="en-US"/>
              <a:t>S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r>
              <a:rPr lang="en-US" baseline="30000"/>
              <a:t>. </a:t>
            </a:r>
            <a:r>
              <a:rPr lang="en-US"/>
              <a:t>5H</a:t>
            </a:r>
            <a:r>
              <a:rPr lang="en-US" baseline="-25000"/>
              <a:t>2</a:t>
            </a:r>
            <a:r>
              <a:rPr lang="en-US"/>
              <a:t>O, to a large test tube containing 3 mL of water. </a:t>
            </a:r>
          </a:p>
          <a:p>
            <a:r>
              <a:rPr lang="en-US"/>
              <a:t>Heat gently until all of the solid has dissolved.</a:t>
            </a:r>
          </a:p>
          <a:p>
            <a:r>
              <a:rPr lang="en-US"/>
              <a:t>Set the tube aside and allow it to remain undisturbed as it slowly cools to room temperature (~30 min).  If this solution cools to room temperature without the separation of crystals, it is supersaturated.</a:t>
            </a:r>
          </a:p>
          <a:p>
            <a:r>
              <a:rPr lang="en-US"/>
              <a:t>Add one small crystal of Na</a:t>
            </a:r>
            <a:r>
              <a:rPr lang="en-US" baseline="-25000"/>
              <a:t>2</a:t>
            </a:r>
            <a:r>
              <a:rPr lang="en-US"/>
              <a:t>S</a:t>
            </a:r>
            <a:r>
              <a:rPr lang="en-US" baseline="-25000"/>
              <a:t>2</a:t>
            </a:r>
            <a:r>
              <a:rPr lang="en-US"/>
              <a:t>O</a:t>
            </a:r>
            <a:r>
              <a:rPr lang="en-US" baseline="-25000"/>
              <a:t>3</a:t>
            </a:r>
            <a:r>
              <a:rPr lang="en-US"/>
              <a:t> </a:t>
            </a:r>
            <a:r>
              <a:rPr lang="en-US" baseline="30000"/>
              <a:t>.</a:t>
            </a:r>
            <a:r>
              <a:rPr lang="en-US"/>
              <a:t>5H</a:t>
            </a:r>
            <a:r>
              <a:rPr lang="en-US" baseline="-25000"/>
              <a:t>2</a:t>
            </a:r>
            <a:r>
              <a:rPr lang="en-US"/>
              <a:t>O and record our observations.  </a:t>
            </a:r>
          </a:p>
          <a:p>
            <a:endParaRPr lang="en-US"/>
          </a:p>
          <a:p>
            <a:r>
              <a:rPr lang="en-US"/>
              <a:t>Rate of crystallization is greater than the rate of dissolution, so crystals or a precipitate form.</a:t>
            </a:r>
          </a:p>
          <a:p>
            <a:endParaRPr lang="en-US" sz="500"/>
          </a:p>
          <a:p>
            <a:r>
              <a:rPr lang="en-US"/>
              <a:t>•   Adding a seed crystal to a saturated solution reestablishes the dynamic equilibrium, and the net quantity of dissolved solute no longer changes.</a:t>
            </a:r>
          </a:p>
          <a:p>
            <a:r>
              <a:rPr lang="en-US"/>
              <a:t>•   Crystallization is the reverse of dissolution, so a substance that requires an input of heat to form a solution (</a:t>
            </a:r>
            <a:r>
              <a:rPr lang="en-US">
                <a:sym typeface="Symbol" panose="05050102010706020507" pitchFamily="18" charset="2"/>
              </a:rPr>
              <a:t></a:t>
            </a:r>
            <a:r>
              <a:rPr lang="en-US" i="1">
                <a:sym typeface="Symbol" panose="05050102010706020507" pitchFamily="18" charset="2"/>
              </a:rPr>
              <a:t>H</a:t>
            </a:r>
            <a:r>
              <a:rPr lang="en-US" baseline="-25000">
                <a:sym typeface="Symbol" panose="05050102010706020507" pitchFamily="18" charset="2"/>
              </a:rPr>
              <a:t>soln </a:t>
            </a:r>
            <a:r>
              <a:rPr lang="en-US">
                <a:sym typeface="Symbol" panose="05050102010706020507" pitchFamily="18" charset="2"/>
              </a:rPr>
              <a:t>&gt; 0) releases that heat when it crystallizes from solution (</a:t>
            </a:r>
            <a:r>
              <a:rPr lang="en-US" i="1">
                <a:sym typeface="Symbol" panose="05050102010706020507" pitchFamily="18" charset="2"/>
              </a:rPr>
              <a:t>H</a:t>
            </a:r>
            <a:r>
              <a:rPr lang="en-US" baseline="-25000">
                <a:sym typeface="Symbol" panose="05050102010706020507" pitchFamily="18" charset="2"/>
              </a:rPr>
              <a:t>crys </a:t>
            </a:r>
            <a:r>
              <a:rPr lang="en-US">
                <a:sym typeface="Symbol" panose="05050102010706020507" pitchFamily="18" charset="2"/>
              </a:rPr>
              <a:t>&lt; 0), and the amount of heat released is proportional to the amount of solute that exceeds its solubility.</a:t>
            </a:r>
          </a:p>
          <a:p>
            <a:endParaRPr lang="en-US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3446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9DD80D-5368-4FB1-9A0B-347CE9FFCC63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en-US"/>
              <a:t>Maximum amount of a solute that can dissolve in a solvent at a specified temperature and pressure is its </a:t>
            </a:r>
            <a:r>
              <a:rPr lang="en-US" b="1"/>
              <a:t>solubility.</a:t>
            </a:r>
            <a:r>
              <a:rPr lang="en-US" sz="1400" b="1"/>
              <a:t> </a:t>
            </a:r>
          </a:p>
          <a:p>
            <a:pPr lvl="1"/>
            <a:r>
              <a:rPr lang="en-US" sz="1000"/>
              <a:t>    – Solubility is expressed as the mass of solute per volume (g/L) or mass of solute per mass of solvent (g/g) or as the moles of solute per volume (mol/L).</a:t>
            </a:r>
          </a:p>
          <a:p>
            <a:pPr lvl="1"/>
            <a:r>
              <a:rPr lang="en-US" sz="1000"/>
              <a:t>    – Solubility of a substance depends on energetic factors and on the temperature and, for gases, the pressure.</a:t>
            </a:r>
          </a:p>
          <a:p>
            <a:pPr lvl="1"/>
            <a:endParaRPr lang="en-US" sz="600"/>
          </a:p>
          <a:p>
            <a:r>
              <a:rPr lang="en-US"/>
              <a:t>•    A solution that contains the maximum possible amount of solute is </a:t>
            </a:r>
            <a:r>
              <a:rPr lang="en-US" b="1"/>
              <a:t>saturated.</a:t>
            </a:r>
          </a:p>
          <a:p>
            <a:r>
              <a:rPr lang="en-US"/>
              <a:t>•    If a solution contains less than the maximum</a:t>
            </a:r>
            <a:r>
              <a:rPr lang="en-US" sz="1400"/>
              <a:t> </a:t>
            </a:r>
            <a:r>
              <a:rPr lang="en-US"/>
              <a:t>amount of solute, it is </a:t>
            </a:r>
            <a:r>
              <a:rPr lang="en-US" b="1"/>
              <a:t>unsaturated.</a:t>
            </a:r>
          </a:p>
          <a:p>
            <a:r>
              <a:rPr lang="en-US"/>
              <a:t>When a solution is saturated and excess solute is present, the rate of dissolution is equal to the rate of crystallization.</a:t>
            </a:r>
          </a:p>
          <a:p>
            <a:r>
              <a:rPr lang="en-US"/>
              <a:t>•   Solubility increases with increasing temperature — a saturated solution that was prepared at a higher temperature contains more dissolved solute than it would contain at a lower temperature, when the solution is cooled, it can become </a:t>
            </a:r>
            <a:r>
              <a:rPr lang="en-US" b="1"/>
              <a:t>supersaturated.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68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770C7-EC16-435A-9644-AAA181AC8E03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22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94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7CF5A-B534-4100-98C6-B1FC8D6442D8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94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BE25E-0318-418E-B23C-DE35DD8E63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095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7ED5C-8462-4880-9E73-9B0029EF61B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744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358FE-9923-44D4-A1E4-5282AAC5744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23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734DB93F-8AF8-4E39-AED4-137BF3A973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7129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67C09B-D71D-486C-9304-608F376224C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2696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79E570-C2F9-40E5-8CB6-894DA8E736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71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1C06A9-DC5E-4016-8CD8-B63E54AFD60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30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C8041C-B973-46F7-B90C-6A8BF9C63BD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1937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7CEFF-77EC-42C1-93F1-C86D0E1CEC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504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89AA7-15AD-4E73-B715-2FCBCCC0C41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710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C91734-B7BD-4BFD-A5CD-9981ED14004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57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636CA-33DA-4CCC-BF82-55830ED5BA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0726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7C707-67BD-4300-9876-6D9C696D30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7184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26BE3B-EE7D-424E-A752-04FEE621597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63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A4AC28-E206-4081-9896-98D11DBD8D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2167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5AFBC1-0CA8-4B32-9C59-2335228EB56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54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27C288-22DC-49CA-85FC-3AE2F848877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457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90D3A-99B7-4BEA-897E-2E521AB24D0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5676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FB9BB-DC36-4BF4-ABF8-1302C18189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2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C232F8-7770-407A-9FB4-5532074DD0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491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9F809E-3542-4589-B76E-406B45315DB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06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E8630-D448-4F2D-966E-A85CE9A50A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943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837E1-67C5-4048-B115-62DAA0C2A6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10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13A35C-5B5B-47E2-957F-9D559CAD7A26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00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BB3828-7FDB-4222-BE2D-94A0D8E53AE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2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9XMfR0taF4M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8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hyperlink" Target="http://en.wikipedia.org/wiki/Vitamin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Solubility</a:t>
            </a:r>
          </a:p>
        </p:txBody>
      </p:sp>
    </p:spTree>
    <p:extLst>
      <p:ext uri="{BB962C8B-B14F-4D97-AF65-F5344CB8AC3E}">
        <p14:creationId xmlns:p14="http://schemas.microsoft.com/office/powerpoint/2010/main" val="2870018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8638" y="609600"/>
            <a:ext cx="7772400" cy="1143000"/>
          </a:xfrm>
        </p:spPr>
        <p:txBody>
          <a:bodyPr/>
          <a:lstStyle/>
          <a:p>
            <a:pPr algn="l"/>
            <a:r>
              <a:rPr lang="en-US"/>
              <a:t>Hotpack / Coldpack</a:t>
            </a:r>
          </a:p>
        </p:txBody>
      </p:sp>
      <p:pic>
        <p:nvPicPr>
          <p:cNvPr id="59395" name="Picture 3" descr="handwarm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75" y="1868489"/>
            <a:ext cx="1360488" cy="136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6" name="Picture 4" descr="hot pa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513" y="3224214"/>
            <a:ext cx="4533900" cy="298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8" name="Picture 6" descr="hot pack solution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28" b="3116"/>
          <a:stretch>
            <a:fillRect/>
          </a:stretch>
        </p:blipFill>
        <p:spPr bwMode="auto">
          <a:xfrm>
            <a:off x="7551739" y="228600"/>
            <a:ext cx="2803525" cy="6178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399" name="Picture 7" descr="13-02Figure_PH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14"/>
          <a:stretch>
            <a:fillRect/>
          </a:stretch>
        </p:blipFill>
        <p:spPr bwMode="auto">
          <a:xfrm>
            <a:off x="7059614" y="250825"/>
            <a:ext cx="3475037" cy="621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5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reeform 2"/>
          <p:cNvSpPr>
            <a:spLocks/>
          </p:cNvSpPr>
          <p:nvPr/>
        </p:nvSpPr>
        <p:spPr bwMode="auto">
          <a:xfrm>
            <a:off x="2628900" y="1905000"/>
            <a:ext cx="4814888" cy="2147888"/>
          </a:xfrm>
          <a:custGeom>
            <a:avLst/>
            <a:gdLst>
              <a:gd name="T0" fmla="*/ 24 w 3033"/>
              <a:gd name="T1" fmla="*/ 0 h 1353"/>
              <a:gd name="T2" fmla="*/ 3021 w 3033"/>
              <a:gd name="T3" fmla="*/ 0 h 1353"/>
              <a:gd name="T4" fmla="*/ 3033 w 3033"/>
              <a:gd name="T5" fmla="*/ 333 h 1353"/>
              <a:gd name="T6" fmla="*/ 2301 w 3033"/>
              <a:gd name="T7" fmla="*/ 651 h 1353"/>
              <a:gd name="T8" fmla="*/ 1965 w 3033"/>
              <a:gd name="T9" fmla="*/ 786 h 1353"/>
              <a:gd name="T10" fmla="*/ 1086 w 3033"/>
              <a:gd name="T11" fmla="*/ 1080 h 1353"/>
              <a:gd name="T12" fmla="*/ 840 w 3033"/>
              <a:gd name="T13" fmla="*/ 1161 h 1353"/>
              <a:gd name="T14" fmla="*/ 645 w 3033"/>
              <a:gd name="T15" fmla="*/ 1215 h 1353"/>
              <a:gd name="T16" fmla="*/ 9 w 3033"/>
              <a:gd name="T17" fmla="*/ 1353 h 1353"/>
              <a:gd name="T18" fmla="*/ 0 w 3033"/>
              <a:gd name="T19" fmla="*/ 0 h 13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033" h="1353">
                <a:moveTo>
                  <a:pt x="24" y="0"/>
                </a:moveTo>
                <a:lnTo>
                  <a:pt x="3021" y="0"/>
                </a:lnTo>
                <a:lnTo>
                  <a:pt x="3033" y="333"/>
                </a:lnTo>
                <a:lnTo>
                  <a:pt x="2301" y="651"/>
                </a:lnTo>
                <a:lnTo>
                  <a:pt x="1965" y="786"/>
                </a:lnTo>
                <a:lnTo>
                  <a:pt x="1086" y="1080"/>
                </a:lnTo>
                <a:lnTo>
                  <a:pt x="840" y="1161"/>
                </a:lnTo>
                <a:lnTo>
                  <a:pt x="645" y="1215"/>
                </a:lnTo>
                <a:lnTo>
                  <a:pt x="9" y="1353"/>
                </a:lnTo>
                <a:lnTo>
                  <a:pt x="0" y="0"/>
                </a:lnTo>
              </a:path>
            </a:pathLst>
          </a:custGeom>
          <a:solidFill>
            <a:srgbClr val="FFF0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Solubility of Sodium Acetate</a:t>
            </a:r>
          </a:p>
        </p:txBody>
      </p:sp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26352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28638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4" name="Line 6"/>
          <p:cNvSpPr>
            <a:spLocks noChangeShapeType="1"/>
          </p:cNvSpPr>
          <p:nvPr/>
        </p:nvSpPr>
        <p:spPr bwMode="auto">
          <a:xfrm>
            <a:off x="30924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5" name="Line 7"/>
          <p:cNvSpPr>
            <a:spLocks noChangeShapeType="1"/>
          </p:cNvSpPr>
          <p:nvPr/>
        </p:nvSpPr>
        <p:spPr bwMode="auto">
          <a:xfrm>
            <a:off x="33210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35496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>
            <a:off x="37782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8" name="Line 10"/>
          <p:cNvSpPr>
            <a:spLocks noChangeShapeType="1"/>
          </p:cNvSpPr>
          <p:nvPr/>
        </p:nvSpPr>
        <p:spPr bwMode="auto">
          <a:xfrm>
            <a:off x="40068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499" name="Line 11"/>
          <p:cNvSpPr>
            <a:spLocks noChangeShapeType="1"/>
          </p:cNvSpPr>
          <p:nvPr/>
        </p:nvSpPr>
        <p:spPr bwMode="auto">
          <a:xfrm>
            <a:off x="42354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0" name="Line 12"/>
          <p:cNvSpPr>
            <a:spLocks noChangeShapeType="1"/>
          </p:cNvSpPr>
          <p:nvPr/>
        </p:nvSpPr>
        <p:spPr bwMode="auto">
          <a:xfrm>
            <a:off x="44640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46926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2" name="Line 14"/>
          <p:cNvSpPr>
            <a:spLocks noChangeShapeType="1"/>
          </p:cNvSpPr>
          <p:nvPr/>
        </p:nvSpPr>
        <p:spPr bwMode="auto">
          <a:xfrm>
            <a:off x="49212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3" name="Line 15"/>
          <p:cNvSpPr>
            <a:spLocks noChangeShapeType="1"/>
          </p:cNvSpPr>
          <p:nvPr/>
        </p:nvSpPr>
        <p:spPr bwMode="auto">
          <a:xfrm>
            <a:off x="51498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4" name="Line 16"/>
          <p:cNvSpPr>
            <a:spLocks noChangeShapeType="1"/>
          </p:cNvSpPr>
          <p:nvPr/>
        </p:nvSpPr>
        <p:spPr bwMode="auto">
          <a:xfrm>
            <a:off x="53784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>
            <a:off x="56070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58356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>
            <a:off x="60642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>
            <a:off x="62928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>
            <a:off x="65214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0" name="Line 22"/>
          <p:cNvSpPr>
            <a:spLocks noChangeShapeType="1"/>
          </p:cNvSpPr>
          <p:nvPr/>
        </p:nvSpPr>
        <p:spPr bwMode="auto">
          <a:xfrm>
            <a:off x="67500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1" name="Line 23"/>
          <p:cNvSpPr>
            <a:spLocks noChangeShapeType="1"/>
          </p:cNvSpPr>
          <p:nvPr/>
        </p:nvSpPr>
        <p:spPr bwMode="auto">
          <a:xfrm>
            <a:off x="69786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2" name="Line 24"/>
          <p:cNvSpPr>
            <a:spLocks noChangeShapeType="1"/>
          </p:cNvSpPr>
          <p:nvPr/>
        </p:nvSpPr>
        <p:spPr bwMode="auto">
          <a:xfrm>
            <a:off x="72072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>
            <a:off x="7435850" y="1905000"/>
            <a:ext cx="0" cy="388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>
            <a:off x="2635250" y="1905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5" name="Line 27"/>
          <p:cNvSpPr>
            <a:spLocks noChangeShapeType="1"/>
          </p:cNvSpPr>
          <p:nvPr/>
        </p:nvSpPr>
        <p:spPr bwMode="auto">
          <a:xfrm>
            <a:off x="2635250" y="2133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6" name="Line 28"/>
          <p:cNvSpPr>
            <a:spLocks noChangeShapeType="1"/>
          </p:cNvSpPr>
          <p:nvPr/>
        </p:nvSpPr>
        <p:spPr bwMode="auto">
          <a:xfrm>
            <a:off x="2635250" y="2362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7" name="Line 29"/>
          <p:cNvSpPr>
            <a:spLocks noChangeShapeType="1"/>
          </p:cNvSpPr>
          <p:nvPr/>
        </p:nvSpPr>
        <p:spPr bwMode="auto">
          <a:xfrm>
            <a:off x="2635250" y="2590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8" name="Line 30"/>
          <p:cNvSpPr>
            <a:spLocks noChangeShapeType="1"/>
          </p:cNvSpPr>
          <p:nvPr/>
        </p:nvSpPr>
        <p:spPr bwMode="auto">
          <a:xfrm>
            <a:off x="2635250" y="2819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19" name="Line 31"/>
          <p:cNvSpPr>
            <a:spLocks noChangeShapeType="1"/>
          </p:cNvSpPr>
          <p:nvPr/>
        </p:nvSpPr>
        <p:spPr bwMode="auto">
          <a:xfrm>
            <a:off x="2635250" y="3048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0" name="Line 32"/>
          <p:cNvSpPr>
            <a:spLocks noChangeShapeType="1"/>
          </p:cNvSpPr>
          <p:nvPr/>
        </p:nvSpPr>
        <p:spPr bwMode="auto">
          <a:xfrm>
            <a:off x="2635250" y="3276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1" name="Line 33"/>
          <p:cNvSpPr>
            <a:spLocks noChangeShapeType="1"/>
          </p:cNvSpPr>
          <p:nvPr/>
        </p:nvSpPr>
        <p:spPr bwMode="auto">
          <a:xfrm>
            <a:off x="2635250" y="3505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2" name="Line 34"/>
          <p:cNvSpPr>
            <a:spLocks noChangeShapeType="1"/>
          </p:cNvSpPr>
          <p:nvPr/>
        </p:nvSpPr>
        <p:spPr bwMode="auto">
          <a:xfrm>
            <a:off x="2635250" y="3733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3" name="Line 35"/>
          <p:cNvSpPr>
            <a:spLocks noChangeShapeType="1"/>
          </p:cNvSpPr>
          <p:nvPr/>
        </p:nvSpPr>
        <p:spPr bwMode="auto">
          <a:xfrm>
            <a:off x="2635250" y="3962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4" name="Line 36"/>
          <p:cNvSpPr>
            <a:spLocks noChangeShapeType="1"/>
          </p:cNvSpPr>
          <p:nvPr/>
        </p:nvSpPr>
        <p:spPr bwMode="auto">
          <a:xfrm>
            <a:off x="2635250" y="4191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5" name="Line 37"/>
          <p:cNvSpPr>
            <a:spLocks noChangeShapeType="1"/>
          </p:cNvSpPr>
          <p:nvPr/>
        </p:nvSpPr>
        <p:spPr bwMode="auto">
          <a:xfrm>
            <a:off x="2635250" y="4419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6" name="Line 38"/>
          <p:cNvSpPr>
            <a:spLocks noChangeShapeType="1"/>
          </p:cNvSpPr>
          <p:nvPr/>
        </p:nvSpPr>
        <p:spPr bwMode="auto">
          <a:xfrm>
            <a:off x="2635250" y="4648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7" name="Line 39"/>
          <p:cNvSpPr>
            <a:spLocks noChangeShapeType="1"/>
          </p:cNvSpPr>
          <p:nvPr/>
        </p:nvSpPr>
        <p:spPr bwMode="auto">
          <a:xfrm>
            <a:off x="2635250" y="48768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8" name="Line 40"/>
          <p:cNvSpPr>
            <a:spLocks noChangeShapeType="1"/>
          </p:cNvSpPr>
          <p:nvPr/>
        </p:nvSpPr>
        <p:spPr bwMode="auto">
          <a:xfrm>
            <a:off x="2635250" y="51054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29" name="Line 41"/>
          <p:cNvSpPr>
            <a:spLocks noChangeShapeType="1"/>
          </p:cNvSpPr>
          <p:nvPr/>
        </p:nvSpPr>
        <p:spPr bwMode="auto">
          <a:xfrm>
            <a:off x="2635250" y="53340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30" name="Line 42"/>
          <p:cNvSpPr>
            <a:spLocks noChangeShapeType="1"/>
          </p:cNvSpPr>
          <p:nvPr/>
        </p:nvSpPr>
        <p:spPr bwMode="auto">
          <a:xfrm>
            <a:off x="2635250" y="55626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31" name="Line 43"/>
          <p:cNvSpPr>
            <a:spLocks noChangeShapeType="1"/>
          </p:cNvSpPr>
          <p:nvPr/>
        </p:nvSpPr>
        <p:spPr bwMode="auto">
          <a:xfrm>
            <a:off x="2635250" y="5791200"/>
            <a:ext cx="480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32" name="Text Box 44"/>
          <p:cNvSpPr txBox="1">
            <a:spLocks noChangeArrowheads="1"/>
          </p:cNvSpPr>
          <p:nvPr/>
        </p:nvSpPr>
        <p:spPr bwMode="auto">
          <a:xfrm>
            <a:off x="4298950" y="6186488"/>
            <a:ext cx="1957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Temperature (</a:t>
            </a:r>
            <a:r>
              <a:rPr lang="en-US" baseline="30000">
                <a:solidFill>
                  <a:srgbClr val="000000"/>
                </a:solidFill>
              </a:rPr>
              <a:t>o</a:t>
            </a:r>
            <a:r>
              <a:rPr lang="en-US">
                <a:solidFill>
                  <a:srgbClr val="000000"/>
                </a:solidFill>
              </a:rPr>
              <a:t>C)</a:t>
            </a:r>
          </a:p>
        </p:txBody>
      </p:sp>
      <p:sp>
        <p:nvSpPr>
          <p:cNvPr id="63533" name="Text Box 45"/>
          <p:cNvSpPr txBox="1">
            <a:spLocks noChangeArrowheads="1"/>
          </p:cNvSpPr>
          <p:nvPr/>
        </p:nvSpPr>
        <p:spPr bwMode="auto">
          <a:xfrm>
            <a:off x="2390775" y="559911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63534" name="Text Box 46"/>
          <p:cNvSpPr txBox="1">
            <a:spLocks noChangeArrowheads="1"/>
          </p:cNvSpPr>
          <p:nvPr/>
        </p:nvSpPr>
        <p:spPr bwMode="auto">
          <a:xfrm>
            <a:off x="356870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25</a:t>
            </a:r>
          </a:p>
        </p:txBody>
      </p:sp>
      <p:sp>
        <p:nvSpPr>
          <p:cNvPr id="63535" name="Text Box 47"/>
          <p:cNvSpPr txBox="1">
            <a:spLocks noChangeArrowheads="1"/>
          </p:cNvSpPr>
          <p:nvPr/>
        </p:nvSpPr>
        <p:spPr bwMode="auto">
          <a:xfrm>
            <a:off x="471170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63536" name="Text Box 48"/>
          <p:cNvSpPr txBox="1">
            <a:spLocks noChangeArrowheads="1"/>
          </p:cNvSpPr>
          <p:nvPr/>
        </p:nvSpPr>
        <p:spPr bwMode="auto">
          <a:xfrm>
            <a:off x="585470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75</a:t>
            </a:r>
          </a:p>
        </p:txBody>
      </p:sp>
      <p:sp>
        <p:nvSpPr>
          <p:cNvPr id="63537" name="Text Box 49"/>
          <p:cNvSpPr txBox="1">
            <a:spLocks noChangeArrowheads="1"/>
          </p:cNvSpPr>
          <p:nvPr/>
        </p:nvSpPr>
        <p:spPr bwMode="auto">
          <a:xfrm>
            <a:off x="6902450" y="58054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63538" name="Line 50"/>
          <p:cNvSpPr>
            <a:spLocks noChangeShapeType="1"/>
          </p:cNvSpPr>
          <p:nvPr/>
        </p:nvSpPr>
        <p:spPr bwMode="auto">
          <a:xfrm flipV="1">
            <a:off x="3778250" y="5715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39" name="Line 51"/>
          <p:cNvSpPr>
            <a:spLocks noChangeShapeType="1"/>
          </p:cNvSpPr>
          <p:nvPr/>
        </p:nvSpPr>
        <p:spPr bwMode="auto">
          <a:xfrm flipV="1">
            <a:off x="4921250" y="5715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40" name="Line 52"/>
          <p:cNvSpPr>
            <a:spLocks noChangeShapeType="1"/>
          </p:cNvSpPr>
          <p:nvPr/>
        </p:nvSpPr>
        <p:spPr bwMode="auto">
          <a:xfrm flipV="1">
            <a:off x="6064250" y="5715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41" name="Line 53"/>
          <p:cNvSpPr>
            <a:spLocks noChangeShapeType="1"/>
          </p:cNvSpPr>
          <p:nvPr/>
        </p:nvSpPr>
        <p:spPr bwMode="auto">
          <a:xfrm flipV="1">
            <a:off x="7207250" y="5715000"/>
            <a:ext cx="0" cy="152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42" name="Text Box 54"/>
          <p:cNvSpPr txBox="1">
            <a:spLocks noChangeArrowheads="1"/>
          </p:cNvSpPr>
          <p:nvPr/>
        </p:nvSpPr>
        <p:spPr bwMode="auto">
          <a:xfrm rot="-5400000">
            <a:off x="608013" y="3506788"/>
            <a:ext cx="25034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Solubility(g/100 g H</a:t>
            </a:r>
            <a:r>
              <a:rPr lang="en-US" baseline="-25000">
                <a:solidFill>
                  <a:srgbClr val="000000"/>
                </a:solidFill>
              </a:rPr>
              <a:t>2</a:t>
            </a:r>
            <a:r>
              <a:rPr lang="en-US">
                <a:solidFill>
                  <a:srgbClr val="000000"/>
                </a:solidFill>
              </a:rPr>
              <a:t>O)</a:t>
            </a:r>
          </a:p>
        </p:txBody>
      </p:sp>
      <p:sp>
        <p:nvSpPr>
          <p:cNvPr id="63543" name="Text Box 55"/>
          <p:cNvSpPr txBox="1">
            <a:spLocks noChangeArrowheads="1"/>
          </p:cNvSpPr>
          <p:nvPr/>
        </p:nvSpPr>
        <p:spPr bwMode="auto">
          <a:xfrm>
            <a:off x="2209800" y="4419601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63544" name="Text Box 56"/>
          <p:cNvSpPr txBox="1">
            <a:spLocks noChangeArrowheads="1"/>
          </p:cNvSpPr>
          <p:nvPr/>
        </p:nvSpPr>
        <p:spPr bwMode="auto">
          <a:xfrm>
            <a:off x="2057400" y="329088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63545" name="Text Box 57"/>
          <p:cNvSpPr txBox="1">
            <a:spLocks noChangeArrowheads="1"/>
          </p:cNvSpPr>
          <p:nvPr/>
        </p:nvSpPr>
        <p:spPr bwMode="auto">
          <a:xfrm>
            <a:off x="2057400" y="2209801"/>
            <a:ext cx="565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150</a:t>
            </a:r>
          </a:p>
        </p:txBody>
      </p:sp>
      <p:sp>
        <p:nvSpPr>
          <p:cNvPr id="63546" name="Freeform 58"/>
          <p:cNvSpPr>
            <a:spLocks/>
          </p:cNvSpPr>
          <p:nvPr/>
        </p:nvSpPr>
        <p:spPr bwMode="auto">
          <a:xfrm>
            <a:off x="2667000" y="2438400"/>
            <a:ext cx="4800600" cy="1600200"/>
          </a:xfrm>
          <a:custGeom>
            <a:avLst/>
            <a:gdLst>
              <a:gd name="T0" fmla="*/ 0 w 3024"/>
              <a:gd name="T1" fmla="*/ 1008 h 1008"/>
              <a:gd name="T2" fmla="*/ 696 w 3024"/>
              <a:gd name="T3" fmla="*/ 866 h 1008"/>
              <a:gd name="T4" fmla="*/ 1428 w 3024"/>
              <a:gd name="T5" fmla="*/ 622 h 1008"/>
              <a:gd name="T6" fmla="*/ 1994 w 3024"/>
              <a:gd name="T7" fmla="*/ 436 h 1008"/>
              <a:gd name="T8" fmla="*/ 3024 w 3024"/>
              <a:gd name="T9" fmla="*/ 0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24" h="1008">
                <a:moveTo>
                  <a:pt x="0" y="1008"/>
                </a:moveTo>
                <a:cubicBezTo>
                  <a:pt x="116" y="984"/>
                  <a:pt x="458" y="930"/>
                  <a:pt x="696" y="866"/>
                </a:cubicBezTo>
                <a:cubicBezTo>
                  <a:pt x="934" y="802"/>
                  <a:pt x="1212" y="694"/>
                  <a:pt x="1428" y="622"/>
                </a:cubicBezTo>
                <a:cubicBezTo>
                  <a:pt x="1644" y="550"/>
                  <a:pt x="1728" y="540"/>
                  <a:pt x="1994" y="436"/>
                </a:cubicBezTo>
                <a:cubicBezTo>
                  <a:pt x="2260" y="332"/>
                  <a:pt x="2810" y="91"/>
                  <a:pt x="3024" y="0"/>
                </a:cubicBezTo>
              </a:path>
            </a:pathLst>
          </a:custGeom>
          <a:noFill/>
          <a:ln w="15875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47" name="Text Box 59"/>
          <p:cNvSpPr txBox="1">
            <a:spLocks noChangeArrowheads="1"/>
          </p:cNvSpPr>
          <p:nvPr/>
        </p:nvSpPr>
        <p:spPr bwMode="auto">
          <a:xfrm>
            <a:off x="3429000" y="2482850"/>
            <a:ext cx="1809750" cy="641350"/>
          </a:xfrm>
          <a:prstGeom prst="rect">
            <a:avLst/>
          </a:prstGeom>
          <a:solidFill>
            <a:srgbClr val="FFF0E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Supersaturated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solution</a:t>
            </a:r>
          </a:p>
        </p:txBody>
      </p:sp>
      <p:sp>
        <p:nvSpPr>
          <p:cNvPr id="63548" name="Text Box 60"/>
          <p:cNvSpPr txBox="1">
            <a:spLocks noChangeArrowheads="1"/>
          </p:cNvSpPr>
          <p:nvPr/>
        </p:nvSpPr>
        <p:spPr bwMode="auto">
          <a:xfrm>
            <a:off x="5168900" y="4114800"/>
            <a:ext cx="149225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Unsaturated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solution</a:t>
            </a:r>
          </a:p>
        </p:txBody>
      </p:sp>
      <p:sp>
        <p:nvSpPr>
          <p:cNvPr id="63549" name="Text Box 61"/>
          <p:cNvSpPr txBox="1">
            <a:spLocks noChangeArrowheads="1"/>
          </p:cNvSpPr>
          <p:nvPr/>
        </p:nvSpPr>
        <p:spPr bwMode="auto">
          <a:xfrm>
            <a:off x="7832725" y="2452688"/>
            <a:ext cx="1174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Saturated</a:t>
            </a:r>
          </a:p>
        </p:txBody>
      </p:sp>
      <p:sp>
        <p:nvSpPr>
          <p:cNvPr id="63550" name="Line 62"/>
          <p:cNvSpPr>
            <a:spLocks noChangeShapeType="1"/>
          </p:cNvSpPr>
          <p:nvPr/>
        </p:nvSpPr>
        <p:spPr bwMode="auto">
          <a:xfrm>
            <a:off x="7010400" y="2667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551" name="Rectangle 63"/>
          <p:cNvSpPr>
            <a:spLocks noChangeArrowheads="1"/>
          </p:cNvSpPr>
          <p:nvPr/>
        </p:nvSpPr>
        <p:spPr bwMode="auto">
          <a:xfrm>
            <a:off x="7924800" y="3048000"/>
            <a:ext cx="2362200" cy="2514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Video Clip</a:t>
            </a:r>
          </a:p>
        </p:txBody>
      </p:sp>
      <p:sp>
        <p:nvSpPr>
          <p:cNvPr id="63552" name="Rectangle 64"/>
          <p:cNvSpPr>
            <a:spLocks noChangeArrowheads="1"/>
          </p:cNvSpPr>
          <p:nvPr/>
        </p:nvSpPr>
        <p:spPr bwMode="auto">
          <a:xfrm>
            <a:off x="1600201" y="6569076"/>
            <a:ext cx="28352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>
                <a:solidFill>
                  <a:srgbClr val="000000"/>
                </a:solidFill>
              </a:rPr>
              <a:t>Charles H.Corwin, </a:t>
            </a:r>
            <a:r>
              <a:rPr lang="en-US" sz="800" u="sng">
                <a:solidFill>
                  <a:srgbClr val="000000"/>
                </a:solidFill>
              </a:rPr>
              <a:t>Introductory Chemistry</a:t>
            </a:r>
            <a:r>
              <a:rPr lang="en-US" sz="800">
                <a:solidFill>
                  <a:srgbClr val="000000"/>
                </a:solidFill>
              </a:rPr>
              <a:t>  2005, page 378</a:t>
            </a:r>
          </a:p>
        </p:txBody>
      </p:sp>
      <p:sp>
        <p:nvSpPr>
          <p:cNvPr id="63553" name="Text Box 65"/>
          <p:cNvSpPr txBox="1">
            <a:spLocks noChangeArrowheads="1"/>
          </p:cNvSpPr>
          <p:nvPr/>
        </p:nvSpPr>
        <p:spPr bwMode="auto">
          <a:xfrm>
            <a:off x="7735126" y="5726113"/>
            <a:ext cx="2941574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A single crystal of sodium acetate,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NaC</a:t>
            </a:r>
            <a:r>
              <a:rPr lang="en-US" sz="1400" baseline="-25000">
                <a:solidFill>
                  <a:srgbClr val="000000"/>
                </a:solidFill>
              </a:rPr>
              <a:t>2</a:t>
            </a:r>
            <a:r>
              <a:rPr lang="en-US" sz="1400">
                <a:solidFill>
                  <a:srgbClr val="000000"/>
                </a:solidFill>
              </a:rPr>
              <a:t>H</a:t>
            </a:r>
            <a:r>
              <a:rPr lang="en-US" sz="1400" baseline="-25000">
                <a:solidFill>
                  <a:srgbClr val="000000"/>
                </a:solidFill>
              </a:rPr>
              <a:t>3</a:t>
            </a:r>
            <a:r>
              <a:rPr lang="en-US" sz="1400">
                <a:solidFill>
                  <a:srgbClr val="000000"/>
                </a:solidFill>
              </a:rPr>
              <a:t>O</a:t>
            </a:r>
            <a:r>
              <a:rPr lang="en-US" sz="1400" baseline="-25000">
                <a:solidFill>
                  <a:srgbClr val="000000"/>
                </a:solidFill>
              </a:rPr>
              <a:t>2</a:t>
            </a:r>
            <a:r>
              <a:rPr lang="en-US" sz="1400">
                <a:solidFill>
                  <a:srgbClr val="000000"/>
                </a:solidFill>
              </a:rPr>
              <a:t>, is dropped into 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supersatureated solution</a:t>
            </a:r>
          </a:p>
        </p:txBody>
      </p:sp>
      <p:sp>
        <p:nvSpPr>
          <p:cNvPr id="63554" name="Text Box 66"/>
          <p:cNvSpPr txBox="1">
            <a:spLocks noChangeArrowheads="1"/>
          </p:cNvSpPr>
          <p:nvPr/>
        </p:nvSpPr>
        <p:spPr bwMode="auto">
          <a:xfrm>
            <a:off x="7739714" y="5715000"/>
            <a:ext cx="29514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The small crystal causes extensive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crystallization, and eventually</a:t>
            </a:r>
          </a:p>
        </p:txBody>
      </p:sp>
      <p:sp>
        <p:nvSpPr>
          <p:cNvPr id="63555" name="Text Box 67"/>
          <p:cNvSpPr txBox="1">
            <a:spLocks noChangeArrowheads="1"/>
          </p:cNvSpPr>
          <p:nvPr/>
        </p:nvSpPr>
        <p:spPr bwMode="auto">
          <a:xfrm>
            <a:off x="8135655" y="6172200"/>
            <a:ext cx="215956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the solute forms 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solid mass of NaC</a:t>
            </a:r>
            <a:r>
              <a:rPr lang="en-US" sz="1400" baseline="-25000">
                <a:solidFill>
                  <a:srgbClr val="000000"/>
                </a:solidFill>
              </a:rPr>
              <a:t>2</a:t>
            </a:r>
            <a:r>
              <a:rPr lang="en-US" sz="1400">
                <a:solidFill>
                  <a:srgbClr val="000000"/>
                </a:solidFill>
              </a:rPr>
              <a:t>H</a:t>
            </a:r>
            <a:r>
              <a:rPr lang="en-US" sz="1400" baseline="-25000">
                <a:solidFill>
                  <a:srgbClr val="000000"/>
                </a:solidFill>
              </a:rPr>
              <a:t>3</a:t>
            </a:r>
            <a:r>
              <a:rPr lang="en-US" sz="1400">
                <a:solidFill>
                  <a:srgbClr val="000000"/>
                </a:solidFill>
              </a:rPr>
              <a:t>O</a:t>
            </a:r>
            <a:r>
              <a:rPr lang="en-US" sz="1400" baseline="-25000">
                <a:solidFill>
                  <a:srgbClr val="000000"/>
                </a:solidFill>
              </a:rPr>
              <a:t>2</a:t>
            </a:r>
            <a:r>
              <a:rPr lang="en-US" sz="140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63556" name="Picture 68" descr="01-09Figure_PH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175" y="3152776"/>
            <a:ext cx="2197100" cy="148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606310" y="6529588"/>
            <a:ext cx="158569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hlinkClick r:id="rId4" tooltip="VIDEO CLIP"/>
              </a:rPr>
              <a:t>https://youtu.be/9XMfR0taF4M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01386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3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53" grpId="0"/>
      <p:bldP spid="63553" grpId="1"/>
      <p:bldP spid="63554" grpId="0"/>
      <p:bldP spid="6355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Solubility</a:t>
            </a:r>
          </a:p>
        </p:txBody>
      </p:sp>
      <p:grpSp>
        <p:nvGrpSpPr>
          <p:cNvPr id="40963" name="Group 3"/>
          <p:cNvGrpSpPr>
            <a:grpSpLocks/>
          </p:cNvGrpSpPr>
          <p:nvPr/>
        </p:nvGrpSpPr>
        <p:grpSpPr bwMode="auto">
          <a:xfrm>
            <a:off x="4545014" y="1731964"/>
            <a:ext cx="2663825" cy="4397375"/>
            <a:chOff x="1867" y="1103"/>
            <a:chExt cx="1678" cy="2770"/>
          </a:xfrm>
        </p:grpSpPr>
        <p:sp>
          <p:nvSpPr>
            <p:cNvPr id="40964" name="Rectangle 4"/>
            <p:cNvSpPr>
              <a:spLocks noChangeArrowheads="1"/>
            </p:cNvSpPr>
            <p:nvPr/>
          </p:nvSpPr>
          <p:spPr bwMode="auto">
            <a:xfrm>
              <a:off x="1867" y="1103"/>
              <a:ext cx="1678" cy="12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2400" b="1" dirty="0">
                  <a:solidFill>
                    <a:srgbClr val="FF9A05"/>
                  </a:solidFill>
                </a:rPr>
                <a:t>SATURATED SOLUTION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2400" dirty="0">
                  <a:solidFill>
                    <a:srgbClr val="6699FF"/>
                  </a:solidFill>
                </a:rPr>
                <a:t>no more solute dissolves</a:t>
              </a:r>
              <a:endParaRPr kumimoji="1" lang="en-US" sz="2400" i="1" dirty="0">
                <a:solidFill>
                  <a:srgbClr val="6699FF"/>
                </a:solidFill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2600" b="1" i="1" dirty="0">
                <a:solidFill>
                  <a:srgbClr val="000000"/>
                </a:solidFill>
              </a:endParaRPr>
            </a:p>
          </p:txBody>
        </p:sp>
        <p:grpSp>
          <p:nvGrpSpPr>
            <p:cNvPr id="40965" name="Group 5"/>
            <p:cNvGrpSpPr>
              <a:grpSpLocks noChangeAspect="1"/>
            </p:cNvGrpSpPr>
            <p:nvPr/>
          </p:nvGrpSpPr>
          <p:grpSpPr bwMode="auto">
            <a:xfrm>
              <a:off x="2514" y="2166"/>
              <a:ext cx="345" cy="1707"/>
              <a:chOff x="3070" y="2000"/>
              <a:chExt cx="289" cy="1431"/>
            </a:xfrm>
          </p:grpSpPr>
          <p:sp>
            <p:nvSpPr>
              <p:cNvPr id="40966" name="Rectangle 6"/>
              <p:cNvSpPr>
                <a:spLocks noChangeAspect="1" noChangeArrowheads="1"/>
              </p:cNvSpPr>
              <p:nvPr/>
            </p:nvSpPr>
            <p:spPr bwMode="auto">
              <a:xfrm>
                <a:off x="3131" y="2236"/>
                <a:ext cx="167" cy="105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67" name="Rectangle 7"/>
              <p:cNvSpPr>
                <a:spLocks noChangeAspect="1" noChangeArrowheads="1"/>
              </p:cNvSpPr>
              <p:nvPr/>
            </p:nvSpPr>
            <p:spPr bwMode="auto">
              <a:xfrm>
                <a:off x="3102" y="2168"/>
                <a:ext cx="224" cy="1117"/>
              </a:xfrm>
              <a:prstGeom prst="rect">
                <a:avLst/>
              </a:prstGeom>
              <a:gradFill rotWithShape="0">
                <a:gsLst>
                  <a:gs pos="0">
                    <a:srgbClr val="618FFD"/>
                  </a:gs>
                  <a:gs pos="50000">
                    <a:srgbClr val="618FFD">
                      <a:gamma/>
                      <a:tint val="89804"/>
                      <a:invGamma/>
                    </a:srgbClr>
                  </a:gs>
                  <a:gs pos="100000">
                    <a:srgbClr val="618FFD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68" name="Oval 8"/>
              <p:cNvSpPr>
                <a:spLocks noChangeAspect="1" noChangeArrowheads="1"/>
              </p:cNvSpPr>
              <p:nvPr/>
            </p:nvSpPr>
            <p:spPr bwMode="auto">
              <a:xfrm>
                <a:off x="3102" y="3170"/>
                <a:ext cx="224" cy="26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>
                      <a:gamma/>
                      <a:shade val="40000"/>
                      <a:invGamma/>
                    </a:srgbClr>
                  </a:gs>
                  <a:gs pos="100000">
                    <a:srgbClr val="FFFFFF"/>
                  </a:gs>
                </a:gsLst>
                <a:lin ang="27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69" name="Oval 9"/>
              <p:cNvSpPr>
                <a:spLocks noChangeAspect="1" noChangeArrowheads="1"/>
              </p:cNvSpPr>
              <p:nvPr/>
            </p:nvSpPr>
            <p:spPr bwMode="auto">
              <a:xfrm>
                <a:off x="3101" y="3128"/>
                <a:ext cx="219" cy="273"/>
              </a:xfrm>
              <a:prstGeom prst="ellipse">
                <a:avLst/>
              </a:prstGeom>
              <a:gradFill rotWithShape="0">
                <a:gsLst>
                  <a:gs pos="0">
                    <a:srgbClr val="618FFD"/>
                  </a:gs>
                  <a:gs pos="50000">
                    <a:srgbClr val="618FFD">
                      <a:gamma/>
                      <a:tint val="89804"/>
                      <a:invGamma/>
                    </a:srgbClr>
                  </a:gs>
                  <a:gs pos="100000">
                    <a:srgbClr val="618FFD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0" name="Oval 10"/>
              <p:cNvSpPr>
                <a:spLocks noChangeAspect="1" noChangeArrowheads="1"/>
              </p:cNvSpPr>
              <p:nvPr/>
            </p:nvSpPr>
            <p:spPr bwMode="auto">
              <a:xfrm>
                <a:off x="3075" y="2146"/>
                <a:ext cx="278" cy="3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1" name="Arc 11"/>
              <p:cNvSpPr>
                <a:spLocks noChangeAspect="1"/>
              </p:cNvSpPr>
              <p:nvPr/>
            </p:nvSpPr>
            <p:spPr bwMode="auto">
              <a:xfrm>
                <a:off x="3076" y="2171"/>
                <a:ext cx="25" cy="134"/>
              </a:xfrm>
              <a:custGeom>
                <a:avLst/>
                <a:gdLst>
                  <a:gd name="G0" fmla="+- 881 0 0"/>
                  <a:gd name="G1" fmla="+- 21600 0 0"/>
                  <a:gd name="G2" fmla="+- 21600 0 0"/>
                  <a:gd name="T0" fmla="*/ 0 w 22481"/>
                  <a:gd name="T1" fmla="*/ 18 h 21600"/>
                  <a:gd name="T2" fmla="*/ 22481 w 22481"/>
                  <a:gd name="T3" fmla="*/ 21600 h 21600"/>
                  <a:gd name="T4" fmla="*/ 881 w 224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81" h="21600" fill="none" extrusionOk="0">
                    <a:moveTo>
                      <a:pt x="-1" y="17"/>
                    </a:moveTo>
                    <a:cubicBezTo>
                      <a:pt x="293" y="5"/>
                      <a:pt x="587" y="0"/>
                      <a:pt x="881" y="0"/>
                    </a:cubicBezTo>
                    <a:cubicBezTo>
                      <a:pt x="12810" y="0"/>
                      <a:pt x="22481" y="9670"/>
                      <a:pt x="22481" y="21600"/>
                    </a:cubicBezTo>
                  </a:path>
                  <a:path w="22481" h="21600" stroke="0" extrusionOk="0">
                    <a:moveTo>
                      <a:pt x="-1" y="17"/>
                    </a:moveTo>
                    <a:cubicBezTo>
                      <a:pt x="293" y="5"/>
                      <a:pt x="587" y="0"/>
                      <a:pt x="881" y="0"/>
                    </a:cubicBezTo>
                    <a:cubicBezTo>
                      <a:pt x="12810" y="0"/>
                      <a:pt x="22481" y="9670"/>
                      <a:pt x="22481" y="21600"/>
                    </a:cubicBezTo>
                    <a:lnTo>
                      <a:pt x="881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2" name="Arc 12"/>
              <p:cNvSpPr>
                <a:spLocks noChangeAspect="1"/>
              </p:cNvSpPr>
              <p:nvPr/>
            </p:nvSpPr>
            <p:spPr bwMode="auto">
              <a:xfrm>
                <a:off x="3330" y="2162"/>
                <a:ext cx="25" cy="135"/>
              </a:xfrm>
              <a:custGeom>
                <a:avLst/>
                <a:gdLst>
                  <a:gd name="G0" fmla="+- 21600 0 0"/>
                  <a:gd name="G1" fmla="+- 21582 0 0"/>
                  <a:gd name="G2" fmla="+- 21600 0 0"/>
                  <a:gd name="T0" fmla="*/ 0 w 21600"/>
                  <a:gd name="T1" fmla="*/ 21582 h 21582"/>
                  <a:gd name="T2" fmla="*/ 20719 w 21600"/>
                  <a:gd name="T3" fmla="*/ 0 h 21582"/>
                  <a:gd name="T4" fmla="*/ 21600 w 21600"/>
                  <a:gd name="T5" fmla="*/ 21582 h 21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82" fill="none" extrusionOk="0">
                    <a:moveTo>
                      <a:pt x="0" y="21582"/>
                    </a:moveTo>
                    <a:cubicBezTo>
                      <a:pt x="0" y="9995"/>
                      <a:pt x="9142" y="472"/>
                      <a:pt x="20718" y="-1"/>
                    </a:cubicBezTo>
                  </a:path>
                  <a:path w="21600" h="21582" stroke="0" extrusionOk="0">
                    <a:moveTo>
                      <a:pt x="0" y="21582"/>
                    </a:moveTo>
                    <a:cubicBezTo>
                      <a:pt x="0" y="9995"/>
                      <a:pt x="9142" y="472"/>
                      <a:pt x="20718" y="-1"/>
                    </a:cubicBezTo>
                    <a:lnTo>
                      <a:pt x="21600" y="2158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3" name="Oval 13"/>
              <p:cNvSpPr>
                <a:spLocks noChangeAspect="1" noChangeArrowheads="1"/>
              </p:cNvSpPr>
              <p:nvPr/>
            </p:nvSpPr>
            <p:spPr bwMode="auto">
              <a:xfrm>
                <a:off x="3103" y="2160"/>
                <a:ext cx="220" cy="53"/>
              </a:xfrm>
              <a:prstGeom prst="ellipse">
                <a:avLst/>
              </a:prstGeom>
              <a:gradFill rotWithShape="0">
                <a:gsLst>
                  <a:gs pos="0">
                    <a:srgbClr val="CECECE"/>
                  </a:gs>
                  <a:gs pos="100000">
                    <a:srgbClr val="CECECE">
                      <a:gamma/>
                      <a:shade val="89804"/>
                      <a:invGamma/>
                    </a:srgbClr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4" name="Freeform 14"/>
              <p:cNvSpPr>
                <a:spLocks noChangeAspect="1"/>
              </p:cNvSpPr>
              <p:nvPr/>
            </p:nvSpPr>
            <p:spPr bwMode="auto">
              <a:xfrm>
                <a:off x="3070" y="2157"/>
                <a:ext cx="289" cy="42"/>
              </a:xfrm>
              <a:custGeom>
                <a:avLst/>
                <a:gdLst>
                  <a:gd name="T0" fmla="*/ 16 w 289"/>
                  <a:gd name="T1" fmla="*/ 0 h 42"/>
                  <a:gd name="T2" fmla="*/ 0 w 289"/>
                  <a:gd name="T3" fmla="*/ 9 h 42"/>
                  <a:gd name="T4" fmla="*/ 1 w 289"/>
                  <a:gd name="T5" fmla="*/ 14 h 42"/>
                  <a:gd name="T6" fmla="*/ 6 w 289"/>
                  <a:gd name="T7" fmla="*/ 17 h 42"/>
                  <a:gd name="T8" fmla="*/ 14 w 289"/>
                  <a:gd name="T9" fmla="*/ 24 h 42"/>
                  <a:gd name="T10" fmla="*/ 31 w 289"/>
                  <a:gd name="T11" fmla="*/ 27 h 42"/>
                  <a:gd name="T12" fmla="*/ 63 w 289"/>
                  <a:gd name="T13" fmla="*/ 35 h 42"/>
                  <a:gd name="T14" fmla="*/ 103 w 289"/>
                  <a:gd name="T15" fmla="*/ 41 h 42"/>
                  <a:gd name="T16" fmla="*/ 136 w 289"/>
                  <a:gd name="T17" fmla="*/ 41 h 42"/>
                  <a:gd name="T18" fmla="*/ 178 w 289"/>
                  <a:gd name="T19" fmla="*/ 41 h 42"/>
                  <a:gd name="T20" fmla="*/ 225 w 289"/>
                  <a:gd name="T21" fmla="*/ 37 h 42"/>
                  <a:gd name="T22" fmla="*/ 261 w 289"/>
                  <a:gd name="T23" fmla="*/ 30 h 42"/>
                  <a:gd name="T24" fmla="*/ 277 w 289"/>
                  <a:gd name="T25" fmla="*/ 24 h 42"/>
                  <a:gd name="T26" fmla="*/ 288 w 289"/>
                  <a:gd name="T27" fmla="*/ 9 h 42"/>
                  <a:gd name="T28" fmla="*/ 287 w 289"/>
                  <a:gd name="T29" fmla="*/ 3 h 42"/>
                  <a:gd name="T30" fmla="*/ 285 w 289"/>
                  <a:gd name="T31" fmla="*/ 4 h 42"/>
                  <a:gd name="T32" fmla="*/ 275 w 289"/>
                  <a:gd name="T33" fmla="*/ 12 h 42"/>
                  <a:gd name="T34" fmla="*/ 246 w 289"/>
                  <a:gd name="T35" fmla="*/ 20 h 42"/>
                  <a:gd name="T36" fmla="*/ 219 w 289"/>
                  <a:gd name="T37" fmla="*/ 21 h 42"/>
                  <a:gd name="T38" fmla="*/ 187 w 289"/>
                  <a:gd name="T39" fmla="*/ 23 h 42"/>
                  <a:gd name="T40" fmla="*/ 159 w 289"/>
                  <a:gd name="T41" fmla="*/ 23 h 42"/>
                  <a:gd name="T42" fmla="*/ 132 w 289"/>
                  <a:gd name="T43" fmla="*/ 24 h 42"/>
                  <a:gd name="T44" fmla="*/ 99 w 289"/>
                  <a:gd name="T45" fmla="*/ 24 h 42"/>
                  <a:gd name="T46" fmla="*/ 71 w 289"/>
                  <a:gd name="T47" fmla="*/ 20 h 42"/>
                  <a:gd name="T48" fmla="*/ 27 w 289"/>
                  <a:gd name="T49" fmla="*/ 14 h 42"/>
                  <a:gd name="T50" fmla="*/ 6 w 289"/>
                  <a:gd name="T51" fmla="*/ 7 h 42"/>
                  <a:gd name="T52" fmla="*/ 16 w 289"/>
                  <a:gd name="T5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9" h="42">
                    <a:moveTo>
                      <a:pt x="16" y="0"/>
                    </a:moveTo>
                    <a:lnTo>
                      <a:pt x="0" y="9"/>
                    </a:lnTo>
                    <a:lnTo>
                      <a:pt x="1" y="14"/>
                    </a:lnTo>
                    <a:lnTo>
                      <a:pt x="6" y="17"/>
                    </a:lnTo>
                    <a:lnTo>
                      <a:pt x="14" y="24"/>
                    </a:lnTo>
                    <a:lnTo>
                      <a:pt x="31" y="27"/>
                    </a:lnTo>
                    <a:lnTo>
                      <a:pt x="63" y="35"/>
                    </a:lnTo>
                    <a:lnTo>
                      <a:pt x="103" y="41"/>
                    </a:lnTo>
                    <a:lnTo>
                      <a:pt x="136" y="41"/>
                    </a:lnTo>
                    <a:lnTo>
                      <a:pt x="178" y="41"/>
                    </a:lnTo>
                    <a:lnTo>
                      <a:pt x="225" y="37"/>
                    </a:lnTo>
                    <a:lnTo>
                      <a:pt x="261" y="30"/>
                    </a:lnTo>
                    <a:lnTo>
                      <a:pt x="277" y="24"/>
                    </a:lnTo>
                    <a:lnTo>
                      <a:pt x="288" y="9"/>
                    </a:lnTo>
                    <a:lnTo>
                      <a:pt x="287" y="3"/>
                    </a:lnTo>
                    <a:lnTo>
                      <a:pt x="285" y="4"/>
                    </a:lnTo>
                    <a:lnTo>
                      <a:pt x="275" y="12"/>
                    </a:lnTo>
                    <a:lnTo>
                      <a:pt x="246" y="20"/>
                    </a:lnTo>
                    <a:lnTo>
                      <a:pt x="219" y="21"/>
                    </a:lnTo>
                    <a:lnTo>
                      <a:pt x="187" y="23"/>
                    </a:lnTo>
                    <a:lnTo>
                      <a:pt x="159" y="23"/>
                    </a:lnTo>
                    <a:lnTo>
                      <a:pt x="132" y="24"/>
                    </a:lnTo>
                    <a:lnTo>
                      <a:pt x="99" y="24"/>
                    </a:lnTo>
                    <a:lnTo>
                      <a:pt x="71" y="20"/>
                    </a:lnTo>
                    <a:lnTo>
                      <a:pt x="27" y="14"/>
                    </a:lnTo>
                    <a:lnTo>
                      <a:pt x="6" y="7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5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3103" y="2192"/>
                <a:ext cx="220" cy="31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6" name="Freeform 16"/>
              <p:cNvSpPr>
                <a:spLocks noChangeAspect="1"/>
              </p:cNvSpPr>
              <p:nvPr/>
            </p:nvSpPr>
            <p:spPr bwMode="auto">
              <a:xfrm>
                <a:off x="3084" y="2183"/>
                <a:ext cx="253" cy="138"/>
              </a:xfrm>
              <a:custGeom>
                <a:avLst/>
                <a:gdLst>
                  <a:gd name="T0" fmla="*/ 21 w 253"/>
                  <a:gd name="T1" fmla="*/ 123 h 138"/>
                  <a:gd name="T2" fmla="*/ 20 w 253"/>
                  <a:gd name="T3" fmla="*/ 51 h 138"/>
                  <a:gd name="T4" fmla="*/ 28 w 253"/>
                  <a:gd name="T5" fmla="*/ 24 h 138"/>
                  <a:gd name="T6" fmla="*/ 59 w 253"/>
                  <a:gd name="T7" fmla="*/ 22 h 138"/>
                  <a:gd name="T8" fmla="*/ 131 w 253"/>
                  <a:gd name="T9" fmla="*/ 27 h 138"/>
                  <a:gd name="T10" fmla="*/ 197 w 253"/>
                  <a:gd name="T11" fmla="*/ 31 h 138"/>
                  <a:gd name="T12" fmla="*/ 223 w 253"/>
                  <a:gd name="T13" fmla="*/ 67 h 138"/>
                  <a:gd name="T14" fmla="*/ 233 w 253"/>
                  <a:gd name="T15" fmla="*/ 112 h 138"/>
                  <a:gd name="T16" fmla="*/ 239 w 253"/>
                  <a:gd name="T17" fmla="*/ 137 h 138"/>
                  <a:gd name="T18" fmla="*/ 243 w 253"/>
                  <a:gd name="T19" fmla="*/ 51 h 138"/>
                  <a:gd name="T20" fmla="*/ 248 w 253"/>
                  <a:gd name="T21" fmla="*/ 25 h 138"/>
                  <a:gd name="T22" fmla="*/ 252 w 253"/>
                  <a:gd name="T23" fmla="*/ 2 h 138"/>
                  <a:gd name="T24" fmla="*/ 233 w 253"/>
                  <a:gd name="T25" fmla="*/ 6 h 138"/>
                  <a:gd name="T26" fmla="*/ 199 w 253"/>
                  <a:gd name="T27" fmla="*/ 13 h 138"/>
                  <a:gd name="T28" fmla="*/ 128 w 253"/>
                  <a:gd name="T29" fmla="*/ 16 h 138"/>
                  <a:gd name="T30" fmla="*/ 65 w 253"/>
                  <a:gd name="T31" fmla="*/ 16 h 138"/>
                  <a:gd name="T32" fmla="*/ 14 w 253"/>
                  <a:gd name="T33" fmla="*/ 6 h 138"/>
                  <a:gd name="T34" fmla="*/ 0 w 253"/>
                  <a:gd name="T35" fmla="*/ 0 h 138"/>
                  <a:gd name="T36" fmla="*/ 14 w 253"/>
                  <a:gd name="T37" fmla="*/ 53 h 138"/>
                  <a:gd name="T38" fmla="*/ 21 w 253"/>
                  <a:gd name="T39" fmla="*/ 12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53" h="138">
                    <a:moveTo>
                      <a:pt x="21" y="123"/>
                    </a:moveTo>
                    <a:lnTo>
                      <a:pt x="20" y="51"/>
                    </a:lnTo>
                    <a:lnTo>
                      <a:pt x="28" y="24"/>
                    </a:lnTo>
                    <a:lnTo>
                      <a:pt x="59" y="22"/>
                    </a:lnTo>
                    <a:lnTo>
                      <a:pt x="131" y="27"/>
                    </a:lnTo>
                    <a:lnTo>
                      <a:pt x="197" y="31"/>
                    </a:lnTo>
                    <a:lnTo>
                      <a:pt x="223" y="67"/>
                    </a:lnTo>
                    <a:lnTo>
                      <a:pt x="233" y="112"/>
                    </a:lnTo>
                    <a:lnTo>
                      <a:pt x="239" y="137"/>
                    </a:lnTo>
                    <a:lnTo>
                      <a:pt x="243" y="51"/>
                    </a:lnTo>
                    <a:lnTo>
                      <a:pt x="248" y="25"/>
                    </a:lnTo>
                    <a:lnTo>
                      <a:pt x="252" y="2"/>
                    </a:lnTo>
                    <a:lnTo>
                      <a:pt x="233" y="6"/>
                    </a:lnTo>
                    <a:lnTo>
                      <a:pt x="199" y="13"/>
                    </a:lnTo>
                    <a:lnTo>
                      <a:pt x="128" y="16"/>
                    </a:lnTo>
                    <a:lnTo>
                      <a:pt x="65" y="16"/>
                    </a:lnTo>
                    <a:lnTo>
                      <a:pt x="14" y="6"/>
                    </a:lnTo>
                    <a:lnTo>
                      <a:pt x="0" y="0"/>
                    </a:lnTo>
                    <a:lnTo>
                      <a:pt x="14" y="53"/>
                    </a:lnTo>
                    <a:lnTo>
                      <a:pt x="21" y="128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7" name="Oval 17"/>
              <p:cNvSpPr>
                <a:spLocks noChangeAspect="1" noChangeArrowheads="1"/>
              </p:cNvSpPr>
              <p:nvPr/>
            </p:nvSpPr>
            <p:spPr bwMode="auto">
              <a:xfrm>
                <a:off x="3133" y="2510"/>
                <a:ext cx="161" cy="24"/>
              </a:xfrm>
              <a:prstGeom prst="ellipse">
                <a:avLst/>
              </a:prstGeom>
              <a:solidFill>
                <a:srgbClr val="063DE8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8" name="Oval 18"/>
              <p:cNvSpPr>
                <a:spLocks noChangeAspect="1" noChangeArrowheads="1"/>
              </p:cNvSpPr>
              <p:nvPr/>
            </p:nvSpPr>
            <p:spPr bwMode="auto">
              <a:xfrm>
                <a:off x="3109" y="2500"/>
                <a:ext cx="212" cy="2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79" name="AutoShape 19"/>
              <p:cNvSpPr>
                <a:spLocks noChangeAspect="1" noChangeArrowheads="1"/>
              </p:cNvSpPr>
              <p:nvPr/>
            </p:nvSpPr>
            <p:spPr bwMode="auto">
              <a:xfrm>
                <a:off x="3186" y="2395"/>
                <a:ext cx="35" cy="54"/>
              </a:xfrm>
              <a:prstGeom prst="cube">
                <a:avLst>
                  <a:gd name="adj" fmla="val 24995"/>
                </a:avLst>
              </a:prstGeom>
              <a:solidFill>
                <a:srgbClr val="FFFF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80" name="Freeform 20"/>
              <p:cNvSpPr>
                <a:spLocks noChangeAspect="1"/>
              </p:cNvSpPr>
              <p:nvPr/>
            </p:nvSpPr>
            <p:spPr bwMode="auto">
              <a:xfrm>
                <a:off x="3137" y="2279"/>
                <a:ext cx="40" cy="68"/>
              </a:xfrm>
              <a:custGeom>
                <a:avLst/>
                <a:gdLst>
                  <a:gd name="T0" fmla="*/ 0 w 40"/>
                  <a:gd name="T1" fmla="*/ 41 h 68"/>
                  <a:gd name="T2" fmla="*/ 23 w 40"/>
                  <a:gd name="T3" fmla="*/ 67 h 68"/>
                  <a:gd name="T4" fmla="*/ 39 w 40"/>
                  <a:gd name="T5" fmla="*/ 23 h 68"/>
                  <a:gd name="T6" fmla="*/ 16 w 40"/>
                  <a:gd name="T7" fmla="*/ 0 h 68"/>
                  <a:gd name="T8" fmla="*/ 0 w 40"/>
                  <a:gd name="T9" fmla="*/ 41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68">
                    <a:moveTo>
                      <a:pt x="0" y="41"/>
                    </a:moveTo>
                    <a:lnTo>
                      <a:pt x="23" y="67"/>
                    </a:lnTo>
                    <a:lnTo>
                      <a:pt x="39" y="23"/>
                    </a:lnTo>
                    <a:lnTo>
                      <a:pt x="16" y="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81" name="Freeform 21"/>
              <p:cNvSpPr>
                <a:spLocks noChangeAspect="1"/>
              </p:cNvSpPr>
              <p:nvPr/>
            </p:nvSpPr>
            <p:spPr bwMode="auto">
              <a:xfrm>
                <a:off x="3154" y="2276"/>
                <a:ext cx="47" cy="71"/>
              </a:xfrm>
              <a:custGeom>
                <a:avLst/>
                <a:gdLst>
                  <a:gd name="T0" fmla="*/ 0 w 47"/>
                  <a:gd name="T1" fmla="*/ 0 h 71"/>
                  <a:gd name="T2" fmla="*/ 24 w 47"/>
                  <a:gd name="T3" fmla="*/ 7 h 71"/>
                  <a:gd name="T4" fmla="*/ 46 w 47"/>
                  <a:gd name="T5" fmla="*/ 32 h 71"/>
                  <a:gd name="T6" fmla="*/ 22 w 47"/>
                  <a:gd name="T7" fmla="*/ 25 h 71"/>
                  <a:gd name="T8" fmla="*/ 6 w 47"/>
                  <a:gd name="T9" fmla="*/ 70 h 71"/>
                  <a:gd name="T10" fmla="*/ 35 w 47"/>
                  <a:gd name="T11" fmla="*/ 70 h 71"/>
                  <a:gd name="T12" fmla="*/ 45 w 47"/>
                  <a:gd name="T13" fmla="*/ 33 h 71"/>
                  <a:gd name="T14" fmla="*/ 45 w 47"/>
                  <a:gd name="T15" fmla="*/ 3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71">
                    <a:moveTo>
                      <a:pt x="0" y="0"/>
                    </a:moveTo>
                    <a:lnTo>
                      <a:pt x="24" y="7"/>
                    </a:lnTo>
                    <a:lnTo>
                      <a:pt x="46" y="32"/>
                    </a:lnTo>
                    <a:lnTo>
                      <a:pt x="22" y="25"/>
                    </a:lnTo>
                    <a:lnTo>
                      <a:pt x="6" y="70"/>
                    </a:lnTo>
                    <a:lnTo>
                      <a:pt x="35" y="70"/>
                    </a:lnTo>
                    <a:lnTo>
                      <a:pt x="45" y="33"/>
                    </a:lnTo>
                    <a:lnTo>
                      <a:pt x="45" y="3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0982" name="Group 22"/>
              <p:cNvGrpSpPr>
                <a:grpSpLocks noChangeAspect="1"/>
              </p:cNvGrpSpPr>
              <p:nvPr/>
            </p:nvGrpSpPr>
            <p:grpSpPr bwMode="auto">
              <a:xfrm>
                <a:off x="3096" y="2038"/>
                <a:ext cx="68" cy="79"/>
                <a:chOff x="3096" y="2038"/>
                <a:chExt cx="68" cy="79"/>
              </a:xfrm>
            </p:grpSpPr>
            <p:sp>
              <p:nvSpPr>
                <p:cNvPr id="40983" name="Freeform 23"/>
                <p:cNvSpPr>
                  <a:spLocks noChangeAspect="1"/>
                </p:cNvSpPr>
                <p:nvPr/>
              </p:nvSpPr>
              <p:spPr bwMode="auto">
                <a:xfrm>
                  <a:off x="3096" y="2041"/>
                  <a:ext cx="42" cy="76"/>
                </a:xfrm>
                <a:custGeom>
                  <a:avLst/>
                  <a:gdLst>
                    <a:gd name="T0" fmla="*/ 0 w 42"/>
                    <a:gd name="T1" fmla="*/ 46 h 76"/>
                    <a:gd name="T2" fmla="*/ 24 w 42"/>
                    <a:gd name="T3" fmla="*/ 75 h 76"/>
                    <a:gd name="T4" fmla="*/ 41 w 42"/>
                    <a:gd name="T5" fmla="*/ 25 h 76"/>
                    <a:gd name="T6" fmla="*/ 17 w 42"/>
                    <a:gd name="T7" fmla="*/ 0 h 76"/>
                    <a:gd name="T8" fmla="*/ 0 w 42"/>
                    <a:gd name="T9" fmla="*/ 4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76">
                      <a:moveTo>
                        <a:pt x="0" y="46"/>
                      </a:moveTo>
                      <a:lnTo>
                        <a:pt x="24" y="75"/>
                      </a:lnTo>
                      <a:lnTo>
                        <a:pt x="41" y="25"/>
                      </a:lnTo>
                      <a:lnTo>
                        <a:pt x="17" y="0"/>
                      </a:lnTo>
                      <a:lnTo>
                        <a:pt x="0" y="4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0984" name="Freeform 24"/>
                <p:cNvSpPr>
                  <a:spLocks noChangeAspect="1"/>
                </p:cNvSpPr>
                <p:nvPr/>
              </p:nvSpPr>
              <p:spPr bwMode="auto">
                <a:xfrm>
                  <a:off x="3115" y="2038"/>
                  <a:ext cx="49" cy="79"/>
                </a:xfrm>
                <a:custGeom>
                  <a:avLst/>
                  <a:gdLst>
                    <a:gd name="T0" fmla="*/ 0 w 49"/>
                    <a:gd name="T1" fmla="*/ 0 h 79"/>
                    <a:gd name="T2" fmla="*/ 25 w 49"/>
                    <a:gd name="T3" fmla="*/ 8 h 79"/>
                    <a:gd name="T4" fmla="*/ 48 w 49"/>
                    <a:gd name="T5" fmla="*/ 35 h 79"/>
                    <a:gd name="T6" fmla="*/ 23 w 49"/>
                    <a:gd name="T7" fmla="*/ 28 h 79"/>
                    <a:gd name="T8" fmla="*/ 6 w 49"/>
                    <a:gd name="T9" fmla="*/ 78 h 79"/>
                    <a:gd name="T10" fmla="*/ 36 w 49"/>
                    <a:gd name="T11" fmla="*/ 78 h 79"/>
                    <a:gd name="T12" fmla="*/ 47 w 49"/>
                    <a:gd name="T13" fmla="*/ 37 h 79"/>
                    <a:gd name="T14" fmla="*/ 47 w 49"/>
                    <a:gd name="T15" fmla="*/ 34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9" h="79">
                      <a:moveTo>
                        <a:pt x="0" y="0"/>
                      </a:moveTo>
                      <a:lnTo>
                        <a:pt x="25" y="8"/>
                      </a:lnTo>
                      <a:lnTo>
                        <a:pt x="48" y="35"/>
                      </a:lnTo>
                      <a:lnTo>
                        <a:pt x="23" y="28"/>
                      </a:lnTo>
                      <a:lnTo>
                        <a:pt x="6" y="78"/>
                      </a:lnTo>
                      <a:lnTo>
                        <a:pt x="36" y="78"/>
                      </a:lnTo>
                      <a:lnTo>
                        <a:pt x="47" y="37"/>
                      </a:lnTo>
                      <a:lnTo>
                        <a:pt x="47" y="3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0985" name="Freeform 25"/>
              <p:cNvSpPr>
                <a:spLocks noChangeAspect="1"/>
              </p:cNvSpPr>
              <p:nvPr/>
            </p:nvSpPr>
            <p:spPr bwMode="auto">
              <a:xfrm>
                <a:off x="3182" y="2213"/>
                <a:ext cx="36" cy="63"/>
              </a:xfrm>
              <a:custGeom>
                <a:avLst/>
                <a:gdLst>
                  <a:gd name="T0" fmla="*/ 0 w 36"/>
                  <a:gd name="T1" fmla="*/ 24 h 63"/>
                  <a:gd name="T2" fmla="*/ 21 w 36"/>
                  <a:gd name="T3" fmla="*/ 0 h 63"/>
                  <a:gd name="T4" fmla="*/ 35 w 36"/>
                  <a:gd name="T5" fmla="*/ 41 h 63"/>
                  <a:gd name="T6" fmla="*/ 14 w 36"/>
                  <a:gd name="T7" fmla="*/ 62 h 63"/>
                  <a:gd name="T8" fmla="*/ 0 w 36"/>
                  <a:gd name="T9" fmla="*/ 2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63">
                    <a:moveTo>
                      <a:pt x="0" y="24"/>
                    </a:moveTo>
                    <a:lnTo>
                      <a:pt x="21" y="0"/>
                    </a:lnTo>
                    <a:lnTo>
                      <a:pt x="35" y="41"/>
                    </a:lnTo>
                    <a:lnTo>
                      <a:pt x="14" y="62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0986" name="Freeform 26"/>
              <p:cNvSpPr>
                <a:spLocks noChangeAspect="1"/>
              </p:cNvSpPr>
              <p:nvPr/>
            </p:nvSpPr>
            <p:spPr bwMode="auto">
              <a:xfrm>
                <a:off x="3198" y="2213"/>
                <a:ext cx="42" cy="66"/>
              </a:xfrm>
              <a:custGeom>
                <a:avLst/>
                <a:gdLst>
                  <a:gd name="T0" fmla="*/ 0 w 42"/>
                  <a:gd name="T1" fmla="*/ 65 h 66"/>
                  <a:gd name="T2" fmla="*/ 22 w 42"/>
                  <a:gd name="T3" fmla="*/ 58 h 66"/>
                  <a:gd name="T4" fmla="*/ 41 w 42"/>
                  <a:gd name="T5" fmla="*/ 35 h 66"/>
                  <a:gd name="T6" fmla="*/ 19 w 42"/>
                  <a:gd name="T7" fmla="*/ 41 h 66"/>
                  <a:gd name="T8" fmla="*/ 5 w 42"/>
                  <a:gd name="T9" fmla="*/ 0 h 66"/>
                  <a:gd name="T10" fmla="*/ 31 w 42"/>
                  <a:gd name="T11" fmla="*/ 0 h 66"/>
                  <a:gd name="T12" fmla="*/ 40 w 42"/>
                  <a:gd name="T13" fmla="*/ 34 h 66"/>
                  <a:gd name="T14" fmla="*/ 40 w 42"/>
                  <a:gd name="T15" fmla="*/ 3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66">
                    <a:moveTo>
                      <a:pt x="0" y="65"/>
                    </a:moveTo>
                    <a:lnTo>
                      <a:pt x="22" y="58"/>
                    </a:lnTo>
                    <a:lnTo>
                      <a:pt x="41" y="35"/>
                    </a:lnTo>
                    <a:lnTo>
                      <a:pt x="19" y="41"/>
                    </a:lnTo>
                    <a:lnTo>
                      <a:pt x="5" y="0"/>
                    </a:lnTo>
                    <a:lnTo>
                      <a:pt x="31" y="0"/>
                    </a:lnTo>
                    <a:lnTo>
                      <a:pt x="40" y="34"/>
                    </a:lnTo>
                    <a:lnTo>
                      <a:pt x="40" y="3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0987" name="Group 27"/>
              <p:cNvGrpSpPr>
                <a:grpSpLocks noChangeAspect="1"/>
              </p:cNvGrpSpPr>
              <p:nvPr/>
            </p:nvGrpSpPr>
            <p:grpSpPr bwMode="auto">
              <a:xfrm>
                <a:off x="3182" y="2000"/>
                <a:ext cx="58" cy="66"/>
                <a:chOff x="3182" y="2000"/>
                <a:chExt cx="58" cy="66"/>
              </a:xfrm>
            </p:grpSpPr>
            <p:sp>
              <p:nvSpPr>
                <p:cNvPr id="40988" name="Freeform 28"/>
                <p:cNvSpPr>
                  <a:spLocks noChangeAspect="1"/>
                </p:cNvSpPr>
                <p:nvPr/>
              </p:nvSpPr>
              <p:spPr bwMode="auto">
                <a:xfrm>
                  <a:off x="3182" y="2000"/>
                  <a:ext cx="36" cy="63"/>
                </a:xfrm>
                <a:custGeom>
                  <a:avLst/>
                  <a:gdLst>
                    <a:gd name="T0" fmla="*/ 0 w 36"/>
                    <a:gd name="T1" fmla="*/ 24 h 63"/>
                    <a:gd name="T2" fmla="*/ 21 w 36"/>
                    <a:gd name="T3" fmla="*/ 0 h 63"/>
                    <a:gd name="T4" fmla="*/ 35 w 36"/>
                    <a:gd name="T5" fmla="*/ 41 h 63"/>
                    <a:gd name="T6" fmla="*/ 14 w 36"/>
                    <a:gd name="T7" fmla="*/ 62 h 63"/>
                    <a:gd name="T8" fmla="*/ 0 w 36"/>
                    <a:gd name="T9" fmla="*/ 24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63">
                      <a:moveTo>
                        <a:pt x="0" y="24"/>
                      </a:moveTo>
                      <a:lnTo>
                        <a:pt x="21" y="0"/>
                      </a:lnTo>
                      <a:lnTo>
                        <a:pt x="35" y="41"/>
                      </a:lnTo>
                      <a:lnTo>
                        <a:pt x="14" y="62"/>
                      </a:lnTo>
                      <a:lnTo>
                        <a:pt x="0" y="2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0989" name="Freeform 29"/>
                <p:cNvSpPr>
                  <a:spLocks noChangeAspect="1"/>
                </p:cNvSpPr>
                <p:nvPr/>
              </p:nvSpPr>
              <p:spPr bwMode="auto">
                <a:xfrm>
                  <a:off x="3198" y="2000"/>
                  <a:ext cx="42" cy="66"/>
                </a:xfrm>
                <a:custGeom>
                  <a:avLst/>
                  <a:gdLst>
                    <a:gd name="T0" fmla="*/ 0 w 42"/>
                    <a:gd name="T1" fmla="*/ 65 h 66"/>
                    <a:gd name="T2" fmla="*/ 22 w 42"/>
                    <a:gd name="T3" fmla="*/ 58 h 66"/>
                    <a:gd name="T4" fmla="*/ 41 w 42"/>
                    <a:gd name="T5" fmla="*/ 35 h 66"/>
                    <a:gd name="T6" fmla="*/ 19 w 42"/>
                    <a:gd name="T7" fmla="*/ 41 h 66"/>
                    <a:gd name="T8" fmla="*/ 5 w 42"/>
                    <a:gd name="T9" fmla="*/ 0 h 66"/>
                    <a:gd name="T10" fmla="*/ 31 w 42"/>
                    <a:gd name="T11" fmla="*/ 0 h 66"/>
                    <a:gd name="T12" fmla="*/ 40 w 42"/>
                    <a:gd name="T13" fmla="*/ 34 h 66"/>
                    <a:gd name="T14" fmla="*/ 40 w 42"/>
                    <a:gd name="T15" fmla="*/ 3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2" h="66">
                      <a:moveTo>
                        <a:pt x="0" y="65"/>
                      </a:moveTo>
                      <a:lnTo>
                        <a:pt x="22" y="58"/>
                      </a:lnTo>
                      <a:lnTo>
                        <a:pt x="41" y="35"/>
                      </a:lnTo>
                      <a:lnTo>
                        <a:pt x="19" y="41"/>
                      </a:lnTo>
                      <a:lnTo>
                        <a:pt x="5" y="0"/>
                      </a:lnTo>
                      <a:lnTo>
                        <a:pt x="31" y="0"/>
                      </a:lnTo>
                      <a:lnTo>
                        <a:pt x="40" y="34"/>
                      </a:lnTo>
                      <a:lnTo>
                        <a:pt x="40" y="3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0990" name="AutoShape 30"/>
              <p:cNvSpPr>
                <a:spLocks noChangeAspect="1" noChangeArrowheads="1"/>
              </p:cNvSpPr>
              <p:nvPr/>
            </p:nvSpPr>
            <p:spPr bwMode="auto">
              <a:xfrm>
                <a:off x="3191" y="3257"/>
                <a:ext cx="36" cy="54"/>
              </a:xfrm>
              <a:prstGeom prst="cube">
                <a:avLst>
                  <a:gd name="adj" fmla="val 24995"/>
                </a:avLst>
              </a:prstGeom>
              <a:solidFill>
                <a:srgbClr val="FFFF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0991" name="Group 31"/>
              <p:cNvGrpSpPr>
                <a:grpSpLocks noChangeAspect="1"/>
              </p:cNvGrpSpPr>
              <p:nvPr/>
            </p:nvGrpSpPr>
            <p:grpSpPr bwMode="auto">
              <a:xfrm>
                <a:off x="3140" y="3274"/>
                <a:ext cx="69" cy="80"/>
                <a:chOff x="3140" y="3274"/>
                <a:chExt cx="69" cy="80"/>
              </a:xfrm>
            </p:grpSpPr>
            <p:sp>
              <p:nvSpPr>
                <p:cNvPr id="40992" name="Freeform 32"/>
                <p:cNvSpPr>
                  <a:spLocks noChangeAspect="1"/>
                </p:cNvSpPr>
                <p:nvPr/>
              </p:nvSpPr>
              <p:spPr bwMode="auto">
                <a:xfrm>
                  <a:off x="3140" y="3278"/>
                  <a:ext cx="43" cy="76"/>
                </a:xfrm>
                <a:custGeom>
                  <a:avLst/>
                  <a:gdLst>
                    <a:gd name="T0" fmla="*/ 0 w 43"/>
                    <a:gd name="T1" fmla="*/ 46 h 76"/>
                    <a:gd name="T2" fmla="*/ 25 w 43"/>
                    <a:gd name="T3" fmla="*/ 75 h 76"/>
                    <a:gd name="T4" fmla="*/ 42 w 43"/>
                    <a:gd name="T5" fmla="*/ 25 h 76"/>
                    <a:gd name="T6" fmla="*/ 17 w 43"/>
                    <a:gd name="T7" fmla="*/ 0 h 76"/>
                    <a:gd name="T8" fmla="*/ 0 w 43"/>
                    <a:gd name="T9" fmla="*/ 4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3" h="76">
                      <a:moveTo>
                        <a:pt x="0" y="46"/>
                      </a:moveTo>
                      <a:lnTo>
                        <a:pt x="25" y="75"/>
                      </a:lnTo>
                      <a:lnTo>
                        <a:pt x="42" y="25"/>
                      </a:lnTo>
                      <a:lnTo>
                        <a:pt x="17" y="0"/>
                      </a:lnTo>
                      <a:lnTo>
                        <a:pt x="0" y="4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0993" name="Freeform 33"/>
                <p:cNvSpPr>
                  <a:spLocks noChangeAspect="1"/>
                </p:cNvSpPr>
                <p:nvPr/>
              </p:nvSpPr>
              <p:spPr bwMode="auto">
                <a:xfrm>
                  <a:off x="3160" y="3274"/>
                  <a:ext cx="49" cy="80"/>
                </a:xfrm>
                <a:custGeom>
                  <a:avLst/>
                  <a:gdLst>
                    <a:gd name="T0" fmla="*/ 0 w 49"/>
                    <a:gd name="T1" fmla="*/ 0 h 80"/>
                    <a:gd name="T2" fmla="*/ 25 w 49"/>
                    <a:gd name="T3" fmla="*/ 8 h 80"/>
                    <a:gd name="T4" fmla="*/ 48 w 49"/>
                    <a:gd name="T5" fmla="*/ 36 h 80"/>
                    <a:gd name="T6" fmla="*/ 23 w 49"/>
                    <a:gd name="T7" fmla="*/ 29 h 80"/>
                    <a:gd name="T8" fmla="*/ 6 w 49"/>
                    <a:gd name="T9" fmla="*/ 79 h 80"/>
                    <a:gd name="T10" fmla="*/ 36 w 49"/>
                    <a:gd name="T11" fmla="*/ 79 h 80"/>
                    <a:gd name="T12" fmla="*/ 47 w 49"/>
                    <a:gd name="T13" fmla="*/ 37 h 80"/>
                    <a:gd name="T14" fmla="*/ 47 w 49"/>
                    <a:gd name="T15" fmla="*/ 35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9" h="80">
                      <a:moveTo>
                        <a:pt x="0" y="0"/>
                      </a:moveTo>
                      <a:lnTo>
                        <a:pt x="25" y="8"/>
                      </a:lnTo>
                      <a:lnTo>
                        <a:pt x="48" y="36"/>
                      </a:lnTo>
                      <a:lnTo>
                        <a:pt x="23" y="29"/>
                      </a:lnTo>
                      <a:lnTo>
                        <a:pt x="6" y="79"/>
                      </a:lnTo>
                      <a:lnTo>
                        <a:pt x="36" y="79"/>
                      </a:lnTo>
                      <a:lnTo>
                        <a:pt x="47" y="37"/>
                      </a:lnTo>
                      <a:lnTo>
                        <a:pt x="47" y="35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0994" name="Group 34"/>
              <p:cNvGrpSpPr>
                <a:grpSpLocks noChangeAspect="1"/>
              </p:cNvGrpSpPr>
              <p:nvPr/>
            </p:nvGrpSpPr>
            <p:grpSpPr bwMode="auto">
              <a:xfrm>
                <a:off x="3204" y="3285"/>
                <a:ext cx="58" cy="65"/>
                <a:chOff x="3204" y="3285"/>
                <a:chExt cx="58" cy="65"/>
              </a:xfrm>
            </p:grpSpPr>
            <p:sp>
              <p:nvSpPr>
                <p:cNvPr id="40995" name="Freeform 35"/>
                <p:cNvSpPr>
                  <a:spLocks noChangeAspect="1"/>
                </p:cNvSpPr>
                <p:nvPr/>
              </p:nvSpPr>
              <p:spPr bwMode="auto">
                <a:xfrm>
                  <a:off x="3204" y="3285"/>
                  <a:ext cx="37" cy="62"/>
                </a:xfrm>
                <a:custGeom>
                  <a:avLst/>
                  <a:gdLst>
                    <a:gd name="T0" fmla="*/ 0 w 37"/>
                    <a:gd name="T1" fmla="*/ 23 h 62"/>
                    <a:gd name="T2" fmla="*/ 21 w 37"/>
                    <a:gd name="T3" fmla="*/ 0 h 62"/>
                    <a:gd name="T4" fmla="*/ 36 w 37"/>
                    <a:gd name="T5" fmla="*/ 40 h 62"/>
                    <a:gd name="T6" fmla="*/ 15 w 37"/>
                    <a:gd name="T7" fmla="*/ 61 h 62"/>
                    <a:gd name="T8" fmla="*/ 0 w 37"/>
                    <a:gd name="T9" fmla="*/ 23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7" h="62">
                      <a:moveTo>
                        <a:pt x="0" y="23"/>
                      </a:moveTo>
                      <a:lnTo>
                        <a:pt x="21" y="0"/>
                      </a:lnTo>
                      <a:lnTo>
                        <a:pt x="36" y="40"/>
                      </a:lnTo>
                      <a:lnTo>
                        <a:pt x="15" y="61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0996" name="Freeform 36"/>
                <p:cNvSpPr>
                  <a:spLocks noChangeAspect="1"/>
                </p:cNvSpPr>
                <p:nvPr/>
              </p:nvSpPr>
              <p:spPr bwMode="auto">
                <a:xfrm>
                  <a:off x="3220" y="3285"/>
                  <a:ext cx="42" cy="65"/>
                </a:xfrm>
                <a:custGeom>
                  <a:avLst/>
                  <a:gdLst>
                    <a:gd name="T0" fmla="*/ 0 w 42"/>
                    <a:gd name="T1" fmla="*/ 64 h 65"/>
                    <a:gd name="T2" fmla="*/ 22 w 42"/>
                    <a:gd name="T3" fmla="*/ 57 h 65"/>
                    <a:gd name="T4" fmla="*/ 41 w 42"/>
                    <a:gd name="T5" fmla="*/ 35 h 65"/>
                    <a:gd name="T6" fmla="*/ 19 w 42"/>
                    <a:gd name="T7" fmla="*/ 41 h 65"/>
                    <a:gd name="T8" fmla="*/ 5 w 42"/>
                    <a:gd name="T9" fmla="*/ 0 h 65"/>
                    <a:gd name="T10" fmla="*/ 31 w 42"/>
                    <a:gd name="T11" fmla="*/ 0 h 65"/>
                    <a:gd name="T12" fmla="*/ 40 w 42"/>
                    <a:gd name="T13" fmla="*/ 34 h 65"/>
                    <a:gd name="T14" fmla="*/ 40 w 42"/>
                    <a:gd name="T15" fmla="*/ 36 h 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2" h="65">
                      <a:moveTo>
                        <a:pt x="0" y="64"/>
                      </a:moveTo>
                      <a:lnTo>
                        <a:pt x="22" y="57"/>
                      </a:lnTo>
                      <a:lnTo>
                        <a:pt x="41" y="35"/>
                      </a:lnTo>
                      <a:lnTo>
                        <a:pt x="19" y="41"/>
                      </a:lnTo>
                      <a:lnTo>
                        <a:pt x="5" y="0"/>
                      </a:lnTo>
                      <a:lnTo>
                        <a:pt x="31" y="0"/>
                      </a:lnTo>
                      <a:lnTo>
                        <a:pt x="40" y="34"/>
                      </a:lnTo>
                      <a:lnTo>
                        <a:pt x="40" y="3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0997" name="Group 37"/>
          <p:cNvGrpSpPr>
            <a:grpSpLocks/>
          </p:cNvGrpSpPr>
          <p:nvPr/>
        </p:nvGrpSpPr>
        <p:grpSpPr bwMode="auto">
          <a:xfrm>
            <a:off x="1735138" y="1731964"/>
            <a:ext cx="2760662" cy="4397375"/>
            <a:chOff x="37" y="1103"/>
            <a:chExt cx="1739" cy="2770"/>
          </a:xfrm>
        </p:grpSpPr>
        <p:sp>
          <p:nvSpPr>
            <p:cNvPr id="40998" name="Rectangle 38"/>
            <p:cNvSpPr>
              <a:spLocks noChangeArrowheads="1"/>
            </p:cNvSpPr>
            <p:nvPr/>
          </p:nvSpPr>
          <p:spPr bwMode="auto">
            <a:xfrm>
              <a:off x="37" y="1103"/>
              <a:ext cx="1739" cy="11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2400" b="1">
                  <a:solidFill>
                    <a:srgbClr val="FFAC33"/>
                  </a:solidFill>
                </a:rPr>
                <a:t>UNSATURATED SOLUTION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2400">
                  <a:solidFill>
                    <a:srgbClr val="6699FF"/>
                  </a:solidFill>
                </a:rPr>
                <a:t>more solute dissolves</a:t>
              </a:r>
              <a:endParaRPr kumimoji="1" lang="en-US" sz="2400" i="1">
                <a:solidFill>
                  <a:srgbClr val="6699FF"/>
                </a:solidFill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kumimoji="1" lang="en-US" sz="1400" b="1" i="1">
                <a:solidFill>
                  <a:srgbClr val="FFCC00"/>
                </a:solidFill>
              </a:endParaRPr>
            </a:p>
          </p:txBody>
        </p:sp>
        <p:grpSp>
          <p:nvGrpSpPr>
            <p:cNvPr id="40999" name="Group 39"/>
            <p:cNvGrpSpPr>
              <a:grpSpLocks noChangeAspect="1"/>
            </p:cNvGrpSpPr>
            <p:nvPr/>
          </p:nvGrpSpPr>
          <p:grpSpPr bwMode="auto">
            <a:xfrm>
              <a:off x="679" y="2166"/>
              <a:ext cx="345" cy="1707"/>
              <a:chOff x="1537" y="2024"/>
              <a:chExt cx="289" cy="1431"/>
            </a:xfrm>
          </p:grpSpPr>
          <p:sp>
            <p:nvSpPr>
              <p:cNvPr id="41000" name="Rectangle 40"/>
              <p:cNvSpPr>
                <a:spLocks noChangeAspect="1" noChangeArrowheads="1"/>
              </p:cNvSpPr>
              <p:nvPr/>
            </p:nvSpPr>
            <p:spPr bwMode="auto">
              <a:xfrm>
                <a:off x="1598" y="2260"/>
                <a:ext cx="167" cy="105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1" name="Rectangle 41"/>
              <p:cNvSpPr>
                <a:spLocks noChangeAspect="1" noChangeArrowheads="1"/>
              </p:cNvSpPr>
              <p:nvPr/>
            </p:nvSpPr>
            <p:spPr bwMode="auto">
              <a:xfrm>
                <a:off x="1569" y="2192"/>
                <a:ext cx="224" cy="1117"/>
              </a:xfrm>
              <a:prstGeom prst="rect">
                <a:avLst/>
              </a:prstGeom>
              <a:gradFill rotWithShape="0">
                <a:gsLst>
                  <a:gs pos="0">
                    <a:srgbClr val="618FFD"/>
                  </a:gs>
                  <a:gs pos="50000">
                    <a:srgbClr val="618FFD">
                      <a:gamma/>
                      <a:tint val="89804"/>
                      <a:invGamma/>
                    </a:srgbClr>
                  </a:gs>
                  <a:gs pos="100000">
                    <a:srgbClr val="618FFD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2" name="Oval 42"/>
              <p:cNvSpPr>
                <a:spLocks noChangeAspect="1" noChangeArrowheads="1"/>
              </p:cNvSpPr>
              <p:nvPr/>
            </p:nvSpPr>
            <p:spPr bwMode="auto">
              <a:xfrm>
                <a:off x="1569" y="3194"/>
                <a:ext cx="224" cy="26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>
                      <a:gamma/>
                      <a:shade val="40000"/>
                      <a:invGamma/>
                    </a:srgbClr>
                  </a:gs>
                  <a:gs pos="100000">
                    <a:srgbClr val="FFFFFF"/>
                  </a:gs>
                </a:gsLst>
                <a:lin ang="27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3" name="Oval 43"/>
              <p:cNvSpPr>
                <a:spLocks noChangeAspect="1" noChangeArrowheads="1"/>
              </p:cNvSpPr>
              <p:nvPr/>
            </p:nvSpPr>
            <p:spPr bwMode="auto">
              <a:xfrm>
                <a:off x="1574" y="3152"/>
                <a:ext cx="213" cy="273"/>
              </a:xfrm>
              <a:prstGeom prst="ellipse">
                <a:avLst/>
              </a:prstGeom>
              <a:gradFill rotWithShape="0">
                <a:gsLst>
                  <a:gs pos="0">
                    <a:srgbClr val="618FFD"/>
                  </a:gs>
                  <a:gs pos="50000">
                    <a:srgbClr val="618FFD">
                      <a:gamma/>
                      <a:tint val="89804"/>
                      <a:invGamma/>
                    </a:srgbClr>
                  </a:gs>
                  <a:gs pos="100000">
                    <a:srgbClr val="618FFD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4" name="Oval 44"/>
              <p:cNvSpPr>
                <a:spLocks noChangeAspect="1" noChangeArrowheads="1"/>
              </p:cNvSpPr>
              <p:nvPr/>
            </p:nvSpPr>
            <p:spPr bwMode="auto">
              <a:xfrm>
                <a:off x="1542" y="2170"/>
                <a:ext cx="278" cy="3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5" name="Arc 45"/>
              <p:cNvSpPr>
                <a:spLocks noChangeAspect="1"/>
              </p:cNvSpPr>
              <p:nvPr/>
            </p:nvSpPr>
            <p:spPr bwMode="auto">
              <a:xfrm>
                <a:off x="1543" y="2195"/>
                <a:ext cx="25" cy="134"/>
              </a:xfrm>
              <a:custGeom>
                <a:avLst/>
                <a:gdLst>
                  <a:gd name="G0" fmla="+- 881 0 0"/>
                  <a:gd name="G1" fmla="+- 21600 0 0"/>
                  <a:gd name="G2" fmla="+- 21600 0 0"/>
                  <a:gd name="T0" fmla="*/ 0 w 22481"/>
                  <a:gd name="T1" fmla="*/ 18 h 21600"/>
                  <a:gd name="T2" fmla="*/ 22481 w 22481"/>
                  <a:gd name="T3" fmla="*/ 21600 h 21600"/>
                  <a:gd name="T4" fmla="*/ 881 w 224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81" h="21600" fill="none" extrusionOk="0">
                    <a:moveTo>
                      <a:pt x="-1" y="17"/>
                    </a:moveTo>
                    <a:cubicBezTo>
                      <a:pt x="293" y="5"/>
                      <a:pt x="587" y="0"/>
                      <a:pt x="881" y="0"/>
                    </a:cubicBezTo>
                    <a:cubicBezTo>
                      <a:pt x="12810" y="0"/>
                      <a:pt x="22481" y="9670"/>
                      <a:pt x="22481" y="21600"/>
                    </a:cubicBezTo>
                  </a:path>
                  <a:path w="22481" h="21600" stroke="0" extrusionOk="0">
                    <a:moveTo>
                      <a:pt x="-1" y="17"/>
                    </a:moveTo>
                    <a:cubicBezTo>
                      <a:pt x="293" y="5"/>
                      <a:pt x="587" y="0"/>
                      <a:pt x="881" y="0"/>
                    </a:cubicBezTo>
                    <a:cubicBezTo>
                      <a:pt x="12810" y="0"/>
                      <a:pt x="22481" y="9670"/>
                      <a:pt x="22481" y="21600"/>
                    </a:cubicBezTo>
                    <a:lnTo>
                      <a:pt x="881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6" name="Arc 46"/>
              <p:cNvSpPr>
                <a:spLocks noChangeAspect="1"/>
              </p:cNvSpPr>
              <p:nvPr/>
            </p:nvSpPr>
            <p:spPr bwMode="auto">
              <a:xfrm>
                <a:off x="1797" y="2186"/>
                <a:ext cx="25" cy="135"/>
              </a:xfrm>
              <a:custGeom>
                <a:avLst/>
                <a:gdLst>
                  <a:gd name="G0" fmla="+- 21600 0 0"/>
                  <a:gd name="G1" fmla="+- 21582 0 0"/>
                  <a:gd name="G2" fmla="+- 21600 0 0"/>
                  <a:gd name="T0" fmla="*/ 0 w 21600"/>
                  <a:gd name="T1" fmla="*/ 21582 h 21582"/>
                  <a:gd name="T2" fmla="*/ 20719 w 21600"/>
                  <a:gd name="T3" fmla="*/ 0 h 21582"/>
                  <a:gd name="T4" fmla="*/ 21600 w 21600"/>
                  <a:gd name="T5" fmla="*/ 21582 h 21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82" fill="none" extrusionOk="0">
                    <a:moveTo>
                      <a:pt x="0" y="21582"/>
                    </a:moveTo>
                    <a:cubicBezTo>
                      <a:pt x="0" y="9995"/>
                      <a:pt x="9142" y="472"/>
                      <a:pt x="20718" y="-1"/>
                    </a:cubicBezTo>
                  </a:path>
                  <a:path w="21600" h="21582" stroke="0" extrusionOk="0">
                    <a:moveTo>
                      <a:pt x="0" y="21582"/>
                    </a:moveTo>
                    <a:cubicBezTo>
                      <a:pt x="0" y="9995"/>
                      <a:pt x="9142" y="472"/>
                      <a:pt x="20718" y="-1"/>
                    </a:cubicBezTo>
                    <a:lnTo>
                      <a:pt x="21600" y="2158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7" name="Oval 47"/>
              <p:cNvSpPr>
                <a:spLocks noChangeAspect="1" noChangeArrowheads="1"/>
              </p:cNvSpPr>
              <p:nvPr/>
            </p:nvSpPr>
            <p:spPr bwMode="auto">
              <a:xfrm>
                <a:off x="1570" y="2184"/>
                <a:ext cx="220" cy="53"/>
              </a:xfrm>
              <a:prstGeom prst="ellipse">
                <a:avLst/>
              </a:prstGeom>
              <a:gradFill rotWithShape="0">
                <a:gsLst>
                  <a:gs pos="0">
                    <a:srgbClr val="CECECE"/>
                  </a:gs>
                  <a:gs pos="100000">
                    <a:srgbClr val="CECECE">
                      <a:gamma/>
                      <a:shade val="89804"/>
                      <a:invGamma/>
                    </a:srgbClr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8" name="Freeform 48"/>
              <p:cNvSpPr>
                <a:spLocks noChangeAspect="1"/>
              </p:cNvSpPr>
              <p:nvPr/>
            </p:nvSpPr>
            <p:spPr bwMode="auto">
              <a:xfrm>
                <a:off x="1537" y="2181"/>
                <a:ext cx="289" cy="42"/>
              </a:xfrm>
              <a:custGeom>
                <a:avLst/>
                <a:gdLst>
                  <a:gd name="T0" fmla="*/ 16 w 289"/>
                  <a:gd name="T1" fmla="*/ 0 h 42"/>
                  <a:gd name="T2" fmla="*/ 0 w 289"/>
                  <a:gd name="T3" fmla="*/ 9 h 42"/>
                  <a:gd name="T4" fmla="*/ 1 w 289"/>
                  <a:gd name="T5" fmla="*/ 14 h 42"/>
                  <a:gd name="T6" fmla="*/ 6 w 289"/>
                  <a:gd name="T7" fmla="*/ 17 h 42"/>
                  <a:gd name="T8" fmla="*/ 14 w 289"/>
                  <a:gd name="T9" fmla="*/ 24 h 42"/>
                  <a:gd name="T10" fmla="*/ 31 w 289"/>
                  <a:gd name="T11" fmla="*/ 27 h 42"/>
                  <a:gd name="T12" fmla="*/ 63 w 289"/>
                  <a:gd name="T13" fmla="*/ 35 h 42"/>
                  <a:gd name="T14" fmla="*/ 103 w 289"/>
                  <a:gd name="T15" fmla="*/ 41 h 42"/>
                  <a:gd name="T16" fmla="*/ 136 w 289"/>
                  <a:gd name="T17" fmla="*/ 41 h 42"/>
                  <a:gd name="T18" fmla="*/ 178 w 289"/>
                  <a:gd name="T19" fmla="*/ 41 h 42"/>
                  <a:gd name="T20" fmla="*/ 225 w 289"/>
                  <a:gd name="T21" fmla="*/ 37 h 42"/>
                  <a:gd name="T22" fmla="*/ 261 w 289"/>
                  <a:gd name="T23" fmla="*/ 30 h 42"/>
                  <a:gd name="T24" fmla="*/ 277 w 289"/>
                  <a:gd name="T25" fmla="*/ 24 h 42"/>
                  <a:gd name="T26" fmla="*/ 288 w 289"/>
                  <a:gd name="T27" fmla="*/ 9 h 42"/>
                  <a:gd name="T28" fmla="*/ 287 w 289"/>
                  <a:gd name="T29" fmla="*/ 3 h 42"/>
                  <a:gd name="T30" fmla="*/ 285 w 289"/>
                  <a:gd name="T31" fmla="*/ 4 h 42"/>
                  <a:gd name="T32" fmla="*/ 275 w 289"/>
                  <a:gd name="T33" fmla="*/ 12 h 42"/>
                  <a:gd name="T34" fmla="*/ 246 w 289"/>
                  <a:gd name="T35" fmla="*/ 20 h 42"/>
                  <a:gd name="T36" fmla="*/ 219 w 289"/>
                  <a:gd name="T37" fmla="*/ 21 h 42"/>
                  <a:gd name="T38" fmla="*/ 187 w 289"/>
                  <a:gd name="T39" fmla="*/ 23 h 42"/>
                  <a:gd name="T40" fmla="*/ 159 w 289"/>
                  <a:gd name="T41" fmla="*/ 23 h 42"/>
                  <a:gd name="T42" fmla="*/ 132 w 289"/>
                  <a:gd name="T43" fmla="*/ 24 h 42"/>
                  <a:gd name="T44" fmla="*/ 99 w 289"/>
                  <a:gd name="T45" fmla="*/ 24 h 42"/>
                  <a:gd name="T46" fmla="*/ 71 w 289"/>
                  <a:gd name="T47" fmla="*/ 20 h 42"/>
                  <a:gd name="T48" fmla="*/ 27 w 289"/>
                  <a:gd name="T49" fmla="*/ 14 h 42"/>
                  <a:gd name="T50" fmla="*/ 6 w 289"/>
                  <a:gd name="T51" fmla="*/ 7 h 42"/>
                  <a:gd name="T52" fmla="*/ 16 w 289"/>
                  <a:gd name="T5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9" h="42">
                    <a:moveTo>
                      <a:pt x="16" y="0"/>
                    </a:moveTo>
                    <a:lnTo>
                      <a:pt x="0" y="9"/>
                    </a:lnTo>
                    <a:lnTo>
                      <a:pt x="1" y="14"/>
                    </a:lnTo>
                    <a:lnTo>
                      <a:pt x="6" y="17"/>
                    </a:lnTo>
                    <a:lnTo>
                      <a:pt x="14" y="24"/>
                    </a:lnTo>
                    <a:lnTo>
                      <a:pt x="31" y="27"/>
                    </a:lnTo>
                    <a:lnTo>
                      <a:pt x="63" y="35"/>
                    </a:lnTo>
                    <a:lnTo>
                      <a:pt x="103" y="41"/>
                    </a:lnTo>
                    <a:lnTo>
                      <a:pt x="136" y="41"/>
                    </a:lnTo>
                    <a:lnTo>
                      <a:pt x="178" y="41"/>
                    </a:lnTo>
                    <a:lnTo>
                      <a:pt x="225" y="37"/>
                    </a:lnTo>
                    <a:lnTo>
                      <a:pt x="261" y="30"/>
                    </a:lnTo>
                    <a:lnTo>
                      <a:pt x="277" y="24"/>
                    </a:lnTo>
                    <a:lnTo>
                      <a:pt x="288" y="9"/>
                    </a:lnTo>
                    <a:lnTo>
                      <a:pt x="287" y="3"/>
                    </a:lnTo>
                    <a:lnTo>
                      <a:pt x="285" y="4"/>
                    </a:lnTo>
                    <a:lnTo>
                      <a:pt x="275" y="12"/>
                    </a:lnTo>
                    <a:lnTo>
                      <a:pt x="246" y="20"/>
                    </a:lnTo>
                    <a:lnTo>
                      <a:pt x="219" y="21"/>
                    </a:lnTo>
                    <a:lnTo>
                      <a:pt x="187" y="23"/>
                    </a:lnTo>
                    <a:lnTo>
                      <a:pt x="159" y="23"/>
                    </a:lnTo>
                    <a:lnTo>
                      <a:pt x="132" y="24"/>
                    </a:lnTo>
                    <a:lnTo>
                      <a:pt x="99" y="24"/>
                    </a:lnTo>
                    <a:lnTo>
                      <a:pt x="71" y="20"/>
                    </a:lnTo>
                    <a:lnTo>
                      <a:pt x="27" y="14"/>
                    </a:lnTo>
                    <a:lnTo>
                      <a:pt x="6" y="7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09" name="Rectangle 49"/>
              <p:cNvSpPr>
                <a:spLocks noChangeAspect="1" noChangeArrowheads="1"/>
              </p:cNvSpPr>
              <p:nvPr/>
            </p:nvSpPr>
            <p:spPr bwMode="auto">
              <a:xfrm>
                <a:off x="1570" y="2216"/>
                <a:ext cx="220" cy="31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10" name="Freeform 50"/>
              <p:cNvSpPr>
                <a:spLocks noChangeAspect="1"/>
              </p:cNvSpPr>
              <p:nvPr/>
            </p:nvSpPr>
            <p:spPr bwMode="auto">
              <a:xfrm>
                <a:off x="1556" y="2207"/>
                <a:ext cx="245" cy="138"/>
              </a:xfrm>
              <a:custGeom>
                <a:avLst/>
                <a:gdLst>
                  <a:gd name="T0" fmla="*/ 20 w 245"/>
                  <a:gd name="T1" fmla="*/ 123 h 138"/>
                  <a:gd name="T2" fmla="*/ 20 w 245"/>
                  <a:gd name="T3" fmla="*/ 51 h 138"/>
                  <a:gd name="T4" fmla="*/ 27 w 245"/>
                  <a:gd name="T5" fmla="*/ 24 h 138"/>
                  <a:gd name="T6" fmla="*/ 58 w 245"/>
                  <a:gd name="T7" fmla="*/ 22 h 138"/>
                  <a:gd name="T8" fmla="*/ 127 w 245"/>
                  <a:gd name="T9" fmla="*/ 27 h 138"/>
                  <a:gd name="T10" fmla="*/ 190 w 245"/>
                  <a:gd name="T11" fmla="*/ 31 h 138"/>
                  <a:gd name="T12" fmla="*/ 216 w 245"/>
                  <a:gd name="T13" fmla="*/ 67 h 138"/>
                  <a:gd name="T14" fmla="*/ 225 w 245"/>
                  <a:gd name="T15" fmla="*/ 112 h 138"/>
                  <a:gd name="T16" fmla="*/ 231 w 245"/>
                  <a:gd name="T17" fmla="*/ 137 h 138"/>
                  <a:gd name="T18" fmla="*/ 235 w 245"/>
                  <a:gd name="T19" fmla="*/ 51 h 138"/>
                  <a:gd name="T20" fmla="*/ 240 w 245"/>
                  <a:gd name="T21" fmla="*/ 25 h 138"/>
                  <a:gd name="T22" fmla="*/ 244 w 245"/>
                  <a:gd name="T23" fmla="*/ 2 h 138"/>
                  <a:gd name="T24" fmla="*/ 225 w 245"/>
                  <a:gd name="T25" fmla="*/ 6 h 138"/>
                  <a:gd name="T26" fmla="*/ 192 w 245"/>
                  <a:gd name="T27" fmla="*/ 13 h 138"/>
                  <a:gd name="T28" fmla="*/ 124 w 245"/>
                  <a:gd name="T29" fmla="*/ 16 h 138"/>
                  <a:gd name="T30" fmla="*/ 63 w 245"/>
                  <a:gd name="T31" fmla="*/ 16 h 138"/>
                  <a:gd name="T32" fmla="*/ 13 w 245"/>
                  <a:gd name="T33" fmla="*/ 6 h 138"/>
                  <a:gd name="T34" fmla="*/ 0 w 245"/>
                  <a:gd name="T35" fmla="*/ 0 h 138"/>
                  <a:gd name="T36" fmla="*/ 14 w 245"/>
                  <a:gd name="T37" fmla="*/ 53 h 138"/>
                  <a:gd name="T38" fmla="*/ 20 w 245"/>
                  <a:gd name="T39" fmla="*/ 12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45" h="138">
                    <a:moveTo>
                      <a:pt x="20" y="123"/>
                    </a:moveTo>
                    <a:lnTo>
                      <a:pt x="20" y="51"/>
                    </a:lnTo>
                    <a:lnTo>
                      <a:pt x="27" y="24"/>
                    </a:lnTo>
                    <a:lnTo>
                      <a:pt x="58" y="22"/>
                    </a:lnTo>
                    <a:lnTo>
                      <a:pt x="127" y="27"/>
                    </a:lnTo>
                    <a:lnTo>
                      <a:pt x="190" y="31"/>
                    </a:lnTo>
                    <a:lnTo>
                      <a:pt x="216" y="67"/>
                    </a:lnTo>
                    <a:lnTo>
                      <a:pt x="225" y="112"/>
                    </a:lnTo>
                    <a:lnTo>
                      <a:pt x="231" y="137"/>
                    </a:lnTo>
                    <a:lnTo>
                      <a:pt x="235" y="51"/>
                    </a:lnTo>
                    <a:lnTo>
                      <a:pt x="240" y="25"/>
                    </a:lnTo>
                    <a:lnTo>
                      <a:pt x="244" y="2"/>
                    </a:lnTo>
                    <a:lnTo>
                      <a:pt x="225" y="6"/>
                    </a:lnTo>
                    <a:lnTo>
                      <a:pt x="192" y="13"/>
                    </a:lnTo>
                    <a:lnTo>
                      <a:pt x="124" y="16"/>
                    </a:lnTo>
                    <a:lnTo>
                      <a:pt x="63" y="16"/>
                    </a:lnTo>
                    <a:lnTo>
                      <a:pt x="13" y="6"/>
                    </a:lnTo>
                    <a:lnTo>
                      <a:pt x="0" y="0"/>
                    </a:lnTo>
                    <a:lnTo>
                      <a:pt x="14" y="53"/>
                    </a:lnTo>
                    <a:lnTo>
                      <a:pt x="20" y="128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11" name="Oval 51"/>
              <p:cNvSpPr>
                <a:spLocks noChangeAspect="1" noChangeArrowheads="1"/>
              </p:cNvSpPr>
              <p:nvPr/>
            </p:nvSpPr>
            <p:spPr bwMode="auto">
              <a:xfrm>
                <a:off x="1600" y="2534"/>
                <a:ext cx="161" cy="24"/>
              </a:xfrm>
              <a:prstGeom prst="ellipse">
                <a:avLst/>
              </a:prstGeom>
              <a:solidFill>
                <a:srgbClr val="063DE8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12" name="Oval 52"/>
              <p:cNvSpPr>
                <a:spLocks noChangeAspect="1" noChangeArrowheads="1"/>
              </p:cNvSpPr>
              <p:nvPr/>
            </p:nvSpPr>
            <p:spPr bwMode="auto">
              <a:xfrm>
                <a:off x="1576" y="2524"/>
                <a:ext cx="212" cy="2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13" name="AutoShape 53"/>
              <p:cNvSpPr>
                <a:spLocks noChangeAspect="1" noChangeArrowheads="1"/>
              </p:cNvSpPr>
              <p:nvPr/>
            </p:nvSpPr>
            <p:spPr bwMode="auto">
              <a:xfrm>
                <a:off x="1653" y="2419"/>
                <a:ext cx="35" cy="54"/>
              </a:xfrm>
              <a:prstGeom prst="cube">
                <a:avLst>
                  <a:gd name="adj" fmla="val 24995"/>
                </a:avLst>
              </a:prstGeom>
              <a:solidFill>
                <a:srgbClr val="FFFF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14" name="Freeform 54"/>
              <p:cNvSpPr>
                <a:spLocks noChangeAspect="1"/>
              </p:cNvSpPr>
              <p:nvPr/>
            </p:nvSpPr>
            <p:spPr bwMode="auto">
              <a:xfrm>
                <a:off x="1604" y="2303"/>
                <a:ext cx="40" cy="68"/>
              </a:xfrm>
              <a:custGeom>
                <a:avLst/>
                <a:gdLst>
                  <a:gd name="T0" fmla="*/ 0 w 40"/>
                  <a:gd name="T1" fmla="*/ 41 h 68"/>
                  <a:gd name="T2" fmla="*/ 23 w 40"/>
                  <a:gd name="T3" fmla="*/ 67 h 68"/>
                  <a:gd name="T4" fmla="*/ 39 w 40"/>
                  <a:gd name="T5" fmla="*/ 23 h 68"/>
                  <a:gd name="T6" fmla="*/ 16 w 40"/>
                  <a:gd name="T7" fmla="*/ 0 h 68"/>
                  <a:gd name="T8" fmla="*/ 0 w 40"/>
                  <a:gd name="T9" fmla="*/ 41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68">
                    <a:moveTo>
                      <a:pt x="0" y="41"/>
                    </a:moveTo>
                    <a:lnTo>
                      <a:pt x="23" y="67"/>
                    </a:lnTo>
                    <a:lnTo>
                      <a:pt x="39" y="23"/>
                    </a:lnTo>
                    <a:lnTo>
                      <a:pt x="16" y="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15" name="Freeform 55"/>
              <p:cNvSpPr>
                <a:spLocks noChangeAspect="1"/>
              </p:cNvSpPr>
              <p:nvPr/>
            </p:nvSpPr>
            <p:spPr bwMode="auto">
              <a:xfrm>
                <a:off x="1621" y="2300"/>
                <a:ext cx="47" cy="71"/>
              </a:xfrm>
              <a:custGeom>
                <a:avLst/>
                <a:gdLst>
                  <a:gd name="T0" fmla="*/ 0 w 47"/>
                  <a:gd name="T1" fmla="*/ 0 h 71"/>
                  <a:gd name="T2" fmla="*/ 24 w 47"/>
                  <a:gd name="T3" fmla="*/ 7 h 71"/>
                  <a:gd name="T4" fmla="*/ 46 w 47"/>
                  <a:gd name="T5" fmla="*/ 32 h 71"/>
                  <a:gd name="T6" fmla="*/ 22 w 47"/>
                  <a:gd name="T7" fmla="*/ 25 h 71"/>
                  <a:gd name="T8" fmla="*/ 6 w 47"/>
                  <a:gd name="T9" fmla="*/ 70 h 71"/>
                  <a:gd name="T10" fmla="*/ 35 w 47"/>
                  <a:gd name="T11" fmla="*/ 70 h 71"/>
                  <a:gd name="T12" fmla="*/ 45 w 47"/>
                  <a:gd name="T13" fmla="*/ 33 h 71"/>
                  <a:gd name="T14" fmla="*/ 45 w 47"/>
                  <a:gd name="T15" fmla="*/ 3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71">
                    <a:moveTo>
                      <a:pt x="0" y="0"/>
                    </a:moveTo>
                    <a:lnTo>
                      <a:pt x="24" y="7"/>
                    </a:lnTo>
                    <a:lnTo>
                      <a:pt x="46" y="32"/>
                    </a:lnTo>
                    <a:lnTo>
                      <a:pt x="22" y="25"/>
                    </a:lnTo>
                    <a:lnTo>
                      <a:pt x="6" y="70"/>
                    </a:lnTo>
                    <a:lnTo>
                      <a:pt x="35" y="70"/>
                    </a:lnTo>
                    <a:lnTo>
                      <a:pt x="45" y="33"/>
                    </a:lnTo>
                    <a:lnTo>
                      <a:pt x="45" y="3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016" name="Group 56"/>
              <p:cNvGrpSpPr>
                <a:grpSpLocks noChangeAspect="1"/>
              </p:cNvGrpSpPr>
              <p:nvPr/>
            </p:nvGrpSpPr>
            <p:grpSpPr bwMode="auto">
              <a:xfrm>
                <a:off x="1563" y="2062"/>
                <a:ext cx="68" cy="79"/>
                <a:chOff x="1563" y="2062"/>
                <a:chExt cx="68" cy="79"/>
              </a:xfrm>
            </p:grpSpPr>
            <p:sp>
              <p:nvSpPr>
                <p:cNvPr id="41017" name="Freeform 57"/>
                <p:cNvSpPr>
                  <a:spLocks noChangeAspect="1"/>
                </p:cNvSpPr>
                <p:nvPr/>
              </p:nvSpPr>
              <p:spPr bwMode="auto">
                <a:xfrm>
                  <a:off x="1563" y="2065"/>
                  <a:ext cx="42" cy="76"/>
                </a:xfrm>
                <a:custGeom>
                  <a:avLst/>
                  <a:gdLst>
                    <a:gd name="T0" fmla="*/ 0 w 42"/>
                    <a:gd name="T1" fmla="*/ 46 h 76"/>
                    <a:gd name="T2" fmla="*/ 24 w 42"/>
                    <a:gd name="T3" fmla="*/ 75 h 76"/>
                    <a:gd name="T4" fmla="*/ 41 w 42"/>
                    <a:gd name="T5" fmla="*/ 25 h 76"/>
                    <a:gd name="T6" fmla="*/ 17 w 42"/>
                    <a:gd name="T7" fmla="*/ 0 h 76"/>
                    <a:gd name="T8" fmla="*/ 0 w 42"/>
                    <a:gd name="T9" fmla="*/ 4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76">
                      <a:moveTo>
                        <a:pt x="0" y="46"/>
                      </a:moveTo>
                      <a:lnTo>
                        <a:pt x="24" y="75"/>
                      </a:lnTo>
                      <a:lnTo>
                        <a:pt x="41" y="25"/>
                      </a:lnTo>
                      <a:lnTo>
                        <a:pt x="17" y="0"/>
                      </a:lnTo>
                      <a:lnTo>
                        <a:pt x="0" y="4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1018" name="Freeform 58"/>
                <p:cNvSpPr>
                  <a:spLocks noChangeAspect="1"/>
                </p:cNvSpPr>
                <p:nvPr/>
              </p:nvSpPr>
              <p:spPr bwMode="auto">
                <a:xfrm>
                  <a:off x="1582" y="2062"/>
                  <a:ext cx="49" cy="79"/>
                </a:xfrm>
                <a:custGeom>
                  <a:avLst/>
                  <a:gdLst>
                    <a:gd name="T0" fmla="*/ 0 w 49"/>
                    <a:gd name="T1" fmla="*/ 0 h 79"/>
                    <a:gd name="T2" fmla="*/ 25 w 49"/>
                    <a:gd name="T3" fmla="*/ 8 h 79"/>
                    <a:gd name="T4" fmla="*/ 48 w 49"/>
                    <a:gd name="T5" fmla="*/ 35 h 79"/>
                    <a:gd name="T6" fmla="*/ 23 w 49"/>
                    <a:gd name="T7" fmla="*/ 28 h 79"/>
                    <a:gd name="T8" fmla="*/ 6 w 49"/>
                    <a:gd name="T9" fmla="*/ 78 h 79"/>
                    <a:gd name="T10" fmla="*/ 36 w 49"/>
                    <a:gd name="T11" fmla="*/ 78 h 79"/>
                    <a:gd name="T12" fmla="*/ 47 w 49"/>
                    <a:gd name="T13" fmla="*/ 37 h 79"/>
                    <a:gd name="T14" fmla="*/ 47 w 49"/>
                    <a:gd name="T15" fmla="*/ 34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9" h="79">
                      <a:moveTo>
                        <a:pt x="0" y="0"/>
                      </a:moveTo>
                      <a:lnTo>
                        <a:pt x="25" y="8"/>
                      </a:lnTo>
                      <a:lnTo>
                        <a:pt x="48" y="35"/>
                      </a:lnTo>
                      <a:lnTo>
                        <a:pt x="23" y="28"/>
                      </a:lnTo>
                      <a:lnTo>
                        <a:pt x="6" y="78"/>
                      </a:lnTo>
                      <a:lnTo>
                        <a:pt x="36" y="78"/>
                      </a:lnTo>
                      <a:lnTo>
                        <a:pt x="47" y="37"/>
                      </a:lnTo>
                      <a:lnTo>
                        <a:pt x="47" y="3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1019" name="Freeform 59"/>
              <p:cNvSpPr>
                <a:spLocks noChangeAspect="1"/>
              </p:cNvSpPr>
              <p:nvPr/>
            </p:nvSpPr>
            <p:spPr bwMode="auto">
              <a:xfrm>
                <a:off x="1649" y="2237"/>
                <a:ext cx="36" cy="63"/>
              </a:xfrm>
              <a:custGeom>
                <a:avLst/>
                <a:gdLst>
                  <a:gd name="T0" fmla="*/ 0 w 36"/>
                  <a:gd name="T1" fmla="*/ 24 h 63"/>
                  <a:gd name="T2" fmla="*/ 21 w 36"/>
                  <a:gd name="T3" fmla="*/ 0 h 63"/>
                  <a:gd name="T4" fmla="*/ 35 w 36"/>
                  <a:gd name="T5" fmla="*/ 41 h 63"/>
                  <a:gd name="T6" fmla="*/ 14 w 36"/>
                  <a:gd name="T7" fmla="*/ 62 h 63"/>
                  <a:gd name="T8" fmla="*/ 0 w 36"/>
                  <a:gd name="T9" fmla="*/ 2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63">
                    <a:moveTo>
                      <a:pt x="0" y="24"/>
                    </a:moveTo>
                    <a:lnTo>
                      <a:pt x="21" y="0"/>
                    </a:lnTo>
                    <a:lnTo>
                      <a:pt x="35" y="41"/>
                    </a:lnTo>
                    <a:lnTo>
                      <a:pt x="14" y="62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20" name="Freeform 60"/>
              <p:cNvSpPr>
                <a:spLocks noChangeAspect="1"/>
              </p:cNvSpPr>
              <p:nvPr/>
            </p:nvSpPr>
            <p:spPr bwMode="auto">
              <a:xfrm>
                <a:off x="1665" y="2237"/>
                <a:ext cx="42" cy="66"/>
              </a:xfrm>
              <a:custGeom>
                <a:avLst/>
                <a:gdLst>
                  <a:gd name="T0" fmla="*/ 0 w 42"/>
                  <a:gd name="T1" fmla="*/ 65 h 66"/>
                  <a:gd name="T2" fmla="*/ 22 w 42"/>
                  <a:gd name="T3" fmla="*/ 58 h 66"/>
                  <a:gd name="T4" fmla="*/ 41 w 42"/>
                  <a:gd name="T5" fmla="*/ 35 h 66"/>
                  <a:gd name="T6" fmla="*/ 19 w 42"/>
                  <a:gd name="T7" fmla="*/ 41 h 66"/>
                  <a:gd name="T8" fmla="*/ 5 w 42"/>
                  <a:gd name="T9" fmla="*/ 0 h 66"/>
                  <a:gd name="T10" fmla="*/ 31 w 42"/>
                  <a:gd name="T11" fmla="*/ 0 h 66"/>
                  <a:gd name="T12" fmla="*/ 40 w 42"/>
                  <a:gd name="T13" fmla="*/ 34 h 66"/>
                  <a:gd name="T14" fmla="*/ 40 w 42"/>
                  <a:gd name="T15" fmla="*/ 3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66">
                    <a:moveTo>
                      <a:pt x="0" y="65"/>
                    </a:moveTo>
                    <a:lnTo>
                      <a:pt x="22" y="58"/>
                    </a:lnTo>
                    <a:lnTo>
                      <a:pt x="41" y="35"/>
                    </a:lnTo>
                    <a:lnTo>
                      <a:pt x="19" y="41"/>
                    </a:lnTo>
                    <a:lnTo>
                      <a:pt x="5" y="0"/>
                    </a:lnTo>
                    <a:lnTo>
                      <a:pt x="31" y="0"/>
                    </a:lnTo>
                    <a:lnTo>
                      <a:pt x="40" y="34"/>
                    </a:lnTo>
                    <a:lnTo>
                      <a:pt x="40" y="3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021" name="Group 61"/>
              <p:cNvGrpSpPr>
                <a:grpSpLocks noChangeAspect="1"/>
              </p:cNvGrpSpPr>
              <p:nvPr/>
            </p:nvGrpSpPr>
            <p:grpSpPr bwMode="auto">
              <a:xfrm>
                <a:off x="1649" y="2024"/>
                <a:ext cx="58" cy="66"/>
                <a:chOff x="1649" y="2024"/>
                <a:chExt cx="58" cy="66"/>
              </a:xfrm>
            </p:grpSpPr>
            <p:sp>
              <p:nvSpPr>
                <p:cNvPr id="41022" name="Freeform 62"/>
                <p:cNvSpPr>
                  <a:spLocks noChangeAspect="1"/>
                </p:cNvSpPr>
                <p:nvPr/>
              </p:nvSpPr>
              <p:spPr bwMode="auto">
                <a:xfrm>
                  <a:off x="1649" y="2024"/>
                  <a:ext cx="36" cy="63"/>
                </a:xfrm>
                <a:custGeom>
                  <a:avLst/>
                  <a:gdLst>
                    <a:gd name="T0" fmla="*/ 0 w 36"/>
                    <a:gd name="T1" fmla="*/ 24 h 63"/>
                    <a:gd name="T2" fmla="*/ 21 w 36"/>
                    <a:gd name="T3" fmla="*/ 0 h 63"/>
                    <a:gd name="T4" fmla="*/ 35 w 36"/>
                    <a:gd name="T5" fmla="*/ 41 h 63"/>
                    <a:gd name="T6" fmla="*/ 14 w 36"/>
                    <a:gd name="T7" fmla="*/ 62 h 63"/>
                    <a:gd name="T8" fmla="*/ 0 w 36"/>
                    <a:gd name="T9" fmla="*/ 24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63">
                      <a:moveTo>
                        <a:pt x="0" y="24"/>
                      </a:moveTo>
                      <a:lnTo>
                        <a:pt x="21" y="0"/>
                      </a:lnTo>
                      <a:lnTo>
                        <a:pt x="35" y="41"/>
                      </a:lnTo>
                      <a:lnTo>
                        <a:pt x="14" y="62"/>
                      </a:lnTo>
                      <a:lnTo>
                        <a:pt x="0" y="2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1023" name="Freeform 63"/>
                <p:cNvSpPr>
                  <a:spLocks noChangeAspect="1"/>
                </p:cNvSpPr>
                <p:nvPr/>
              </p:nvSpPr>
              <p:spPr bwMode="auto">
                <a:xfrm>
                  <a:off x="1665" y="2024"/>
                  <a:ext cx="42" cy="66"/>
                </a:xfrm>
                <a:custGeom>
                  <a:avLst/>
                  <a:gdLst>
                    <a:gd name="T0" fmla="*/ 0 w 42"/>
                    <a:gd name="T1" fmla="*/ 65 h 66"/>
                    <a:gd name="T2" fmla="*/ 22 w 42"/>
                    <a:gd name="T3" fmla="*/ 58 h 66"/>
                    <a:gd name="T4" fmla="*/ 41 w 42"/>
                    <a:gd name="T5" fmla="*/ 35 h 66"/>
                    <a:gd name="T6" fmla="*/ 19 w 42"/>
                    <a:gd name="T7" fmla="*/ 41 h 66"/>
                    <a:gd name="T8" fmla="*/ 5 w 42"/>
                    <a:gd name="T9" fmla="*/ 0 h 66"/>
                    <a:gd name="T10" fmla="*/ 31 w 42"/>
                    <a:gd name="T11" fmla="*/ 0 h 66"/>
                    <a:gd name="T12" fmla="*/ 40 w 42"/>
                    <a:gd name="T13" fmla="*/ 34 h 66"/>
                    <a:gd name="T14" fmla="*/ 40 w 42"/>
                    <a:gd name="T15" fmla="*/ 3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2" h="66">
                      <a:moveTo>
                        <a:pt x="0" y="65"/>
                      </a:moveTo>
                      <a:lnTo>
                        <a:pt x="22" y="58"/>
                      </a:lnTo>
                      <a:lnTo>
                        <a:pt x="41" y="35"/>
                      </a:lnTo>
                      <a:lnTo>
                        <a:pt x="19" y="41"/>
                      </a:lnTo>
                      <a:lnTo>
                        <a:pt x="5" y="0"/>
                      </a:lnTo>
                      <a:lnTo>
                        <a:pt x="31" y="0"/>
                      </a:lnTo>
                      <a:lnTo>
                        <a:pt x="40" y="34"/>
                      </a:lnTo>
                      <a:lnTo>
                        <a:pt x="40" y="3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</p:grpSp>
      </p:grpSp>
      <p:grpSp>
        <p:nvGrpSpPr>
          <p:cNvPr id="41024" name="Group 64"/>
          <p:cNvGrpSpPr>
            <a:grpSpLocks/>
          </p:cNvGrpSpPr>
          <p:nvPr/>
        </p:nvGrpSpPr>
        <p:grpSpPr bwMode="auto">
          <a:xfrm>
            <a:off x="7245351" y="1731964"/>
            <a:ext cx="3413125" cy="4397375"/>
            <a:chOff x="3610" y="1103"/>
            <a:chExt cx="2150" cy="2770"/>
          </a:xfrm>
        </p:grpSpPr>
        <p:sp>
          <p:nvSpPr>
            <p:cNvPr id="41025" name="Rectangle 65"/>
            <p:cNvSpPr>
              <a:spLocks noChangeArrowheads="1"/>
            </p:cNvSpPr>
            <p:nvPr/>
          </p:nvSpPr>
          <p:spPr bwMode="auto">
            <a:xfrm>
              <a:off x="3610" y="1103"/>
              <a:ext cx="2150" cy="9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2400" b="1">
                  <a:solidFill>
                    <a:srgbClr val="D67F00"/>
                  </a:solidFill>
                </a:rPr>
                <a:t>SUPERSATURATED SOLUTION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kumimoji="1" lang="en-US" sz="2400">
                  <a:solidFill>
                    <a:srgbClr val="6699FF"/>
                  </a:solidFill>
                </a:rPr>
                <a:t>becomes unstable, crystals form</a:t>
              </a:r>
            </a:p>
          </p:txBody>
        </p:sp>
        <p:grpSp>
          <p:nvGrpSpPr>
            <p:cNvPr id="41026" name="Group 66"/>
            <p:cNvGrpSpPr>
              <a:grpSpLocks noChangeAspect="1"/>
            </p:cNvGrpSpPr>
            <p:nvPr/>
          </p:nvGrpSpPr>
          <p:grpSpPr bwMode="auto">
            <a:xfrm>
              <a:off x="4575" y="2166"/>
              <a:ext cx="345" cy="1707"/>
              <a:chOff x="4579" y="1988"/>
              <a:chExt cx="289" cy="1431"/>
            </a:xfrm>
          </p:grpSpPr>
          <p:sp>
            <p:nvSpPr>
              <p:cNvPr id="41027" name="Rectangle 67"/>
              <p:cNvSpPr>
                <a:spLocks noChangeAspect="1" noChangeArrowheads="1"/>
              </p:cNvSpPr>
              <p:nvPr/>
            </p:nvSpPr>
            <p:spPr bwMode="auto">
              <a:xfrm>
                <a:off x="4640" y="2224"/>
                <a:ext cx="167" cy="105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28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4611" y="2156"/>
                <a:ext cx="224" cy="1117"/>
              </a:xfrm>
              <a:prstGeom prst="rect">
                <a:avLst/>
              </a:prstGeom>
              <a:gradFill rotWithShape="0">
                <a:gsLst>
                  <a:gs pos="0">
                    <a:srgbClr val="618FFD"/>
                  </a:gs>
                  <a:gs pos="50000">
                    <a:srgbClr val="618FFD">
                      <a:gamma/>
                      <a:tint val="89804"/>
                      <a:invGamma/>
                    </a:srgbClr>
                  </a:gs>
                  <a:gs pos="100000">
                    <a:srgbClr val="618FFD"/>
                  </a:gs>
                </a:gsLst>
                <a:lin ang="0" scaled="1"/>
              </a:gra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29" name="Oval 69"/>
              <p:cNvSpPr>
                <a:spLocks noChangeAspect="1" noChangeArrowheads="1"/>
              </p:cNvSpPr>
              <p:nvPr/>
            </p:nvSpPr>
            <p:spPr bwMode="auto">
              <a:xfrm>
                <a:off x="4611" y="3158"/>
                <a:ext cx="224" cy="26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FFFFFF">
                      <a:gamma/>
                      <a:shade val="40000"/>
                      <a:invGamma/>
                    </a:srgbClr>
                  </a:gs>
                  <a:gs pos="100000">
                    <a:srgbClr val="FFFFFF"/>
                  </a:gs>
                </a:gsLst>
                <a:lin ang="2700000" scaled="1"/>
              </a:gra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0" name="Oval 70"/>
              <p:cNvSpPr>
                <a:spLocks noChangeAspect="1" noChangeArrowheads="1"/>
              </p:cNvSpPr>
              <p:nvPr/>
            </p:nvSpPr>
            <p:spPr bwMode="auto">
              <a:xfrm>
                <a:off x="4610" y="3117"/>
                <a:ext cx="219" cy="273"/>
              </a:xfrm>
              <a:prstGeom prst="ellipse">
                <a:avLst/>
              </a:prstGeom>
              <a:gradFill rotWithShape="0">
                <a:gsLst>
                  <a:gs pos="0">
                    <a:srgbClr val="618FFD"/>
                  </a:gs>
                  <a:gs pos="50000">
                    <a:srgbClr val="618FFD">
                      <a:gamma/>
                      <a:tint val="89804"/>
                      <a:invGamma/>
                    </a:srgbClr>
                  </a:gs>
                  <a:gs pos="100000">
                    <a:srgbClr val="618FFD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1" name="Oval 71"/>
              <p:cNvSpPr>
                <a:spLocks noChangeAspect="1" noChangeArrowheads="1"/>
              </p:cNvSpPr>
              <p:nvPr/>
            </p:nvSpPr>
            <p:spPr bwMode="auto">
              <a:xfrm>
                <a:off x="4584" y="2134"/>
                <a:ext cx="278" cy="33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2" name="Arc 72"/>
              <p:cNvSpPr>
                <a:spLocks noChangeAspect="1"/>
              </p:cNvSpPr>
              <p:nvPr/>
            </p:nvSpPr>
            <p:spPr bwMode="auto">
              <a:xfrm>
                <a:off x="4585" y="2159"/>
                <a:ext cx="25" cy="134"/>
              </a:xfrm>
              <a:custGeom>
                <a:avLst/>
                <a:gdLst>
                  <a:gd name="G0" fmla="+- 881 0 0"/>
                  <a:gd name="G1" fmla="+- 21600 0 0"/>
                  <a:gd name="G2" fmla="+- 21600 0 0"/>
                  <a:gd name="T0" fmla="*/ 0 w 22481"/>
                  <a:gd name="T1" fmla="*/ 18 h 21600"/>
                  <a:gd name="T2" fmla="*/ 22481 w 22481"/>
                  <a:gd name="T3" fmla="*/ 21600 h 21600"/>
                  <a:gd name="T4" fmla="*/ 881 w 224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2481" h="21600" fill="none" extrusionOk="0">
                    <a:moveTo>
                      <a:pt x="-1" y="17"/>
                    </a:moveTo>
                    <a:cubicBezTo>
                      <a:pt x="293" y="5"/>
                      <a:pt x="587" y="0"/>
                      <a:pt x="881" y="0"/>
                    </a:cubicBezTo>
                    <a:cubicBezTo>
                      <a:pt x="12810" y="0"/>
                      <a:pt x="22481" y="9670"/>
                      <a:pt x="22481" y="21600"/>
                    </a:cubicBezTo>
                  </a:path>
                  <a:path w="22481" h="21600" stroke="0" extrusionOk="0">
                    <a:moveTo>
                      <a:pt x="-1" y="17"/>
                    </a:moveTo>
                    <a:cubicBezTo>
                      <a:pt x="293" y="5"/>
                      <a:pt x="587" y="0"/>
                      <a:pt x="881" y="0"/>
                    </a:cubicBezTo>
                    <a:cubicBezTo>
                      <a:pt x="12810" y="0"/>
                      <a:pt x="22481" y="9670"/>
                      <a:pt x="22481" y="21600"/>
                    </a:cubicBezTo>
                    <a:lnTo>
                      <a:pt x="881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3" name="Arc 73"/>
              <p:cNvSpPr>
                <a:spLocks noChangeAspect="1"/>
              </p:cNvSpPr>
              <p:nvPr/>
            </p:nvSpPr>
            <p:spPr bwMode="auto">
              <a:xfrm>
                <a:off x="4839" y="2150"/>
                <a:ext cx="25" cy="135"/>
              </a:xfrm>
              <a:custGeom>
                <a:avLst/>
                <a:gdLst>
                  <a:gd name="G0" fmla="+- 21600 0 0"/>
                  <a:gd name="G1" fmla="+- 21582 0 0"/>
                  <a:gd name="G2" fmla="+- 21600 0 0"/>
                  <a:gd name="T0" fmla="*/ 0 w 21600"/>
                  <a:gd name="T1" fmla="*/ 21582 h 21582"/>
                  <a:gd name="T2" fmla="*/ 20719 w 21600"/>
                  <a:gd name="T3" fmla="*/ 0 h 21582"/>
                  <a:gd name="T4" fmla="*/ 21600 w 21600"/>
                  <a:gd name="T5" fmla="*/ 21582 h 21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582" fill="none" extrusionOk="0">
                    <a:moveTo>
                      <a:pt x="0" y="21582"/>
                    </a:moveTo>
                    <a:cubicBezTo>
                      <a:pt x="0" y="9995"/>
                      <a:pt x="9142" y="472"/>
                      <a:pt x="20718" y="-1"/>
                    </a:cubicBezTo>
                  </a:path>
                  <a:path w="21600" h="21582" stroke="0" extrusionOk="0">
                    <a:moveTo>
                      <a:pt x="0" y="21582"/>
                    </a:moveTo>
                    <a:cubicBezTo>
                      <a:pt x="0" y="9995"/>
                      <a:pt x="9142" y="472"/>
                      <a:pt x="20718" y="-1"/>
                    </a:cubicBezTo>
                    <a:lnTo>
                      <a:pt x="21600" y="2158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4" name="Oval 74"/>
              <p:cNvSpPr>
                <a:spLocks noChangeAspect="1" noChangeArrowheads="1"/>
              </p:cNvSpPr>
              <p:nvPr/>
            </p:nvSpPr>
            <p:spPr bwMode="auto">
              <a:xfrm>
                <a:off x="4612" y="2148"/>
                <a:ext cx="220" cy="53"/>
              </a:xfrm>
              <a:prstGeom prst="ellipse">
                <a:avLst/>
              </a:prstGeom>
              <a:gradFill rotWithShape="0">
                <a:gsLst>
                  <a:gs pos="0">
                    <a:srgbClr val="CECECE"/>
                  </a:gs>
                  <a:gs pos="100000">
                    <a:srgbClr val="CECECE">
                      <a:gamma/>
                      <a:shade val="89804"/>
                      <a:invGamma/>
                    </a:srgbClr>
                  </a:gs>
                </a:gsLst>
                <a:path path="rect">
                  <a:fillToRect l="100000" b="10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5" name="Freeform 75"/>
              <p:cNvSpPr>
                <a:spLocks noChangeAspect="1"/>
              </p:cNvSpPr>
              <p:nvPr/>
            </p:nvSpPr>
            <p:spPr bwMode="auto">
              <a:xfrm>
                <a:off x="4579" y="2145"/>
                <a:ext cx="289" cy="42"/>
              </a:xfrm>
              <a:custGeom>
                <a:avLst/>
                <a:gdLst>
                  <a:gd name="T0" fmla="*/ 16 w 289"/>
                  <a:gd name="T1" fmla="*/ 0 h 42"/>
                  <a:gd name="T2" fmla="*/ 0 w 289"/>
                  <a:gd name="T3" fmla="*/ 9 h 42"/>
                  <a:gd name="T4" fmla="*/ 1 w 289"/>
                  <a:gd name="T5" fmla="*/ 14 h 42"/>
                  <a:gd name="T6" fmla="*/ 6 w 289"/>
                  <a:gd name="T7" fmla="*/ 17 h 42"/>
                  <a:gd name="T8" fmla="*/ 14 w 289"/>
                  <a:gd name="T9" fmla="*/ 24 h 42"/>
                  <a:gd name="T10" fmla="*/ 31 w 289"/>
                  <a:gd name="T11" fmla="*/ 27 h 42"/>
                  <a:gd name="T12" fmla="*/ 63 w 289"/>
                  <a:gd name="T13" fmla="*/ 35 h 42"/>
                  <a:gd name="T14" fmla="*/ 103 w 289"/>
                  <a:gd name="T15" fmla="*/ 41 h 42"/>
                  <a:gd name="T16" fmla="*/ 136 w 289"/>
                  <a:gd name="T17" fmla="*/ 41 h 42"/>
                  <a:gd name="T18" fmla="*/ 178 w 289"/>
                  <a:gd name="T19" fmla="*/ 41 h 42"/>
                  <a:gd name="T20" fmla="*/ 225 w 289"/>
                  <a:gd name="T21" fmla="*/ 37 h 42"/>
                  <a:gd name="T22" fmla="*/ 261 w 289"/>
                  <a:gd name="T23" fmla="*/ 30 h 42"/>
                  <a:gd name="T24" fmla="*/ 277 w 289"/>
                  <a:gd name="T25" fmla="*/ 24 h 42"/>
                  <a:gd name="T26" fmla="*/ 288 w 289"/>
                  <a:gd name="T27" fmla="*/ 9 h 42"/>
                  <a:gd name="T28" fmla="*/ 287 w 289"/>
                  <a:gd name="T29" fmla="*/ 3 h 42"/>
                  <a:gd name="T30" fmla="*/ 285 w 289"/>
                  <a:gd name="T31" fmla="*/ 4 h 42"/>
                  <a:gd name="T32" fmla="*/ 275 w 289"/>
                  <a:gd name="T33" fmla="*/ 12 h 42"/>
                  <a:gd name="T34" fmla="*/ 246 w 289"/>
                  <a:gd name="T35" fmla="*/ 20 h 42"/>
                  <a:gd name="T36" fmla="*/ 219 w 289"/>
                  <a:gd name="T37" fmla="*/ 21 h 42"/>
                  <a:gd name="T38" fmla="*/ 187 w 289"/>
                  <a:gd name="T39" fmla="*/ 23 h 42"/>
                  <a:gd name="T40" fmla="*/ 159 w 289"/>
                  <a:gd name="T41" fmla="*/ 23 h 42"/>
                  <a:gd name="T42" fmla="*/ 132 w 289"/>
                  <a:gd name="T43" fmla="*/ 24 h 42"/>
                  <a:gd name="T44" fmla="*/ 99 w 289"/>
                  <a:gd name="T45" fmla="*/ 24 h 42"/>
                  <a:gd name="T46" fmla="*/ 71 w 289"/>
                  <a:gd name="T47" fmla="*/ 20 h 42"/>
                  <a:gd name="T48" fmla="*/ 27 w 289"/>
                  <a:gd name="T49" fmla="*/ 14 h 42"/>
                  <a:gd name="T50" fmla="*/ 6 w 289"/>
                  <a:gd name="T51" fmla="*/ 7 h 42"/>
                  <a:gd name="T52" fmla="*/ 16 w 289"/>
                  <a:gd name="T53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89" h="42">
                    <a:moveTo>
                      <a:pt x="16" y="0"/>
                    </a:moveTo>
                    <a:lnTo>
                      <a:pt x="0" y="9"/>
                    </a:lnTo>
                    <a:lnTo>
                      <a:pt x="1" y="14"/>
                    </a:lnTo>
                    <a:lnTo>
                      <a:pt x="6" y="17"/>
                    </a:lnTo>
                    <a:lnTo>
                      <a:pt x="14" y="24"/>
                    </a:lnTo>
                    <a:lnTo>
                      <a:pt x="31" y="27"/>
                    </a:lnTo>
                    <a:lnTo>
                      <a:pt x="63" y="35"/>
                    </a:lnTo>
                    <a:lnTo>
                      <a:pt x="103" y="41"/>
                    </a:lnTo>
                    <a:lnTo>
                      <a:pt x="136" y="41"/>
                    </a:lnTo>
                    <a:lnTo>
                      <a:pt x="178" y="41"/>
                    </a:lnTo>
                    <a:lnTo>
                      <a:pt x="225" y="37"/>
                    </a:lnTo>
                    <a:lnTo>
                      <a:pt x="261" y="30"/>
                    </a:lnTo>
                    <a:lnTo>
                      <a:pt x="277" y="24"/>
                    </a:lnTo>
                    <a:lnTo>
                      <a:pt x="288" y="9"/>
                    </a:lnTo>
                    <a:lnTo>
                      <a:pt x="287" y="3"/>
                    </a:lnTo>
                    <a:lnTo>
                      <a:pt x="285" y="4"/>
                    </a:lnTo>
                    <a:lnTo>
                      <a:pt x="275" y="12"/>
                    </a:lnTo>
                    <a:lnTo>
                      <a:pt x="246" y="20"/>
                    </a:lnTo>
                    <a:lnTo>
                      <a:pt x="219" y="21"/>
                    </a:lnTo>
                    <a:lnTo>
                      <a:pt x="187" y="23"/>
                    </a:lnTo>
                    <a:lnTo>
                      <a:pt x="159" y="23"/>
                    </a:lnTo>
                    <a:lnTo>
                      <a:pt x="132" y="24"/>
                    </a:lnTo>
                    <a:lnTo>
                      <a:pt x="99" y="24"/>
                    </a:lnTo>
                    <a:lnTo>
                      <a:pt x="71" y="20"/>
                    </a:lnTo>
                    <a:lnTo>
                      <a:pt x="27" y="14"/>
                    </a:lnTo>
                    <a:lnTo>
                      <a:pt x="6" y="7"/>
                    </a:lnTo>
                    <a:lnTo>
                      <a:pt x="16" y="0"/>
                    </a:lnTo>
                  </a:path>
                </a:pathLst>
              </a:custGeom>
              <a:solidFill>
                <a:schemeClr val="bg1"/>
              </a:solidFill>
              <a:ln w="127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6" name="Rectangle 76"/>
              <p:cNvSpPr>
                <a:spLocks noChangeAspect="1" noChangeArrowheads="1"/>
              </p:cNvSpPr>
              <p:nvPr/>
            </p:nvSpPr>
            <p:spPr bwMode="auto">
              <a:xfrm>
                <a:off x="4612" y="2180"/>
                <a:ext cx="220" cy="319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7" name="Freeform 77"/>
              <p:cNvSpPr>
                <a:spLocks noChangeAspect="1"/>
              </p:cNvSpPr>
              <p:nvPr/>
            </p:nvSpPr>
            <p:spPr bwMode="auto">
              <a:xfrm>
                <a:off x="4593" y="2171"/>
                <a:ext cx="253" cy="138"/>
              </a:xfrm>
              <a:custGeom>
                <a:avLst/>
                <a:gdLst>
                  <a:gd name="T0" fmla="*/ 21 w 253"/>
                  <a:gd name="T1" fmla="*/ 123 h 138"/>
                  <a:gd name="T2" fmla="*/ 20 w 253"/>
                  <a:gd name="T3" fmla="*/ 51 h 138"/>
                  <a:gd name="T4" fmla="*/ 28 w 253"/>
                  <a:gd name="T5" fmla="*/ 24 h 138"/>
                  <a:gd name="T6" fmla="*/ 59 w 253"/>
                  <a:gd name="T7" fmla="*/ 22 h 138"/>
                  <a:gd name="T8" fmla="*/ 131 w 253"/>
                  <a:gd name="T9" fmla="*/ 27 h 138"/>
                  <a:gd name="T10" fmla="*/ 197 w 253"/>
                  <a:gd name="T11" fmla="*/ 31 h 138"/>
                  <a:gd name="T12" fmla="*/ 223 w 253"/>
                  <a:gd name="T13" fmla="*/ 67 h 138"/>
                  <a:gd name="T14" fmla="*/ 233 w 253"/>
                  <a:gd name="T15" fmla="*/ 112 h 138"/>
                  <a:gd name="T16" fmla="*/ 239 w 253"/>
                  <a:gd name="T17" fmla="*/ 137 h 138"/>
                  <a:gd name="T18" fmla="*/ 243 w 253"/>
                  <a:gd name="T19" fmla="*/ 51 h 138"/>
                  <a:gd name="T20" fmla="*/ 248 w 253"/>
                  <a:gd name="T21" fmla="*/ 25 h 138"/>
                  <a:gd name="T22" fmla="*/ 252 w 253"/>
                  <a:gd name="T23" fmla="*/ 2 h 138"/>
                  <a:gd name="T24" fmla="*/ 233 w 253"/>
                  <a:gd name="T25" fmla="*/ 6 h 138"/>
                  <a:gd name="T26" fmla="*/ 199 w 253"/>
                  <a:gd name="T27" fmla="*/ 13 h 138"/>
                  <a:gd name="T28" fmla="*/ 128 w 253"/>
                  <a:gd name="T29" fmla="*/ 16 h 138"/>
                  <a:gd name="T30" fmla="*/ 65 w 253"/>
                  <a:gd name="T31" fmla="*/ 16 h 138"/>
                  <a:gd name="T32" fmla="*/ 14 w 253"/>
                  <a:gd name="T33" fmla="*/ 6 h 138"/>
                  <a:gd name="T34" fmla="*/ 0 w 253"/>
                  <a:gd name="T35" fmla="*/ 0 h 138"/>
                  <a:gd name="T36" fmla="*/ 14 w 253"/>
                  <a:gd name="T37" fmla="*/ 53 h 138"/>
                  <a:gd name="T38" fmla="*/ 21 w 253"/>
                  <a:gd name="T39" fmla="*/ 128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53" h="138">
                    <a:moveTo>
                      <a:pt x="21" y="123"/>
                    </a:moveTo>
                    <a:lnTo>
                      <a:pt x="20" y="51"/>
                    </a:lnTo>
                    <a:lnTo>
                      <a:pt x="28" y="24"/>
                    </a:lnTo>
                    <a:lnTo>
                      <a:pt x="59" y="22"/>
                    </a:lnTo>
                    <a:lnTo>
                      <a:pt x="131" y="27"/>
                    </a:lnTo>
                    <a:lnTo>
                      <a:pt x="197" y="31"/>
                    </a:lnTo>
                    <a:lnTo>
                      <a:pt x="223" y="67"/>
                    </a:lnTo>
                    <a:lnTo>
                      <a:pt x="233" y="112"/>
                    </a:lnTo>
                    <a:lnTo>
                      <a:pt x="239" y="137"/>
                    </a:lnTo>
                    <a:lnTo>
                      <a:pt x="243" y="51"/>
                    </a:lnTo>
                    <a:lnTo>
                      <a:pt x="248" y="25"/>
                    </a:lnTo>
                    <a:lnTo>
                      <a:pt x="252" y="2"/>
                    </a:lnTo>
                    <a:lnTo>
                      <a:pt x="233" y="6"/>
                    </a:lnTo>
                    <a:lnTo>
                      <a:pt x="199" y="13"/>
                    </a:lnTo>
                    <a:lnTo>
                      <a:pt x="128" y="16"/>
                    </a:lnTo>
                    <a:lnTo>
                      <a:pt x="65" y="16"/>
                    </a:lnTo>
                    <a:lnTo>
                      <a:pt x="14" y="6"/>
                    </a:lnTo>
                    <a:lnTo>
                      <a:pt x="0" y="0"/>
                    </a:lnTo>
                    <a:lnTo>
                      <a:pt x="14" y="53"/>
                    </a:lnTo>
                    <a:lnTo>
                      <a:pt x="21" y="128"/>
                    </a:lnTo>
                  </a:path>
                </a:pathLst>
              </a:custGeom>
              <a:solidFill>
                <a:srgbClr val="DADAD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8" name="Oval 78"/>
              <p:cNvSpPr>
                <a:spLocks noChangeAspect="1" noChangeArrowheads="1"/>
              </p:cNvSpPr>
              <p:nvPr/>
            </p:nvSpPr>
            <p:spPr bwMode="auto">
              <a:xfrm>
                <a:off x="4642" y="2498"/>
                <a:ext cx="161" cy="24"/>
              </a:xfrm>
              <a:prstGeom prst="ellipse">
                <a:avLst/>
              </a:prstGeom>
              <a:solidFill>
                <a:srgbClr val="063DE8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39" name="Oval 79"/>
              <p:cNvSpPr>
                <a:spLocks noChangeAspect="1" noChangeArrowheads="1"/>
              </p:cNvSpPr>
              <p:nvPr/>
            </p:nvSpPr>
            <p:spPr bwMode="auto">
              <a:xfrm>
                <a:off x="4618" y="2488"/>
                <a:ext cx="212" cy="24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40" name="AutoShape 80"/>
              <p:cNvSpPr>
                <a:spLocks noChangeAspect="1" noChangeArrowheads="1"/>
              </p:cNvSpPr>
              <p:nvPr/>
            </p:nvSpPr>
            <p:spPr bwMode="auto">
              <a:xfrm>
                <a:off x="4695" y="2383"/>
                <a:ext cx="35" cy="54"/>
              </a:xfrm>
              <a:prstGeom prst="cube">
                <a:avLst>
                  <a:gd name="adj" fmla="val 24995"/>
                </a:avLst>
              </a:prstGeom>
              <a:solidFill>
                <a:srgbClr val="FFFFFF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41" name="Freeform 81"/>
              <p:cNvSpPr>
                <a:spLocks noChangeAspect="1"/>
              </p:cNvSpPr>
              <p:nvPr/>
            </p:nvSpPr>
            <p:spPr bwMode="auto">
              <a:xfrm>
                <a:off x="4646" y="2267"/>
                <a:ext cx="40" cy="68"/>
              </a:xfrm>
              <a:custGeom>
                <a:avLst/>
                <a:gdLst>
                  <a:gd name="T0" fmla="*/ 0 w 40"/>
                  <a:gd name="T1" fmla="*/ 41 h 68"/>
                  <a:gd name="T2" fmla="*/ 23 w 40"/>
                  <a:gd name="T3" fmla="*/ 67 h 68"/>
                  <a:gd name="T4" fmla="*/ 39 w 40"/>
                  <a:gd name="T5" fmla="*/ 23 h 68"/>
                  <a:gd name="T6" fmla="*/ 16 w 40"/>
                  <a:gd name="T7" fmla="*/ 0 h 68"/>
                  <a:gd name="T8" fmla="*/ 0 w 40"/>
                  <a:gd name="T9" fmla="*/ 41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0" h="68">
                    <a:moveTo>
                      <a:pt x="0" y="41"/>
                    </a:moveTo>
                    <a:lnTo>
                      <a:pt x="23" y="67"/>
                    </a:lnTo>
                    <a:lnTo>
                      <a:pt x="39" y="23"/>
                    </a:lnTo>
                    <a:lnTo>
                      <a:pt x="16" y="0"/>
                    </a:lnTo>
                    <a:lnTo>
                      <a:pt x="0" y="4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42" name="Freeform 82"/>
              <p:cNvSpPr>
                <a:spLocks noChangeAspect="1"/>
              </p:cNvSpPr>
              <p:nvPr/>
            </p:nvSpPr>
            <p:spPr bwMode="auto">
              <a:xfrm>
                <a:off x="4663" y="2264"/>
                <a:ext cx="47" cy="71"/>
              </a:xfrm>
              <a:custGeom>
                <a:avLst/>
                <a:gdLst>
                  <a:gd name="T0" fmla="*/ 0 w 47"/>
                  <a:gd name="T1" fmla="*/ 0 h 71"/>
                  <a:gd name="T2" fmla="*/ 24 w 47"/>
                  <a:gd name="T3" fmla="*/ 7 h 71"/>
                  <a:gd name="T4" fmla="*/ 46 w 47"/>
                  <a:gd name="T5" fmla="*/ 32 h 71"/>
                  <a:gd name="T6" fmla="*/ 22 w 47"/>
                  <a:gd name="T7" fmla="*/ 25 h 71"/>
                  <a:gd name="T8" fmla="*/ 6 w 47"/>
                  <a:gd name="T9" fmla="*/ 70 h 71"/>
                  <a:gd name="T10" fmla="*/ 35 w 47"/>
                  <a:gd name="T11" fmla="*/ 70 h 71"/>
                  <a:gd name="T12" fmla="*/ 45 w 47"/>
                  <a:gd name="T13" fmla="*/ 33 h 71"/>
                  <a:gd name="T14" fmla="*/ 45 w 47"/>
                  <a:gd name="T15" fmla="*/ 3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7" h="71">
                    <a:moveTo>
                      <a:pt x="0" y="0"/>
                    </a:moveTo>
                    <a:lnTo>
                      <a:pt x="24" y="7"/>
                    </a:lnTo>
                    <a:lnTo>
                      <a:pt x="46" y="32"/>
                    </a:lnTo>
                    <a:lnTo>
                      <a:pt x="22" y="25"/>
                    </a:lnTo>
                    <a:lnTo>
                      <a:pt x="6" y="70"/>
                    </a:lnTo>
                    <a:lnTo>
                      <a:pt x="35" y="70"/>
                    </a:lnTo>
                    <a:lnTo>
                      <a:pt x="45" y="33"/>
                    </a:lnTo>
                    <a:lnTo>
                      <a:pt x="45" y="3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043" name="Group 83"/>
              <p:cNvGrpSpPr>
                <a:grpSpLocks noChangeAspect="1"/>
              </p:cNvGrpSpPr>
              <p:nvPr/>
            </p:nvGrpSpPr>
            <p:grpSpPr bwMode="auto">
              <a:xfrm>
                <a:off x="4605" y="2026"/>
                <a:ext cx="68" cy="79"/>
                <a:chOff x="4605" y="2026"/>
                <a:chExt cx="68" cy="79"/>
              </a:xfrm>
            </p:grpSpPr>
            <p:sp>
              <p:nvSpPr>
                <p:cNvPr id="41044" name="Freeform 84"/>
                <p:cNvSpPr>
                  <a:spLocks noChangeAspect="1"/>
                </p:cNvSpPr>
                <p:nvPr/>
              </p:nvSpPr>
              <p:spPr bwMode="auto">
                <a:xfrm>
                  <a:off x="4605" y="2029"/>
                  <a:ext cx="42" cy="76"/>
                </a:xfrm>
                <a:custGeom>
                  <a:avLst/>
                  <a:gdLst>
                    <a:gd name="T0" fmla="*/ 0 w 42"/>
                    <a:gd name="T1" fmla="*/ 46 h 76"/>
                    <a:gd name="T2" fmla="*/ 24 w 42"/>
                    <a:gd name="T3" fmla="*/ 75 h 76"/>
                    <a:gd name="T4" fmla="*/ 41 w 42"/>
                    <a:gd name="T5" fmla="*/ 25 h 76"/>
                    <a:gd name="T6" fmla="*/ 17 w 42"/>
                    <a:gd name="T7" fmla="*/ 0 h 76"/>
                    <a:gd name="T8" fmla="*/ 0 w 42"/>
                    <a:gd name="T9" fmla="*/ 4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76">
                      <a:moveTo>
                        <a:pt x="0" y="46"/>
                      </a:moveTo>
                      <a:lnTo>
                        <a:pt x="24" y="75"/>
                      </a:lnTo>
                      <a:lnTo>
                        <a:pt x="41" y="25"/>
                      </a:lnTo>
                      <a:lnTo>
                        <a:pt x="17" y="0"/>
                      </a:lnTo>
                      <a:lnTo>
                        <a:pt x="0" y="4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1045" name="Freeform 85"/>
                <p:cNvSpPr>
                  <a:spLocks noChangeAspect="1"/>
                </p:cNvSpPr>
                <p:nvPr/>
              </p:nvSpPr>
              <p:spPr bwMode="auto">
                <a:xfrm>
                  <a:off x="4624" y="2026"/>
                  <a:ext cx="49" cy="79"/>
                </a:xfrm>
                <a:custGeom>
                  <a:avLst/>
                  <a:gdLst>
                    <a:gd name="T0" fmla="*/ 0 w 49"/>
                    <a:gd name="T1" fmla="*/ 0 h 79"/>
                    <a:gd name="T2" fmla="*/ 25 w 49"/>
                    <a:gd name="T3" fmla="*/ 8 h 79"/>
                    <a:gd name="T4" fmla="*/ 48 w 49"/>
                    <a:gd name="T5" fmla="*/ 35 h 79"/>
                    <a:gd name="T6" fmla="*/ 23 w 49"/>
                    <a:gd name="T7" fmla="*/ 28 h 79"/>
                    <a:gd name="T8" fmla="*/ 6 w 49"/>
                    <a:gd name="T9" fmla="*/ 78 h 79"/>
                    <a:gd name="T10" fmla="*/ 36 w 49"/>
                    <a:gd name="T11" fmla="*/ 78 h 79"/>
                    <a:gd name="T12" fmla="*/ 47 w 49"/>
                    <a:gd name="T13" fmla="*/ 37 h 79"/>
                    <a:gd name="T14" fmla="*/ 47 w 49"/>
                    <a:gd name="T15" fmla="*/ 34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9" h="79">
                      <a:moveTo>
                        <a:pt x="0" y="0"/>
                      </a:moveTo>
                      <a:lnTo>
                        <a:pt x="25" y="8"/>
                      </a:lnTo>
                      <a:lnTo>
                        <a:pt x="48" y="35"/>
                      </a:lnTo>
                      <a:lnTo>
                        <a:pt x="23" y="28"/>
                      </a:lnTo>
                      <a:lnTo>
                        <a:pt x="6" y="78"/>
                      </a:lnTo>
                      <a:lnTo>
                        <a:pt x="36" y="78"/>
                      </a:lnTo>
                      <a:lnTo>
                        <a:pt x="47" y="37"/>
                      </a:lnTo>
                      <a:lnTo>
                        <a:pt x="47" y="3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1046" name="Freeform 86"/>
              <p:cNvSpPr>
                <a:spLocks noChangeAspect="1"/>
              </p:cNvSpPr>
              <p:nvPr/>
            </p:nvSpPr>
            <p:spPr bwMode="auto">
              <a:xfrm>
                <a:off x="4691" y="2201"/>
                <a:ext cx="36" cy="63"/>
              </a:xfrm>
              <a:custGeom>
                <a:avLst/>
                <a:gdLst>
                  <a:gd name="T0" fmla="*/ 0 w 36"/>
                  <a:gd name="T1" fmla="*/ 24 h 63"/>
                  <a:gd name="T2" fmla="*/ 21 w 36"/>
                  <a:gd name="T3" fmla="*/ 0 h 63"/>
                  <a:gd name="T4" fmla="*/ 35 w 36"/>
                  <a:gd name="T5" fmla="*/ 41 h 63"/>
                  <a:gd name="T6" fmla="*/ 14 w 36"/>
                  <a:gd name="T7" fmla="*/ 62 h 63"/>
                  <a:gd name="T8" fmla="*/ 0 w 36"/>
                  <a:gd name="T9" fmla="*/ 24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6" h="63">
                    <a:moveTo>
                      <a:pt x="0" y="24"/>
                    </a:moveTo>
                    <a:lnTo>
                      <a:pt x="21" y="0"/>
                    </a:lnTo>
                    <a:lnTo>
                      <a:pt x="35" y="41"/>
                    </a:lnTo>
                    <a:lnTo>
                      <a:pt x="14" y="62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47" name="Freeform 87"/>
              <p:cNvSpPr>
                <a:spLocks noChangeAspect="1"/>
              </p:cNvSpPr>
              <p:nvPr/>
            </p:nvSpPr>
            <p:spPr bwMode="auto">
              <a:xfrm>
                <a:off x="4707" y="2201"/>
                <a:ext cx="42" cy="66"/>
              </a:xfrm>
              <a:custGeom>
                <a:avLst/>
                <a:gdLst>
                  <a:gd name="T0" fmla="*/ 0 w 42"/>
                  <a:gd name="T1" fmla="*/ 65 h 66"/>
                  <a:gd name="T2" fmla="*/ 22 w 42"/>
                  <a:gd name="T3" fmla="*/ 58 h 66"/>
                  <a:gd name="T4" fmla="*/ 41 w 42"/>
                  <a:gd name="T5" fmla="*/ 35 h 66"/>
                  <a:gd name="T6" fmla="*/ 19 w 42"/>
                  <a:gd name="T7" fmla="*/ 41 h 66"/>
                  <a:gd name="T8" fmla="*/ 5 w 42"/>
                  <a:gd name="T9" fmla="*/ 0 h 66"/>
                  <a:gd name="T10" fmla="*/ 31 w 42"/>
                  <a:gd name="T11" fmla="*/ 0 h 66"/>
                  <a:gd name="T12" fmla="*/ 40 w 42"/>
                  <a:gd name="T13" fmla="*/ 34 h 66"/>
                  <a:gd name="T14" fmla="*/ 40 w 42"/>
                  <a:gd name="T15" fmla="*/ 36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66">
                    <a:moveTo>
                      <a:pt x="0" y="65"/>
                    </a:moveTo>
                    <a:lnTo>
                      <a:pt x="22" y="58"/>
                    </a:lnTo>
                    <a:lnTo>
                      <a:pt x="41" y="35"/>
                    </a:lnTo>
                    <a:lnTo>
                      <a:pt x="19" y="41"/>
                    </a:lnTo>
                    <a:lnTo>
                      <a:pt x="5" y="0"/>
                    </a:lnTo>
                    <a:lnTo>
                      <a:pt x="31" y="0"/>
                    </a:lnTo>
                    <a:lnTo>
                      <a:pt x="40" y="34"/>
                    </a:lnTo>
                    <a:lnTo>
                      <a:pt x="40" y="3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grpSp>
            <p:nvGrpSpPr>
              <p:cNvPr id="41048" name="Group 88"/>
              <p:cNvGrpSpPr>
                <a:grpSpLocks noChangeAspect="1"/>
              </p:cNvGrpSpPr>
              <p:nvPr/>
            </p:nvGrpSpPr>
            <p:grpSpPr bwMode="auto">
              <a:xfrm>
                <a:off x="4691" y="1988"/>
                <a:ext cx="58" cy="66"/>
                <a:chOff x="4691" y="1988"/>
                <a:chExt cx="58" cy="66"/>
              </a:xfrm>
            </p:grpSpPr>
            <p:sp>
              <p:nvSpPr>
                <p:cNvPr id="41049" name="Freeform 89"/>
                <p:cNvSpPr>
                  <a:spLocks noChangeAspect="1"/>
                </p:cNvSpPr>
                <p:nvPr/>
              </p:nvSpPr>
              <p:spPr bwMode="auto">
                <a:xfrm>
                  <a:off x="4691" y="1988"/>
                  <a:ext cx="36" cy="63"/>
                </a:xfrm>
                <a:custGeom>
                  <a:avLst/>
                  <a:gdLst>
                    <a:gd name="T0" fmla="*/ 0 w 36"/>
                    <a:gd name="T1" fmla="*/ 24 h 63"/>
                    <a:gd name="T2" fmla="*/ 21 w 36"/>
                    <a:gd name="T3" fmla="*/ 0 h 63"/>
                    <a:gd name="T4" fmla="*/ 35 w 36"/>
                    <a:gd name="T5" fmla="*/ 41 h 63"/>
                    <a:gd name="T6" fmla="*/ 14 w 36"/>
                    <a:gd name="T7" fmla="*/ 62 h 63"/>
                    <a:gd name="T8" fmla="*/ 0 w 36"/>
                    <a:gd name="T9" fmla="*/ 24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63">
                      <a:moveTo>
                        <a:pt x="0" y="24"/>
                      </a:moveTo>
                      <a:lnTo>
                        <a:pt x="21" y="0"/>
                      </a:lnTo>
                      <a:lnTo>
                        <a:pt x="35" y="41"/>
                      </a:lnTo>
                      <a:lnTo>
                        <a:pt x="14" y="62"/>
                      </a:lnTo>
                      <a:lnTo>
                        <a:pt x="0" y="24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  <p:sp>
              <p:nvSpPr>
                <p:cNvPr id="41050" name="Freeform 90"/>
                <p:cNvSpPr>
                  <a:spLocks noChangeAspect="1"/>
                </p:cNvSpPr>
                <p:nvPr/>
              </p:nvSpPr>
              <p:spPr bwMode="auto">
                <a:xfrm>
                  <a:off x="4707" y="1988"/>
                  <a:ext cx="42" cy="66"/>
                </a:xfrm>
                <a:custGeom>
                  <a:avLst/>
                  <a:gdLst>
                    <a:gd name="T0" fmla="*/ 0 w 42"/>
                    <a:gd name="T1" fmla="*/ 65 h 66"/>
                    <a:gd name="T2" fmla="*/ 22 w 42"/>
                    <a:gd name="T3" fmla="*/ 58 h 66"/>
                    <a:gd name="T4" fmla="*/ 41 w 42"/>
                    <a:gd name="T5" fmla="*/ 35 h 66"/>
                    <a:gd name="T6" fmla="*/ 19 w 42"/>
                    <a:gd name="T7" fmla="*/ 41 h 66"/>
                    <a:gd name="T8" fmla="*/ 5 w 42"/>
                    <a:gd name="T9" fmla="*/ 0 h 66"/>
                    <a:gd name="T10" fmla="*/ 31 w 42"/>
                    <a:gd name="T11" fmla="*/ 0 h 66"/>
                    <a:gd name="T12" fmla="*/ 40 w 42"/>
                    <a:gd name="T13" fmla="*/ 34 h 66"/>
                    <a:gd name="T14" fmla="*/ 40 w 42"/>
                    <a:gd name="T15" fmla="*/ 36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42" h="66">
                      <a:moveTo>
                        <a:pt x="0" y="65"/>
                      </a:moveTo>
                      <a:lnTo>
                        <a:pt x="22" y="58"/>
                      </a:lnTo>
                      <a:lnTo>
                        <a:pt x="41" y="35"/>
                      </a:lnTo>
                      <a:lnTo>
                        <a:pt x="19" y="41"/>
                      </a:lnTo>
                      <a:lnTo>
                        <a:pt x="5" y="0"/>
                      </a:lnTo>
                      <a:lnTo>
                        <a:pt x="31" y="0"/>
                      </a:lnTo>
                      <a:lnTo>
                        <a:pt x="40" y="34"/>
                      </a:lnTo>
                      <a:lnTo>
                        <a:pt x="40" y="36"/>
                      </a:lnTo>
                    </a:path>
                  </a:pathLst>
                </a:custGeom>
                <a:solidFill>
                  <a:srgbClr val="FFFFFF"/>
                </a:solidFill>
                <a:ln w="12700" cap="rnd" cmpd="sng">
                  <a:solidFill>
                    <a:schemeClr val="bg2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000000"/>
                    </a:solidFill>
                  </a:endParaRPr>
                </a:p>
              </p:txBody>
            </p:sp>
          </p:grpSp>
          <p:sp>
            <p:nvSpPr>
              <p:cNvPr id="41051" name="AutoShape 91"/>
              <p:cNvSpPr>
                <a:spLocks noChangeAspect="1" noChangeArrowheads="1"/>
              </p:cNvSpPr>
              <p:nvPr/>
            </p:nvSpPr>
            <p:spPr bwMode="auto">
              <a:xfrm>
                <a:off x="4700" y="3245"/>
                <a:ext cx="36" cy="54"/>
              </a:xfrm>
              <a:prstGeom prst="cube">
                <a:avLst>
                  <a:gd name="adj" fmla="val 24995"/>
                </a:avLst>
              </a:prstGeom>
              <a:solidFill>
                <a:srgbClr val="A2C1FE"/>
              </a:solidFill>
              <a:ln w="12700">
                <a:solidFill>
                  <a:schemeClr val="bg2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52" name="Freeform 92"/>
              <p:cNvSpPr>
                <a:spLocks noChangeAspect="1"/>
              </p:cNvSpPr>
              <p:nvPr/>
            </p:nvSpPr>
            <p:spPr bwMode="auto">
              <a:xfrm>
                <a:off x="4647" y="3086"/>
                <a:ext cx="43" cy="256"/>
              </a:xfrm>
              <a:custGeom>
                <a:avLst/>
                <a:gdLst>
                  <a:gd name="T0" fmla="*/ 42 w 43"/>
                  <a:gd name="T1" fmla="*/ 226 h 256"/>
                  <a:gd name="T2" fmla="*/ 17 w 43"/>
                  <a:gd name="T3" fmla="*/ 255 h 256"/>
                  <a:gd name="T4" fmla="*/ 0 w 43"/>
                  <a:gd name="T5" fmla="*/ 205 h 256"/>
                  <a:gd name="T6" fmla="*/ 22 w 43"/>
                  <a:gd name="T7" fmla="*/ 0 h 256"/>
                  <a:gd name="T8" fmla="*/ 42 w 43"/>
                  <a:gd name="T9" fmla="*/ 22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256">
                    <a:moveTo>
                      <a:pt x="42" y="226"/>
                    </a:moveTo>
                    <a:lnTo>
                      <a:pt x="17" y="255"/>
                    </a:lnTo>
                    <a:lnTo>
                      <a:pt x="0" y="205"/>
                    </a:lnTo>
                    <a:lnTo>
                      <a:pt x="22" y="0"/>
                    </a:lnTo>
                    <a:lnTo>
                      <a:pt x="42" y="226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53" name="Freeform 93"/>
              <p:cNvSpPr>
                <a:spLocks noChangeAspect="1"/>
              </p:cNvSpPr>
              <p:nvPr/>
            </p:nvSpPr>
            <p:spPr bwMode="auto">
              <a:xfrm>
                <a:off x="4669" y="3262"/>
                <a:ext cx="49" cy="80"/>
              </a:xfrm>
              <a:custGeom>
                <a:avLst/>
                <a:gdLst>
                  <a:gd name="T0" fmla="*/ 0 w 49"/>
                  <a:gd name="T1" fmla="*/ 0 h 80"/>
                  <a:gd name="T2" fmla="*/ 25 w 49"/>
                  <a:gd name="T3" fmla="*/ 8 h 80"/>
                  <a:gd name="T4" fmla="*/ 48 w 49"/>
                  <a:gd name="T5" fmla="*/ 36 h 80"/>
                  <a:gd name="T6" fmla="*/ 23 w 49"/>
                  <a:gd name="T7" fmla="*/ 29 h 80"/>
                  <a:gd name="T8" fmla="*/ 6 w 49"/>
                  <a:gd name="T9" fmla="*/ 79 h 80"/>
                  <a:gd name="T10" fmla="*/ 36 w 49"/>
                  <a:gd name="T11" fmla="*/ 79 h 80"/>
                  <a:gd name="T12" fmla="*/ 47 w 49"/>
                  <a:gd name="T13" fmla="*/ 37 h 80"/>
                  <a:gd name="T14" fmla="*/ 47 w 49"/>
                  <a:gd name="T15" fmla="*/ 35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9" h="80">
                    <a:moveTo>
                      <a:pt x="0" y="0"/>
                    </a:moveTo>
                    <a:lnTo>
                      <a:pt x="25" y="8"/>
                    </a:lnTo>
                    <a:lnTo>
                      <a:pt x="48" y="36"/>
                    </a:lnTo>
                    <a:lnTo>
                      <a:pt x="23" y="29"/>
                    </a:lnTo>
                    <a:lnTo>
                      <a:pt x="6" y="79"/>
                    </a:lnTo>
                    <a:lnTo>
                      <a:pt x="36" y="79"/>
                    </a:lnTo>
                    <a:lnTo>
                      <a:pt x="47" y="37"/>
                    </a:lnTo>
                    <a:lnTo>
                      <a:pt x="47" y="35"/>
                    </a:lnTo>
                  </a:path>
                </a:pathLst>
              </a:custGeom>
              <a:noFill/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54" name="Freeform 94"/>
              <p:cNvSpPr>
                <a:spLocks noChangeAspect="1"/>
              </p:cNvSpPr>
              <p:nvPr/>
            </p:nvSpPr>
            <p:spPr bwMode="auto">
              <a:xfrm>
                <a:off x="4708" y="3056"/>
                <a:ext cx="63" cy="287"/>
              </a:xfrm>
              <a:custGeom>
                <a:avLst/>
                <a:gdLst>
                  <a:gd name="T0" fmla="*/ 0 w 63"/>
                  <a:gd name="T1" fmla="*/ 248 h 287"/>
                  <a:gd name="T2" fmla="*/ 62 w 63"/>
                  <a:gd name="T3" fmla="*/ 0 h 287"/>
                  <a:gd name="T4" fmla="*/ 36 w 63"/>
                  <a:gd name="T5" fmla="*/ 265 h 287"/>
                  <a:gd name="T6" fmla="*/ 15 w 63"/>
                  <a:gd name="T7" fmla="*/ 286 h 287"/>
                  <a:gd name="T8" fmla="*/ 0 w 63"/>
                  <a:gd name="T9" fmla="*/ 248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287">
                    <a:moveTo>
                      <a:pt x="0" y="248"/>
                    </a:moveTo>
                    <a:lnTo>
                      <a:pt x="62" y="0"/>
                    </a:lnTo>
                    <a:lnTo>
                      <a:pt x="36" y="265"/>
                    </a:lnTo>
                    <a:lnTo>
                      <a:pt x="15" y="286"/>
                    </a:lnTo>
                    <a:lnTo>
                      <a:pt x="0" y="248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55" name="Freeform 95"/>
              <p:cNvSpPr>
                <a:spLocks noChangeAspect="1"/>
              </p:cNvSpPr>
              <p:nvPr/>
            </p:nvSpPr>
            <p:spPr bwMode="auto">
              <a:xfrm>
                <a:off x="4724" y="3281"/>
                <a:ext cx="42" cy="65"/>
              </a:xfrm>
              <a:custGeom>
                <a:avLst/>
                <a:gdLst>
                  <a:gd name="T0" fmla="*/ 0 w 42"/>
                  <a:gd name="T1" fmla="*/ 64 h 65"/>
                  <a:gd name="T2" fmla="*/ 22 w 42"/>
                  <a:gd name="T3" fmla="*/ 57 h 65"/>
                  <a:gd name="T4" fmla="*/ 41 w 42"/>
                  <a:gd name="T5" fmla="*/ 35 h 65"/>
                  <a:gd name="T6" fmla="*/ 19 w 42"/>
                  <a:gd name="T7" fmla="*/ 41 h 65"/>
                  <a:gd name="T8" fmla="*/ 5 w 42"/>
                  <a:gd name="T9" fmla="*/ 0 h 65"/>
                  <a:gd name="T10" fmla="*/ 31 w 42"/>
                  <a:gd name="T11" fmla="*/ 0 h 65"/>
                  <a:gd name="T12" fmla="*/ 40 w 42"/>
                  <a:gd name="T13" fmla="*/ 34 h 65"/>
                  <a:gd name="T14" fmla="*/ 40 w 42"/>
                  <a:gd name="T15" fmla="*/ 36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42" h="65">
                    <a:moveTo>
                      <a:pt x="0" y="64"/>
                    </a:moveTo>
                    <a:lnTo>
                      <a:pt x="22" y="57"/>
                    </a:lnTo>
                    <a:lnTo>
                      <a:pt x="41" y="35"/>
                    </a:lnTo>
                    <a:lnTo>
                      <a:pt x="19" y="41"/>
                    </a:lnTo>
                    <a:lnTo>
                      <a:pt x="5" y="0"/>
                    </a:lnTo>
                    <a:lnTo>
                      <a:pt x="31" y="0"/>
                    </a:lnTo>
                    <a:lnTo>
                      <a:pt x="40" y="34"/>
                    </a:lnTo>
                    <a:lnTo>
                      <a:pt x="40" y="36"/>
                    </a:lnTo>
                  </a:path>
                </a:pathLst>
              </a:custGeom>
              <a:noFill/>
              <a:ln w="12700" cap="rnd" cmpd="sng">
                <a:solidFill>
                  <a:schemeClr val="bg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56" name="Freeform 96"/>
              <p:cNvSpPr>
                <a:spLocks noChangeAspect="1"/>
              </p:cNvSpPr>
              <p:nvPr/>
            </p:nvSpPr>
            <p:spPr bwMode="auto">
              <a:xfrm>
                <a:off x="4684" y="3080"/>
                <a:ext cx="63" cy="287"/>
              </a:xfrm>
              <a:custGeom>
                <a:avLst/>
                <a:gdLst>
                  <a:gd name="T0" fmla="*/ 62 w 63"/>
                  <a:gd name="T1" fmla="*/ 248 h 287"/>
                  <a:gd name="T2" fmla="*/ 0 w 63"/>
                  <a:gd name="T3" fmla="*/ 0 h 287"/>
                  <a:gd name="T4" fmla="*/ 26 w 63"/>
                  <a:gd name="T5" fmla="*/ 265 h 287"/>
                  <a:gd name="T6" fmla="*/ 47 w 63"/>
                  <a:gd name="T7" fmla="*/ 286 h 287"/>
                  <a:gd name="T8" fmla="*/ 62 w 63"/>
                  <a:gd name="T9" fmla="*/ 248 h 2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3" h="287">
                    <a:moveTo>
                      <a:pt x="62" y="248"/>
                    </a:moveTo>
                    <a:lnTo>
                      <a:pt x="0" y="0"/>
                    </a:lnTo>
                    <a:lnTo>
                      <a:pt x="26" y="265"/>
                    </a:lnTo>
                    <a:lnTo>
                      <a:pt x="47" y="286"/>
                    </a:lnTo>
                    <a:lnTo>
                      <a:pt x="62" y="248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57" name="Freeform 97"/>
              <p:cNvSpPr>
                <a:spLocks noChangeAspect="1"/>
              </p:cNvSpPr>
              <p:nvPr/>
            </p:nvSpPr>
            <p:spPr bwMode="auto">
              <a:xfrm>
                <a:off x="4766" y="3107"/>
                <a:ext cx="44" cy="241"/>
              </a:xfrm>
              <a:custGeom>
                <a:avLst/>
                <a:gdLst>
                  <a:gd name="T0" fmla="*/ 1 w 44"/>
                  <a:gd name="T1" fmla="*/ 211 h 241"/>
                  <a:gd name="T2" fmla="*/ 26 w 44"/>
                  <a:gd name="T3" fmla="*/ 240 h 241"/>
                  <a:gd name="T4" fmla="*/ 43 w 44"/>
                  <a:gd name="T5" fmla="*/ 190 h 241"/>
                  <a:gd name="T6" fmla="*/ 0 w 44"/>
                  <a:gd name="T7" fmla="*/ 0 h 241"/>
                  <a:gd name="T8" fmla="*/ 1 w 44"/>
                  <a:gd name="T9" fmla="*/ 211 h 2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241">
                    <a:moveTo>
                      <a:pt x="1" y="211"/>
                    </a:moveTo>
                    <a:lnTo>
                      <a:pt x="26" y="240"/>
                    </a:lnTo>
                    <a:lnTo>
                      <a:pt x="43" y="190"/>
                    </a:lnTo>
                    <a:lnTo>
                      <a:pt x="0" y="0"/>
                    </a:lnTo>
                    <a:lnTo>
                      <a:pt x="1" y="211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41058" name="Freeform 98"/>
              <p:cNvSpPr>
                <a:spLocks noChangeAspect="1"/>
              </p:cNvSpPr>
              <p:nvPr/>
            </p:nvSpPr>
            <p:spPr bwMode="auto">
              <a:xfrm>
                <a:off x="4651" y="3189"/>
                <a:ext cx="41" cy="182"/>
              </a:xfrm>
              <a:custGeom>
                <a:avLst/>
                <a:gdLst>
                  <a:gd name="T0" fmla="*/ 36 w 41"/>
                  <a:gd name="T1" fmla="*/ 143 h 182"/>
                  <a:gd name="T2" fmla="*/ 40 w 41"/>
                  <a:gd name="T3" fmla="*/ 0 h 182"/>
                  <a:gd name="T4" fmla="*/ 0 w 41"/>
                  <a:gd name="T5" fmla="*/ 160 h 182"/>
                  <a:gd name="T6" fmla="*/ 21 w 41"/>
                  <a:gd name="T7" fmla="*/ 181 h 182"/>
                  <a:gd name="T8" fmla="*/ 36 w 41"/>
                  <a:gd name="T9" fmla="*/ 143 h 1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182">
                    <a:moveTo>
                      <a:pt x="36" y="143"/>
                    </a:moveTo>
                    <a:lnTo>
                      <a:pt x="40" y="0"/>
                    </a:lnTo>
                    <a:lnTo>
                      <a:pt x="0" y="160"/>
                    </a:lnTo>
                    <a:lnTo>
                      <a:pt x="21" y="181"/>
                    </a:lnTo>
                    <a:lnTo>
                      <a:pt x="36" y="143"/>
                    </a:lnTo>
                  </a:path>
                </a:pathLst>
              </a:custGeom>
              <a:solidFill>
                <a:srgbClr val="FFFFFF"/>
              </a:solidFill>
              <a:ln w="12700" cap="rnd" cmpd="sng">
                <a:solidFill>
                  <a:schemeClr val="bg2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41059" name="AutoShape 99"/>
          <p:cNvSpPr>
            <a:spLocks noChangeArrowheads="1"/>
          </p:cNvSpPr>
          <p:nvPr/>
        </p:nvSpPr>
        <p:spPr bwMode="auto">
          <a:xfrm>
            <a:off x="3354389" y="6253164"/>
            <a:ext cx="5545137" cy="492125"/>
          </a:xfrm>
          <a:prstGeom prst="rightArrow">
            <a:avLst>
              <a:gd name="adj1" fmla="val 55667"/>
              <a:gd name="adj2" fmla="val 125458"/>
            </a:avLst>
          </a:prstGeom>
          <a:gradFill rotWithShape="0">
            <a:gsLst>
              <a:gs pos="0">
                <a:srgbClr val="618FFD">
                  <a:gamma/>
                  <a:tint val="0"/>
                  <a:invGamma/>
                </a:srgbClr>
              </a:gs>
              <a:gs pos="100000">
                <a:srgbClr val="618FFD"/>
              </a:gs>
            </a:gsLst>
            <a:lin ang="0" scaled="1"/>
          </a:gradFill>
          <a:ln w="127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sz="2000" i="1">
                <a:solidFill>
                  <a:srgbClr val="808080"/>
                </a:solidFill>
              </a:rPr>
              <a:t>                     increasing  </a:t>
            </a:r>
            <a:r>
              <a:rPr kumimoji="1" lang="en-US" sz="2000" i="1">
                <a:solidFill>
                  <a:srgbClr val="333333"/>
                </a:solidFill>
              </a:rPr>
              <a:t>concentration</a:t>
            </a:r>
          </a:p>
        </p:txBody>
      </p:sp>
      <p:sp>
        <p:nvSpPr>
          <p:cNvPr id="3" name="Oval 2"/>
          <p:cNvSpPr/>
          <p:nvPr/>
        </p:nvSpPr>
        <p:spPr>
          <a:xfrm>
            <a:off x="8815320" y="3460024"/>
            <a:ext cx="154781" cy="211931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8887982" y="3815919"/>
            <a:ext cx="297656" cy="330993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1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0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1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59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000" name="Rectangle 8"/>
          <p:cNvSpPr>
            <a:spLocks noChangeArrowheads="1"/>
          </p:cNvSpPr>
          <p:nvPr/>
        </p:nvSpPr>
        <p:spPr bwMode="auto">
          <a:xfrm>
            <a:off x="1726839" y="869951"/>
            <a:ext cx="18827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</a:rPr>
              <a:t>Solubility</a:t>
            </a:r>
            <a:r>
              <a:rPr lang="en-US" sz="2800">
                <a:solidFill>
                  <a:srgbClr val="FF3300"/>
                </a:solidFill>
              </a:rPr>
              <a:t> </a:t>
            </a:r>
          </a:p>
        </p:txBody>
      </p:sp>
      <p:grpSp>
        <p:nvGrpSpPr>
          <p:cNvPr id="469023" name="Group 31"/>
          <p:cNvGrpSpPr>
            <a:grpSpLocks/>
          </p:cNvGrpSpPr>
          <p:nvPr/>
        </p:nvGrpSpPr>
        <p:grpSpPr bwMode="auto">
          <a:xfrm>
            <a:off x="5133976" y="300038"/>
            <a:ext cx="5232400" cy="3619500"/>
            <a:chOff x="2301" y="144"/>
            <a:chExt cx="3296" cy="2280"/>
          </a:xfrm>
        </p:grpSpPr>
        <p:grpSp>
          <p:nvGrpSpPr>
            <p:cNvPr id="469002" name="Group 10"/>
            <p:cNvGrpSpPr>
              <a:grpSpLocks/>
            </p:cNvGrpSpPr>
            <p:nvPr/>
          </p:nvGrpSpPr>
          <p:grpSpPr bwMode="auto">
            <a:xfrm>
              <a:off x="3386" y="679"/>
              <a:ext cx="1513" cy="1513"/>
              <a:chOff x="3780" y="2772"/>
              <a:chExt cx="3240" cy="3240"/>
            </a:xfrm>
          </p:grpSpPr>
          <p:sp>
            <p:nvSpPr>
              <p:cNvPr id="469003" name="Line 11"/>
              <p:cNvSpPr>
                <a:spLocks noChangeShapeType="1"/>
              </p:cNvSpPr>
              <p:nvPr/>
            </p:nvSpPr>
            <p:spPr bwMode="auto">
              <a:xfrm>
                <a:off x="3780" y="2952"/>
                <a:ext cx="0" cy="30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9004" name="Line 12"/>
              <p:cNvSpPr>
                <a:spLocks noChangeShapeType="1"/>
              </p:cNvSpPr>
              <p:nvPr/>
            </p:nvSpPr>
            <p:spPr bwMode="auto">
              <a:xfrm>
                <a:off x="3780" y="6012"/>
                <a:ext cx="324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9005" name="Line 13"/>
              <p:cNvSpPr>
                <a:spLocks noChangeShapeType="1"/>
              </p:cNvSpPr>
              <p:nvPr/>
            </p:nvSpPr>
            <p:spPr bwMode="auto">
              <a:xfrm flipV="1">
                <a:off x="4140" y="4932"/>
                <a:ext cx="2700" cy="360"/>
              </a:xfrm>
              <a:prstGeom prst="line">
                <a:avLst/>
              </a:prstGeom>
              <a:noFill/>
              <a:ln w="254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9006" name="Freeform 14"/>
              <p:cNvSpPr>
                <a:spLocks/>
              </p:cNvSpPr>
              <p:nvPr/>
            </p:nvSpPr>
            <p:spPr bwMode="auto">
              <a:xfrm>
                <a:off x="4145" y="2772"/>
                <a:ext cx="1615" cy="2938"/>
              </a:xfrm>
              <a:custGeom>
                <a:avLst/>
                <a:gdLst/>
                <a:ahLst/>
                <a:cxnLst>
                  <a:cxn ang="0">
                    <a:pos x="0" y="2938"/>
                  </a:cxn>
                  <a:cxn ang="0">
                    <a:pos x="715" y="2160"/>
                  </a:cxn>
                  <a:cxn ang="0">
                    <a:pos x="1615" y="0"/>
                  </a:cxn>
                </a:cxnLst>
                <a:rect l="0" t="0" r="r" b="b"/>
                <a:pathLst>
                  <a:path w="1615" h="2938">
                    <a:moveTo>
                      <a:pt x="0" y="2938"/>
                    </a:moveTo>
                    <a:cubicBezTo>
                      <a:pt x="119" y="2806"/>
                      <a:pt x="446" y="2650"/>
                      <a:pt x="715" y="2160"/>
                    </a:cubicBezTo>
                    <a:cubicBezTo>
                      <a:pt x="984" y="1670"/>
                      <a:pt x="1465" y="330"/>
                      <a:pt x="1615" y="0"/>
                    </a:cubicBezTo>
                  </a:path>
                </a:pathLst>
              </a:custGeom>
              <a:noFill/>
              <a:ln w="25400" cap="flat">
                <a:solidFill>
                  <a:srgbClr val="000000"/>
                </a:solidFill>
                <a:prstDash val="lgDash"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9007" name="Freeform 15"/>
              <p:cNvSpPr>
                <a:spLocks/>
              </p:cNvSpPr>
              <p:nvPr/>
            </p:nvSpPr>
            <p:spPr bwMode="auto">
              <a:xfrm>
                <a:off x="4140" y="4212"/>
                <a:ext cx="2700" cy="90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260" y="540"/>
                  </a:cxn>
                  <a:cxn ang="0">
                    <a:pos x="2700" y="900"/>
                  </a:cxn>
                </a:cxnLst>
                <a:rect l="0" t="0" r="r" b="b"/>
                <a:pathLst>
                  <a:path w="2700" h="900">
                    <a:moveTo>
                      <a:pt x="0" y="0"/>
                    </a:moveTo>
                    <a:cubicBezTo>
                      <a:pt x="405" y="195"/>
                      <a:pt x="810" y="390"/>
                      <a:pt x="1260" y="540"/>
                    </a:cubicBezTo>
                    <a:cubicBezTo>
                      <a:pt x="1710" y="690"/>
                      <a:pt x="2205" y="795"/>
                      <a:pt x="2700" y="900"/>
                    </a:cubicBezTo>
                  </a:path>
                </a:pathLst>
              </a:custGeom>
              <a:noFill/>
              <a:ln w="25400" cap="flat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69008" name="Text Box 16"/>
            <p:cNvSpPr txBox="1">
              <a:spLocks noChangeArrowheads="1"/>
            </p:cNvSpPr>
            <p:nvPr/>
          </p:nvSpPr>
          <p:spPr bwMode="auto">
            <a:xfrm>
              <a:off x="3811" y="2174"/>
              <a:ext cx="98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Temp. (</a:t>
              </a:r>
              <a:r>
                <a:rPr lang="en-US" sz="2000" baseline="30000">
                  <a:solidFill>
                    <a:srgbClr val="000000"/>
                  </a:solidFill>
                </a:rPr>
                <a:t>o</a:t>
              </a:r>
              <a:r>
                <a:rPr lang="en-US" sz="2000">
                  <a:solidFill>
                    <a:srgbClr val="000000"/>
                  </a:solidFill>
                </a:rPr>
                <a:t>C)</a:t>
              </a:r>
            </a:p>
          </p:txBody>
        </p:sp>
        <p:sp>
          <p:nvSpPr>
            <p:cNvPr id="469009" name="Text Box 17"/>
            <p:cNvSpPr txBox="1">
              <a:spLocks noChangeArrowheads="1"/>
            </p:cNvSpPr>
            <p:nvPr/>
          </p:nvSpPr>
          <p:spPr bwMode="auto">
            <a:xfrm>
              <a:off x="2301" y="1261"/>
              <a:ext cx="1143" cy="6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solidFill>
                    <a:srgbClr val="000000"/>
                  </a:solidFill>
                </a:rPr>
                <a:t>Solubility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>
                  <a:solidFill>
                    <a:srgbClr val="000000"/>
                  </a:solidFill>
                </a:rPr>
                <a:t>(g/100 g H</a:t>
              </a:r>
              <a:r>
                <a:rPr lang="en-US" sz="2000" baseline="-25000" dirty="0">
                  <a:solidFill>
                    <a:srgbClr val="000000"/>
                  </a:solidFill>
                </a:rPr>
                <a:t>2</a:t>
              </a:r>
              <a:r>
                <a:rPr lang="en-US" sz="2000" dirty="0">
                  <a:solidFill>
                    <a:srgbClr val="000000"/>
                  </a:solidFill>
                </a:rPr>
                <a:t>O)</a:t>
              </a:r>
            </a:p>
          </p:txBody>
        </p:sp>
        <p:sp>
          <p:nvSpPr>
            <p:cNvPr id="469010" name="Text Box 18"/>
            <p:cNvSpPr txBox="1">
              <a:spLocks noChangeArrowheads="1"/>
            </p:cNvSpPr>
            <p:nvPr/>
          </p:nvSpPr>
          <p:spPr bwMode="auto">
            <a:xfrm>
              <a:off x="4666" y="795"/>
              <a:ext cx="756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smtClean="0">
                  <a:solidFill>
                    <a:srgbClr val="000000"/>
                  </a:solidFill>
                </a:rPr>
                <a:t>KNO</a:t>
              </a:r>
              <a:r>
                <a:rPr lang="en-US" sz="2000" baseline="-25000" dirty="0" smtClean="0">
                  <a:solidFill>
                    <a:srgbClr val="000000"/>
                  </a:solidFill>
                </a:rPr>
                <a:t>3 </a:t>
              </a:r>
              <a:r>
                <a:rPr lang="en-US" sz="2000" dirty="0" smtClean="0">
                  <a:solidFill>
                    <a:srgbClr val="000000"/>
                  </a:solidFill>
                </a:rPr>
                <a:t>(</a:t>
              </a:r>
              <a:r>
                <a:rPr lang="en-US" sz="2000" i="1" dirty="0" smtClean="0">
                  <a:solidFill>
                    <a:srgbClr val="000000"/>
                  </a:solidFill>
                </a:rPr>
                <a:t>s</a:t>
              </a:r>
              <a:r>
                <a:rPr lang="en-US" sz="2000" dirty="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469011" name="Text Box 19"/>
            <p:cNvSpPr txBox="1">
              <a:spLocks noChangeArrowheads="1"/>
            </p:cNvSpPr>
            <p:nvPr/>
          </p:nvSpPr>
          <p:spPr bwMode="auto">
            <a:xfrm>
              <a:off x="4841" y="1144"/>
              <a:ext cx="756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>
                  <a:solidFill>
                    <a:srgbClr val="000000"/>
                  </a:solidFill>
                </a:rPr>
                <a:t>KCl</a:t>
              </a:r>
              <a:r>
                <a:rPr lang="en-US" sz="2000" dirty="0">
                  <a:solidFill>
                    <a:srgbClr val="000000"/>
                  </a:solidFill>
                </a:rPr>
                <a:t> (</a:t>
              </a:r>
              <a:r>
                <a:rPr lang="en-US" sz="2000" i="1" dirty="0">
                  <a:solidFill>
                    <a:srgbClr val="000000"/>
                  </a:solidFill>
                </a:rPr>
                <a:t>s</a:t>
              </a:r>
              <a:r>
                <a:rPr lang="en-US" sz="2000" dirty="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469012" name="Text Box 20"/>
            <p:cNvSpPr txBox="1">
              <a:spLocks noChangeArrowheads="1"/>
            </p:cNvSpPr>
            <p:nvPr/>
          </p:nvSpPr>
          <p:spPr bwMode="auto">
            <a:xfrm>
              <a:off x="4782" y="1901"/>
              <a:ext cx="757" cy="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dirty="0" err="1">
                  <a:solidFill>
                    <a:srgbClr val="000000"/>
                  </a:solidFill>
                </a:rPr>
                <a:t>HCl</a:t>
              </a:r>
              <a:r>
                <a:rPr lang="en-US" sz="2000" dirty="0">
                  <a:solidFill>
                    <a:srgbClr val="000000"/>
                  </a:solidFill>
                </a:rPr>
                <a:t> (</a:t>
              </a:r>
              <a:r>
                <a:rPr lang="en-US" sz="2000" i="1" dirty="0">
                  <a:solidFill>
                    <a:srgbClr val="000000"/>
                  </a:solidFill>
                </a:rPr>
                <a:t>g</a:t>
              </a:r>
              <a:r>
                <a:rPr lang="en-US" sz="2000" dirty="0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469013" name="Freeform 21"/>
            <p:cNvSpPr>
              <a:spLocks/>
            </p:cNvSpPr>
            <p:nvPr/>
          </p:nvSpPr>
          <p:spPr bwMode="auto">
            <a:xfrm>
              <a:off x="4608" y="2003"/>
              <a:ext cx="200" cy="15"/>
            </a:xfrm>
            <a:custGeom>
              <a:avLst/>
              <a:gdLst/>
              <a:ahLst/>
              <a:cxnLst>
                <a:cxn ang="0">
                  <a:pos x="617" y="0"/>
                </a:cxn>
                <a:cxn ang="0">
                  <a:pos x="0" y="46"/>
                </a:cxn>
              </a:cxnLst>
              <a:rect l="0" t="0" r="r" b="b"/>
              <a:pathLst>
                <a:path w="617" h="46">
                  <a:moveTo>
                    <a:pt x="617" y="0"/>
                  </a:moveTo>
                  <a:lnTo>
                    <a:pt x="0" y="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9014" name="Freeform 22"/>
            <p:cNvSpPr>
              <a:spLocks/>
            </p:cNvSpPr>
            <p:nvPr/>
          </p:nvSpPr>
          <p:spPr bwMode="auto">
            <a:xfrm>
              <a:off x="4608" y="1768"/>
              <a:ext cx="123" cy="249"/>
            </a:xfrm>
            <a:custGeom>
              <a:avLst/>
              <a:gdLst/>
              <a:ahLst/>
              <a:cxnLst>
                <a:cxn ang="0">
                  <a:pos x="0" y="772"/>
                </a:cxn>
                <a:cxn ang="0">
                  <a:pos x="379" y="0"/>
                </a:cxn>
              </a:cxnLst>
              <a:rect l="0" t="0" r="r" b="b"/>
              <a:pathLst>
                <a:path w="379" h="772">
                  <a:moveTo>
                    <a:pt x="0" y="772"/>
                  </a:moveTo>
                  <a:lnTo>
                    <a:pt x="37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9015" name="Freeform 23"/>
            <p:cNvSpPr>
              <a:spLocks/>
            </p:cNvSpPr>
            <p:nvPr/>
          </p:nvSpPr>
          <p:spPr bwMode="auto">
            <a:xfrm>
              <a:off x="4666" y="1242"/>
              <a:ext cx="194" cy="19"/>
            </a:xfrm>
            <a:custGeom>
              <a:avLst/>
              <a:gdLst/>
              <a:ahLst/>
              <a:cxnLst>
                <a:cxn ang="0">
                  <a:pos x="599" y="0"/>
                </a:cxn>
                <a:cxn ang="0">
                  <a:pos x="0" y="60"/>
                </a:cxn>
              </a:cxnLst>
              <a:rect l="0" t="0" r="r" b="b"/>
              <a:pathLst>
                <a:path w="599" h="60">
                  <a:moveTo>
                    <a:pt x="599" y="0"/>
                  </a:moveTo>
                  <a:lnTo>
                    <a:pt x="0" y="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9016" name="Freeform 24"/>
            <p:cNvSpPr>
              <a:spLocks/>
            </p:cNvSpPr>
            <p:nvPr/>
          </p:nvSpPr>
          <p:spPr bwMode="auto">
            <a:xfrm>
              <a:off x="4666" y="1261"/>
              <a:ext cx="60" cy="42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6" y="1318"/>
                </a:cxn>
              </a:cxnLst>
              <a:rect l="0" t="0" r="r" b="b"/>
              <a:pathLst>
                <a:path w="186" h="1318">
                  <a:moveTo>
                    <a:pt x="0" y="0"/>
                  </a:moveTo>
                  <a:lnTo>
                    <a:pt x="186" y="131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9017" name="Freeform 25"/>
            <p:cNvSpPr>
              <a:spLocks/>
            </p:cNvSpPr>
            <p:nvPr/>
          </p:nvSpPr>
          <p:spPr bwMode="auto">
            <a:xfrm>
              <a:off x="4259" y="854"/>
              <a:ext cx="431" cy="35"/>
            </a:xfrm>
            <a:custGeom>
              <a:avLst/>
              <a:gdLst/>
              <a:ahLst/>
              <a:cxnLst>
                <a:cxn ang="0">
                  <a:pos x="1334" y="110"/>
                </a:cxn>
                <a:cxn ang="0">
                  <a:pos x="0" y="0"/>
                </a:cxn>
              </a:cxnLst>
              <a:rect l="0" t="0" r="r" b="b"/>
              <a:pathLst>
                <a:path w="1334" h="110">
                  <a:moveTo>
                    <a:pt x="1334" y="11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9018" name="Text Box 26"/>
            <p:cNvSpPr txBox="1">
              <a:spLocks noChangeArrowheads="1"/>
            </p:cNvSpPr>
            <p:nvPr/>
          </p:nvSpPr>
          <p:spPr bwMode="auto">
            <a:xfrm>
              <a:off x="3618" y="144"/>
              <a:ext cx="1281" cy="45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SOLUBILITY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CURVE</a:t>
              </a:r>
            </a:p>
          </p:txBody>
        </p:sp>
      </p:grpSp>
      <p:sp>
        <p:nvSpPr>
          <p:cNvPr id="469019" name="Rectangle 27"/>
          <p:cNvSpPr>
            <a:spLocks noChangeArrowheads="1"/>
          </p:cNvSpPr>
          <p:nvPr/>
        </p:nvSpPr>
        <p:spPr bwMode="auto">
          <a:xfrm>
            <a:off x="2659063" y="3910013"/>
            <a:ext cx="56324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unsaturated</a:t>
            </a:r>
            <a:r>
              <a:rPr lang="en-US" sz="2800">
                <a:solidFill>
                  <a:srgbClr val="FF3300"/>
                </a:solidFill>
              </a:rPr>
              <a:t>: sol’n could hold more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		   solute; </a:t>
            </a:r>
          </a:p>
        </p:txBody>
      </p:sp>
      <p:sp>
        <p:nvSpPr>
          <p:cNvPr id="469020" name="Rectangle 28"/>
          <p:cNvSpPr>
            <a:spLocks noChangeArrowheads="1"/>
          </p:cNvSpPr>
          <p:nvPr/>
        </p:nvSpPr>
        <p:spPr bwMode="auto">
          <a:xfrm>
            <a:off x="3009900" y="4854575"/>
            <a:ext cx="57467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saturated</a:t>
            </a:r>
            <a:r>
              <a:rPr lang="en-US" sz="2800">
                <a:solidFill>
                  <a:srgbClr val="FF3300"/>
                </a:solidFill>
              </a:rPr>
              <a:t>: sol’n has “just right” amt.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	        of solute; </a:t>
            </a:r>
          </a:p>
        </p:txBody>
      </p:sp>
      <p:sp>
        <p:nvSpPr>
          <p:cNvPr id="469021" name="Rectangle 29"/>
          <p:cNvSpPr>
            <a:spLocks noChangeArrowheads="1"/>
          </p:cNvSpPr>
          <p:nvPr/>
        </p:nvSpPr>
        <p:spPr bwMode="auto">
          <a:xfrm>
            <a:off x="2101850" y="5737225"/>
            <a:ext cx="70167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supersaturated</a:t>
            </a:r>
            <a:r>
              <a:rPr lang="en-US" sz="2800">
                <a:solidFill>
                  <a:srgbClr val="FF3300"/>
                </a:solidFill>
              </a:rPr>
              <a:t>: sol’n has “too much” solute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		        dissolved in it; </a:t>
            </a:r>
          </a:p>
        </p:txBody>
      </p:sp>
      <p:sp>
        <p:nvSpPr>
          <p:cNvPr id="469022" name="Rectangle 30"/>
          <p:cNvSpPr>
            <a:spLocks noChangeArrowheads="1"/>
          </p:cNvSpPr>
          <p:nvPr/>
        </p:nvSpPr>
        <p:spPr bwMode="auto">
          <a:xfrm>
            <a:off x="1131527" y="1433514"/>
            <a:ext cx="3273425" cy="18002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</a:rPr>
              <a:t>how much solute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</a:rPr>
              <a:t>dissolves in a given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</a:rPr>
              <a:t>amt. of solvent at 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00"/>
                </a:solidFill>
              </a:rPr>
              <a:t>given temp. </a:t>
            </a:r>
          </a:p>
        </p:txBody>
      </p:sp>
      <p:sp>
        <p:nvSpPr>
          <p:cNvPr id="469024" name="Oval 32"/>
          <p:cNvSpPr>
            <a:spLocks noChangeArrowheads="1"/>
          </p:cNvSpPr>
          <p:nvPr/>
        </p:nvSpPr>
        <p:spPr bwMode="auto">
          <a:xfrm>
            <a:off x="8365335" y="1781175"/>
            <a:ext cx="142875" cy="145257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69028" name="Oval 36"/>
          <p:cNvSpPr>
            <a:spLocks noChangeArrowheads="1"/>
          </p:cNvSpPr>
          <p:nvPr/>
        </p:nvSpPr>
        <p:spPr bwMode="auto">
          <a:xfrm>
            <a:off x="8124823" y="3105152"/>
            <a:ext cx="128588" cy="135732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69029" name="Rectangle 37"/>
          <p:cNvSpPr>
            <a:spLocks noChangeArrowheads="1"/>
          </p:cNvSpPr>
          <p:nvPr/>
        </p:nvSpPr>
        <p:spPr bwMode="auto">
          <a:xfrm>
            <a:off x="6005513" y="4330701"/>
            <a:ext cx="24622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i="1" u="sng" dirty="0">
                <a:solidFill>
                  <a:srgbClr val="000000"/>
                </a:solidFill>
              </a:rPr>
              <a:t>below</a:t>
            </a:r>
            <a:r>
              <a:rPr lang="en-US" sz="2800" dirty="0">
                <a:solidFill>
                  <a:srgbClr val="000000"/>
                </a:solidFill>
              </a:rPr>
              <a:t> the line </a:t>
            </a:r>
          </a:p>
        </p:txBody>
      </p:sp>
      <p:sp>
        <p:nvSpPr>
          <p:cNvPr id="469030" name="Rectangle 38"/>
          <p:cNvSpPr>
            <a:spLocks noChangeArrowheads="1"/>
          </p:cNvSpPr>
          <p:nvPr/>
        </p:nvSpPr>
        <p:spPr bwMode="auto">
          <a:xfrm>
            <a:off x="6265864" y="5287963"/>
            <a:ext cx="19272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i="1" u="sng" dirty="0">
                <a:solidFill>
                  <a:srgbClr val="000000"/>
                </a:solidFill>
              </a:rPr>
              <a:t>on</a:t>
            </a:r>
            <a:r>
              <a:rPr lang="en-US" sz="2800" dirty="0">
                <a:solidFill>
                  <a:srgbClr val="000000"/>
                </a:solidFill>
              </a:rPr>
              <a:t> the line </a:t>
            </a:r>
          </a:p>
        </p:txBody>
      </p:sp>
      <p:sp>
        <p:nvSpPr>
          <p:cNvPr id="469031" name="Rectangle 39"/>
          <p:cNvSpPr>
            <a:spLocks noChangeArrowheads="1"/>
          </p:cNvSpPr>
          <p:nvPr/>
        </p:nvSpPr>
        <p:spPr bwMode="auto">
          <a:xfrm>
            <a:off x="7172325" y="6159501"/>
            <a:ext cx="25019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i="1" u="sng" dirty="0">
                <a:solidFill>
                  <a:srgbClr val="000000"/>
                </a:solidFill>
              </a:rPr>
              <a:t>above</a:t>
            </a:r>
            <a:r>
              <a:rPr lang="en-US" sz="2800" dirty="0">
                <a:solidFill>
                  <a:srgbClr val="000000"/>
                </a:solidFill>
              </a:rPr>
              <a:t> the line </a:t>
            </a:r>
          </a:p>
        </p:txBody>
      </p:sp>
      <p:sp>
        <p:nvSpPr>
          <p:cNvPr id="469032" name="Oval 40"/>
          <p:cNvSpPr>
            <a:spLocks noChangeArrowheads="1"/>
          </p:cNvSpPr>
          <p:nvPr/>
        </p:nvSpPr>
        <p:spPr bwMode="auto">
          <a:xfrm>
            <a:off x="7413627" y="1778795"/>
            <a:ext cx="144461" cy="145256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69033" name="Line 41"/>
          <p:cNvSpPr>
            <a:spLocks noChangeShapeType="1"/>
          </p:cNvSpPr>
          <p:nvPr/>
        </p:nvSpPr>
        <p:spPr bwMode="auto">
          <a:xfrm flipV="1">
            <a:off x="8186738" y="3176588"/>
            <a:ext cx="0" cy="366712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69034" name="Line 42"/>
          <p:cNvSpPr>
            <a:spLocks noChangeShapeType="1"/>
          </p:cNvSpPr>
          <p:nvPr/>
        </p:nvSpPr>
        <p:spPr bwMode="auto">
          <a:xfrm flipH="1">
            <a:off x="6858000" y="3171825"/>
            <a:ext cx="1328738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69035" name="Line 43"/>
          <p:cNvSpPr>
            <a:spLocks noChangeShapeType="1"/>
          </p:cNvSpPr>
          <p:nvPr/>
        </p:nvSpPr>
        <p:spPr bwMode="auto">
          <a:xfrm flipV="1">
            <a:off x="8439150" y="1852614"/>
            <a:ext cx="0" cy="1690687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69036" name="Line 44"/>
          <p:cNvSpPr>
            <a:spLocks noChangeShapeType="1"/>
          </p:cNvSpPr>
          <p:nvPr/>
        </p:nvSpPr>
        <p:spPr bwMode="auto">
          <a:xfrm flipH="1">
            <a:off x="6858000" y="1852613"/>
            <a:ext cx="1576388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69037" name="Line 45"/>
          <p:cNvSpPr>
            <a:spLocks noChangeShapeType="1"/>
          </p:cNvSpPr>
          <p:nvPr/>
        </p:nvSpPr>
        <p:spPr bwMode="auto">
          <a:xfrm flipH="1">
            <a:off x="7529514" y="1852613"/>
            <a:ext cx="904875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grpSp>
        <p:nvGrpSpPr>
          <p:cNvPr id="469043" name="Group 51"/>
          <p:cNvGrpSpPr>
            <a:grpSpLocks/>
          </p:cNvGrpSpPr>
          <p:nvPr/>
        </p:nvGrpSpPr>
        <p:grpSpPr bwMode="auto">
          <a:xfrm>
            <a:off x="5089525" y="552451"/>
            <a:ext cx="2368550" cy="2143125"/>
            <a:chOff x="2246" y="348"/>
            <a:chExt cx="1492" cy="1350"/>
          </a:xfrm>
        </p:grpSpPr>
        <p:sp>
          <p:nvSpPr>
            <p:cNvPr id="469039" name="AutoShape 47"/>
            <p:cNvSpPr>
              <a:spLocks/>
            </p:cNvSpPr>
            <p:nvPr/>
          </p:nvSpPr>
          <p:spPr bwMode="auto">
            <a:xfrm>
              <a:off x="3591" y="1337"/>
              <a:ext cx="147" cy="361"/>
            </a:xfrm>
            <a:prstGeom prst="leftBrace">
              <a:avLst>
                <a:gd name="adj1" fmla="val 39796"/>
                <a:gd name="adj2" fmla="val 50000"/>
              </a:avLst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grpSp>
          <p:nvGrpSpPr>
            <p:cNvPr id="469042" name="Group 50"/>
            <p:cNvGrpSpPr>
              <a:grpSpLocks/>
            </p:cNvGrpSpPr>
            <p:nvPr/>
          </p:nvGrpSpPr>
          <p:grpSpPr bwMode="auto">
            <a:xfrm>
              <a:off x="2246" y="348"/>
              <a:ext cx="1311" cy="1133"/>
              <a:chOff x="2246" y="348"/>
              <a:chExt cx="1311" cy="1133"/>
            </a:xfrm>
          </p:grpSpPr>
          <p:sp>
            <p:nvSpPr>
              <p:cNvPr id="469040" name="Text Box 48"/>
              <p:cNvSpPr txBox="1">
                <a:spLocks noChangeArrowheads="1"/>
              </p:cNvSpPr>
              <p:nvPr/>
            </p:nvSpPr>
            <p:spPr bwMode="auto">
              <a:xfrm>
                <a:off x="2246" y="348"/>
                <a:ext cx="1111" cy="6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</a:rPr>
                  <a:t>sudden stress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</a:rPr>
                  <a:t>causes this</a:t>
                </a:r>
              </a:p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>
                    <a:solidFill>
                      <a:srgbClr val="000000"/>
                    </a:solidFill>
                  </a:rPr>
                  <a:t>much ppt</a:t>
                </a:r>
              </a:p>
            </p:txBody>
          </p:sp>
          <p:sp>
            <p:nvSpPr>
              <p:cNvPr id="469041" name="Line 49"/>
              <p:cNvSpPr>
                <a:spLocks noChangeShapeType="1"/>
              </p:cNvSpPr>
              <p:nvPr/>
            </p:nvSpPr>
            <p:spPr bwMode="auto">
              <a:xfrm>
                <a:off x="3072" y="859"/>
                <a:ext cx="485" cy="622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 type="triangle" w="lg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1385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90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90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90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1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1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2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2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2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2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9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69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6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469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69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69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9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6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2000"/>
                                        <p:tgtEl>
                                          <p:spTgt spid="469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3" dur="2000"/>
                                        <p:tgtEl>
                                          <p:spTgt spid="469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469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69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9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9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469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690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4690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690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469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469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4690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0"/>
                                        <p:tgtEl>
                                          <p:spTgt spid="469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69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69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69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69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6000"/>
                            </p:stCondLst>
                            <p:childTnLst>
                              <p:par>
                                <p:cTn id="126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2000"/>
                                        <p:tgtEl>
                                          <p:spTgt spid="469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30" dur="2000"/>
                                        <p:tgtEl>
                                          <p:spTgt spid="4690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69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69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8" dur="1000"/>
                                        <p:tgtEl>
                                          <p:spTgt spid="469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9019" grpId="0"/>
      <p:bldP spid="469020" grpId="0"/>
      <p:bldP spid="469021" grpId="0"/>
      <p:bldP spid="469022" grpId="0"/>
      <p:bldP spid="469024" grpId="0" animBg="1"/>
      <p:bldP spid="469024" grpId="1" animBg="1"/>
      <p:bldP spid="469028" grpId="0" animBg="1"/>
      <p:bldP spid="469028" grpId="1" animBg="1"/>
      <p:bldP spid="469029" grpId="0"/>
      <p:bldP spid="469030" grpId="0"/>
      <p:bldP spid="469031" grpId="0"/>
      <p:bldP spid="469032" grpId="0" animBg="1"/>
      <p:bldP spid="469033" grpId="0" animBg="1"/>
      <p:bldP spid="469033" grpId="1" animBg="1"/>
      <p:bldP spid="469034" grpId="0" animBg="1"/>
      <p:bldP spid="469034" grpId="1" animBg="1"/>
      <p:bldP spid="469035" grpId="0" animBg="1"/>
      <p:bldP spid="469035" grpId="1" animBg="1"/>
      <p:bldP spid="469036" grpId="0" animBg="1"/>
      <p:bldP spid="469036" grpId="1" animBg="1"/>
      <p:bldP spid="469037" grpId="0" animBg="1"/>
      <p:bldP spid="46903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25" name="Rectangle 9"/>
          <p:cNvSpPr>
            <a:spLocks noChangeArrowheads="1"/>
          </p:cNvSpPr>
          <p:nvPr/>
        </p:nvSpPr>
        <p:spPr bwMode="auto">
          <a:xfrm>
            <a:off x="2362201" y="193675"/>
            <a:ext cx="7567613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Solids</a:t>
            </a:r>
            <a:r>
              <a:rPr lang="en-US" sz="2800" b="1" dirty="0">
                <a:solidFill>
                  <a:srgbClr val="FF3300"/>
                </a:solidFill>
              </a:rPr>
              <a:t> dissolved 		</a:t>
            </a:r>
            <a:r>
              <a:rPr lang="en-US" sz="2800" b="1" i="1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Gases</a:t>
            </a:r>
            <a:r>
              <a:rPr lang="en-US" sz="2800" b="1" dirty="0">
                <a:solidFill>
                  <a:srgbClr val="FF3300"/>
                </a:solidFill>
              </a:rPr>
              <a:t> dissolved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3300"/>
                </a:solidFill>
              </a:rPr>
              <a:t>       in liquids		      	      in liquids</a:t>
            </a:r>
          </a:p>
        </p:txBody>
      </p:sp>
      <p:sp>
        <p:nvSpPr>
          <p:cNvPr id="470029" name="Line 13"/>
          <p:cNvSpPr>
            <a:spLocks noChangeShapeType="1"/>
          </p:cNvSpPr>
          <p:nvPr/>
        </p:nvSpPr>
        <p:spPr bwMode="auto">
          <a:xfrm flipV="1">
            <a:off x="2681288" y="1362075"/>
            <a:ext cx="2735262" cy="13668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grpSp>
        <p:nvGrpSpPr>
          <p:cNvPr id="470078" name="Group 62"/>
          <p:cNvGrpSpPr>
            <a:grpSpLocks/>
          </p:cNvGrpSpPr>
          <p:nvPr/>
        </p:nvGrpSpPr>
        <p:grpSpPr bwMode="auto">
          <a:xfrm>
            <a:off x="1655764" y="1133475"/>
            <a:ext cx="3989387" cy="2406650"/>
            <a:chOff x="317" y="1758"/>
            <a:chExt cx="2513" cy="1516"/>
          </a:xfrm>
        </p:grpSpPr>
        <p:sp>
          <p:nvSpPr>
            <p:cNvPr id="470027" name="Line 11"/>
            <p:cNvSpPr>
              <a:spLocks noChangeShapeType="1"/>
            </p:cNvSpPr>
            <p:nvPr/>
          </p:nvSpPr>
          <p:spPr bwMode="auto">
            <a:xfrm>
              <a:off x="819" y="1758"/>
              <a:ext cx="0" cy="1149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028" name="Line 12"/>
            <p:cNvSpPr>
              <a:spLocks noChangeShapeType="1"/>
            </p:cNvSpPr>
            <p:nvPr/>
          </p:nvSpPr>
          <p:spPr bwMode="auto">
            <a:xfrm>
              <a:off x="819" y="2907"/>
              <a:ext cx="2011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030" name="Text Box 14"/>
            <p:cNvSpPr txBox="1">
              <a:spLocks noChangeArrowheads="1"/>
            </p:cNvSpPr>
            <p:nvPr/>
          </p:nvSpPr>
          <p:spPr bwMode="auto">
            <a:xfrm>
              <a:off x="1681" y="2907"/>
              <a:ext cx="425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T</a:t>
              </a:r>
              <a:r>
                <a:rPr lang="en-US" sz="2800" baseline="30000">
                  <a:solidFill>
                    <a:srgbClr val="FF3300"/>
                  </a:solidFill>
                </a:rPr>
                <a:t>o</a:t>
              </a:r>
              <a:endParaRPr lang="en-US" sz="2800">
                <a:solidFill>
                  <a:srgbClr val="FF3300"/>
                </a:solidFill>
              </a:endParaRPr>
            </a:p>
          </p:txBody>
        </p:sp>
        <p:sp>
          <p:nvSpPr>
            <p:cNvPr id="470031" name="Text Box 15"/>
            <p:cNvSpPr txBox="1">
              <a:spLocks noChangeArrowheads="1"/>
            </p:cNvSpPr>
            <p:nvPr/>
          </p:nvSpPr>
          <p:spPr bwMode="auto">
            <a:xfrm>
              <a:off x="317" y="2045"/>
              <a:ext cx="553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Sol.</a:t>
              </a:r>
            </a:p>
          </p:txBody>
        </p:sp>
      </p:grpSp>
      <p:sp>
        <p:nvSpPr>
          <p:cNvPr id="470073" name="Line 57"/>
          <p:cNvSpPr>
            <a:spLocks noChangeShapeType="1"/>
          </p:cNvSpPr>
          <p:nvPr/>
        </p:nvSpPr>
        <p:spPr bwMode="auto">
          <a:xfrm>
            <a:off x="7026276" y="1133475"/>
            <a:ext cx="2963863" cy="1595438"/>
          </a:xfrm>
          <a:prstGeom prst="line">
            <a:avLst/>
          </a:prstGeom>
          <a:noFill/>
          <a:ln w="444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grpSp>
        <p:nvGrpSpPr>
          <p:cNvPr id="470079" name="Group 63"/>
          <p:cNvGrpSpPr>
            <a:grpSpLocks/>
          </p:cNvGrpSpPr>
          <p:nvPr/>
        </p:nvGrpSpPr>
        <p:grpSpPr bwMode="auto">
          <a:xfrm>
            <a:off x="5872164" y="1133475"/>
            <a:ext cx="4117975" cy="2465388"/>
            <a:chOff x="2973" y="1758"/>
            <a:chExt cx="2594" cy="1553"/>
          </a:xfrm>
        </p:grpSpPr>
        <p:sp>
          <p:nvSpPr>
            <p:cNvPr id="470071" name="Line 55"/>
            <p:cNvSpPr>
              <a:spLocks noChangeShapeType="1"/>
            </p:cNvSpPr>
            <p:nvPr/>
          </p:nvSpPr>
          <p:spPr bwMode="auto">
            <a:xfrm>
              <a:off x="3556" y="1758"/>
              <a:ext cx="0" cy="1149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072" name="Line 56"/>
            <p:cNvSpPr>
              <a:spLocks noChangeShapeType="1"/>
            </p:cNvSpPr>
            <p:nvPr/>
          </p:nvSpPr>
          <p:spPr bwMode="auto">
            <a:xfrm>
              <a:off x="3556" y="2907"/>
              <a:ext cx="2011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074" name="Text Box 58"/>
            <p:cNvSpPr txBox="1">
              <a:spLocks noChangeArrowheads="1"/>
            </p:cNvSpPr>
            <p:nvPr/>
          </p:nvSpPr>
          <p:spPr bwMode="auto">
            <a:xfrm>
              <a:off x="4364" y="2907"/>
              <a:ext cx="371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T</a:t>
              </a:r>
              <a:r>
                <a:rPr lang="en-US" sz="2800" baseline="30000">
                  <a:solidFill>
                    <a:srgbClr val="FF3300"/>
                  </a:solidFill>
                </a:rPr>
                <a:t>o</a:t>
              </a:r>
              <a:endParaRPr lang="en-US" sz="2800">
                <a:solidFill>
                  <a:srgbClr val="FF3300"/>
                </a:solidFill>
              </a:endParaRPr>
            </a:p>
          </p:txBody>
        </p:sp>
        <p:sp>
          <p:nvSpPr>
            <p:cNvPr id="470075" name="Text Box 59"/>
            <p:cNvSpPr txBox="1">
              <a:spLocks noChangeArrowheads="1"/>
            </p:cNvSpPr>
            <p:nvPr/>
          </p:nvSpPr>
          <p:spPr bwMode="auto">
            <a:xfrm>
              <a:off x="2973" y="2045"/>
              <a:ext cx="597" cy="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 Sol.</a:t>
              </a:r>
            </a:p>
          </p:txBody>
        </p:sp>
      </p:grpSp>
      <p:grpSp>
        <p:nvGrpSpPr>
          <p:cNvPr id="470032" name="Group 16"/>
          <p:cNvGrpSpPr>
            <a:grpSpLocks/>
          </p:cNvGrpSpPr>
          <p:nvPr/>
        </p:nvGrpSpPr>
        <p:grpSpPr bwMode="auto">
          <a:xfrm>
            <a:off x="3121025" y="4605339"/>
            <a:ext cx="1974850" cy="1982787"/>
            <a:chOff x="4500" y="11592"/>
            <a:chExt cx="1432" cy="1440"/>
          </a:xfrm>
        </p:grpSpPr>
        <p:pic>
          <p:nvPicPr>
            <p:cNvPr id="470033" name="Picture 1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80" y="11592"/>
              <a:ext cx="1252" cy="11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470034" name="Group 18"/>
            <p:cNvGrpSpPr>
              <a:grpSpLocks/>
            </p:cNvGrpSpPr>
            <p:nvPr/>
          </p:nvGrpSpPr>
          <p:grpSpPr bwMode="auto">
            <a:xfrm>
              <a:off x="4500" y="12816"/>
              <a:ext cx="1102" cy="216"/>
              <a:chOff x="1440" y="12317"/>
              <a:chExt cx="1102" cy="216"/>
            </a:xfrm>
          </p:grpSpPr>
          <p:sp>
            <p:nvSpPr>
              <p:cNvPr id="470035" name="Freeform 19"/>
              <p:cNvSpPr>
                <a:spLocks/>
              </p:cNvSpPr>
              <p:nvPr/>
            </p:nvSpPr>
            <p:spPr bwMode="auto">
              <a:xfrm>
                <a:off x="1440" y="12317"/>
                <a:ext cx="1102" cy="216"/>
              </a:xfrm>
              <a:custGeom>
                <a:avLst/>
                <a:gdLst/>
                <a:ahLst/>
                <a:cxnLst>
                  <a:cxn ang="0">
                    <a:pos x="3149" y="415"/>
                  </a:cxn>
                  <a:cxn ang="0">
                    <a:pos x="2879" y="407"/>
                  </a:cxn>
                  <a:cxn ang="0">
                    <a:pos x="2537" y="389"/>
                  </a:cxn>
                  <a:cxn ang="0">
                    <a:pos x="2254" y="362"/>
                  </a:cxn>
                  <a:cxn ang="0">
                    <a:pos x="2067" y="326"/>
                  </a:cxn>
                  <a:cxn ang="0">
                    <a:pos x="1857" y="286"/>
                  </a:cxn>
                  <a:cxn ang="0">
                    <a:pos x="1653" y="255"/>
                  </a:cxn>
                  <a:cxn ang="0">
                    <a:pos x="1496" y="241"/>
                  </a:cxn>
                  <a:cxn ang="0">
                    <a:pos x="1385" y="246"/>
                  </a:cxn>
                  <a:cxn ang="0">
                    <a:pos x="1260" y="256"/>
                  </a:cxn>
                  <a:cxn ang="0">
                    <a:pos x="1154" y="268"/>
                  </a:cxn>
                  <a:cxn ang="0">
                    <a:pos x="1096" y="277"/>
                  </a:cxn>
                  <a:cxn ang="0">
                    <a:pos x="1072" y="263"/>
                  </a:cxn>
                  <a:cxn ang="0">
                    <a:pos x="980" y="215"/>
                  </a:cxn>
                  <a:cxn ang="0">
                    <a:pos x="827" y="150"/>
                  </a:cxn>
                  <a:cxn ang="0">
                    <a:pos x="631" y="91"/>
                  </a:cxn>
                  <a:cxn ang="0">
                    <a:pos x="428" y="48"/>
                  </a:cxn>
                  <a:cxn ang="0">
                    <a:pos x="277" y="17"/>
                  </a:cxn>
                  <a:cxn ang="0">
                    <a:pos x="167" y="1"/>
                  </a:cxn>
                  <a:cxn ang="0">
                    <a:pos x="89" y="4"/>
                  </a:cxn>
                  <a:cxn ang="0">
                    <a:pos x="31" y="29"/>
                  </a:cxn>
                  <a:cxn ang="0">
                    <a:pos x="3" y="68"/>
                  </a:cxn>
                  <a:cxn ang="0">
                    <a:pos x="1" y="117"/>
                  </a:cxn>
                  <a:cxn ang="0">
                    <a:pos x="17" y="166"/>
                  </a:cxn>
                  <a:cxn ang="0">
                    <a:pos x="78" y="225"/>
                  </a:cxn>
                  <a:cxn ang="0">
                    <a:pos x="225" y="314"/>
                  </a:cxn>
                  <a:cxn ang="0">
                    <a:pos x="414" y="402"/>
                  </a:cxn>
                  <a:cxn ang="0">
                    <a:pos x="588" y="462"/>
                  </a:cxn>
                  <a:cxn ang="0">
                    <a:pos x="710" y="478"/>
                  </a:cxn>
                  <a:cxn ang="0">
                    <a:pos x="815" y="483"/>
                  </a:cxn>
                  <a:cxn ang="0">
                    <a:pos x="908" y="475"/>
                  </a:cxn>
                  <a:cxn ang="0">
                    <a:pos x="994" y="462"/>
                  </a:cxn>
                  <a:cxn ang="0">
                    <a:pos x="1077" y="437"/>
                  </a:cxn>
                  <a:cxn ang="0">
                    <a:pos x="1183" y="402"/>
                  </a:cxn>
                  <a:cxn ang="0">
                    <a:pos x="1342" y="379"/>
                  </a:cxn>
                  <a:cxn ang="0">
                    <a:pos x="1586" y="389"/>
                  </a:cxn>
                  <a:cxn ang="0">
                    <a:pos x="1923" y="439"/>
                  </a:cxn>
                  <a:cxn ang="0">
                    <a:pos x="2277" y="501"/>
                  </a:cxn>
                  <a:cxn ang="0">
                    <a:pos x="2566" y="558"/>
                  </a:cxn>
                  <a:cxn ang="0">
                    <a:pos x="2718" y="591"/>
                  </a:cxn>
                  <a:cxn ang="0">
                    <a:pos x="2755" y="600"/>
                  </a:cxn>
                  <a:cxn ang="0">
                    <a:pos x="2861" y="624"/>
                  </a:cxn>
                  <a:cxn ang="0">
                    <a:pos x="3004" y="644"/>
                  </a:cxn>
                  <a:cxn ang="0">
                    <a:pos x="3134" y="639"/>
                  </a:cxn>
                  <a:cxn ang="0">
                    <a:pos x="3217" y="608"/>
                  </a:cxn>
                  <a:cxn ang="0">
                    <a:pos x="3268" y="576"/>
                  </a:cxn>
                  <a:cxn ang="0">
                    <a:pos x="3293" y="544"/>
                  </a:cxn>
                  <a:cxn ang="0">
                    <a:pos x="3305" y="510"/>
                  </a:cxn>
                  <a:cxn ang="0">
                    <a:pos x="3298" y="473"/>
                  </a:cxn>
                  <a:cxn ang="0">
                    <a:pos x="3273" y="445"/>
                  </a:cxn>
                  <a:cxn ang="0">
                    <a:pos x="3243" y="427"/>
                  </a:cxn>
                  <a:cxn ang="0">
                    <a:pos x="3227" y="419"/>
                  </a:cxn>
                </a:cxnLst>
                <a:rect l="0" t="0" r="r" b="b"/>
                <a:pathLst>
                  <a:path w="3306" h="648">
                    <a:moveTo>
                      <a:pt x="3227" y="419"/>
                    </a:moveTo>
                    <a:lnTo>
                      <a:pt x="3217" y="417"/>
                    </a:lnTo>
                    <a:lnTo>
                      <a:pt x="3189" y="417"/>
                    </a:lnTo>
                    <a:lnTo>
                      <a:pt x="3149" y="415"/>
                    </a:lnTo>
                    <a:lnTo>
                      <a:pt x="3097" y="414"/>
                    </a:lnTo>
                    <a:lnTo>
                      <a:pt x="3032" y="413"/>
                    </a:lnTo>
                    <a:lnTo>
                      <a:pt x="2960" y="409"/>
                    </a:lnTo>
                    <a:lnTo>
                      <a:pt x="2879" y="407"/>
                    </a:lnTo>
                    <a:lnTo>
                      <a:pt x="2797" y="404"/>
                    </a:lnTo>
                    <a:lnTo>
                      <a:pt x="2710" y="399"/>
                    </a:lnTo>
                    <a:lnTo>
                      <a:pt x="2623" y="395"/>
                    </a:lnTo>
                    <a:lnTo>
                      <a:pt x="2537" y="389"/>
                    </a:lnTo>
                    <a:lnTo>
                      <a:pt x="2457" y="383"/>
                    </a:lnTo>
                    <a:lnTo>
                      <a:pt x="2381" y="377"/>
                    </a:lnTo>
                    <a:lnTo>
                      <a:pt x="2313" y="372"/>
                    </a:lnTo>
                    <a:lnTo>
                      <a:pt x="2254" y="362"/>
                    </a:lnTo>
                    <a:lnTo>
                      <a:pt x="2208" y="355"/>
                    </a:lnTo>
                    <a:lnTo>
                      <a:pt x="2163" y="346"/>
                    </a:lnTo>
                    <a:lnTo>
                      <a:pt x="2119" y="336"/>
                    </a:lnTo>
                    <a:lnTo>
                      <a:pt x="2067" y="326"/>
                    </a:lnTo>
                    <a:lnTo>
                      <a:pt x="2017" y="317"/>
                    </a:lnTo>
                    <a:lnTo>
                      <a:pt x="1964" y="306"/>
                    </a:lnTo>
                    <a:lnTo>
                      <a:pt x="1912" y="296"/>
                    </a:lnTo>
                    <a:lnTo>
                      <a:pt x="1857" y="286"/>
                    </a:lnTo>
                    <a:lnTo>
                      <a:pt x="1805" y="279"/>
                    </a:lnTo>
                    <a:lnTo>
                      <a:pt x="1752" y="269"/>
                    </a:lnTo>
                    <a:lnTo>
                      <a:pt x="1703" y="261"/>
                    </a:lnTo>
                    <a:lnTo>
                      <a:pt x="1653" y="255"/>
                    </a:lnTo>
                    <a:lnTo>
                      <a:pt x="1609" y="250"/>
                    </a:lnTo>
                    <a:lnTo>
                      <a:pt x="1565" y="246"/>
                    </a:lnTo>
                    <a:lnTo>
                      <a:pt x="1528" y="242"/>
                    </a:lnTo>
                    <a:lnTo>
                      <a:pt x="1496" y="241"/>
                    </a:lnTo>
                    <a:lnTo>
                      <a:pt x="1468" y="241"/>
                    </a:lnTo>
                    <a:lnTo>
                      <a:pt x="1442" y="241"/>
                    </a:lnTo>
                    <a:lnTo>
                      <a:pt x="1412" y="243"/>
                    </a:lnTo>
                    <a:lnTo>
                      <a:pt x="1385" y="246"/>
                    </a:lnTo>
                    <a:lnTo>
                      <a:pt x="1354" y="248"/>
                    </a:lnTo>
                    <a:lnTo>
                      <a:pt x="1322" y="250"/>
                    </a:lnTo>
                    <a:lnTo>
                      <a:pt x="1290" y="254"/>
                    </a:lnTo>
                    <a:lnTo>
                      <a:pt x="1260" y="256"/>
                    </a:lnTo>
                    <a:lnTo>
                      <a:pt x="1230" y="260"/>
                    </a:lnTo>
                    <a:lnTo>
                      <a:pt x="1203" y="263"/>
                    </a:lnTo>
                    <a:lnTo>
                      <a:pt x="1178" y="266"/>
                    </a:lnTo>
                    <a:lnTo>
                      <a:pt x="1154" y="268"/>
                    </a:lnTo>
                    <a:lnTo>
                      <a:pt x="1134" y="271"/>
                    </a:lnTo>
                    <a:lnTo>
                      <a:pt x="1118" y="273"/>
                    </a:lnTo>
                    <a:lnTo>
                      <a:pt x="1104" y="277"/>
                    </a:lnTo>
                    <a:lnTo>
                      <a:pt x="1096" y="277"/>
                    </a:lnTo>
                    <a:lnTo>
                      <a:pt x="1096" y="278"/>
                    </a:lnTo>
                    <a:lnTo>
                      <a:pt x="1091" y="277"/>
                    </a:lnTo>
                    <a:lnTo>
                      <a:pt x="1084" y="271"/>
                    </a:lnTo>
                    <a:lnTo>
                      <a:pt x="1072" y="263"/>
                    </a:lnTo>
                    <a:lnTo>
                      <a:pt x="1055" y="254"/>
                    </a:lnTo>
                    <a:lnTo>
                      <a:pt x="1034" y="242"/>
                    </a:lnTo>
                    <a:lnTo>
                      <a:pt x="1008" y="229"/>
                    </a:lnTo>
                    <a:lnTo>
                      <a:pt x="980" y="215"/>
                    </a:lnTo>
                    <a:lnTo>
                      <a:pt x="947" y="200"/>
                    </a:lnTo>
                    <a:lnTo>
                      <a:pt x="909" y="184"/>
                    </a:lnTo>
                    <a:lnTo>
                      <a:pt x="869" y="168"/>
                    </a:lnTo>
                    <a:lnTo>
                      <a:pt x="827" y="150"/>
                    </a:lnTo>
                    <a:lnTo>
                      <a:pt x="781" y="135"/>
                    </a:lnTo>
                    <a:lnTo>
                      <a:pt x="733" y="119"/>
                    </a:lnTo>
                    <a:lnTo>
                      <a:pt x="684" y="104"/>
                    </a:lnTo>
                    <a:lnTo>
                      <a:pt x="631" y="91"/>
                    </a:lnTo>
                    <a:lnTo>
                      <a:pt x="577" y="80"/>
                    </a:lnTo>
                    <a:lnTo>
                      <a:pt x="524" y="68"/>
                    </a:lnTo>
                    <a:lnTo>
                      <a:pt x="473" y="57"/>
                    </a:lnTo>
                    <a:lnTo>
                      <a:pt x="428" y="48"/>
                    </a:lnTo>
                    <a:lnTo>
                      <a:pt x="384" y="39"/>
                    </a:lnTo>
                    <a:lnTo>
                      <a:pt x="343" y="30"/>
                    </a:lnTo>
                    <a:lnTo>
                      <a:pt x="310" y="25"/>
                    </a:lnTo>
                    <a:lnTo>
                      <a:pt x="277" y="17"/>
                    </a:lnTo>
                    <a:lnTo>
                      <a:pt x="246" y="12"/>
                    </a:lnTo>
                    <a:lnTo>
                      <a:pt x="217" y="7"/>
                    </a:lnTo>
                    <a:lnTo>
                      <a:pt x="192" y="4"/>
                    </a:lnTo>
                    <a:lnTo>
                      <a:pt x="167" y="1"/>
                    </a:lnTo>
                    <a:lnTo>
                      <a:pt x="146" y="1"/>
                    </a:lnTo>
                    <a:lnTo>
                      <a:pt x="127" y="0"/>
                    </a:lnTo>
                    <a:lnTo>
                      <a:pt x="106" y="2"/>
                    </a:lnTo>
                    <a:lnTo>
                      <a:pt x="89" y="4"/>
                    </a:lnTo>
                    <a:lnTo>
                      <a:pt x="72" y="9"/>
                    </a:lnTo>
                    <a:lnTo>
                      <a:pt x="56" y="14"/>
                    </a:lnTo>
                    <a:lnTo>
                      <a:pt x="42" y="21"/>
                    </a:lnTo>
                    <a:lnTo>
                      <a:pt x="31" y="29"/>
                    </a:lnTo>
                    <a:lnTo>
                      <a:pt x="22" y="38"/>
                    </a:lnTo>
                    <a:lnTo>
                      <a:pt x="14" y="48"/>
                    </a:lnTo>
                    <a:lnTo>
                      <a:pt x="8" y="57"/>
                    </a:lnTo>
                    <a:lnTo>
                      <a:pt x="3" y="68"/>
                    </a:lnTo>
                    <a:lnTo>
                      <a:pt x="1" y="81"/>
                    </a:lnTo>
                    <a:lnTo>
                      <a:pt x="0" y="92"/>
                    </a:lnTo>
                    <a:lnTo>
                      <a:pt x="0" y="104"/>
                    </a:lnTo>
                    <a:lnTo>
                      <a:pt x="1" y="117"/>
                    </a:lnTo>
                    <a:lnTo>
                      <a:pt x="7" y="130"/>
                    </a:lnTo>
                    <a:lnTo>
                      <a:pt x="8" y="142"/>
                    </a:lnTo>
                    <a:lnTo>
                      <a:pt x="14" y="155"/>
                    </a:lnTo>
                    <a:lnTo>
                      <a:pt x="17" y="166"/>
                    </a:lnTo>
                    <a:lnTo>
                      <a:pt x="25" y="179"/>
                    </a:lnTo>
                    <a:lnTo>
                      <a:pt x="33" y="191"/>
                    </a:lnTo>
                    <a:lnTo>
                      <a:pt x="51" y="206"/>
                    </a:lnTo>
                    <a:lnTo>
                      <a:pt x="78" y="225"/>
                    </a:lnTo>
                    <a:lnTo>
                      <a:pt x="107" y="246"/>
                    </a:lnTo>
                    <a:lnTo>
                      <a:pt x="143" y="267"/>
                    </a:lnTo>
                    <a:lnTo>
                      <a:pt x="184" y="291"/>
                    </a:lnTo>
                    <a:lnTo>
                      <a:pt x="225" y="314"/>
                    </a:lnTo>
                    <a:lnTo>
                      <a:pt x="271" y="337"/>
                    </a:lnTo>
                    <a:lnTo>
                      <a:pt x="318" y="360"/>
                    </a:lnTo>
                    <a:lnTo>
                      <a:pt x="366" y="382"/>
                    </a:lnTo>
                    <a:lnTo>
                      <a:pt x="414" y="402"/>
                    </a:lnTo>
                    <a:lnTo>
                      <a:pt x="462" y="421"/>
                    </a:lnTo>
                    <a:lnTo>
                      <a:pt x="506" y="437"/>
                    </a:lnTo>
                    <a:lnTo>
                      <a:pt x="549" y="451"/>
                    </a:lnTo>
                    <a:lnTo>
                      <a:pt x="588" y="462"/>
                    </a:lnTo>
                    <a:lnTo>
                      <a:pt x="623" y="470"/>
                    </a:lnTo>
                    <a:lnTo>
                      <a:pt x="653" y="472"/>
                    </a:lnTo>
                    <a:lnTo>
                      <a:pt x="684" y="476"/>
                    </a:lnTo>
                    <a:lnTo>
                      <a:pt x="710" y="478"/>
                    </a:lnTo>
                    <a:lnTo>
                      <a:pt x="740" y="482"/>
                    </a:lnTo>
                    <a:lnTo>
                      <a:pt x="765" y="482"/>
                    </a:lnTo>
                    <a:lnTo>
                      <a:pt x="791" y="483"/>
                    </a:lnTo>
                    <a:lnTo>
                      <a:pt x="815" y="483"/>
                    </a:lnTo>
                    <a:lnTo>
                      <a:pt x="840" y="483"/>
                    </a:lnTo>
                    <a:lnTo>
                      <a:pt x="862" y="481"/>
                    </a:lnTo>
                    <a:lnTo>
                      <a:pt x="886" y="478"/>
                    </a:lnTo>
                    <a:lnTo>
                      <a:pt x="908" y="475"/>
                    </a:lnTo>
                    <a:lnTo>
                      <a:pt x="930" y="473"/>
                    </a:lnTo>
                    <a:lnTo>
                      <a:pt x="950" y="470"/>
                    </a:lnTo>
                    <a:lnTo>
                      <a:pt x="972" y="466"/>
                    </a:lnTo>
                    <a:lnTo>
                      <a:pt x="994" y="462"/>
                    </a:lnTo>
                    <a:lnTo>
                      <a:pt x="1015" y="458"/>
                    </a:lnTo>
                    <a:lnTo>
                      <a:pt x="1036" y="451"/>
                    </a:lnTo>
                    <a:lnTo>
                      <a:pt x="1058" y="445"/>
                    </a:lnTo>
                    <a:lnTo>
                      <a:pt x="1077" y="437"/>
                    </a:lnTo>
                    <a:lnTo>
                      <a:pt x="1101" y="429"/>
                    </a:lnTo>
                    <a:lnTo>
                      <a:pt x="1125" y="420"/>
                    </a:lnTo>
                    <a:lnTo>
                      <a:pt x="1154" y="410"/>
                    </a:lnTo>
                    <a:lnTo>
                      <a:pt x="1183" y="402"/>
                    </a:lnTo>
                    <a:lnTo>
                      <a:pt x="1218" y="396"/>
                    </a:lnTo>
                    <a:lnTo>
                      <a:pt x="1254" y="389"/>
                    </a:lnTo>
                    <a:lnTo>
                      <a:pt x="1294" y="383"/>
                    </a:lnTo>
                    <a:lnTo>
                      <a:pt x="1342" y="379"/>
                    </a:lnTo>
                    <a:lnTo>
                      <a:pt x="1396" y="379"/>
                    </a:lnTo>
                    <a:lnTo>
                      <a:pt x="1451" y="379"/>
                    </a:lnTo>
                    <a:lnTo>
                      <a:pt x="1515" y="383"/>
                    </a:lnTo>
                    <a:lnTo>
                      <a:pt x="1586" y="389"/>
                    </a:lnTo>
                    <a:lnTo>
                      <a:pt x="1666" y="399"/>
                    </a:lnTo>
                    <a:lnTo>
                      <a:pt x="1748" y="409"/>
                    </a:lnTo>
                    <a:lnTo>
                      <a:pt x="1835" y="422"/>
                    </a:lnTo>
                    <a:lnTo>
                      <a:pt x="1923" y="439"/>
                    </a:lnTo>
                    <a:lnTo>
                      <a:pt x="2016" y="454"/>
                    </a:lnTo>
                    <a:lnTo>
                      <a:pt x="2103" y="470"/>
                    </a:lnTo>
                    <a:lnTo>
                      <a:pt x="2192" y="487"/>
                    </a:lnTo>
                    <a:lnTo>
                      <a:pt x="2277" y="501"/>
                    </a:lnTo>
                    <a:lnTo>
                      <a:pt x="2359" y="518"/>
                    </a:lnTo>
                    <a:lnTo>
                      <a:pt x="2434" y="532"/>
                    </a:lnTo>
                    <a:lnTo>
                      <a:pt x="2504" y="547"/>
                    </a:lnTo>
                    <a:lnTo>
                      <a:pt x="2566" y="558"/>
                    </a:lnTo>
                    <a:lnTo>
                      <a:pt x="2622" y="570"/>
                    </a:lnTo>
                    <a:lnTo>
                      <a:pt x="2664" y="580"/>
                    </a:lnTo>
                    <a:lnTo>
                      <a:pt x="2697" y="588"/>
                    </a:lnTo>
                    <a:lnTo>
                      <a:pt x="2718" y="591"/>
                    </a:lnTo>
                    <a:lnTo>
                      <a:pt x="2726" y="594"/>
                    </a:lnTo>
                    <a:lnTo>
                      <a:pt x="2728" y="594"/>
                    </a:lnTo>
                    <a:lnTo>
                      <a:pt x="2740" y="596"/>
                    </a:lnTo>
                    <a:lnTo>
                      <a:pt x="2755" y="600"/>
                    </a:lnTo>
                    <a:lnTo>
                      <a:pt x="2776" y="606"/>
                    </a:lnTo>
                    <a:lnTo>
                      <a:pt x="2800" y="611"/>
                    </a:lnTo>
                    <a:lnTo>
                      <a:pt x="2831" y="618"/>
                    </a:lnTo>
                    <a:lnTo>
                      <a:pt x="2861" y="624"/>
                    </a:lnTo>
                    <a:lnTo>
                      <a:pt x="2896" y="631"/>
                    </a:lnTo>
                    <a:lnTo>
                      <a:pt x="2932" y="636"/>
                    </a:lnTo>
                    <a:lnTo>
                      <a:pt x="2967" y="642"/>
                    </a:lnTo>
                    <a:lnTo>
                      <a:pt x="3004" y="644"/>
                    </a:lnTo>
                    <a:lnTo>
                      <a:pt x="3039" y="648"/>
                    </a:lnTo>
                    <a:lnTo>
                      <a:pt x="3074" y="646"/>
                    </a:lnTo>
                    <a:lnTo>
                      <a:pt x="3106" y="645"/>
                    </a:lnTo>
                    <a:lnTo>
                      <a:pt x="3134" y="639"/>
                    </a:lnTo>
                    <a:lnTo>
                      <a:pt x="3161" y="634"/>
                    </a:lnTo>
                    <a:lnTo>
                      <a:pt x="3181" y="625"/>
                    </a:lnTo>
                    <a:lnTo>
                      <a:pt x="3199" y="616"/>
                    </a:lnTo>
                    <a:lnTo>
                      <a:pt x="3217" y="608"/>
                    </a:lnTo>
                    <a:lnTo>
                      <a:pt x="3234" y="600"/>
                    </a:lnTo>
                    <a:lnTo>
                      <a:pt x="3246" y="591"/>
                    </a:lnTo>
                    <a:lnTo>
                      <a:pt x="3259" y="583"/>
                    </a:lnTo>
                    <a:lnTo>
                      <a:pt x="3268" y="576"/>
                    </a:lnTo>
                    <a:lnTo>
                      <a:pt x="3278" y="569"/>
                    </a:lnTo>
                    <a:lnTo>
                      <a:pt x="3285" y="562"/>
                    </a:lnTo>
                    <a:lnTo>
                      <a:pt x="3291" y="552"/>
                    </a:lnTo>
                    <a:lnTo>
                      <a:pt x="3293" y="544"/>
                    </a:lnTo>
                    <a:lnTo>
                      <a:pt x="3299" y="537"/>
                    </a:lnTo>
                    <a:lnTo>
                      <a:pt x="3300" y="527"/>
                    </a:lnTo>
                    <a:lnTo>
                      <a:pt x="3305" y="520"/>
                    </a:lnTo>
                    <a:lnTo>
                      <a:pt x="3305" y="510"/>
                    </a:lnTo>
                    <a:lnTo>
                      <a:pt x="3306" y="501"/>
                    </a:lnTo>
                    <a:lnTo>
                      <a:pt x="3305" y="491"/>
                    </a:lnTo>
                    <a:lnTo>
                      <a:pt x="3302" y="483"/>
                    </a:lnTo>
                    <a:lnTo>
                      <a:pt x="3298" y="473"/>
                    </a:lnTo>
                    <a:lnTo>
                      <a:pt x="3292" y="466"/>
                    </a:lnTo>
                    <a:lnTo>
                      <a:pt x="3285" y="457"/>
                    </a:lnTo>
                    <a:lnTo>
                      <a:pt x="3278" y="451"/>
                    </a:lnTo>
                    <a:lnTo>
                      <a:pt x="3273" y="445"/>
                    </a:lnTo>
                    <a:lnTo>
                      <a:pt x="3266" y="440"/>
                    </a:lnTo>
                    <a:lnTo>
                      <a:pt x="3259" y="434"/>
                    </a:lnTo>
                    <a:lnTo>
                      <a:pt x="3250" y="430"/>
                    </a:lnTo>
                    <a:lnTo>
                      <a:pt x="3243" y="427"/>
                    </a:lnTo>
                    <a:lnTo>
                      <a:pt x="3236" y="422"/>
                    </a:lnTo>
                    <a:lnTo>
                      <a:pt x="3228" y="419"/>
                    </a:lnTo>
                    <a:lnTo>
                      <a:pt x="3227" y="419"/>
                    </a:lnTo>
                    <a:lnTo>
                      <a:pt x="3227" y="419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36" name="Freeform 20"/>
              <p:cNvSpPr>
                <a:spLocks/>
              </p:cNvSpPr>
              <p:nvPr/>
            </p:nvSpPr>
            <p:spPr bwMode="auto">
              <a:xfrm>
                <a:off x="2011" y="12419"/>
                <a:ext cx="224" cy="5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41" y="0"/>
                  </a:cxn>
                  <a:cxn ang="0">
                    <a:pos x="36" y="3"/>
                  </a:cxn>
                  <a:cxn ang="0">
                    <a:pos x="28" y="5"/>
                  </a:cxn>
                  <a:cxn ang="0">
                    <a:pos x="22" y="9"/>
                  </a:cxn>
                  <a:cxn ang="0">
                    <a:pos x="8" y="18"/>
                  </a:cxn>
                  <a:cxn ang="0">
                    <a:pos x="0" y="27"/>
                  </a:cxn>
                  <a:cxn ang="0">
                    <a:pos x="25" y="31"/>
                  </a:cxn>
                  <a:cxn ang="0">
                    <a:pos x="50" y="39"/>
                  </a:cxn>
                  <a:cxn ang="0">
                    <a:pos x="75" y="43"/>
                  </a:cxn>
                  <a:cxn ang="0">
                    <a:pos x="103" y="49"/>
                  </a:cxn>
                  <a:cxn ang="0">
                    <a:pos x="126" y="55"/>
                  </a:cxn>
                  <a:cxn ang="0">
                    <a:pos x="151" y="60"/>
                  </a:cxn>
                  <a:cxn ang="0">
                    <a:pos x="178" y="66"/>
                  </a:cxn>
                  <a:cxn ang="0">
                    <a:pos x="206" y="71"/>
                  </a:cxn>
                  <a:cxn ang="0">
                    <a:pos x="231" y="74"/>
                  </a:cxn>
                  <a:cxn ang="0">
                    <a:pos x="256" y="80"/>
                  </a:cxn>
                  <a:cxn ang="0">
                    <a:pos x="281" y="84"/>
                  </a:cxn>
                  <a:cxn ang="0">
                    <a:pos x="307" y="90"/>
                  </a:cxn>
                  <a:cxn ang="0">
                    <a:pos x="333" y="96"/>
                  </a:cxn>
                  <a:cxn ang="0">
                    <a:pos x="358" y="99"/>
                  </a:cxn>
                  <a:cxn ang="0">
                    <a:pos x="385" y="107"/>
                  </a:cxn>
                  <a:cxn ang="0">
                    <a:pos x="410" y="113"/>
                  </a:cxn>
                  <a:cxn ang="0">
                    <a:pos x="425" y="113"/>
                  </a:cxn>
                  <a:cxn ang="0">
                    <a:pos x="442" y="114"/>
                  </a:cxn>
                  <a:cxn ang="0">
                    <a:pos x="457" y="116"/>
                  </a:cxn>
                  <a:cxn ang="0">
                    <a:pos x="474" y="120"/>
                  </a:cxn>
                  <a:cxn ang="0">
                    <a:pos x="489" y="122"/>
                  </a:cxn>
                  <a:cxn ang="0">
                    <a:pos x="506" y="126"/>
                  </a:cxn>
                  <a:cxn ang="0">
                    <a:pos x="524" y="129"/>
                  </a:cxn>
                  <a:cxn ang="0">
                    <a:pos x="541" y="134"/>
                  </a:cxn>
                  <a:cxn ang="0">
                    <a:pos x="556" y="136"/>
                  </a:cxn>
                  <a:cxn ang="0">
                    <a:pos x="570" y="139"/>
                  </a:cxn>
                  <a:cxn ang="0">
                    <a:pos x="588" y="142"/>
                  </a:cxn>
                  <a:cxn ang="0">
                    <a:pos x="605" y="147"/>
                  </a:cxn>
                  <a:cxn ang="0">
                    <a:pos x="620" y="147"/>
                  </a:cxn>
                  <a:cxn ang="0">
                    <a:pos x="638" y="149"/>
                  </a:cxn>
                  <a:cxn ang="0">
                    <a:pos x="655" y="149"/>
                  </a:cxn>
                  <a:cxn ang="0">
                    <a:pos x="673" y="151"/>
                  </a:cxn>
                  <a:cxn ang="0">
                    <a:pos x="670" y="142"/>
                  </a:cxn>
                  <a:cxn ang="0">
                    <a:pos x="666" y="136"/>
                  </a:cxn>
                  <a:cxn ang="0">
                    <a:pos x="663" y="128"/>
                  </a:cxn>
                  <a:cxn ang="0">
                    <a:pos x="662" y="121"/>
                  </a:cxn>
                  <a:cxn ang="0">
                    <a:pos x="623" y="111"/>
                  </a:cxn>
                  <a:cxn ang="0">
                    <a:pos x="584" y="102"/>
                  </a:cxn>
                  <a:cxn ang="0">
                    <a:pos x="545" y="95"/>
                  </a:cxn>
                  <a:cxn ang="0">
                    <a:pos x="509" y="86"/>
                  </a:cxn>
                  <a:cxn ang="0">
                    <a:pos x="470" y="79"/>
                  </a:cxn>
                  <a:cxn ang="0">
                    <a:pos x="431" y="72"/>
                  </a:cxn>
                  <a:cxn ang="0">
                    <a:pos x="392" y="65"/>
                  </a:cxn>
                  <a:cxn ang="0">
                    <a:pos x="354" y="58"/>
                  </a:cxn>
                  <a:cxn ang="0">
                    <a:pos x="317" y="52"/>
                  </a:cxn>
                  <a:cxn ang="0">
                    <a:pos x="278" y="43"/>
                  </a:cxn>
                  <a:cxn ang="0">
                    <a:pos x="239" y="36"/>
                  </a:cxn>
                  <a:cxn ang="0">
                    <a:pos x="200" y="30"/>
                  </a:cxn>
                  <a:cxn ang="0">
                    <a:pos x="161" y="22"/>
                  </a:cxn>
                  <a:cxn ang="0">
                    <a:pos x="122" y="15"/>
                  </a:cxn>
                  <a:cxn ang="0">
                    <a:pos x="83" y="6"/>
                  </a:cxn>
                  <a:cxn ang="0">
                    <a:pos x="47" y="0"/>
                  </a:cxn>
                  <a:cxn ang="0">
                    <a:pos x="47" y="0"/>
                  </a:cxn>
                </a:cxnLst>
                <a:rect l="0" t="0" r="r" b="b"/>
                <a:pathLst>
                  <a:path w="673" h="151">
                    <a:moveTo>
                      <a:pt x="47" y="0"/>
                    </a:moveTo>
                    <a:lnTo>
                      <a:pt x="41" y="0"/>
                    </a:lnTo>
                    <a:lnTo>
                      <a:pt x="36" y="3"/>
                    </a:lnTo>
                    <a:lnTo>
                      <a:pt x="28" y="5"/>
                    </a:lnTo>
                    <a:lnTo>
                      <a:pt x="22" y="9"/>
                    </a:lnTo>
                    <a:lnTo>
                      <a:pt x="8" y="18"/>
                    </a:lnTo>
                    <a:lnTo>
                      <a:pt x="0" y="27"/>
                    </a:lnTo>
                    <a:lnTo>
                      <a:pt x="25" y="31"/>
                    </a:lnTo>
                    <a:lnTo>
                      <a:pt x="50" y="39"/>
                    </a:lnTo>
                    <a:lnTo>
                      <a:pt x="75" y="43"/>
                    </a:lnTo>
                    <a:lnTo>
                      <a:pt x="103" y="49"/>
                    </a:lnTo>
                    <a:lnTo>
                      <a:pt x="126" y="55"/>
                    </a:lnTo>
                    <a:lnTo>
                      <a:pt x="151" y="60"/>
                    </a:lnTo>
                    <a:lnTo>
                      <a:pt x="178" y="66"/>
                    </a:lnTo>
                    <a:lnTo>
                      <a:pt x="206" y="71"/>
                    </a:lnTo>
                    <a:lnTo>
                      <a:pt x="231" y="74"/>
                    </a:lnTo>
                    <a:lnTo>
                      <a:pt x="256" y="80"/>
                    </a:lnTo>
                    <a:lnTo>
                      <a:pt x="281" y="84"/>
                    </a:lnTo>
                    <a:lnTo>
                      <a:pt x="307" y="90"/>
                    </a:lnTo>
                    <a:lnTo>
                      <a:pt x="333" y="96"/>
                    </a:lnTo>
                    <a:lnTo>
                      <a:pt x="358" y="99"/>
                    </a:lnTo>
                    <a:lnTo>
                      <a:pt x="385" y="107"/>
                    </a:lnTo>
                    <a:lnTo>
                      <a:pt x="410" y="113"/>
                    </a:lnTo>
                    <a:lnTo>
                      <a:pt x="425" y="113"/>
                    </a:lnTo>
                    <a:lnTo>
                      <a:pt x="442" y="114"/>
                    </a:lnTo>
                    <a:lnTo>
                      <a:pt x="457" y="116"/>
                    </a:lnTo>
                    <a:lnTo>
                      <a:pt x="474" y="120"/>
                    </a:lnTo>
                    <a:lnTo>
                      <a:pt x="489" y="122"/>
                    </a:lnTo>
                    <a:lnTo>
                      <a:pt x="506" y="126"/>
                    </a:lnTo>
                    <a:lnTo>
                      <a:pt x="524" y="129"/>
                    </a:lnTo>
                    <a:lnTo>
                      <a:pt x="541" y="134"/>
                    </a:lnTo>
                    <a:lnTo>
                      <a:pt x="556" y="136"/>
                    </a:lnTo>
                    <a:lnTo>
                      <a:pt x="570" y="139"/>
                    </a:lnTo>
                    <a:lnTo>
                      <a:pt x="588" y="142"/>
                    </a:lnTo>
                    <a:lnTo>
                      <a:pt x="605" y="147"/>
                    </a:lnTo>
                    <a:lnTo>
                      <a:pt x="620" y="147"/>
                    </a:lnTo>
                    <a:lnTo>
                      <a:pt x="638" y="149"/>
                    </a:lnTo>
                    <a:lnTo>
                      <a:pt x="655" y="149"/>
                    </a:lnTo>
                    <a:lnTo>
                      <a:pt x="673" y="151"/>
                    </a:lnTo>
                    <a:lnTo>
                      <a:pt x="670" y="142"/>
                    </a:lnTo>
                    <a:lnTo>
                      <a:pt x="666" y="136"/>
                    </a:lnTo>
                    <a:lnTo>
                      <a:pt x="663" y="128"/>
                    </a:lnTo>
                    <a:lnTo>
                      <a:pt x="662" y="121"/>
                    </a:lnTo>
                    <a:lnTo>
                      <a:pt x="623" y="111"/>
                    </a:lnTo>
                    <a:lnTo>
                      <a:pt x="584" y="102"/>
                    </a:lnTo>
                    <a:lnTo>
                      <a:pt x="545" y="95"/>
                    </a:lnTo>
                    <a:lnTo>
                      <a:pt x="509" y="86"/>
                    </a:lnTo>
                    <a:lnTo>
                      <a:pt x="470" y="79"/>
                    </a:lnTo>
                    <a:lnTo>
                      <a:pt x="431" y="72"/>
                    </a:lnTo>
                    <a:lnTo>
                      <a:pt x="392" y="65"/>
                    </a:lnTo>
                    <a:lnTo>
                      <a:pt x="354" y="58"/>
                    </a:lnTo>
                    <a:lnTo>
                      <a:pt x="317" y="52"/>
                    </a:lnTo>
                    <a:lnTo>
                      <a:pt x="278" y="43"/>
                    </a:lnTo>
                    <a:lnTo>
                      <a:pt x="239" y="36"/>
                    </a:lnTo>
                    <a:lnTo>
                      <a:pt x="200" y="30"/>
                    </a:lnTo>
                    <a:lnTo>
                      <a:pt x="161" y="22"/>
                    </a:lnTo>
                    <a:lnTo>
                      <a:pt x="122" y="15"/>
                    </a:lnTo>
                    <a:lnTo>
                      <a:pt x="83" y="6"/>
                    </a:lnTo>
                    <a:lnTo>
                      <a:pt x="47" y="0"/>
                    </a:lnTo>
                    <a:lnTo>
                      <a:pt x="47" y="0"/>
                    </a:lnTo>
                    <a:close/>
                  </a:path>
                </a:pathLst>
              </a:custGeom>
              <a:solidFill>
                <a:srgbClr val="B3B3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37" name="Freeform 21"/>
              <p:cNvSpPr>
                <a:spLocks/>
              </p:cNvSpPr>
              <p:nvPr/>
            </p:nvSpPr>
            <p:spPr bwMode="auto">
              <a:xfrm>
                <a:off x="2182" y="12455"/>
                <a:ext cx="327" cy="61"/>
              </a:xfrm>
              <a:custGeom>
                <a:avLst/>
                <a:gdLst/>
                <a:ahLst/>
                <a:cxnLst>
                  <a:cxn ang="0">
                    <a:pos x="19" y="2"/>
                  </a:cxn>
                  <a:cxn ang="0">
                    <a:pos x="8" y="15"/>
                  </a:cxn>
                  <a:cxn ang="0">
                    <a:pos x="1" y="26"/>
                  </a:cxn>
                  <a:cxn ang="0">
                    <a:pos x="51" y="46"/>
                  </a:cxn>
                  <a:cxn ang="0">
                    <a:pos x="153" y="75"/>
                  </a:cxn>
                  <a:cxn ang="0">
                    <a:pos x="258" y="99"/>
                  </a:cxn>
                  <a:cxn ang="0">
                    <a:pos x="364" y="118"/>
                  </a:cxn>
                  <a:cxn ang="0">
                    <a:pos x="470" y="136"/>
                  </a:cxn>
                  <a:cxn ang="0">
                    <a:pos x="580" y="151"/>
                  </a:cxn>
                  <a:cxn ang="0">
                    <a:pos x="687" y="165"/>
                  </a:cxn>
                  <a:cxn ang="0">
                    <a:pos x="798" y="177"/>
                  </a:cxn>
                  <a:cxn ang="0">
                    <a:pos x="858" y="182"/>
                  </a:cxn>
                  <a:cxn ang="0">
                    <a:pos x="869" y="182"/>
                  </a:cxn>
                  <a:cxn ang="0">
                    <a:pos x="884" y="180"/>
                  </a:cxn>
                  <a:cxn ang="0">
                    <a:pos x="901" y="178"/>
                  </a:cxn>
                  <a:cxn ang="0">
                    <a:pos x="917" y="175"/>
                  </a:cxn>
                  <a:cxn ang="0">
                    <a:pos x="933" y="170"/>
                  </a:cxn>
                  <a:cxn ang="0">
                    <a:pos x="952" y="167"/>
                  </a:cxn>
                  <a:cxn ang="0">
                    <a:pos x="967" y="156"/>
                  </a:cxn>
                  <a:cxn ang="0">
                    <a:pos x="976" y="142"/>
                  </a:cxn>
                  <a:cxn ang="0">
                    <a:pos x="969" y="131"/>
                  </a:cxn>
                  <a:cxn ang="0">
                    <a:pos x="945" y="130"/>
                  </a:cxn>
                  <a:cxn ang="0">
                    <a:pos x="920" y="131"/>
                  </a:cxn>
                  <a:cxn ang="0">
                    <a:pos x="894" y="137"/>
                  </a:cxn>
                  <a:cxn ang="0">
                    <a:pos x="869" y="142"/>
                  </a:cxn>
                  <a:cxn ang="0">
                    <a:pos x="844" y="144"/>
                  </a:cxn>
                  <a:cxn ang="0">
                    <a:pos x="819" y="144"/>
                  </a:cxn>
                  <a:cxn ang="0">
                    <a:pos x="792" y="142"/>
                  </a:cxn>
                  <a:cxn ang="0">
                    <a:pos x="730" y="131"/>
                  </a:cxn>
                  <a:cxn ang="0">
                    <a:pos x="632" y="118"/>
                  </a:cxn>
                  <a:cxn ang="0">
                    <a:pos x="535" y="105"/>
                  </a:cxn>
                  <a:cxn ang="0">
                    <a:pos x="442" y="90"/>
                  </a:cxn>
                  <a:cxn ang="0">
                    <a:pos x="347" y="75"/>
                  </a:cxn>
                  <a:cxn ang="0">
                    <a:pos x="253" y="56"/>
                  </a:cxn>
                  <a:cxn ang="0">
                    <a:pos x="160" y="35"/>
                  </a:cxn>
                  <a:cxn ang="0">
                    <a:pos x="71" y="10"/>
                  </a:cxn>
                  <a:cxn ang="0">
                    <a:pos x="25" y="0"/>
                  </a:cxn>
                </a:cxnLst>
                <a:rect l="0" t="0" r="r" b="b"/>
                <a:pathLst>
                  <a:path w="981" h="183">
                    <a:moveTo>
                      <a:pt x="25" y="0"/>
                    </a:moveTo>
                    <a:lnTo>
                      <a:pt x="19" y="2"/>
                    </a:lnTo>
                    <a:lnTo>
                      <a:pt x="12" y="9"/>
                    </a:lnTo>
                    <a:lnTo>
                      <a:pt x="8" y="15"/>
                    </a:lnTo>
                    <a:lnTo>
                      <a:pt x="5" y="20"/>
                    </a:lnTo>
                    <a:lnTo>
                      <a:pt x="1" y="26"/>
                    </a:lnTo>
                    <a:lnTo>
                      <a:pt x="0" y="32"/>
                    </a:lnTo>
                    <a:lnTo>
                      <a:pt x="51" y="46"/>
                    </a:lnTo>
                    <a:lnTo>
                      <a:pt x="101" y="62"/>
                    </a:lnTo>
                    <a:lnTo>
                      <a:pt x="153" y="75"/>
                    </a:lnTo>
                    <a:lnTo>
                      <a:pt x="206" y="87"/>
                    </a:lnTo>
                    <a:lnTo>
                      <a:pt x="258" y="99"/>
                    </a:lnTo>
                    <a:lnTo>
                      <a:pt x="310" y="109"/>
                    </a:lnTo>
                    <a:lnTo>
                      <a:pt x="364" y="118"/>
                    </a:lnTo>
                    <a:lnTo>
                      <a:pt x="418" y="128"/>
                    </a:lnTo>
                    <a:lnTo>
                      <a:pt x="470" y="136"/>
                    </a:lnTo>
                    <a:lnTo>
                      <a:pt x="525" y="144"/>
                    </a:lnTo>
                    <a:lnTo>
                      <a:pt x="580" y="151"/>
                    </a:lnTo>
                    <a:lnTo>
                      <a:pt x="634" y="158"/>
                    </a:lnTo>
                    <a:lnTo>
                      <a:pt x="687" y="165"/>
                    </a:lnTo>
                    <a:lnTo>
                      <a:pt x="742" y="170"/>
                    </a:lnTo>
                    <a:lnTo>
                      <a:pt x="798" y="177"/>
                    </a:lnTo>
                    <a:lnTo>
                      <a:pt x="853" y="183"/>
                    </a:lnTo>
                    <a:lnTo>
                      <a:pt x="858" y="182"/>
                    </a:lnTo>
                    <a:lnTo>
                      <a:pt x="862" y="182"/>
                    </a:lnTo>
                    <a:lnTo>
                      <a:pt x="869" y="182"/>
                    </a:lnTo>
                    <a:lnTo>
                      <a:pt x="877" y="182"/>
                    </a:lnTo>
                    <a:lnTo>
                      <a:pt x="884" y="180"/>
                    </a:lnTo>
                    <a:lnTo>
                      <a:pt x="891" y="178"/>
                    </a:lnTo>
                    <a:lnTo>
                      <a:pt x="901" y="178"/>
                    </a:lnTo>
                    <a:lnTo>
                      <a:pt x="909" y="177"/>
                    </a:lnTo>
                    <a:lnTo>
                      <a:pt x="917" y="175"/>
                    </a:lnTo>
                    <a:lnTo>
                      <a:pt x="924" y="173"/>
                    </a:lnTo>
                    <a:lnTo>
                      <a:pt x="933" y="170"/>
                    </a:lnTo>
                    <a:lnTo>
                      <a:pt x="940" y="169"/>
                    </a:lnTo>
                    <a:lnTo>
                      <a:pt x="952" y="167"/>
                    </a:lnTo>
                    <a:lnTo>
                      <a:pt x="962" y="165"/>
                    </a:lnTo>
                    <a:lnTo>
                      <a:pt x="967" y="156"/>
                    </a:lnTo>
                    <a:lnTo>
                      <a:pt x="972" y="150"/>
                    </a:lnTo>
                    <a:lnTo>
                      <a:pt x="976" y="142"/>
                    </a:lnTo>
                    <a:lnTo>
                      <a:pt x="981" y="136"/>
                    </a:lnTo>
                    <a:lnTo>
                      <a:pt x="969" y="131"/>
                    </a:lnTo>
                    <a:lnTo>
                      <a:pt x="956" y="130"/>
                    </a:lnTo>
                    <a:lnTo>
                      <a:pt x="945" y="130"/>
                    </a:lnTo>
                    <a:lnTo>
                      <a:pt x="933" y="130"/>
                    </a:lnTo>
                    <a:lnTo>
                      <a:pt x="920" y="131"/>
                    </a:lnTo>
                    <a:lnTo>
                      <a:pt x="908" y="134"/>
                    </a:lnTo>
                    <a:lnTo>
                      <a:pt x="894" y="137"/>
                    </a:lnTo>
                    <a:lnTo>
                      <a:pt x="884" y="139"/>
                    </a:lnTo>
                    <a:lnTo>
                      <a:pt x="869" y="142"/>
                    </a:lnTo>
                    <a:lnTo>
                      <a:pt x="858" y="144"/>
                    </a:lnTo>
                    <a:lnTo>
                      <a:pt x="844" y="144"/>
                    </a:lnTo>
                    <a:lnTo>
                      <a:pt x="833" y="145"/>
                    </a:lnTo>
                    <a:lnTo>
                      <a:pt x="819" y="144"/>
                    </a:lnTo>
                    <a:lnTo>
                      <a:pt x="806" y="144"/>
                    </a:lnTo>
                    <a:lnTo>
                      <a:pt x="792" y="142"/>
                    </a:lnTo>
                    <a:lnTo>
                      <a:pt x="780" y="139"/>
                    </a:lnTo>
                    <a:lnTo>
                      <a:pt x="730" y="131"/>
                    </a:lnTo>
                    <a:lnTo>
                      <a:pt x="681" y="126"/>
                    </a:lnTo>
                    <a:lnTo>
                      <a:pt x="632" y="118"/>
                    </a:lnTo>
                    <a:lnTo>
                      <a:pt x="586" y="113"/>
                    </a:lnTo>
                    <a:lnTo>
                      <a:pt x="535" y="105"/>
                    </a:lnTo>
                    <a:lnTo>
                      <a:pt x="489" y="99"/>
                    </a:lnTo>
                    <a:lnTo>
                      <a:pt x="442" y="90"/>
                    </a:lnTo>
                    <a:lnTo>
                      <a:pt x="395" y="83"/>
                    </a:lnTo>
                    <a:lnTo>
                      <a:pt x="347" y="75"/>
                    </a:lnTo>
                    <a:lnTo>
                      <a:pt x="300" y="65"/>
                    </a:lnTo>
                    <a:lnTo>
                      <a:pt x="253" y="56"/>
                    </a:lnTo>
                    <a:lnTo>
                      <a:pt x="207" y="46"/>
                    </a:lnTo>
                    <a:lnTo>
                      <a:pt x="160" y="35"/>
                    </a:lnTo>
                    <a:lnTo>
                      <a:pt x="115" y="24"/>
                    </a:lnTo>
                    <a:lnTo>
                      <a:pt x="71" y="10"/>
                    </a:lnTo>
                    <a:lnTo>
                      <a:pt x="25" y="0"/>
                    </a:lnTo>
                    <a:lnTo>
                      <a:pt x="25" y="0"/>
                    </a:lnTo>
                    <a:close/>
                  </a:path>
                </a:pathLst>
              </a:custGeom>
              <a:solidFill>
                <a:srgbClr val="B3B3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38" name="Freeform 22"/>
              <p:cNvSpPr>
                <a:spLocks/>
              </p:cNvSpPr>
              <p:nvPr/>
            </p:nvSpPr>
            <p:spPr bwMode="auto">
              <a:xfrm>
                <a:off x="2492" y="12470"/>
                <a:ext cx="37" cy="37"/>
              </a:xfrm>
              <a:custGeom>
                <a:avLst/>
                <a:gdLst/>
                <a:ahLst/>
                <a:cxnLst>
                  <a:cxn ang="0">
                    <a:pos x="69" y="1"/>
                  </a:cxn>
                  <a:cxn ang="0">
                    <a:pos x="61" y="0"/>
                  </a:cxn>
                  <a:cxn ang="0">
                    <a:pos x="54" y="1"/>
                  </a:cxn>
                  <a:cxn ang="0">
                    <a:pos x="49" y="3"/>
                  </a:cxn>
                  <a:cxn ang="0">
                    <a:pos x="46" y="7"/>
                  </a:cxn>
                  <a:cxn ang="0">
                    <a:pos x="40" y="14"/>
                  </a:cxn>
                  <a:cxn ang="0">
                    <a:pos x="39" y="25"/>
                  </a:cxn>
                  <a:cxn ang="0">
                    <a:pos x="37" y="36"/>
                  </a:cxn>
                  <a:cxn ang="0">
                    <a:pos x="39" y="46"/>
                  </a:cxn>
                  <a:cxn ang="0">
                    <a:pos x="43" y="56"/>
                  </a:cxn>
                  <a:cxn ang="0">
                    <a:pos x="49" y="64"/>
                  </a:cxn>
                  <a:cxn ang="0">
                    <a:pos x="37" y="62"/>
                  </a:cxn>
                  <a:cxn ang="0">
                    <a:pos x="30" y="63"/>
                  </a:cxn>
                  <a:cxn ang="0">
                    <a:pos x="19" y="64"/>
                  </a:cxn>
                  <a:cxn ang="0">
                    <a:pos x="15" y="68"/>
                  </a:cxn>
                  <a:cxn ang="0">
                    <a:pos x="10" y="72"/>
                  </a:cxn>
                  <a:cxn ang="0">
                    <a:pos x="5" y="79"/>
                  </a:cxn>
                  <a:cxn ang="0">
                    <a:pos x="1" y="84"/>
                  </a:cxn>
                  <a:cxn ang="0">
                    <a:pos x="1" y="92"/>
                  </a:cxn>
                  <a:cxn ang="0">
                    <a:pos x="0" y="97"/>
                  </a:cxn>
                  <a:cxn ang="0">
                    <a:pos x="1" y="103"/>
                  </a:cxn>
                  <a:cxn ang="0">
                    <a:pos x="5" y="106"/>
                  </a:cxn>
                  <a:cxn ang="0">
                    <a:pos x="10" y="110"/>
                  </a:cxn>
                  <a:cxn ang="0">
                    <a:pos x="15" y="111"/>
                  </a:cxn>
                  <a:cxn ang="0">
                    <a:pos x="23" y="111"/>
                  </a:cxn>
                  <a:cxn ang="0">
                    <a:pos x="33" y="110"/>
                  </a:cxn>
                  <a:cxn ang="0">
                    <a:pos x="49" y="106"/>
                  </a:cxn>
                  <a:cxn ang="0">
                    <a:pos x="58" y="103"/>
                  </a:cxn>
                  <a:cxn ang="0">
                    <a:pos x="71" y="98"/>
                  </a:cxn>
                  <a:cxn ang="0">
                    <a:pos x="80" y="92"/>
                  </a:cxn>
                  <a:cxn ang="0">
                    <a:pos x="89" y="86"/>
                  </a:cxn>
                  <a:cxn ang="0">
                    <a:pos x="96" y="79"/>
                  </a:cxn>
                  <a:cxn ang="0">
                    <a:pos x="103" y="72"/>
                  </a:cxn>
                  <a:cxn ang="0">
                    <a:pos x="106" y="63"/>
                  </a:cxn>
                  <a:cxn ang="0">
                    <a:pos x="110" y="56"/>
                  </a:cxn>
                  <a:cxn ang="0">
                    <a:pos x="110" y="48"/>
                  </a:cxn>
                  <a:cxn ang="0">
                    <a:pos x="110" y="39"/>
                  </a:cxn>
                  <a:cxn ang="0">
                    <a:pos x="106" y="30"/>
                  </a:cxn>
                  <a:cxn ang="0">
                    <a:pos x="104" y="25"/>
                  </a:cxn>
                  <a:cxn ang="0">
                    <a:pos x="97" y="16"/>
                  </a:cxn>
                  <a:cxn ang="0">
                    <a:pos x="89" y="11"/>
                  </a:cxn>
                  <a:cxn ang="0">
                    <a:pos x="79" y="4"/>
                  </a:cxn>
                  <a:cxn ang="0">
                    <a:pos x="69" y="1"/>
                  </a:cxn>
                  <a:cxn ang="0">
                    <a:pos x="69" y="1"/>
                  </a:cxn>
                </a:cxnLst>
                <a:rect l="0" t="0" r="r" b="b"/>
                <a:pathLst>
                  <a:path w="110" h="111">
                    <a:moveTo>
                      <a:pt x="69" y="1"/>
                    </a:moveTo>
                    <a:lnTo>
                      <a:pt x="61" y="0"/>
                    </a:lnTo>
                    <a:lnTo>
                      <a:pt x="54" y="1"/>
                    </a:lnTo>
                    <a:lnTo>
                      <a:pt x="49" y="3"/>
                    </a:lnTo>
                    <a:lnTo>
                      <a:pt x="46" y="7"/>
                    </a:lnTo>
                    <a:lnTo>
                      <a:pt x="40" y="14"/>
                    </a:lnTo>
                    <a:lnTo>
                      <a:pt x="39" y="25"/>
                    </a:lnTo>
                    <a:lnTo>
                      <a:pt x="37" y="36"/>
                    </a:lnTo>
                    <a:lnTo>
                      <a:pt x="39" y="46"/>
                    </a:lnTo>
                    <a:lnTo>
                      <a:pt x="43" y="56"/>
                    </a:lnTo>
                    <a:lnTo>
                      <a:pt x="49" y="64"/>
                    </a:lnTo>
                    <a:lnTo>
                      <a:pt x="37" y="62"/>
                    </a:lnTo>
                    <a:lnTo>
                      <a:pt x="30" y="63"/>
                    </a:lnTo>
                    <a:lnTo>
                      <a:pt x="19" y="64"/>
                    </a:lnTo>
                    <a:lnTo>
                      <a:pt x="15" y="68"/>
                    </a:lnTo>
                    <a:lnTo>
                      <a:pt x="10" y="72"/>
                    </a:lnTo>
                    <a:lnTo>
                      <a:pt x="5" y="79"/>
                    </a:lnTo>
                    <a:lnTo>
                      <a:pt x="1" y="84"/>
                    </a:lnTo>
                    <a:lnTo>
                      <a:pt x="1" y="92"/>
                    </a:lnTo>
                    <a:lnTo>
                      <a:pt x="0" y="97"/>
                    </a:lnTo>
                    <a:lnTo>
                      <a:pt x="1" y="103"/>
                    </a:lnTo>
                    <a:lnTo>
                      <a:pt x="5" y="106"/>
                    </a:lnTo>
                    <a:lnTo>
                      <a:pt x="10" y="110"/>
                    </a:lnTo>
                    <a:lnTo>
                      <a:pt x="15" y="111"/>
                    </a:lnTo>
                    <a:lnTo>
                      <a:pt x="23" y="111"/>
                    </a:lnTo>
                    <a:lnTo>
                      <a:pt x="33" y="110"/>
                    </a:lnTo>
                    <a:lnTo>
                      <a:pt x="49" y="106"/>
                    </a:lnTo>
                    <a:lnTo>
                      <a:pt x="58" y="103"/>
                    </a:lnTo>
                    <a:lnTo>
                      <a:pt x="71" y="98"/>
                    </a:lnTo>
                    <a:lnTo>
                      <a:pt x="80" y="92"/>
                    </a:lnTo>
                    <a:lnTo>
                      <a:pt x="89" y="86"/>
                    </a:lnTo>
                    <a:lnTo>
                      <a:pt x="96" y="79"/>
                    </a:lnTo>
                    <a:lnTo>
                      <a:pt x="103" y="72"/>
                    </a:lnTo>
                    <a:lnTo>
                      <a:pt x="106" y="63"/>
                    </a:lnTo>
                    <a:lnTo>
                      <a:pt x="110" y="56"/>
                    </a:lnTo>
                    <a:lnTo>
                      <a:pt x="110" y="48"/>
                    </a:lnTo>
                    <a:lnTo>
                      <a:pt x="110" y="39"/>
                    </a:lnTo>
                    <a:lnTo>
                      <a:pt x="106" y="30"/>
                    </a:lnTo>
                    <a:lnTo>
                      <a:pt x="104" y="25"/>
                    </a:lnTo>
                    <a:lnTo>
                      <a:pt x="97" y="16"/>
                    </a:lnTo>
                    <a:lnTo>
                      <a:pt x="89" y="11"/>
                    </a:lnTo>
                    <a:lnTo>
                      <a:pt x="79" y="4"/>
                    </a:lnTo>
                    <a:lnTo>
                      <a:pt x="69" y="1"/>
                    </a:lnTo>
                    <a:lnTo>
                      <a:pt x="69" y="1"/>
                    </a:lnTo>
                    <a:close/>
                  </a:path>
                </a:pathLst>
              </a:custGeom>
              <a:solidFill>
                <a:srgbClr val="7575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39" name="Freeform 23"/>
              <p:cNvSpPr>
                <a:spLocks/>
              </p:cNvSpPr>
              <p:nvPr/>
            </p:nvSpPr>
            <p:spPr bwMode="auto">
              <a:xfrm>
                <a:off x="2232" y="12458"/>
                <a:ext cx="263" cy="45"/>
              </a:xfrm>
              <a:custGeom>
                <a:avLst/>
                <a:gdLst/>
                <a:ahLst/>
                <a:cxnLst>
                  <a:cxn ang="0">
                    <a:pos x="38" y="0"/>
                  </a:cxn>
                  <a:cxn ang="0">
                    <a:pos x="30" y="4"/>
                  </a:cxn>
                  <a:cxn ang="0">
                    <a:pos x="20" y="12"/>
                  </a:cxn>
                  <a:cxn ang="0">
                    <a:pos x="13" y="18"/>
                  </a:cxn>
                  <a:cxn ang="0">
                    <a:pos x="7" y="23"/>
                  </a:cxn>
                  <a:cxn ang="0">
                    <a:pos x="2" y="28"/>
                  </a:cxn>
                  <a:cxn ang="0">
                    <a:pos x="0" y="34"/>
                  </a:cxn>
                  <a:cxn ang="0">
                    <a:pos x="45" y="48"/>
                  </a:cxn>
                  <a:cxn ang="0">
                    <a:pos x="89" y="62"/>
                  </a:cxn>
                  <a:cxn ang="0">
                    <a:pos x="135" y="74"/>
                  </a:cxn>
                  <a:cxn ang="0">
                    <a:pos x="184" y="86"/>
                  </a:cxn>
                  <a:cxn ang="0">
                    <a:pos x="230" y="95"/>
                  </a:cxn>
                  <a:cxn ang="0">
                    <a:pos x="278" y="103"/>
                  </a:cxn>
                  <a:cxn ang="0">
                    <a:pos x="326" y="108"/>
                  </a:cxn>
                  <a:cxn ang="0">
                    <a:pos x="376" y="116"/>
                  </a:cxn>
                  <a:cxn ang="0">
                    <a:pos x="423" y="120"/>
                  </a:cxn>
                  <a:cxn ang="0">
                    <a:pos x="474" y="124"/>
                  </a:cxn>
                  <a:cxn ang="0">
                    <a:pos x="523" y="127"/>
                  </a:cxn>
                  <a:cxn ang="0">
                    <a:pos x="573" y="129"/>
                  </a:cxn>
                  <a:cxn ang="0">
                    <a:pos x="623" y="130"/>
                  </a:cxn>
                  <a:cxn ang="0">
                    <a:pos x="675" y="132"/>
                  </a:cxn>
                  <a:cxn ang="0">
                    <a:pos x="725" y="133"/>
                  </a:cxn>
                  <a:cxn ang="0">
                    <a:pos x="777" y="134"/>
                  </a:cxn>
                  <a:cxn ang="0">
                    <a:pos x="779" y="128"/>
                  </a:cxn>
                  <a:cxn ang="0">
                    <a:pos x="784" y="120"/>
                  </a:cxn>
                  <a:cxn ang="0">
                    <a:pos x="786" y="114"/>
                  </a:cxn>
                  <a:cxn ang="0">
                    <a:pos x="789" y="107"/>
                  </a:cxn>
                  <a:cxn ang="0">
                    <a:pos x="740" y="102"/>
                  </a:cxn>
                  <a:cxn ang="0">
                    <a:pos x="693" y="99"/>
                  </a:cxn>
                  <a:cxn ang="0">
                    <a:pos x="644" y="95"/>
                  </a:cxn>
                  <a:cxn ang="0">
                    <a:pos x="595" y="92"/>
                  </a:cxn>
                  <a:cxn ang="0">
                    <a:pos x="545" y="90"/>
                  </a:cxn>
                  <a:cxn ang="0">
                    <a:pos x="498" y="86"/>
                  </a:cxn>
                  <a:cxn ang="0">
                    <a:pos x="449" y="82"/>
                  </a:cxn>
                  <a:cxn ang="0">
                    <a:pos x="402" y="79"/>
                  </a:cxn>
                  <a:cxn ang="0">
                    <a:pos x="352" y="73"/>
                  </a:cxn>
                  <a:cxn ang="0">
                    <a:pos x="306" y="68"/>
                  </a:cxn>
                  <a:cxn ang="0">
                    <a:pos x="259" y="61"/>
                  </a:cxn>
                  <a:cxn ang="0">
                    <a:pos x="213" y="52"/>
                  </a:cxn>
                  <a:cxn ang="0">
                    <a:pos x="167" y="43"/>
                  </a:cxn>
                  <a:cxn ang="0">
                    <a:pos x="124" y="30"/>
                  </a:cxn>
                  <a:cxn ang="0">
                    <a:pos x="80" y="17"/>
                  </a:cxn>
                  <a:cxn ang="0">
                    <a:pos x="38" y="0"/>
                  </a:cxn>
                  <a:cxn ang="0">
                    <a:pos x="38" y="0"/>
                  </a:cxn>
                </a:cxnLst>
                <a:rect l="0" t="0" r="r" b="b"/>
                <a:pathLst>
                  <a:path w="789" h="134">
                    <a:moveTo>
                      <a:pt x="38" y="0"/>
                    </a:moveTo>
                    <a:lnTo>
                      <a:pt x="30" y="4"/>
                    </a:lnTo>
                    <a:lnTo>
                      <a:pt x="20" y="12"/>
                    </a:lnTo>
                    <a:lnTo>
                      <a:pt x="13" y="18"/>
                    </a:lnTo>
                    <a:lnTo>
                      <a:pt x="7" y="23"/>
                    </a:lnTo>
                    <a:lnTo>
                      <a:pt x="2" y="28"/>
                    </a:lnTo>
                    <a:lnTo>
                      <a:pt x="0" y="34"/>
                    </a:lnTo>
                    <a:lnTo>
                      <a:pt x="45" y="48"/>
                    </a:lnTo>
                    <a:lnTo>
                      <a:pt x="89" y="62"/>
                    </a:lnTo>
                    <a:lnTo>
                      <a:pt x="135" y="74"/>
                    </a:lnTo>
                    <a:lnTo>
                      <a:pt x="184" y="86"/>
                    </a:lnTo>
                    <a:lnTo>
                      <a:pt x="230" y="95"/>
                    </a:lnTo>
                    <a:lnTo>
                      <a:pt x="278" y="103"/>
                    </a:lnTo>
                    <a:lnTo>
                      <a:pt x="326" y="108"/>
                    </a:lnTo>
                    <a:lnTo>
                      <a:pt x="376" y="116"/>
                    </a:lnTo>
                    <a:lnTo>
                      <a:pt x="423" y="120"/>
                    </a:lnTo>
                    <a:lnTo>
                      <a:pt x="474" y="124"/>
                    </a:lnTo>
                    <a:lnTo>
                      <a:pt x="523" y="127"/>
                    </a:lnTo>
                    <a:lnTo>
                      <a:pt x="573" y="129"/>
                    </a:lnTo>
                    <a:lnTo>
                      <a:pt x="623" y="130"/>
                    </a:lnTo>
                    <a:lnTo>
                      <a:pt x="675" y="132"/>
                    </a:lnTo>
                    <a:lnTo>
                      <a:pt x="725" y="133"/>
                    </a:lnTo>
                    <a:lnTo>
                      <a:pt x="777" y="134"/>
                    </a:lnTo>
                    <a:lnTo>
                      <a:pt x="779" y="128"/>
                    </a:lnTo>
                    <a:lnTo>
                      <a:pt x="784" y="120"/>
                    </a:lnTo>
                    <a:lnTo>
                      <a:pt x="786" y="114"/>
                    </a:lnTo>
                    <a:lnTo>
                      <a:pt x="789" y="107"/>
                    </a:lnTo>
                    <a:lnTo>
                      <a:pt x="740" y="102"/>
                    </a:lnTo>
                    <a:lnTo>
                      <a:pt x="693" y="99"/>
                    </a:lnTo>
                    <a:lnTo>
                      <a:pt x="644" y="95"/>
                    </a:lnTo>
                    <a:lnTo>
                      <a:pt x="595" y="92"/>
                    </a:lnTo>
                    <a:lnTo>
                      <a:pt x="545" y="90"/>
                    </a:lnTo>
                    <a:lnTo>
                      <a:pt x="498" y="86"/>
                    </a:lnTo>
                    <a:lnTo>
                      <a:pt x="449" y="82"/>
                    </a:lnTo>
                    <a:lnTo>
                      <a:pt x="402" y="79"/>
                    </a:lnTo>
                    <a:lnTo>
                      <a:pt x="352" y="73"/>
                    </a:lnTo>
                    <a:lnTo>
                      <a:pt x="306" y="68"/>
                    </a:lnTo>
                    <a:lnTo>
                      <a:pt x="259" y="61"/>
                    </a:lnTo>
                    <a:lnTo>
                      <a:pt x="213" y="52"/>
                    </a:lnTo>
                    <a:lnTo>
                      <a:pt x="167" y="43"/>
                    </a:lnTo>
                    <a:lnTo>
                      <a:pt x="124" y="30"/>
                    </a:lnTo>
                    <a:lnTo>
                      <a:pt x="80" y="17"/>
                    </a:lnTo>
                    <a:lnTo>
                      <a:pt x="38" y="0"/>
                    </a:lnTo>
                    <a:lnTo>
                      <a:pt x="38" y="0"/>
                    </a:lnTo>
                    <a:close/>
                  </a:path>
                </a:pathLst>
              </a:custGeom>
              <a:solidFill>
                <a:srgbClr val="B3B3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0" name="Freeform 24"/>
              <p:cNvSpPr>
                <a:spLocks/>
              </p:cNvSpPr>
              <p:nvPr/>
            </p:nvSpPr>
            <p:spPr bwMode="auto">
              <a:xfrm>
                <a:off x="2217" y="12455"/>
                <a:ext cx="299" cy="39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35" y="1"/>
                  </a:cxn>
                  <a:cxn ang="0">
                    <a:pos x="21" y="9"/>
                  </a:cxn>
                  <a:cxn ang="0">
                    <a:pos x="7" y="17"/>
                  </a:cxn>
                  <a:cxn ang="0">
                    <a:pos x="0" y="26"/>
                  </a:cxn>
                  <a:cxn ang="0">
                    <a:pos x="15" y="29"/>
                  </a:cxn>
                  <a:cxn ang="0">
                    <a:pos x="32" y="33"/>
                  </a:cxn>
                  <a:cxn ang="0">
                    <a:pos x="49" y="35"/>
                  </a:cxn>
                  <a:cxn ang="0">
                    <a:pos x="67" y="40"/>
                  </a:cxn>
                  <a:cxn ang="0">
                    <a:pos x="83" y="40"/>
                  </a:cxn>
                  <a:cxn ang="0">
                    <a:pos x="102" y="41"/>
                  </a:cxn>
                  <a:cxn ang="0">
                    <a:pos x="118" y="42"/>
                  </a:cxn>
                  <a:cxn ang="0">
                    <a:pos x="139" y="44"/>
                  </a:cxn>
                  <a:cxn ang="0">
                    <a:pos x="156" y="44"/>
                  </a:cxn>
                  <a:cxn ang="0">
                    <a:pos x="174" y="45"/>
                  </a:cxn>
                  <a:cxn ang="0">
                    <a:pos x="192" y="46"/>
                  </a:cxn>
                  <a:cxn ang="0">
                    <a:pos x="211" y="49"/>
                  </a:cxn>
                  <a:cxn ang="0">
                    <a:pos x="227" y="49"/>
                  </a:cxn>
                  <a:cxn ang="0">
                    <a:pos x="245" y="53"/>
                  </a:cxn>
                  <a:cxn ang="0">
                    <a:pos x="263" y="54"/>
                  </a:cxn>
                  <a:cxn ang="0">
                    <a:pos x="282" y="59"/>
                  </a:cxn>
                  <a:cxn ang="0">
                    <a:pos x="317" y="60"/>
                  </a:cxn>
                  <a:cxn ang="0">
                    <a:pos x="355" y="63"/>
                  </a:cxn>
                  <a:cxn ang="0">
                    <a:pos x="391" y="64"/>
                  </a:cxn>
                  <a:cxn ang="0">
                    <a:pos x="428" y="68"/>
                  </a:cxn>
                  <a:cxn ang="0">
                    <a:pos x="466" y="70"/>
                  </a:cxn>
                  <a:cxn ang="0">
                    <a:pos x="501" y="72"/>
                  </a:cxn>
                  <a:cxn ang="0">
                    <a:pos x="538" y="75"/>
                  </a:cxn>
                  <a:cxn ang="0">
                    <a:pos x="574" y="78"/>
                  </a:cxn>
                  <a:cxn ang="0">
                    <a:pos x="609" y="83"/>
                  </a:cxn>
                  <a:cxn ang="0">
                    <a:pos x="645" y="85"/>
                  </a:cxn>
                  <a:cxn ang="0">
                    <a:pos x="681" y="89"/>
                  </a:cxn>
                  <a:cxn ang="0">
                    <a:pos x="716" y="96"/>
                  </a:cxn>
                  <a:cxn ang="0">
                    <a:pos x="752" y="100"/>
                  </a:cxn>
                  <a:cxn ang="0">
                    <a:pos x="787" y="105"/>
                  </a:cxn>
                  <a:cxn ang="0">
                    <a:pos x="823" y="112"/>
                  </a:cxn>
                  <a:cxn ang="0">
                    <a:pos x="858" y="119"/>
                  </a:cxn>
                  <a:cxn ang="0">
                    <a:pos x="869" y="114"/>
                  </a:cxn>
                  <a:cxn ang="0">
                    <a:pos x="880" y="112"/>
                  </a:cxn>
                  <a:cxn ang="0">
                    <a:pos x="888" y="108"/>
                  </a:cxn>
                  <a:cxn ang="0">
                    <a:pos x="898" y="105"/>
                  </a:cxn>
                  <a:cxn ang="0">
                    <a:pos x="891" y="99"/>
                  </a:cxn>
                  <a:cxn ang="0">
                    <a:pos x="887" y="92"/>
                  </a:cxn>
                  <a:cxn ang="0">
                    <a:pos x="877" y="87"/>
                  </a:cxn>
                  <a:cxn ang="0">
                    <a:pos x="869" y="82"/>
                  </a:cxn>
                  <a:cxn ang="0">
                    <a:pos x="819" y="71"/>
                  </a:cxn>
                  <a:cxn ang="0">
                    <a:pos x="769" y="63"/>
                  </a:cxn>
                  <a:cxn ang="0">
                    <a:pos x="716" y="57"/>
                  </a:cxn>
                  <a:cxn ang="0">
                    <a:pos x="666" y="50"/>
                  </a:cxn>
                  <a:cxn ang="0">
                    <a:pos x="613" y="44"/>
                  </a:cxn>
                  <a:cxn ang="0">
                    <a:pos x="563" y="40"/>
                  </a:cxn>
                  <a:cxn ang="0">
                    <a:pos x="510" y="34"/>
                  </a:cxn>
                  <a:cxn ang="0">
                    <a:pos x="460" y="32"/>
                  </a:cxn>
                  <a:cxn ang="0">
                    <a:pos x="409" y="27"/>
                  </a:cxn>
                  <a:cxn ang="0">
                    <a:pos x="356" y="22"/>
                  </a:cxn>
                  <a:cxn ang="0">
                    <a:pos x="303" y="19"/>
                  </a:cxn>
                  <a:cxn ang="0">
                    <a:pos x="252" y="15"/>
                  </a:cxn>
                  <a:cxn ang="0">
                    <a:pos x="199" y="10"/>
                  </a:cxn>
                  <a:cxn ang="0">
                    <a:pos x="147" y="7"/>
                  </a:cxn>
                  <a:cxn ang="0">
                    <a:pos x="95" y="3"/>
                  </a:cxn>
                  <a:cxn ang="0">
                    <a:pos x="45" y="0"/>
                  </a:cxn>
                  <a:cxn ang="0">
                    <a:pos x="45" y="0"/>
                  </a:cxn>
                </a:cxnLst>
                <a:rect l="0" t="0" r="r" b="b"/>
                <a:pathLst>
                  <a:path w="898" h="119">
                    <a:moveTo>
                      <a:pt x="45" y="0"/>
                    </a:moveTo>
                    <a:lnTo>
                      <a:pt x="35" y="1"/>
                    </a:lnTo>
                    <a:lnTo>
                      <a:pt x="21" y="9"/>
                    </a:lnTo>
                    <a:lnTo>
                      <a:pt x="7" y="17"/>
                    </a:lnTo>
                    <a:lnTo>
                      <a:pt x="0" y="26"/>
                    </a:lnTo>
                    <a:lnTo>
                      <a:pt x="15" y="29"/>
                    </a:lnTo>
                    <a:lnTo>
                      <a:pt x="32" y="33"/>
                    </a:lnTo>
                    <a:lnTo>
                      <a:pt x="49" y="35"/>
                    </a:lnTo>
                    <a:lnTo>
                      <a:pt x="67" y="40"/>
                    </a:lnTo>
                    <a:lnTo>
                      <a:pt x="83" y="40"/>
                    </a:lnTo>
                    <a:lnTo>
                      <a:pt x="102" y="41"/>
                    </a:lnTo>
                    <a:lnTo>
                      <a:pt x="118" y="42"/>
                    </a:lnTo>
                    <a:lnTo>
                      <a:pt x="139" y="44"/>
                    </a:lnTo>
                    <a:lnTo>
                      <a:pt x="156" y="44"/>
                    </a:lnTo>
                    <a:lnTo>
                      <a:pt x="174" y="45"/>
                    </a:lnTo>
                    <a:lnTo>
                      <a:pt x="192" y="46"/>
                    </a:lnTo>
                    <a:lnTo>
                      <a:pt x="211" y="49"/>
                    </a:lnTo>
                    <a:lnTo>
                      <a:pt x="227" y="49"/>
                    </a:lnTo>
                    <a:lnTo>
                      <a:pt x="245" y="53"/>
                    </a:lnTo>
                    <a:lnTo>
                      <a:pt x="263" y="54"/>
                    </a:lnTo>
                    <a:lnTo>
                      <a:pt x="282" y="59"/>
                    </a:lnTo>
                    <a:lnTo>
                      <a:pt x="317" y="60"/>
                    </a:lnTo>
                    <a:lnTo>
                      <a:pt x="355" y="63"/>
                    </a:lnTo>
                    <a:lnTo>
                      <a:pt x="391" y="64"/>
                    </a:lnTo>
                    <a:lnTo>
                      <a:pt x="428" y="68"/>
                    </a:lnTo>
                    <a:lnTo>
                      <a:pt x="466" y="70"/>
                    </a:lnTo>
                    <a:lnTo>
                      <a:pt x="501" y="72"/>
                    </a:lnTo>
                    <a:lnTo>
                      <a:pt x="538" y="75"/>
                    </a:lnTo>
                    <a:lnTo>
                      <a:pt x="574" y="78"/>
                    </a:lnTo>
                    <a:lnTo>
                      <a:pt x="609" y="83"/>
                    </a:lnTo>
                    <a:lnTo>
                      <a:pt x="645" y="85"/>
                    </a:lnTo>
                    <a:lnTo>
                      <a:pt x="681" y="89"/>
                    </a:lnTo>
                    <a:lnTo>
                      <a:pt x="716" y="96"/>
                    </a:lnTo>
                    <a:lnTo>
                      <a:pt x="752" y="100"/>
                    </a:lnTo>
                    <a:lnTo>
                      <a:pt x="787" y="105"/>
                    </a:lnTo>
                    <a:lnTo>
                      <a:pt x="823" y="112"/>
                    </a:lnTo>
                    <a:lnTo>
                      <a:pt x="858" y="119"/>
                    </a:lnTo>
                    <a:lnTo>
                      <a:pt x="869" y="114"/>
                    </a:lnTo>
                    <a:lnTo>
                      <a:pt x="880" y="112"/>
                    </a:lnTo>
                    <a:lnTo>
                      <a:pt x="888" y="108"/>
                    </a:lnTo>
                    <a:lnTo>
                      <a:pt x="898" y="105"/>
                    </a:lnTo>
                    <a:lnTo>
                      <a:pt x="891" y="99"/>
                    </a:lnTo>
                    <a:lnTo>
                      <a:pt x="887" y="92"/>
                    </a:lnTo>
                    <a:lnTo>
                      <a:pt x="877" y="87"/>
                    </a:lnTo>
                    <a:lnTo>
                      <a:pt x="869" y="82"/>
                    </a:lnTo>
                    <a:lnTo>
                      <a:pt x="819" y="71"/>
                    </a:lnTo>
                    <a:lnTo>
                      <a:pt x="769" y="63"/>
                    </a:lnTo>
                    <a:lnTo>
                      <a:pt x="716" y="57"/>
                    </a:lnTo>
                    <a:lnTo>
                      <a:pt x="666" y="50"/>
                    </a:lnTo>
                    <a:lnTo>
                      <a:pt x="613" y="44"/>
                    </a:lnTo>
                    <a:lnTo>
                      <a:pt x="563" y="40"/>
                    </a:lnTo>
                    <a:lnTo>
                      <a:pt x="510" y="34"/>
                    </a:lnTo>
                    <a:lnTo>
                      <a:pt x="460" y="32"/>
                    </a:lnTo>
                    <a:lnTo>
                      <a:pt x="409" y="27"/>
                    </a:lnTo>
                    <a:lnTo>
                      <a:pt x="356" y="22"/>
                    </a:lnTo>
                    <a:lnTo>
                      <a:pt x="303" y="19"/>
                    </a:lnTo>
                    <a:lnTo>
                      <a:pt x="252" y="15"/>
                    </a:lnTo>
                    <a:lnTo>
                      <a:pt x="199" y="10"/>
                    </a:lnTo>
                    <a:lnTo>
                      <a:pt x="147" y="7"/>
                    </a:lnTo>
                    <a:lnTo>
                      <a:pt x="95" y="3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96ABB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1" name="Freeform 25"/>
              <p:cNvSpPr>
                <a:spLocks/>
              </p:cNvSpPr>
              <p:nvPr/>
            </p:nvSpPr>
            <p:spPr bwMode="auto">
              <a:xfrm>
                <a:off x="2160" y="12443"/>
                <a:ext cx="357" cy="4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10" y="9"/>
                  </a:cxn>
                  <a:cxn ang="0">
                    <a:pos x="24" y="22"/>
                  </a:cxn>
                  <a:cxn ang="0">
                    <a:pos x="33" y="32"/>
                  </a:cxn>
                  <a:cxn ang="0">
                    <a:pos x="64" y="44"/>
                  </a:cxn>
                  <a:cxn ang="0">
                    <a:pos x="127" y="53"/>
                  </a:cxn>
                  <a:cxn ang="0">
                    <a:pos x="188" y="58"/>
                  </a:cxn>
                  <a:cxn ang="0">
                    <a:pos x="254" y="62"/>
                  </a:cxn>
                  <a:cxn ang="0">
                    <a:pos x="321" y="63"/>
                  </a:cxn>
                  <a:cxn ang="0">
                    <a:pos x="387" y="64"/>
                  </a:cxn>
                  <a:cxn ang="0">
                    <a:pos x="453" y="69"/>
                  </a:cxn>
                  <a:cxn ang="0">
                    <a:pos x="517" y="76"/>
                  </a:cxn>
                  <a:cxn ang="0">
                    <a:pos x="580" y="83"/>
                  </a:cxn>
                  <a:cxn ang="0">
                    <a:pos x="640" y="87"/>
                  </a:cxn>
                  <a:cxn ang="0">
                    <a:pos x="699" y="93"/>
                  </a:cxn>
                  <a:cxn ang="0">
                    <a:pos x="758" y="101"/>
                  </a:cxn>
                  <a:cxn ang="0">
                    <a:pos x="819" y="111"/>
                  </a:cxn>
                  <a:cxn ang="0">
                    <a:pos x="877" y="119"/>
                  </a:cxn>
                  <a:cxn ang="0">
                    <a:pos x="938" y="125"/>
                  </a:cxn>
                  <a:cxn ang="0">
                    <a:pos x="1000" y="128"/>
                  </a:cxn>
                  <a:cxn ang="0">
                    <a:pos x="1037" y="125"/>
                  </a:cxn>
                  <a:cxn ang="0">
                    <a:pos x="1051" y="112"/>
                  </a:cxn>
                  <a:cxn ang="0">
                    <a:pos x="1064" y="98"/>
                  </a:cxn>
                  <a:cxn ang="0">
                    <a:pos x="1072" y="83"/>
                  </a:cxn>
                  <a:cxn ang="0">
                    <a:pos x="1012" y="76"/>
                  </a:cxn>
                  <a:cxn ang="0">
                    <a:pos x="891" y="70"/>
                  </a:cxn>
                  <a:cxn ang="0">
                    <a:pos x="769" y="63"/>
                  </a:cxn>
                  <a:cxn ang="0">
                    <a:pos x="648" y="55"/>
                  </a:cxn>
                  <a:cxn ang="0">
                    <a:pos x="526" y="45"/>
                  </a:cxn>
                  <a:cxn ang="0">
                    <a:pos x="405" y="37"/>
                  </a:cxn>
                  <a:cxn ang="0">
                    <a:pos x="282" y="25"/>
                  </a:cxn>
                  <a:cxn ang="0">
                    <a:pos x="163" y="15"/>
                  </a:cxn>
                  <a:cxn ang="0">
                    <a:pos x="99" y="9"/>
                  </a:cxn>
                  <a:cxn ang="0">
                    <a:pos x="89" y="6"/>
                  </a:cxn>
                  <a:cxn ang="0">
                    <a:pos x="72" y="6"/>
                  </a:cxn>
                  <a:cxn ang="0">
                    <a:pos x="56" y="3"/>
                  </a:cxn>
                  <a:cxn ang="0">
                    <a:pos x="39" y="2"/>
                  </a:cxn>
                  <a:cxn ang="0">
                    <a:pos x="22" y="1"/>
                  </a:cxn>
                  <a:cxn ang="0">
                    <a:pos x="4" y="0"/>
                  </a:cxn>
                  <a:cxn ang="0">
                    <a:pos x="1" y="0"/>
                  </a:cxn>
                </a:cxnLst>
                <a:rect l="0" t="0" r="r" b="b"/>
                <a:pathLst>
                  <a:path w="1072" h="128">
                    <a:moveTo>
                      <a:pt x="1" y="0"/>
                    </a:moveTo>
                    <a:lnTo>
                      <a:pt x="0" y="0"/>
                    </a:lnTo>
                    <a:lnTo>
                      <a:pt x="3" y="3"/>
                    </a:lnTo>
                    <a:lnTo>
                      <a:pt x="10" y="9"/>
                    </a:lnTo>
                    <a:lnTo>
                      <a:pt x="17" y="15"/>
                    </a:lnTo>
                    <a:lnTo>
                      <a:pt x="24" y="22"/>
                    </a:lnTo>
                    <a:lnTo>
                      <a:pt x="31" y="28"/>
                    </a:lnTo>
                    <a:lnTo>
                      <a:pt x="33" y="32"/>
                    </a:lnTo>
                    <a:lnTo>
                      <a:pt x="33" y="38"/>
                    </a:lnTo>
                    <a:lnTo>
                      <a:pt x="64" y="44"/>
                    </a:lnTo>
                    <a:lnTo>
                      <a:pt x="95" y="50"/>
                    </a:lnTo>
                    <a:lnTo>
                      <a:pt x="127" y="53"/>
                    </a:lnTo>
                    <a:lnTo>
                      <a:pt x="159" y="57"/>
                    </a:lnTo>
                    <a:lnTo>
                      <a:pt x="188" y="58"/>
                    </a:lnTo>
                    <a:lnTo>
                      <a:pt x="222" y="60"/>
                    </a:lnTo>
                    <a:lnTo>
                      <a:pt x="254" y="62"/>
                    </a:lnTo>
                    <a:lnTo>
                      <a:pt x="289" y="63"/>
                    </a:lnTo>
                    <a:lnTo>
                      <a:pt x="321" y="63"/>
                    </a:lnTo>
                    <a:lnTo>
                      <a:pt x="355" y="64"/>
                    </a:lnTo>
                    <a:lnTo>
                      <a:pt x="387" y="64"/>
                    </a:lnTo>
                    <a:lnTo>
                      <a:pt x="421" y="68"/>
                    </a:lnTo>
                    <a:lnTo>
                      <a:pt x="453" y="69"/>
                    </a:lnTo>
                    <a:lnTo>
                      <a:pt x="485" y="71"/>
                    </a:lnTo>
                    <a:lnTo>
                      <a:pt x="517" y="76"/>
                    </a:lnTo>
                    <a:lnTo>
                      <a:pt x="549" y="83"/>
                    </a:lnTo>
                    <a:lnTo>
                      <a:pt x="580" y="83"/>
                    </a:lnTo>
                    <a:lnTo>
                      <a:pt x="609" y="85"/>
                    </a:lnTo>
                    <a:lnTo>
                      <a:pt x="640" y="87"/>
                    </a:lnTo>
                    <a:lnTo>
                      <a:pt x="670" y="90"/>
                    </a:lnTo>
                    <a:lnTo>
                      <a:pt x="699" y="93"/>
                    </a:lnTo>
                    <a:lnTo>
                      <a:pt x="729" y="98"/>
                    </a:lnTo>
                    <a:lnTo>
                      <a:pt x="758" y="101"/>
                    </a:lnTo>
                    <a:lnTo>
                      <a:pt x="790" y="107"/>
                    </a:lnTo>
                    <a:lnTo>
                      <a:pt x="819" y="111"/>
                    </a:lnTo>
                    <a:lnTo>
                      <a:pt x="847" y="114"/>
                    </a:lnTo>
                    <a:lnTo>
                      <a:pt x="877" y="119"/>
                    </a:lnTo>
                    <a:lnTo>
                      <a:pt x="908" y="123"/>
                    </a:lnTo>
                    <a:lnTo>
                      <a:pt x="938" y="125"/>
                    </a:lnTo>
                    <a:lnTo>
                      <a:pt x="968" y="128"/>
                    </a:lnTo>
                    <a:lnTo>
                      <a:pt x="1000" y="128"/>
                    </a:lnTo>
                    <a:lnTo>
                      <a:pt x="1034" y="128"/>
                    </a:lnTo>
                    <a:lnTo>
                      <a:pt x="1037" y="125"/>
                    </a:lnTo>
                    <a:lnTo>
                      <a:pt x="1044" y="119"/>
                    </a:lnTo>
                    <a:lnTo>
                      <a:pt x="1051" y="112"/>
                    </a:lnTo>
                    <a:lnTo>
                      <a:pt x="1059" y="106"/>
                    </a:lnTo>
                    <a:lnTo>
                      <a:pt x="1064" y="98"/>
                    </a:lnTo>
                    <a:lnTo>
                      <a:pt x="1069" y="90"/>
                    </a:lnTo>
                    <a:lnTo>
                      <a:pt x="1072" y="83"/>
                    </a:lnTo>
                    <a:lnTo>
                      <a:pt x="1072" y="80"/>
                    </a:lnTo>
                    <a:lnTo>
                      <a:pt x="1012" y="76"/>
                    </a:lnTo>
                    <a:lnTo>
                      <a:pt x="951" y="73"/>
                    </a:lnTo>
                    <a:lnTo>
                      <a:pt x="891" y="70"/>
                    </a:lnTo>
                    <a:lnTo>
                      <a:pt x="830" y="68"/>
                    </a:lnTo>
                    <a:lnTo>
                      <a:pt x="769" y="63"/>
                    </a:lnTo>
                    <a:lnTo>
                      <a:pt x="709" y="58"/>
                    </a:lnTo>
                    <a:lnTo>
                      <a:pt x="648" y="55"/>
                    </a:lnTo>
                    <a:lnTo>
                      <a:pt x="588" y="51"/>
                    </a:lnTo>
                    <a:lnTo>
                      <a:pt x="526" y="45"/>
                    </a:lnTo>
                    <a:lnTo>
                      <a:pt x="464" y="42"/>
                    </a:lnTo>
                    <a:lnTo>
                      <a:pt x="405" y="37"/>
                    </a:lnTo>
                    <a:lnTo>
                      <a:pt x="343" y="31"/>
                    </a:lnTo>
                    <a:lnTo>
                      <a:pt x="282" y="25"/>
                    </a:lnTo>
                    <a:lnTo>
                      <a:pt x="224" y="19"/>
                    </a:lnTo>
                    <a:lnTo>
                      <a:pt x="163" y="15"/>
                    </a:lnTo>
                    <a:lnTo>
                      <a:pt x="104" y="11"/>
                    </a:lnTo>
                    <a:lnTo>
                      <a:pt x="99" y="9"/>
                    </a:lnTo>
                    <a:lnTo>
                      <a:pt x="95" y="8"/>
                    </a:lnTo>
                    <a:lnTo>
                      <a:pt x="89" y="6"/>
                    </a:lnTo>
                    <a:lnTo>
                      <a:pt x="82" y="6"/>
                    </a:lnTo>
                    <a:lnTo>
                      <a:pt x="72" y="6"/>
                    </a:lnTo>
                    <a:lnTo>
                      <a:pt x="65" y="5"/>
                    </a:lnTo>
                    <a:lnTo>
                      <a:pt x="56" y="3"/>
                    </a:lnTo>
                    <a:lnTo>
                      <a:pt x="49" y="3"/>
                    </a:lnTo>
                    <a:lnTo>
                      <a:pt x="39" y="2"/>
                    </a:lnTo>
                    <a:lnTo>
                      <a:pt x="28" y="2"/>
                    </a:lnTo>
                    <a:lnTo>
                      <a:pt x="22" y="1"/>
                    </a:lnTo>
                    <a:lnTo>
                      <a:pt x="15" y="1"/>
                    </a:lnTo>
                    <a:lnTo>
                      <a:pt x="4" y="0"/>
                    </a:lnTo>
                    <a:lnTo>
                      <a:pt x="1" y="0"/>
                    </a:lnTo>
                    <a:lnTo>
                      <a:pt x="1" y="0"/>
                    </a:lnTo>
                    <a:close/>
                  </a:path>
                </a:pathLst>
              </a:custGeom>
              <a:solidFill>
                <a:srgbClr val="9494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2" name="Freeform 26"/>
              <p:cNvSpPr>
                <a:spLocks/>
              </p:cNvSpPr>
              <p:nvPr/>
            </p:nvSpPr>
            <p:spPr bwMode="auto">
              <a:xfrm>
                <a:off x="1876" y="12409"/>
                <a:ext cx="314" cy="54"/>
              </a:xfrm>
              <a:custGeom>
                <a:avLst/>
                <a:gdLst/>
                <a:ahLst/>
                <a:cxnLst>
                  <a:cxn ang="0">
                    <a:pos x="235" y="1"/>
                  </a:cxn>
                  <a:cxn ang="0">
                    <a:pos x="201" y="1"/>
                  </a:cxn>
                  <a:cxn ang="0">
                    <a:pos x="169" y="0"/>
                  </a:cxn>
                  <a:cxn ang="0">
                    <a:pos x="136" y="0"/>
                  </a:cxn>
                  <a:cxn ang="0">
                    <a:pos x="104" y="0"/>
                  </a:cxn>
                  <a:cxn ang="0">
                    <a:pos x="72" y="0"/>
                  </a:cxn>
                  <a:cxn ang="0">
                    <a:pos x="42" y="6"/>
                  </a:cxn>
                  <a:cxn ang="0">
                    <a:pos x="11" y="16"/>
                  </a:cxn>
                  <a:cxn ang="0">
                    <a:pos x="0" y="31"/>
                  </a:cxn>
                  <a:cxn ang="0">
                    <a:pos x="1" y="49"/>
                  </a:cxn>
                  <a:cxn ang="0">
                    <a:pos x="60" y="59"/>
                  </a:cxn>
                  <a:cxn ang="0">
                    <a:pos x="176" y="64"/>
                  </a:cxn>
                  <a:cxn ang="0">
                    <a:pos x="289" y="76"/>
                  </a:cxn>
                  <a:cxn ang="0">
                    <a:pos x="400" y="92"/>
                  </a:cxn>
                  <a:cxn ang="0">
                    <a:pos x="511" y="109"/>
                  </a:cxn>
                  <a:cxn ang="0">
                    <a:pos x="623" y="126"/>
                  </a:cxn>
                  <a:cxn ang="0">
                    <a:pos x="735" y="142"/>
                  </a:cxn>
                  <a:cxn ang="0">
                    <a:pos x="848" y="155"/>
                  </a:cxn>
                  <a:cxn ang="0">
                    <a:pos x="916" y="155"/>
                  </a:cxn>
                  <a:cxn ang="0">
                    <a:pos x="934" y="145"/>
                  </a:cxn>
                  <a:cxn ang="0">
                    <a:pos x="933" y="127"/>
                  </a:cxn>
                  <a:cxn ang="0">
                    <a:pos x="903" y="106"/>
                  </a:cxn>
                  <a:cxn ang="0">
                    <a:pos x="874" y="95"/>
                  </a:cxn>
                  <a:cxn ang="0">
                    <a:pos x="835" y="87"/>
                  </a:cxn>
                  <a:cxn ang="0">
                    <a:pos x="796" y="82"/>
                  </a:cxn>
                  <a:cxn ang="0">
                    <a:pos x="756" y="78"/>
                  </a:cxn>
                  <a:cxn ang="0">
                    <a:pos x="717" y="72"/>
                  </a:cxn>
                  <a:cxn ang="0">
                    <a:pos x="680" y="64"/>
                  </a:cxn>
                  <a:cxn ang="0">
                    <a:pos x="638" y="52"/>
                  </a:cxn>
                  <a:cxn ang="0">
                    <a:pos x="585" y="44"/>
                  </a:cxn>
                  <a:cxn ang="0">
                    <a:pos x="535" y="35"/>
                  </a:cxn>
                  <a:cxn ang="0">
                    <a:pos x="484" y="29"/>
                  </a:cxn>
                  <a:cxn ang="0">
                    <a:pos x="431" y="22"/>
                  </a:cxn>
                  <a:cxn ang="0">
                    <a:pos x="381" y="16"/>
                  </a:cxn>
                  <a:cxn ang="0">
                    <a:pos x="328" y="9"/>
                  </a:cxn>
                  <a:cxn ang="0">
                    <a:pos x="278" y="3"/>
                  </a:cxn>
                  <a:cxn ang="0">
                    <a:pos x="254" y="1"/>
                  </a:cxn>
                </a:cxnLst>
                <a:rect l="0" t="0" r="r" b="b"/>
                <a:pathLst>
                  <a:path w="944" h="162">
                    <a:moveTo>
                      <a:pt x="254" y="1"/>
                    </a:moveTo>
                    <a:lnTo>
                      <a:pt x="235" y="1"/>
                    </a:lnTo>
                    <a:lnTo>
                      <a:pt x="221" y="1"/>
                    </a:lnTo>
                    <a:lnTo>
                      <a:pt x="201" y="1"/>
                    </a:lnTo>
                    <a:lnTo>
                      <a:pt x="186" y="1"/>
                    </a:lnTo>
                    <a:lnTo>
                      <a:pt x="169" y="0"/>
                    </a:lnTo>
                    <a:lnTo>
                      <a:pt x="153" y="0"/>
                    </a:lnTo>
                    <a:lnTo>
                      <a:pt x="136" y="0"/>
                    </a:lnTo>
                    <a:lnTo>
                      <a:pt x="121" y="0"/>
                    </a:lnTo>
                    <a:lnTo>
                      <a:pt x="104" y="0"/>
                    </a:lnTo>
                    <a:lnTo>
                      <a:pt x="89" y="0"/>
                    </a:lnTo>
                    <a:lnTo>
                      <a:pt x="72" y="0"/>
                    </a:lnTo>
                    <a:lnTo>
                      <a:pt x="57" y="3"/>
                    </a:lnTo>
                    <a:lnTo>
                      <a:pt x="42" y="6"/>
                    </a:lnTo>
                    <a:lnTo>
                      <a:pt x="26" y="9"/>
                    </a:lnTo>
                    <a:lnTo>
                      <a:pt x="11" y="16"/>
                    </a:lnTo>
                    <a:lnTo>
                      <a:pt x="0" y="22"/>
                    </a:lnTo>
                    <a:lnTo>
                      <a:pt x="0" y="31"/>
                    </a:lnTo>
                    <a:lnTo>
                      <a:pt x="0" y="40"/>
                    </a:lnTo>
                    <a:lnTo>
                      <a:pt x="1" y="49"/>
                    </a:lnTo>
                    <a:lnTo>
                      <a:pt x="3" y="59"/>
                    </a:lnTo>
                    <a:lnTo>
                      <a:pt x="60" y="59"/>
                    </a:lnTo>
                    <a:lnTo>
                      <a:pt x="119" y="62"/>
                    </a:lnTo>
                    <a:lnTo>
                      <a:pt x="176" y="64"/>
                    </a:lnTo>
                    <a:lnTo>
                      <a:pt x="233" y="71"/>
                    </a:lnTo>
                    <a:lnTo>
                      <a:pt x="289" y="76"/>
                    </a:lnTo>
                    <a:lnTo>
                      <a:pt x="345" y="84"/>
                    </a:lnTo>
                    <a:lnTo>
                      <a:pt x="400" y="92"/>
                    </a:lnTo>
                    <a:lnTo>
                      <a:pt x="457" y="101"/>
                    </a:lnTo>
                    <a:lnTo>
                      <a:pt x="511" y="109"/>
                    </a:lnTo>
                    <a:lnTo>
                      <a:pt x="567" y="118"/>
                    </a:lnTo>
                    <a:lnTo>
                      <a:pt x="623" y="126"/>
                    </a:lnTo>
                    <a:lnTo>
                      <a:pt x="680" y="136"/>
                    </a:lnTo>
                    <a:lnTo>
                      <a:pt x="735" y="142"/>
                    </a:lnTo>
                    <a:lnTo>
                      <a:pt x="791" y="150"/>
                    </a:lnTo>
                    <a:lnTo>
                      <a:pt x="848" y="155"/>
                    </a:lnTo>
                    <a:lnTo>
                      <a:pt x="908" y="162"/>
                    </a:lnTo>
                    <a:lnTo>
                      <a:pt x="916" y="155"/>
                    </a:lnTo>
                    <a:lnTo>
                      <a:pt x="924" y="150"/>
                    </a:lnTo>
                    <a:lnTo>
                      <a:pt x="934" y="145"/>
                    </a:lnTo>
                    <a:lnTo>
                      <a:pt x="944" y="142"/>
                    </a:lnTo>
                    <a:lnTo>
                      <a:pt x="933" y="127"/>
                    </a:lnTo>
                    <a:lnTo>
                      <a:pt x="919" y="115"/>
                    </a:lnTo>
                    <a:lnTo>
                      <a:pt x="903" y="106"/>
                    </a:lnTo>
                    <a:lnTo>
                      <a:pt x="891" y="100"/>
                    </a:lnTo>
                    <a:lnTo>
                      <a:pt x="874" y="95"/>
                    </a:lnTo>
                    <a:lnTo>
                      <a:pt x="855" y="89"/>
                    </a:lnTo>
                    <a:lnTo>
                      <a:pt x="835" y="87"/>
                    </a:lnTo>
                    <a:lnTo>
                      <a:pt x="819" y="85"/>
                    </a:lnTo>
                    <a:lnTo>
                      <a:pt x="796" y="82"/>
                    </a:lnTo>
                    <a:lnTo>
                      <a:pt x="776" y="82"/>
                    </a:lnTo>
                    <a:lnTo>
                      <a:pt x="756" y="78"/>
                    </a:lnTo>
                    <a:lnTo>
                      <a:pt x="735" y="76"/>
                    </a:lnTo>
                    <a:lnTo>
                      <a:pt x="717" y="72"/>
                    </a:lnTo>
                    <a:lnTo>
                      <a:pt x="696" y="70"/>
                    </a:lnTo>
                    <a:lnTo>
                      <a:pt x="680" y="64"/>
                    </a:lnTo>
                    <a:lnTo>
                      <a:pt x="663" y="59"/>
                    </a:lnTo>
                    <a:lnTo>
                      <a:pt x="638" y="52"/>
                    </a:lnTo>
                    <a:lnTo>
                      <a:pt x="613" y="49"/>
                    </a:lnTo>
                    <a:lnTo>
                      <a:pt x="585" y="44"/>
                    </a:lnTo>
                    <a:lnTo>
                      <a:pt x="560" y="40"/>
                    </a:lnTo>
                    <a:lnTo>
                      <a:pt x="535" y="35"/>
                    </a:lnTo>
                    <a:lnTo>
                      <a:pt x="509" y="33"/>
                    </a:lnTo>
                    <a:lnTo>
                      <a:pt x="484" y="29"/>
                    </a:lnTo>
                    <a:lnTo>
                      <a:pt x="457" y="27"/>
                    </a:lnTo>
                    <a:lnTo>
                      <a:pt x="431" y="22"/>
                    </a:lnTo>
                    <a:lnTo>
                      <a:pt x="406" y="20"/>
                    </a:lnTo>
                    <a:lnTo>
                      <a:pt x="381" y="16"/>
                    </a:lnTo>
                    <a:lnTo>
                      <a:pt x="354" y="14"/>
                    </a:lnTo>
                    <a:lnTo>
                      <a:pt x="328" y="9"/>
                    </a:lnTo>
                    <a:lnTo>
                      <a:pt x="304" y="7"/>
                    </a:lnTo>
                    <a:lnTo>
                      <a:pt x="278" y="3"/>
                    </a:lnTo>
                    <a:lnTo>
                      <a:pt x="254" y="1"/>
                    </a:lnTo>
                    <a:lnTo>
                      <a:pt x="254" y="1"/>
                    </a:lnTo>
                    <a:close/>
                  </a:path>
                </a:pathLst>
              </a:custGeom>
              <a:solidFill>
                <a:srgbClr val="B3B3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3" name="Freeform 27"/>
              <p:cNvSpPr>
                <a:spLocks/>
              </p:cNvSpPr>
              <p:nvPr/>
            </p:nvSpPr>
            <p:spPr bwMode="auto">
              <a:xfrm>
                <a:off x="1748" y="12408"/>
                <a:ext cx="173" cy="39"/>
              </a:xfrm>
              <a:custGeom>
                <a:avLst/>
                <a:gdLst/>
                <a:ahLst/>
                <a:cxnLst>
                  <a:cxn ang="0">
                    <a:pos x="501" y="0"/>
                  </a:cxn>
                  <a:cxn ang="0">
                    <a:pos x="471" y="0"/>
                  </a:cxn>
                  <a:cxn ang="0">
                    <a:pos x="439" y="4"/>
                  </a:cxn>
                  <a:cxn ang="0">
                    <a:pos x="408" y="6"/>
                  </a:cxn>
                  <a:cxn ang="0">
                    <a:pos x="378" y="8"/>
                  </a:cxn>
                  <a:cxn ang="0">
                    <a:pos x="348" y="12"/>
                  </a:cxn>
                  <a:cxn ang="0">
                    <a:pos x="318" y="14"/>
                  </a:cxn>
                  <a:cxn ang="0">
                    <a:pos x="287" y="19"/>
                  </a:cxn>
                  <a:cxn ang="0">
                    <a:pos x="258" y="23"/>
                  </a:cxn>
                  <a:cxn ang="0">
                    <a:pos x="226" y="25"/>
                  </a:cxn>
                  <a:cxn ang="0">
                    <a:pos x="198" y="29"/>
                  </a:cxn>
                  <a:cxn ang="0">
                    <a:pos x="166" y="33"/>
                  </a:cxn>
                  <a:cxn ang="0">
                    <a:pos x="137" y="37"/>
                  </a:cxn>
                  <a:cxn ang="0">
                    <a:pos x="105" y="41"/>
                  </a:cxn>
                  <a:cxn ang="0">
                    <a:pos x="77" y="45"/>
                  </a:cxn>
                  <a:cxn ang="0">
                    <a:pos x="47" y="48"/>
                  </a:cxn>
                  <a:cxn ang="0">
                    <a:pos x="16" y="51"/>
                  </a:cxn>
                  <a:cxn ang="0">
                    <a:pos x="13" y="58"/>
                  </a:cxn>
                  <a:cxn ang="0">
                    <a:pos x="11" y="64"/>
                  </a:cxn>
                  <a:cxn ang="0">
                    <a:pos x="9" y="73"/>
                  </a:cxn>
                  <a:cxn ang="0">
                    <a:pos x="8" y="79"/>
                  </a:cxn>
                  <a:cxn ang="0">
                    <a:pos x="5" y="86"/>
                  </a:cxn>
                  <a:cxn ang="0">
                    <a:pos x="5" y="93"/>
                  </a:cxn>
                  <a:cxn ang="0">
                    <a:pos x="1" y="101"/>
                  </a:cxn>
                  <a:cxn ang="0">
                    <a:pos x="0" y="109"/>
                  </a:cxn>
                  <a:cxn ang="0">
                    <a:pos x="33" y="112"/>
                  </a:cxn>
                  <a:cxn ang="0">
                    <a:pos x="65" y="116"/>
                  </a:cxn>
                  <a:cxn ang="0">
                    <a:pos x="95" y="116"/>
                  </a:cxn>
                  <a:cxn ang="0">
                    <a:pos x="127" y="115"/>
                  </a:cxn>
                  <a:cxn ang="0">
                    <a:pos x="158" y="110"/>
                  </a:cxn>
                  <a:cxn ang="0">
                    <a:pos x="189" y="106"/>
                  </a:cxn>
                  <a:cxn ang="0">
                    <a:pos x="218" y="103"/>
                  </a:cxn>
                  <a:cxn ang="0">
                    <a:pos x="248" y="99"/>
                  </a:cxn>
                  <a:cxn ang="0">
                    <a:pos x="279" y="92"/>
                  </a:cxn>
                  <a:cxn ang="0">
                    <a:pos x="310" y="86"/>
                  </a:cxn>
                  <a:cxn ang="0">
                    <a:pos x="342" y="80"/>
                  </a:cxn>
                  <a:cxn ang="0">
                    <a:pos x="375" y="75"/>
                  </a:cxn>
                  <a:cxn ang="0">
                    <a:pos x="408" y="68"/>
                  </a:cxn>
                  <a:cxn ang="0">
                    <a:pos x="444" y="66"/>
                  </a:cxn>
                  <a:cxn ang="0">
                    <a:pos x="481" y="63"/>
                  </a:cxn>
                  <a:cxn ang="0">
                    <a:pos x="519" y="63"/>
                  </a:cxn>
                  <a:cxn ang="0">
                    <a:pos x="515" y="56"/>
                  </a:cxn>
                  <a:cxn ang="0">
                    <a:pos x="513" y="49"/>
                  </a:cxn>
                  <a:cxn ang="0">
                    <a:pos x="508" y="37"/>
                  </a:cxn>
                  <a:cxn ang="0">
                    <a:pos x="506" y="28"/>
                  </a:cxn>
                  <a:cxn ang="0">
                    <a:pos x="504" y="22"/>
                  </a:cxn>
                  <a:cxn ang="0">
                    <a:pos x="503" y="17"/>
                  </a:cxn>
                  <a:cxn ang="0">
                    <a:pos x="503" y="11"/>
                  </a:cxn>
                  <a:cxn ang="0">
                    <a:pos x="503" y="7"/>
                  </a:cxn>
                  <a:cxn ang="0">
                    <a:pos x="501" y="4"/>
                  </a:cxn>
                  <a:cxn ang="0">
                    <a:pos x="501" y="0"/>
                  </a:cxn>
                  <a:cxn ang="0">
                    <a:pos x="501" y="0"/>
                  </a:cxn>
                </a:cxnLst>
                <a:rect l="0" t="0" r="r" b="b"/>
                <a:pathLst>
                  <a:path w="519" h="116">
                    <a:moveTo>
                      <a:pt x="501" y="0"/>
                    </a:moveTo>
                    <a:lnTo>
                      <a:pt x="471" y="0"/>
                    </a:lnTo>
                    <a:lnTo>
                      <a:pt x="439" y="4"/>
                    </a:lnTo>
                    <a:lnTo>
                      <a:pt x="408" y="6"/>
                    </a:lnTo>
                    <a:lnTo>
                      <a:pt x="378" y="8"/>
                    </a:lnTo>
                    <a:lnTo>
                      <a:pt x="348" y="12"/>
                    </a:lnTo>
                    <a:lnTo>
                      <a:pt x="318" y="14"/>
                    </a:lnTo>
                    <a:lnTo>
                      <a:pt x="287" y="19"/>
                    </a:lnTo>
                    <a:lnTo>
                      <a:pt x="258" y="23"/>
                    </a:lnTo>
                    <a:lnTo>
                      <a:pt x="226" y="25"/>
                    </a:lnTo>
                    <a:lnTo>
                      <a:pt x="198" y="29"/>
                    </a:lnTo>
                    <a:lnTo>
                      <a:pt x="166" y="33"/>
                    </a:lnTo>
                    <a:lnTo>
                      <a:pt x="137" y="37"/>
                    </a:lnTo>
                    <a:lnTo>
                      <a:pt x="105" y="41"/>
                    </a:lnTo>
                    <a:lnTo>
                      <a:pt x="77" y="45"/>
                    </a:lnTo>
                    <a:lnTo>
                      <a:pt x="47" y="48"/>
                    </a:lnTo>
                    <a:lnTo>
                      <a:pt x="16" y="51"/>
                    </a:lnTo>
                    <a:lnTo>
                      <a:pt x="13" y="58"/>
                    </a:lnTo>
                    <a:lnTo>
                      <a:pt x="11" y="64"/>
                    </a:lnTo>
                    <a:lnTo>
                      <a:pt x="9" y="73"/>
                    </a:lnTo>
                    <a:lnTo>
                      <a:pt x="8" y="79"/>
                    </a:lnTo>
                    <a:lnTo>
                      <a:pt x="5" y="86"/>
                    </a:lnTo>
                    <a:lnTo>
                      <a:pt x="5" y="93"/>
                    </a:lnTo>
                    <a:lnTo>
                      <a:pt x="1" y="101"/>
                    </a:lnTo>
                    <a:lnTo>
                      <a:pt x="0" y="109"/>
                    </a:lnTo>
                    <a:lnTo>
                      <a:pt x="33" y="112"/>
                    </a:lnTo>
                    <a:lnTo>
                      <a:pt x="65" y="116"/>
                    </a:lnTo>
                    <a:lnTo>
                      <a:pt x="95" y="116"/>
                    </a:lnTo>
                    <a:lnTo>
                      <a:pt x="127" y="115"/>
                    </a:lnTo>
                    <a:lnTo>
                      <a:pt x="158" y="110"/>
                    </a:lnTo>
                    <a:lnTo>
                      <a:pt x="189" y="106"/>
                    </a:lnTo>
                    <a:lnTo>
                      <a:pt x="218" y="103"/>
                    </a:lnTo>
                    <a:lnTo>
                      <a:pt x="248" y="99"/>
                    </a:lnTo>
                    <a:lnTo>
                      <a:pt x="279" y="92"/>
                    </a:lnTo>
                    <a:lnTo>
                      <a:pt x="310" y="86"/>
                    </a:lnTo>
                    <a:lnTo>
                      <a:pt x="342" y="80"/>
                    </a:lnTo>
                    <a:lnTo>
                      <a:pt x="375" y="75"/>
                    </a:lnTo>
                    <a:lnTo>
                      <a:pt x="408" y="68"/>
                    </a:lnTo>
                    <a:lnTo>
                      <a:pt x="444" y="66"/>
                    </a:lnTo>
                    <a:lnTo>
                      <a:pt x="481" y="63"/>
                    </a:lnTo>
                    <a:lnTo>
                      <a:pt x="519" y="63"/>
                    </a:lnTo>
                    <a:lnTo>
                      <a:pt x="515" y="56"/>
                    </a:lnTo>
                    <a:lnTo>
                      <a:pt x="513" y="49"/>
                    </a:lnTo>
                    <a:lnTo>
                      <a:pt x="508" y="37"/>
                    </a:lnTo>
                    <a:lnTo>
                      <a:pt x="506" y="28"/>
                    </a:lnTo>
                    <a:lnTo>
                      <a:pt x="504" y="22"/>
                    </a:lnTo>
                    <a:lnTo>
                      <a:pt x="503" y="17"/>
                    </a:lnTo>
                    <a:lnTo>
                      <a:pt x="503" y="11"/>
                    </a:lnTo>
                    <a:lnTo>
                      <a:pt x="503" y="7"/>
                    </a:lnTo>
                    <a:lnTo>
                      <a:pt x="501" y="4"/>
                    </a:lnTo>
                    <a:lnTo>
                      <a:pt x="501" y="0"/>
                    </a:lnTo>
                    <a:lnTo>
                      <a:pt x="501" y="0"/>
                    </a:lnTo>
                    <a:close/>
                  </a:path>
                </a:pathLst>
              </a:custGeom>
              <a:solidFill>
                <a:srgbClr val="B3B3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4" name="Freeform 28"/>
              <p:cNvSpPr>
                <a:spLocks/>
              </p:cNvSpPr>
              <p:nvPr/>
            </p:nvSpPr>
            <p:spPr bwMode="auto">
              <a:xfrm>
                <a:off x="1774" y="12420"/>
                <a:ext cx="78" cy="25"/>
              </a:xfrm>
              <a:custGeom>
                <a:avLst/>
                <a:gdLst/>
                <a:ahLst/>
                <a:cxnLst>
                  <a:cxn ang="0">
                    <a:pos x="67" y="0"/>
                  </a:cxn>
                  <a:cxn ang="0">
                    <a:pos x="57" y="0"/>
                  </a:cxn>
                  <a:cxn ang="0">
                    <a:pos x="49" y="0"/>
                  </a:cxn>
                  <a:cxn ang="0">
                    <a:pos x="41" y="0"/>
                  </a:cxn>
                  <a:cxn ang="0">
                    <a:pos x="34" y="1"/>
                  </a:cxn>
                  <a:cxn ang="0">
                    <a:pos x="24" y="1"/>
                  </a:cxn>
                  <a:cxn ang="0">
                    <a:pos x="17" y="2"/>
                  </a:cxn>
                  <a:cxn ang="0">
                    <a:pos x="9" y="4"/>
                  </a:cxn>
                  <a:cxn ang="0">
                    <a:pos x="2" y="9"/>
                  </a:cxn>
                  <a:cxn ang="0">
                    <a:pos x="10" y="15"/>
                  </a:cxn>
                  <a:cxn ang="0">
                    <a:pos x="16" y="25"/>
                  </a:cxn>
                  <a:cxn ang="0">
                    <a:pos x="16" y="32"/>
                  </a:cxn>
                  <a:cxn ang="0">
                    <a:pos x="13" y="41"/>
                  </a:cxn>
                  <a:cxn ang="0">
                    <a:pos x="9" y="50"/>
                  </a:cxn>
                  <a:cxn ang="0">
                    <a:pos x="5" y="58"/>
                  </a:cxn>
                  <a:cxn ang="0">
                    <a:pos x="0" y="68"/>
                  </a:cxn>
                  <a:cxn ang="0">
                    <a:pos x="0" y="77"/>
                  </a:cxn>
                  <a:cxn ang="0">
                    <a:pos x="11" y="75"/>
                  </a:cxn>
                  <a:cxn ang="0">
                    <a:pos x="27" y="74"/>
                  </a:cxn>
                  <a:cxn ang="0">
                    <a:pos x="38" y="72"/>
                  </a:cxn>
                  <a:cxn ang="0">
                    <a:pos x="53" y="71"/>
                  </a:cxn>
                  <a:cxn ang="0">
                    <a:pos x="66" y="69"/>
                  </a:cxn>
                  <a:cxn ang="0">
                    <a:pos x="80" y="68"/>
                  </a:cxn>
                  <a:cxn ang="0">
                    <a:pos x="92" y="65"/>
                  </a:cxn>
                  <a:cxn ang="0">
                    <a:pos x="106" y="64"/>
                  </a:cxn>
                  <a:cxn ang="0">
                    <a:pos x="117" y="59"/>
                  </a:cxn>
                  <a:cxn ang="0">
                    <a:pos x="132" y="57"/>
                  </a:cxn>
                  <a:cxn ang="0">
                    <a:pos x="145" y="54"/>
                  </a:cxn>
                  <a:cxn ang="0">
                    <a:pos x="157" y="52"/>
                  </a:cxn>
                  <a:cxn ang="0">
                    <a:pos x="171" y="50"/>
                  </a:cxn>
                  <a:cxn ang="0">
                    <a:pos x="185" y="45"/>
                  </a:cxn>
                  <a:cxn ang="0">
                    <a:pos x="199" y="44"/>
                  </a:cxn>
                  <a:cxn ang="0">
                    <a:pos x="212" y="43"/>
                  </a:cxn>
                  <a:cxn ang="0">
                    <a:pos x="223" y="38"/>
                  </a:cxn>
                  <a:cxn ang="0">
                    <a:pos x="233" y="33"/>
                  </a:cxn>
                  <a:cxn ang="0">
                    <a:pos x="233" y="26"/>
                  </a:cxn>
                  <a:cxn ang="0">
                    <a:pos x="235" y="18"/>
                  </a:cxn>
                  <a:cxn ang="0">
                    <a:pos x="226" y="13"/>
                  </a:cxn>
                  <a:cxn ang="0">
                    <a:pos x="216" y="10"/>
                  </a:cxn>
                  <a:cxn ang="0">
                    <a:pos x="205" y="7"/>
                  </a:cxn>
                  <a:cxn ang="0">
                    <a:pos x="195" y="6"/>
                  </a:cxn>
                  <a:cxn ang="0">
                    <a:pos x="185" y="3"/>
                  </a:cxn>
                  <a:cxn ang="0">
                    <a:pos x="176" y="3"/>
                  </a:cxn>
                  <a:cxn ang="0">
                    <a:pos x="164" y="3"/>
                  </a:cxn>
                  <a:cxn ang="0">
                    <a:pos x="155" y="3"/>
                  </a:cxn>
                  <a:cxn ang="0">
                    <a:pos x="144" y="2"/>
                  </a:cxn>
                  <a:cxn ang="0">
                    <a:pos x="132" y="2"/>
                  </a:cxn>
                  <a:cxn ang="0">
                    <a:pos x="121" y="2"/>
                  </a:cxn>
                  <a:cxn ang="0">
                    <a:pos x="112" y="2"/>
                  </a:cxn>
                  <a:cxn ang="0">
                    <a:pos x="99" y="2"/>
                  </a:cxn>
                  <a:cxn ang="0">
                    <a:pos x="89" y="2"/>
                  </a:cxn>
                  <a:cxn ang="0">
                    <a:pos x="77" y="1"/>
                  </a:cxn>
                  <a:cxn ang="0">
                    <a:pos x="67" y="0"/>
                  </a:cxn>
                  <a:cxn ang="0">
                    <a:pos x="67" y="0"/>
                  </a:cxn>
                </a:cxnLst>
                <a:rect l="0" t="0" r="r" b="b"/>
                <a:pathLst>
                  <a:path w="235" h="77">
                    <a:moveTo>
                      <a:pt x="67" y="0"/>
                    </a:moveTo>
                    <a:lnTo>
                      <a:pt x="57" y="0"/>
                    </a:lnTo>
                    <a:lnTo>
                      <a:pt x="49" y="0"/>
                    </a:lnTo>
                    <a:lnTo>
                      <a:pt x="41" y="0"/>
                    </a:lnTo>
                    <a:lnTo>
                      <a:pt x="34" y="1"/>
                    </a:lnTo>
                    <a:lnTo>
                      <a:pt x="24" y="1"/>
                    </a:lnTo>
                    <a:lnTo>
                      <a:pt x="17" y="2"/>
                    </a:lnTo>
                    <a:lnTo>
                      <a:pt x="9" y="4"/>
                    </a:lnTo>
                    <a:lnTo>
                      <a:pt x="2" y="9"/>
                    </a:lnTo>
                    <a:lnTo>
                      <a:pt x="10" y="15"/>
                    </a:lnTo>
                    <a:lnTo>
                      <a:pt x="16" y="25"/>
                    </a:lnTo>
                    <a:lnTo>
                      <a:pt x="16" y="32"/>
                    </a:lnTo>
                    <a:lnTo>
                      <a:pt x="13" y="41"/>
                    </a:lnTo>
                    <a:lnTo>
                      <a:pt x="9" y="50"/>
                    </a:lnTo>
                    <a:lnTo>
                      <a:pt x="5" y="58"/>
                    </a:lnTo>
                    <a:lnTo>
                      <a:pt x="0" y="68"/>
                    </a:lnTo>
                    <a:lnTo>
                      <a:pt x="0" y="77"/>
                    </a:lnTo>
                    <a:lnTo>
                      <a:pt x="11" y="75"/>
                    </a:lnTo>
                    <a:lnTo>
                      <a:pt x="27" y="74"/>
                    </a:lnTo>
                    <a:lnTo>
                      <a:pt x="38" y="72"/>
                    </a:lnTo>
                    <a:lnTo>
                      <a:pt x="53" y="71"/>
                    </a:lnTo>
                    <a:lnTo>
                      <a:pt x="66" y="69"/>
                    </a:lnTo>
                    <a:lnTo>
                      <a:pt x="80" y="68"/>
                    </a:lnTo>
                    <a:lnTo>
                      <a:pt x="92" y="65"/>
                    </a:lnTo>
                    <a:lnTo>
                      <a:pt x="106" y="64"/>
                    </a:lnTo>
                    <a:lnTo>
                      <a:pt x="117" y="59"/>
                    </a:lnTo>
                    <a:lnTo>
                      <a:pt x="132" y="57"/>
                    </a:lnTo>
                    <a:lnTo>
                      <a:pt x="145" y="54"/>
                    </a:lnTo>
                    <a:lnTo>
                      <a:pt x="157" y="52"/>
                    </a:lnTo>
                    <a:lnTo>
                      <a:pt x="171" y="50"/>
                    </a:lnTo>
                    <a:lnTo>
                      <a:pt x="185" y="45"/>
                    </a:lnTo>
                    <a:lnTo>
                      <a:pt x="199" y="44"/>
                    </a:lnTo>
                    <a:lnTo>
                      <a:pt x="212" y="43"/>
                    </a:lnTo>
                    <a:lnTo>
                      <a:pt x="223" y="38"/>
                    </a:lnTo>
                    <a:lnTo>
                      <a:pt x="233" y="33"/>
                    </a:lnTo>
                    <a:lnTo>
                      <a:pt x="233" y="26"/>
                    </a:lnTo>
                    <a:lnTo>
                      <a:pt x="235" y="18"/>
                    </a:lnTo>
                    <a:lnTo>
                      <a:pt x="226" y="13"/>
                    </a:lnTo>
                    <a:lnTo>
                      <a:pt x="216" y="10"/>
                    </a:lnTo>
                    <a:lnTo>
                      <a:pt x="205" y="7"/>
                    </a:lnTo>
                    <a:lnTo>
                      <a:pt x="195" y="6"/>
                    </a:lnTo>
                    <a:lnTo>
                      <a:pt x="185" y="3"/>
                    </a:lnTo>
                    <a:lnTo>
                      <a:pt x="176" y="3"/>
                    </a:lnTo>
                    <a:lnTo>
                      <a:pt x="164" y="3"/>
                    </a:lnTo>
                    <a:lnTo>
                      <a:pt x="155" y="3"/>
                    </a:lnTo>
                    <a:lnTo>
                      <a:pt x="144" y="2"/>
                    </a:lnTo>
                    <a:lnTo>
                      <a:pt x="132" y="2"/>
                    </a:lnTo>
                    <a:lnTo>
                      <a:pt x="121" y="2"/>
                    </a:lnTo>
                    <a:lnTo>
                      <a:pt x="112" y="2"/>
                    </a:lnTo>
                    <a:lnTo>
                      <a:pt x="99" y="2"/>
                    </a:lnTo>
                    <a:lnTo>
                      <a:pt x="89" y="2"/>
                    </a:lnTo>
                    <a:lnTo>
                      <a:pt x="77" y="1"/>
                    </a:lnTo>
                    <a:lnTo>
                      <a:pt x="67" y="0"/>
                    </a:lnTo>
                    <a:lnTo>
                      <a:pt x="67" y="0"/>
                    </a:lnTo>
                    <a:close/>
                  </a:path>
                </a:pathLst>
              </a:custGeom>
              <a:solidFill>
                <a:srgbClr val="9494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5" name="Freeform 29"/>
              <p:cNvSpPr>
                <a:spLocks/>
              </p:cNvSpPr>
              <p:nvPr/>
            </p:nvSpPr>
            <p:spPr bwMode="auto">
              <a:xfrm>
                <a:off x="1451" y="12325"/>
                <a:ext cx="336" cy="141"/>
              </a:xfrm>
              <a:custGeom>
                <a:avLst/>
                <a:gdLst/>
                <a:ahLst/>
                <a:cxnLst>
                  <a:cxn ang="0">
                    <a:pos x="49" y="13"/>
                  </a:cxn>
                  <a:cxn ang="0">
                    <a:pos x="7" y="43"/>
                  </a:cxn>
                  <a:cxn ang="0">
                    <a:pos x="0" y="81"/>
                  </a:cxn>
                  <a:cxn ang="0">
                    <a:pos x="23" y="120"/>
                  </a:cxn>
                  <a:cxn ang="0">
                    <a:pos x="63" y="160"/>
                  </a:cxn>
                  <a:cxn ang="0">
                    <a:pos x="117" y="198"/>
                  </a:cxn>
                  <a:cxn ang="0">
                    <a:pos x="173" y="230"/>
                  </a:cxn>
                  <a:cxn ang="0">
                    <a:pos x="223" y="258"/>
                  </a:cxn>
                  <a:cxn ang="0">
                    <a:pos x="277" y="280"/>
                  </a:cxn>
                  <a:cxn ang="0">
                    <a:pos x="342" y="308"/>
                  </a:cxn>
                  <a:cxn ang="0">
                    <a:pos x="405" y="335"/>
                  </a:cxn>
                  <a:cxn ang="0">
                    <a:pos x="469" y="363"/>
                  </a:cxn>
                  <a:cxn ang="0">
                    <a:pos x="533" y="388"/>
                  </a:cxn>
                  <a:cxn ang="0">
                    <a:pos x="600" y="407"/>
                  </a:cxn>
                  <a:cxn ang="0">
                    <a:pos x="670" y="420"/>
                  </a:cxn>
                  <a:cxn ang="0">
                    <a:pos x="747" y="423"/>
                  </a:cxn>
                  <a:cxn ang="0">
                    <a:pos x="790" y="420"/>
                  </a:cxn>
                  <a:cxn ang="0">
                    <a:pos x="809" y="416"/>
                  </a:cxn>
                  <a:cxn ang="0">
                    <a:pos x="830" y="412"/>
                  </a:cxn>
                  <a:cxn ang="0">
                    <a:pos x="861" y="408"/>
                  </a:cxn>
                  <a:cxn ang="0">
                    <a:pos x="892" y="403"/>
                  </a:cxn>
                  <a:cxn ang="0">
                    <a:pos x="918" y="397"/>
                  </a:cxn>
                  <a:cxn ang="0">
                    <a:pos x="946" y="394"/>
                  </a:cxn>
                  <a:cxn ang="0">
                    <a:pos x="965" y="390"/>
                  </a:cxn>
                  <a:cxn ang="0">
                    <a:pos x="978" y="382"/>
                  </a:cxn>
                  <a:cxn ang="0">
                    <a:pos x="986" y="366"/>
                  </a:cxn>
                  <a:cxn ang="0">
                    <a:pos x="994" y="349"/>
                  </a:cxn>
                  <a:cxn ang="0">
                    <a:pos x="1003" y="333"/>
                  </a:cxn>
                  <a:cxn ang="0">
                    <a:pos x="996" y="321"/>
                  </a:cxn>
                  <a:cxn ang="0">
                    <a:pos x="972" y="311"/>
                  </a:cxn>
                  <a:cxn ang="0">
                    <a:pos x="950" y="301"/>
                  </a:cxn>
                  <a:cxn ang="0">
                    <a:pos x="929" y="290"/>
                  </a:cxn>
                  <a:cxn ang="0">
                    <a:pos x="866" y="311"/>
                  </a:cxn>
                  <a:cxn ang="0">
                    <a:pos x="765" y="336"/>
                  </a:cxn>
                  <a:cxn ang="0">
                    <a:pos x="666" y="335"/>
                  </a:cxn>
                  <a:cxn ang="0">
                    <a:pos x="566" y="312"/>
                  </a:cxn>
                  <a:cxn ang="0">
                    <a:pos x="469" y="276"/>
                  </a:cxn>
                  <a:cxn ang="0">
                    <a:pos x="372" y="230"/>
                  </a:cxn>
                  <a:cxn ang="0">
                    <a:pos x="278" y="181"/>
                  </a:cxn>
                  <a:cxn ang="0">
                    <a:pos x="189" y="135"/>
                  </a:cxn>
                  <a:cxn ang="0">
                    <a:pos x="144" y="106"/>
                  </a:cxn>
                  <a:cxn ang="0">
                    <a:pos x="138" y="93"/>
                  </a:cxn>
                  <a:cxn ang="0">
                    <a:pos x="156" y="92"/>
                  </a:cxn>
                  <a:cxn ang="0">
                    <a:pos x="191" y="100"/>
                  </a:cxn>
                  <a:cxn ang="0">
                    <a:pos x="228" y="110"/>
                  </a:cxn>
                  <a:cxn ang="0">
                    <a:pos x="263" y="120"/>
                  </a:cxn>
                  <a:cxn ang="0">
                    <a:pos x="301" y="130"/>
                  </a:cxn>
                  <a:cxn ang="0">
                    <a:pos x="340" y="136"/>
                  </a:cxn>
                  <a:cxn ang="0">
                    <a:pos x="377" y="143"/>
                  </a:cxn>
                  <a:cxn ang="0">
                    <a:pos x="417" y="147"/>
                  </a:cxn>
                  <a:cxn ang="0">
                    <a:pos x="447" y="125"/>
                  </a:cxn>
                  <a:cxn ang="0">
                    <a:pos x="440" y="94"/>
                  </a:cxn>
                  <a:cxn ang="0">
                    <a:pos x="415" y="73"/>
                  </a:cxn>
                  <a:cxn ang="0">
                    <a:pos x="373" y="57"/>
                  </a:cxn>
                  <a:cxn ang="0">
                    <a:pos x="322" y="47"/>
                  </a:cxn>
                  <a:cxn ang="0">
                    <a:pos x="270" y="39"/>
                  </a:cxn>
                  <a:cxn ang="0">
                    <a:pos x="217" y="30"/>
                  </a:cxn>
                  <a:cxn ang="0">
                    <a:pos x="177" y="18"/>
                  </a:cxn>
                  <a:cxn ang="0">
                    <a:pos x="151" y="9"/>
                  </a:cxn>
                  <a:cxn ang="0">
                    <a:pos x="134" y="6"/>
                  </a:cxn>
                  <a:cxn ang="0">
                    <a:pos x="113" y="4"/>
                  </a:cxn>
                  <a:cxn ang="0">
                    <a:pos x="95" y="1"/>
                  </a:cxn>
                  <a:cxn ang="0">
                    <a:pos x="88" y="0"/>
                  </a:cxn>
                </a:cxnLst>
                <a:rect l="0" t="0" r="r" b="b"/>
                <a:pathLst>
                  <a:path w="1007" h="423">
                    <a:moveTo>
                      <a:pt x="88" y="0"/>
                    </a:moveTo>
                    <a:lnTo>
                      <a:pt x="49" y="13"/>
                    </a:lnTo>
                    <a:lnTo>
                      <a:pt x="23" y="27"/>
                    </a:lnTo>
                    <a:lnTo>
                      <a:pt x="7" y="43"/>
                    </a:lnTo>
                    <a:lnTo>
                      <a:pt x="0" y="63"/>
                    </a:lnTo>
                    <a:lnTo>
                      <a:pt x="0" y="81"/>
                    </a:lnTo>
                    <a:lnTo>
                      <a:pt x="9" y="99"/>
                    </a:lnTo>
                    <a:lnTo>
                      <a:pt x="23" y="120"/>
                    </a:lnTo>
                    <a:lnTo>
                      <a:pt x="42" y="141"/>
                    </a:lnTo>
                    <a:lnTo>
                      <a:pt x="63" y="160"/>
                    </a:lnTo>
                    <a:lnTo>
                      <a:pt x="89" y="179"/>
                    </a:lnTo>
                    <a:lnTo>
                      <a:pt x="117" y="198"/>
                    </a:lnTo>
                    <a:lnTo>
                      <a:pt x="144" y="216"/>
                    </a:lnTo>
                    <a:lnTo>
                      <a:pt x="173" y="230"/>
                    </a:lnTo>
                    <a:lnTo>
                      <a:pt x="199" y="246"/>
                    </a:lnTo>
                    <a:lnTo>
                      <a:pt x="223" y="258"/>
                    </a:lnTo>
                    <a:lnTo>
                      <a:pt x="244" y="268"/>
                    </a:lnTo>
                    <a:lnTo>
                      <a:pt x="277" y="280"/>
                    </a:lnTo>
                    <a:lnTo>
                      <a:pt x="310" y="293"/>
                    </a:lnTo>
                    <a:lnTo>
                      <a:pt x="342" y="308"/>
                    </a:lnTo>
                    <a:lnTo>
                      <a:pt x="374" y="321"/>
                    </a:lnTo>
                    <a:lnTo>
                      <a:pt x="405" y="335"/>
                    </a:lnTo>
                    <a:lnTo>
                      <a:pt x="438" y="349"/>
                    </a:lnTo>
                    <a:lnTo>
                      <a:pt x="469" y="363"/>
                    </a:lnTo>
                    <a:lnTo>
                      <a:pt x="502" y="377"/>
                    </a:lnTo>
                    <a:lnTo>
                      <a:pt x="533" y="388"/>
                    </a:lnTo>
                    <a:lnTo>
                      <a:pt x="566" y="397"/>
                    </a:lnTo>
                    <a:lnTo>
                      <a:pt x="600" y="407"/>
                    </a:lnTo>
                    <a:lnTo>
                      <a:pt x="637" y="415"/>
                    </a:lnTo>
                    <a:lnTo>
                      <a:pt x="670" y="420"/>
                    </a:lnTo>
                    <a:lnTo>
                      <a:pt x="708" y="422"/>
                    </a:lnTo>
                    <a:lnTo>
                      <a:pt x="747" y="423"/>
                    </a:lnTo>
                    <a:lnTo>
                      <a:pt x="787" y="422"/>
                    </a:lnTo>
                    <a:lnTo>
                      <a:pt x="790" y="420"/>
                    </a:lnTo>
                    <a:lnTo>
                      <a:pt x="798" y="419"/>
                    </a:lnTo>
                    <a:lnTo>
                      <a:pt x="809" y="416"/>
                    </a:lnTo>
                    <a:lnTo>
                      <a:pt x="819" y="415"/>
                    </a:lnTo>
                    <a:lnTo>
                      <a:pt x="830" y="412"/>
                    </a:lnTo>
                    <a:lnTo>
                      <a:pt x="846" y="410"/>
                    </a:lnTo>
                    <a:lnTo>
                      <a:pt x="861" y="408"/>
                    </a:lnTo>
                    <a:lnTo>
                      <a:pt x="876" y="407"/>
                    </a:lnTo>
                    <a:lnTo>
                      <a:pt x="892" y="403"/>
                    </a:lnTo>
                    <a:lnTo>
                      <a:pt x="905" y="401"/>
                    </a:lnTo>
                    <a:lnTo>
                      <a:pt x="918" y="397"/>
                    </a:lnTo>
                    <a:lnTo>
                      <a:pt x="933" y="396"/>
                    </a:lnTo>
                    <a:lnTo>
                      <a:pt x="946" y="394"/>
                    </a:lnTo>
                    <a:lnTo>
                      <a:pt x="957" y="392"/>
                    </a:lnTo>
                    <a:lnTo>
                      <a:pt x="965" y="390"/>
                    </a:lnTo>
                    <a:lnTo>
                      <a:pt x="974" y="390"/>
                    </a:lnTo>
                    <a:lnTo>
                      <a:pt x="978" y="382"/>
                    </a:lnTo>
                    <a:lnTo>
                      <a:pt x="980" y="374"/>
                    </a:lnTo>
                    <a:lnTo>
                      <a:pt x="986" y="366"/>
                    </a:lnTo>
                    <a:lnTo>
                      <a:pt x="990" y="358"/>
                    </a:lnTo>
                    <a:lnTo>
                      <a:pt x="994" y="349"/>
                    </a:lnTo>
                    <a:lnTo>
                      <a:pt x="999" y="340"/>
                    </a:lnTo>
                    <a:lnTo>
                      <a:pt x="1003" y="333"/>
                    </a:lnTo>
                    <a:lnTo>
                      <a:pt x="1007" y="326"/>
                    </a:lnTo>
                    <a:lnTo>
                      <a:pt x="996" y="321"/>
                    </a:lnTo>
                    <a:lnTo>
                      <a:pt x="985" y="315"/>
                    </a:lnTo>
                    <a:lnTo>
                      <a:pt x="972" y="311"/>
                    </a:lnTo>
                    <a:lnTo>
                      <a:pt x="962" y="308"/>
                    </a:lnTo>
                    <a:lnTo>
                      <a:pt x="950" y="301"/>
                    </a:lnTo>
                    <a:lnTo>
                      <a:pt x="940" y="297"/>
                    </a:lnTo>
                    <a:lnTo>
                      <a:pt x="929" y="290"/>
                    </a:lnTo>
                    <a:lnTo>
                      <a:pt x="917" y="286"/>
                    </a:lnTo>
                    <a:lnTo>
                      <a:pt x="866" y="311"/>
                    </a:lnTo>
                    <a:lnTo>
                      <a:pt x="815" y="327"/>
                    </a:lnTo>
                    <a:lnTo>
                      <a:pt x="765" y="336"/>
                    </a:lnTo>
                    <a:lnTo>
                      <a:pt x="716" y="339"/>
                    </a:lnTo>
                    <a:lnTo>
                      <a:pt x="666" y="335"/>
                    </a:lnTo>
                    <a:lnTo>
                      <a:pt x="616" y="326"/>
                    </a:lnTo>
                    <a:lnTo>
                      <a:pt x="566" y="312"/>
                    </a:lnTo>
                    <a:lnTo>
                      <a:pt x="519" y="297"/>
                    </a:lnTo>
                    <a:lnTo>
                      <a:pt x="469" y="276"/>
                    </a:lnTo>
                    <a:lnTo>
                      <a:pt x="422" y="255"/>
                    </a:lnTo>
                    <a:lnTo>
                      <a:pt x="372" y="230"/>
                    </a:lnTo>
                    <a:lnTo>
                      <a:pt x="326" y="206"/>
                    </a:lnTo>
                    <a:lnTo>
                      <a:pt x="278" y="181"/>
                    </a:lnTo>
                    <a:lnTo>
                      <a:pt x="233" y="159"/>
                    </a:lnTo>
                    <a:lnTo>
                      <a:pt x="189" y="135"/>
                    </a:lnTo>
                    <a:lnTo>
                      <a:pt x="145" y="117"/>
                    </a:lnTo>
                    <a:lnTo>
                      <a:pt x="144" y="106"/>
                    </a:lnTo>
                    <a:lnTo>
                      <a:pt x="142" y="99"/>
                    </a:lnTo>
                    <a:lnTo>
                      <a:pt x="138" y="93"/>
                    </a:lnTo>
                    <a:lnTo>
                      <a:pt x="138" y="89"/>
                    </a:lnTo>
                    <a:lnTo>
                      <a:pt x="156" y="92"/>
                    </a:lnTo>
                    <a:lnTo>
                      <a:pt x="174" y="97"/>
                    </a:lnTo>
                    <a:lnTo>
                      <a:pt x="191" y="100"/>
                    </a:lnTo>
                    <a:lnTo>
                      <a:pt x="210" y="106"/>
                    </a:lnTo>
                    <a:lnTo>
                      <a:pt x="228" y="110"/>
                    </a:lnTo>
                    <a:lnTo>
                      <a:pt x="245" y="116"/>
                    </a:lnTo>
                    <a:lnTo>
                      <a:pt x="263" y="120"/>
                    </a:lnTo>
                    <a:lnTo>
                      <a:pt x="284" y="125"/>
                    </a:lnTo>
                    <a:lnTo>
                      <a:pt x="301" y="130"/>
                    </a:lnTo>
                    <a:lnTo>
                      <a:pt x="319" y="134"/>
                    </a:lnTo>
                    <a:lnTo>
                      <a:pt x="340" y="136"/>
                    </a:lnTo>
                    <a:lnTo>
                      <a:pt x="358" y="140"/>
                    </a:lnTo>
                    <a:lnTo>
                      <a:pt x="377" y="143"/>
                    </a:lnTo>
                    <a:lnTo>
                      <a:pt x="398" y="145"/>
                    </a:lnTo>
                    <a:lnTo>
                      <a:pt x="417" y="147"/>
                    </a:lnTo>
                    <a:lnTo>
                      <a:pt x="440" y="148"/>
                    </a:lnTo>
                    <a:lnTo>
                      <a:pt x="447" y="125"/>
                    </a:lnTo>
                    <a:lnTo>
                      <a:pt x="447" y="109"/>
                    </a:lnTo>
                    <a:lnTo>
                      <a:pt x="440" y="94"/>
                    </a:lnTo>
                    <a:lnTo>
                      <a:pt x="431" y="82"/>
                    </a:lnTo>
                    <a:lnTo>
                      <a:pt x="415" y="73"/>
                    </a:lnTo>
                    <a:lnTo>
                      <a:pt x="397" y="66"/>
                    </a:lnTo>
                    <a:lnTo>
                      <a:pt x="373" y="57"/>
                    </a:lnTo>
                    <a:lnTo>
                      <a:pt x="349" y="52"/>
                    </a:lnTo>
                    <a:lnTo>
                      <a:pt x="322" y="47"/>
                    </a:lnTo>
                    <a:lnTo>
                      <a:pt x="296" y="43"/>
                    </a:lnTo>
                    <a:lnTo>
                      <a:pt x="270" y="39"/>
                    </a:lnTo>
                    <a:lnTo>
                      <a:pt x="244" y="36"/>
                    </a:lnTo>
                    <a:lnTo>
                      <a:pt x="217" y="30"/>
                    </a:lnTo>
                    <a:lnTo>
                      <a:pt x="196" y="26"/>
                    </a:lnTo>
                    <a:lnTo>
                      <a:pt x="177" y="18"/>
                    </a:lnTo>
                    <a:lnTo>
                      <a:pt x="160" y="13"/>
                    </a:lnTo>
                    <a:lnTo>
                      <a:pt x="151" y="9"/>
                    </a:lnTo>
                    <a:lnTo>
                      <a:pt x="142" y="9"/>
                    </a:lnTo>
                    <a:lnTo>
                      <a:pt x="134" y="6"/>
                    </a:lnTo>
                    <a:lnTo>
                      <a:pt x="124" y="6"/>
                    </a:lnTo>
                    <a:lnTo>
                      <a:pt x="113" y="4"/>
                    </a:lnTo>
                    <a:lnTo>
                      <a:pt x="106" y="4"/>
                    </a:lnTo>
                    <a:lnTo>
                      <a:pt x="95" y="1"/>
                    </a:lnTo>
                    <a:lnTo>
                      <a:pt x="88" y="0"/>
                    </a:lnTo>
                    <a:lnTo>
                      <a:pt x="88" y="0"/>
                    </a:lnTo>
                    <a:close/>
                  </a:path>
                </a:pathLst>
              </a:custGeom>
              <a:solidFill>
                <a:srgbClr val="6666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6" name="Freeform 30"/>
              <p:cNvSpPr>
                <a:spLocks/>
              </p:cNvSpPr>
              <p:nvPr/>
            </p:nvSpPr>
            <p:spPr bwMode="auto">
              <a:xfrm>
                <a:off x="1674" y="12367"/>
                <a:ext cx="120" cy="71"/>
              </a:xfrm>
              <a:custGeom>
                <a:avLst/>
                <a:gdLst/>
                <a:ahLst/>
                <a:cxnLst>
                  <a:cxn ang="0">
                    <a:pos x="17" y="1"/>
                  </a:cxn>
                  <a:cxn ang="0">
                    <a:pos x="5" y="11"/>
                  </a:cxn>
                  <a:cxn ang="0">
                    <a:pos x="0" y="23"/>
                  </a:cxn>
                  <a:cxn ang="0">
                    <a:pos x="6" y="35"/>
                  </a:cxn>
                  <a:cxn ang="0">
                    <a:pos x="20" y="48"/>
                  </a:cxn>
                  <a:cxn ang="0">
                    <a:pos x="37" y="59"/>
                  </a:cxn>
                  <a:cxn ang="0">
                    <a:pos x="55" y="67"/>
                  </a:cxn>
                  <a:cxn ang="0">
                    <a:pos x="71" y="74"/>
                  </a:cxn>
                  <a:cxn ang="0">
                    <a:pos x="92" y="83"/>
                  </a:cxn>
                  <a:cxn ang="0">
                    <a:pos x="120" y="96"/>
                  </a:cxn>
                  <a:cxn ang="0">
                    <a:pos x="148" y="110"/>
                  </a:cxn>
                  <a:cxn ang="0">
                    <a:pos x="176" y="127"/>
                  </a:cxn>
                  <a:cxn ang="0">
                    <a:pos x="203" y="143"/>
                  </a:cxn>
                  <a:cxn ang="0">
                    <a:pos x="228" y="161"/>
                  </a:cxn>
                  <a:cxn ang="0">
                    <a:pos x="255" y="179"/>
                  </a:cxn>
                  <a:cxn ang="0">
                    <a:pos x="281" y="199"/>
                  </a:cxn>
                  <a:cxn ang="0">
                    <a:pos x="305" y="210"/>
                  </a:cxn>
                  <a:cxn ang="0">
                    <a:pos x="326" y="212"/>
                  </a:cxn>
                  <a:cxn ang="0">
                    <a:pos x="337" y="208"/>
                  </a:cxn>
                  <a:cxn ang="0">
                    <a:pos x="344" y="195"/>
                  </a:cxn>
                  <a:cxn ang="0">
                    <a:pos x="351" y="179"/>
                  </a:cxn>
                  <a:cxn ang="0">
                    <a:pos x="356" y="167"/>
                  </a:cxn>
                  <a:cxn ang="0">
                    <a:pos x="342" y="151"/>
                  </a:cxn>
                  <a:cxn ang="0">
                    <a:pos x="310" y="133"/>
                  </a:cxn>
                  <a:cxn ang="0">
                    <a:pos x="280" y="113"/>
                  </a:cxn>
                  <a:cxn ang="0">
                    <a:pos x="249" y="92"/>
                  </a:cxn>
                  <a:cxn ang="0">
                    <a:pos x="220" y="74"/>
                  </a:cxn>
                  <a:cxn ang="0">
                    <a:pos x="188" y="55"/>
                  </a:cxn>
                  <a:cxn ang="0">
                    <a:pos x="156" y="41"/>
                  </a:cxn>
                  <a:cxn ang="0">
                    <a:pos x="119" y="30"/>
                  </a:cxn>
                  <a:cxn ang="0">
                    <a:pos x="94" y="23"/>
                  </a:cxn>
                  <a:cxn ang="0">
                    <a:pos x="71" y="15"/>
                  </a:cxn>
                  <a:cxn ang="0">
                    <a:pos x="49" y="7"/>
                  </a:cxn>
                  <a:cxn ang="0">
                    <a:pos x="32" y="0"/>
                  </a:cxn>
                  <a:cxn ang="0">
                    <a:pos x="31" y="0"/>
                  </a:cxn>
                </a:cxnLst>
                <a:rect l="0" t="0" r="r" b="b"/>
                <a:pathLst>
                  <a:path w="359" h="212">
                    <a:moveTo>
                      <a:pt x="31" y="0"/>
                    </a:moveTo>
                    <a:lnTo>
                      <a:pt x="17" y="1"/>
                    </a:lnTo>
                    <a:lnTo>
                      <a:pt x="9" y="6"/>
                    </a:lnTo>
                    <a:lnTo>
                      <a:pt x="5" y="11"/>
                    </a:lnTo>
                    <a:lnTo>
                      <a:pt x="0" y="18"/>
                    </a:lnTo>
                    <a:lnTo>
                      <a:pt x="0" y="23"/>
                    </a:lnTo>
                    <a:lnTo>
                      <a:pt x="5" y="28"/>
                    </a:lnTo>
                    <a:lnTo>
                      <a:pt x="6" y="35"/>
                    </a:lnTo>
                    <a:lnTo>
                      <a:pt x="14" y="42"/>
                    </a:lnTo>
                    <a:lnTo>
                      <a:pt x="20" y="48"/>
                    </a:lnTo>
                    <a:lnTo>
                      <a:pt x="28" y="53"/>
                    </a:lnTo>
                    <a:lnTo>
                      <a:pt x="37" y="59"/>
                    </a:lnTo>
                    <a:lnTo>
                      <a:pt x="46" y="65"/>
                    </a:lnTo>
                    <a:lnTo>
                      <a:pt x="55" y="67"/>
                    </a:lnTo>
                    <a:lnTo>
                      <a:pt x="63" y="72"/>
                    </a:lnTo>
                    <a:lnTo>
                      <a:pt x="71" y="74"/>
                    </a:lnTo>
                    <a:lnTo>
                      <a:pt x="78" y="77"/>
                    </a:lnTo>
                    <a:lnTo>
                      <a:pt x="92" y="83"/>
                    </a:lnTo>
                    <a:lnTo>
                      <a:pt x="105" y="88"/>
                    </a:lnTo>
                    <a:lnTo>
                      <a:pt x="120" y="96"/>
                    </a:lnTo>
                    <a:lnTo>
                      <a:pt x="134" y="104"/>
                    </a:lnTo>
                    <a:lnTo>
                      <a:pt x="148" y="110"/>
                    </a:lnTo>
                    <a:lnTo>
                      <a:pt x="160" y="118"/>
                    </a:lnTo>
                    <a:lnTo>
                      <a:pt x="176" y="127"/>
                    </a:lnTo>
                    <a:lnTo>
                      <a:pt x="190" y="135"/>
                    </a:lnTo>
                    <a:lnTo>
                      <a:pt x="203" y="143"/>
                    </a:lnTo>
                    <a:lnTo>
                      <a:pt x="216" y="152"/>
                    </a:lnTo>
                    <a:lnTo>
                      <a:pt x="228" y="161"/>
                    </a:lnTo>
                    <a:lnTo>
                      <a:pt x="244" y="171"/>
                    </a:lnTo>
                    <a:lnTo>
                      <a:pt x="255" y="179"/>
                    </a:lnTo>
                    <a:lnTo>
                      <a:pt x="270" y="190"/>
                    </a:lnTo>
                    <a:lnTo>
                      <a:pt x="281" y="199"/>
                    </a:lnTo>
                    <a:lnTo>
                      <a:pt x="297" y="210"/>
                    </a:lnTo>
                    <a:lnTo>
                      <a:pt x="305" y="210"/>
                    </a:lnTo>
                    <a:lnTo>
                      <a:pt x="316" y="211"/>
                    </a:lnTo>
                    <a:lnTo>
                      <a:pt x="326" y="212"/>
                    </a:lnTo>
                    <a:lnTo>
                      <a:pt x="337" y="212"/>
                    </a:lnTo>
                    <a:lnTo>
                      <a:pt x="337" y="208"/>
                    </a:lnTo>
                    <a:lnTo>
                      <a:pt x="341" y="201"/>
                    </a:lnTo>
                    <a:lnTo>
                      <a:pt x="344" y="195"/>
                    </a:lnTo>
                    <a:lnTo>
                      <a:pt x="349" y="187"/>
                    </a:lnTo>
                    <a:lnTo>
                      <a:pt x="351" y="179"/>
                    </a:lnTo>
                    <a:lnTo>
                      <a:pt x="355" y="173"/>
                    </a:lnTo>
                    <a:lnTo>
                      <a:pt x="356" y="167"/>
                    </a:lnTo>
                    <a:lnTo>
                      <a:pt x="359" y="161"/>
                    </a:lnTo>
                    <a:lnTo>
                      <a:pt x="342" y="151"/>
                    </a:lnTo>
                    <a:lnTo>
                      <a:pt x="326" y="143"/>
                    </a:lnTo>
                    <a:lnTo>
                      <a:pt x="310" y="133"/>
                    </a:lnTo>
                    <a:lnTo>
                      <a:pt x="295" y="123"/>
                    </a:lnTo>
                    <a:lnTo>
                      <a:pt x="280" y="113"/>
                    </a:lnTo>
                    <a:lnTo>
                      <a:pt x="265" y="103"/>
                    </a:lnTo>
                    <a:lnTo>
                      <a:pt x="249" y="92"/>
                    </a:lnTo>
                    <a:lnTo>
                      <a:pt x="237" y="83"/>
                    </a:lnTo>
                    <a:lnTo>
                      <a:pt x="220" y="74"/>
                    </a:lnTo>
                    <a:lnTo>
                      <a:pt x="205" y="65"/>
                    </a:lnTo>
                    <a:lnTo>
                      <a:pt x="188" y="55"/>
                    </a:lnTo>
                    <a:lnTo>
                      <a:pt x="173" y="49"/>
                    </a:lnTo>
                    <a:lnTo>
                      <a:pt x="156" y="41"/>
                    </a:lnTo>
                    <a:lnTo>
                      <a:pt x="139" y="36"/>
                    </a:lnTo>
                    <a:lnTo>
                      <a:pt x="119" y="30"/>
                    </a:lnTo>
                    <a:lnTo>
                      <a:pt x="101" y="28"/>
                    </a:lnTo>
                    <a:lnTo>
                      <a:pt x="94" y="23"/>
                    </a:lnTo>
                    <a:lnTo>
                      <a:pt x="84" y="19"/>
                    </a:lnTo>
                    <a:lnTo>
                      <a:pt x="71" y="15"/>
                    </a:lnTo>
                    <a:lnTo>
                      <a:pt x="62" y="11"/>
                    </a:lnTo>
                    <a:lnTo>
                      <a:pt x="49" y="7"/>
                    </a:lnTo>
                    <a:lnTo>
                      <a:pt x="39" y="5"/>
                    </a:lnTo>
                    <a:lnTo>
                      <a:pt x="32" y="0"/>
                    </a:lnTo>
                    <a:lnTo>
                      <a:pt x="31" y="0"/>
                    </a:lnTo>
                    <a:lnTo>
                      <a:pt x="31" y="0"/>
                    </a:lnTo>
                    <a:close/>
                  </a:path>
                </a:pathLst>
              </a:custGeom>
              <a:solidFill>
                <a:srgbClr val="999999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7" name="Freeform 31"/>
              <p:cNvSpPr>
                <a:spLocks/>
              </p:cNvSpPr>
              <p:nvPr/>
            </p:nvSpPr>
            <p:spPr bwMode="auto">
              <a:xfrm>
                <a:off x="1587" y="12406"/>
                <a:ext cx="142" cy="52"/>
              </a:xfrm>
              <a:custGeom>
                <a:avLst/>
                <a:gdLst/>
                <a:ahLst/>
                <a:cxnLst>
                  <a:cxn ang="0">
                    <a:pos x="13" y="5"/>
                  </a:cxn>
                  <a:cxn ang="0">
                    <a:pos x="0" y="19"/>
                  </a:cxn>
                  <a:cxn ang="0">
                    <a:pos x="6" y="32"/>
                  </a:cxn>
                  <a:cxn ang="0">
                    <a:pos x="20" y="48"/>
                  </a:cxn>
                  <a:cxn ang="0">
                    <a:pos x="39" y="62"/>
                  </a:cxn>
                  <a:cxn ang="0">
                    <a:pos x="63" y="74"/>
                  </a:cxn>
                  <a:cxn ang="0">
                    <a:pos x="86" y="86"/>
                  </a:cxn>
                  <a:cxn ang="0">
                    <a:pos x="107" y="96"/>
                  </a:cxn>
                  <a:cxn ang="0">
                    <a:pos x="132" y="106"/>
                  </a:cxn>
                  <a:cxn ang="0">
                    <a:pos x="167" y="117"/>
                  </a:cxn>
                  <a:cxn ang="0">
                    <a:pos x="206" y="128"/>
                  </a:cxn>
                  <a:cxn ang="0">
                    <a:pos x="245" y="138"/>
                  </a:cxn>
                  <a:cxn ang="0">
                    <a:pos x="282" y="147"/>
                  </a:cxn>
                  <a:cxn ang="0">
                    <a:pos x="321" y="151"/>
                  </a:cxn>
                  <a:cxn ang="0">
                    <a:pos x="359" y="155"/>
                  </a:cxn>
                  <a:cxn ang="0">
                    <a:pos x="400" y="155"/>
                  </a:cxn>
                  <a:cxn ang="0">
                    <a:pos x="421" y="144"/>
                  </a:cxn>
                  <a:cxn ang="0">
                    <a:pos x="423" y="129"/>
                  </a:cxn>
                  <a:cxn ang="0">
                    <a:pos x="420" y="110"/>
                  </a:cxn>
                  <a:cxn ang="0">
                    <a:pos x="410" y="96"/>
                  </a:cxn>
                  <a:cxn ang="0">
                    <a:pos x="394" y="92"/>
                  </a:cxn>
                  <a:cxn ang="0">
                    <a:pos x="378" y="92"/>
                  </a:cxn>
                  <a:cxn ang="0">
                    <a:pos x="357" y="93"/>
                  </a:cxn>
                  <a:cxn ang="0">
                    <a:pos x="338" y="95"/>
                  </a:cxn>
                  <a:cxn ang="0">
                    <a:pos x="318" y="95"/>
                  </a:cxn>
                  <a:cxn ang="0">
                    <a:pos x="302" y="89"/>
                  </a:cxn>
                  <a:cxn ang="0">
                    <a:pos x="277" y="81"/>
                  </a:cxn>
                  <a:cxn ang="0">
                    <a:pos x="239" y="74"/>
                  </a:cxn>
                  <a:cxn ang="0">
                    <a:pos x="204" y="65"/>
                  </a:cxn>
                  <a:cxn ang="0">
                    <a:pos x="170" y="56"/>
                  </a:cxn>
                  <a:cxn ang="0">
                    <a:pos x="135" y="44"/>
                  </a:cxn>
                  <a:cxn ang="0">
                    <a:pos x="102" y="32"/>
                  </a:cxn>
                  <a:cxn ang="0">
                    <a:pos x="70" y="19"/>
                  </a:cxn>
                  <a:cxn ang="0">
                    <a:pos x="39" y="6"/>
                  </a:cxn>
                  <a:cxn ang="0">
                    <a:pos x="22" y="0"/>
                  </a:cxn>
                </a:cxnLst>
                <a:rect l="0" t="0" r="r" b="b"/>
                <a:pathLst>
                  <a:path w="426" h="156">
                    <a:moveTo>
                      <a:pt x="22" y="0"/>
                    </a:moveTo>
                    <a:lnTo>
                      <a:pt x="13" y="5"/>
                    </a:lnTo>
                    <a:lnTo>
                      <a:pt x="6" y="12"/>
                    </a:lnTo>
                    <a:lnTo>
                      <a:pt x="0" y="19"/>
                    </a:lnTo>
                    <a:lnTo>
                      <a:pt x="3" y="27"/>
                    </a:lnTo>
                    <a:lnTo>
                      <a:pt x="6" y="32"/>
                    </a:lnTo>
                    <a:lnTo>
                      <a:pt x="13" y="40"/>
                    </a:lnTo>
                    <a:lnTo>
                      <a:pt x="20" y="48"/>
                    </a:lnTo>
                    <a:lnTo>
                      <a:pt x="31" y="56"/>
                    </a:lnTo>
                    <a:lnTo>
                      <a:pt x="39" y="62"/>
                    </a:lnTo>
                    <a:lnTo>
                      <a:pt x="52" y="68"/>
                    </a:lnTo>
                    <a:lnTo>
                      <a:pt x="63" y="74"/>
                    </a:lnTo>
                    <a:lnTo>
                      <a:pt x="77" y="81"/>
                    </a:lnTo>
                    <a:lnTo>
                      <a:pt x="86" y="86"/>
                    </a:lnTo>
                    <a:lnTo>
                      <a:pt x="96" y="93"/>
                    </a:lnTo>
                    <a:lnTo>
                      <a:pt x="107" y="96"/>
                    </a:lnTo>
                    <a:lnTo>
                      <a:pt x="114" y="100"/>
                    </a:lnTo>
                    <a:lnTo>
                      <a:pt x="132" y="106"/>
                    </a:lnTo>
                    <a:lnTo>
                      <a:pt x="150" y="112"/>
                    </a:lnTo>
                    <a:lnTo>
                      <a:pt x="167" y="117"/>
                    </a:lnTo>
                    <a:lnTo>
                      <a:pt x="188" y="123"/>
                    </a:lnTo>
                    <a:lnTo>
                      <a:pt x="206" y="128"/>
                    </a:lnTo>
                    <a:lnTo>
                      <a:pt x="225" y="133"/>
                    </a:lnTo>
                    <a:lnTo>
                      <a:pt x="245" y="138"/>
                    </a:lnTo>
                    <a:lnTo>
                      <a:pt x="263" y="143"/>
                    </a:lnTo>
                    <a:lnTo>
                      <a:pt x="282" y="147"/>
                    </a:lnTo>
                    <a:lnTo>
                      <a:pt x="300" y="149"/>
                    </a:lnTo>
                    <a:lnTo>
                      <a:pt x="321" y="151"/>
                    </a:lnTo>
                    <a:lnTo>
                      <a:pt x="339" y="154"/>
                    </a:lnTo>
                    <a:lnTo>
                      <a:pt x="359" y="155"/>
                    </a:lnTo>
                    <a:lnTo>
                      <a:pt x="378" y="156"/>
                    </a:lnTo>
                    <a:lnTo>
                      <a:pt x="400" y="155"/>
                    </a:lnTo>
                    <a:lnTo>
                      <a:pt x="421" y="155"/>
                    </a:lnTo>
                    <a:lnTo>
                      <a:pt x="421" y="144"/>
                    </a:lnTo>
                    <a:lnTo>
                      <a:pt x="421" y="137"/>
                    </a:lnTo>
                    <a:lnTo>
                      <a:pt x="423" y="129"/>
                    </a:lnTo>
                    <a:lnTo>
                      <a:pt x="426" y="122"/>
                    </a:lnTo>
                    <a:lnTo>
                      <a:pt x="420" y="110"/>
                    </a:lnTo>
                    <a:lnTo>
                      <a:pt x="417" y="101"/>
                    </a:lnTo>
                    <a:lnTo>
                      <a:pt x="410" y="96"/>
                    </a:lnTo>
                    <a:lnTo>
                      <a:pt x="403" y="94"/>
                    </a:lnTo>
                    <a:lnTo>
                      <a:pt x="394" y="92"/>
                    </a:lnTo>
                    <a:lnTo>
                      <a:pt x="387" y="92"/>
                    </a:lnTo>
                    <a:lnTo>
                      <a:pt x="378" y="92"/>
                    </a:lnTo>
                    <a:lnTo>
                      <a:pt x="369" y="93"/>
                    </a:lnTo>
                    <a:lnTo>
                      <a:pt x="357" y="93"/>
                    </a:lnTo>
                    <a:lnTo>
                      <a:pt x="348" y="95"/>
                    </a:lnTo>
                    <a:lnTo>
                      <a:pt x="338" y="95"/>
                    </a:lnTo>
                    <a:lnTo>
                      <a:pt x="327" y="96"/>
                    </a:lnTo>
                    <a:lnTo>
                      <a:pt x="318" y="95"/>
                    </a:lnTo>
                    <a:lnTo>
                      <a:pt x="310" y="93"/>
                    </a:lnTo>
                    <a:lnTo>
                      <a:pt x="302" y="89"/>
                    </a:lnTo>
                    <a:lnTo>
                      <a:pt x="295" y="85"/>
                    </a:lnTo>
                    <a:lnTo>
                      <a:pt x="277" y="81"/>
                    </a:lnTo>
                    <a:lnTo>
                      <a:pt x="259" y="79"/>
                    </a:lnTo>
                    <a:lnTo>
                      <a:pt x="239" y="74"/>
                    </a:lnTo>
                    <a:lnTo>
                      <a:pt x="223" y="70"/>
                    </a:lnTo>
                    <a:lnTo>
                      <a:pt x="204" y="65"/>
                    </a:lnTo>
                    <a:lnTo>
                      <a:pt x="188" y="61"/>
                    </a:lnTo>
                    <a:lnTo>
                      <a:pt x="170" y="56"/>
                    </a:lnTo>
                    <a:lnTo>
                      <a:pt x="154" y="51"/>
                    </a:lnTo>
                    <a:lnTo>
                      <a:pt x="135" y="44"/>
                    </a:lnTo>
                    <a:lnTo>
                      <a:pt x="118" y="39"/>
                    </a:lnTo>
                    <a:lnTo>
                      <a:pt x="102" y="32"/>
                    </a:lnTo>
                    <a:lnTo>
                      <a:pt x="86" y="27"/>
                    </a:lnTo>
                    <a:lnTo>
                      <a:pt x="70" y="19"/>
                    </a:lnTo>
                    <a:lnTo>
                      <a:pt x="54" y="14"/>
                    </a:lnTo>
                    <a:lnTo>
                      <a:pt x="39" y="6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rgbClr val="C4C9DE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8" name="Freeform 32"/>
              <p:cNvSpPr>
                <a:spLocks/>
              </p:cNvSpPr>
              <p:nvPr/>
            </p:nvSpPr>
            <p:spPr bwMode="auto">
              <a:xfrm>
                <a:off x="1628" y="12401"/>
                <a:ext cx="155" cy="48"/>
              </a:xfrm>
              <a:custGeom>
                <a:avLst/>
                <a:gdLst/>
                <a:ahLst/>
                <a:cxnLst>
                  <a:cxn ang="0">
                    <a:pos x="308" y="7"/>
                  </a:cxn>
                  <a:cxn ang="0">
                    <a:pos x="283" y="27"/>
                  </a:cxn>
                  <a:cxn ang="0">
                    <a:pos x="260" y="40"/>
                  </a:cxn>
                  <a:cxn ang="0">
                    <a:pos x="244" y="44"/>
                  </a:cxn>
                  <a:cxn ang="0">
                    <a:pos x="227" y="45"/>
                  </a:cxn>
                  <a:cxn ang="0">
                    <a:pos x="208" y="40"/>
                  </a:cxn>
                  <a:cxn ang="0">
                    <a:pos x="185" y="34"/>
                  </a:cxn>
                  <a:cxn ang="0">
                    <a:pos x="162" y="28"/>
                  </a:cxn>
                  <a:cxn ang="0">
                    <a:pos x="139" y="24"/>
                  </a:cxn>
                  <a:cxn ang="0">
                    <a:pos x="116" y="20"/>
                  </a:cxn>
                  <a:cxn ang="0">
                    <a:pos x="94" y="19"/>
                  </a:cxn>
                  <a:cxn ang="0">
                    <a:pos x="73" y="19"/>
                  </a:cxn>
                  <a:cxn ang="0">
                    <a:pos x="50" y="24"/>
                  </a:cxn>
                  <a:cxn ang="0">
                    <a:pos x="28" y="28"/>
                  </a:cxn>
                  <a:cxn ang="0">
                    <a:pos x="13" y="40"/>
                  </a:cxn>
                  <a:cxn ang="0">
                    <a:pos x="5" y="52"/>
                  </a:cxn>
                  <a:cxn ang="0">
                    <a:pos x="24" y="74"/>
                  </a:cxn>
                  <a:cxn ang="0">
                    <a:pos x="73" y="100"/>
                  </a:cxn>
                  <a:cxn ang="0">
                    <a:pos x="127" y="121"/>
                  </a:cxn>
                  <a:cxn ang="0">
                    <a:pos x="184" y="135"/>
                  </a:cxn>
                  <a:cxn ang="0">
                    <a:pos x="244" y="141"/>
                  </a:cxn>
                  <a:cxn ang="0">
                    <a:pos x="304" y="141"/>
                  </a:cxn>
                  <a:cxn ang="0">
                    <a:pos x="363" y="136"/>
                  </a:cxn>
                  <a:cxn ang="0">
                    <a:pos x="420" y="125"/>
                  </a:cxn>
                  <a:cxn ang="0">
                    <a:pos x="455" y="112"/>
                  </a:cxn>
                  <a:cxn ang="0">
                    <a:pos x="459" y="98"/>
                  </a:cxn>
                  <a:cxn ang="0">
                    <a:pos x="455" y="83"/>
                  </a:cxn>
                  <a:cxn ang="0">
                    <a:pos x="438" y="69"/>
                  </a:cxn>
                  <a:cxn ang="0">
                    <a:pos x="420" y="57"/>
                  </a:cxn>
                  <a:cxn ang="0">
                    <a:pos x="402" y="45"/>
                  </a:cxn>
                  <a:cxn ang="0">
                    <a:pos x="384" y="34"/>
                  </a:cxn>
                  <a:cxn ang="0">
                    <a:pos x="366" y="25"/>
                  </a:cxn>
                  <a:cxn ang="0">
                    <a:pos x="345" y="14"/>
                  </a:cxn>
                  <a:cxn ang="0">
                    <a:pos x="329" y="5"/>
                  </a:cxn>
                  <a:cxn ang="0">
                    <a:pos x="322" y="0"/>
                  </a:cxn>
                </a:cxnLst>
                <a:rect l="0" t="0" r="r" b="b"/>
                <a:pathLst>
                  <a:path w="465" h="142">
                    <a:moveTo>
                      <a:pt x="322" y="0"/>
                    </a:moveTo>
                    <a:lnTo>
                      <a:pt x="308" y="7"/>
                    </a:lnTo>
                    <a:lnTo>
                      <a:pt x="295" y="18"/>
                    </a:lnTo>
                    <a:lnTo>
                      <a:pt x="283" y="27"/>
                    </a:lnTo>
                    <a:lnTo>
                      <a:pt x="269" y="38"/>
                    </a:lnTo>
                    <a:lnTo>
                      <a:pt x="260" y="40"/>
                    </a:lnTo>
                    <a:lnTo>
                      <a:pt x="252" y="44"/>
                    </a:lnTo>
                    <a:lnTo>
                      <a:pt x="244" y="44"/>
                    </a:lnTo>
                    <a:lnTo>
                      <a:pt x="237" y="46"/>
                    </a:lnTo>
                    <a:lnTo>
                      <a:pt x="227" y="45"/>
                    </a:lnTo>
                    <a:lnTo>
                      <a:pt x="217" y="44"/>
                    </a:lnTo>
                    <a:lnTo>
                      <a:pt x="208" y="40"/>
                    </a:lnTo>
                    <a:lnTo>
                      <a:pt x="196" y="38"/>
                    </a:lnTo>
                    <a:lnTo>
                      <a:pt x="185" y="34"/>
                    </a:lnTo>
                    <a:lnTo>
                      <a:pt x="173" y="32"/>
                    </a:lnTo>
                    <a:lnTo>
                      <a:pt x="162" y="28"/>
                    </a:lnTo>
                    <a:lnTo>
                      <a:pt x="149" y="27"/>
                    </a:lnTo>
                    <a:lnTo>
                      <a:pt x="139" y="24"/>
                    </a:lnTo>
                    <a:lnTo>
                      <a:pt x="128" y="24"/>
                    </a:lnTo>
                    <a:lnTo>
                      <a:pt x="116" y="20"/>
                    </a:lnTo>
                    <a:lnTo>
                      <a:pt x="106" y="20"/>
                    </a:lnTo>
                    <a:lnTo>
                      <a:pt x="94" y="19"/>
                    </a:lnTo>
                    <a:lnTo>
                      <a:pt x="84" y="19"/>
                    </a:lnTo>
                    <a:lnTo>
                      <a:pt x="73" y="19"/>
                    </a:lnTo>
                    <a:lnTo>
                      <a:pt x="62" y="21"/>
                    </a:lnTo>
                    <a:lnTo>
                      <a:pt x="50" y="24"/>
                    </a:lnTo>
                    <a:lnTo>
                      <a:pt x="41" y="26"/>
                    </a:lnTo>
                    <a:lnTo>
                      <a:pt x="28" y="28"/>
                    </a:lnTo>
                    <a:lnTo>
                      <a:pt x="17" y="33"/>
                    </a:lnTo>
                    <a:lnTo>
                      <a:pt x="13" y="40"/>
                    </a:lnTo>
                    <a:lnTo>
                      <a:pt x="10" y="45"/>
                    </a:lnTo>
                    <a:lnTo>
                      <a:pt x="5" y="52"/>
                    </a:lnTo>
                    <a:lnTo>
                      <a:pt x="0" y="58"/>
                    </a:lnTo>
                    <a:lnTo>
                      <a:pt x="24" y="74"/>
                    </a:lnTo>
                    <a:lnTo>
                      <a:pt x="48" y="88"/>
                    </a:lnTo>
                    <a:lnTo>
                      <a:pt x="73" y="100"/>
                    </a:lnTo>
                    <a:lnTo>
                      <a:pt x="99" y="112"/>
                    </a:lnTo>
                    <a:lnTo>
                      <a:pt x="127" y="121"/>
                    </a:lnTo>
                    <a:lnTo>
                      <a:pt x="155" y="127"/>
                    </a:lnTo>
                    <a:lnTo>
                      <a:pt x="184" y="135"/>
                    </a:lnTo>
                    <a:lnTo>
                      <a:pt x="213" y="139"/>
                    </a:lnTo>
                    <a:lnTo>
                      <a:pt x="244" y="141"/>
                    </a:lnTo>
                    <a:lnTo>
                      <a:pt x="273" y="142"/>
                    </a:lnTo>
                    <a:lnTo>
                      <a:pt x="304" y="141"/>
                    </a:lnTo>
                    <a:lnTo>
                      <a:pt x="333" y="139"/>
                    </a:lnTo>
                    <a:lnTo>
                      <a:pt x="363" y="136"/>
                    </a:lnTo>
                    <a:lnTo>
                      <a:pt x="394" y="130"/>
                    </a:lnTo>
                    <a:lnTo>
                      <a:pt x="420" y="125"/>
                    </a:lnTo>
                    <a:lnTo>
                      <a:pt x="451" y="120"/>
                    </a:lnTo>
                    <a:lnTo>
                      <a:pt x="455" y="112"/>
                    </a:lnTo>
                    <a:lnTo>
                      <a:pt x="456" y="106"/>
                    </a:lnTo>
                    <a:lnTo>
                      <a:pt x="459" y="98"/>
                    </a:lnTo>
                    <a:lnTo>
                      <a:pt x="465" y="93"/>
                    </a:lnTo>
                    <a:lnTo>
                      <a:pt x="455" y="83"/>
                    </a:lnTo>
                    <a:lnTo>
                      <a:pt x="448" y="75"/>
                    </a:lnTo>
                    <a:lnTo>
                      <a:pt x="438" y="69"/>
                    </a:lnTo>
                    <a:lnTo>
                      <a:pt x="431" y="62"/>
                    </a:lnTo>
                    <a:lnTo>
                      <a:pt x="420" y="57"/>
                    </a:lnTo>
                    <a:lnTo>
                      <a:pt x="412" y="51"/>
                    </a:lnTo>
                    <a:lnTo>
                      <a:pt x="402" y="45"/>
                    </a:lnTo>
                    <a:lnTo>
                      <a:pt x="394" y="40"/>
                    </a:lnTo>
                    <a:lnTo>
                      <a:pt x="384" y="34"/>
                    </a:lnTo>
                    <a:lnTo>
                      <a:pt x="376" y="31"/>
                    </a:lnTo>
                    <a:lnTo>
                      <a:pt x="366" y="25"/>
                    </a:lnTo>
                    <a:lnTo>
                      <a:pt x="355" y="20"/>
                    </a:lnTo>
                    <a:lnTo>
                      <a:pt x="345" y="14"/>
                    </a:lnTo>
                    <a:lnTo>
                      <a:pt x="337" y="10"/>
                    </a:lnTo>
                    <a:lnTo>
                      <a:pt x="329" y="5"/>
                    </a:lnTo>
                    <a:lnTo>
                      <a:pt x="322" y="0"/>
                    </a:lnTo>
                    <a:lnTo>
                      <a:pt x="322" y="0"/>
                    </a:lnTo>
                    <a:close/>
                  </a:path>
                </a:pathLst>
              </a:custGeom>
              <a:solidFill>
                <a:srgbClr val="B3B3B3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49" name="Freeform 33"/>
              <p:cNvSpPr>
                <a:spLocks/>
              </p:cNvSpPr>
              <p:nvPr/>
            </p:nvSpPr>
            <p:spPr bwMode="auto">
              <a:xfrm>
                <a:off x="1478" y="12327"/>
                <a:ext cx="184" cy="110"/>
              </a:xfrm>
              <a:custGeom>
                <a:avLst/>
                <a:gdLst/>
                <a:ahLst/>
                <a:cxnLst>
                  <a:cxn ang="0">
                    <a:pos x="43" y="0"/>
                  </a:cxn>
                  <a:cxn ang="0">
                    <a:pos x="19" y="11"/>
                  </a:cxn>
                  <a:cxn ang="0">
                    <a:pos x="7" y="26"/>
                  </a:cxn>
                  <a:cxn ang="0">
                    <a:pos x="0" y="39"/>
                  </a:cxn>
                  <a:cxn ang="0">
                    <a:pos x="1" y="53"/>
                  </a:cxn>
                  <a:cxn ang="0">
                    <a:pos x="7" y="66"/>
                  </a:cxn>
                  <a:cxn ang="0">
                    <a:pos x="19" y="81"/>
                  </a:cxn>
                  <a:cxn ang="0">
                    <a:pos x="32" y="95"/>
                  </a:cxn>
                  <a:cxn ang="0">
                    <a:pos x="53" y="108"/>
                  </a:cxn>
                  <a:cxn ang="0">
                    <a:pos x="71" y="121"/>
                  </a:cxn>
                  <a:cxn ang="0">
                    <a:pos x="93" y="134"/>
                  </a:cxn>
                  <a:cxn ang="0">
                    <a:pos x="115" y="147"/>
                  </a:cxn>
                  <a:cxn ang="0">
                    <a:pos x="139" y="161"/>
                  </a:cxn>
                  <a:cxn ang="0">
                    <a:pos x="158" y="174"/>
                  </a:cxn>
                  <a:cxn ang="0">
                    <a:pos x="179" y="186"/>
                  </a:cxn>
                  <a:cxn ang="0">
                    <a:pos x="196" y="198"/>
                  </a:cxn>
                  <a:cxn ang="0">
                    <a:pos x="209" y="209"/>
                  </a:cxn>
                  <a:cxn ang="0">
                    <a:pos x="229" y="215"/>
                  </a:cxn>
                  <a:cxn ang="0">
                    <a:pos x="252" y="224"/>
                  </a:cxn>
                  <a:cxn ang="0">
                    <a:pos x="272" y="231"/>
                  </a:cxn>
                  <a:cxn ang="0">
                    <a:pos x="295" y="240"/>
                  </a:cxn>
                  <a:cxn ang="0">
                    <a:pos x="316" y="250"/>
                  </a:cxn>
                  <a:cxn ang="0">
                    <a:pos x="335" y="261"/>
                  </a:cxn>
                  <a:cxn ang="0">
                    <a:pos x="357" y="269"/>
                  </a:cxn>
                  <a:cxn ang="0">
                    <a:pos x="378" y="280"/>
                  </a:cxn>
                  <a:cxn ang="0">
                    <a:pos x="396" y="289"/>
                  </a:cxn>
                  <a:cxn ang="0">
                    <a:pos x="418" y="298"/>
                  </a:cxn>
                  <a:cxn ang="0">
                    <a:pos x="438" y="306"/>
                  </a:cxn>
                  <a:cxn ang="0">
                    <a:pos x="460" y="313"/>
                  </a:cxn>
                  <a:cxn ang="0">
                    <a:pos x="482" y="319"/>
                  </a:cxn>
                  <a:cxn ang="0">
                    <a:pos x="503" y="324"/>
                  </a:cxn>
                  <a:cxn ang="0">
                    <a:pos x="527" y="329"/>
                  </a:cxn>
                  <a:cxn ang="0">
                    <a:pos x="553" y="331"/>
                  </a:cxn>
                  <a:cxn ang="0">
                    <a:pos x="553" y="322"/>
                  </a:cxn>
                  <a:cxn ang="0">
                    <a:pos x="553" y="312"/>
                  </a:cxn>
                  <a:cxn ang="0">
                    <a:pos x="553" y="305"/>
                  </a:cxn>
                  <a:cxn ang="0">
                    <a:pos x="553" y="298"/>
                  </a:cxn>
                  <a:cxn ang="0">
                    <a:pos x="553" y="289"/>
                  </a:cxn>
                  <a:cxn ang="0">
                    <a:pos x="553" y="281"/>
                  </a:cxn>
                  <a:cxn ang="0">
                    <a:pos x="553" y="275"/>
                  </a:cxn>
                  <a:cxn ang="0">
                    <a:pos x="553" y="268"/>
                  </a:cxn>
                  <a:cxn ang="0">
                    <a:pos x="517" y="254"/>
                  </a:cxn>
                  <a:cxn ang="0">
                    <a:pos x="485" y="239"/>
                  </a:cxn>
                  <a:cxn ang="0">
                    <a:pos x="452" y="225"/>
                  </a:cxn>
                  <a:cxn ang="0">
                    <a:pos x="420" y="211"/>
                  </a:cxn>
                  <a:cxn ang="0">
                    <a:pos x="388" y="195"/>
                  </a:cxn>
                  <a:cxn ang="0">
                    <a:pos x="356" y="181"/>
                  </a:cxn>
                  <a:cxn ang="0">
                    <a:pos x="324" y="164"/>
                  </a:cxn>
                  <a:cxn ang="0">
                    <a:pos x="292" y="147"/>
                  </a:cxn>
                  <a:cxn ang="0">
                    <a:pos x="260" y="131"/>
                  </a:cxn>
                  <a:cxn ang="0">
                    <a:pos x="229" y="113"/>
                  </a:cxn>
                  <a:cxn ang="0">
                    <a:pos x="197" y="95"/>
                  </a:cxn>
                  <a:cxn ang="0">
                    <a:pos x="167" y="77"/>
                  </a:cxn>
                  <a:cxn ang="0">
                    <a:pos x="135" y="58"/>
                  </a:cxn>
                  <a:cxn ang="0">
                    <a:pos x="104" y="39"/>
                  </a:cxn>
                  <a:cxn ang="0">
                    <a:pos x="75" y="19"/>
                  </a:cxn>
                  <a:cxn ang="0">
                    <a:pos x="43" y="0"/>
                  </a:cxn>
                  <a:cxn ang="0">
                    <a:pos x="43" y="0"/>
                  </a:cxn>
                </a:cxnLst>
                <a:rect l="0" t="0" r="r" b="b"/>
                <a:pathLst>
                  <a:path w="553" h="331">
                    <a:moveTo>
                      <a:pt x="43" y="0"/>
                    </a:moveTo>
                    <a:lnTo>
                      <a:pt x="19" y="11"/>
                    </a:lnTo>
                    <a:lnTo>
                      <a:pt x="7" y="26"/>
                    </a:lnTo>
                    <a:lnTo>
                      <a:pt x="0" y="39"/>
                    </a:lnTo>
                    <a:lnTo>
                      <a:pt x="1" y="53"/>
                    </a:lnTo>
                    <a:lnTo>
                      <a:pt x="7" y="66"/>
                    </a:lnTo>
                    <a:lnTo>
                      <a:pt x="19" y="81"/>
                    </a:lnTo>
                    <a:lnTo>
                      <a:pt x="32" y="95"/>
                    </a:lnTo>
                    <a:lnTo>
                      <a:pt x="53" y="108"/>
                    </a:lnTo>
                    <a:lnTo>
                      <a:pt x="71" y="121"/>
                    </a:lnTo>
                    <a:lnTo>
                      <a:pt x="93" y="134"/>
                    </a:lnTo>
                    <a:lnTo>
                      <a:pt x="115" y="147"/>
                    </a:lnTo>
                    <a:lnTo>
                      <a:pt x="139" y="161"/>
                    </a:lnTo>
                    <a:lnTo>
                      <a:pt x="158" y="174"/>
                    </a:lnTo>
                    <a:lnTo>
                      <a:pt x="179" y="186"/>
                    </a:lnTo>
                    <a:lnTo>
                      <a:pt x="196" y="198"/>
                    </a:lnTo>
                    <a:lnTo>
                      <a:pt x="209" y="209"/>
                    </a:lnTo>
                    <a:lnTo>
                      <a:pt x="229" y="215"/>
                    </a:lnTo>
                    <a:lnTo>
                      <a:pt x="252" y="224"/>
                    </a:lnTo>
                    <a:lnTo>
                      <a:pt x="272" y="231"/>
                    </a:lnTo>
                    <a:lnTo>
                      <a:pt x="295" y="240"/>
                    </a:lnTo>
                    <a:lnTo>
                      <a:pt x="316" y="250"/>
                    </a:lnTo>
                    <a:lnTo>
                      <a:pt x="335" y="261"/>
                    </a:lnTo>
                    <a:lnTo>
                      <a:pt x="357" y="269"/>
                    </a:lnTo>
                    <a:lnTo>
                      <a:pt x="378" y="280"/>
                    </a:lnTo>
                    <a:lnTo>
                      <a:pt x="396" y="289"/>
                    </a:lnTo>
                    <a:lnTo>
                      <a:pt x="418" y="298"/>
                    </a:lnTo>
                    <a:lnTo>
                      <a:pt x="438" y="306"/>
                    </a:lnTo>
                    <a:lnTo>
                      <a:pt x="460" y="313"/>
                    </a:lnTo>
                    <a:lnTo>
                      <a:pt x="482" y="319"/>
                    </a:lnTo>
                    <a:lnTo>
                      <a:pt x="503" y="324"/>
                    </a:lnTo>
                    <a:lnTo>
                      <a:pt x="527" y="329"/>
                    </a:lnTo>
                    <a:lnTo>
                      <a:pt x="553" y="331"/>
                    </a:lnTo>
                    <a:lnTo>
                      <a:pt x="553" y="322"/>
                    </a:lnTo>
                    <a:lnTo>
                      <a:pt x="553" y="312"/>
                    </a:lnTo>
                    <a:lnTo>
                      <a:pt x="553" y="305"/>
                    </a:lnTo>
                    <a:lnTo>
                      <a:pt x="553" y="298"/>
                    </a:lnTo>
                    <a:lnTo>
                      <a:pt x="553" y="289"/>
                    </a:lnTo>
                    <a:lnTo>
                      <a:pt x="553" y="281"/>
                    </a:lnTo>
                    <a:lnTo>
                      <a:pt x="553" y="275"/>
                    </a:lnTo>
                    <a:lnTo>
                      <a:pt x="553" y="268"/>
                    </a:lnTo>
                    <a:lnTo>
                      <a:pt x="517" y="254"/>
                    </a:lnTo>
                    <a:lnTo>
                      <a:pt x="485" y="239"/>
                    </a:lnTo>
                    <a:lnTo>
                      <a:pt x="452" y="225"/>
                    </a:lnTo>
                    <a:lnTo>
                      <a:pt x="420" y="211"/>
                    </a:lnTo>
                    <a:lnTo>
                      <a:pt x="388" y="195"/>
                    </a:lnTo>
                    <a:lnTo>
                      <a:pt x="356" y="181"/>
                    </a:lnTo>
                    <a:lnTo>
                      <a:pt x="324" y="164"/>
                    </a:lnTo>
                    <a:lnTo>
                      <a:pt x="292" y="147"/>
                    </a:lnTo>
                    <a:lnTo>
                      <a:pt x="260" y="131"/>
                    </a:lnTo>
                    <a:lnTo>
                      <a:pt x="229" y="113"/>
                    </a:lnTo>
                    <a:lnTo>
                      <a:pt x="197" y="95"/>
                    </a:lnTo>
                    <a:lnTo>
                      <a:pt x="167" y="77"/>
                    </a:lnTo>
                    <a:lnTo>
                      <a:pt x="135" y="58"/>
                    </a:lnTo>
                    <a:lnTo>
                      <a:pt x="104" y="39"/>
                    </a:lnTo>
                    <a:lnTo>
                      <a:pt x="75" y="19"/>
                    </a:lnTo>
                    <a:lnTo>
                      <a:pt x="43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75756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0" name="Freeform 34"/>
              <p:cNvSpPr>
                <a:spLocks/>
              </p:cNvSpPr>
              <p:nvPr/>
            </p:nvSpPr>
            <p:spPr bwMode="auto">
              <a:xfrm>
                <a:off x="1487" y="12330"/>
                <a:ext cx="236" cy="84"/>
              </a:xfrm>
              <a:custGeom>
                <a:avLst/>
                <a:gdLst/>
                <a:ahLst/>
                <a:cxnLst>
                  <a:cxn ang="0">
                    <a:pos x="73" y="0"/>
                  </a:cxn>
                  <a:cxn ang="0">
                    <a:pos x="64" y="2"/>
                  </a:cxn>
                  <a:cxn ang="0">
                    <a:pos x="57" y="8"/>
                  </a:cxn>
                  <a:cxn ang="0">
                    <a:pos x="47" y="12"/>
                  </a:cxn>
                  <a:cxn ang="0">
                    <a:pos x="35" y="22"/>
                  </a:cxn>
                  <a:cxn ang="0">
                    <a:pos x="25" y="30"/>
                  </a:cxn>
                  <a:cxn ang="0">
                    <a:pos x="15" y="41"/>
                  </a:cxn>
                  <a:cxn ang="0">
                    <a:pos x="5" y="51"/>
                  </a:cxn>
                  <a:cxn ang="0">
                    <a:pos x="0" y="58"/>
                  </a:cxn>
                  <a:cxn ang="0">
                    <a:pos x="37" y="68"/>
                  </a:cxn>
                  <a:cxn ang="0">
                    <a:pos x="80" y="80"/>
                  </a:cxn>
                  <a:cxn ang="0">
                    <a:pos x="119" y="90"/>
                  </a:cxn>
                  <a:cxn ang="0">
                    <a:pos x="162" y="97"/>
                  </a:cxn>
                  <a:cxn ang="0">
                    <a:pos x="203" y="107"/>
                  </a:cxn>
                  <a:cxn ang="0">
                    <a:pos x="244" y="116"/>
                  </a:cxn>
                  <a:cxn ang="0">
                    <a:pos x="286" y="125"/>
                  </a:cxn>
                  <a:cxn ang="0">
                    <a:pos x="329" y="135"/>
                  </a:cxn>
                  <a:cxn ang="0">
                    <a:pos x="368" y="145"/>
                  </a:cxn>
                  <a:cxn ang="0">
                    <a:pos x="409" y="153"/>
                  </a:cxn>
                  <a:cxn ang="0">
                    <a:pos x="449" y="166"/>
                  </a:cxn>
                  <a:cxn ang="0">
                    <a:pos x="489" y="179"/>
                  </a:cxn>
                  <a:cxn ang="0">
                    <a:pos x="528" y="194"/>
                  </a:cxn>
                  <a:cxn ang="0">
                    <a:pos x="567" y="210"/>
                  </a:cxn>
                  <a:cxn ang="0">
                    <a:pos x="602" y="228"/>
                  </a:cxn>
                  <a:cxn ang="0">
                    <a:pos x="639" y="251"/>
                  </a:cxn>
                  <a:cxn ang="0">
                    <a:pos x="650" y="251"/>
                  </a:cxn>
                  <a:cxn ang="0">
                    <a:pos x="664" y="251"/>
                  </a:cxn>
                  <a:cxn ang="0">
                    <a:pos x="678" y="251"/>
                  </a:cxn>
                  <a:cxn ang="0">
                    <a:pos x="689" y="251"/>
                  </a:cxn>
                  <a:cxn ang="0">
                    <a:pos x="700" y="233"/>
                  </a:cxn>
                  <a:cxn ang="0">
                    <a:pos x="705" y="218"/>
                  </a:cxn>
                  <a:cxn ang="0">
                    <a:pos x="706" y="203"/>
                  </a:cxn>
                  <a:cxn ang="0">
                    <a:pos x="705" y="190"/>
                  </a:cxn>
                  <a:cxn ang="0">
                    <a:pos x="696" y="177"/>
                  </a:cxn>
                  <a:cxn ang="0">
                    <a:pos x="688" y="166"/>
                  </a:cxn>
                  <a:cxn ang="0">
                    <a:pos x="673" y="153"/>
                  </a:cxn>
                  <a:cxn ang="0">
                    <a:pos x="659" y="145"/>
                  </a:cxn>
                  <a:cxn ang="0">
                    <a:pos x="639" y="135"/>
                  </a:cxn>
                  <a:cxn ang="0">
                    <a:pos x="623" y="126"/>
                  </a:cxn>
                  <a:cxn ang="0">
                    <a:pos x="600" y="117"/>
                  </a:cxn>
                  <a:cxn ang="0">
                    <a:pos x="581" y="110"/>
                  </a:cxn>
                  <a:cxn ang="0">
                    <a:pos x="559" y="102"/>
                  </a:cxn>
                  <a:cxn ang="0">
                    <a:pos x="536" y="96"/>
                  </a:cxn>
                  <a:cxn ang="0">
                    <a:pos x="516" y="90"/>
                  </a:cxn>
                  <a:cxn ang="0">
                    <a:pos x="498" y="84"/>
                  </a:cxn>
                  <a:cxn ang="0">
                    <a:pos x="472" y="76"/>
                  </a:cxn>
                  <a:cxn ang="0">
                    <a:pos x="449" y="67"/>
                  </a:cxn>
                  <a:cxn ang="0">
                    <a:pos x="422" y="62"/>
                  </a:cxn>
                  <a:cxn ang="0">
                    <a:pos x="396" y="55"/>
                  </a:cxn>
                  <a:cxn ang="0">
                    <a:pos x="368" y="51"/>
                  </a:cxn>
                  <a:cxn ang="0">
                    <a:pos x="342" y="47"/>
                  </a:cxn>
                  <a:cxn ang="0">
                    <a:pos x="314" y="41"/>
                  </a:cxn>
                  <a:cxn ang="0">
                    <a:pos x="288" y="37"/>
                  </a:cxn>
                  <a:cxn ang="0">
                    <a:pos x="258" y="32"/>
                  </a:cxn>
                  <a:cxn ang="0">
                    <a:pos x="231" y="28"/>
                  </a:cxn>
                  <a:cxn ang="0">
                    <a:pos x="203" y="24"/>
                  </a:cxn>
                  <a:cxn ang="0">
                    <a:pos x="176" y="21"/>
                  </a:cxn>
                  <a:cxn ang="0">
                    <a:pos x="149" y="15"/>
                  </a:cxn>
                  <a:cxn ang="0">
                    <a:pos x="122" y="11"/>
                  </a:cxn>
                  <a:cxn ang="0">
                    <a:pos x="97" y="6"/>
                  </a:cxn>
                  <a:cxn ang="0">
                    <a:pos x="73" y="0"/>
                  </a:cxn>
                  <a:cxn ang="0">
                    <a:pos x="73" y="0"/>
                  </a:cxn>
                </a:cxnLst>
                <a:rect l="0" t="0" r="r" b="b"/>
                <a:pathLst>
                  <a:path w="706" h="251">
                    <a:moveTo>
                      <a:pt x="73" y="0"/>
                    </a:moveTo>
                    <a:lnTo>
                      <a:pt x="64" y="2"/>
                    </a:lnTo>
                    <a:lnTo>
                      <a:pt x="57" y="8"/>
                    </a:lnTo>
                    <a:lnTo>
                      <a:pt x="47" y="12"/>
                    </a:lnTo>
                    <a:lnTo>
                      <a:pt x="35" y="22"/>
                    </a:lnTo>
                    <a:lnTo>
                      <a:pt x="25" y="30"/>
                    </a:lnTo>
                    <a:lnTo>
                      <a:pt x="15" y="41"/>
                    </a:lnTo>
                    <a:lnTo>
                      <a:pt x="5" y="51"/>
                    </a:lnTo>
                    <a:lnTo>
                      <a:pt x="0" y="58"/>
                    </a:lnTo>
                    <a:lnTo>
                      <a:pt x="37" y="68"/>
                    </a:lnTo>
                    <a:lnTo>
                      <a:pt x="80" y="80"/>
                    </a:lnTo>
                    <a:lnTo>
                      <a:pt x="119" y="90"/>
                    </a:lnTo>
                    <a:lnTo>
                      <a:pt x="162" y="97"/>
                    </a:lnTo>
                    <a:lnTo>
                      <a:pt x="203" y="107"/>
                    </a:lnTo>
                    <a:lnTo>
                      <a:pt x="244" y="116"/>
                    </a:lnTo>
                    <a:lnTo>
                      <a:pt x="286" y="125"/>
                    </a:lnTo>
                    <a:lnTo>
                      <a:pt x="329" y="135"/>
                    </a:lnTo>
                    <a:lnTo>
                      <a:pt x="368" y="145"/>
                    </a:lnTo>
                    <a:lnTo>
                      <a:pt x="409" y="153"/>
                    </a:lnTo>
                    <a:lnTo>
                      <a:pt x="449" y="166"/>
                    </a:lnTo>
                    <a:lnTo>
                      <a:pt x="489" y="179"/>
                    </a:lnTo>
                    <a:lnTo>
                      <a:pt x="528" y="194"/>
                    </a:lnTo>
                    <a:lnTo>
                      <a:pt x="567" y="210"/>
                    </a:lnTo>
                    <a:lnTo>
                      <a:pt x="602" y="228"/>
                    </a:lnTo>
                    <a:lnTo>
                      <a:pt x="639" y="251"/>
                    </a:lnTo>
                    <a:lnTo>
                      <a:pt x="650" y="251"/>
                    </a:lnTo>
                    <a:lnTo>
                      <a:pt x="664" y="251"/>
                    </a:lnTo>
                    <a:lnTo>
                      <a:pt x="678" y="251"/>
                    </a:lnTo>
                    <a:lnTo>
                      <a:pt x="689" y="251"/>
                    </a:lnTo>
                    <a:lnTo>
                      <a:pt x="700" y="233"/>
                    </a:lnTo>
                    <a:lnTo>
                      <a:pt x="705" y="218"/>
                    </a:lnTo>
                    <a:lnTo>
                      <a:pt x="706" y="203"/>
                    </a:lnTo>
                    <a:lnTo>
                      <a:pt x="705" y="190"/>
                    </a:lnTo>
                    <a:lnTo>
                      <a:pt x="696" y="177"/>
                    </a:lnTo>
                    <a:lnTo>
                      <a:pt x="688" y="166"/>
                    </a:lnTo>
                    <a:lnTo>
                      <a:pt x="673" y="153"/>
                    </a:lnTo>
                    <a:lnTo>
                      <a:pt x="659" y="145"/>
                    </a:lnTo>
                    <a:lnTo>
                      <a:pt x="639" y="135"/>
                    </a:lnTo>
                    <a:lnTo>
                      <a:pt x="623" y="126"/>
                    </a:lnTo>
                    <a:lnTo>
                      <a:pt x="600" y="117"/>
                    </a:lnTo>
                    <a:lnTo>
                      <a:pt x="581" y="110"/>
                    </a:lnTo>
                    <a:lnTo>
                      <a:pt x="559" y="102"/>
                    </a:lnTo>
                    <a:lnTo>
                      <a:pt x="536" y="96"/>
                    </a:lnTo>
                    <a:lnTo>
                      <a:pt x="516" y="90"/>
                    </a:lnTo>
                    <a:lnTo>
                      <a:pt x="498" y="84"/>
                    </a:lnTo>
                    <a:lnTo>
                      <a:pt x="472" y="76"/>
                    </a:lnTo>
                    <a:lnTo>
                      <a:pt x="449" y="67"/>
                    </a:lnTo>
                    <a:lnTo>
                      <a:pt x="422" y="62"/>
                    </a:lnTo>
                    <a:lnTo>
                      <a:pt x="396" y="55"/>
                    </a:lnTo>
                    <a:lnTo>
                      <a:pt x="368" y="51"/>
                    </a:lnTo>
                    <a:lnTo>
                      <a:pt x="342" y="47"/>
                    </a:lnTo>
                    <a:lnTo>
                      <a:pt x="314" y="41"/>
                    </a:lnTo>
                    <a:lnTo>
                      <a:pt x="288" y="37"/>
                    </a:lnTo>
                    <a:lnTo>
                      <a:pt x="258" y="32"/>
                    </a:lnTo>
                    <a:lnTo>
                      <a:pt x="231" y="28"/>
                    </a:lnTo>
                    <a:lnTo>
                      <a:pt x="203" y="24"/>
                    </a:lnTo>
                    <a:lnTo>
                      <a:pt x="176" y="21"/>
                    </a:lnTo>
                    <a:lnTo>
                      <a:pt x="149" y="15"/>
                    </a:lnTo>
                    <a:lnTo>
                      <a:pt x="122" y="11"/>
                    </a:lnTo>
                    <a:lnTo>
                      <a:pt x="97" y="6"/>
                    </a:lnTo>
                    <a:lnTo>
                      <a:pt x="73" y="0"/>
                    </a:lnTo>
                    <a:lnTo>
                      <a:pt x="73" y="0"/>
                    </a:lnTo>
                    <a:close/>
                  </a:path>
                </a:pathLst>
              </a:custGeom>
              <a:solidFill>
                <a:srgbClr val="59594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1" name="Freeform 35"/>
              <p:cNvSpPr>
                <a:spLocks/>
              </p:cNvSpPr>
              <p:nvPr/>
            </p:nvSpPr>
            <p:spPr bwMode="auto">
              <a:xfrm>
                <a:off x="1573" y="12342"/>
                <a:ext cx="177" cy="88"/>
              </a:xfrm>
              <a:custGeom>
                <a:avLst/>
                <a:gdLst/>
                <a:ahLst/>
                <a:cxnLst>
                  <a:cxn ang="0">
                    <a:pos x="19" y="11"/>
                  </a:cxn>
                  <a:cxn ang="0">
                    <a:pos x="6" y="36"/>
                  </a:cxn>
                  <a:cxn ang="0">
                    <a:pos x="0" y="64"/>
                  </a:cxn>
                  <a:cxn ang="0">
                    <a:pos x="8" y="95"/>
                  </a:cxn>
                  <a:cxn ang="0">
                    <a:pos x="26" y="124"/>
                  </a:cxn>
                  <a:cxn ang="0">
                    <a:pos x="49" y="150"/>
                  </a:cxn>
                  <a:cxn ang="0">
                    <a:pos x="79" y="173"/>
                  </a:cxn>
                  <a:cxn ang="0">
                    <a:pos x="113" y="193"/>
                  </a:cxn>
                  <a:cxn ang="0">
                    <a:pos x="149" y="207"/>
                  </a:cxn>
                  <a:cxn ang="0">
                    <a:pos x="182" y="223"/>
                  </a:cxn>
                  <a:cxn ang="0">
                    <a:pos x="215" y="237"/>
                  </a:cxn>
                  <a:cxn ang="0">
                    <a:pos x="253" y="249"/>
                  </a:cxn>
                  <a:cxn ang="0">
                    <a:pos x="288" y="259"/>
                  </a:cxn>
                  <a:cxn ang="0">
                    <a:pos x="327" y="265"/>
                  </a:cxn>
                  <a:cxn ang="0">
                    <a:pos x="364" y="266"/>
                  </a:cxn>
                  <a:cxn ang="0">
                    <a:pos x="405" y="262"/>
                  </a:cxn>
                  <a:cxn ang="0">
                    <a:pos x="437" y="259"/>
                  </a:cxn>
                  <a:cxn ang="0">
                    <a:pos x="460" y="259"/>
                  </a:cxn>
                  <a:cxn ang="0">
                    <a:pos x="478" y="254"/>
                  </a:cxn>
                  <a:cxn ang="0">
                    <a:pos x="494" y="246"/>
                  </a:cxn>
                  <a:cxn ang="0">
                    <a:pos x="510" y="234"/>
                  </a:cxn>
                  <a:cxn ang="0">
                    <a:pos x="526" y="223"/>
                  </a:cxn>
                  <a:cxn ang="0">
                    <a:pos x="503" y="213"/>
                  </a:cxn>
                  <a:cxn ang="0">
                    <a:pos x="453" y="203"/>
                  </a:cxn>
                  <a:cxn ang="0">
                    <a:pos x="405" y="186"/>
                  </a:cxn>
                  <a:cxn ang="0">
                    <a:pos x="356" y="169"/>
                  </a:cxn>
                  <a:cxn ang="0">
                    <a:pos x="310" y="150"/>
                  </a:cxn>
                  <a:cxn ang="0">
                    <a:pos x="263" y="130"/>
                  </a:cxn>
                  <a:cxn ang="0">
                    <a:pos x="215" y="110"/>
                  </a:cxn>
                  <a:cxn ang="0">
                    <a:pos x="170" y="88"/>
                  </a:cxn>
                  <a:cxn ang="0">
                    <a:pos x="138" y="76"/>
                  </a:cxn>
                  <a:cxn ang="0">
                    <a:pos x="121" y="71"/>
                  </a:cxn>
                  <a:cxn ang="0">
                    <a:pos x="104" y="63"/>
                  </a:cxn>
                  <a:cxn ang="0">
                    <a:pos x="93" y="51"/>
                  </a:cxn>
                  <a:cxn ang="0">
                    <a:pos x="81" y="40"/>
                  </a:cxn>
                  <a:cxn ang="0">
                    <a:pos x="67" y="28"/>
                  </a:cxn>
                  <a:cxn ang="0">
                    <a:pos x="56" y="15"/>
                  </a:cxn>
                  <a:cxn ang="0">
                    <a:pos x="40" y="3"/>
                  </a:cxn>
                  <a:cxn ang="0">
                    <a:pos x="33" y="0"/>
                  </a:cxn>
                </a:cxnLst>
                <a:rect l="0" t="0" r="r" b="b"/>
                <a:pathLst>
                  <a:path w="531" h="266">
                    <a:moveTo>
                      <a:pt x="33" y="0"/>
                    </a:moveTo>
                    <a:lnTo>
                      <a:pt x="19" y="11"/>
                    </a:lnTo>
                    <a:lnTo>
                      <a:pt x="11" y="24"/>
                    </a:lnTo>
                    <a:lnTo>
                      <a:pt x="6" y="36"/>
                    </a:lnTo>
                    <a:lnTo>
                      <a:pt x="1" y="50"/>
                    </a:lnTo>
                    <a:lnTo>
                      <a:pt x="0" y="64"/>
                    </a:lnTo>
                    <a:lnTo>
                      <a:pt x="6" y="81"/>
                    </a:lnTo>
                    <a:lnTo>
                      <a:pt x="8" y="95"/>
                    </a:lnTo>
                    <a:lnTo>
                      <a:pt x="17" y="111"/>
                    </a:lnTo>
                    <a:lnTo>
                      <a:pt x="26" y="124"/>
                    </a:lnTo>
                    <a:lnTo>
                      <a:pt x="39" y="137"/>
                    </a:lnTo>
                    <a:lnTo>
                      <a:pt x="49" y="150"/>
                    </a:lnTo>
                    <a:lnTo>
                      <a:pt x="65" y="163"/>
                    </a:lnTo>
                    <a:lnTo>
                      <a:pt x="79" y="173"/>
                    </a:lnTo>
                    <a:lnTo>
                      <a:pt x="96" y="184"/>
                    </a:lnTo>
                    <a:lnTo>
                      <a:pt x="113" y="193"/>
                    </a:lnTo>
                    <a:lnTo>
                      <a:pt x="133" y="200"/>
                    </a:lnTo>
                    <a:lnTo>
                      <a:pt x="149" y="207"/>
                    </a:lnTo>
                    <a:lnTo>
                      <a:pt x="165" y="216"/>
                    </a:lnTo>
                    <a:lnTo>
                      <a:pt x="182" y="223"/>
                    </a:lnTo>
                    <a:lnTo>
                      <a:pt x="199" y="231"/>
                    </a:lnTo>
                    <a:lnTo>
                      <a:pt x="215" y="237"/>
                    </a:lnTo>
                    <a:lnTo>
                      <a:pt x="234" y="246"/>
                    </a:lnTo>
                    <a:lnTo>
                      <a:pt x="253" y="249"/>
                    </a:lnTo>
                    <a:lnTo>
                      <a:pt x="271" y="255"/>
                    </a:lnTo>
                    <a:lnTo>
                      <a:pt x="288" y="259"/>
                    </a:lnTo>
                    <a:lnTo>
                      <a:pt x="306" y="262"/>
                    </a:lnTo>
                    <a:lnTo>
                      <a:pt x="327" y="265"/>
                    </a:lnTo>
                    <a:lnTo>
                      <a:pt x="345" y="266"/>
                    </a:lnTo>
                    <a:lnTo>
                      <a:pt x="364" y="266"/>
                    </a:lnTo>
                    <a:lnTo>
                      <a:pt x="382" y="265"/>
                    </a:lnTo>
                    <a:lnTo>
                      <a:pt x="405" y="262"/>
                    </a:lnTo>
                    <a:lnTo>
                      <a:pt x="424" y="259"/>
                    </a:lnTo>
                    <a:lnTo>
                      <a:pt x="437" y="259"/>
                    </a:lnTo>
                    <a:lnTo>
                      <a:pt x="448" y="259"/>
                    </a:lnTo>
                    <a:lnTo>
                      <a:pt x="460" y="259"/>
                    </a:lnTo>
                    <a:lnTo>
                      <a:pt x="473" y="259"/>
                    </a:lnTo>
                    <a:lnTo>
                      <a:pt x="478" y="254"/>
                    </a:lnTo>
                    <a:lnTo>
                      <a:pt x="487" y="250"/>
                    </a:lnTo>
                    <a:lnTo>
                      <a:pt x="494" y="246"/>
                    </a:lnTo>
                    <a:lnTo>
                      <a:pt x="503" y="241"/>
                    </a:lnTo>
                    <a:lnTo>
                      <a:pt x="510" y="234"/>
                    </a:lnTo>
                    <a:lnTo>
                      <a:pt x="519" y="228"/>
                    </a:lnTo>
                    <a:lnTo>
                      <a:pt x="526" y="223"/>
                    </a:lnTo>
                    <a:lnTo>
                      <a:pt x="531" y="219"/>
                    </a:lnTo>
                    <a:lnTo>
                      <a:pt x="503" y="213"/>
                    </a:lnTo>
                    <a:lnTo>
                      <a:pt x="478" y="209"/>
                    </a:lnTo>
                    <a:lnTo>
                      <a:pt x="453" y="203"/>
                    </a:lnTo>
                    <a:lnTo>
                      <a:pt x="428" y="195"/>
                    </a:lnTo>
                    <a:lnTo>
                      <a:pt x="405" y="186"/>
                    </a:lnTo>
                    <a:lnTo>
                      <a:pt x="378" y="179"/>
                    </a:lnTo>
                    <a:lnTo>
                      <a:pt x="356" y="169"/>
                    </a:lnTo>
                    <a:lnTo>
                      <a:pt x="332" y="162"/>
                    </a:lnTo>
                    <a:lnTo>
                      <a:pt x="310" y="150"/>
                    </a:lnTo>
                    <a:lnTo>
                      <a:pt x="286" y="141"/>
                    </a:lnTo>
                    <a:lnTo>
                      <a:pt x="263" y="130"/>
                    </a:lnTo>
                    <a:lnTo>
                      <a:pt x="239" y="119"/>
                    </a:lnTo>
                    <a:lnTo>
                      <a:pt x="215" y="110"/>
                    </a:lnTo>
                    <a:lnTo>
                      <a:pt x="193" y="99"/>
                    </a:lnTo>
                    <a:lnTo>
                      <a:pt x="170" y="88"/>
                    </a:lnTo>
                    <a:lnTo>
                      <a:pt x="149" y="79"/>
                    </a:lnTo>
                    <a:lnTo>
                      <a:pt x="138" y="76"/>
                    </a:lnTo>
                    <a:lnTo>
                      <a:pt x="128" y="75"/>
                    </a:lnTo>
                    <a:lnTo>
                      <a:pt x="121" y="71"/>
                    </a:lnTo>
                    <a:lnTo>
                      <a:pt x="113" y="68"/>
                    </a:lnTo>
                    <a:lnTo>
                      <a:pt x="104" y="63"/>
                    </a:lnTo>
                    <a:lnTo>
                      <a:pt x="99" y="58"/>
                    </a:lnTo>
                    <a:lnTo>
                      <a:pt x="93" y="51"/>
                    </a:lnTo>
                    <a:lnTo>
                      <a:pt x="88" y="46"/>
                    </a:lnTo>
                    <a:lnTo>
                      <a:pt x="81" y="40"/>
                    </a:lnTo>
                    <a:lnTo>
                      <a:pt x="74" y="33"/>
                    </a:lnTo>
                    <a:lnTo>
                      <a:pt x="67" y="28"/>
                    </a:lnTo>
                    <a:lnTo>
                      <a:pt x="63" y="21"/>
                    </a:lnTo>
                    <a:lnTo>
                      <a:pt x="56" y="15"/>
                    </a:lnTo>
                    <a:lnTo>
                      <a:pt x="49" y="8"/>
                    </a:lnTo>
                    <a:lnTo>
                      <a:pt x="40" y="3"/>
                    </a:lnTo>
                    <a:lnTo>
                      <a:pt x="33" y="0"/>
                    </a:lnTo>
                    <a:lnTo>
                      <a:pt x="33" y="0"/>
                    </a:lnTo>
                    <a:close/>
                  </a:path>
                </a:pathLst>
              </a:custGeom>
              <a:solidFill>
                <a:srgbClr val="E6F0F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2" name="Freeform 36"/>
              <p:cNvSpPr>
                <a:spLocks/>
              </p:cNvSpPr>
              <p:nvPr/>
            </p:nvSpPr>
            <p:spPr bwMode="auto">
              <a:xfrm>
                <a:off x="1580" y="12344"/>
                <a:ext cx="182" cy="71"/>
              </a:xfrm>
              <a:custGeom>
                <a:avLst/>
                <a:gdLst/>
                <a:ahLst/>
                <a:cxnLst>
                  <a:cxn ang="0">
                    <a:pos x="11" y="5"/>
                  </a:cxn>
                  <a:cxn ang="0">
                    <a:pos x="0" y="14"/>
                  </a:cxn>
                  <a:cxn ang="0">
                    <a:pos x="0" y="26"/>
                  </a:cxn>
                  <a:cxn ang="0">
                    <a:pos x="10" y="37"/>
                  </a:cxn>
                  <a:cxn ang="0">
                    <a:pos x="25" y="45"/>
                  </a:cxn>
                  <a:cxn ang="0">
                    <a:pos x="43" y="56"/>
                  </a:cxn>
                  <a:cxn ang="0">
                    <a:pos x="60" y="65"/>
                  </a:cxn>
                  <a:cxn ang="0">
                    <a:pos x="77" y="71"/>
                  </a:cxn>
                  <a:cxn ang="0">
                    <a:pos x="114" y="83"/>
                  </a:cxn>
                  <a:cxn ang="0">
                    <a:pos x="171" y="100"/>
                  </a:cxn>
                  <a:cxn ang="0">
                    <a:pos x="227" y="119"/>
                  </a:cxn>
                  <a:cxn ang="0">
                    <a:pos x="282" y="138"/>
                  </a:cxn>
                  <a:cxn ang="0">
                    <a:pos x="338" y="157"/>
                  </a:cxn>
                  <a:cxn ang="0">
                    <a:pos x="394" y="174"/>
                  </a:cxn>
                  <a:cxn ang="0">
                    <a:pos x="451" y="191"/>
                  </a:cxn>
                  <a:cxn ang="0">
                    <a:pos x="509" y="206"/>
                  </a:cxn>
                  <a:cxn ang="0">
                    <a:pos x="542" y="204"/>
                  </a:cxn>
                  <a:cxn ang="0">
                    <a:pos x="542" y="188"/>
                  </a:cxn>
                  <a:cxn ang="0">
                    <a:pos x="530" y="176"/>
                  </a:cxn>
                  <a:cxn ang="0">
                    <a:pos x="512" y="166"/>
                  </a:cxn>
                  <a:cxn ang="0">
                    <a:pos x="488" y="160"/>
                  </a:cxn>
                  <a:cxn ang="0">
                    <a:pos x="465" y="153"/>
                  </a:cxn>
                  <a:cxn ang="0">
                    <a:pos x="441" y="148"/>
                  </a:cxn>
                  <a:cxn ang="0">
                    <a:pos x="424" y="143"/>
                  </a:cxn>
                  <a:cxn ang="0">
                    <a:pos x="392" y="131"/>
                  </a:cxn>
                  <a:cxn ang="0">
                    <a:pos x="344" y="113"/>
                  </a:cxn>
                  <a:cxn ang="0">
                    <a:pos x="292" y="98"/>
                  </a:cxn>
                  <a:cxn ang="0">
                    <a:pos x="242" y="83"/>
                  </a:cxn>
                  <a:cxn ang="0">
                    <a:pos x="192" y="68"/>
                  </a:cxn>
                  <a:cxn ang="0">
                    <a:pos x="141" y="51"/>
                  </a:cxn>
                  <a:cxn ang="0">
                    <a:pos x="95" y="31"/>
                  </a:cxn>
                  <a:cxn ang="0">
                    <a:pos x="48" y="11"/>
                  </a:cxn>
                  <a:cxn ang="0">
                    <a:pos x="24" y="0"/>
                  </a:cxn>
                </a:cxnLst>
                <a:rect l="0" t="0" r="r" b="b"/>
                <a:pathLst>
                  <a:path w="544" h="213">
                    <a:moveTo>
                      <a:pt x="24" y="0"/>
                    </a:moveTo>
                    <a:lnTo>
                      <a:pt x="11" y="5"/>
                    </a:lnTo>
                    <a:lnTo>
                      <a:pt x="4" y="11"/>
                    </a:lnTo>
                    <a:lnTo>
                      <a:pt x="0" y="14"/>
                    </a:lnTo>
                    <a:lnTo>
                      <a:pt x="0" y="21"/>
                    </a:lnTo>
                    <a:lnTo>
                      <a:pt x="0" y="26"/>
                    </a:lnTo>
                    <a:lnTo>
                      <a:pt x="4" y="31"/>
                    </a:lnTo>
                    <a:lnTo>
                      <a:pt x="10" y="37"/>
                    </a:lnTo>
                    <a:lnTo>
                      <a:pt x="17" y="42"/>
                    </a:lnTo>
                    <a:lnTo>
                      <a:pt x="25" y="45"/>
                    </a:lnTo>
                    <a:lnTo>
                      <a:pt x="34" y="51"/>
                    </a:lnTo>
                    <a:lnTo>
                      <a:pt x="43" y="56"/>
                    </a:lnTo>
                    <a:lnTo>
                      <a:pt x="53" y="62"/>
                    </a:lnTo>
                    <a:lnTo>
                      <a:pt x="60" y="65"/>
                    </a:lnTo>
                    <a:lnTo>
                      <a:pt x="71" y="69"/>
                    </a:lnTo>
                    <a:lnTo>
                      <a:pt x="77" y="71"/>
                    </a:lnTo>
                    <a:lnTo>
                      <a:pt x="85" y="76"/>
                    </a:lnTo>
                    <a:lnTo>
                      <a:pt x="114" y="83"/>
                    </a:lnTo>
                    <a:lnTo>
                      <a:pt x="143" y="93"/>
                    </a:lnTo>
                    <a:lnTo>
                      <a:pt x="171" y="100"/>
                    </a:lnTo>
                    <a:lnTo>
                      <a:pt x="199" y="110"/>
                    </a:lnTo>
                    <a:lnTo>
                      <a:pt x="227" y="119"/>
                    </a:lnTo>
                    <a:lnTo>
                      <a:pt x="255" y="129"/>
                    </a:lnTo>
                    <a:lnTo>
                      <a:pt x="282" y="138"/>
                    </a:lnTo>
                    <a:lnTo>
                      <a:pt x="312" y="148"/>
                    </a:lnTo>
                    <a:lnTo>
                      <a:pt x="338" y="157"/>
                    </a:lnTo>
                    <a:lnTo>
                      <a:pt x="367" y="166"/>
                    </a:lnTo>
                    <a:lnTo>
                      <a:pt x="394" y="174"/>
                    </a:lnTo>
                    <a:lnTo>
                      <a:pt x="423" y="183"/>
                    </a:lnTo>
                    <a:lnTo>
                      <a:pt x="451" y="191"/>
                    </a:lnTo>
                    <a:lnTo>
                      <a:pt x="480" y="200"/>
                    </a:lnTo>
                    <a:lnTo>
                      <a:pt x="509" y="206"/>
                    </a:lnTo>
                    <a:lnTo>
                      <a:pt x="538" y="213"/>
                    </a:lnTo>
                    <a:lnTo>
                      <a:pt x="542" y="204"/>
                    </a:lnTo>
                    <a:lnTo>
                      <a:pt x="544" y="197"/>
                    </a:lnTo>
                    <a:lnTo>
                      <a:pt x="542" y="188"/>
                    </a:lnTo>
                    <a:lnTo>
                      <a:pt x="538" y="183"/>
                    </a:lnTo>
                    <a:lnTo>
                      <a:pt x="530" y="176"/>
                    </a:lnTo>
                    <a:lnTo>
                      <a:pt x="522" y="172"/>
                    </a:lnTo>
                    <a:lnTo>
                      <a:pt x="512" y="166"/>
                    </a:lnTo>
                    <a:lnTo>
                      <a:pt x="502" y="163"/>
                    </a:lnTo>
                    <a:lnTo>
                      <a:pt x="488" y="160"/>
                    </a:lnTo>
                    <a:lnTo>
                      <a:pt x="476" y="157"/>
                    </a:lnTo>
                    <a:lnTo>
                      <a:pt x="465" y="153"/>
                    </a:lnTo>
                    <a:lnTo>
                      <a:pt x="453" y="151"/>
                    </a:lnTo>
                    <a:lnTo>
                      <a:pt x="441" y="148"/>
                    </a:lnTo>
                    <a:lnTo>
                      <a:pt x="431" y="145"/>
                    </a:lnTo>
                    <a:lnTo>
                      <a:pt x="424" y="143"/>
                    </a:lnTo>
                    <a:lnTo>
                      <a:pt x="419" y="139"/>
                    </a:lnTo>
                    <a:lnTo>
                      <a:pt x="392" y="131"/>
                    </a:lnTo>
                    <a:lnTo>
                      <a:pt x="369" y="123"/>
                    </a:lnTo>
                    <a:lnTo>
                      <a:pt x="344" y="113"/>
                    </a:lnTo>
                    <a:lnTo>
                      <a:pt x="319" y="107"/>
                    </a:lnTo>
                    <a:lnTo>
                      <a:pt x="292" y="98"/>
                    </a:lnTo>
                    <a:lnTo>
                      <a:pt x="267" y="92"/>
                    </a:lnTo>
                    <a:lnTo>
                      <a:pt x="242" y="83"/>
                    </a:lnTo>
                    <a:lnTo>
                      <a:pt x="217" y="77"/>
                    </a:lnTo>
                    <a:lnTo>
                      <a:pt x="192" y="68"/>
                    </a:lnTo>
                    <a:lnTo>
                      <a:pt x="167" y="61"/>
                    </a:lnTo>
                    <a:lnTo>
                      <a:pt x="141" y="51"/>
                    </a:lnTo>
                    <a:lnTo>
                      <a:pt x="117" y="43"/>
                    </a:lnTo>
                    <a:lnTo>
                      <a:pt x="95" y="31"/>
                    </a:lnTo>
                    <a:lnTo>
                      <a:pt x="71" y="22"/>
                    </a:lnTo>
                    <a:lnTo>
                      <a:pt x="48" y="11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E6E6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3" name="Freeform 37"/>
              <p:cNvSpPr>
                <a:spLocks/>
              </p:cNvSpPr>
              <p:nvPr/>
            </p:nvSpPr>
            <p:spPr bwMode="auto">
              <a:xfrm>
                <a:off x="1605" y="12363"/>
                <a:ext cx="124" cy="52"/>
              </a:xfrm>
              <a:custGeom>
                <a:avLst/>
                <a:gdLst/>
                <a:ahLst/>
                <a:cxnLst>
                  <a:cxn ang="0">
                    <a:pos x="44" y="0"/>
                  </a:cxn>
                  <a:cxn ang="0">
                    <a:pos x="23" y="10"/>
                  </a:cxn>
                  <a:cxn ang="0">
                    <a:pos x="9" y="20"/>
                  </a:cxn>
                  <a:cxn ang="0">
                    <a:pos x="1" y="31"/>
                  </a:cxn>
                  <a:cxn ang="0">
                    <a:pos x="0" y="42"/>
                  </a:cxn>
                  <a:cxn ang="0">
                    <a:pos x="2" y="53"/>
                  </a:cxn>
                  <a:cxn ang="0">
                    <a:pos x="9" y="64"/>
                  </a:cxn>
                  <a:cxn ang="0">
                    <a:pos x="22" y="75"/>
                  </a:cxn>
                  <a:cxn ang="0">
                    <a:pos x="36" y="87"/>
                  </a:cxn>
                  <a:cxn ang="0">
                    <a:pos x="50" y="97"/>
                  </a:cxn>
                  <a:cxn ang="0">
                    <a:pos x="68" y="107"/>
                  </a:cxn>
                  <a:cxn ang="0">
                    <a:pos x="87" y="117"/>
                  </a:cxn>
                  <a:cxn ang="0">
                    <a:pos x="105" y="126"/>
                  </a:cxn>
                  <a:cxn ang="0">
                    <a:pos x="122" y="131"/>
                  </a:cxn>
                  <a:cxn ang="0">
                    <a:pos x="141" y="140"/>
                  </a:cxn>
                  <a:cxn ang="0">
                    <a:pos x="154" y="143"/>
                  </a:cxn>
                  <a:cxn ang="0">
                    <a:pos x="169" y="147"/>
                  </a:cxn>
                  <a:cxn ang="0">
                    <a:pos x="176" y="147"/>
                  </a:cxn>
                  <a:cxn ang="0">
                    <a:pos x="184" y="148"/>
                  </a:cxn>
                  <a:cxn ang="0">
                    <a:pos x="194" y="148"/>
                  </a:cxn>
                  <a:cxn ang="0">
                    <a:pos x="209" y="150"/>
                  </a:cxn>
                  <a:cxn ang="0">
                    <a:pos x="222" y="150"/>
                  </a:cxn>
                  <a:cxn ang="0">
                    <a:pos x="237" y="153"/>
                  </a:cxn>
                  <a:cxn ang="0">
                    <a:pos x="254" y="153"/>
                  </a:cxn>
                  <a:cxn ang="0">
                    <a:pos x="271" y="155"/>
                  </a:cxn>
                  <a:cxn ang="0">
                    <a:pos x="287" y="155"/>
                  </a:cxn>
                  <a:cxn ang="0">
                    <a:pos x="303" y="155"/>
                  </a:cxn>
                  <a:cxn ang="0">
                    <a:pos x="317" y="155"/>
                  </a:cxn>
                  <a:cxn ang="0">
                    <a:pos x="330" y="156"/>
                  </a:cxn>
                  <a:cxn ang="0">
                    <a:pos x="343" y="155"/>
                  </a:cxn>
                  <a:cxn ang="0">
                    <a:pos x="357" y="155"/>
                  </a:cxn>
                  <a:cxn ang="0">
                    <a:pos x="365" y="154"/>
                  </a:cxn>
                  <a:cxn ang="0">
                    <a:pos x="374" y="154"/>
                  </a:cxn>
                  <a:cxn ang="0">
                    <a:pos x="369" y="146"/>
                  </a:cxn>
                  <a:cxn ang="0">
                    <a:pos x="367" y="140"/>
                  </a:cxn>
                  <a:cxn ang="0">
                    <a:pos x="362" y="131"/>
                  </a:cxn>
                  <a:cxn ang="0">
                    <a:pos x="360" y="124"/>
                  </a:cxn>
                  <a:cxn ang="0">
                    <a:pos x="354" y="117"/>
                  </a:cxn>
                  <a:cxn ang="0">
                    <a:pos x="351" y="109"/>
                  </a:cxn>
                  <a:cxn ang="0">
                    <a:pos x="346" y="103"/>
                  </a:cxn>
                  <a:cxn ang="0">
                    <a:pos x="342" y="96"/>
                  </a:cxn>
                  <a:cxn ang="0">
                    <a:pos x="319" y="94"/>
                  </a:cxn>
                  <a:cxn ang="0">
                    <a:pos x="297" y="94"/>
                  </a:cxn>
                  <a:cxn ang="0">
                    <a:pos x="278" y="91"/>
                  </a:cxn>
                  <a:cxn ang="0">
                    <a:pos x="258" y="90"/>
                  </a:cxn>
                  <a:cxn ang="0">
                    <a:pos x="239" y="85"/>
                  </a:cxn>
                  <a:cxn ang="0">
                    <a:pos x="219" y="80"/>
                  </a:cxn>
                  <a:cxn ang="0">
                    <a:pos x="201" y="74"/>
                  </a:cxn>
                  <a:cxn ang="0">
                    <a:pos x="183" y="68"/>
                  </a:cxn>
                  <a:cxn ang="0">
                    <a:pos x="164" y="61"/>
                  </a:cxn>
                  <a:cxn ang="0">
                    <a:pos x="147" y="53"/>
                  </a:cxn>
                  <a:cxn ang="0">
                    <a:pos x="129" y="43"/>
                  </a:cxn>
                  <a:cxn ang="0">
                    <a:pos x="112" y="36"/>
                  </a:cxn>
                  <a:cxn ang="0">
                    <a:pos x="94" y="26"/>
                  </a:cxn>
                  <a:cxn ang="0">
                    <a:pos x="79" y="18"/>
                  </a:cxn>
                  <a:cxn ang="0">
                    <a:pos x="59" y="10"/>
                  </a:cxn>
                  <a:cxn ang="0">
                    <a:pos x="44" y="0"/>
                  </a:cxn>
                  <a:cxn ang="0">
                    <a:pos x="44" y="0"/>
                  </a:cxn>
                </a:cxnLst>
                <a:rect l="0" t="0" r="r" b="b"/>
                <a:pathLst>
                  <a:path w="374" h="156">
                    <a:moveTo>
                      <a:pt x="44" y="0"/>
                    </a:moveTo>
                    <a:lnTo>
                      <a:pt x="23" y="10"/>
                    </a:lnTo>
                    <a:lnTo>
                      <a:pt x="9" y="20"/>
                    </a:lnTo>
                    <a:lnTo>
                      <a:pt x="1" y="31"/>
                    </a:lnTo>
                    <a:lnTo>
                      <a:pt x="0" y="42"/>
                    </a:lnTo>
                    <a:lnTo>
                      <a:pt x="2" y="53"/>
                    </a:lnTo>
                    <a:lnTo>
                      <a:pt x="9" y="64"/>
                    </a:lnTo>
                    <a:lnTo>
                      <a:pt x="22" y="75"/>
                    </a:lnTo>
                    <a:lnTo>
                      <a:pt x="36" y="87"/>
                    </a:lnTo>
                    <a:lnTo>
                      <a:pt x="50" y="97"/>
                    </a:lnTo>
                    <a:lnTo>
                      <a:pt x="68" y="107"/>
                    </a:lnTo>
                    <a:lnTo>
                      <a:pt x="87" y="117"/>
                    </a:lnTo>
                    <a:lnTo>
                      <a:pt x="105" y="126"/>
                    </a:lnTo>
                    <a:lnTo>
                      <a:pt x="122" y="131"/>
                    </a:lnTo>
                    <a:lnTo>
                      <a:pt x="141" y="140"/>
                    </a:lnTo>
                    <a:lnTo>
                      <a:pt x="154" y="143"/>
                    </a:lnTo>
                    <a:lnTo>
                      <a:pt x="169" y="147"/>
                    </a:lnTo>
                    <a:lnTo>
                      <a:pt x="176" y="147"/>
                    </a:lnTo>
                    <a:lnTo>
                      <a:pt x="184" y="148"/>
                    </a:lnTo>
                    <a:lnTo>
                      <a:pt x="194" y="148"/>
                    </a:lnTo>
                    <a:lnTo>
                      <a:pt x="209" y="150"/>
                    </a:lnTo>
                    <a:lnTo>
                      <a:pt x="222" y="150"/>
                    </a:lnTo>
                    <a:lnTo>
                      <a:pt x="237" y="153"/>
                    </a:lnTo>
                    <a:lnTo>
                      <a:pt x="254" y="153"/>
                    </a:lnTo>
                    <a:lnTo>
                      <a:pt x="271" y="155"/>
                    </a:lnTo>
                    <a:lnTo>
                      <a:pt x="287" y="155"/>
                    </a:lnTo>
                    <a:lnTo>
                      <a:pt x="303" y="155"/>
                    </a:lnTo>
                    <a:lnTo>
                      <a:pt x="317" y="155"/>
                    </a:lnTo>
                    <a:lnTo>
                      <a:pt x="330" y="156"/>
                    </a:lnTo>
                    <a:lnTo>
                      <a:pt x="343" y="155"/>
                    </a:lnTo>
                    <a:lnTo>
                      <a:pt x="357" y="155"/>
                    </a:lnTo>
                    <a:lnTo>
                      <a:pt x="365" y="154"/>
                    </a:lnTo>
                    <a:lnTo>
                      <a:pt x="374" y="154"/>
                    </a:lnTo>
                    <a:lnTo>
                      <a:pt x="369" y="146"/>
                    </a:lnTo>
                    <a:lnTo>
                      <a:pt x="367" y="140"/>
                    </a:lnTo>
                    <a:lnTo>
                      <a:pt x="362" y="131"/>
                    </a:lnTo>
                    <a:lnTo>
                      <a:pt x="360" y="124"/>
                    </a:lnTo>
                    <a:lnTo>
                      <a:pt x="354" y="117"/>
                    </a:lnTo>
                    <a:lnTo>
                      <a:pt x="351" y="109"/>
                    </a:lnTo>
                    <a:lnTo>
                      <a:pt x="346" y="103"/>
                    </a:lnTo>
                    <a:lnTo>
                      <a:pt x="342" y="96"/>
                    </a:lnTo>
                    <a:lnTo>
                      <a:pt x="319" y="94"/>
                    </a:lnTo>
                    <a:lnTo>
                      <a:pt x="297" y="94"/>
                    </a:lnTo>
                    <a:lnTo>
                      <a:pt x="278" y="91"/>
                    </a:lnTo>
                    <a:lnTo>
                      <a:pt x="258" y="90"/>
                    </a:lnTo>
                    <a:lnTo>
                      <a:pt x="239" y="85"/>
                    </a:lnTo>
                    <a:lnTo>
                      <a:pt x="219" y="80"/>
                    </a:lnTo>
                    <a:lnTo>
                      <a:pt x="201" y="74"/>
                    </a:lnTo>
                    <a:lnTo>
                      <a:pt x="183" y="68"/>
                    </a:lnTo>
                    <a:lnTo>
                      <a:pt x="164" y="61"/>
                    </a:lnTo>
                    <a:lnTo>
                      <a:pt x="147" y="53"/>
                    </a:lnTo>
                    <a:lnTo>
                      <a:pt x="129" y="43"/>
                    </a:lnTo>
                    <a:lnTo>
                      <a:pt x="112" y="36"/>
                    </a:lnTo>
                    <a:lnTo>
                      <a:pt x="94" y="26"/>
                    </a:lnTo>
                    <a:lnTo>
                      <a:pt x="79" y="18"/>
                    </a:lnTo>
                    <a:lnTo>
                      <a:pt x="59" y="10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4" name="Freeform 38"/>
              <p:cNvSpPr>
                <a:spLocks/>
              </p:cNvSpPr>
              <p:nvPr/>
            </p:nvSpPr>
            <p:spPr bwMode="auto">
              <a:xfrm>
                <a:off x="1727" y="12437"/>
                <a:ext cx="78" cy="27"/>
              </a:xfrm>
              <a:custGeom>
                <a:avLst/>
                <a:gdLst/>
                <a:ahLst/>
                <a:cxnLst>
                  <a:cxn ang="0">
                    <a:pos x="225" y="0"/>
                  </a:cxn>
                  <a:cxn ang="0">
                    <a:pos x="213" y="5"/>
                  </a:cxn>
                  <a:cxn ang="0">
                    <a:pos x="199" y="10"/>
                  </a:cxn>
                  <a:cxn ang="0">
                    <a:pos x="185" y="15"/>
                  </a:cxn>
                  <a:cxn ang="0">
                    <a:pos x="172" y="20"/>
                  </a:cxn>
                  <a:cxn ang="0">
                    <a:pos x="157" y="24"/>
                  </a:cxn>
                  <a:cxn ang="0">
                    <a:pos x="145" y="30"/>
                  </a:cxn>
                  <a:cxn ang="0">
                    <a:pos x="129" y="35"/>
                  </a:cxn>
                  <a:cxn ang="0">
                    <a:pos x="118" y="40"/>
                  </a:cxn>
                  <a:cxn ang="0">
                    <a:pos x="101" y="44"/>
                  </a:cxn>
                  <a:cxn ang="0">
                    <a:pos x="89" y="48"/>
                  </a:cxn>
                  <a:cxn ang="0">
                    <a:pos x="74" y="50"/>
                  </a:cxn>
                  <a:cxn ang="0">
                    <a:pos x="61" y="55"/>
                  </a:cxn>
                  <a:cxn ang="0">
                    <a:pos x="46" y="58"/>
                  </a:cxn>
                  <a:cxn ang="0">
                    <a:pos x="31" y="61"/>
                  </a:cxn>
                  <a:cxn ang="0">
                    <a:pos x="15" y="63"/>
                  </a:cxn>
                  <a:cxn ang="0">
                    <a:pos x="1" y="64"/>
                  </a:cxn>
                  <a:cxn ang="0">
                    <a:pos x="0" y="73"/>
                  </a:cxn>
                  <a:cxn ang="0">
                    <a:pos x="0" y="81"/>
                  </a:cxn>
                  <a:cxn ang="0">
                    <a:pos x="14" y="81"/>
                  </a:cxn>
                  <a:cxn ang="0">
                    <a:pos x="29" y="81"/>
                  </a:cxn>
                  <a:cxn ang="0">
                    <a:pos x="42" y="78"/>
                  </a:cxn>
                  <a:cxn ang="0">
                    <a:pos x="57" y="76"/>
                  </a:cxn>
                  <a:cxn ang="0">
                    <a:pos x="71" y="74"/>
                  </a:cxn>
                  <a:cxn ang="0">
                    <a:pos x="85" y="71"/>
                  </a:cxn>
                  <a:cxn ang="0">
                    <a:pos x="97" y="68"/>
                  </a:cxn>
                  <a:cxn ang="0">
                    <a:pos x="113" y="63"/>
                  </a:cxn>
                  <a:cxn ang="0">
                    <a:pos x="125" y="60"/>
                  </a:cxn>
                  <a:cxn ang="0">
                    <a:pos x="138" y="55"/>
                  </a:cxn>
                  <a:cxn ang="0">
                    <a:pos x="150" y="49"/>
                  </a:cxn>
                  <a:cxn ang="0">
                    <a:pos x="165" y="45"/>
                  </a:cxn>
                  <a:cxn ang="0">
                    <a:pos x="178" y="40"/>
                  </a:cxn>
                  <a:cxn ang="0">
                    <a:pos x="190" y="36"/>
                  </a:cxn>
                  <a:cxn ang="0">
                    <a:pos x="204" y="31"/>
                  </a:cxn>
                  <a:cxn ang="0">
                    <a:pos x="217" y="29"/>
                  </a:cxn>
                  <a:cxn ang="0">
                    <a:pos x="224" y="24"/>
                  </a:cxn>
                  <a:cxn ang="0">
                    <a:pos x="229" y="21"/>
                  </a:cxn>
                  <a:cxn ang="0">
                    <a:pos x="232" y="18"/>
                  </a:cxn>
                  <a:cxn ang="0">
                    <a:pos x="234" y="14"/>
                  </a:cxn>
                  <a:cxn ang="0">
                    <a:pos x="231" y="5"/>
                  </a:cxn>
                  <a:cxn ang="0">
                    <a:pos x="225" y="0"/>
                  </a:cxn>
                  <a:cxn ang="0">
                    <a:pos x="225" y="0"/>
                  </a:cxn>
                </a:cxnLst>
                <a:rect l="0" t="0" r="r" b="b"/>
                <a:pathLst>
                  <a:path w="234" h="81">
                    <a:moveTo>
                      <a:pt x="225" y="0"/>
                    </a:moveTo>
                    <a:lnTo>
                      <a:pt x="213" y="5"/>
                    </a:lnTo>
                    <a:lnTo>
                      <a:pt x="199" y="10"/>
                    </a:lnTo>
                    <a:lnTo>
                      <a:pt x="185" y="15"/>
                    </a:lnTo>
                    <a:lnTo>
                      <a:pt x="172" y="20"/>
                    </a:lnTo>
                    <a:lnTo>
                      <a:pt x="157" y="24"/>
                    </a:lnTo>
                    <a:lnTo>
                      <a:pt x="145" y="30"/>
                    </a:lnTo>
                    <a:lnTo>
                      <a:pt x="129" y="35"/>
                    </a:lnTo>
                    <a:lnTo>
                      <a:pt x="118" y="40"/>
                    </a:lnTo>
                    <a:lnTo>
                      <a:pt x="101" y="44"/>
                    </a:lnTo>
                    <a:lnTo>
                      <a:pt x="89" y="48"/>
                    </a:lnTo>
                    <a:lnTo>
                      <a:pt x="74" y="50"/>
                    </a:lnTo>
                    <a:lnTo>
                      <a:pt x="61" y="55"/>
                    </a:lnTo>
                    <a:lnTo>
                      <a:pt x="46" y="58"/>
                    </a:lnTo>
                    <a:lnTo>
                      <a:pt x="31" y="61"/>
                    </a:lnTo>
                    <a:lnTo>
                      <a:pt x="15" y="63"/>
                    </a:lnTo>
                    <a:lnTo>
                      <a:pt x="1" y="64"/>
                    </a:lnTo>
                    <a:lnTo>
                      <a:pt x="0" y="73"/>
                    </a:lnTo>
                    <a:lnTo>
                      <a:pt x="0" y="81"/>
                    </a:lnTo>
                    <a:lnTo>
                      <a:pt x="14" y="81"/>
                    </a:lnTo>
                    <a:lnTo>
                      <a:pt x="29" y="81"/>
                    </a:lnTo>
                    <a:lnTo>
                      <a:pt x="42" y="78"/>
                    </a:lnTo>
                    <a:lnTo>
                      <a:pt x="57" y="76"/>
                    </a:lnTo>
                    <a:lnTo>
                      <a:pt x="71" y="74"/>
                    </a:lnTo>
                    <a:lnTo>
                      <a:pt x="85" y="71"/>
                    </a:lnTo>
                    <a:lnTo>
                      <a:pt x="97" y="68"/>
                    </a:lnTo>
                    <a:lnTo>
                      <a:pt x="113" y="63"/>
                    </a:lnTo>
                    <a:lnTo>
                      <a:pt x="125" y="60"/>
                    </a:lnTo>
                    <a:lnTo>
                      <a:pt x="138" y="55"/>
                    </a:lnTo>
                    <a:lnTo>
                      <a:pt x="150" y="49"/>
                    </a:lnTo>
                    <a:lnTo>
                      <a:pt x="165" y="45"/>
                    </a:lnTo>
                    <a:lnTo>
                      <a:pt x="178" y="40"/>
                    </a:lnTo>
                    <a:lnTo>
                      <a:pt x="190" y="36"/>
                    </a:lnTo>
                    <a:lnTo>
                      <a:pt x="204" y="31"/>
                    </a:lnTo>
                    <a:lnTo>
                      <a:pt x="217" y="29"/>
                    </a:lnTo>
                    <a:lnTo>
                      <a:pt x="224" y="24"/>
                    </a:lnTo>
                    <a:lnTo>
                      <a:pt x="229" y="21"/>
                    </a:lnTo>
                    <a:lnTo>
                      <a:pt x="232" y="18"/>
                    </a:lnTo>
                    <a:lnTo>
                      <a:pt x="234" y="14"/>
                    </a:lnTo>
                    <a:lnTo>
                      <a:pt x="231" y="5"/>
                    </a:lnTo>
                    <a:lnTo>
                      <a:pt x="225" y="0"/>
                    </a:lnTo>
                    <a:lnTo>
                      <a:pt x="225" y="0"/>
                    </a:lnTo>
                    <a:close/>
                  </a:path>
                </a:pathLst>
              </a:custGeom>
              <a:solidFill>
                <a:srgbClr val="B3B3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5" name="Freeform 39"/>
              <p:cNvSpPr>
                <a:spLocks/>
              </p:cNvSpPr>
              <p:nvPr/>
            </p:nvSpPr>
            <p:spPr bwMode="auto">
              <a:xfrm>
                <a:off x="1465" y="12350"/>
                <a:ext cx="99" cy="71"/>
              </a:xfrm>
              <a:custGeom>
                <a:avLst/>
                <a:gdLst/>
                <a:ahLst/>
                <a:cxnLst>
                  <a:cxn ang="0">
                    <a:pos x="9" y="0"/>
                  </a:cxn>
                  <a:cxn ang="0">
                    <a:pos x="0" y="9"/>
                  </a:cxn>
                  <a:cxn ang="0">
                    <a:pos x="0" y="19"/>
                  </a:cxn>
                  <a:cxn ang="0">
                    <a:pos x="4" y="27"/>
                  </a:cxn>
                  <a:cxn ang="0">
                    <a:pos x="12" y="39"/>
                  </a:cxn>
                  <a:cxn ang="0">
                    <a:pos x="21" y="49"/>
                  </a:cxn>
                  <a:cxn ang="0">
                    <a:pos x="32" y="59"/>
                  </a:cxn>
                  <a:cxn ang="0">
                    <a:pos x="40" y="68"/>
                  </a:cxn>
                  <a:cxn ang="0">
                    <a:pos x="50" y="78"/>
                  </a:cxn>
                  <a:cxn ang="0">
                    <a:pos x="64" y="87"/>
                  </a:cxn>
                  <a:cxn ang="0">
                    <a:pos x="78" y="95"/>
                  </a:cxn>
                  <a:cxn ang="0">
                    <a:pos x="91" y="103"/>
                  </a:cxn>
                  <a:cxn ang="0">
                    <a:pos x="104" y="113"/>
                  </a:cxn>
                  <a:cxn ang="0">
                    <a:pos x="118" y="120"/>
                  </a:cxn>
                  <a:cxn ang="0">
                    <a:pos x="132" y="130"/>
                  </a:cxn>
                  <a:cxn ang="0">
                    <a:pos x="144" y="138"/>
                  </a:cxn>
                  <a:cxn ang="0">
                    <a:pos x="160" y="146"/>
                  </a:cxn>
                  <a:cxn ang="0">
                    <a:pos x="173" y="154"/>
                  </a:cxn>
                  <a:cxn ang="0">
                    <a:pos x="187" y="162"/>
                  </a:cxn>
                  <a:cxn ang="0">
                    <a:pos x="200" y="169"/>
                  </a:cxn>
                  <a:cxn ang="0">
                    <a:pos x="214" y="179"/>
                  </a:cxn>
                  <a:cxn ang="0">
                    <a:pos x="229" y="186"/>
                  </a:cxn>
                  <a:cxn ang="0">
                    <a:pos x="243" y="194"/>
                  </a:cxn>
                  <a:cxn ang="0">
                    <a:pos x="257" y="201"/>
                  </a:cxn>
                  <a:cxn ang="0">
                    <a:pos x="272" y="210"/>
                  </a:cxn>
                  <a:cxn ang="0">
                    <a:pos x="283" y="212"/>
                  </a:cxn>
                  <a:cxn ang="0">
                    <a:pos x="294" y="213"/>
                  </a:cxn>
                  <a:cxn ang="0">
                    <a:pos x="296" y="207"/>
                  </a:cxn>
                  <a:cxn ang="0">
                    <a:pos x="299" y="199"/>
                  </a:cxn>
                  <a:cxn ang="0">
                    <a:pos x="281" y="189"/>
                  </a:cxn>
                  <a:cxn ang="0">
                    <a:pos x="264" y="181"/>
                  </a:cxn>
                  <a:cxn ang="0">
                    <a:pos x="247" y="171"/>
                  </a:cxn>
                  <a:cxn ang="0">
                    <a:pos x="230" y="162"/>
                  </a:cxn>
                  <a:cxn ang="0">
                    <a:pos x="214" y="154"/>
                  </a:cxn>
                  <a:cxn ang="0">
                    <a:pos x="197" y="144"/>
                  </a:cxn>
                  <a:cxn ang="0">
                    <a:pos x="182" y="135"/>
                  </a:cxn>
                  <a:cxn ang="0">
                    <a:pos x="165" y="126"/>
                  </a:cxn>
                  <a:cxn ang="0">
                    <a:pos x="148" y="117"/>
                  </a:cxn>
                  <a:cxn ang="0">
                    <a:pos x="133" y="106"/>
                  </a:cxn>
                  <a:cxn ang="0">
                    <a:pos x="118" y="95"/>
                  </a:cxn>
                  <a:cxn ang="0">
                    <a:pos x="103" y="87"/>
                  </a:cxn>
                  <a:cxn ang="0">
                    <a:pos x="86" y="76"/>
                  </a:cxn>
                  <a:cxn ang="0">
                    <a:pos x="71" y="65"/>
                  </a:cxn>
                  <a:cxn ang="0">
                    <a:pos x="55" y="53"/>
                  </a:cxn>
                  <a:cxn ang="0">
                    <a:pos x="41" y="44"/>
                  </a:cxn>
                  <a:cxn ang="0">
                    <a:pos x="37" y="38"/>
                  </a:cxn>
                  <a:cxn ang="0">
                    <a:pos x="33" y="32"/>
                  </a:cxn>
                  <a:cxn ang="0">
                    <a:pos x="30" y="26"/>
                  </a:cxn>
                  <a:cxn ang="0">
                    <a:pos x="29" y="21"/>
                  </a:cxn>
                  <a:cxn ang="0">
                    <a:pos x="25" y="14"/>
                  </a:cxn>
                  <a:cxn ang="0">
                    <a:pos x="21" y="9"/>
                  </a:cxn>
                  <a:cxn ang="0">
                    <a:pos x="15" y="4"/>
                  </a:cxn>
                  <a:cxn ang="0">
                    <a:pos x="9" y="0"/>
                  </a:cxn>
                  <a:cxn ang="0">
                    <a:pos x="9" y="0"/>
                  </a:cxn>
                </a:cxnLst>
                <a:rect l="0" t="0" r="r" b="b"/>
                <a:pathLst>
                  <a:path w="299" h="213">
                    <a:moveTo>
                      <a:pt x="9" y="0"/>
                    </a:moveTo>
                    <a:lnTo>
                      <a:pt x="0" y="9"/>
                    </a:lnTo>
                    <a:lnTo>
                      <a:pt x="0" y="19"/>
                    </a:lnTo>
                    <a:lnTo>
                      <a:pt x="4" y="27"/>
                    </a:lnTo>
                    <a:lnTo>
                      <a:pt x="12" y="39"/>
                    </a:lnTo>
                    <a:lnTo>
                      <a:pt x="21" y="49"/>
                    </a:lnTo>
                    <a:lnTo>
                      <a:pt x="32" y="59"/>
                    </a:lnTo>
                    <a:lnTo>
                      <a:pt x="40" y="68"/>
                    </a:lnTo>
                    <a:lnTo>
                      <a:pt x="50" y="78"/>
                    </a:lnTo>
                    <a:lnTo>
                      <a:pt x="64" y="87"/>
                    </a:lnTo>
                    <a:lnTo>
                      <a:pt x="78" y="95"/>
                    </a:lnTo>
                    <a:lnTo>
                      <a:pt x="91" y="103"/>
                    </a:lnTo>
                    <a:lnTo>
                      <a:pt x="104" y="113"/>
                    </a:lnTo>
                    <a:lnTo>
                      <a:pt x="118" y="120"/>
                    </a:lnTo>
                    <a:lnTo>
                      <a:pt x="132" y="130"/>
                    </a:lnTo>
                    <a:lnTo>
                      <a:pt x="144" y="138"/>
                    </a:lnTo>
                    <a:lnTo>
                      <a:pt x="160" y="146"/>
                    </a:lnTo>
                    <a:lnTo>
                      <a:pt x="173" y="154"/>
                    </a:lnTo>
                    <a:lnTo>
                      <a:pt x="187" y="162"/>
                    </a:lnTo>
                    <a:lnTo>
                      <a:pt x="200" y="169"/>
                    </a:lnTo>
                    <a:lnTo>
                      <a:pt x="214" y="179"/>
                    </a:lnTo>
                    <a:lnTo>
                      <a:pt x="229" y="186"/>
                    </a:lnTo>
                    <a:lnTo>
                      <a:pt x="243" y="194"/>
                    </a:lnTo>
                    <a:lnTo>
                      <a:pt x="257" y="201"/>
                    </a:lnTo>
                    <a:lnTo>
                      <a:pt x="272" y="210"/>
                    </a:lnTo>
                    <a:lnTo>
                      <a:pt x="283" y="212"/>
                    </a:lnTo>
                    <a:lnTo>
                      <a:pt x="294" y="213"/>
                    </a:lnTo>
                    <a:lnTo>
                      <a:pt x="296" y="207"/>
                    </a:lnTo>
                    <a:lnTo>
                      <a:pt x="299" y="199"/>
                    </a:lnTo>
                    <a:lnTo>
                      <a:pt x="281" y="189"/>
                    </a:lnTo>
                    <a:lnTo>
                      <a:pt x="264" y="181"/>
                    </a:lnTo>
                    <a:lnTo>
                      <a:pt x="247" y="171"/>
                    </a:lnTo>
                    <a:lnTo>
                      <a:pt x="230" y="162"/>
                    </a:lnTo>
                    <a:lnTo>
                      <a:pt x="214" y="154"/>
                    </a:lnTo>
                    <a:lnTo>
                      <a:pt x="197" y="144"/>
                    </a:lnTo>
                    <a:lnTo>
                      <a:pt x="182" y="135"/>
                    </a:lnTo>
                    <a:lnTo>
                      <a:pt x="165" y="126"/>
                    </a:lnTo>
                    <a:lnTo>
                      <a:pt x="148" y="117"/>
                    </a:lnTo>
                    <a:lnTo>
                      <a:pt x="133" y="106"/>
                    </a:lnTo>
                    <a:lnTo>
                      <a:pt x="118" y="95"/>
                    </a:lnTo>
                    <a:lnTo>
                      <a:pt x="103" y="87"/>
                    </a:lnTo>
                    <a:lnTo>
                      <a:pt x="86" y="76"/>
                    </a:lnTo>
                    <a:lnTo>
                      <a:pt x="71" y="65"/>
                    </a:lnTo>
                    <a:lnTo>
                      <a:pt x="55" y="53"/>
                    </a:lnTo>
                    <a:lnTo>
                      <a:pt x="41" y="44"/>
                    </a:lnTo>
                    <a:lnTo>
                      <a:pt x="37" y="38"/>
                    </a:lnTo>
                    <a:lnTo>
                      <a:pt x="33" y="32"/>
                    </a:lnTo>
                    <a:lnTo>
                      <a:pt x="30" y="26"/>
                    </a:lnTo>
                    <a:lnTo>
                      <a:pt x="29" y="21"/>
                    </a:lnTo>
                    <a:lnTo>
                      <a:pt x="25" y="14"/>
                    </a:lnTo>
                    <a:lnTo>
                      <a:pt x="21" y="9"/>
                    </a:lnTo>
                    <a:lnTo>
                      <a:pt x="15" y="4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B3B3A8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6" name="Freeform 40"/>
              <p:cNvSpPr>
                <a:spLocks/>
              </p:cNvSpPr>
              <p:nvPr/>
            </p:nvSpPr>
            <p:spPr bwMode="auto">
              <a:xfrm>
                <a:off x="1562" y="12348"/>
                <a:ext cx="38" cy="66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6" y="9"/>
                  </a:cxn>
                  <a:cxn ang="0">
                    <a:pos x="8" y="18"/>
                  </a:cxn>
                  <a:cxn ang="0">
                    <a:pos x="2" y="30"/>
                  </a:cxn>
                  <a:cxn ang="0">
                    <a:pos x="1" y="42"/>
                  </a:cxn>
                  <a:cxn ang="0">
                    <a:pos x="0" y="54"/>
                  </a:cxn>
                  <a:cxn ang="0">
                    <a:pos x="2" y="67"/>
                  </a:cxn>
                  <a:cxn ang="0">
                    <a:pos x="7" y="80"/>
                  </a:cxn>
                  <a:cxn ang="0">
                    <a:pos x="12" y="92"/>
                  </a:cxn>
                  <a:cxn ang="0">
                    <a:pos x="18" y="105"/>
                  </a:cxn>
                  <a:cxn ang="0">
                    <a:pos x="26" y="118"/>
                  </a:cxn>
                  <a:cxn ang="0">
                    <a:pos x="33" y="130"/>
                  </a:cxn>
                  <a:cxn ang="0">
                    <a:pos x="43" y="143"/>
                  </a:cxn>
                  <a:cxn ang="0">
                    <a:pos x="50" y="153"/>
                  </a:cxn>
                  <a:cxn ang="0">
                    <a:pos x="58" y="165"/>
                  </a:cxn>
                  <a:cxn ang="0">
                    <a:pos x="66" y="176"/>
                  </a:cxn>
                  <a:cxn ang="0">
                    <a:pos x="73" y="187"/>
                  </a:cxn>
                  <a:cxn ang="0">
                    <a:pos x="82" y="190"/>
                  </a:cxn>
                  <a:cxn ang="0">
                    <a:pos x="94" y="192"/>
                  </a:cxn>
                  <a:cxn ang="0">
                    <a:pos x="104" y="194"/>
                  </a:cxn>
                  <a:cxn ang="0">
                    <a:pos x="115" y="198"/>
                  </a:cxn>
                  <a:cxn ang="0">
                    <a:pos x="115" y="185"/>
                  </a:cxn>
                  <a:cxn ang="0">
                    <a:pos x="115" y="173"/>
                  </a:cxn>
                  <a:cxn ang="0">
                    <a:pos x="111" y="161"/>
                  </a:cxn>
                  <a:cxn ang="0">
                    <a:pos x="107" y="149"/>
                  </a:cxn>
                  <a:cxn ang="0">
                    <a:pos x="100" y="138"/>
                  </a:cxn>
                  <a:cxn ang="0">
                    <a:pos x="94" y="129"/>
                  </a:cxn>
                  <a:cxn ang="0">
                    <a:pos x="87" y="118"/>
                  </a:cxn>
                  <a:cxn ang="0">
                    <a:pos x="79" y="107"/>
                  </a:cxn>
                  <a:cxn ang="0">
                    <a:pos x="71" y="95"/>
                  </a:cxn>
                  <a:cxn ang="0">
                    <a:pos x="62" y="85"/>
                  </a:cxn>
                  <a:cxn ang="0">
                    <a:pos x="55" y="73"/>
                  </a:cxn>
                  <a:cxn ang="0">
                    <a:pos x="50" y="63"/>
                  </a:cxn>
                  <a:cxn ang="0">
                    <a:pos x="44" y="51"/>
                  </a:cxn>
                  <a:cxn ang="0">
                    <a:pos x="43" y="39"/>
                  </a:cxn>
                  <a:cxn ang="0">
                    <a:pos x="41" y="27"/>
                  </a:cxn>
                  <a:cxn ang="0">
                    <a:pos x="44" y="14"/>
                  </a:cxn>
                  <a:cxn ang="0">
                    <a:pos x="40" y="9"/>
                  </a:cxn>
                  <a:cxn ang="0">
                    <a:pos x="36" y="6"/>
                  </a:cxn>
                  <a:cxn ang="0">
                    <a:pos x="30" y="2"/>
                  </a:cxn>
                  <a:cxn ang="0">
                    <a:pos x="27" y="0"/>
                  </a:cxn>
                  <a:cxn ang="0">
                    <a:pos x="27" y="0"/>
                  </a:cxn>
                </a:cxnLst>
                <a:rect l="0" t="0" r="r" b="b"/>
                <a:pathLst>
                  <a:path w="115" h="198">
                    <a:moveTo>
                      <a:pt x="27" y="0"/>
                    </a:moveTo>
                    <a:lnTo>
                      <a:pt x="16" y="9"/>
                    </a:lnTo>
                    <a:lnTo>
                      <a:pt x="8" y="18"/>
                    </a:lnTo>
                    <a:lnTo>
                      <a:pt x="2" y="30"/>
                    </a:lnTo>
                    <a:lnTo>
                      <a:pt x="1" y="42"/>
                    </a:lnTo>
                    <a:lnTo>
                      <a:pt x="0" y="54"/>
                    </a:lnTo>
                    <a:lnTo>
                      <a:pt x="2" y="67"/>
                    </a:lnTo>
                    <a:lnTo>
                      <a:pt x="7" y="80"/>
                    </a:lnTo>
                    <a:lnTo>
                      <a:pt x="12" y="92"/>
                    </a:lnTo>
                    <a:lnTo>
                      <a:pt x="18" y="105"/>
                    </a:lnTo>
                    <a:lnTo>
                      <a:pt x="26" y="118"/>
                    </a:lnTo>
                    <a:lnTo>
                      <a:pt x="33" y="130"/>
                    </a:lnTo>
                    <a:lnTo>
                      <a:pt x="43" y="143"/>
                    </a:lnTo>
                    <a:lnTo>
                      <a:pt x="50" y="153"/>
                    </a:lnTo>
                    <a:lnTo>
                      <a:pt x="58" y="165"/>
                    </a:lnTo>
                    <a:lnTo>
                      <a:pt x="66" y="176"/>
                    </a:lnTo>
                    <a:lnTo>
                      <a:pt x="73" y="187"/>
                    </a:lnTo>
                    <a:lnTo>
                      <a:pt x="82" y="190"/>
                    </a:lnTo>
                    <a:lnTo>
                      <a:pt x="94" y="192"/>
                    </a:lnTo>
                    <a:lnTo>
                      <a:pt x="104" y="194"/>
                    </a:lnTo>
                    <a:lnTo>
                      <a:pt x="115" y="198"/>
                    </a:lnTo>
                    <a:lnTo>
                      <a:pt x="115" y="185"/>
                    </a:lnTo>
                    <a:lnTo>
                      <a:pt x="115" y="173"/>
                    </a:lnTo>
                    <a:lnTo>
                      <a:pt x="111" y="161"/>
                    </a:lnTo>
                    <a:lnTo>
                      <a:pt x="107" y="149"/>
                    </a:lnTo>
                    <a:lnTo>
                      <a:pt x="100" y="138"/>
                    </a:lnTo>
                    <a:lnTo>
                      <a:pt x="94" y="129"/>
                    </a:lnTo>
                    <a:lnTo>
                      <a:pt x="87" y="118"/>
                    </a:lnTo>
                    <a:lnTo>
                      <a:pt x="79" y="107"/>
                    </a:lnTo>
                    <a:lnTo>
                      <a:pt x="71" y="95"/>
                    </a:lnTo>
                    <a:lnTo>
                      <a:pt x="62" y="85"/>
                    </a:lnTo>
                    <a:lnTo>
                      <a:pt x="55" y="73"/>
                    </a:lnTo>
                    <a:lnTo>
                      <a:pt x="50" y="63"/>
                    </a:lnTo>
                    <a:lnTo>
                      <a:pt x="44" y="51"/>
                    </a:lnTo>
                    <a:lnTo>
                      <a:pt x="43" y="39"/>
                    </a:lnTo>
                    <a:lnTo>
                      <a:pt x="41" y="27"/>
                    </a:lnTo>
                    <a:lnTo>
                      <a:pt x="44" y="14"/>
                    </a:lnTo>
                    <a:lnTo>
                      <a:pt x="40" y="9"/>
                    </a:lnTo>
                    <a:lnTo>
                      <a:pt x="36" y="6"/>
                    </a:lnTo>
                    <a:lnTo>
                      <a:pt x="30" y="2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273B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7" name="Freeform 41"/>
              <p:cNvSpPr>
                <a:spLocks/>
              </p:cNvSpPr>
              <p:nvPr/>
            </p:nvSpPr>
            <p:spPr bwMode="auto">
              <a:xfrm>
                <a:off x="1543" y="12348"/>
                <a:ext cx="30" cy="60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16" y="8"/>
                  </a:cxn>
                  <a:cxn ang="0">
                    <a:pos x="8" y="18"/>
                  </a:cxn>
                  <a:cxn ang="0">
                    <a:pos x="2" y="27"/>
                  </a:cxn>
                  <a:cxn ang="0">
                    <a:pos x="1" y="39"/>
                  </a:cxn>
                  <a:cxn ang="0">
                    <a:pos x="0" y="51"/>
                  </a:cxn>
                  <a:cxn ang="0">
                    <a:pos x="0" y="63"/>
                  </a:cxn>
                  <a:cxn ang="0">
                    <a:pos x="2" y="75"/>
                  </a:cxn>
                  <a:cxn ang="0">
                    <a:pos x="8" y="87"/>
                  </a:cxn>
                  <a:cxn ang="0">
                    <a:pos x="11" y="100"/>
                  </a:cxn>
                  <a:cxn ang="0">
                    <a:pos x="16" y="112"/>
                  </a:cxn>
                  <a:cxn ang="0">
                    <a:pos x="22" y="124"/>
                  </a:cxn>
                  <a:cxn ang="0">
                    <a:pos x="29" y="137"/>
                  </a:cxn>
                  <a:cxn ang="0">
                    <a:pos x="36" y="148"/>
                  </a:cxn>
                  <a:cxn ang="0">
                    <a:pos x="44" y="161"/>
                  </a:cxn>
                  <a:cxn ang="0">
                    <a:pos x="51" y="170"/>
                  </a:cxn>
                  <a:cxn ang="0">
                    <a:pos x="59" y="181"/>
                  </a:cxn>
                  <a:cxn ang="0">
                    <a:pos x="72" y="181"/>
                  </a:cxn>
                  <a:cxn ang="0">
                    <a:pos x="84" y="181"/>
                  </a:cxn>
                  <a:cxn ang="0">
                    <a:pos x="89" y="173"/>
                  </a:cxn>
                  <a:cxn ang="0">
                    <a:pos x="90" y="163"/>
                  </a:cxn>
                  <a:cxn ang="0">
                    <a:pos x="90" y="154"/>
                  </a:cxn>
                  <a:cxn ang="0">
                    <a:pos x="90" y="147"/>
                  </a:cxn>
                  <a:cxn ang="0">
                    <a:pos x="87" y="137"/>
                  </a:cxn>
                  <a:cxn ang="0">
                    <a:pos x="83" y="130"/>
                  </a:cxn>
                  <a:cxn ang="0">
                    <a:pos x="77" y="120"/>
                  </a:cxn>
                  <a:cxn ang="0">
                    <a:pos x="73" y="112"/>
                  </a:cxn>
                  <a:cxn ang="0">
                    <a:pos x="68" y="104"/>
                  </a:cxn>
                  <a:cxn ang="0">
                    <a:pos x="64" y="94"/>
                  </a:cxn>
                  <a:cxn ang="0">
                    <a:pos x="57" y="85"/>
                  </a:cxn>
                  <a:cxn ang="0">
                    <a:pos x="54" y="77"/>
                  </a:cxn>
                  <a:cxn ang="0">
                    <a:pos x="51" y="68"/>
                  </a:cxn>
                  <a:cxn ang="0">
                    <a:pos x="50" y="58"/>
                  </a:cxn>
                  <a:cxn ang="0">
                    <a:pos x="50" y="50"/>
                  </a:cxn>
                  <a:cxn ang="0">
                    <a:pos x="51" y="41"/>
                  </a:cxn>
                  <a:cxn ang="0">
                    <a:pos x="48" y="36"/>
                  </a:cxn>
                  <a:cxn ang="0">
                    <a:pos x="46" y="30"/>
                  </a:cxn>
                  <a:cxn ang="0">
                    <a:pos x="41" y="24"/>
                  </a:cxn>
                  <a:cxn ang="0">
                    <a:pos x="40" y="17"/>
                  </a:cxn>
                  <a:cxn ang="0">
                    <a:pos x="34" y="11"/>
                  </a:cxn>
                  <a:cxn ang="0">
                    <a:pos x="33" y="5"/>
                  </a:cxn>
                  <a:cxn ang="0">
                    <a:pos x="29" y="1"/>
                  </a:cxn>
                  <a:cxn ang="0">
                    <a:pos x="27" y="0"/>
                  </a:cxn>
                  <a:cxn ang="0">
                    <a:pos x="27" y="0"/>
                  </a:cxn>
                </a:cxnLst>
                <a:rect l="0" t="0" r="r" b="b"/>
                <a:pathLst>
                  <a:path w="90" h="181">
                    <a:moveTo>
                      <a:pt x="27" y="0"/>
                    </a:moveTo>
                    <a:lnTo>
                      <a:pt x="16" y="8"/>
                    </a:lnTo>
                    <a:lnTo>
                      <a:pt x="8" y="18"/>
                    </a:lnTo>
                    <a:lnTo>
                      <a:pt x="2" y="27"/>
                    </a:lnTo>
                    <a:lnTo>
                      <a:pt x="1" y="39"/>
                    </a:lnTo>
                    <a:lnTo>
                      <a:pt x="0" y="51"/>
                    </a:lnTo>
                    <a:lnTo>
                      <a:pt x="0" y="63"/>
                    </a:lnTo>
                    <a:lnTo>
                      <a:pt x="2" y="75"/>
                    </a:lnTo>
                    <a:lnTo>
                      <a:pt x="8" y="87"/>
                    </a:lnTo>
                    <a:lnTo>
                      <a:pt x="11" y="100"/>
                    </a:lnTo>
                    <a:lnTo>
                      <a:pt x="16" y="112"/>
                    </a:lnTo>
                    <a:lnTo>
                      <a:pt x="22" y="124"/>
                    </a:lnTo>
                    <a:lnTo>
                      <a:pt x="29" y="137"/>
                    </a:lnTo>
                    <a:lnTo>
                      <a:pt x="36" y="148"/>
                    </a:lnTo>
                    <a:lnTo>
                      <a:pt x="44" y="161"/>
                    </a:lnTo>
                    <a:lnTo>
                      <a:pt x="51" y="170"/>
                    </a:lnTo>
                    <a:lnTo>
                      <a:pt x="59" y="181"/>
                    </a:lnTo>
                    <a:lnTo>
                      <a:pt x="72" y="181"/>
                    </a:lnTo>
                    <a:lnTo>
                      <a:pt x="84" y="181"/>
                    </a:lnTo>
                    <a:lnTo>
                      <a:pt x="89" y="173"/>
                    </a:lnTo>
                    <a:lnTo>
                      <a:pt x="90" y="163"/>
                    </a:lnTo>
                    <a:lnTo>
                      <a:pt x="90" y="154"/>
                    </a:lnTo>
                    <a:lnTo>
                      <a:pt x="90" y="147"/>
                    </a:lnTo>
                    <a:lnTo>
                      <a:pt x="87" y="137"/>
                    </a:lnTo>
                    <a:lnTo>
                      <a:pt x="83" y="130"/>
                    </a:lnTo>
                    <a:lnTo>
                      <a:pt x="77" y="120"/>
                    </a:lnTo>
                    <a:lnTo>
                      <a:pt x="73" y="112"/>
                    </a:lnTo>
                    <a:lnTo>
                      <a:pt x="68" y="104"/>
                    </a:lnTo>
                    <a:lnTo>
                      <a:pt x="64" y="94"/>
                    </a:lnTo>
                    <a:lnTo>
                      <a:pt x="57" y="85"/>
                    </a:lnTo>
                    <a:lnTo>
                      <a:pt x="54" y="77"/>
                    </a:lnTo>
                    <a:lnTo>
                      <a:pt x="51" y="68"/>
                    </a:lnTo>
                    <a:lnTo>
                      <a:pt x="50" y="58"/>
                    </a:lnTo>
                    <a:lnTo>
                      <a:pt x="50" y="50"/>
                    </a:lnTo>
                    <a:lnTo>
                      <a:pt x="51" y="41"/>
                    </a:lnTo>
                    <a:lnTo>
                      <a:pt x="48" y="36"/>
                    </a:lnTo>
                    <a:lnTo>
                      <a:pt x="46" y="30"/>
                    </a:lnTo>
                    <a:lnTo>
                      <a:pt x="41" y="24"/>
                    </a:lnTo>
                    <a:lnTo>
                      <a:pt x="40" y="17"/>
                    </a:lnTo>
                    <a:lnTo>
                      <a:pt x="34" y="11"/>
                    </a:lnTo>
                    <a:lnTo>
                      <a:pt x="33" y="5"/>
                    </a:lnTo>
                    <a:lnTo>
                      <a:pt x="29" y="1"/>
                    </a:lnTo>
                    <a:lnTo>
                      <a:pt x="27" y="0"/>
                    </a:lnTo>
                    <a:lnTo>
                      <a:pt x="27" y="0"/>
                    </a:lnTo>
                    <a:close/>
                  </a:path>
                </a:pathLst>
              </a:custGeom>
              <a:solidFill>
                <a:srgbClr val="80806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8" name="Freeform 42"/>
              <p:cNvSpPr>
                <a:spLocks/>
              </p:cNvSpPr>
              <p:nvPr/>
            </p:nvSpPr>
            <p:spPr bwMode="auto">
              <a:xfrm>
                <a:off x="1520" y="12348"/>
                <a:ext cx="24" cy="45"/>
              </a:xfrm>
              <a:custGeom>
                <a:avLst/>
                <a:gdLst/>
                <a:ahLst/>
                <a:cxnLst>
                  <a:cxn ang="0">
                    <a:pos x="30" y="0"/>
                  </a:cxn>
                  <a:cxn ang="0">
                    <a:pos x="20" y="2"/>
                  </a:cxn>
                  <a:cxn ang="0">
                    <a:pos x="13" y="9"/>
                  </a:cxn>
                  <a:cxn ang="0">
                    <a:pos x="6" y="14"/>
                  </a:cxn>
                  <a:cxn ang="0">
                    <a:pos x="2" y="24"/>
                  </a:cxn>
                  <a:cxn ang="0">
                    <a:pos x="0" y="30"/>
                  </a:cxn>
                  <a:cxn ang="0">
                    <a:pos x="0" y="39"/>
                  </a:cxn>
                  <a:cxn ang="0">
                    <a:pos x="0" y="49"/>
                  </a:cxn>
                  <a:cxn ang="0">
                    <a:pos x="2" y="57"/>
                  </a:cxn>
                  <a:cxn ang="0">
                    <a:pos x="2" y="66"/>
                  </a:cxn>
                  <a:cxn ang="0">
                    <a:pos x="6" y="75"/>
                  </a:cxn>
                  <a:cxn ang="0">
                    <a:pos x="9" y="83"/>
                  </a:cxn>
                  <a:cxn ang="0">
                    <a:pos x="15" y="92"/>
                  </a:cxn>
                  <a:cxn ang="0">
                    <a:pos x="18" y="99"/>
                  </a:cxn>
                  <a:cxn ang="0">
                    <a:pos x="23" y="107"/>
                  </a:cxn>
                  <a:cxn ang="0">
                    <a:pos x="29" y="113"/>
                  </a:cxn>
                  <a:cxn ang="0">
                    <a:pos x="33" y="122"/>
                  </a:cxn>
                  <a:cxn ang="0">
                    <a:pos x="41" y="123"/>
                  </a:cxn>
                  <a:cxn ang="0">
                    <a:pos x="52" y="126"/>
                  </a:cxn>
                  <a:cxn ang="0">
                    <a:pos x="61" y="131"/>
                  </a:cxn>
                  <a:cxn ang="0">
                    <a:pos x="70" y="134"/>
                  </a:cxn>
                  <a:cxn ang="0">
                    <a:pos x="70" y="124"/>
                  </a:cxn>
                  <a:cxn ang="0">
                    <a:pos x="72" y="116"/>
                  </a:cxn>
                  <a:cxn ang="0">
                    <a:pos x="72" y="106"/>
                  </a:cxn>
                  <a:cxn ang="0">
                    <a:pos x="72" y="98"/>
                  </a:cxn>
                  <a:cxn ang="0">
                    <a:pos x="70" y="89"/>
                  </a:cxn>
                  <a:cxn ang="0">
                    <a:pos x="69" y="81"/>
                  </a:cxn>
                  <a:cxn ang="0">
                    <a:pos x="65" y="73"/>
                  </a:cxn>
                  <a:cxn ang="0">
                    <a:pos x="63" y="66"/>
                  </a:cxn>
                  <a:cxn ang="0">
                    <a:pos x="58" y="56"/>
                  </a:cxn>
                  <a:cxn ang="0">
                    <a:pos x="55" y="48"/>
                  </a:cxn>
                  <a:cxn ang="0">
                    <a:pos x="52" y="39"/>
                  </a:cxn>
                  <a:cxn ang="0">
                    <a:pos x="47" y="31"/>
                  </a:cxn>
                  <a:cxn ang="0">
                    <a:pos x="41" y="23"/>
                  </a:cxn>
                  <a:cxn ang="0">
                    <a:pos x="37" y="14"/>
                  </a:cxn>
                  <a:cxn ang="0">
                    <a:pos x="33" y="6"/>
                  </a:cxn>
                  <a:cxn ang="0">
                    <a:pos x="30" y="0"/>
                  </a:cxn>
                  <a:cxn ang="0">
                    <a:pos x="30" y="0"/>
                  </a:cxn>
                </a:cxnLst>
                <a:rect l="0" t="0" r="r" b="b"/>
                <a:pathLst>
                  <a:path w="72" h="134">
                    <a:moveTo>
                      <a:pt x="30" y="0"/>
                    </a:moveTo>
                    <a:lnTo>
                      <a:pt x="20" y="2"/>
                    </a:lnTo>
                    <a:lnTo>
                      <a:pt x="13" y="9"/>
                    </a:lnTo>
                    <a:lnTo>
                      <a:pt x="6" y="14"/>
                    </a:lnTo>
                    <a:lnTo>
                      <a:pt x="2" y="24"/>
                    </a:lnTo>
                    <a:lnTo>
                      <a:pt x="0" y="30"/>
                    </a:lnTo>
                    <a:lnTo>
                      <a:pt x="0" y="39"/>
                    </a:lnTo>
                    <a:lnTo>
                      <a:pt x="0" y="49"/>
                    </a:lnTo>
                    <a:lnTo>
                      <a:pt x="2" y="57"/>
                    </a:lnTo>
                    <a:lnTo>
                      <a:pt x="2" y="66"/>
                    </a:lnTo>
                    <a:lnTo>
                      <a:pt x="6" y="75"/>
                    </a:lnTo>
                    <a:lnTo>
                      <a:pt x="9" y="83"/>
                    </a:lnTo>
                    <a:lnTo>
                      <a:pt x="15" y="92"/>
                    </a:lnTo>
                    <a:lnTo>
                      <a:pt x="18" y="99"/>
                    </a:lnTo>
                    <a:lnTo>
                      <a:pt x="23" y="107"/>
                    </a:lnTo>
                    <a:lnTo>
                      <a:pt x="29" y="113"/>
                    </a:lnTo>
                    <a:lnTo>
                      <a:pt x="33" y="122"/>
                    </a:lnTo>
                    <a:lnTo>
                      <a:pt x="41" y="123"/>
                    </a:lnTo>
                    <a:lnTo>
                      <a:pt x="52" y="126"/>
                    </a:lnTo>
                    <a:lnTo>
                      <a:pt x="61" y="131"/>
                    </a:lnTo>
                    <a:lnTo>
                      <a:pt x="70" y="134"/>
                    </a:lnTo>
                    <a:lnTo>
                      <a:pt x="70" y="124"/>
                    </a:lnTo>
                    <a:lnTo>
                      <a:pt x="72" y="116"/>
                    </a:lnTo>
                    <a:lnTo>
                      <a:pt x="72" y="106"/>
                    </a:lnTo>
                    <a:lnTo>
                      <a:pt x="72" y="98"/>
                    </a:lnTo>
                    <a:lnTo>
                      <a:pt x="70" y="89"/>
                    </a:lnTo>
                    <a:lnTo>
                      <a:pt x="69" y="81"/>
                    </a:lnTo>
                    <a:lnTo>
                      <a:pt x="65" y="73"/>
                    </a:lnTo>
                    <a:lnTo>
                      <a:pt x="63" y="66"/>
                    </a:lnTo>
                    <a:lnTo>
                      <a:pt x="58" y="56"/>
                    </a:lnTo>
                    <a:lnTo>
                      <a:pt x="55" y="48"/>
                    </a:lnTo>
                    <a:lnTo>
                      <a:pt x="52" y="39"/>
                    </a:lnTo>
                    <a:lnTo>
                      <a:pt x="47" y="31"/>
                    </a:lnTo>
                    <a:lnTo>
                      <a:pt x="41" y="23"/>
                    </a:lnTo>
                    <a:lnTo>
                      <a:pt x="37" y="14"/>
                    </a:lnTo>
                    <a:lnTo>
                      <a:pt x="33" y="6"/>
                    </a:lnTo>
                    <a:lnTo>
                      <a:pt x="30" y="0"/>
                    </a:lnTo>
                    <a:lnTo>
                      <a:pt x="30" y="0"/>
                    </a:lnTo>
                    <a:close/>
                  </a:path>
                </a:pathLst>
              </a:custGeom>
              <a:solidFill>
                <a:srgbClr val="9494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59" name="Freeform 43"/>
              <p:cNvSpPr>
                <a:spLocks/>
              </p:cNvSpPr>
              <p:nvPr/>
            </p:nvSpPr>
            <p:spPr bwMode="auto">
              <a:xfrm>
                <a:off x="1725" y="12429"/>
                <a:ext cx="53" cy="15"/>
              </a:xfrm>
              <a:custGeom>
                <a:avLst/>
                <a:gdLst/>
                <a:ahLst/>
                <a:cxnLst>
                  <a:cxn ang="0">
                    <a:pos x="142" y="0"/>
                  </a:cxn>
                  <a:cxn ang="0">
                    <a:pos x="133" y="1"/>
                  </a:cxn>
                  <a:cxn ang="0">
                    <a:pos x="124" y="4"/>
                  </a:cxn>
                  <a:cxn ang="0">
                    <a:pos x="111" y="4"/>
                  </a:cxn>
                  <a:cxn ang="0">
                    <a:pos x="101" y="4"/>
                  </a:cxn>
                  <a:cxn ang="0">
                    <a:pos x="88" y="3"/>
                  </a:cxn>
                  <a:cxn ang="0">
                    <a:pos x="76" y="3"/>
                  </a:cxn>
                  <a:cxn ang="0">
                    <a:pos x="64" y="1"/>
                  </a:cxn>
                  <a:cxn ang="0">
                    <a:pos x="53" y="1"/>
                  </a:cxn>
                  <a:cxn ang="0">
                    <a:pos x="40" y="1"/>
                  </a:cxn>
                  <a:cxn ang="0">
                    <a:pos x="31" y="3"/>
                  </a:cxn>
                  <a:cxn ang="0">
                    <a:pos x="21" y="4"/>
                  </a:cxn>
                  <a:cxn ang="0">
                    <a:pos x="14" y="9"/>
                  </a:cxn>
                  <a:cxn ang="0">
                    <a:pos x="6" y="13"/>
                  </a:cxn>
                  <a:cxn ang="0">
                    <a:pos x="4" y="19"/>
                  </a:cxn>
                  <a:cxn ang="0">
                    <a:pos x="0" y="29"/>
                  </a:cxn>
                  <a:cxn ang="0">
                    <a:pos x="4" y="41"/>
                  </a:cxn>
                  <a:cxn ang="0">
                    <a:pos x="10" y="41"/>
                  </a:cxn>
                  <a:cxn ang="0">
                    <a:pos x="19" y="42"/>
                  </a:cxn>
                  <a:cxn ang="0">
                    <a:pos x="25" y="43"/>
                  </a:cxn>
                  <a:cxn ang="0">
                    <a:pos x="33" y="43"/>
                  </a:cxn>
                  <a:cxn ang="0">
                    <a:pos x="40" y="43"/>
                  </a:cxn>
                  <a:cxn ang="0">
                    <a:pos x="49" y="43"/>
                  </a:cxn>
                  <a:cxn ang="0">
                    <a:pos x="57" y="43"/>
                  </a:cxn>
                  <a:cxn ang="0">
                    <a:pos x="65" y="44"/>
                  </a:cxn>
                  <a:cxn ang="0">
                    <a:pos x="75" y="44"/>
                  </a:cxn>
                  <a:cxn ang="0">
                    <a:pos x="81" y="44"/>
                  </a:cxn>
                  <a:cxn ang="0">
                    <a:pos x="92" y="44"/>
                  </a:cxn>
                  <a:cxn ang="0">
                    <a:pos x="100" y="44"/>
                  </a:cxn>
                  <a:cxn ang="0">
                    <a:pos x="108" y="44"/>
                  </a:cxn>
                  <a:cxn ang="0">
                    <a:pos x="117" y="44"/>
                  </a:cxn>
                  <a:cxn ang="0">
                    <a:pos x="125" y="44"/>
                  </a:cxn>
                  <a:cxn ang="0">
                    <a:pos x="135" y="44"/>
                  </a:cxn>
                  <a:cxn ang="0">
                    <a:pos x="145" y="40"/>
                  </a:cxn>
                  <a:cxn ang="0">
                    <a:pos x="152" y="35"/>
                  </a:cxn>
                  <a:cxn ang="0">
                    <a:pos x="157" y="28"/>
                  </a:cxn>
                  <a:cxn ang="0">
                    <a:pos x="158" y="23"/>
                  </a:cxn>
                  <a:cxn ang="0">
                    <a:pos x="157" y="16"/>
                  </a:cxn>
                  <a:cxn ang="0">
                    <a:pos x="153" y="10"/>
                  </a:cxn>
                  <a:cxn ang="0">
                    <a:pos x="149" y="4"/>
                  </a:cxn>
                  <a:cxn ang="0">
                    <a:pos x="142" y="0"/>
                  </a:cxn>
                  <a:cxn ang="0">
                    <a:pos x="142" y="0"/>
                  </a:cxn>
                </a:cxnLst>
                <a:rect l="0" t="0" r="r" b="b"/>
                <a:pathLst>
                  <a:path w="158" h="44">
                    <a:moveTo>
                      <a:pt x="142" y="0"/>
                    </a:moveTo>
                    <a:lnTo>
                      <a:pt x="133" y="1"/>
                    </a:lnTo>
                    <a:lnTo>
                      <a:pt x="124" y="4"/>
                    </a:lnTo>
                    <a:lnTo>
                      <a:pt x="111" y="4"/>
                    </a:lnTo>
                    <a:lnTo>
                      <a:pt x="101" y="4"/>
                    </a:lnTo>
                    <a:lnTo>
                      <a:pt x="88" y="3"/>
                    </a:lnTo>
                    <a:lnTo>
                      <a:pt x="76" y="3"/>
                    </a:lnTo>
                    <a:lnTo>
                      <a:pt x="64" y="1"/>
                    </a:lnTo>
                    <a:lnTo>
                      <a:pt x="53" y="1"/>
                    </a:lnTo>
                    <a:lnTo>
                      <a:pt x="40" y="1"/>
                    </a:lnTo>
                    <a:lnTo>
                      <a:pt x="31" y="3"/>
                    </a:lnTo>
                    <a:lnTo>
                      <a:pt x="21" y="4"/>
                    </a:lnTo>
                    <a:lnTo>
                      <a:pt x="14" y="9"/>
                    </a:lnTo>
                    <a:lnTo>
                      <a:pt x="6" y="13"/>
                    </a:lnTo>
                    <a:lnTo>
                      <a:pt x="4" y="19"/>
                    </a:lnTo>
                    <a:lnTo>
                      <a:pt x="0" y="29"/>
                    </a:lnTo>
                    <a:lnTo>
                      <a:pt x="4" y="41"/>
                    </a:lnTo>
                    <a:lnTo>
                      <a:pt x="10" y="41"/>
                    </a:lnTo>
                    <a:lnTo>
                      <a:pt x="19" y="42"/>
                    </a:lnTo>
                    <a:lnTo>
                      <a:pt x="25" y="43"/>
                    </a:lnTo>
                    <a:lnTo>
                      <a:pt x="33" y="43"/>
                    </a:lnTo>
                    <a:lnTo>
                      <a:pt x="40" y="43"/>
                    </a:lnTo>
                    <a:lnTo>
                      <a:pt x="49" y="43"/>
                    </a:lnTo>
                    <a:lnTo>
                      <a:pt x="57" y="43"/>
                    </a:lnTo>
                    <a:lnTo>
                      <a:pt x="65" y="44"/>
                    </a:lnTo>
                    <a:lnTo>
                      <a:pt x="75" y="44"/>
                    </a:lnTo>
                    <a:lnTo>
                      <a:pt x="81" y="44"/>
                    </a:lnTo>
                    <a:lnTo>
                      <a:pt x="92" y="44"/>
                    </a:lnTo>
                    <a:lnTo>
                      <a:pt x="100" y="44"/>
                    </a:lnTo>
                    <a:lnTo>
                      <a:pt x="108" y="44"/>
                    </a:lnTo>
                    <a:lnTo>
                      <a:pt x="117" y="44"/>
                    </a:lnTo>
                    <a:lnTo>
                      <a:pt x="125" y="44"/>
                    </a:lnTo>
                    <a:lnTo>
                      <a:pt x="135" y="44"/>
                    </a:lnTo>
                    <a:lnTo>
                      <a:pt x="145" y="40"/>
                    </a:lnTo>
                    <a:lnTo>
                      <a:pt x="152" y="35"/>
                    </a:lnTo>
                    <a:lnTo>
                      <a:pt x="157" y="28"/>
                    </a:lnTo>
                    <a:lnTo>
                      <a:pt x="158" y="23"/>
                    </a:lnTo>
                    <a:lnTo>
                      <a:pt x="157" y="16"/>
                    </a:lnTo>
                    <a:lnTo>
                      <a:pt x="153" y="10"/>
                    </a:lnTo>
                    <a:lnTo>
                      <a:pt x="149" y="4"/>
                    </a:lnTo>
                    <a:lnTo>
                      <a:pt x="142" y="0"/>
                    </a:lnTo>
                    <a:lnTo>
                      <a:pt x="142" y="0"/>
                    </a:lnTo>
                    <a:close/>
                  </a:path>
                </a:pathLst>
              </a:custGeom>
              <a:solidFill>
                <a:srgbClr val="C2A85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0" name="Freeform 44"/>
              <p:cNvSpPr>
                <a:spLocks/>
              </p:cNvSpPr>
              <p:nvPr/>
            </p:nvSpPr>
            <p:spPr bwMode="auto">
              <a:xfrm>
                <a:off x="1658" y="12417"/>
                <a:ext cx="84" cy="26"/>
              </a:xfrm>
              <a:custGeom>
                <a:avLst/>
                <a:gdLst/>
                <a:ahLst/>
                <a:cxnLst>
                  <a:cxn ang="0">
                    <a:pos x="242" y="0"/>
                  </a:cxn>
                  <a:cxn ang="0">
                    <a:pos x="230" y="7"/>
                  </a:cxn>
                  <a:cxn ang="0">
                    <a:pos x="217" y="12"/>
                  </a:cxn>
                  <a:cxn ang="0">
                    <a:pos x="206" y="18"/>
                  </a:cxn>
                  <a:cxn ang="0">
                    <a:pos x="194" y="24"/>
                  </a:cxn>
                  <a:cxn ang="0">
                    <a:pos x="178" y="28"/>
                  </a:cxn>
                  <a:cxn ang="0">
                    <a:pos x="167" y="32"/>
                  </a:cxn>
                  <a:cxn ang="0">
                    <a:pos x="152" y="35"/>
                  </a:cxn>
                  <a:cxn ang="0">
                    <a:pos x="138" y="37"/>
                  </a:cxn>
                  <a:cxn ang="0">
                    <a:pos x="123" y="38"/>
                  </a:cxn>
                  <a:cxn ang="0">
                    <a:pos x="110" y="40"/>
                  </a:cxn>
                  <a:cxn ang="0">
                    <a:pos x="95" y="40"/>
                  </a:cxn>
                  <a:cxn ang="0">
                    <a:pos x="82" y="40"/>
                  </a:cxn>
                  <a:cxn ang="0">
                    <a:pos x="66" y="37"/>
                  </a:cxn>
                  <a:cxn ang="0">
                    <a:pos x="55" y="36"/>
                  </a:cxn>
                  <a:cxn ang="0">
                    <a:pos x="39" y="34"/>
                  </a:cxn>
                  <a:cxn ang="0">
                    <a:pos x="27" y="29"/>
                  </a:cxn>
                  <a:cxn ang="0">
                    <a:pos x="23" y="34"/>
                  </a:cxn>
                  <a:cxn ang="0">
                    <a:pos x="16" y="38"/>
                  </a:cxn>
                  <a:cxn ang="0">
                    <a:pos x="7" y="43"/>
                  </a:cxn>
                  <a:cxn ang="0">
                    <a:pos x="0" y="49"/>
                  </a:cxn>
                  <a:cxn ang="0">
                    <a:pos x="5" y="54"/>
                  </a:cxn>
                  <a:cxn ang="0">
                    <a:pos x="12" y="60"/>
                  </a:cxn>
                  <a:cxn ang="0">
                    <a:pos x="17" y="63"/>
                  </a:cxn>
                  <a:cxn ang="0">
                    <a:pos x="23" y="67"/>
                  </a:cxn>
                  <a:cxn ang="0">
                    <a:pos x="35" y="73"/>
                  </a:cxn>
                  <a:cxn ang="0">
                    <a:pos x="50" y="77"/>
                  </a:cxn>
                  <a:cxn ang="0">
                    <a:pos x="56" y="77"/>
                  </a:cxn>
                  <a:cxn ang="0">
                    <a:pos x="64" y="77"/>
                  </a:cxn>
                  <a:cxn ang="0">
                    <a:pos x="73" y="77"/>
                  </a:cxn>
                  <a:cxn ang="0">
                    <a:pos x="80" y="78"/>
                  </a:cxn>
                  <a:cxn ang="0">
                    <a:pos x="88" y="78"/>
                  </a:cxn>
                  <a:cxn ang="0">
                    <a:pos x="95" y="78"/>
                  </a:cxn>
                  <a:cxn ang="0">
                    <a:pos x="103" y="78"/>
                  </a:cxn>
                  <a:cxn ang="0">
                    <a:pos x="112" y="78"/>
                  </a:cxn>
                  <a:cxn ang="0">
                    <a:pos x="120" y="77"/>
                  </a:cxn>
                  <a:cxn ang="0">
                    <a:pos x="131" y="77"/>
                  </a:cxn>
                  <a:cxn ang="0">
                    <a:pos x="144" y="75"/>
                  </a:cxn>
                  <a:cxn ang="0">
                    <a:pos x="159" y="74"/>
                  </a:cxn>
                  <a:cxn ang="0">
                    <a:pos x="171" y="72"/>
                  </a:cxn>
                  <a:cxn ang="0">
                    <a:pos x="187" y="67"/>
                  </a:cxn>
                  <a:cxn ang="0">
                    <a:pos x="199" y="65"/>
                  </a:cxn>
                  <a:cxn ang="0">
                    <a:pos x="215" y="62"/>
                  </a:cxn>
                  <a:cxn ang="0">
                    <a:pos x="224" y="55"/>
                  </a:cxn>
                  <a:cxn ang="0">
                    <a:pos x="235" y="50"/>
                  </a:cxn>
                  <a:cxn ang="0">
                    <a:pos x="242" y="43"/>
                  </a:cxn>
                  <a:cxn ang="0">
                    <a:pos x="249" y="37"/>
                  </a:cxn>
                  <a:cxn ang="0">
                    <a:pos x="253" y="29"/>
                  </a:cxn>
                  <a:cxn ang="0">
                    <a:pos x="253" y="21"/>
                  </a:cxn>
                  <a:cxn ang="0">
                    <a:pos x="249" y="11"/>
                  </a:cxn>
                  <a:cxn ang="0">
                    <a:pos x="242" y="0"/>
                  </a:cxn>
                  <a:cxn ang="0">
                    <a:pos x="242" y="0"/>
                  </a:cxn>
                </a:cxnLst>
                <a:rect l="0" t="0" r="r" b="b"/>
                <a:pathLst>
                  <a:path w="253" h="78">
                    <a:moveTo>
                      <a:pt x="242" y="0"/>
                    </a:moveTo>
                    <a:lnTo>
                      <a:pt x="230" y="7"/>
                    </a:lnTo>
                    <a:lnTo>
                      <a:pt x="217" y="12"/>
                    </a:lnTo>
                    <a:lnTo>
                      <a:pt x="206" y="18"/>
                    </a:lnTo>
                    <a:lnTo>
                      <a:pt x="194" y="24"/>
                    </a:lnTo>
                    <a:lnTo>
                      <a:pt x="178" y="28"/>
                    </a:lnTo>
                    <a:lnTo>
                      <a:pt x="167" y="32"/>
                    </a:lnTo>
                    <a:lnTo>
                      <a:pt x="152" y="35"/>
                    </a:lnTo>
                    <a:lnTo>
                      <a:pt x="138" y="37"/>
                    </a:lnTo>
                    <a:lnTo>
                      <a:pt x="123" y="38"/>
                    </a:lnTo>
                    <a:lnTo>
                      <a:pt x="110" y="40"/>
                    </a:lnTo>
                    <a:lnTo>
                      <a:pt x="95" y="40"/>
                    </a:lnTo>
                    <a:lnTo>
                      <a:pt x="82" y="40"/>
                    </a:lnTo>
                    <a:lnTo>
                      <a:pt x="66" y="37"/>
                    </a:lnTo>
                    <a:lnTo>
                      <a:pt x="55" y="36"/>
                    </a:lnTo>
                    <a:lnTo>
                      <a:pt x="39" y="34"/>
                    </a:lnTo>
                    <a:lnTo>
                      <a:pt x="27" y="29"/>
                    </a:lnTo>
                    <a:lnTo>
                      <a:pt x="23" y="34"/>
                    </a:lnTo>
                    <a:lnTo>
                      <a:pt x="16" y="38"/>
                    </a:lnTo>
                    <a:lnTo>
                      <a:pt x="7" y="43"/>
                    </a:lnTo>
                    <a:lnTo>
                      <a:pt x="0" y="49"/>
                    </a:lnTo>
                    <a:lnTo>
                      <a:pt x="5" y="54"/>
                    </a:lnTo>
                    <a:lnTo>
                      <a:pt x="12" y="60"/>
                    </a:lnTo>
                    <a:lnTo>
                      <a:pt x="17" y="63"/>
                    </a:lnTo>
                    <a:lnTo>
                      <a:pt x="23" y="67"/>
                    </a:lnTo>
                    <a:lnTo>
                      <a:pt x="35" y="73"/>
                    </a:lnTo>
                    <a:lnTo>
                      <a:pt x="50" y="77"/>
                    </a:lnTo>
                    <a:lnTo>
                      <a:pt x="56" y="77"/>
                    </a:lnTo>
                    <a:lnTo>
                      <a:pt x="64" y="77"/>
                    </a:lnTo>
                    <a:lnTo>
                      <a:pt x="73" y="77"/>
                    </a:lnTo>
                    <a:lnTo>
                      <a:pt x="80" y="78"/>
                    </a:lnTo>
                    <a:lnTo>
                      <a:pt x="88" y="78"/>
                    </a:lnTo>
                    <a:lnTo>
                      <a:pt x="95" y="78"/>
                    </a:lnTo>
                    <a:lnTo>
                      <a:pt x="103" y="78"/>
                    </a:lnTo>
                    <a:lnTo>
                      <a:pt x="112" y="78"/>
                    </a:lnTo>
                    <a:lnTo>
                      <a:pt x="120" y="77"/>
                    </a:lnTo>
                    <a:lnTo>
                      <a:pt x="131" y="77"/>
                    </a:lnTo>
                    <a:lnTo>
                      <a:pt x="144" y="75"/>
                    </a:lnTo>
                    <a:lnTo>
                      <a:pt x="159" y="74"/>
                    </a:lnTo>
                    <a:lnTo>
                      <a:pt x="171" y="72"/>
                    </a:lnTo>
                    <a:lnTo>
                      <a:pt x="187" y="67"/>
                    </a:lnTo>
                    <a:lnTo>
                      <a:pt x="199" y="65"/>
                    </a:lnTo>
                    <a:lnTo>
                      <a:pt x="215" y="62"/>
                    </a:lnTo>
                    <a:lnTo>
                      <a:pt x="224" y="55"/>
                    </a:lnTo>
                    <a:lnTo>
                      <a:pt x="235" y="50"/>
                    </a:lnTo>
                    <a:lnTo>
                      <a:pt x="242" y="43"/>
                    </a:lnTo>
                    <a:lnTo>
                      <a:pt x="249" y="37"/>
                    </a:lnTo>
                    <a:lnTo>
                      <a:pt x="253" y="29"/>
                    </a:lnTo>
                    <a:lnTo>
                      <a:pt x="253" y="21"/>
                    </a:lnTo>
                    <a:lnTo>
                      <a:pt x="249" y="11"/>
                    </a:lnTo>
                    <a:lnTo>
                      <a:pt x="242" y="0"/>
                    </a:lnTo>
                    <a:lnTo>
                      <a:pt x="242" y="0"/>
                    </a:lnTo>
                    <a:close/>
                  </a:path>
                </a:pathLst>
              </a:custGeom>
              <a:solidFill>
                <a:srgbClr val="CCCC9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1" name="Freeform 45"/>
              <p:cNvSpPr>
                <a:spLocks/>
              </p:cNvSpPr>
              <p:nvPr/>
            </p:nvSpPr>
            <p:spPr bwMode="auto">
              <a:xfrm>
                <a:off x="1577" y="12344"/>
                <a:ext cx="39" cy="22"/>
              </a:xfrm>
              <a:custGeom>
                <a:avLst/>
                <a:gdLst/>
                <a:ahLst/>
                <a:cxnLst>
                  <a:cxn ang="0">
                    <a:pos x="29" y="1"/>
                  </a:cxn>
                  <a:cxn ang="0">
                    <a:pos x="21" y="0"/>
                  </a:cxn>
                  <a:cxn ang="0">
                    <a:pos x="14" y="1"/>
                  </a:cxn>
                  <a:cxn ang="0">
                    <a:pos x="8" y="6"/>
                  </a:cxn>
                  <a:cxn ang="0">
                    <a:pos x="6" y="10"/>
                  </a:cxn>
                  <a:cxn ang="0">
                    <a:pos x="3" y="13"/>
                  </a:cxn>
                  <a:cxn ang="0">
                    <a:pos x="0" y="18"/>
                  </a:cxn>
                  <a:cxn ang="0">
                    <a:pos x="0" y="25"/>
                  </a:cxn>
                  <a:cxn ang="0">
                    <a:pos x="3" y="31"/>
                  </a:cxn>
                  <a:cxn ang="0">
                    <a:pos x="3" y="37"/>
                  </a:cxn>
                  <a:cxn ang="0">
                    <a:pos x="6" y="43"/>
                  </a:cxn>
                  <a:cxn ang="0">
                    <a:pos x="8" y="48"/>
                  </a:cxn>
                  <a:cxn ang="0">
                    <a:pos x="15" y="51"/>
                  </a:cxn>
                  <a:cxn ang="0">
                    <a:pos x="21" y="53"/>
                  </a:cxn>
                  <a:cxn ang="0">
                    <a:pos x="29" y="55"/>
                  </a:cxn>
                  <a:cxn ang="0">
                    <a:pos x="38" y="54"/>
                  </a:cxn>
                  <a:cxn ang="0">
                    <a:pos x="50" y="53"/>
                  </a:cxn>
                  <a:cxn ang="0">
                    <a:pos x="54" y="60"/>
                  </a:cxn>
                  <a:cxn ang="0">
                    <a:pos x="63" y="63"/>
                  </a:cxn>
                  <a:cxn ang="0">
                    <a:pos x="71" y="66"/>
                  </a:cxn>
                  <a:cxn ang="0">
                    <a:pos x="82" y="66"/>
                  </a:cxn>
                  <a:cxn ang="0">
                    <a:pos x="88" y="62"/>
                  </a:cxn>
                  <a:cxn ang="0">
                    <a:pos x="96" y="60"/>
                  </a:cxn>
                  <a:cxn ang="0">
                    <a:pos x="103" y="54"/>
                  </a:cxn>
                  <a:cxn ang="0">
                    <a:pos x="110" y="50"/>
                  </a:cxn>
                  <a:cxn ang="0">
                    <a:pos x="111" y="43"/>
                  </a:cxn>
                  <a:cxn ang="0">
                    <a:pos x="117" y="37"/>
                  </a:cxn>
                  <a:cxn ang="0">
                    <a:pos x="116" y="30"/>
                  </a:cxn>
                  <a:cxn ang="0">
                    <a:pos x="116" y="26"/>
                  </a:cxn>
                  <a:cxn ang="0">
                    <a:pos x="110" y="21"/>
                  </a:cxn>
                  <a:cxn ang="0">
                    <a:pos x="102" y="20"/>
                  </a:cxn>
                  <a:cxn ang="0">
                    <a:pos x="92" y="18"/>
                  </a:cxn>
                  <a:cxn ang="0">
                    <a:pos x="78" y="21"/>
                  </a:cxn>
                  <a:cxn ang="0">
                    <a:pos x="71" y="17"/>
                  </a:cxn>
                  <a:cxn ang="0">
                    <a:pos x="67" y="14"/>
                  </a:cxn>
                  <a:cxn ang="0">
                    <a:pos x="59" y="12"/>
                  </a:cxn>
                  <a:cxn ang="0">
                    <a:pos x="50" y="10"/>
                  </a:cxn>
                  <a:cxn ang="0">
                    <a:pos x="43" y="7"/>
                  </a:cxn>
                  <a:cxn ang="0">
                    <a:pos x="36" y="4"/>
                  </a:cxn>
                  <a:cxn ang="0">
                    <a:pos x="31" y="1"/>
                  </a:cxn>
                  <a:cxn ang="0">
                    <a:pos x="29" y="1"/>
                  </a:cxn>
                  <a:cxn ang="0">
                    <a:pos x="29" y="1"/>
                  </a:cxn>
                </a:cxnLst>
                <a:rect l="0" t="0" r="r" b="b"/>
                <a:pathLst>
                  <a:path w="117" h="66">
                    <a:moveTo>
                      <a:pt x="29" y="1"/>
                    </a:moveTo>
                    <a:lnTo>
                      <a:pt x="21" y="0"/>
                    </a:lnTo>
                    <a:lnTo>
                      <a:pt x="14" y="1"/>
                    </a:lnTo>
                    <a:lnTo>
                      <a:pt x="8" y="6"/>
                    </a:lnTo>
                    <a:lnTo>
                      <a:pt x="6" y="10"/>
                    </a:lnTo>
                    <a:lnTo>
                      <a:pt x="3" y="13"/>
                    </a:lnTo>
                    <a:lnTo>
                      <a:pt x="0" y="18"/>
                    </a:lnTo>
                    <a:lnTo>
                      <a:pt x="0" y="25"/>
                    </a:lnTo>
                    <a:lnTo>
                      <a:pt x="3" y="31"/>
                    </a:lnTo>
                    <a:lnTo>
                      <a:pt x="3" y="37"/>
                    </a:lnTo>
                    <a:lnTo>
                      <a:pt x="6" y="43"/>
                    </a:lnTo>
                    <a:lnTo>
                      <a:pt x="8" y="48"/>
                    </a:lnTo>
                    <a:lnTo>
                      <a:pt x="15" y="51"/>
                    </a:lnTo>
                    <a:lnTo>
                      <a:pt x="21" y="53"/>
                    </a:lnTo>
                    <a:lnTo>
                      <a:pt x="29" y="55"/>
                    </a:lnTo>
                    <a:lnTo>
                      <a:pt x="38" y="54"/>
                    </a:lnTo>
                    <a:lnTo>
                      <a:pt x="50" y="53"/>
                    </a:lnTo>
                    <a:lnTo>
                      <a:pt x="54" y="60"/>
                    </a:lnTo>
                    <a:lnTo>
                      <a:pt x="63" y="63"/>
                    </a:lnTo>
                    <a:lnTo>
                      <a:pt x="71" y="66"/>
                    </a:lnTo>
                    <a:lnTo>
                      <a:pt x="82" y="66"/>
                    </a:lnTo>
                    <a:lnTo>
                      <a:pt x="88" y="62"/>
                    </a:lnTo>
                    <a:lnTo>
                      <a:pt x="96" y="60"/>
                    </a:lnTo>
                    <a:lnTo>
                      <a:pt x="103" y="54"/>
                    </a:lnTo>
                    <a:lnTo>
                      <a:pt x="110" y="50"/>
                    </a:lnTo>
                    <a:lnTo>
                      <a:pt x="111" y="43"/>
                    </a:lnTo>
                    <a:lnTo>
                      <a:pt x="117" y="37"/>
                    </a:lnTo>
                    <a:lnTo>
                      <a:pt x="116" y="30"/>
                    </a:lnTo>
                    <a:lnTo>
                      <a:pt x="116" y="26"/>
                    </a:lnTo>
                    <a:lnTo>
                      <a:pt x="110" y="21"/>
                    </a:lnTo>
                    <a:lnTo>
                      <a:pt x="102" y="20"/>
                    </a:lnTo>
                    <a:lnTo>
                      <a:pt x="92" y="18"/>
                    </a:lnTo>
                    <a:lnTo>
                      <a:pt x="78" y="21"/>
                    </a:lnTo>
                    <a:lnTo>
                      <a:pt x="71" y="17"/>
                    </a:lnTo>
                    <a:lnTo>
                      <a:pt x="67" y="14"/>
                    </a:lnTo>
                    <a:lnTo>
                      <a:pt x="59" y="12"/>
                    </a:lnTo>
                    <a:lnTo>
                      <a:pt x="50" y="10"/>
                    </a:lnTo>
                    <a:lnTo>
                      <a:pt x="43" y="7"/>
                    </a:lnTo>
                    <a:lnTo>
                      <a:pt x="36" y="4"/>
                    </a:lnTo>
                    <a:lnTo>
                      <a:pt x="31" y="1"/>
                    </a:lnTo>
                    <a:lnTo>
                      <a:pt x="29" y="1"/>
                    </a:lnTo>
                    <a:lnTo>
                      <a:pt x="29" y="1"/>
                    </a:lnTo>
                    <a:close/>
                  </a:path>
                </a:pathLst>
              </a:custGeom>
              <a:solidFill>
                <a:srgbClr val="ABD6D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2" name="Freeform 46"/>
              <p:cNvSpPr>
                <a:spLocks/>
              </p:cNvSpPr>
              <p:nvPr/>
            </p:nvSpPr>
            <p:spPr bwMode="auto">
              <a:xfrm>
                <a:off x="1855" y="12416"/>
                <a:ext cx="61" cy="11"/>
              </a:xfrm>
              <a:custGeom>
                <a:avLst/>
                <a:gdLst/>
                <a:ahLst/>
                <a:cxnLst>
                  <a:cxn ang="0">
                    <a:pos x="175" y="0"/>
                  </a:cxn>
                  <a:cxn ang="0">
                    <a:pos x="164" y="2"/>
                  </a:cxn>
                  <a:cxn ang="0">
                    <a:pos x="153" y="4"/>
                  </a:cxn>
                  <a:cxn ang="0">
                    <a:pos x="142" y="5"/>
                  </a:cxn>
                  <a:cxn ang="0">
                    <a:pos x="132" y="7"/>
                  </a:cxn>
                  <a:cxn ang="0">
                    <a:pos x="120" y="7"/>
                  </a:cxn>
                  <a:cxn ang="0">
                    <a:pos x="109" y="7"/>
                  </a:cxn>
                  <a:cxn ang="0">
                    <a:pos x="96" y="7"/>
                  </a:cxn>
                  <a:cxn ang="0">
                    <a:pos x="86" y="7"/>
                  </a:cxn>
                  <a:cxn ang="0">
                    <a:pos x="74" y="7"/>
                  </a:cxn>
                  <a:cxn ang="0">
                    <a:pos x="63" y="7"/>
                  </a:cxn>
                  <a:cxn ang="0">
                    <a:pos x="50" y="7"/>
                  </a:cxn>
                  <a:cxn ang="0">
                    <a:pos x="41" y="9"/>
                  </a:cxn>
                  <a:cxn ang="0">
                    <a:pos x="29" y="11"/>
                  </a:cxn>
                  <a:cxn ang="0">
                    <a:pos x="18" y="13"/>
                  </a:cxn>
                  <a:cxn ang="0">
                    <a:pos x="9" y="17"/>
                  </a:cxn>
                  <a:cxn ang="0">
                    <a:pos x="0" y="23"/>
                  </a:cxn>
                  <a:cxn ang="0">
                    <a:pos x="7" y="26"/>
                  </a:cxn>
                  <a:cxn ang="0">
                    <a:pos x="14" y="34"/>
                  </a:cxn>
                  <a:cxn ang="0">
                    <a:pos x="24" y="31"/>
                  </a:cxn>
                  <a:cxn ang="0">
                    <a:pos x="34" y="29"/>
                  </a:cxn>
                  <a:cxn ang="0">
                    <a:pos x="46" y="27"/>
                  </a:cxn>
                  <a:cxn ang="0">
                    <a:pos x="56" y="27"/>
                  </a:cxn>
                  <a:cxn ang="0">
                    <a:pos x="67" y="27"/>
                  </a:cxn>
                  <a:cxn ang="0">
                    <a:pos x="80" y="27"/>
                  </a:cxn>
                  <a:cxn ang="0">
                    <a:pos x="89" y="27"/>
                  </a:cxn>
                  <a:cxn ang="0">
                    <a:pos x="102" y="29"/>
                  </a:cxn>
                  <a:cxn ang="0">
                    <a:pos x="111" y="27"/>
                  </a:cxn>
                  <a:cxn ang="0">
                    <a:pos x="123" y="27"/>
                  </a:cxn>
                  <a:cxn ang="0">
                    <a:pos x="134" y="26"/>
                  </a:cxn>
                  <a:cxn ang="0">
                    <a:pos x="145" y="26"/>
                  </a:cxn>
                  <a:cxn ang="0">
                    <a:pos x="155" y="23"/>
                  </a:cxn>
                  <a:cxn ang="0">
                    <a:pos x="166" y="21"/>
                  </a:cxn>
                  <a:cxn ang="0">
                    <a:pos x="174" y="18"/>
                  </a:cxn>
                  <a:cxn ang="0">
                    <a:pos x="184" y="13"/>
                  </a:cxn>
                  <a:cxn ang="0">
                    <a:pos x="181" y="9"/>
                  </a:cxn>
                  <a:cxn ang="0">
                    <a:pos x="178" y="5"/>
                  </a:cxn>
                  <a:cxn ang="0">
                    <a:pos x="175" y="1"/>
                  </a:cxn>
                  <a:cxn ang="0">
                    <a:pos x="175" y="0"/>
                  </a:cxn>
                  <a:cxn ang="0">
                    <a:pos x="175" y="0"/>
                  </a:cxn>
                </a:cxnLst>
                <a:rect l="0" t="0" r="r" b="b"/>
                <a:pathLst>
                  <a:path w="184" h="34">
                    <a:moveTo>
                      <a:pt x="175" y="0"/>
                    </a:moveTo>
                    <a:lnTo>
                      <a:pt x="164" y="2"/>
                    </a:lnTo>
                    <a:lnTo>
                      <a:pt x="153" y="4"/>
                    </a:lnTo>
                    <a:lnTo>
                      <a:pt x="142" y="5"/>
                    </a:lnTo>
                    <a:lnTo>
                      <a:pt x="132" y="7"/>
                    </a:lnTo>
                    <a:lnTo>
                      <a:pt x="120" y="7"/>
                    </a:lnTo>
                    <a:lnTo>
                      <a:pt x="109" y="7"/>
                    </a:lnTo>
                    <a:lnTo>
                      <a:pt x="96" y="7"/>
                    </a:lnTo>
                    <a:lnTo>
                      <a:pt x="86" y="7"/>
                    </a:lnTo>
                    <a:lnTo>
                      <a:pt x="74" y="7"/>
                    </a:lnTo>
                    <a:lnTo>
                      <a:pt x="63" y="7"/>
                    </a:lnTo>
                    <a:lnTo>
                      <a:pt x="50" y="7"/>
                    </a:lnTo>
                    <a:lnTo>
                      <a:pt x="41" y="9"/>
                    </a:lnTo>
                    <a:lnTo>
                      <a:pt x="29" y="11"/>
                    </a:lnTo>
                    <a:lnTo>
                      <a:pt x="18" y="13"/>
                    </a:lnTo>
                    <a:lnTo>
                      <a:pt x="9" y="17"/>
                    </a:lnTo>
                    <a:lnTo>
                      <a:pt x="0" y="23"/>
                    </a:lnTo>
                    <a:lnTo>
                      <a:pt x="7" y="26"/>
                    </a:lnTo>
                    <a:lnTo>
                      <a:pt x="14" y="34"/>
                    </a:lnTo>
                    <a:lnTo>
                      <a:pt x="24" y="31"/>
                    </a:lnTo>
                    <a:lnTo>
                      <a:pt x="34" y="29"/>
                    </a:lnTo>
                    <a:lnTo>
                      <a:pt x="46" y="27"/>
                    </a:lnTo>
                    <a:lnTo>
                      <a:pt x="56" y="27"/>
                    </a:lnTo>
                    <a:lnTo>
                      <a:pt x="67" y="27"/>
                    </a:lnTo>
                    <a:lnTo>
                      <a:pt x="80" y="27"/>
                    </a:lnTo>
                    <a:lnTo>
                      <a:pt x="89" y="27"/>
                    </a:lnTo>
                    <a:lnTo>
                      <a:pt x="102" y="29"/>
                    </a:lnTo>
                    <a:lnTo>
                      <a:pt x="111" y="27"/>
                    </a:lnTo>
                    <a:lnTo>
                      <a:pt x="123" y="27"/>
                    </a:lnTo>
                    <a:lnTo>
                      <a:pt x="134" y="26"/>
                    </a:lnTo>
                    <a:lnTo>
                      <a:pt x="145" y="26"/>
                    </a:lnTo>
                    <a:lnTo>
                      <a:pt x="155" y="23"/>
                    </a:lnTo>
                    <a:lnTo>
                      <a:pt x="166" y="21"/>
                    </a:lnTo>
                    <a:lnTo>
                      <a:pt x="174" y="18"/>
                    </a:lnTo>
                    <a:lnTo>
                      <a:pt x="184" y="13"/>
                    </a:lnTo>
                    <a:lnTo>
                      <a:pt x="181" y="9"/>
                    </a:lnTo>
                    <a:lnTo>
                      <a:pt x="178" y="5"/>
                    </a:lnTo>
                    <a:lnTo>
                      <a:pt x="175" y="1"/>
                    </a:lnTo>
                    <a:lnTo>
                      <a:pt x="175" y="0"/>
                    </a:lnTo>
                    <a:lnTo>
                      <a:pt x="175" y="0"/>
                    </a:lnTo>
                    <a:close/>
                  </a:path>
                </a:pathLst>
              </a:custGeom>
              <a:solidFill>
                <a:srgbClr val="E8E8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3" name="Freeform 47"/>
              <p:cNvSpPr>
                <a:spLocks/>
              </p:cNvSpPr>
              <p:nvPr/>
            </p:nvSpPr>
            <p:spPr bwMode="auto">
              <a:xfrm>
                <a:off x="2054" y="12429"/>
                <a:ext cx="193" cy="45"/>
              </a:xfrm>
              <a:custGeom>
                <a:avLst/>
                <a:gdLst/>
                <a:ahLst/>
                <a:cxnLst>
                  <a:cxn ang="0">
                    <a:pos x="6" y="1"/>
                  </a:cxn>
                  <a:cxn ang="0">
                    <a:pos x="0" y="12"/>
                  </a:cxn>
                  <a:cxn ang="0">
                    <a:pos x="21" y="19"/>
                  </a:cxn>
                  <a:cxn ang="0">
                    <a:pos x="64" y="26"/>
                  </a:cxn>
                  <a:cxn ang="0">
                    <a:pos x="109" y="35"/>
                  </a:cxn>
                  <a:cxn ang="0">
                    <a:pos x="151" y="42"/>
                  </a:cxn>
                  <a:cxn ang="0">
                    <a:pos x="195" y="50"/>
                  </a:cxn>
                  <a:cxn ang="0">
                    <a:pos x="238" y="58"/>
                  </a:cxn>
                  <a:cxn ang="0">
                    <a:pos x="283" y="66"/>
                  </a:cxn>
                  <a:cxn ang="0">
                    <a:pos x="326" y="72"/>
                  </a:cxn>
                  <a:cxn ang="0">
                    <a:pos x="363" y="79"/>
                  </a:cxn>
                  <a:cxn ang="0">
                    <a:pos x="390" y="86"/>
                  </a:cxn>
                  <a:cxn ang="0">
                    <a:pos x="416" y="94"/>
                  </a:cxn>
                  <a:cxn ang="0">
                    <a:pos x="444" y="103"/>
                  </a:cxn>
                  <a:cxn ang="0">
                    <a:pos x="472" y="109"/>
                  </a:cxn>
                  <a:cxn ang="0">
                    <a:pos x="500" y="117"/>
                  </a:cxn>
                  <a:cxn ang="0">
                    <a:pos x="526" y="123"/>
                  </a:cxn>
                  <a:cxn ang="0">
                    <a:pos x="555" y="130"/>
                  </a:cxn>
                  <a:cxn ang="0">
                    <a:pos x="575" y="126"/>
                  </a:cxn>
                  <a:cxn ang="0">
                    <a:pos x="558" y="112"/>
                  </a:cxn>
                  <a:cxn ang="0">
                    <a:pos x="516" y="101"/>
                  </a:cxn>
                  <a:cxn ang="0">
                    <a:pos x="476" y="90"/>
                  </a:cxn>
                  <a:cxn ang="0">
                    <a:pos x="436" y="78"/>
                  </a:cxn>
                  <a:cxn ang="0">
                    <a:pos x="394" y="66"/>
                  </a:cxn>
                  <a:cxn ang="0">
                    <a:pos x="352" y="56"/>
                  </a:cxn>
                  <a:cxn ang="0">
                    <a:pos x="310" y="49"/>
                  </a:cxn>
                  <a:cxn ang="0">
                    <a:pos x="269" y="43"/>
                  </a:cxn>
                  <a:cxn ang="0">
                    <a:pos x="233" y="38"/>
                  </a:cxn>
                  <a:cxn ang="0">
                    <a:pos x="203" y="31"/>
                  </a:cxn>
                  <a:cxn ang="0">
                    <a:pos x="173" y="26"/>
                  </a:cxn>
                  <a:cxn ang="0">
                    <a:pos x="144" y="19"/>
                  </a:cxn>
                  <a:cxn ang="0">
                    <a:pos x="113" y="15"/>
                  </a:cxn>
                  <a:cxn ang="0">
                    <a:pos x="84" y="11"/>
                  </a:cxn>
                  <a:cxn ang="0">
                    <a:pos x="53" y="5"/>
                  </a:cxn>
                  <a:cxn ang="0">
                    <a:pos x="23" y="1"/>
                  </a:cxn>
                  <a:cxn ang="0">
                    <a:pos x="9" y="0"/>
                  </a:cxn>
                </a:cxnLst>
                <a:rect l="0" t="0" r="r" b="b"/>
                <a:pathLst>
                  <a:path w="579" h="134">
                    <a:moveTo>
                      <a:pt x="9" y="0"/>
                    </a:moveTo>
                    <a:lnTo>
                      <a:pt x="6" y="1"/>
                    </a:lnTo>
                    <a:lnTo>
                      <a:pt x="5" y="6"/>
                    </a:lnTo>
                    <a:lnTo>
                      <a:pt x="0" y="12"/>
                    </a:lnTo>
                    <a:lnTo>
                      <a:pt x="0" y="17"/>
                    </a:lnTo>
                    <a:lnTo>
                      <a:pt x="21" y="19"/>
                    </a:lnTo>
                    <a:lnTo>
                      <a:pt x="45" y="23"/>
                    </a:lnTo>
                    <a:lnTo>
                      <a:pt x="64" y="26"/>
                    </a:lnTo>
                    <a:lnTo>
                      <a:pt x="88" y="30"/>
                    </a:lnTo>
                    <a:lnTo>
                      <a:pt x="109" y="35"/>
                    </a:lnTo>
                    <a:lnTo>
                      <a:pt x="131" y="38"/>
                    </a:lnTo>
                    <a:lnTo>
                      <a:pt x="151" y="42"/>
                    </a:lnTo>
                    <a:lnTo>
                      <a:pt x="174" y="47"/>
                    </a:lnTo>
                    <a:lnTo>
                      <a:pt x="195" y="50"/>
                    </a:lnTo>
                    <a:lnTo>
                      <a:pt x="216" y="54"/>
                    </a:lnTo>
                    <a:lnTo>
                      <a:pt x="238" y="58"/>
                    </a:lnTo>
                    <a:lnTo>
                      <a:pt x="260" y="62"/>
                    </a:lnTo>
                    <a:lnTo>
                      <a:pt x="283" y="66"/>
                    </a:lnTo>
                    <a:lnTo>
                      <a:pt x="304" y="69"/>
                    </a:lnTo>
                    <a:lnTo>
                      <a:pt x="326" y="72"/>
                    </a:lnTo>
                    <a:lnTo>
                      <a:pt x="349" y="77"/>
                    </a:lnTo>
                    <a:lnTo>
                      <a:pt x="363" y="79"/>
                    </a:lnTo>
                    <a:lnTo>
                      <a:pt x="376" y="83"/>
                    </a:lnTo>
                    <a:lnTo>
                      <a:pt x="390" y="86"/>
                    </a:lnTo>
                    <a:lnTo>
                      <a:pt x="405" y="91"/>
                    </a:lnTo>
                    <a:lnTo>
                      <a:pt x="416" y="94"/>
                    </a:lnTo>
                    <a:lnTo>
                      <a:pt x="431" y="98"/>
                    </a:lnTo>
                    <a:lnTo>
                      <a:pt x="444" y="103"/>
                    </a:lnTo>
                    <a:lnTo>
                      <a:pt x="459" y="106"/>
                    </a:lnTo>
                    <a:lnTo>
                      <a:pt x="472" y="109"/>
                    </a:lnTo>
                    <a:lnTo>
                      <a:pt x="487" y="112"/>
                    </a:lnTo>
                    <a:lnTo>
                      <a:pt x="500" y="117"/>
                    </a:lnTo>
                    <a:lnTo>
                      <a:pt x="515" y="121"/>
                    </a:lnTo>
                    <a:lnTo>
                      <a:pt x="526" y="123"/>
                    </a:lnTo>
                    <a:lnTo>
                      <a:pt x="541" y="126"/>
                    </a:lnTo>
                    <a:lnTo>
                      <a:pt x="555" y="130"/>
                    </a:lnTo>
                    <a:lnTo>
                      <a:pt x="570" y="134"/>
                    </a:lnTo>
                    <a:lnTo>
                      <a:pt x="575" y="126"/>
                    </a:lnTo>
                    <a:lnTo>
                      <a:pt x="579" y="119"/>
                    </a:lnTo>
                    <a:lnTo>
                      <a:pt x="558" y="112"/>
                    </a:lnTo>
                    <a:lnTo>
                      <a:pt x="536" y="108"/>
                    </a:lnTo>
                    <a:lnTo>
                      <a:pt x="516" y="101"/>
                    </a:lnTo>
                    <a:lnTo>
                      <a:pt x="498" y="96"/>
                    </a:lnTo>
                    <a:lnTo>
                      <a:pt x="476" y="90"/>
                    </a:lnTo>
                    <a:lnTo>
                      <a:pt x="455" y="83"/>
                    </a:lnTo>
                    <a:lnTo>
                      <a:pt x="436" y="78"/>
                    </a:lnTo>
                    <a:lnTo>
                      <a:pt x="415" y="72"/>
                    </a:lnTo>
                    <a:lnTo>
                      <a:pt x="394" y="66"/>
                    </a:lnTo>
                    <a:lnTo>
                      <a:pt x="374" y="60"/>
                    </a:lnTo>
                    <a:lnTo>
                      <a:pt x="352" y="56"/>
                    </a:lnTo>
                    <a:lnTo>
                      <a:pt x="333" y="53"/>
                    </a:lnTo>
                    <a:lnTo>
                      <a:pt x="310" y="49"/>
                    </a:lnTo>
                    <a:lnTo>
                      <a:pt x="291" y="46"/>
                    </a:lnTo>
                    <a:lnTo>
                      <a:pt x="269" y="43"/>
                    </a:lnTo>
                    <a:lnTo>
                      <a:pt x="248" y="43"/>
                    </a:lnTo>
                    <a:lnTo>
                      <a:pt x="233" y="38"/>
                    </a:lnTo>
                    <a:lnTo>
                      <a:pt x="219" y="36"/>
                    </a:lnTo>
                    <a:lnTo>
                      <a:pt x="203" y="31"/>
                    </a:lnTo>
                    <a:lnTo>
                      <a:pt x="188" y="29"/>
                    </a:lnTo>
                    <a:lnTo>
                      <a:pt x="173" y="26"/>
                    </a:lnTo>
                    <a:lnTo>
                      <a:pt x="159" y="23"/>
                    </a:lnTo>
                    <a:lnTo>
                      <a:pt x="144" y="19"/>
                    </a:lnTo>
                    <a:lnTo>
                      <a:pt x="128" y="17"/>
                    </a:lnTo>
                    <a:lnTo>
                      <a:pt x="113" y="15"/>
                    </a:lnTo>
                    <a:lnTo>
                      <a:pt x="99" y="13"/>
                    </a:lnTo>
                    <a:lnTo>
                      <a:pt x="84" y="11"/>
                    </a:lnTo>
                    <a:lnTo>
                      <a:pt x="69" y="10"/>
                    </a:lnTo>
                    <a:lnTo>
                      <a:pt x="53" y="5"/>
                    </a:lnTo>
                    <a:lnTo>
                      <a:pt x="39" y="4"/>
                    </a:lnTo>
                    <a:lnTo>
                      <a:pt x="23" y="1"/>
                    </a:lnTo>
                    <a:lnTo>
                      <a:pt x="9" y="0"/>
                    </a:lnTo>
                    <a:lnTo>
                      <a:pt x="9" y="0"/>
                    </a:lnTo>
                    <a:close/>
                  </a:path>
                </a:pathLst>
              </a:custGeom>
              <a:solidFill>
                <a:srgbClr val="E8F0F5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4" name="Freeform 48"/>
              <p:cNvSpPr>
                <a:spLocks/>
              </p:cNvSpPr>
              <p:nvPr/>
            </p:nvSpPr>
            <p:spPr bwMode="auto">
              <a:xfrm>
                <a:off x="1940" y="12420"/>
                <a:ext cx="110" cy="1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72" y="0"/>
                  </a:cxn>
                  <a:cxn ang="0">
                    <a:pos x="63" y="0"/>
                  </a:cxn>
                  <a:cxn ang="0">
                    <a:pos x="54" y="0"/>
                  </a:cxn>
                  <a:cxn ang="0">
                    <a:pos x="46" y="1"/>
                  </a:cxn>
                  <a:cxn ang="0">
                    <a:pos x="38" y="1"/>
                  </a:cxn>
                  <a:cxn ang="0">
                    <a:pos x="29" y="1"/>
                  </a:cxn>
                  <a:cxn ang="0">
                    <a:pos x="21" y="1"/>
                  </a:cxn>
                  <a:cxn ang="0">
                    <a:pos x="13" y="1"/>
                  </a:cxn>
                  <a:cxn ang="0">
                    <a:pos x="6" y="9"/>
                  </a:cxn>
                  <a:cxn ang="0">
                    <a:pos x="0" y="15"/>
                  </a:cxn>
                  <a:cxn ang="0">
                    <a:pos x="10" y="17"/>
                  </a:cxn>
                  <a:cxn ang="0">
                    <a:pos x="21" y="19"/>
                  </a:cxn>
                  <a:cxn ang="0">
                    <a:pos x="29" y="19"/>
                  </a:cxn>
                  <a:cxn ang="0">
                    <a:pos x="40" y="20"/>
                  </a:cxn>
                  <a:cxn ang="0">
                    <a:pos x="52" y="20"/>
                  </a:cxn>
                  <a:cxn ang="0">
                    <a:pos x="61" y="20"/>
                  </a:cxn>
                  <a:cxn ang="0">
                    <a:pos x="72" y="20"/>
                  </a:cxn>
                  <a:cxn ang="0">
                    <a:pos x="83" y="22"/>
                  </a:cxn>
                  <a:cxn ang="0">
                    <a:pos x="95" y="20"/>
                  </a:cxn>
                  <a:cxn ang="0">
                    <a:pos x="104" y="20"/>
                  </a:cxn>
                  <a:cxn ang="0">
                    <a:pos x="115" y="20"/>
                  </a:cxn>
                  <a:cxn ang="0">
                    <a:pos x="125" y="22"/>
                  </a:cxn>
                  <a:cxn ang="0">
                    <a:pos x="135" y="22"/>
                  </a:cxn>
                  <a:cxn ang="0">
                    <a:pos x="145" y="24"/>
                  </a:cxn>
                  <a:cxn ang="0">
                    <a:pos x="156" y="25"/>
                  </a:cxn>
                  <a:cxn ang="0">
                    <a:pos x="166" y="27"/>
                  </a:cxn>
                  <a:cxn ang="0">
                    <a:pos x="175" y="28"/>
                  </a:cxn>
                  <a:cxn ang="0">
                    <a:pos x="185" y="30"/>
                  </a:cxn>
                  <a:cxn ang="0">
                    <a:pos x="196" y="31"/>
                  </a:cxn>
                  <a:cxn ang="0">
                    <a:pos x="206" y="32"/>
                  </a:cxn>
                  <a:cxn ang="0">
                    <a:pos x="216" y="33"/>
                  </a:cxn>
                  <a:cxn ang="0">
                    <a:pos x="228" y="36"/>
                  </a:cxn>
                  <a:cxn ang="0">
                    <a:pos x="236" y="37"/>
                  </a:cxn>
                  <a:cxn ang="0">
                    <a:pos x="248" y="38"/>
                  </a:cxn>
                  <a:cxn ang="0">
                    <a:pos x="256" y="38"/>
                  </a:cxn>
                  <a:cxn ang="0">
                    <a:pos x="268" y="40"/>
                  </a:cxn>
                  <a:cxn ang="0">
                    <a:pos x="277" y="40"/>
                  </a:cxn>
                  <a:cxn ang="0">
                    <a:pos x="288" y="42"/>
                  </a:cxn>
                  <a:cxn ang="0">
                    <a:pos x="299" y="43"/>
                  </a:cxn>
                  <a:cxn ang="0">
                    <a:pos x="310" y="44"/>
                  </a:cxn>
                  <a:cxn ang="0">
                    <a:pos x="318" y="44"/>
                  </a:cxn>
                  <a:cxn ang="0">
                    <a:pos x="331" y="46"/>
                  </a:cxn>
                  <a:cxn ang="0">
                    <a:pos x="331" y="39"/>
                  </a:cxn>
                  <a:cxn ang="0">
                    <a:pos x="331" y="32"/>
                  </a:cxn>
                  <a:cxn ang="0">
                    <a:pos x="316" y="28"/>
                  </a:cxn>
                  <a:cxn ang="0">
                    <a:pos x="299" y="26"/>
                  </a:cxn>
                  <a:cxn ang="0">
                    <a:pos x="284" y="24"/>
                  </a:cxn>
                  <a:cxn ang="0">
                    <a:pos x="268" y="20"/>
                  </a:cxn>
                  <a:cxn ang="0">
                    <a:pos x="253" y="18"/>
                  </a:cxn>
                  <a:cxn ang="0">
                    <a:pos x="238" y="15"/>
                  </a:cxn>
                  <a:cxn ang="0">
                    <a:pos x="221" y="14"/>
                  </a:cxn>
                  <a:cxn ang="0">
                    <a:pos x="207" y="13"/>
                  </a:cxn>
                  <a:cxn ang="0">
                    <a:pos x="191" y="11"/>
                  </a:cxn>
                  <a:cxn ang="0">
                    <a:pos x="175" y="9"/>
                  </a:cxn>
                  <a:cxn ang="0">
                    <a:pos x="160" y="6"/>
                  </a:cxn>
                  <a:cxn ang="0">
                    <a:pos x="143" y="6"/>
                  </a:cxn>
                  <a:cxn ang="0">
                    <a:pos x="128" y="3"/>
                  </a:cxn>
                  <a:cxn ang="0">
                    <a:pos x="113" y="2"/>
                  </a:cxn>
                  <a:cxn ang="0">
                    <a:pos x="97" y="1"/>
                  </a:cxn>
                  <a:cxn ang="0">
                    <a:pos x="83" y="0"/>
                  </a:cxn>
                  <a:cxn ang="0">
                    <a:pos x="83" y="0"/>
                  </a:cxn>
                </a:cxnLst>
                <a:rect l="0" t="0" r="r" b="b"/>
                <a:pathLst>
                  <a:path w="331" h="46">
                    <a:moveTo>
                      <a:pt x="83" y="0"/>
                    </a:moveTo>
                    <a:lnTo>
                      <a:pt x="72" y="0"/>
                    </a:lnTo>
                    <a:lnTo>
                      <a:pt x="63" y="0"/>
                    </a:lnTo>
                    <a:lnTo>
                      <a:pt x="54" y="0"/>
                    </a:lnTo>
                    <a:lnTo>
                      <a:pt x="46" y="1"/>
                    </a:lnTo>
                    <a:lnTo>
                      <a:pt x="38" y="1"/>
                    </a:lnTo>
                    <a:lnTo>
                      <a:pt x="29" y="1"/>
                    </a:lnTo>
                    <a:lnTo>
                      <a:pt x="21" y="1"/>
                    </a:lnTo>
                    <a:lnTo>
                      <a:pt x="13" y="1"/>
                    </a:lnTo>
                    <a:lnTo>
                      <a:pt x="6" y="9"/>
                    </a:lnTo>
                    <a:lnTo>
                      <a:pt x="0" y="15"/>
                    </a:lnTo>
                    <a:lnTo>
                      <a:pt x="10" y="17"/>
                    </a:lnTo>
                    <a:lnTo>
                      <a:pt x="21" y="19"/>
                    </a:lnTo>
                    <a:lnTo>
                      <a:pt x="29" y="19"/>
                    </a:lnTo>
                    <a:lnTo>
                      <a:pt x="40" y="20"/>
                    </a:lnTo>
                    <a:lnTo>
                      <a:pt x="52" y="20"/>
                    </a:lnTo>
                    <a:lnTo>
                      <a:pt x="61" y="20"/>
                    </a:lnTo>
                    <a:lnTo>
                      <a:pt x="72" y="20"/>
                    </a:lnTo>
                    <a:lnTo>
                      <a:pt x="83" y="22"/>
                    </a:lnTo>
                    <a:lnTo>
                      <a:pt x="95" y="20"/>
                    </a:lnTo>
                    <a:lnTo>
                      <a:pt x="104" y="20"/>
                    </a:lnTo>
                    <a:lnTo>
                      <a:pt x="115" y="20"/>
                    </a:lnTo>
                    <a:lnTo>
                      <a:pt x="125" y="22"/>
                    </a:lnTo>
                    <a:lnTo>
                      <a:pt x="135" y="22"/>
                    </a:lnTo>
                    <a:lnTo>
                      <a:pt x="145" y="24"/>
                    </a:lnTo>
                    <a:lnTo>
                      <a:pt x="156" y="25"/>
                    </a:lnTo>
                    <a:lnTo>
                      <a:pt x="166" y="27"/>
                    </a:lnTo>
                    <a:lnTo>
                      <a:pt x="175" y="28"/>
                    </a:lnTo>
                    <a:lnTo>
                      <a:pt x="185" y="30"/>
                    </a:lnTo>
                    <a:lnTo>
                      <a:pt x="196" y="31"/>
                    </a:lnTo>
                    <a:lnTo>
                      <a:pt x="206" y="32"/>
                    </a:lnTo>
                    <a:lnTo>
                      <a:pt x="216" y="33"/>
                    </a:lnTo>
                    <a:lnTo>
                      <a:pt x="228" y="36"/>
                    </a:lnTo>
                    <a:lnTo>
                      <a:pt x="236" y="37"/>
                    </a:lnTo>
                    <a:lnTo>
                      <a:pt x="248" y="38"/>
                    </a:lnTo>
                    <a:lnTo>
                      <a:pt x="256" y="38"/>
                    </a:lnTo>
                    <a:lnTo>
                      <a:pt x="268" y="40"/>
                    </a:lnTo>
                    <a:lnTo>
                      <a:pt x="277" y="40"/>
                    </a:lnTo>
                    <a:lnTo>
                      <a:pt x="288" y="42"/>
                    </a:lnTo>
                    <a:lnTo>
                      <a:pt x="299" y="43"/>
                    </a:lnTo>
                    <a:lnTo>
                      <a:pt x="310" y="44"/>
                    </a:lnTo>
                    <a:lnTo>
                      <a:pt x="318" y="44"/>
                    </a:lnTo>
                    <a:lnTo>
                      <a:pt x="331" y="46"/>
                    </a:lnTo>
                    <a:lnTo>
                      <a:pt x="331" y="39"/>
                    </a:lnTo>
                    <a:lnTo>
                      <a:pt x="331" y="32"/>
                    </a:lnTo>
                    <a:lnTo>
                      <a:pt x="316" y="28"/>
                    </a:lnTo>
                    <a:lnTo>
                      <a:pt x="299" y="26"/>
                    </a:lnTo>
                    <a:lnTo>
                      <a:pt x="284" y="24"/>
                    </a:lnTo>
                    <a:lnTo>
                      <a:pt x="268" y="20"/>
                    </a:lnTo>
                    <a:lnTo>
                      <a:pt x="253" y="18"/>
                    </a:lnTo>
                    <a:lnTo>
                      <a:pt x="238" y="15"/>
                    </a:lnTo>
                    <a:lnTo>
                      <a:pt x="221" y="14"/>
                    </a:lnTo>
                    <a:lnTo>
                      <a:pt x="207" y="13"/>
                    </a:lnTo>
                    <a:lnTo>
                      <a:pt x="191" y="11"/>
                    </a:lnTo>
                    <a:lnTo>
                      <a:pt x="175" y="9"/>
                    </a:lnTo>
                    <a:lnTo>
                      <a:pt x="160" y="6"/>
                    </a:lnTo>
                    <a:lnTo>
                      <a:pt x="143" y="6"/>
                    </a:lnTo>
                    <a:lnTo>
                      <a:pt x="128" y="3"/>
                    </a:lnTo>
                    <a:lnTo>
                      <a:pt x="113" y="2"/>
                    </a:lnTo>
                    <a:lnTo>
                      <a:pt x="97" y="1"/>
                    </a:lnTo>
                    <a:lnTo>
                      <a:pt x="83" y="0"/>
                    </a:lnTo>
                    <a:lnTo>
                      <a:pt x="83" y="0"/>
                    </a:lnTo>
                    <a:close/>
                  </a:path>
                </a:pathLst>
              </a:custGeom>
              <a:solidFill>
                <a:srgbClr val="E6E6DB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5" name="Freeform 49"/>
              <p:cNvSpPr>
                <a:spLocks/>
              </p:cNvSpPr>
              <p:nvPr/>
            </p:nvSpPr>
            <p:spPr bwMode="auto">
              <a:xfrm>
                <a:off x="2187" y="12453"/>
                <a:ext cx="59" cy="22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12" y="1"/>
                  </a:cxn>
                  <a:cxn ang="0">
                    <a:pos x="7" y="7"/>
                  </a:cxn>
                  <a:cxn ang="0">
                    <a:pos x="3" y="10"/>
                  </a:cxn>
                  <a:cxn ang="0">
                    <a:pos x="0" y="15"/>
                  </a:cxn>
                  <a:cxn ang="0">
                    <a:pos x="12" y="19"/>
                  </a:cxn>
                  <a:cxn ang="0">
                    <a:pos x="21" y="21"/>
                  </a:cxn>
                  <a:cxn ang="0">
                    <a:pos x="30" y="25"/>
                  </a:cxn>
                  <a:cxn ang="0">
                    <a:pos x="41" y="27"/>
                  </a:cxn>
                  <a:cxn ang="0">
                    <a:pos x="51" y="30"/>
                  </a:cxn>
                  <a:cxn ang="0">
                    <a:pos x="60" y="34"/>
                  </a:cxn>
                  <a:cxn ang="0">
                    <a:pos x="70" y="38"/>
                  </a:cxn>
                  <a:cxn ang="0">
                    <a:pos x="82" y="41"/>
                  </a:cxn>
                  <a:cxn ang="0">
                    <a:pos x="91" y="44"/>
                  </a:cxn>
                  <a:cxn ang="0">
                    <a:pos x="101" y="47"/>
                  </a:cxn>
                  <a:cxn ang="0">
                    <a:pos x="110" y="50"/>
                  </a:cxn>
                  <a:cxn ang="0">
                    <a:pos x="120" y="55"/>
                  </a:cxn>
                  <a:cxn ang="0">
                    <a:pos x="131" y="57"/>
                  </a:cxn>
                  <a:cxn ang="0">
                    <a:pos x="141" y="60"/>
                  </a:cxn>
                  <a:cxn ang="0">
                    <a:pos x="151" y="63"/>
                  </a:cxn>
                  <a:cxn ang="0">
                    <a:pos x="163" y="68"/>
                  </a:cxn>
                  <a:cxn ang="0">
                    <a:pos x="171" y="60"/>
                  </a:cxn>
                  <a:cxn ang="0">
                    <a:pos x="176" y="56"/>
                  </a:cxn>
                  <a:cxn ang="0">
                    <a:pos x="166" y="50"/>
                  </a:cxn>
                  <a:cxn ang="0">
                    <a:pos x="156" y="46"/>
                  </a:cxn>
                  <a:cxn ang="0">
                    <a:pos x="146" y="41"/>
                  </a:cxn>
                  <a:cxn ang="0">
                    <a:pos x="137" y="38"/>
                  </a:cxn>
                  <a:cxn ang="0">
                    <a:pos x="127" y="33"/>
                  </a:cxn>
                  <a:cxn ang="0">
                    <a:pos x="116" y="30"/>
                  </a:cxn>
                  <a:cxn ang="0">
                    <a:pos x="105" y="27"/>
                  </a:cxn>
                  <a:cxn ang="0">
                    <a:pos x="96" y="25"/>
                  </a:cxn>
                  <a:cxn ang="0">
                    <a:pos x="85" y="21"/>
                  </a:cxn>
                  <a:cxn ang="0">
                    <a:pos x="77" y="19"/>
                  </a:cxn>
                  <a:cxn ang="0">
                    <a:pos x="64" y="15"/>
                  </a:cxn>
                  <a:cxn ang="0">
                    <a:pos x="55" y="12"/>
                  </a:cxn>
                  <a:cxn ang="0">
                    <a:pos x="45" y="9"/>
                  </a:cxn>
                  <a:cxn ang="0">
                    <a:pos x="35" y="7"/>
                  </a:cxn>
                  <a:cxn ang="0">
                    <a:pos x="24" y="2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176" h="68">
                    <a:moveTo>
                      <a:pt x="16" y="0"/>
                    </a:moveTo>
                    <a:lnTo>
                      <a:pt x="12" y="1"/>
                    </a:lnTo>
                    <a:lnTo>
                      <a:pt x="7" y="7"/>
                    </a:lnTo>
                    <a:lnTo>
                      <a:pt x="3" y="10"/>
                    </a:lnTo>
                    <a:lnTo>
                      <a:pt x="0" y="15"/>
                    </a:lnTo>
                    <a:lnTo>
                      <a:pt x="12" y="19"/>
                    </a:lnTo>
                    <a:lnTo>
                      <a:pt x="21" y="21"/>
                    </a:lnTo>
                    <a:lnTo>
                      <a:pt x="30" y="25"/>
                    </a:lnTo>
                    <a:lnTo>
                      <a:pt x="41" y="27"/>
                    </a:lnTo>
                    <a:lnTo>
                      <a:pt x="51" y="30"/>
                    </a:lnTo>
                    <a:lnTo>
                      <a:pt x="60" y="34"/>
                    </a:lnTo>
                    <a:lnTo>
                      <a:pt x="70" y="38"/>
                    </a:lnTo>
                    <a:lnTo>
                      <a:pt x="82" y="41"/>
                    </a:lnTo>
                    <a:lnTo>
                      <a:pt x="91" y="44"/>
                    </a:lnTo>
                    <a:lnTo>
                      <a:pt x="101" y="47"/>
                    </a:lnTo>
                    <a:lnTo>
                      <a:pt x="110" y="50"/>
                    </a:lnTo>
                    <a:lnTo>
                      <a:pt x="120" y="55"/>
                    </a:lnTo>
                    <a:lnTo>
                      <a:pt x="131" y="57"/>
                    </a:lnTo>
                    <a:lnTo>
                      <a:pt x="141" y="60"/>
                    </a:lnTo>
                    <a:lnTo>
                      <a:pt x="151" y="63"/>
                    </a:lnTo>
                    <a:lnTo>
                      <a:pt x="163" y="68"/>
                    </a:lnTo>
                    <a:lnTo>
                      <a:pt x="171" y="60"/>
                    </a:lnTo>
                    <a:lnTo>
                      <a:pt x="176" y="56"/>
                    </a:lnTo>
                    <a:lnTo>
                      <a:pt x="166" y="50"/>
                    </a:lnTo>
                    <a:lnTo>
                      <a:pt x="156" y="46"/>
                    </a:lnTo>
                    <a:lnTo>
                      <a:pt x="146" y="41"/>
                    </a:lnTo>
                    <a:lnTo>
                      <a:pt x="137" y="38"/>
                    </a:lnTo>
                    <a:lnTo>
                      <a:pt x="127" y="33"/>
                    </a:lnTo>
                    <a:lnTo>
                      <a:pt x="116" y="30"/>
                    </a:lnTo>
                    <a:lnTo>
                      <a:pt x="105" y="27"/>
                    </a:lnTo>
                    <a:lnTo>
                      <a:pt x="96" y="25"/>
                    </a:lnTo>
                    <a:lnTo>
                      <a:pt x="85" y="21"/>
                    </a:lnTo>
                    <a:lnTo>
                      <a:pt x="77" y="19"/>
                    </a:lnTo>
                    <a:lnTo>
                      <a:pt x="64" y="15"/>
                    </a:lnTo>
                    <a:lnTo>
                      <a:pt x="55" y="12"/>
                    </a:lnTo>
                    <a:lnTo>
                      <a:pt x="45" y="9"/>
                    </a:lnTo>
                    <a:lnTo>
                      <a:pt x="35" y="7"/>
                    </a:lnTo>
                    <a:lnTo>
                      <a:pt x="24" y="2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6" name="Freeform 50"/>
              <p:cNvSpPr>
                <a:spLocks/>
              </p:cNvSpPr>
              <p:nvPr/>
            </p:nvSpPr>
            <p:spPr bwMode="auto">
              <a:xfrm>
                <a:off x="2228" y="12466"/>
                <a:ext cx="175" cy="35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4" y="3"/>
                  </a:cxn>
                  <a:cxn ang="0">
                    <a:pos x="3" y="9"/>
                  </a:cxn>
                  <a:cxn ang="0">
                    <a:pos x="0" y="14"/>
                  </a:cxn>
                  <a:cxn ang="0">
                    <a:pos x="0" y="18"/>
                  </a:cxn>
                  <a:cxn ang="0">
                    <a:pos x="26" y="23"/>
                  </a:cxn>
                  <a:cxn ang="0">
                    <a:pos x="53" y="29"/>
                  </a:cxn>
                  <a:cxn ang="0">
                    <a:pos x="82" y="36"/>
                  </a:cxn>
                  <a:cxn ang="0">
                    <a:pos x="111" y="41"/>
                  </a:cxn>
                  <a:cxn ang="0">
                    <a:pos x="137" y="47"/>
                  </a:cxn>
                  <a:cxn ang="0">
                    <a:pos x="167" y="52"/>
                  </a:cxn>
                  <a:cxn ang="0">
                    <a:pos x="194" y="57"/>
                  </a:cxn>
                  <a:cxn ang="0">
                    <a:pos x="224" y="61"/>
                  </a:cxn>
                  <a:cxn ang="0">
                    <a:pos x="250" y="66"/>
                  </a:cxn>
                  <a:cxn ang="0">
                    <a:pos x="279" y="70"/>
                  </a:cxn>
                  <a:cxn ang="0">
                    <a:pos x="307" y="73"/>
                  </a:cxn>
                  <a:cxn ang="0">
                    <a:pos x="336" y="77"/>
                  </a:cxn>
                  <a:cxn ang="0">
                    <a:pos x="363" y="79"/>
                  </a:cxn>
                  <a:cxn ang="0">
                    <a:pos x="393" y="83"/>
                  </a:cxn>
                  <a:cxn ang="0">
                    <a:pos x="422" y="86"/>
                  </a:cxn>
                  <a:cxn ang="0">
                    <a:pos x="452" y="90"/>
                  </a:cxn>
                  <a:cxn ang="0">
                    <a:pos x="461" y="91"/>
                  </a:cxn>
                  <a:cxn ang="0">
                    <a:pos x="470" y="93"/>
                  </a:cxn>
                  <a:cxn ang="0">
                    <a:pos x="475" y="95"/>
                  </a:cxn>
                  <a:cxn ang="0">
                    <a:pos x="486" y="99"/>
                  </a:cxn>
                  <a:cxn ang="0">
                    <a:pos x="493" y="101"/>
                  </a:cxn>
                  <a:cxn ang="0">
                    <a:pos x="503" y="103"/>
                  </a:cxn>
                  <a:cxn ang="0">
                    <a:pos x="511" y="103"/>
                  </a:cxn>
                  <a:cxn ang="0">
                    <a:pos x="521" y="104"/>
                  </a:cxn>
                  <a:cxn ang="0">
                    <a:pos x="523" y="95"/>
                  </a:cxn>
                  <a:cxn ang="0">
                    <a:pos x="520" y="89"/>
                  </a:cxn>
                  <a:cxn ang="0">
                    <a:pos x="511" y="83"/>
                  </a:cxn>
                  <a:cxn ang="0">
                    <a:pos x="502" y="82"/>
                  </a:cxn>
                  <a:cxn ang="0">
                    <a:pos x="486" y="79"/>
                  </a:cxn>
                  <a:cxn ang="0">
                    <a:pos x="474" y="77"/>
                  </a:cxn>
                  <a:cxn ang="0">
                    <a:pos x="463" y="74"/>
                  </a:cxn>
                  <a:cxn ang="0">
                    <a:pos x="454" y="72"/>
                  </a:cxn>
                  <a:cxn ang="0">
                    <a:pos x="424" y="68"/>
                  </a:cxn>
                  <a:cxn ang="0">
                    <a:pos x="396" y="66"/>
                  </a:cxn>
                  <a:cxn ang="0">
                    <a:pos x="367" y="62"/>
                  </a:cxn>
                  <a:cxn ang="0">
                    <a:pos x="339" y="60"/>
                  </a:cxn>
                  <a:cxn ang="0">
                    <a:pos x="311" y="55"/>
                  </a:cxn>
                  <a:cxn ang="0">
                    <a:pos x="282" y="52"/>
                  </a:cxn>
                  <a:cxn ang="0">
                    <a:pos x="256" y="48"/>
                  </a:cxn>
                  <a:cxn ang="0">
                    <a:pos x="228" y="43"/>
                  </a:cxn>
                  <a:cxn ang="0">
                    <a:pos x="200" y="39"/>
                  </a:cxn>
                  <a:cxn ang="0">
                    <a:pos x="172" y="34"/>
                  </a:cxn>
                  <a:cxn ang="0">
                    <a:pos x="144" y="28"/>
                  </a:cxn>
                  <a:cxn ang="0">
                    <a:pos x="117" y="23"/>
                  </a:cxn>
                  <a:cxn ang="0">
                    <a:pos x="90" y="18"/>
                  </a:cxn>
                  <a:cxn ang="0">
                    <a:pos x="64" y="12"/>
                  </a:cxn>
                  <a:cxn ang="0">
                    <a:pos x="36" y="6"/>
                  </a:cxn>
                  <a:cxn ang="0">
                    <a:pos x="10" y="0"/>
                  </a:cxn>
                  <a:cxn ang="0">
                    <a:pos x="10" y="0"/>
                  </a:cxn>
                </a:cxnLst>
                <a:rect l="0" t="0" r="r" b="b"/>
                <a:pathLst>
                  <a:path w="523" h="104">
                    <a:moveTo>
                      <a:pt x="10" y="0"/>
                    </a:moveTo>
                    <a:lnTo>
                      <a:pt x="4" y="3"/>
                    </a:lnTo>
                    <a:lnTo>
                      <a:pt x="3" y="9"/>
                    </a:lnTo>
                    <a:lnTo>
                      <a:pt x="0" y="14"/>
                    </a:lnTo>
                    <a:lnTo>
                      <a:pt x="0" y="18"/>
                    </a:lnTo>
                    <a:lnTo>
                      <a:pt x="26" y="23"/>
                    </a:lnTo>
                    <a:lnTo>
                      <a:pt x="53" y="29"/>
                    </a:lnTo>
                    <a:lnTo>
                      <a:pt x="82" y="36"/>
                    </a:lnTo>
                    <a:lnTo>
                      <a:pt x="111" y="41"/>
                    </a:lnTo>
                    <a:lnTo>
                      <a:pt x="137" y="47"/>
                    </a:lnTo>
                    <a:lnTo>
                      <a:pt x="167" y="52"/>
                    </a:lnTo>
                    <a:lnTo>
                      <a:pt x="194" y="57"/>
                    </a:lnTo>
                    <a:lnTo>
                      <a:pt x="224" y="61"/>
                    </a:lnTo>
                    <a:lnTo>
                      <a:pt x="250" y="66"/>
                    </a:lnTo>
                    <a:lnTo>
                      <a:pt x="279" y="70"/>
                    </a:lnTo>
                    <a:lnTo>
                      <a:pt x="307" y="73"/>
                    </a:lnTo>
                    <a:lnTo>
                      <a:pt x="336" y="77"/>
                    </a:lnTo>
                    <a:lnTo>
                      <a:pt x="363" y="79"/>
                    </a:lnTo>
                    <a:lnTo>
                      <a:pt x="393" y="83"/>
                    </a:lnTo>
                    <a:lnTo>
                      <a:pt x="422" y="86"/>
                    </a:lnTo>
                    <a:lnTo>
                      <a:pt x="452" y="90"/>
                    </a:lnTo>
                    <a:lnTo>
                      <a:pt x="461" y="91"/>
                    </a:lnTo>
                    <a:lnTo>
                      <a:pt x="470" y="93"/>
                    </a:lnTo>
                    <a:lnTo>
                      <a:pt x="475" y="95"/>
                    </a:lnTo>
                    <a:lnTo>
                      <a:pt x="486" y="99"/>
                    </a:lnTo>
                    <a:lnTo>
                      <a:pt x="493" y="101"/>
                    </a:lnTo>
                    <a:lnTo>
                      <a:pt x="503" y="103"/>
                    </a:lnTo>
                    <a:lnTo>
                      <a:pt x="511" y="103"/>
                    </a:lnTo>
                    <a:lnTo>
                      <a:pt x="521" y="104"/>
                    </a:lnTo>
                    <a:lnTo>
                      <a:pt x="523" y="95"/>
                    </a:lnTo>
                    <a:lnTo>
                      <a:pt x="520" y="89"/>
                    </a:lnTo>
                    <a:lnTo>
                      <a:pt x="511" y="83"/>
                    </a:lnTo>
                    <a:lnTo>
                      <a:pt x="502" y="82"/>
                    </a:lnTo>
                    <a:lnTo>
                      <a:pt x="486" y="79"/>
                    </a:lnTo>
                    <a:lnTo>
                      <a:pt x="474" y="77"/>
                    </a:lnTo>
                    <a:lnTo>
                      <a:pt x="463" y="74"/>
                    </a:lnTo>
                    <a:lnTo>
                      <a:pt x="454" y="72"/>
                    </a:lnTo>
                    <a:lnTo>
                      <a:pt x="424" y="68"/>
                    </a:lnTo>
                    <a:lnTo>
                      <a:pt x="396" y="66"/>
                    </a:lnTo>
                    <a:lnTo>
                      <a:pt x="367" y="62"/>
                    </a:lnTo>
                    <a:lnTo>
                      <a:pt x="339" y="60"/>
                    </a:lnTo>
                    <a:lnTo>
                      <a:pt x="311" y="55"/>
                    </a:lnTo>
                    <a:lnTo>
                      <a:pt x="282" y="52"/>
                    </a:lnTo>
                    <a:lnTo>
                      <a:pt x="256" y="48"/>
                    </a:lnTo>
                    <a:lnTo>
                      <a:pt x="228" y="43"/>
                    </a:lnTo>
                    <a:lnTo>
                      <a:pt x="200" y="39"/>
                    </a:lnTo>
                    <a:lnTo>
                      <a:pt x="172" y="34"/>
                    </a:lnTo>
                    <a:lnTo>
                      <a:pt x="144" y="28"/>
                    </a:lnTo>
                    <a:lnTo>
                      <a:pt x="117" y="23"/>
                    </a:lnTo>
                    <a:lnTo>
                      <a:pt x="90" y="18"/>
                    </a:lnTo>
                    <a:lnTo>
                      <a:pt x="64" y="12"/>
                    </a:lnTo>
                    <a:lnTo>
                      <a:pt x="36" y="6"/>
                    </a:lnTo>
                    <a:lnTo>
                      <a:pt x="10" y="0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E6E6E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7" name="Freeform 51"/>
              <p:cNvSpPr>
                <a:spLocks/>
              </p:cNvSpPr>
              <p:nvPr/>
            </p:nvSpPr>
            <p:spPr bwMode="auto">
              <a:xfrm>
                <a:off x="2422" y="12479"/>
                <a:ext cx="95" cy="30"/>
              </a:xfrm>
              <a:custGeom>
                <a:avLst/>
                <a:gdLst/>
                <a:ahLst/>
                <a:cxnLst>
                  <a:cxn ang="0">
                    <a:pos x="274" y="2"/>
                  </a:cxn>
                  <a:cxn ang="0">
                    <a:pos x="257" y="14"/>
                  </a:cxn>
                  <a:cxn ang="0">
                    <a:pos x="240" y="27"/>
                  </a:cxn>
                  <a:cxn ang="0">
                    <a:pos x="225" y="41"/>
                  </a:cxn>
                  <a:cxn ang="0">
                    <a:pos x="208" y="53"/>
                  </a:cxn>
                  <a:cxn ang="0">
                    <a:pos x="189" y="63"/>
                  </a:cxn>
                  <a:cxn ang="0">
                    <a:pos x="170" y="69"/>
                  </a:cxn>
                  <a:cxn ang="0">
                    <a:pos x="147" y="69"/>
                  </a:cxn>
                  <a:cxn ang="0">
                    <a:pos x="129" y="65"/>
                  </a:cxn>
                  <a:cxn ang="0">
                    <a:pos x="114" y="63"/>
                  </a:cxn>
                  <a:cxn ang="0">
                    <a:pos x="99" y="62"/>
                  </a:cxn>
                  <a:cxn ang="0">
                    <a:pos x="85" y="60"/>
                  </a:cxn>
                  <a:cxn ang="0">
                    <a:pos x="69" y="58"/>
                  </a:cxn>
                  <a:cxn ang="0">
                    <a:pos x="54" y="57"/>
                  </a:cxn>
                  <a:cxn ang="0">
                    <a:pos x="42" y="56"/>
                  </a:cxn>
                  <a:cxn ang="0">
                    <a:pos x="26" y="56"/>
                  </a:cxn>
                  <a:cxn ang="0">
                    <a:pos x="10" y="57"/>
                  </a:cxn>
                  <a:cxn ang="0">
                    <a:pos x="4" y="68"/>
                  </a:cxn>
                  <a:cxn ang="0">
                    <a:pos x="21" y="76"/>
                  </a:cxn>
                  <a:cxn ang="0">
                    <a:pos x="43" y="77"/>
                  </a:cxn>
                  <a:cxn ang="0">
                    <a:pos x="64" y="78"/>
                  </a:cxn>
                  <a:cxn ang="0">
                    <a:pos x="83" y="81"/>
                  </a:cxn>
                  <a:cxn ang="0">
                    <a:pos x="106" y="82"/>
                  </a:cxn>
                  <a:cxn ang="0">
                    <a:pos x="125" y="84"/>
                  </a:cxn>
                  <a:cxn ang="0">
                    <a:pos x="147" y="86"/>
                  </a:cxn>
                  <a:cxn ang="0">
                    <a:pos x="170" y="88"/>
                  </a:cxn>
                  <a:cxn ang="0">
                    <a:pos x="188" y="86"/>
                  </a:cxn>
                  <a:cxn ang="0">
                    <a:pos x="203" y="81"/>
                  </a:cxn>
                  <a:cxn ang="0">
                    <a:pos x="225" y="69"/>
                  </a:cxn>
                  <a:cxn ang="0">
                    <a:pos x="249" y="51"/>
                  </a:cxn>
                  <a:cxn ang="0">
                    <a:pos x="274" y="31"/>
                  </a:cxn>
                  <a:cxn ang="0">
                    <a:pos x="285" y="16"/>
                  </a:cxn>
                  <a:cxn ang="0">
                    <a:pos x="285" y="2"/>
                  </a:cxn>
                  <a:cxn ang="0">
                    <a:pos x="284" y="0"/>
                  </a:cxn>
                </a:cxnLst>
                <a:rect l="0" t="0" r="r" b="b"/>
                <a:pathLst>
                  <a:path w="285" h="88">
                    <a:moveTo>
                      <a:pt x="284" y="0"/>
                    </a:moveTo>
                    <a:lnTo>
                      <a:pt x="274" y="2"/>
                    </a:lnTo>
                    <a:lnTo>
                      <a:pt x="264" y="9"/>
                    </a:lnTo>
                    <a:lnTo>
                      <a:pt x="257" y="14"/>
                    </a:lnTo>
                    <a:lnTo>
                      <a:pt x="249" y="22"/>
                    </a:lnTo>
                    <a:lnTo>
                      <a:pt x="240" y="27"/>
                    </a:lnTo>
                    <a:lnTo>
                      <a:pt x="232" y="35"/>
                    </a:lnTo>
                    <a:lnTo>
                      <a:pt x="225" y="41"/>
                    </a:lnTo>
                    <a:lnTo>
                      <a:pt x="217" y="48"/>
                    </a:lnTo>
                    <a:lnTo>
                      <a:pt x="208" y="53"/>
                    </a:lnTo>
                    <a:lnTo>
                      <a:pt x="197" y="58"/>
                    </a:lnTo>
                    <a:lnTo>
                      <a:pt x="189" y="63"/>
                    </a:lnTo>
                    <a:lnTo>
                      <a:pt x="181" y="66"/>
                    </a:lnTo>
                    <a:lnTo>
                      <a:pt x="170" y="69"/>
                    </a:lnTo>
                    <a:lnTo>
                      <a:pt x="160" y="70"/>
                    </a:lnTo>
                    <a:lnTo>
                      <a:pt x="147" y="69"/>
                    </a:lnTo>
                    <a:lnTo>
                      <a:pt x="138" y="68"/>
                    </a:lnTo>
                    <a:lnTo>
                      <a:pt x="129" y="65"/>
                    </a:lnTo>
                    <a:lnTo>
                      <a:pt x="121" y="64"/>
                    </a:lnTo>
                    <a:lnTo>
                      <a:pt x="114" y="63"/>
                    </a:lnTo>
                    <a:lnTo>
                      <a:pt x="107" y="62"/>
                    </a:lnTo>
                    <a:lnTo>
                      <a:pt x="99" y="62"/>
                    </a:lnTo>
                    <a:lnTo>
                      <a:pt x="92" y="62"/>
                    </a:lnTo>
                    <a:lnTo>
                      <a:pt x="85" y="60"/>
                    </a:lnTo>
                    <a:lnTo>
                      <a:pt x="78" y="60"/>
                    </a:lnTo>
                    <a:lnTo>
                      <a:pt x="69" y="58"/>
                    </a:lnTo>
                    <a:lnTo>
                      <a:pt x="64" y="58"/>
                    </a:lnTo>
                    <a:lnTo>
                      <a:pt x="54" y="57"/>
                    </a:lnTo>
                    <a:lnTo>
                      <a:pt x="49" y="57"/>
                    </a:lnTo>
                    <a:lnTo>
                      <a:pt x="42" y="56"/>
                    </a:lnTo>
                    <a:lnTo>
                      <a:pt x="33" y="56"/>
                    </a:lnTo>
                    <a:lnTo>
                      <a:pt x="26" y="56"/>
                    </a:lnTo>
                    <a:lnTo>
                      <a:pt x="21" y="56"/>
                    </a:lnTo>
                    <a:lnTo>
                      <a:pt x="10" y="57"/>
                    </a:lnTo>
                    <a:lnTo>
                      <a:pt x="0" y="62"/>
                    </a:lnTo>
                    <a:lnTo>
                      <a:pt x="4" y="68"/>
                    </a:lnTo>
                    <a:lnTo>
                      <a:pt x="11" y="76"/>
                    </a:lnTo>
                    <a:lnTo>
                      <a:pt x="21" y="76"/>
                    </a:lnTo>
                    <a:lnTo>
                      <a:pt x="32" y="76"/>
                    </a:lnTo>
                    <a:lnTo>
                      <a:pt x="43" y="77"/>
                    </a:lnTo>
                    <a:lnTo>
                      <a:pt x="53" y="78"/>
                    </a:lnTo>
                    <a:lnTo>
                      <a:pt x="64" y="78"/>
                    </a:lnTo>
                    <a:lnTo>
                      <a:pt x="74" y="79"/>
                    </a:lnTo>
                    <a:lnTo>
                      <a:pt x="83" y="81"/>
                    </a:lnTo>
                    <a:lnTo>
                      <a:pt x="96" y="82"/>
                    </a:lnTo>
                    <a:lnTo>
                      <a:pt x="106" y="82"/>
                    </a:lnTo>
                    <a:lnTo>
                      <a:pt x="115" y="83"/>
                    </a:lnTo>
                    <a:lnTo>
                      <a:pt x="125" y="84"/>
                    </a:lnTo>
                    <a:lnTo>
                      <a:pt x="138" y="86"/>
                    </a:lnTo>
                    <a:lnTo>
                      <a:pt x="147" y="86"/>
                    </a:lnTo>
                    <a:lnTo>
                      <a:pt x="160" y="88"/>
                    </a:lnTo>
                    <a:lnTo>
                      <a:pt x="170" y="88"/>
                    </a:lnTo>
                    <a:lnTo>
                      <a:pt x="181" y="88"/>
                    </a:lnTo>
                    <a:lnTo>
                      <a:pt x="188" y="86"/>
                    </a:lnTo>
                    <a:lnTo>
                      <a:pt x="196" y="83"/>
                    </a:lnTo>
                    <a:lnTo>
                      <a:pt x="203" y="81"/>
                    </a:lnTo>
                    <a:lnTo>
                      <a:pt x="211" y="78"/>
                    </a:lnTo>
                    <a:lnTo>
                      <a:pt x="225" y="69"/>
                    </a:lnTo>
                    <a:lnTo>
                      <a:pt x="236" y="62"/>
                    </a:lnTo>
                    <a:lnTo>
                      <a:pt x="249" y="51"/>
                    </a:lnTo>
                    <a:lnTo>
                      <a:pt x="261" y="40"/>
                    </a:lnTo>
                    <a:lnTo>
                      <a:pt x="274" y="31"/>
                    </a:lnTo>
                    <a:lnTo>
                      <a:pt x="285" y="22"/>
                    </a:lnTo>
                    <a:lnTo>
                      <a:pt x="285" y="16"/>
                    </a:lnTo>
                    <a:lnTo>
                      <a:pt x="285" y="9"/>
                    </a:lnTo>
                    <a:lnTo>
                      <a:pt x="285" y="2"/>
                    </a:lnTo>
                    <a:lnTo>
                      <a:pt x="284" y="0"/>
                    </a:lnTo>
                    <a:lnTo>
                      <a:pt x="284" y="0"/>
                    </a:lnTo>
                    <a:close/>
                  </a:path>
                </a:pathLst>
              </a:custGeom>
              <a:solidFill>
                <a:srgbClr val="D4D4D4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8" name="Freeform 52"/>
              <p:cNvSpPr>
                <a:spLocks/>
              </p:cNvSpPr>
              <p:nvPr/>
            </p:nvSpPr>
            <p:spPr bwMode="auto">
              <a:xfrm>
                <a:off x="1840" y="12424"/>
                <a:ext cx="364" cy="46"/>
              </a:xfrm>
              <a:custGeom>
                <a:avLst/>
                <a:gdLst/>
                <a:ahLst/>
                <a:cxnLst>
                  <a:cxn ang="0">
                    <a:pos x="164" y="0"/>
                  </a:cxn>
                  <a:cxn ang="0">
                    <a:pos x="132" y="1"/>
                  </a:cxn>
                  <a:cxn ang="0">
                    <a:pos x="106" y="5"/>
                  </a:cxn>
                  <a:cxn ang="0">
                    <a:pos x="72" y="6"/>
                  </a:cxn>
                  <a:cxn ang="0">
                    <a:pos x="43" y="9"/>
                  </a:cxn>
                  <a:cxn ang="0">
                    <a:pos x="11" y="13"/>
                  </a:cxn>
                  <a:cxn ang="0">
                    <a:pos x="6" y="31"/>
                  </a:cxn>
                  <a:cxn ang="0">
                    <a:pos x="24" y="27"/>
                  </a:cxn>
                  <a:cxn ang="0">
                    <a:pos x="43" y="27"/>
                  </a:cxn>
                  <a:cxn ang="0">
                    <a:pos x="60" y="26"/>
                  </a:cxn>
                  <a:cxn ang="0">
                    <a:pos x="93" y="26"/>
                  </a:cxn>
                  <a:cxn ang="0">
                    <a:pos x="136" y="18"/>
                  </a:cxn>
                  <a:cxn ang="0">
                    <a:pos x="180" y="18"/>
                  </a:cxn>
                  <a:cxn ang="0">
                    <a:pos x="224" y="20"/>
                  </a:cxn>
                  <a:cxn ang="0">
                    <a:pos x="268" y="26"/>
                  </a:cxn>
                  <a:cxn ang="0">
                    <a:pos x="314" y="27"/>
                  </a:cxn>
                  <a:cxn ang="0">
                    <a:pos x="382" y="33"/>
                  </a:cxn>
                  <a:cxn ang="0">
                    <a:pos x="463" y="40"/>
                  </a:cxn>
                  <a:cxn ang="0">
                    <a:pos x="544" y="49"/>
                  </a:cxn>
                  <a:cxn ang="0">
                    <a:pos x="623" y="56"/>
                  </a:cxn>
                  <a:cxn ang="0">
                    <a:pos x="704" y="68"/>
                  </a:cxn>
                  <a:cxn ang="0">
                    <a:pos x="775" y="81"/>
                  </a:cxn>
                  <a:cxn ang="0">
                    <a:pos x="834" y="88"/>
                  </a:cxn>
                  <a:cxn ang="0">
                    <a:pos x="893" y="98"/>
                  </a:cxn>
                  <a:cxn ang="0">
                    <a:pos x="951" y="107"/>
                  </a:cxn>
                  <a:cxn ang="0">
                    <a:pos x="1009" y="120"/>
                  </a:cxn>
                  <a:cxn ang="0">
                    <a:pos x="1068" y="136"/>
                  </a:cxn>
                  <a:cxn ang="0">
                    <a:pos x="1087" y="131"/>
                  </a:cxn>
                  <a:cxn ang="0">
                    <a:pos x="1057" y="115"/>
                  </a:cxn>
                  <a:cxn ang="0">
                    <a:pos x="1014" y="101"/>
                  </a:cxn>
                  <a:cxn ang="0">
                    <a:pos x="971" y="92"/>
                  </a:cxn>
                  <a:cxn ang="0">
                    <a:pos x="927" y="82"/>
                  </a:cxn>
                  <a:cxn ang="0">
                    <a:pos x="884" y="76"/>
                  </a:cxn>
                  <a:cxn ang="0">
                    <a:pos x="825" y="69"/>
                  </a:cxn>
                  <a:cxn ang="0">
                    <a:pos x="743" y="56"/>
                  </a:cxn>
                  <a:cxn ang="0">
                    <a:pos x="659" y="43"/>
                  </a:cxn>
                  <a:cxn ang="0">
                    <a:pos x="576" y="31"/>
                  </a:cxn>
                  <a:cxn ang="0">
                    <a:pos x="491" y="24"/>
                  </a:cxn>
                  <a:cxn ang="0">
                    <a:pos x="405" y="20"/>
                  </a:cxn>
                  <a:cxn ang="0">
                    <a:pos x="364" y="12"/>
                  </a:cxn>
                  <a:cxn ang="0">
                    <a:pos x="324" y="7"/>
                  </a:cxn>
                  <a:cxn ang="0">
                    <a:pos x="282" y="6"/>
                  </a:cxn>
                  <a:cxn ang="0">
                    <a:pos x="241" y="6"/>
                  </a:cxn>
                  <a:cxn ang="0">
                    <a:pos x="200" y="1"/>
                  </a:cxn>
                </a:cxnLst>
                <a:rect l="0" t="0" r="r" b="b"/>
                <a:pathLst>
                  <a:path w="1092" h="138">
                    <a:moveTo>
                      <a:pt x="188" y="1"/>
                    </a:moveTo>
                    <a:lnTo>
                      <a:pt x="177" y="0"/>
                    </a:lnTo>
                    <a:lnTo>
                      <a:pt x="164" y="0"/>
                    </a:lnTo>
                    <a:lnTo>
                      <a:pt x="154" y="0"/>
                    </a:lnTo>
                    <a:lnTo>
                      <a:pt x="145" y="1"/>
                    </a:lnTo>
                    <a:lnTo>
                      <a:pt x="132" y="1"/>
                    </a:lnTo>
                    <a:lnTo>
                      <a:pt x="124" y="2"/>
                    </a:lnTo>
                    <a:lnTo>
                      <a:pt x="114" y="2"/>
                    </a:lnTo>
                    <a:lnTo>
                      <a:pt x="106" y="5"/>
                    </a:lnTo>
                    <a:lnTo>
                      <a:pt x="93" y="5"/>
                    </a:lnTo>
                    <a:lnTo>
                      <a:pt x="84" y="6"/>
                    </a:lnTo>
                    <a:lnTo>
                      <a:pt x="72" y="6"/>
                    </a:lnTo>
                    <a:lnTo>
                      <a:pt x="64" y="9"/>
                    </a:lnTo>
                    <a:lnTo>
                      <a:pt x="52" y="9"/>
                    </a:lnTo>
                    <a:lnTo>
                      <a:pt x="43" y="9"/>
                    </a:lnTo>
                    <a:lnTo>
                      <a:pt x="32" y="9"/>
                    </a:lnTo>
                    <a:lnTo>
                      <a:pt x="24" y="11"/>
                    </a:lnTo>
                    <a:lnTo>
                      <a:pt x="11" y="13"/>
                    </a:lnTo>
                    <a:lnTo>
                      <a:pt x="0" y="17"/>
                    </a:lnTo>
                    <a:lnTo>
                      <a:pt x="3" y="24"/>
                    </a:lnTo>
                    <a:lnTo>
                      <a:pt x="6" y="31"/>
                    </a:lnTo>
                    <a:lnTo>
                      <a:pt x="10" y="30"/>
                    </a:lnTo>
                    <a:lnTo>
                      <a:pt x="17" y="29"/>
                    </a:lnTo>
                    <a:lnTo>
                      <a:pt x="24" y="27"/>
                    </a:lnTo>
                    <a:lnTo>
                      <a:pt x="29" y="27"/>
                    </a:lnTo>
                    <a:lnTo>
                      <a:pt x="36" y="27"/>
                    </a:lnTo>
                    <a:lnTo>
                      <a:pt x="43" y="27"/>
                    </a:lnTo>
                    <a:lnTo>
                      <a:pt x="49" y="27"/>
                    </a:lnTo>
                    <a:lnTo>
                      <a:pt x="53" y="27"/>
                    </a:lnTo>
                    <a:lnTo>
                      <a:pt x="60" y="26"/>
                    </a:lnTo>
                    <a:lnTo>
                      <a:pt x="72" y="26"/>
                    </a:lnTo>
                    <a:lnTo>
                      <a:pt x="84" y="26"/>
                    </a:lnTo>
                    <a:lnTo>
                      <a:pt x="93" y="26"/>
                    </a:lnTo>
                    <a:lnTo>
                      <a:pt x="107" y="24"/>
                    </a:lnTo>
                    <a:lnTo>
                      <a:pt x="123" y="20"/>
                    </a:lnTo>
                    <a:lnTo>
                      <a:pt x="136" y="18"/>
                    </a:lnTo>
                    <a:lnTo>
                      <a:pt x="152" y="18"/>
                    </a:lnTo>
                    <a:lnTo>
                      <a:pt x="166" y="18"/>
                    </a:lnTo>
                    <a:lnTo>
                      <a:pt x="180" y="18"/>
                    </a:lnTo>
                    <a:lnTo>
                      <a:pt x="195" y="18"/>
                    </a:lnTo>
                    <a:lnTo>
                      <a:pt x="210" y="20"/>
                    </a:lnTo>
                    <a:lnTo>
                      <a:pt x="224" y="20"/>
                    </a:lnTo>
                    <a:lnTo>
                      <a:pt x="239" y="24"/>
                    </a:lnTo>
                    <a:lnTo>
                      <a:pt x="253" y="24"/>
                    </a:lnTo>
                    <a:lnTo>
                      <a:pt x="268" y="26"/>
                    </a:lnTo>
                    <a:lnTo>
                      <a:pt x="282" y="26"/>
                    </a:lnTo>
                    <a:lnTo>
                      <a:pt x="299" y="27"/>
                    </a:lnTo>
                    <a:lnTo>
                      <a:pt x="314" y="27"/>
                    </a:lnTo>
                    <a:lnTo>
                      <a:pt x="330" y="29"/>
                    </a:lnTo>
                    <a:lnTo>
                      <a:pt x="355" y="31"/>
                    </a:lnTo>
                    <a:lnTo>
                      <a:pt x="382" y="33"/>
                    </a:lnTo>
                    <a:lnTo>
                      <a:pt x="409" y="37"/>
                    </a:lnTo>
                    <a:lnTo>
                      <a:pt x="435" y="39"/>
                    </a:lnTo>
                    <a:lnTo>
                      <a:pt x="463" y="40"/>
                    </a:lnTo>
                    <a:lnTo>
                      <a:pt x="490" y="43"/>
                    </a:lnTo>
                    <a:lnTo>
                      <a:pt x="516" y="44"/>
                    </a:lnTo>
                    <a:lnTo>
                      <a:pt x="544" y="49"/>
                    </a:lnTo>
                    <a:lnTo>
                      <a:pt x="570" y="50"/>
                    </a:lnTo>
                    <a:lnTo>
                      <a:pt x="598" y="54"/>
                    </a:lnTo>
                    <a:lnTo>
                      <a:pt x="623" y="56"/>
                    </a:lnTo>
                    <a:lnTo>
                      <a:pt x="649" y="60"/>
                    </a:lnTo>
                    <a:lnTo>
                      <a:pt x="674" y="63"/>
                    </a:lnTo>
                    <a:lnTo>
                      <a:pt x="704" y="68"/>
                    </a:lnTo>
                    <a:lnTo>
                      <a:pt x="729" y="73"/>
                    </a:lnTo>
                    <a:lnTo>
                      <a:pt x="755" y="80"/>
                    </a:lnTo>
                    <a:lnTo>
                      <a:pt x="775" y="81"/>
                    </a:lnTo>
                    <a:lnTo>
                      <a:pt x="794" y="83"/>
                    </a:lnTo>
                    <a:lnTo>
                      <a:pt x="815" y="86"/>
                    </a:lnTo>
                    <a:lnTo>
                      <a:pt x="834" y="88"/>
                    </a:lnTo>
                    <a:lnTo>
                      <a:pt x="854" y="92"/>
                    </a:lnTo>
                    <a:lnTo>
                      <a:pt x="873" y="95"/>
                    </a:lnTo>
                    <a:lnTo>
                      <a:pt x="893" y="98"/>
                    </a:lnTo>
                    <a:lnTo>
                      <a:pt x="914" y="100"/>
                    </a:lnTo>
                    <a:lnTo>
                      <a:pt x="933" y="105"/>
                    </a:lnTo>
                    <a:lnTo>
                      <a:pt x="951" y="107"/>
                    </a:lnTo>
                    <a:lnTo>
                      <a:pt x="971" y="111"/>
                    </a:lnTo>
                    <a:lnTo>
                      <a:pt x="991" y="117"/>
                    </a:lnTo>
                    <a:lnTo>
                      <a:pt x="1009" y="120"/>
                    </a:lnTo>
                    <a:lnTo>
                      <a:pt x="1030" y="125"/>
                    </a:lnTo>
                    <a:lnTo>
                      <a:pt x="1048" y="131"/>
                    </a:lnTo>
                    <a:lnTo>
                      <a:pt x="1068" y="136"/>
                    </a:lnTo>
                    <a:lnTo>
                      <a:pt x="1079" y="137"/>
                    </a:lnTo>
                    <a:lnTo>
                      <a:pt x="1092" y="138"/>
                    </a:lnTo>
                    <a:lnTo>
                      <a:pt x="1087" y="131"/>
                    </a:lnTo>
                    <a:lnTo>
                      <a:pt x="1086" y="124"/>
                    </a:lnTo>
                    <a:lnTo>
                      <a:pt x="1071" y="119"/>
                    </a:lnTo>
                    <a:lnTo>
                      <a:pt x="1057" y="115"/>
                    </a:lnTo>
                    <a:lnTo>
                      <a:pt x="1041" y="110"/>
                    </a:lnTo>
                    <a:lnTo>
                      <a:pt x="1029" y="106"/>
                    </a:lnTo>
                    <a:lnTo>
                      <a:pt x="1014" y="101"/>
                    </a:lnTo>
                    <a:lnTo>
                      <a:pt x="1000" y="98"/>
                    </a:lnTo>
                    <a:lnTo>
                      <a:pt x="984" y="95"/>
                    </a:lnTo>
                    <a:lnTo>
                      <a:pt x="971" y="92"/>
                    </a:lnTo>
                    <a:lnTo>
                      <a:pt x="957" y="87"/>
                    </a:lnTo>
                    <a:lnTo>
                      <a:pt x="941" y="85"/>
                    </a:lnTo>
                    <a:lnTo>
                      <a:pt x="927" y="82"/>
                    </a:lnTo>
                    <a:lnTo>
                      <a:pt x="914" y="80"/>
                    </a:lnTo>
                    <a:lnTo>
                      <a:pt x="897" y="77"/>
                    </a:lnTo>
                    <a:lnTo>
                      <a:pt x="884" y="76"/>
                    </a:lnTo>
                    <a:lnTo>
                      <a:pt x="869" y="74"/>
                    </a:lnTo>
                    <a:lnTo>
                      <a:pt x="854" y="74"/>
                    </a:lnTo>
                    <a:lnTo>
                      <a:pt x="825" y="69"/>
                    </a:lnTo>
                    <a:lnTo>
                      <a:pt x="798" y="66"/>
                    </a:lnTo>
                    <a:lnTo>
                      <a:pt x="769" y="60"/>
                    </a:lnTo>
                    <a:lnTo>
                      <a:pt x="743" y="56"/>
                    </a:lnTo>
                    <a:lnTo>
                      <a:pt x="713" y="51"/>
                    </a:lnTo>
                    <a:lnTo>
                      <a:pt x="687" y="47"/>
                    </a:lnTo>
                    <a:lnTo>
                      <a:pt x="659" y="43"/>
                    </a:lnTo>
                    <a:lnTo>
                      <a:pt x="633" y="40"/>
                    </a:lnTo>
                    <a:lnTo>
                      <a:pt x="604" y="36"/>
                    </a:lnTo>
                    <a:lnTo>
                      <a:pt x="576" y="31"/>
                    </a:lnTo>
                    <a:lnTo>
                      <a:pt x="548" y="29"/>
                    </a:lnTo>
                    <a:lnTo>
                      <a:pt x="520" y="26"/>
                    </a:lnTo>
                    <a:lnTo>
                      <a:pt x="491" y="24"/>
                    </a:lnTo>
                    <a:lnTo>
                      <a:pt x="463" y="23"/>
                    </a:lnTo>
                    <a:lnTo>
                      <a:pt x="434" y="20"/>
                    </a:lnTo>
                    <a:lnTo>
                      <a:pt x="405" y="20"/>
                    </a:lnTo>
                    <a:lnTo>
                      <a:pt x="392" y="17"/>
                    </a:lnTo>
                    <a:lnTo>
                      <a:pt x="378" y="14"/>
                    </a:lnTo>
                    <a:lnTo>
                      <a:pt x="364" y="12"/>
                    </a:lnTo>
                    <a:lnTo>
                      <a:pt x="352" y="11"/>
                    </a:lnTo>
                    <a:lnTo>
                      <a:pt x="338" y="9"/>
                    </a:lnTo>
                    <a:lnTo>
                      <a:pt x="324" y="7"/>
                    </a:lnTo>
                    <a:lnTo>
                      <a:pt x="309" y="7"/>
                    </a:lnTo>
                    <a:lnTo>
                      <a:pt x="298" y="7"/>
                    </a:lnTo>
                    <a:lnTo>
                      <a:pt x="282" y="6"/>
                    </a:lnTo>
                    <a:lnTo>
                      <a:pt x="268" y="6"/>
                    </a:lnTo>
                    <a:lnTo>
                      <a:pt x="253" y="6"/>
                    </a:lnTo>
                    <a:lnTo>
                      <a:pt x="241" y="6"/>
                    </a:lnTo>
                    <a:lnTo>
                      <a:pt x="227" y="4"/>
                    </a:lnTo>
                    <a:lnTo>
                      <a:pt x="213" y="2"/>
                    </a:lnTo>
                    <a:lnTo>
                      <a:pt x="200" y="1"/>
                    </a:lnTo>
                    <a:lnTo>
                      <a:pt x="188" y="1"/>
                    </a:lnTo>
                    <a:lnTo>
                      <a:pt x="188" y="1"/>
                    </a:lnTo>
                    <a:close/>
                  </a:path>
                </a:pathLst>
              </a:custGeom>
              <a:solidFill>
                <a:srgbClr val="94948A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70069" name="Freeform 53"/>
              <p:cNvSpPr>
                <a:spLocks/>
              </p:cNvSpPr>
              <p:nvPr/>
            </p:nvSpPr>
            <p:spPr bwMode="auto">
              <a:xfrm>
                <a:off x="2261" y="12461"/>
                <a:ext cx="221" cy="39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7" y="7"/>
                  </a:cxn>
                  <a:cxn ang="0">
                    <a:pos x="11" y="15"/>
                  </a:cxn>
                  <a:cxn ang="0">
                    <a:pos x="7" y="21"/>
                  </a:cxn>
                  <a:cxn ang="0">
                    <a:pos x="3" y="26"/>
                  </a:cxn>
                  <a:cxn ang="0">
                    <a:pos x="0" y="31"/>
                  </a:cxn>
                  <a:cxn ang="0">
                    <a:pos x="0" y="37"/>
                  </a:cxn>
                  <a:cxn ang="0">
                    <a:pos x="24" y="43"/>
                  </a:cxn>
                  <a:cxn ang="0">
                    <a:pos x="50" y="51"/>
                  </a:cxn>
                  <a:cxn ang="0">
                    <a:pos x="79" y="55"/>
                  </a:cxn>
                  <a:cxn ang="0">
                    <a:pos x="106" y="61"/>
                  </a:cxn>
                  <a:cxn ang="0">
                    <a:pos x="134" y="63"/>
                  </a:cxn>
                  <a:cxn ang="0">
                    <a:pos x="161" y="65"/>
                  </a:cxn>
                  <a:cxn ang="0">
                    <a:pos x="191" y="67"/>
                  </a:cxn>
                  <a:cxn ang="0">
                    <a:pos x="221" y="69"/>
                  </a:cxn>
                  <a:cxn ang="0">
                    <a:pos x="248" y="70"/>
                  </a:cxn>
                  <a:cxn ang="0">
                    <a:pos x="278" y="72"/>
                  </a:cxn>
                  <a:cxn ang="0">
                    <a:pos x="305" y="75"/>
                  </a:cxn>
                  <a:cxn ang="0">
                    <a:pos x="334" y="77"/>
                  </a:cxn>
                  <a:cxn ang="0">
                    <a:pos x="362" y="81"/>
                  </a:cxn>
                  <a:cxn ang="0">
                    <a:pos x="391" y="85"/>
                  </a:cxn>
                  <a:cxn ang="0">
                    <a:pos x="417" y="89"/>
                  </a:cxn>
                  <a:cxn ang="0">
                    <a:pos x="446" y="97"/>
                  </a:cxn>
                  <a:cxn ang="0">
                    <a:pos x="460" y="94"/>
                  </a:cxn>
                  <a:cxn ang="0">
                    <a:pos x="473" y="94"/>
                  </a:cxn>
                  <a:cxn ang="0">
                    <a:pos x="488" y="94"/>
                  </a:cxn>
                  <a:cxn ang="0">
                    <a:pos x="502" y="98"/>
                  </a:cxn>
                  <a:cxn ang="0">
                    <a:pos x="516" y="99"/>
                  </a:cxn>
                  <a:cxn ang="0">
                    <a:pos x="528" y="102"/>
                  </a:cxn>
                  <a:cxn ang="0">
                    <a:pos x="542" y="106"/>
                  </a:cxn>
                  <a:cxn ang="0">
                    <a:pos x="556" y="108"/>
                  </a:cxn>
                  <a:cxn ang="0">
                    <a:pos x="567" y="110"/>
                  </a:cxn>
                  <a:cxn ang="0">
                    <a:pos x="583" y="114"/>
                  </a:cxn>
                  <a:cxn ang="0">
                    <a:pos x="594" y="116"/>
                  </a:cxn>
                  <a:cxn ang="0">
                    <a:pos x="609" y="117"/>
                  </a:cxn>
                  <a:cxn ang="0">
                    <a:pos x="622" y="116"/>
                  </a:cxn>
                  <a:cxn ang="0">
                    <a:pos x="637" y="116"/>
                  </a:cxn>
                  <a:cxn ang="0">
                    <a:pos x="648" y="112"/>
                  </a:cxn>
                  <a:cxn ang="0">
                    <a:pos x="665" y="110"/>
                  </a:cxn>
                  <a:cxn ang="0">
                    <a:pos x="660" y="102"/>
                  </a:cxn>
                  <a:cxn ang="0">
                    <a:pos x="658" y="95"/>
                  </a:cxn>
                  <a:cxn ang="0">
                    <a:pos x="654" y="89"/>
                  </a:cxn>
                  <a:cxn ang="0">
                    <a:pos x="652" y="85"/>
                  </a:cxn>
                  <a:cxn ang="0">
                    <a:pos x="613" y="76"/>
                  </a:cxn>
                  <a:cxn ang="0">
                    <a:pos x="576" y="70"/>
                  </a:cxn>
                  <a:cxn ang="0">
                    <a:pos x="537" y="64"/>
                  </a:cxn>
                  <a:cxn ang="0">
                    <a:pos x="501" y="58"/>
                  </a:cxn>
                  <a:cxn ang="0">
                    <a:pos x="462" y="55"/>
                  </a:cxn>
                  <a:cxn ang="0">
                    <a:pos x="424" y="51"/>
                  </a:cxn>
                  <a:cxn ang="0">
                    <a:pos x="387" y="45"/>
                  </a:cxn>
                  <a:cxn ang="0">
                    <a:pos x="350" y="43"/>
                  </a:cxn>
                  <a:cxn ang="0">
                    <a:pos x="310" y="38"/>
                  </a:cxn>
                  <a:cxn ang="0">
                    <a:pos x="273" y="34"/>
                  </a:cxn>
                  <a:cxn ang="0">
                    <a:pos x="234" y="30"/>
                  </a:cxn>
                  <a:cxn ang="0">
                    <a:pos x="195" y="27"/>
                  </a:cxn>
                  <a:cxn ang="0">
                    <a:pos x="157" y="22"/>
                  </a:cxn>
                  <a:cxn ang="0">
                    <a:pos x="118" y="17"/>
                  </a:cxn>
                  <a:cxn ang="0">
                    <a:pos x="81" y="12"/>
                  </a:cxn>
                  <a:cxn ang="0">
                    <a:pos x="43" y="8"/>
                  </a:cxn>
                  <a:cxn ang="0">
                    <a:pos x="33" y="4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665" h="117">
                    <a:moveTo>
                      <a:pt x="24" y="0"/>
                    </a:moveTo>
                    <a:lnTo>
                      <a:pt x="17" y="7"/>
                    </a:lnTo>
                    <a:lnTo>
                      <a:pt x="11" y="15"/>
                    </a:lnTo>
                    <a:lnTo>
                      <a:pt x="7" y="21"/>
                    </a:lnTo>
                    <a:lnTo>
                      <a:pt x="3" y="26"/>
                    </a:lnTo>
                    <a:lnTo>
                      <a:pt x="0" y="31"/>
                    </a:lnTo>
                    <a:lnTo>
                      <a:pt x="0" y="37"/>
                    </a:lnTo>
                    <a:lnTo>
                      <a:pt x="24" y="43"/>
                    </a:lnTo>
                    <a:lnTo>
                      <a:pt x="50" y="51"/>
                    </a:lnTo>
                    <a:lnTo>
                      <a:pt x="79" y="55"/>
                    </a:lnTo>
                    <a:lnTo>
                      <a:pt x="106" y="61"/>
                    </a:lnTo>
                    <a:lnTo>
                      <a:pt x="134" y="63"/>
                    </a:lnTo>
                    <a:lnTo>
                      <a:pt x="161" y="65"/>
                    </a:lnTo>
                    <a:lnTo>
                      <a:pt x="191" y="67"/>
                    </a:lnTo>
                    <a:lnTo>
                      <a:pt x="221" y="69"/>
                    </a:lnTo>
                    <a:lnTo>
                      <a:pt x="248" y="70"/>
                    </a:lnTo>
                    <a:lnTo>
                      <a:pt x="278" y="72"/>
                    </a:lnTo>
                    <a:lnTo>
                      <a:pt x="305" y="75"/>
                    </a:lnTo>
                    <a:lnTo>
                      <a:pt x="334" y="77"/>
                    </a:lnTo>
                    <a:lnTo>
                      <a:pt x="362" y="81"/>
                    </a:lnTo>
                    <a:lnTo>
                      <a:pt x="391" y="85"/>
                    </a:lnTo>
                    <a:lnTo>
                      <a:pt x="417" y="89"/>
                    </a:lnTo>
                    <a:lnTo>
                      <a:pt x="446" y="97"/>
                    </a:lnTo>
                    <a:lnTo>
                      <a:pt x="460" y="94"/>
                    </a:lnTo>
                    <a:lnTo>
                      <a:pt x="473" y="94"/>
                    </a:lnTo>
                    <a:lnTo>
                      <a:pt x="488" y="94"/>
                    </a:lnTo>
                    <a:lnTo>
                      <a:pt x="502" y="98"/>
                    </a:lnTo>
                    <a:lnTo>
                      <a:pt x="516" y="99"/>
                    </a:lnTo>
                    <a:lnTo>
                      <a:pt x="528" y="102"/>
                    </a:lnTo>
                    <a:lnTo>
                      <a:pt x="542" y="106"/>
                    </a:lnTo>
                    <a:lnTo>
                      <a:pt x="556" y="108"/>
                    </a:lnTo>
                    <a:lnTo>
                      <a:pt x="567" y="110"/>
                    </a:lnTo>
                    <a:lnTo>
                      <a:pt x="583" y="114"/>
                    </a:lnTo>
                    <a:lnTo>
                      <a:pt x="594" y="116"/>
                    </a:lnTo>
                    <a:lnTo>
                      <a:pt x="609" y="117"/>
                    </a:lnTo>
                    <a:lnTo>
                      <a:pt x="622" y="116"/>
                    </a:lnTo>
                    <a:lnTo>
                      <a:pt x="637" y="116"/>
                    </a:lnTo>
                    <a:lnTo>
                      <a:pt x="648" y="112"/>
                    </a:lnTo>
                    <a:lnTo>
                      <a:pt x="665" y="110"/>
                    </a:lnTo>
                    <a:lnTo>
                      <a:pt x="660" y="102"/>
                    </a:lnTo>
                    <a:lnTo>
                      <a:pt x="658" y="95"/>
                    </a:lnTo>
                    <a:lnTo>
                      <a:pt x="654" y="89"/>
                    </a:lnTo>
                    <a:lnTo>
                      <a:pt x="652" y="85"/>
                    </a:lnTo>
                    <a:lnTo>
                      <a:pt x="613" y="76"/>
                    </a:lnTo>
                    <a:lnTo>
                      <a:pt x="576" y="70"/>
                    </a:lnTo>
                    <a:lnTo>
                      <a:pt x="537" y="64"/>
                    </a:lnTo>
                    <a:lnTo>
                      <a:pt x="501" y="58"/>
                    </a:lnTo>
                    <a:lnTo>
                      <a:pt x="462" y="55"/>
                    </a:lnTo>
                    <a:lnTo>
                      <a:pt x="424" y="51"/>
                    </a:lnTo>
                    <a:lnTo>
                      <a:pt x="387" y="45"/>
                    </a:lnTo>
                    <a:lnTo>
                      <a:pt x="350" y="43"/>
                    </a:lnTo>
                    <a:lnTo>
                      <a:pt x="310" y="38"/>
                    </a:lnTo>
                    <a:lnTo>
                      <a:pt x="273" y="34"/>
                    </a:lnTo>
                    <a:lnTo>
                      <a:pt x="234" y="30"/>
                    </a:lnTo>
                    <a:lnTo>
                      <a:pt x="195" y="27"/>
                    </a:lnTo>
                    <a:lnTo>
                      <a:pt x="157" y="22"/>
                    </a:lnTo>
                    <a:lnTo>
                      <a:pt x="118" y="17"/>
                    </a:lnTo>
                    <a:lnTo>
                      <a:pt x="81" y="12"/>
                    </a:lnTo>
                    <a:lnTo>
                      <a:pt x="43" y="8"/>
                    </a:lnTo>
                    <a:lnTo>
                      <a:pt x="33" y="4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A8BA9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70083" name="Group 67"/>
          <p:cNvGrpSpPr>
            <a:grpSpLocks/>
          </p:cNvGrpSpPr>
          <p:nvPr/>
        </p:nvGrpSpPr>
        <p:grpSpPr bwMode="auto">
          <a:xfrm>
            <a:off x="2952750" y="3486151"/>
            <a:ext cx="2343150" cy="957263"/>
            <a:chOff x="369" y="2889"/>
            <a:chExt cx="1476" cy="603"/>
          </a:xfrm>
        </p:grpSpPr>
        <p:sp>
          <p:nvSpPr>
            <p:cNvPr id="470081" name="Rectangle 65"/>
            <p:cNvSpPr>
              <a:spLocks noChangeArrowheads="1"/>
            </p:cNvSpPr>
            <p:nvPr/>
          </p:nvSpPr>
          <p:spPr bwMode="auto">
            <a:xfrm>
              <a:off x="369" y="2896"/>
              <a:ext cx="1476" cy="59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As T</a:t>
              </a:r>
              <a:r>
                <a:rPr lang="en-US" sz="2800" baseline="30000">
                  <a:solidFill>
                    <a:srgbClr val="FF3300"/>
                  </a:solidFill>
                </a:rPr>
                <a:t>o</a:t>
              </a:r>
              <a:r>
                <a:rPr lang="en-US" sz="2800">
                  <a:solidFill>
                    <a:srgbClr val="FF3300"/>
                  </a:solidFill>
                </a:rPr>
                <a:t>   ,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solubility ___ </a:t>
              </a:r>
            </a:p>
          </p:txBody>
        </p:sp>
        <p:sp>
          <p:nvSpPr>
            <p:cNvPr id="470082" name="Line 66"/>
            <p:cNvSpPr>
              <a:spLocks noChangeShapeType="1"/>
            </p:cNvSpPr>
            <p:nvPr/>
          </p:nvSpPr>
          <p:spPr bwMode="auto">
            <a:xfrm flipV="1">
              <a:off x="1051" y="2889"/>
              <a:ext cx="0" cy="27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470084" name="Group 68"/>
          <p:cNvGrpSpPr>
            <a:grpSpLocks/>
          </p:cNvGrpSpPr>
          <p:nvPr/>
        </p:nvGrpSpPr>
        <p:grpSpPr bwMode="auto">
          <a:xfrm>
            <a:off x="6497638" y="3486151"/>
            <a:ext cx="2343150" cy="957263"/>
            <a:chOff x="369" y="2889"/>
            <a:chExt cx="1476" cy="603"/>
          </a:xfrm>
        </p:grpSpPr>
        <p:sp>
          <p:nvSpPr>
            <p:cNvPr id="470085" name="Rectangle 69"/>
            <p:cNvSpPr>
              <a:spLocks noChangeArrowheads="1"/>
            </p:cNvSpPr>
            <p:nvPr/>
          </p:nvSpPr>
          <p:spPr bwMode="auto">
            <a:xfrm>
              <a:off x="369" y="2896"/>
              <a:ext cx="1476" cy="596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As T</a:t>
              </a:r>
              <a:r>
                <a:rPr lang="en-US" sz="2800" baseline="30000">
                  <a:solidFill>
                    <a:srgbClr val="FF3300"/>
                  </a:solidFill>
                </a:rPr>
                <a:t>o</a:t>
              </a:r>
              <a:r>
                <a:rPr lang="en-US" sz="2800">
                  <a:solidFill>
                    <a:srgbClr val="FF3300"/>
                  </a:solidFill>
                </a:rPr>
                <a:t>   ,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solubility ___ </a:t>
              </a:r>
            </a:p>
          </p:txBody>
        </p:sp>
        <p:sp>
          <p:nvSpPr>
            <p:cNvPr id="470086" name="Line 70"/>
            <p:cNvSpPr>
              <a:spLocks noChangeShapeType="1"/>
            </p:cNvSpPr>
            <p:nvPr/>
          </p:nvSpPr>
          <p:spPr bwMode="auto">
            <a:xfrm flipV="1">
              <a:off x="1051" y="2889"/>
              <a:ext cx="0" cy="274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lg"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sp>
        <p:nvSpPr>
          <p:cNvPr id="470087" name="AutoShape 71"/>
          <p:cNvSpPr>
            <a:spLocks noChangeArrowheads="1"/>
          </p:cNvSpPr>
          <p:nvPr/>
        </p:nvSpPr>
        <p:spPr bwMode="auto">
          <a:xfrm>
            <a:off x="4614739" y="3729714"/>
            <a:ext cx="366960" cy="619363"/>
          </a:xfrm>
          <a:prstGeom prst="upArrow">
            <a:avLst>
              <a:gd name="adj1" fmla="val 50000"/>
              <a:gd name="adj2" fmla="val 54677"/>
            </a:avLst>
          </a:prstGeom>
          <a:solidFill>
            <a:srgbClr val="00FF00"/>
          </a:solidFill>
          <a:ln w="222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088" name="AutoShape 72"/>
          <p:cNvSpPr>
            <a:spLocks noChangeArrowheads="1"/>
          </p:cNvSpPr>
          <p:nvPr/>
        </p:nvSpPr>
        <p:spPr bwMode="auto">
          <a:xfrm flipV="1">
            <a:off x="8173914" y="3729714"/>
            <a:ext cx="366960" cy="619363"/>
          </a:xfrm>
          <a:prstGeom prst="upArrow">
            <a:avLst>
              <a:gd name="adj1" fmla="val 50000"/>
              <a:gd name="adj2" fmla="val 54677"/>
            </a:avLst>
          </a:prstGeom>
          <a:solidFill>
            <a:srgbClr val="00FF00"/>
          </a:solidFill>
          <a:ln w="222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pic>
        <p:nvPicPr>
          <p:cNvPr id="470090" name="Picture 74" descr="j0434595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32564" y="4640264"/>
            <a:ext cx="2619375" cy="2009775"/>
          </a:xfrm>
          <a:prstGeom prst="rect">
            <a:avLst/>
          </a:prstGeom>
          <a:noFill/>
        </p:spPr>
      </p:pic>
      <p:grpSp>
        <p:nvGrpSpPr>
          <p:cNvPr id="470132" name="Group 116"/>
          <p:cNvGrpSpPr>
            <a:grpSpLocks/>
          </p:cNvGrpSpPr>
          <p:nvPr/>
        </p:nvGrpSpPr>
        <p:grpSpPr bwMode="auto">
          <a:xfrm>
            <a:off x="7550151" y="5264153"/>
            <a:ext cx="131763" cy="746127"/>
            <a:chOff x="3799" y="3310"/>
            <a:chExt cx="83" cy="470"/>
          </a:xfrm>
        </p:grpSpPr>
        <p:sp>
          <p:nvSpPr>
            <p:cNvPr id="470111" name="Oval 95"/>
            <p:cNvSpPr>
              <a:spLocks noChangeArrowheads="1"/>
            </p:cNvSpPr>
            <p:nvPr/>
          </p:nvSpPr>
          <p:spPr bwMode="auto">
            <a:xfrm rot="20423867">
              <a:off x="3799" y="3310"/>
              <a:ext cx="83" cy="463"/>
            </a:xfrm>
            <a:prstGeom prst="ellipse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12" name="Oval 96"/>
            <p:cNvSpPr>
              <a:spLocks noChangeArrowheads="1"/>
            </p:cNvSpPr>
            <p:nvPr/>
          </p:nvSpPr>
          <p:spPr bwMode="auto">
            <a:xfrm>
              <a:off x="3848" y="3317"/>
              <a:ext cx="32" cy="463"/>
            </a:xfrm>
            <a:prstGeom prst="ellipse">
              <a:avLst/>
            </a:prstGeom>
            <a:solidFill>
              <a:schemeClr val="tx1"/>
            </a:solidFill>
            <a:ln w="222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sp>
        <p:nvSpPr>
          <p:cNvPr id="470113" name="Rectangle 97"/>
          <p:cNvSpPr>
            <a:spLocks noChangeArrowheads="1"/>
          </p:cNvSpPr>
          <p:nvPr/>
        </p:nvSpPr>
        <p:spPr bwMode="auto">
          <a:xfrm>
            <a:off x="7694322" y="4977141"/>
            <a:ext cx="184730" cy="523220"/>
          </a:xfrm>
          <a:prstGeom prst="rect">
            <a:avLst/>
          </a:prstGeom>
          <a:solidFill>
            <a:srgbClr val="58C0D8"/>
          </a:solidFill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14" name="Rectangle 98"/>
          <p:cNvSpPr>
            <a:spLocks noChangeArrowheads="1"/>
          </p:cNvSpPr>
          <p:nvPr/>
        </p:nvSpPr>
        <p:spPr bwMode="auto">
          <a:xfrm>
            <a:off x="7875297" y="5205741"/>
            <a:ext cx="184730" cy="523220"/>
          </a:xfrm>
          <a:prstGeom prst="rect">
            <a:avLst/>
          </a:prstGeom>
          <a:solidFill>
            <a:srgbClr val="58C0D8"/>
          </a:solidFill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15" name="Rectangle 99"/>
          <p:cNvSpPr>
            <a:spLocks noChangeArrowheads="1"/>
          </p:cNvSpPr>
          <p:nvPr/>
        </p:nvSpPr>
        <p:spPr bwMode="auto">
          <a:xfrm>
            <a:off x="7932447" y="4853316"/>
            <a:ext cx="184730" cy="523220"/>
          </a:xfrm>
          <a:prstGeom prst="rect">
            <a:avLst/>
          </a:prstGeom>
          <a:solidFill>
            <a:srgbClr val="58C0D8"/>
          </a:solidFill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33" name="Oval 117"/>
          <p:cNvSpPr>
            <a:spLocks noChangeArrowheads="1"/>
          </p:cNvSpPr>
          <p:nvPr/>
        </p:nvSpPr>
        <p:spPr bwMode="auto">
          <a:xfrm>
            <a:off x="7373940" y="1285873"/>
            <a:ext cx="188912" cy="195264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34" name="Line 118"/>
          <p:cNvSpPr>
            <a:spLocks noChangeShapeType="1"/>
          </p:cNvSpPr>
          <p:nvPr/>
        </p:nvSpPr>
        <p:spPr bwMode="auto">
          <a:xfrm flipV="1">
            <a:off x="7467600" y="1371601"/>
            <a:ext cx="0" cy="1585913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35" name="Line 119"/>
          <p:cNvSpPr>
            <a:spLocks noChangeShapeType="1"/>
          </p:cNvSpPr>
          <p:nvPr/>
        </p:nvSpPr>
        <p:spPr bwMode="auto">
          <a:xfrm flipH="1">
            <a:off x="6791325" y="1377950"/>
            <a:ext cx="681038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36" name="Text Box 120"/>
          <p:cNvSpPr txBox="1">
            <a:spLocks noChangeArrowheads="1"/>
          </p:cNvSpPr>
          <p:nvPr/>
        </p:nvSpPr>
        <p:spPr bwMode="auto">
          <a:xfrm>
            <a:off x="5845175" y="1584326"/>
            <a:ext cx="922338" cy="5191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 [O</a:t>
            </a:r>
            <a:r>
              <a:rPr lang="en-US" sz="2800" baseline="-25000">
                <a:solidFill>
                  <a:srgbClr val="000000"/>
                </a:solidFill>
              </a:rPr>
              <a:t>2</a:t>
            </a:r>
            <a:r>
              <a:rPr lang="en-US" sz="280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470137" name="Oval 121"/>
          <p:cNvSpPr>
            <a:spLocks noChangeArrowheads="1"/>
          </p:cNvSpPr>
          <p:nvPr/>
        </p:nvSpPr>
        <p:spPr bwMode="auto">
          <a:xfrm>
            <a:off x="8343903" y="1795463"/>
            <a:ext cx="185737" cy="195262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38" name="Line 122"/>
          <p:cNvSpPr>
            <a:spLocks noChangeShapeType="1"/>
          </p:cNvSpPr>
          <p:nvPr/>
        </p:nvSpPr>
        <p:spPr bwMode="auto">
          <a:xfrm flipV="1">
            <a:off x="8432800" y="1878013"/>
            <a:ext cx="0" cy="1077912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39" name="Line 123"/>
          <p:cNvSpPr>
            <a:spLocks noChangeShapeType="1"/>
          </p:cNvSpPr>
          <p:nvPr/>
        </p:nvSpPr>
        <p:spPr bwMode="auto">
          <a:xfrm flipH="1">
            <a:off x="6800851" y="1884363"/>
            <a:ext cx="1636713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40" name="Oval 124"/>
          <p:cNvSpPr>
            <a:spLocks noChangeArrowheads="1"/>
          </p:cNvSpPr>
          <p:nvPr/>
        </p:nvSpPr>
        <p:spPr bwMode="auto">
          <a:xfrm>
            <a:off x="9613904" y="2476499"/>
            <a:ext cx="182561" cy="195263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41" name="Line 125"/>
          <p:cNvSpPr>
            <a:spLocks noChangeShapeType="1"/>
          </p:cNvSpPr>
          <p:nvPr/>
        </p:nvSpPr>
        <p:spPr bwMode="auto">
          <a:xfrm flipV="1">
            <a:off x="9702800" y="2566988"/>
            <a:ext cx="0" cy="392112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0142" name="Line 126"/>
          <p:cNvSpPr>
            <a:spLocks noChangeShapeType="1"/>
          </p:cNvSpPr>
          <p:nvPr/>
        </p:nvSpPr>
        <p:spPr bwMode="auto">
          <a:xfrm flipH="1">
            <a:off x="6797675" y="2573338"/>
            <a:ext cx="2909888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grpSp>
        <p:nvGrpSpPr>
          <p:cNvPr id="470143" name="Group 127"/>
          <p:cNvGrpSpPr>
            <a:grpSpLocks/>
          </p:cNvGrpSpPr>
          <p:nvPr/>
        </p:nvGrpSpPr>
        <p:grpSpPr bwMode="auto">
          <a:xfrm>
            <a:off x="7258051" y="4929188"/>
            <a:ext cx="1076325" cy="277812"/>
            <a:chOff x="1208" y="1688"/>
            <a:chExt cx="678" cy="175"/>
          </a:xfrm>
        </p:grpSpPr>
        <p:sp>
          <p:nvSpPr>
            <p:cNvPr id="470144" name="Freeform 128"/>
            <p:cNvSpPr>
              <a:spLocks/>
            </p:cNvSpPr>
            <p:nvPr/>
          </p:nvSpPr>
          <p:spPr bwMode="auto">
            <a:xfrm>
              <a:off x="1424" y="1688"/>
              <a:ext cx="152" cy="45"/>
            </a:xfrm>
            <a:custGeom>
              <a:avLst/>
              <a:gdLst/>
              <a:ahLst/>
              <a:cxnLst>
                <a:cxn ang="0">
                  <a:pos x="32" y="116"/>
                </a:cxn>
                <a:cxn ang="0">
                  <a:pos x="32" y="116"/>
                </a:cxn>
                <a:cxn ang="0">
                  <a:pos x="19" y="93"/>
                </a:cxn>
                <a:cxn ang="0">
                  <a:pos x="9" y="72"/>
                </a:cxn>
                <a:cxn ang="0">
                  <a:pos x="2" y="53"/>
                </a:cxn>
                <a:cxn ang="0">
                  <a:pos x="1" y="44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1" y="30"/>
                </a:cxn>
                <a:cxn ang="0">
                  <a:pos x="2" y="23"/>
                </a:cxn>
                <a:cxn ang="0">
                  <a:pos x="3" y="18"/>
                </a:cxn>
                <a:cxn ang="0">
                  <a:pos x="6" y="13"/>
                </a:cxn>
                <a:cxn ang="0">
                  <a:pos x="10" y="9"/>
                </a:cxn>
                <a:cxn ang="0">
                  <a:pos x="14" y="5"/>
                </a:cxn>
                <a:cxn ang="0">
                  <a:pos x="18" y="3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9" y="0"/>
                </a:cxn>
                <a:cxn ang="0">
                  <a:pos x="36" y="0"/>
                </a:cxn>
                <a:cxn ang="0">
                  <a:pos x="50" y="2"/>
                </a:cxn>
                <a:cxn ang="0">
                  <a:pos x="65" y="7"/>
                </a:cxn>
                <a:cxn ang="0">
                  <a:pos x="82" y="14"/>
                </a:cxn>
                <a:cxn ang="0">
                  <a:pos x="82" y="14"/>
                </a:cxn>
                <a:cxn ang="0">
                  <a:pos x="100" y="27"/>
                </a:cxn>
                <a:cxn ang="0">
                  <a:pos x="119" y="41"/>
                </a:cxn>
                <a:cxn ang="0">
                  <a:pos x="136" y="59"/>
                </a:cxn>
                <a:cxn ang="0">
                  <a:pos x="152" y="81"/>
                </a:cxn>
                <a:cxn ang="0">
                  <a:pos x="32" y="116"/>
                </a:cxn>
                <a:cxn ang="0">
                  <a:pos x="32" y="116"/>
                </a:cxn>
              </a:cxnLst>
              <a:rect l="0" t="0" r="r" b="b"/>
              <a:pathLst>
                <a:path w="152" h="116">
                  <a:moveTo>
                    <a:pt x="32" y="116"/>
                  </a:moveTo>
                  <a:lnTo>
                    <a:pt x="32" y="116"/>
                  </a:lnTo>
                  <a:lnTo>
                    <a:pt x="19" y="93"/>
                  </a:lnTo>
                  <a:lnTo>
                    <a:pt x="9" y="72"/>
                  </a:lnTo>
                  <a:lnTo>
                    <a:pt x="2" y="53"/>
                  </a:lnTo>
                  <a:lnTo>
                    <a:pt x="1" y="4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" y="30"/>
                  </a:lnTo>
                  <a:lnTo>
                    <a:pt x="2" y="23"/>
                  </a:lnTo>
                  <a:lnTo>
                    <a:pt x="3" y="18"/>
                  </a:lnTo>
                  <a:lnTo>
                    <a:pt x="6" y="13"/>
                  </a:lnTo>
                  <a:lnTo>
                    <a:pt x="10" y="9"/>
                  </a:lnTo>
                  <a:lnTo>
                    <a:pt x="14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9" y="0"/>
                  </a:lnTo>
                  <a:lnTo>
                    <a:pt x="36" y="0"/>
                  </a:lnTo>
                  <a:lnTo>
                    <a:pt x="50" y="2"/>
                  </a:lnTo>
                  <a:lnTo>
                    <a:pt x="65" y="7"/>
                  </a:lnTo>
                  <a:lnTo>
                    <a:pt x="82" y="14"/>
                  </a:lnTo>
                  <a:lnTo>
                    <a:pt x="82" y="14"/>
                  </a:lnTo>
                  <a:lnTo>
                    <a:pt x="100" y="27"/>
                  </a:lnTo>
                  <a:lnTo>
                    <a:pt x="119" y="41"/>
                  </a:lnTo>
                  <a:lnTo>
                    <a:pt x="136" y="59"/>
                  </a:lnTo>
                  <a:lnTo>
                    <a:pt x="152" y="81"/>
                  </a:lnTo>
                  <a:lnTo>
                    <a:pt x="32" y="116"/>
                  </a:lnTo>
                  <a:lnTo>
                    <a:pt x="32" y="116"/>
                  </a:lnTo>
                  <a:close/>
                </a:path>
              </a:pathLst>
            </a:custGeom>
            <a:solidFill>
              <a:srgbClr val="FE92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45" name="Freeform 129"/>
            <p:cNvSpPr>
              <a:spLocks/>
            </p:cNvSpPr>
            <p:nvPr/>
          </p:nvSpPr>
          <p:spPr bwMode="auto">
            <a:xfrm>
              <a:off x="1474" y="1825"/>
              <a:ext cx="127" cy="38"/>
            </a:xfrm>
            <a:custGeom>
              <a:avLst/>
              <a:gdLst/>
              <a:ahLst/>
              <a:cxnLst>
                <a:cxn ang="0">
                  <a:pos x="0" y="67"/>
                </a:cxn>
                <a:cxn ang="0">
                  <a:pos x="0" y="67"/>
                </a:cxn>
                <a:cxn ang="0">
                  <a:pos x="2" y="53"/>
                </a:cxn>
                <a:cxn ang="0">
                  <a:pos x="7" y="38"/>
                </a:cxn>
                <a:cxn ang="0">
                  <a:pos x="15" y="20"/>
                </a:cxn>
                <a:cxn ang="0">
                  <a:pos x="27" y="0"/>
                </a:cxn>
                <a:cxn ang="0">
                  <a:pos x="127" y="31"/>
                </a:cxn>
                <a:cxn ang="0">
                  <a:pos x="127" y="31"/>
                </a:cxn>
                <a:cxn ang="0">
                  <a:pos x="113" y="48"/>
                </a:cxn>
                <a:cxn ang="0">
                  <a:pos x="99" y="63"/>
                </a:cxn>
                <a:cxn ang="0">
                  <a:pos x="83" y="75"/>
                </a:cxn>
                <a:cxn ang="0">
                  <a:pos x="68" y="85"/>
                </a:cxn>
                <a:cxn ang="0">
                  <a:pos x="68" y="85"/>
                </a:cxn>
                <a:cxn ang="0">
                  <a:pos x="54" y="91"/>
                </a:cxn>
                <a:cxn ang="0">
                  <a:pos x="42" y="95"/>
                </a:cxn>
                <a:cxn ang="0">
                  <a:pos x="30" y="98"/>
                </a:cxn>
                <a:cxn ang="0">
                  <a:pos x="19" y="96"/>
                </a:cxn>
                <a:cxn ang="0">
                  <a:pos x="19" y="96"/>
                </a:cxn>
                <a:cxn ang="0">
                  <a:pos x="11" y="93"/>
                </a:cxn>
                <a:cxn ang="0">
                  <a:pos x="7" y="90"/>
                </a:cxn>
                <a:cxn ang="0">
                  <a:pos x="5" y="86"/>
                </a:cxn>
                <a:cxn ang="0">
                  <a:pos x="2" y="82"/>
                </a:cxn>
                <a:cxn ang="0">
                  <a:pos x="1" y="77"/>
                </a:cxn>
                <a:cxn ang="0">
                  <a:pos x="0" y="67"/>
                </a:cxn>
                <a:cxn ang="0">
                  <a:pos x="0" y="67"/>
                </a:cxn>
              </a:cxnLst>
              <a:rect l="0" t="0" r="r" b="b"/>
              <a:pathLst>
                <a:path w="127" h="98">
                  <a:moveTo>
                    <a:pt x="0" y="67"/>
                  </a:moveTo>
                  <a:lnTo>
                    <a:pt x="0" y="67"/>
                  </a:lnTo>
                  <a:lnTo>
                    <a:pt x="2" y="53"/>
                  </a:lnTo>
                  <a:lnTo>
                    <a:pt x="7" y="38"/>
                  </a:lnTo>
                  <a:lnTo>
                    <a:pt x="15" y="20"/>
                  </a:lnTo>
                  <a:lnTo>
                    <a:pt x="27" y="0"/>
                  </a:lnTo>
                  <a:lnTo>
                    <a:pt x="127" y="31"/>
                  </a:lnTo>
                  <a:lnTo>
                    <a:pt x="127" y="31"/>
                  </a:lnTo>
                  <a:lnTo>
                    <a:pt x="113" y="48"/>
                  </a:lnTo>
                  <a:lnTo>
                    <a:pt x="99" y="63"/>
                  </a:lnTo>
                  <a:lnTo>
                    <a:pt x="83" y="75"/>
                  </a:lnTo>
                  <a:lnTo>
                    <a:pt x="68" y="85"/>
                  </a:lnTo>
                  <a:lnTo>
                    <a:pt x="68" y="85"/>
                  </a:lnTo>
                  <a:lnTo>
                    <a:pt x="54" y="91"/>
                  </a:lnTo>
                  <a:lnTo>
                    <a:pt x="42" y="95"/>
                  </a:lnTo>
                  <a:lnTo>
                    <a:pt x="30" y="98"/>
                  </a:lnTo>
                  <a:lnTo>
                    <a:pt x="19" y="96"/>
                  </a:lnTo>
                  <a:lnTo>
                    <a:pt x="19" y="96"/>
                  </a:lnTo>
                  <a:lnTo>
                    <a:pt x="11" y="93"/>
                  </a:lnTo>
                  <a:lnTo>
                    <a:pt x="7" y="90"/>
                  </a:lnTo>
                  <a:lnTo>
                    <a:pt x="5" y="86"/>
                  </a:lnTo>
                  <a:lnTo>
                    <a:pt x="2" y="82"/>
                  </a:lnTo>
                  <a:lnTo>
                    <a:pt x="1" y="77"/>
                  </a:lnTo>
                  <a:lnTo>
                    <a:pt x="0" y="67"/>
                  </a:lnTo>
                  <a:lnTo>
                    <a:pt x="0" y="67"/>
                  </a:lnTo>
                  <a:close/>
                </a:path>
              </a:pathLst>
            </a:custGeom>
            <a:solidFill>
              <a:srgbClr val="FE92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46" name="Freeform 130"/>
            <p:cNvSpPr>
              <a:spLocks/>
            </p:cNvSpPr>
            <p:nvPr/>
          </p:nvSpPr>
          <p:spPr bwMode="auto">
            <a:xfrm>
              <a:off x="1208" y="1727"/>
              <a:ext cx="101" cy="9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1" y="132"/>
                </a:cxn>
                <a:cxn ang="0">
                  <a:pos x="101" y="132"/>
                </a:cxn>
                <a:cxn ang="0">
                  <a:pos x="88" y="162"/>
                </a:cxn>
                <a:cxn ang="0">
                  <a:pos x="74" y="189"/>
                </a:cxn>
                <a:cxn ang="0">
                  <a:pos x="59" y="212"/>
                </a:cxn>
                <a:cxn ang="0">
                  <a:pos x="50" y="222"/>
                </a:cxn>
                <a:cxn ang="0">
                  <a:pos x="41" y="231"/>
                </a:cxn>
                <a:cxn ang="0">
                  <a:pos x="41" y="231"/>
                </a:cxn>
                <a:cxn ang="0">
                  <a:pos x="32" y="203"/>
                </a:cxn>
                <a:cxn ang="0">
                  <a:pos x="24" y="173"/>
                </a:cxn>
                <a:cxn ang="0">
                  <a:pos x="18" y="145"/>
                </a:cxn>
                <a:cxn ang="0">
                  <a:pos x="11" y="116"/>
                </a:cxn>
                <a:cxn ang="0">
                  <a:pos x="8" y="87"/>
                </a:cxn>
                <a:cxn ang="0">
                  <a:pos x="4" y="58"/>
                </a:cxn>
                <a:cxn ang="0">
                  <a:pos x="1" y="2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1" h="231">
                  <a:moveTo>
                    <a:pt x="0" y="0"/>
                  </a:moveTo>
                  <a:lnTo>
                    <a:pt x="101" y="132"/>
                  </a:lnTo>
                  <a:lnTo>
                    <a:pt x="101" y="132"/>
                  </a:lnTo>
                  <a:lnTo>
                    <a:pt x="88" y="162"/>
                  </a:lnTo>
                  <a:lnTo>
                    <a:pt x="74" y="189"/>
                  </a:lnTo>
                  <a:lnTo>
                    <a:pt x="59" y="212"/>
                  </a:lnTo>
                  <a:lnTo>
                    <a:pt x="50" y="222"/>
                  </a:lnTo>
                  <a:lnTo>
                    <a:pt x="41" y="231"/>
                  </a:lnTo>
                  <a:lnTo>
                    <a:pt x="41" y="231"/>
                  </a:lnTo>
                  <a:lnTo>
                    <a:pt x="32" y="203"/>
                  </a:lnTo>
                  <a:lnTo>
                    <a:pt x="24" y="173"/>
                  </a:lnTo>
                  <a:lnTo>
                    <a:pt x="18" y="145"/>
                  </a:lnTo>
                  <a:lnTo>
                    <a:pt x="11" y="116"/>
                  </a:lnTo>
                  <a:lnTo>
                    <a:pt x="8" y="87"/>
                  </a:lnTo>
                  <a:lnTo>
                    <a:pt x="4" y="58"/>
                  </a:lnTo>
                  <a:lnTo>
                    <a:pt x="1" y="2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E922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47" name="Freeform 131"/>
            <p:cNvSpPr>
              <a:spLocks/>
            </p:cNvSpPr>
            <p:nvPr/>
          </p:nvSpPr>
          <p:spPr bwMode="auto">
            <a:xfrm>
              <a:off x="1309" y="1711"/>
              <a:ext cx="293" cy="133"/>
            </a:xfrm>
            <a:custGeom>
              <a:avLst/>
              <a:gdLst/>
              <a:ahLst/>
              <a:cxnLst>
                <a:cxn ang="0">
                  <a:pos x="0" y="172"/>
                </a:cxn>
                <a:cxn ang="0">
                  <a:pos x="0" y="172"/>
                </a:cxn>
                <a:cxn ang="0">
                  <a:pos x="8" y="150"/>
                </a:cxn>
                <a:cxn ang="0">
                  <a:pos x="18" y="131"/>
                </a:cxn>
                <a:cxn ang="0">
                  <a:pos x="29" y="113"/>
                </a:cxn>
                <a:cxn ang="0">
                  <a:pos x="40" y="95"/>
                </a:cxn>
                <a:cxn ang="0">
                  <a:pos x="53" y="80"/>
                </a:cxn>
                <a:cxn ang="0">
                  <a:pos x="68" y="66"/>
                </a:cxn>
                <a:cxn ang="0">
                  <a:pos x="84" y="52"/>
                </a:cxn>
                <a:cxn ang="0">
                  <a:pos x="100" y="40"/>
                </a:cxn>
                <a:cxn ang="0">
                  <a:pos x="100" y="40"/>
                </a:cxn>
                <a:cxn ang="0">
                  <a:pos x="118" y="30"/>
                </a:cxn>
                <a:cxn ang="0">
                  <a:pos x="139" y="21"/>
                </a:cxn>
                <a:cxn ang="0">
                  <a:pos x="160" y="13"/>
                </a:cxn>
                <a:cxn ang="0">
                  <a:pos x="181" y="7"/>
                </a:cxn>
                <a:cxn ang="0">
                  <a:pos x="204" y="3"/>
                </a:cxn>
                <a:cxn ang="0">
                  <a:pos x="229" y="2"/>
                </a:cxn>
                <a:cxn ang="0">
                  <a:pos x="255" y="0"/>
                </a:cxn>
                <a:cxn ang="0">
                  <a:pos x="280" y="2"/>
                </a:cxn>
                <a:cxn ang="0">
                  <a:pos x="280" y="2"/>
                </a:cxn>
                <a:cxn ang="0">
                  <a:pos x="282" y="2"/>
                </a:cxn>
                <a:cxn ang="0">
                  <a:pos x="282" y="2"/>
                </a:cxn>
                <a:cxn ang="0">
                  <a:pos x="275" y="22"/>
                </a:cxn>
                <a:cxn ang="0">
                  <a:pos x="270" y="43"/>
                </a:cxn>
                <a:cxn ang="0">
                  <a:pos x="266" y="63"/>
                </a:cxn>
                <a:cxn ang="0">
                  <a:pos x="262" y="84"/>
                </a:cxn>
                <a:cxn ang="0">
                  <a:pos x="260" y="104"/>
                </a:cxn>
                <a:cxn ang="0">
                  <a:pos x="258" y="126"/>
                </a:cxn>
                <a:cxn ang="0">
                  <a:pos x="258" y="147"/>
                </a:cxn>
                <a:cxn ang="0">
                  <a:pos x="258" y="167"/>
                </a:cxn>
                <a:cxn ang="0">
                  <a:pos x="260" y="189"/>
                </a:cxn>
                <a:cxn ang="0">
                  <a:pos x="261" y="211"/>
                </a:cxn>
                <a:cxn ang="0">
                  <a:pos x="265" y="231"/>
                </a:cxn>
                <a:cxn ang="0">
                  <a:pos x="269" y="253"/>
                </a:cxn>
                <a:cxn ang="0">
                  <a:pos x="274" y="275"/>
                </a:cxn>
                <a:cxn ang="0">
                  <a:pos x="279" y="296"/>
                </a:cxn>
                <a:cxn ang="0">
                  <a:pos x="285" y="318"/>
                </a:cxn>
                <a:cxn ang="0">
                  <a:pos x="293" y="341"/>
                </a:cxn>
                <a:cxn ang="0">
                  <a:pos x="293" y="341"/>
                </a:cxn>
                <a:cxn ang="0">
                  <a:pos x="278" y="341"/>
                </a:cxn>
                <a:cxn ang="0">
                  <a:pos x="278" y="341"/>
                </a:cxn>
                <a:cxn ang="0">
                  <a:pos x="255" y="341"/>
                </a:cxn>
                <a:cxn ang="0">
                  <a:pos x="233" y="340"/>
                </a:cxn>
                <a:cxn ang="0">
                  <a:pos x="211" y="337"/>
                </a:cxn>
                <a:cxn ang="0">
                  <a:pos x="190" y="332"/>
                </a:cxn>
                <a:cxn ang="0">
                  <a:pos x="170" y="327"/>
                </a:cxn>
                <a:cxn ang="0">
                  <a:pos x="151" y="320"/>
                </a:cxn>
                <a:cxn ang="0">
                  <a:pos x="133" y="312"/>
                </a:cxn>
                <a:cxn ang="0">
                  <a:pos x="115" y="302"/>
                </a:cxn>
                <a:cxn ang="0">
                  <a:pos x="98" y="290"/>
                </a:cxn>
                <a:cxn ang="0">
                  <a:pos x="81" y="277"/>
                </a:cxn>
                <a:cxn ang="0">
                  <a:pos x="66" y="263"/>
                </a:cxn>
                <a:cxn ang="0">
                  <a:pos x="52" y="248"/>
                </a:cxn>
                <a:cxn ang="0">
                  <a:pos x="38" y="231"/>
                </a:cxn>
                <a:cxn ang="0">
                  <a:pos x="25" y="213"/>
                </a:cxn>
                <a:cxn ang="0">
                  <a:pos x="12" y="193"/>
                </a:cxn>
                <a:cxn ang="0">
                  <a:pos x="0" y="172"/>
                </a:cxn>
                <a:cxn ang="0">
                  <a:pos x="0" y="172"/>
                </a:cxn>
              </a:cxnLst>
              <a:rect l="0" t="0" r="r" b="b"/>
              <a:pathLst>
                <a:path w="293" h="341">
                  <a:moveTo>
                    <a:pt x="0" y="172"/>
                  </a:moveTo>
                  <a:lnTo>
                    <a:pt x="0" y="172"/>
                  </a:lnTo>
                  <a:lnTo>
                    <a:pt x="8" y="150"/>
                  </a:lnTo>
                  <a:lnTo>
                    <a:pt x="18" y="131"/>
                  </a:lnTo>
                  <a:lnTo>
                    <a:pt x="29" y="113"/>
                  </a:lnTo>
                  <a:lnTo>
                    <a:pt x="40" y="95"/>
                  </a:lnTo>
                  <a:lnTo>
                    <a:pt x="53" y="80"/>
                  </a:lnTo>
                  <a:lnTo>
                    <a:pt x="68" y="66"/>
                  </a:lnTo>
                  <a:lnTo>
                    <a:pt x="84" y="52"/>
                  </a:lnTo>
                  <a:lnTo>
                    <a:pt x="100" y="40"/>
                  </a:lnTo>
                  <a:lnTo>
                    <a:pt x="100" y="40"/>
                  </a:lnTo>
                  <a:lnTo>
                    <a:pt x="118" y="30"/>
                  </a:lnTo>
                  <a:lnTo>
                    <a:pt x="139" y="21"/>
                  </a:lnTo>
                  <a:lnTo>
                    <a:pt x="160" y="13"/>
                  </a:lnTo>
                  <a:lnTo>
                    <a:pt x="181" y="7"/>
                  </a:lnTo>
                  <a:lnTo>
                    <a:pt x="204" y="3"/>
                  </a:lnTo>
                  <a:lnTo>
                    <a:pt x="229" y="2"/>
                  </a:lnTo>
                  <a:lnTo>
                    <a:pt x="255" y="0"/>
                  </a:lnTo>
                  <a:lnTo>
                    <a:pt x="280" y="2"/>
                  </a:lnTo>
                  <a:lnTo>
                    <a:pt x="280" y="2"/>
                  </a:lnTo>
                  <a:lnTo>
                    <a:pt x="282" y="2"/>
                  </a:lnTo>
                  <a:lnTo>
                    <a:pt x="282" y="2"/>
                  </a:lnTo>
                  <a:lnTo>
                    <a:pt x="275" y="22"/>
                  </a:lnTo>
                  <a:lnTo>
                    <a:pt x="270" y="43"/>
                  </a:lnTo>
                  <a:lnTo>
                    <a:pt x="266" y="63"/>
                  </a:lnTo>
                  <a:lnTo>
                    <a:pt x="262" y="84"/>
                  </a:lnTo>
                  <a:lnTo>
                    <a:pt x="260" y="104"/>
                  </a:lnTo>
                  <a:lnTo>
                    <a:pt x="258" y="126"/>
                  </a:lnTo>
                  <a:lnTo>
                    <a:pt x="258" y="147"/>
                  </a:lnTo>
                  <a:lnTo>
                    <a:pt x="258" y="167"/>
                  </a:lnTo>
                  <a:lnTo>
                    <a:pt x="260" y="189"/>
                  </a:lnTo>
                  <a:lnTo>
                    <a:pt x="261" y="211"/>
                  </a:lnTo>
                  <a:lnTo>
                    <a:pt x="265" y="231"/>
                  </a:lnTo>
                  <a:lnTo>
                    <a:pt x="269" y="253"/>
                  </a:lnTo>
                  <a:lnTo>
                    <a:pt x="274" y="275"/>
                  </a:lnTo>
                  <a:lnTo>
                    <a:pt x="279" y="296"/>
                  </a:lnTo>
                  <a:lnTo>
                    <a:pt x="285" y="318"/>
                  </a:lnTo>
                  <a:lnTo>
                    <a:pt x="293" y="341"/>
                  </a:lnTo>
                  <a:lnTo>
                    <a:pt x="293" y="341"/>
                  </a:lnTo>
                  <a:lnTo>
                    <a:pt x="278" y="341"/>
                  </a:lnTo>
                  <a:lnTo>
                    <a:pt x="278" y="341"/>
                  </a:lnTo>
                  <a:lnTo>
                    <a:pt x="255" y="341"/>
                  </a:lnTo>
                  <a:lnTo>
                    <a:pt x="233" y="340"/>
                  </a:lnTo>
                  <a:lnTo>
                    <a:pt x="211" y="337"/>
                  </a:lnTo>
                  <a:lnTo>
                    <a:pt x="190" y="332"/>
                  </a:lnTo>
                  <a:lnTo>
                    <a:pt x="170" y="327"/>
                  </a:lnTo>
                  <a:lnTo>
                    <a:pt x="151" y="320"/>
                  </a:lnTo>
                  <a:lnTo>
                    <a:pt x="133" y="312"/>
                  </a:lnTo>
                  <a:lnTo>
                    <a:pt x="115" y="302"/>
                  </a:lnTo>
                  <a:lnTo>
                    <a:pt x="98" y="290"/>
                  </a:lnTo>
                  <a:lnTo>
                    <a:pt x="81" y="277"/>
                  </a:lnTo>
                  <a:lnTo>
                    <a:pt x="66" y="263"/>
                  </a:lnTo>
                  <a:lnTo>
                    <a:pt x="52" y="248"/>
                  </a:lnTo>
                  <a:lnTo>
                    <a:pt x="38" y="231"/>
                  </a:lnTo>
                  <a:lnTo>
                    <a:pt x="25" y="213"/>
                  </a:lnTo>
                  <a:lnTo>
                    <a:pt x="12" y="193"/>
                  </a:lnTo>
                  <a:lnTo>
                    <a:pt x="0" y="172"/>
                  </a:lnTo>
                  <a:lnTo>
                    <a:pt x="0" y="172"/>
                  </a:lnTo>
                  <a:close/>
                </a:path>
              </a:pathLst>
            </a:custGeom>
            <a:solidFill>
              <a:srgbClr val="FFA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48" name="Freeform 132"/>
            <p:cNvSpPr>
              <a:spLocks/>
            </p:cNvSpPr>
            <p:nvPr/>
          </p:nvSpPr>
          <p:spPr bwMode="auto">
            <a:xfrm>
              <a:off x="1567" y="1712"/>
              <a:ext cx="312" cy="132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45" y="2"/>
                </a:cxn>
                <a:cxn ang="0">
                  <a:pos x="66" y="6"/>
                </a:cxn>
                <a:cxn ang="0">
                  <a:pos x="85" y="11"/>
                </a:cxn>
                <a:cxn ang="0">
                  <a:pos x="104" y="18"/>
                </a:cxn>
                <a:cxn ang="0">
                  <a:pos x="124" y="25"/>
                </a:cxn>
                <a:cxn ang="0">
                  <a:pos x="140" y="33"/>
                </a:cxn>
                <a:cxn ang="0">
                  <a:pos x="157" y="43"/>
                </a:cxn>
                <a:cxn ang="0">
                  <a:pos x="174" y="54"/>
                </a:cxn>
                <a:cxn ang="0">
                  <a:pos x="174" y="54"/>
                </a:cxn>
                <a:cxn ang="0">
                  <a:pos x="187" y="65"/>
                </a:cxn>
                <a:cxn ang="0">
                  <a:pos x="199" y="77"/>
                </a:cxn>
                <a:cxn ang="0">
                  <a:pos x="212" y="88"/>
                </a:cxn>
                <a:cxn ang="0">
                  <a:pos x="223" y="101"/>
                </a:cxn>
                <a:cxn ang="0">
                  <a:pos x="232" y="115"/>
                </a:cxn>
                <a:cxn ang="0">
                  <a:pos x="241" y="129"/>
                </a:cxn>
                <a:cxn ang="0">
                  <a:pos x="248" y="143"/>
                </a:cxn>
                <a:cxn ang="0">
                  <a:pos x="255" y="160"/>
                </a:cxn>
                <a:cxn ang="0">
                  <a:pos x="312" y="151"/>
                </a:cxn>
                <a:cxn ang="0">
                  <a:pos x="312" y="151"/>
                </a:cxn>
                <a:cxn ang="0">
                  <a:pos x="302" y="171"/>
                </a:cxn>
                <a:cxn ang="0">
                  <a:pos x="291" y="191"/>
                </a:cxn>
                <a:cxn ang="0">
                  <a:pos x="278" y="209"/>
                </a:cxn>
                <a:cxn ang="0">
                  <a:pos x="265" y="225"/>
                </a:cxn>
                <a:cxn ang="0">
                  <a:pos x="251" y="242"/>
                </a:cxn>
                <a:cxn ang="0">
                  <a:pos x="235" y="257"/>
                </a:cxn>
                <a:cxn ang="0">
                  <a:pos x="219" y="271"/>
                </a:cxn>
                <a:cxn ang="0">
                  <a:pos x="202" y="284"/>
                </a:cxn>
                <a:cxn ang="0">
                  <a:pos x="202" y="284"/>
                </a:cxn>
                <a:cxn ang="0">
                  <a:pos x="184" y="296"/>
                </a:cxn>
                <a:cxn ang="0">
                  <a:pos x="165" y="306"/>
                </a:cxn>
                <a:cxn ang="0">
                  <a:pos x="144" y="315"/>
                </a:cxn>
                <a:cxn ang="0">
                  <a:pos x="124" y="323"/>
                </a:cxn>
                <a:cxn ang="0">
                  <a:pos x="103" y="328"/>
                </a:cxn>
                <a:cxn ang="0">
                  <a:pos x="81" y="333"/>
                </a:cxn>
                <a:cxn ang="0">
                  <a:pos x="58" y="337"/>
                </a:cxn>
                <a:cxn ang="0">
                  <a:pos x="35" y="339"/>
                </a:cxn>
                <a:cxn ang="0">
                  <a:pos x="35" y="339"/>
                </a:cxn>
                <a:cxn ang="0">
                  <a:pos x="27" y="316"/>
                </a:cxn>
                <a:cxn ang="0">
                  <a:pos x="21" y="294"/>
                </a:cxn>
                <a:cxn ang="0">
                  <a:pos x="16" y="273"/>
                </a:cxn>
                <a:cxn ang="0">
                  <a:pos x="11" y="251"/>
                </a:cxn>
                <a:cxn ang="0">
                  <a:pos x="7" y="229"/>
                </a:cxn>
                <a:cxn ang="0">
                  <a:pos x="3" y="209"/>
                </a:cxn>
                <a:cxn ang="0">
                  <a:pos x="2" y="187"/>
                </a:cxn>
                <a:cxn ang="0">
                  <a:pos x="0" y="165"/>
                </a:cxn>
                <a:cxn ang="0">
                  <a:pos x="0" y="145"/>
                </a:cxn>
                <a:cxn ang="0">
                  <a:pos x="0" y="124"/>
                </a:cxn>
                <a:cxn ang="0">
                  <a:pos x="2" y="102"/>
                </a:cxn>
                <a:cxn ang="0">
                  <a:pos x="4" y="82"/>
                </a:cxn>
                <a:cxn ang="0">
                  <a:pos x="8" y="61"/>
                </a:cxn>
                <a:cxn ang="0">
                  <a:pos x="12" y="41"/>
                </a:cxn>
                <a:cxn ang="0">
                  <a:pos x="17" y="20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312" h="339">
                  <a:moveTo>
                    <a:pt x="24" y="0"/>
                  </a:moveTo>
                  <a:lnTo>
                    <a:pt x="24" y="0"/>
                  </a:lnTo>
                  <a:lnTo>
                    <a:pt x="45" y="2"/>
                  </a:lnTo>
                  <a:lnTo>
                    <a:pt x="66" y="6"/>
                  </a:lnTo>
                  <a:lnTo>
                    <a:pt x="85" y="11"/>
                  </a:lnTo>
                  <a:lnTo>
                    <a:pt x="104" y="18"/>
                  </a:lnTo>
                  <a:lnTo>
                    <a:pt x="124" y="25"/>
                  </a:lnTo>
                  <a:lnTo>
                    <a:pt x="140" y="33"/>
                  </a:lnTo>
                  <a:lnTo>
                    <a:pt x="157" y="43"/>
                  </a:lnTo>
                  <a:lnTo>
                    <a:pt x="174" y="54"/>
                  </a:lnTo>
                  <a:lnTo>
                    <a:pt x="174" y="54"/>
                  </a:lnTo>
                  <a:lnTo>
                    <a:pt x="187" y="65"/>
                  </a:lnTo>
                  <a:lnTo>
                    <a:pt x="199" y="77"/>
                  </a:lnTo>
                  <a:lnTo>
                    <a:pt x="212" y="88"/>
                  </a:lnTo>
                  <a:lnTo>
                    <a:pt x="223" y="101"/>
                  </a:lnTo>
                  <a:lnTo>
                    <a:pt x="232" y="115"/>
                  </a:lnTo>
                  <a:lnTo>
                    <a:pt x="241" y="129"/>
                  </a:lnTo>
                  <a:lnTo>
                    <a:pt x="248" y="143"/>
                  </a:lnTo>
                  <a:lnTo>
                    <a:pt x="255" y="160"/>
                  </a:lnTo>
                  <a:lnTo>
                    <a:pt x="312" y="151"/>
                  </a:lnTo>
                  <a:lnTo>
                    <a:pt x="312" y="151"/>
                  </a:lnTo>
                  <a:lnTo>
                    <a:pt x="302" y="171"/>
                  </a:lnTo>
                  <a:lnTo>
                    <a:pt x="291" y="191"/>
                  </a:lnTo>
                  <a:lnTo>
                    <a:pt x="278" y="209"/>
                  </a:lnTo>
                  <a:lnTo>
                    <a:pt x="265" y="225"/>
                  </a:lnTo>
                  <a:lnTo>
                    <a:pt x="251" y="242"/>
                  </a:lnTo>
                  <a:lnTo>
                    <a:pt x="235" y="257"/>
                  </a:lnTo>
                  <a:lnTo>
                    <a:pt x="219" y="271"/>
                  </a:lnTo>
                  <a:lnTo>
                    <a:pt x="202" y="284"/>
                  </a:lnTo>
                  <a:lnTo>
                    <a:pt x="202" y="284"/>
                  </a:lnTo>
                  <a:lnTo>
                    <a:pt x="184" y="296"/>
                  </a:lnTo>
                  <a:lnTo>
                    <a:pt x="165" y="306"/>
                  </a:lnTo>
                  <a:lnTo>
                    <a:pt x="144" y="315"/>
                  </a:lnTo>
                  <a:lnTo>
                    <a:pt x="124" y="323"/>
                  </a:lnTo>
                  <a:lnTo>
                    <a:pt x="103" y="328"/>
                  </a:lnTo>
                  <a:lnTo>
                    <a:pt x="81" y="333"/>
                  </a:lnTo>
                  <a:lnTo>
                    <a:pt x="58" y="337"/>
                  </a:lnTo>
                  <a:lnTo>
                    <a:pt x="35" y="339"/>
                  </a:lnTo>
                  <a:lnTo>
                    <a:pt x="35" y="339"/>
                  </a:lnTo>
                  <a:lnTo>
                    <a:pt x="27" y="316"/>
                  </a:lnTo>
                  <a:lnTo>
                    <a:pt x="21" y="294"/>
                  </a:lnTo>
                  <a:lnTo>
                    <a:pt x="16" y="273"/>
                  </a:lnTo>
                  <a:lnTo>
                    <a:pt x="11" y="251"/>
                  </a:lnTo>
                  <a:lnTo>
                    <a:pt x="7" y="229"/>
                  </a:lnTo>
                  <a:lnTo>
                    <a:pt x="3" y="209"/>
                  </a:lnTo>
                  <a:lnTo>
                    <a:pt x="2" y="187"/>
                  </a:lnTo>
                  <a:lnTo>
                    <a:pt x="0" y="165"/>
                  </a:lnTo>
                  <a:lnTo>
                    <a:pt x="0" y="145"/>
                  </a:lnTo>
                  <a:lnTo>
                    <a:pt x="0" y="124"/>
                  </a:lnTo>
                  <a:lnTo>
                    <a:pt x="2" y="102"/>
                  </a:lnTo>
                  <a:lnTo>
                    <a:pt x="4" y="82"/>
                  </a:lnTo>
                  <a:lnTo>
                    <a:pt x="8" y="61"/>
                  </a:lnTo>
                  <a:lnTo>
                    <a:pt x="12" y="41"/>
                  </a:lnTo>
                  <a:lnTo>
                    <a:pt x="17" y="2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CD30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49" name="Freeform 133"/>
            <p:cNvSpPr>
              <a:spLocks/>
            </p:cNvSpPr>
            <p:nvPr/>
          </p:nvSpPr>
          <p:spPr bwMode="auto">
            <a:xfrm>
              <a:off x="1843" y="1718"/>
              <a:ext cx="43" cy="16"/>
            </a:xfrm>
            <a:custGeom>
              <a:avLst/>
              <a:gdLst/>
              <a:ahLst/>
              <a:cxnLst>
                <a:cxn ang="0">
                  <a:pos x="43" y="20"/>
                </a:cxn>
                <a:cxn ang="0">
                  <a:pos x="43" y="20"/>
                </a:cxn>
                <a:cxn ang="0">
                  <a:pos x="43" y="25"/>
                </a:cxn>
                <a:cxn ang="0">
                  <a:pos x="42" y="29"/>
                </a:cxn>
                <a:cxn ang="0">
                  <a:pos x="39" y="33"/>
                </a:cxn>
                <a:cxn ang="0">
                  <a:pos x="36" y="36"/>
                </a:cxn>
                <a:cxn ang="0">
                  <a:pos x="34" y="38"/>
                </a:cxn>
                <a:cxn ang="0">
                  <a:pos x="30" y="41"/>
                </a:cxn>
                <a:cxn ang="0">
                  <a:pos x="26" y="42"/>
                </a:cxn>
                <a:cxn ang="0">
                  <a:pos x="22" y="42"/>
                </a:cxn>
                <a:cxn ang="0">
                  <a:pos x="22" y="42"/>
                </a:cxn>
                <a:cxn ang="0">
                  <a:pos x="17" y="42"/>
                </a:cxn>
                <a:cxn ang="0">
                  <a:pos x="13" y="41"/>
                </a:cxn>
                <a:cxn ang="0">
                  <a:pos x="11" y="38"/>
                </a:cxn>
                <a:cxn ang="0">
                  <a:pos x="7" y="36"/>
                </a:cxn>
                <a:cxn ang="0">
                  <a:pos x="4" y="33"/>
                </a:cxn>
                <a:cxn ang="0">
                  <a:pos x="3" y="29"/>
                </a:cxn>
                <a:cxn ang="0">
                  <a:pos x="2" y="25"/>
                </a:cxn>
                <a:cxn ang="0">
                  <a:pos x="0" y="20"/>
                </a:cxn>
                <a:cxn ang="0">
                  <a:pos x="0" y="20"/>
                </a:cxn>
                <a:cxn ang="0">
                  <a:pos x="2" y="17"/>
                </a:cxn>
                <a:cxn ang="0">
                  <a:pos x="3" y="13"/>
                </a:cxn>
                <a:cxn ang="0">
                  <a:pos x="4" y="9"/>
                </a:cxn>
                <a:cxn ang="0">
                  <a:pos x="7" y="6"/>
                </a:cxn>
                <a:cxn ang="0">
                  <a:pos x="11" y="4"/>
                </a:cxn>
                <a:cxn ang="0">
                  <a:pos x="13" y="1"/>
                </a:cxn>
                <a:cxn ang="0">
                  <a:pos x="17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0" y="1"/>
                </a:cxn>
                <a:cxn ang="0">
                  <a:pos x="34" y="4"/>
                </a:cxn>
                <a:cxn ang="0">
                  <a:pos x="36" y="6"/>
                </a:cxn>
                <a:cxn ang="0">
                  <a:pos x="39" y="9"/>
                </a:cxn>
                <a:cxn ang="0">
                  <a:pos x="42" y="13"/>
                </a:cxn>
                <a:cxn ang="0">
                  <a:pos x="43" y="17"/>
                </a:cxn>
                <a:cxn ang="0">
                  <a:pos x="43" y="20"/>
                </a:cxn>
                <a:cxn ang="0">
                  <a:pos x="43" y="20"/>
                </a:cxn>
              </a:cxnLst>
              <a:rect l="0" t="0" r="r" b="b"/>
              <a:pathLst>
                <a:path w="43" h="42">
                  <a:moveTo>
                    <a:pt x="43" y="20"/>
                  </a:moveTo>
                  <a:lnTo>
                    <a:pt x="43" y="20"/>
                  </a:lnTo>
                  <a:lnTo>
                    <a:pt x="43" y="25"/>
                  </a:lnTo>
                  <a:lnTo>
                    <a:pt x="42" y="29"/>
                  </a:lnTo>
                  <a:lnTo>
                    <a:pt x="39" y="33"/>
                  </a:lnTo>
                  <a:lnTo>
                    <a:pt x="36" y="36"/>
                  </a:lnTo>
                  <a:lnTo>
                    <a:pt x="34" y="38"/>
                  </a:lnTo>
                  <a:lnTo>
                    <a:pt x="30" y="41"/>
                  </a:lnTo>
                  <a:lnTo>
                    <a:pt x="26" y="42"/>
                  </a:lnTo>
                  <a:lnTo>
                    <a:pt x="22" y="42"/>
                  </a:lnTo>
                  <a:lnTo>
                    <a:pt x="22" y="42"/>
                  </a:lnTo>
                  <a:lnTo>
                    <a:pt x="17" y="42"/>
                  </a:lnTo>
                  <a:lnTo>
                    <a:pt x="13" y="41"/>
                  </a:lnTo>
                  <a:lnTo>
                    <a:pt x="11" y="38"/>
                  </a:lnTo>
                  <a:lnTo>
                    <a:pt x="7" y="36"/>
                  </a:lnTo>
                  <a:lnTo>
                    <a:pt x="4" y="33"/>
                  </a:lnTo>
                  <a:lnTo>
                    <a:pt x="3" y="29"/>
                  </a:lnTo>
                  <a:lnTo>
                    <a:pt x="2" y="25"/>
                  </a:lnTo>
                  <a:lnTo>
                    <a:pt x="0" y="20"/>
                  </a:lnTo>
                  <a:lnTo>
                    <a:pt x="0" y="20"/>
                  </a:lnTo>
                  <a:lnTo>
                    <a:pt x="2" y="17"/>
                  </a:lnTo>
                  <a:lnTo>
                    <a:pt x="3" y="13"/>
                  </a:lnTo>
                  <a:lnTo>
                    <a:pt x="4" y="9"/>
                  </a:lnTo>
                  <a:lnTo>
                    <a:pt x="7" y="6"/>
                  </a:lnTo>
                  <a:lnTo>
                    <a:pt x="11" y="4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1"/>
                  </a:lnTo>
                  <a:lnTo>
                    <a:pt x="34" y="4"/>
                  </a:lnTo>
                  <a:lnTo>
                    <a:pt x="36" y="6"/>
                  </a:lnTo>
                  <a:lnTo>
                    <a:pt x="39" y="9"/>
                  </a:lnTo>
                  <a:lnTo>
                    <a:pt x="42" y="13"/>
                  </a:lnTo>
                  <a:lnTo>
                    <a:pt x="43" y="17"/>
                  </a:lnTo>
                  <a:lnTo>
                    <a:pt x="43" y="20"/>
                  </a:lnTo>
                  <a:lnTo>
                    <a:pt x="43" y="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470154" name="Group 138"/>
          <p:cNvGrpSpPr>
            <a:grpSpLocks/>
          </p:cNvGrpSpPr>
          <p:nvPr/>
        </p:nvGrpSpPr>
        <p:grpSpPr bwMode="auto">
          <a:xfrm>
            <a:off x="6867525" y="5170489"/>
            <a:ext cx="1119188" cy="862012"/>
            <a:chOff x="3366" y="3257"/>
            <a:chExt cx="705" cy="543"/>
          </a:xfrm>
        </p:grpSpPr>
        <p:sp>
          <p:nvSpPr>
            <p:cNvPr id="470150" name="Rectangle 134"/>
            <p:cNvSpPr>
              <a:spLocks noChangeArrowheads="1"/>
            </p:cNvSpPr>
            <p:nvPr/>
          </p:nvSpPr>
          <p:spPr bwMode="auto">
            <a:xfrm>
              <a:off x="3366" y="3470"/>
              <a:ext cx="624" cy="330"/>
            </a:xfrm>
            <a:prstGeom prst="rect">
              <a:avLst/>
            </a:prstGeom>
            <a:solidFill>
              <a:srgbClr val="58C0D8"/>
            </a:solidFill>
            <a:ln w="22225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51" name="Rectangle 135"/>
            <p:cNvSpPr>
              <a:spLocks noChangeArrowheads="1"/>
            </p:cNvSpPr>
            <p:nvPr/>
          </p:nvSpPr>
          <p:spPr bwMode="auto">
            <a:xfrm>
              <a:off x="3564" y="3257"/>
              <a:ext cx="173" cy="330"/>
            </a:xfrm>
            <a:prstGeom prst="rect">
              <a:avLst/>
            </a:prstGeom>
            <a:solidFill>
              <a:srgbClr val="58C0D8"/>
            </a:solidFill>
            <a:ln w="22225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52" name="Rectangle 136"/>
            <p:cNvSpPr>
              <a:spLocks noChangeArrowheads="1"/>
            </p:cNvSpPr>
            <p:nvPr/>
          </p:nvSpPr>
          <p:spPr bwMode="auto">
            <a:xfrm>
              <a:off x="3717" y="3320"/>
              <a:ext cx="173" cy="330"/>
            </a:xfrm>
            <a:prstGeom prst="rect">
              <a:avLst/>
            </a:prstGeom>
            <a:solidFill>
              <a:srgbClr val="58C0D8"/>
            </a:solidFill>
            <a:ln w="22225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0153" name="Rectangle 137"/>
            <p:cNvSpPr>
              <a:spLocks noChangeArrowheads="1"/>
            </p:cNvSpPr>
            <p:nvPr/>
          </p:nvSpPr>
          <p:spPr bwMode="auto">
            <a:xfrm>
              <a:off x="3898" y="3469"/>
              <a:ext cx="173" cy="330"/>
            </a:xfrm>
            <a:prstGeom prst="rect">
              <a:avLst/>
            </a:prstGeom>
            <a:solidFill>
              <a:srgbClr val="58C0D8"/>
            </a:solidFill>
            <a:ln w="22225" algn="ctr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pic>
        <p:nvPicPr>
          <p:cNvPr id="141" name="Picture 5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3952" y="3072328"/>
            <a:ext cx="925670" cy="1949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084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0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70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700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70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70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70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007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007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0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9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00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008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0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470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700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70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470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470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70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7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47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70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70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70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0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70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47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70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0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01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7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470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70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70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70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70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47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70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70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701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7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02" dur="3000"/>
                                        <p:tgtEl>
                                          <p:spTgt spid="470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47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470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70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470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0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70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5" dur="1000"/>
                                        <p:tgtEl>
                                          <p:spTgt spid="47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70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70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70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7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3000"/>
                                        <p:tgtEl>
                                          <p:spTgt spid="470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000"/>
                            </p:stCondLst>
                            <p:childTnLst>
                              <p:par>
                                <p:cTn id="1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3000"/>
                                        <p:tgtEl>
                                          <p:spTgt spid="470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3000"/>
                                        <p:tgtEl>
                                          <p:spTgt spid="470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47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3000"/>
                                        <p:tgtEl>
                                          <p:spTgt spid="470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3000" fill="hold"/>
                                        <p:tgtEl>
                                          <p:spTgt spid="470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3000" fill="hold"/>
                                        <p:tgtEl>
                                          <p:spTgt spid="470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0029" grpId="0" animBg="1"/>
      <p:bldP spid="470073" grpId="0" animBg="1"/>
      <p:bldP spid="470087" grpId="0" animBg="1"/>
      <p:bldP spid="470088" grpId="0" animBg="1"/>
      <p:bldP spid="470113" grpId="0" animBg="1"/>
      <p:bldP spid="470114" grpId="0" animBg="1"/>
      <p:bldP spid="470115" grpId="0" animBg="1"/>
      <p:bldP spid="470133" grpId="0" animBg="1"/>
      <p:bldP spid="470134" grpId="0" animBg="1"/>
      <p:bldP spid="470135" grpId="0" animBg="1"/>
      <p:bldP spid="470136" grpId="0" animBg="1"/>
      <p:bldP spid="470137" grpId="0" animBg="1"/>
      <p:bldP spid="470138" grpId="0" animBg="1"/>
      <p:bldP spid="470139" grpId="0" animBg="1"/>
      <p:bldP spid="470140" grpId="0" animBg="1"/>
      <p:bldP spid="470141" grpId="0" animBg="1"/>
      <p:bldP spid="47014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1084" name="Group 44"/>
          <p:cNvGrpSpPr>
            <a:grpSpLocks/>
          </p:cNvGrpSpPr>
          <p:nvPr/>
        </p:nvGrpSpPr>
        <p:grpSpPr bwMode="auto">
          <a:xfrm>
            <a:off x="5857875" y="1508126"/>
            <a:ext cx="4667250" cy="4600575"/>
            <a:chOff x="429" y="2958"/>
            <a:chExt cx="11282" cy="11124"/>
          </a:xfrm>
        </p:grpSpPr>
        <p:pic>
          <p:nvPicPr>
            <p:cNvPr id="471085" name="Picture 45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429" y="2958"/>
              <a:ext cx="11282" cy="11124"/>
            </a:xfrm>
            <a:prstGeom prst="rect">
              <a:avLst/>
            </a:prstGeom>
            <a:noFill/>
          </p:spPr>
        </p:pic>
        <p:cxnSp>
          <p:nvCxnSpPr>
            <p:cNvPr id="471086" name="AutoShape 46"/>
            <p:cNvCxnSpPr>
              <a:cxnSpLocks noChangeShapeType="1"/>
            </p:cNvCxnSpPr>
            <p:nvPr/>
          </p:nvCxnSpPr>
          <p:spPr bwMode="auto">
            <a:xfrm flipV="1">
              <a:off x="2160" y="3302"/>
              <a:ext cx="5884" cy="5959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471099" name="Oval 59"/>
          <p:cNvSpPr>
            <a:spLocks noChangeArrowheads="1"/>
          </p:cNvSpPr>
          <p:nvPr/>
        </p:nvSpPr>
        <p:spPr bwMode="auto">
          <a:xfrm rot="-1891016">
            <a:off x="6612892" y="2004230"/>
            <a:ext cx="695212" cy="388110"/>
          </a:xfrm>
          <a:prstGeom prst="ellipse">
            <a:avLst/>
          </a:prstGeom>
          <a:solidFill>
            <a:srgbClr val="FFFF00">
              <a:alpha val="30000"/>
            </a:srgbClr>
          </a:solidFill>
          <a:ln w="22225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100" name="Oval 60"/>
          <p:cNvSpPr>
            <a:spLocks noChangeArrowheads="1"/>
          </p:cNvSpPr>
          <p:nvPr/>
        </p:nvSpPr>
        <p:spPr bwMode="auto">
          <a:xfrm rot="-2465970">
            <a:off x="7246211" y="3089270"/>
            <a:ext cx="833304" cy="303222"/>
          </a:xfrm>
          <a:prstGeom prst="ellipse">
            <a:avLst/>
          </a:prstGeom>
          <a:solidFill>
            <a:srgbClr val="FFFF00">
              <a:alpha val="30000"/>
            </a:srgbClr>
          </a:solidFill>
          <a:ln w="22225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101" name="Oval 61"/>
          <p:cNvSpPr>
            <a:spLocks noChangeArrowheads="1"/>
          </p:cNvSpPr>
          <p:nvPr/>
        </p:nvSpPr>
        <p:spPr bwMode="auto">
          <a:xfrm rot="-1668087">
            <a:off x="8844632" y="4456144"/>
            <a:ext cx="655888" cy="284095"/>
          </a:xfrm>
          <a:prstGeom prst="ellipse">
            <a:avLst/>
          </a:prstGeom>
          <a:solidFill>
            <a:srgbClr val="FFFF00">
              <a:alpha val="30000"/>
            </a:srgbClr>
          </a:solidFill>
          <a:ln w="22225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102" name="Oval 62"/>
          <p:cNvSpPr>
            <a:spLocks noChangeArrowheads="1"/>
          </p:cNvSpPr>
          <p:nvPr/>
        </p:nvSpPr>
        <p:spPr bwMode="auto">
          <a:xfrm rot="-1097349">
            <a:off x="8412687" y="3549633"/>
            <a:ext cx="448208" cy="358803"/>
          </a:xfrm>
          <a:prstGeom prst="ellipse">
            <a:avLst/>
          </a:prstGeom>
          <a:solidFill>
            <a:srgbClr val="FFFF00">
              <a:alpha val="30000"/>
            </a:srgbClr>
          </a:solidFill>
          <a:ln w="22225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80" name="Rectangle 40"/>
          <p:cNvSpPr>
            <a:spLocks noChangeArrowheads="1"/>
          </p:cNvSpPr>
          <p:nvPr/>
        </p:nvSpPr>
        <p:spPr bwMode="auto">
          <a:xfrm>
            <a:off x="2560639" y="5943134"/>
            <a:ext cx="2135187" cy="523220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81" name="Rectangle 41"/>
          <p:cNvSpPr>
            <a:spLocks noChangeArrowheads="1"/>
          </p:cNvSpPr>
          <p:nvPr/>
        </p:nvSpPr>
        <p:spPr bwMode="auto">
          <a:xfrm>
            <a:off x="2532064" y="4933484"/>
            <a:ext cx="2655887" cy="523220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82" name="Rectangle 42"/>
          <p:cNvSpPr>
            <a:spLocks noChangeArrowheads="1"/>
          </p:cNvSpPr>
          <p:nvPr/>
        </p:nvSpPr>
        <p:spPr bwMode="auto">
          <a:xfrm>
            <a:off x="2546351" y="3939709"/>
            <a:ext cx="1685925" cy="523220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83" name="Rectangle 43"/>
          <p:cNvSpPr>
            <a:spLocks noChangeArrowheads="1"/>
          </p:cNvSpPr>
          <p:nvPr/>
        </p:nvSpPr>
        <p:spPr bwMode="auto">
          <a:xfrm>
            <a:off x="2517775" y="2924175"/>
            <a:ext cx="2135188" cy="520700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66" name="Rectangle 26"/>
          <p:cNvSpPr>
            <a:spLocks noChangeArrowheads="1"/>
          </p:cNvSpPr>
          <p:nvPr/>
        </p:nvSpPr>
        <p:spPr bwMode="auto">
          <a:xfrm>
            <a:off x="1846264" y="233364"/>
            <a:ext cx="4562475" cy="18002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Using an available solubility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curve, classify 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unsaturated, saturated,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or supersaturated. </a:t>
            </a:r>
          </a:p>
        </p:txBody>
      </p:sp>
      <p:sp>
        <p:nvSpPr>
          <p:cNvPr id="471067" name="Rectangle 27"/>
          <p:cNvSpPr>
            <a:spLocks noChangeArrowheads="1"/>
          </p:cNvSpPr>
          <p:nvPr/>
        </p:nvSpPr>
        <p:spPr bwMode="auto">
          <a:xfrm>
            <a:off x="2405064" y="2397126"/>
            <a:ext cx="3544887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80 g NaNO</a:t>
            </a:r>
            <a:r>
              <a:rPr lang="en-US" sz="2800" baseline="-25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 @ 30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 </a:t>
            </a:r>
          </a:p>
        </p:txBody>
      </p:sp>
      <p:sp>
        <p:nvSpPr>
          <p:cNvPr id="471068" name="Rectangle 28"/>
          <p:cNvSpPr>
            <a:spLocks noChangeArrowheads="1"/>
          </p:cNvSpPr>
          <p:nvPr/>
        </p:nvSpPr>
        <p:spPr bwMode="auto">
          <a:xfrm>
            <a:off x="2422526" y="3438526"/>
            <a:ext cx="29940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45 g KCl @ 60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 </a:t>
            </a:r>
          </a:p>
        </p:txBody>
      </p:sp>
      <p:sp>
        <p:nvSpPr>
          <p:cNvPr id="471069" name="Rectangle 29"/>
          <p:cNvSpPr>
            <a:spLocks noChangeArrowheads="1"/>
          </p:cNvSpPr>
          <p:nvPr/>
        </p:nvSpPr>
        <p:spPr bwMode="auto">
          <a:xfrm>
            <a:off x="2425700" y="4437063"/>
            <a:ext cx="340518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30 g KClO</a:t>
            </a:r>
            <a:r>
              <a:rPr lang="en-US" sz="2800" baseline="-25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 @ 30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 </a:t>
            </a:r>
          </a:p>
        </p:txBody>
      </p:sp>
      <p:sp>
        <p:nvSpPr>
          <p:cNvPr id="471070" name="Rectangle 30"/>
          <p:cNvSpPr>
            <a:spLocks noChangeArrowheads="1"/>
          </p:cNvSpPr>
          <p:nvPr/>
        </p:nvSpPr>
        <p:spPr bwMode="auto">
          <a:xfrm>
            <a:off x="2401888" y="5418138"/>
            <a:ext cx="38973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70 g Pb(NO</a:t>
            </a:r>
            <a:r>
              <a:rPr lang="en-US" sz="2800" baseline="-25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)</a:t>
            </a:r>
            <a:r>
              <a:rPr lang="en-US" sz="2800" baseline="-25000">
                <a:solidFill>
                  <a:srgbClr val="FF0000"/>
                </a:solidFill>
              </a:rPr>
              <a:t>2</a:t>
            </a:r>
            <a:r>
              <a:rPr lang="en-US" sz="2800">
                <a:solidFill>
                  <a:srgbClr val="FF0000"/>
                </a:solidFill>
              </a:rPr>
              <a:t> @ 60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 </a:t>
            </a:r>
          </a:p>
        </p:txBody>
      </p:sp>
      <p:grpSp>
        <p:nvGrpSpPr>
          <p:cNvPr id="471079" name="Group 39"/>
          <p:cNvGrpSpPr>
            <a:grpSpLocks/>
          </p:cNvGrpSpPr>
          <p:nvPr/>
        </p:nvGrpSpPr>
        <p:grpSpPr bwMode="auto">
          <a:xfrm>
            <a:off x="1619251" y="3071813"/>
            <a:ext cx="835025" cy="2457450"/>
            <a:chOff x="51" y="1737"/>
            <a:chExt cx="526" cy="1548"/>
          </a:xfrm>
        </p:grpSpPr>
        <p:sp>
          <p:nvSpPr>
            <p:cNvPr id="471072" name="AutoShape 32"/>
            <p:cNvSpPr>
              <a:spLocks/>
            </p:cNvSpPr>
            <p:nvPr/>
          </p:nvSpPr>
          <p:spPr bwMode="auto">
            <a:xfrm>
              <a:off x="385" y="2277"/>
              <a:ext cx="192" cy="384"/>
            </a:xfrm>
            <a:prstGeom prst="leftBrace">
              <a:avLst>
                <a:gd name="adj1" fmla="val 98394"/>
                <a:gd name="adj2" fmla="val 50000"/>
              </a:avLst>
            </a:prstGeom>
            <a:noFill/>
            <a:ln w="222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71073" name="Text Box 33"/>
            <p:cNvSpPr txBox="1">
              <a:spLocks noChangeArrowheads="1"/>
            </p:cNvSpPr>
            <p:nvPr/>
          </p:nvSpPr>
          <p:spPr bwMode="auto">
            <a:xfrm rot="-5400000">
              <a:off x="-559" y="2347"/>
              <a:ext cx="154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per 100 g H</a:t>
              </a:r>
              <a:r>
                <a:rPr lang="en-US" sz="2800" baseline="-25000">
                  <a:solidFill>
                    <a:srgbClr val="FF3300"/>
                  </a:solidFill>
                </a:rPr>
                <a:t>2</a:t>
              </a:r>
              <a:r>
                <a:rPr lang="en-US" sz="2800">
                  <a:solidFill>
                    <a:srgbClr val="FF3300"/>
                  </a:solidFill>
                </a:rPr>
                <a:t>O</a:t>
              </a:r>
            </a:p>
          </p:txBody>
        </p:sp>
      </p:grpSp>
      <p:sp>
        <p:nvSpPr>
          <p:cNvPr id="471075" name="Rectangle 35"/>
          <p:cNvSpPr>
            <a:spLocks noChangeArrowheads="1"/>
          </p:cNvSpPr>
          <p:nvPr/>
        </p:nvSpPr>
        <p:spPr bwMode="auto">
          <a:xfrm>
            <a:off x="2563813" y="2917826"/>
            <a:ext cx="21653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unsaturated </a:t>
            </a:r>
          </a:p>
        </p:txBody>
      </p:sp>
      <p:sp>
        <p:nvSpPr>
          <p:cNvPr id="471076" name="Rectangle 36"/>
          <p:cNvSpPr>
            <a:spLocks noChangeArrowheads="1"/>
          </p:cNvSpPr>
          <p:nvPr/>
        </p:nvSpPr>
        <p:spPr bwMode="auto">
          <a:xfrm>
            <a:off x="2574926" y="3944938"/>
            <a:ext cx="1768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saturated </a:t>
            </a:r>
          </a:p>
        </p:txBody>
      </p:sp>
      <p:sp>
        <p:nvSpPr>
          <p:cNvPr id="471077" name="Rectangle 37"/>
          <p:cNvSpPr>
            <a:spLocks noChangeArrowheads="1"/>
          </p:cNvSpPr>
          <p:nvPr/>
        </p:nvSpPr>
        <p:spPr bwMode="auto">
          <a:xfrm>
            <a:off x="2560638" y="4959351"/>
            <a:ext cx="26606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supersaturated </a:t>
            </a:r>
          </a:p>
        </p:txBody>
      </p:sp>
      <p:sp>
        <p:nvSpPr>
          <p:cNvPr id="471078" name="Rectangle 38"/>
          <p:cNvSpPr>
            <a:spLocks noChangeArrowheads="1"/>
          </p:cNvSpPr>
          <p:nvPr/>
        </p:nvSpPr>
        <p:spPr bwMode="auto">
          <a:xfrm>
            <a:off x="2574925" y="5929313"/>
            <a:ext cx="21653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unsaturated </a:t>
            </a:r>
          </a:p>
        </p:txBody>
      </p:sp>
      <p:sp>
        <p:nvSpPr>
          <p:cNvPr id="471087" name="Oval 47"/>
          <p:cNvSpPr>
            <a:spLocks noChangeArrowheads="1"/>
          </p:cNvSpPr>
          <p:nvPr/>
        </p:nvSpPr>
        <p:spPr bwMode="auto">
          <a:xfrm>
            <a:off x="7633498" y="2343147"/>
            <a:ext cx="134139" cy="140495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88" name="Line 48"/>
          <p:cNvSpPr>
            <a:spLocks noChangeShapeType="1"/>
          </p:cNvSpPr>
          <p:nvPr/>
        </p:nvSpPr>
        <p:spPr bwMode="auto">
          <a:xfrm flipV="1">
            <a:off x="7699375" y="2425700"/>
            <a:ext cx="0" cy="311785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89" name="Line 49"/>
          <p:cNvSpPr>
            <a:spLocks noChangeShapeType="1"/>
          </p:cNvSpPr>
          <p:nvPr/>
        </p:nvSpPr>
        <p:spPr bwMode="auto">
          <a:xfrm flipH="1">
            <a:off x="6573838" y="2414588"/>
            <a:ext cx="1109662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0" name="Oval 50"/>
          <p:cNvSpPr>
            <a:spLocks noChangeArrowheads="1"/>
          </p:cNvSpPr>
          <p:nvPr/>
        </p:nvSpPr>
        <p:spPr bwMode="auto">
          <a:xfrm>
            <a:off x="8772526" y="3731417"/>
            <a:ext cx="126203" cy="123828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1" name="Line 51"/>
          <p:cNvSpPr>
            <a:spLocks noChangeShapeType="1"/>
          </p:cNvSpPr>
          <p:nvPr/>
        </p:nvSpPr>
        <p:spPr bwMode="auto">
          <a:xfrm flipV="1">
            <a:off x="8834438" y="3795713"/>
            <a:ext cx="0" cy="173990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2" name="Line 52"/>
          <p:cNvSpPr>
            <a:spLocks noChangeShapeType="1"/>
          </p:cNvSpPr>
          <p:nvPr/>
        </p:nvSpPr>
        <p:spPr bwMode="auto">
          <a:xfrm flipH="1">
            <a:off x="6572250" y="3792538"/>
            <a:ext cx="2255838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3" name="Oval 53"/>
          <p:cNvSpPr>
            <a:spLocks noChangeArrowheads="1"/>
          </p:cNvSpPr>
          <p:nvPr/>
        </p:nvSpPr>
        <p:spPr bwMode="auto">
          <a:xfrm>
            <a:off x="7637463" y="4305302"/>
            <a:ext cx="125409" cy="128589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4" name="Line 54"/>
          <p:cNvSpPr>
            <a:spLocks noChangeShapeType="1"/>
          </p:cNvSpPr>
          <p:nvPr/>
        </p:nvSpPr>
        <p:spPr bwMode="auto">
          <a:xfrm flipV="1">
            <a:off x="7697788" y="4370388"/>
            <a:ext cx="0" cy="116840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5" name="Line 55"/>
          <p:cNvSpPr>
            <a:spLocks noChangeShapeType="1"/>
          </p:cNvSpPr>
          <p:nvPr/>
        </p:nvSpPr>
        <p:spPr bwMode="auto">
          <a:xfrm flipH="1">
            <a:off x="6577013" y="4368800"/>
            <a:ext cx="1109662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6" name="Oval 56"/>
          <p:cNvSpPr>
            <a:spLocks noChangeArrowheads="1"/>
          </p:cNvSpPr>
          <p:nvPr/>
        </p:nvSpPr>
        <p:spPr bwMode="auto">
          <a:xfrm>
            <a:off x="8770940" y="2745581"/>
            <a:ext cx="127791" cy="128586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7" name="Line 57"/>
          <p:cNvSpPr>
            <a:spLocks noChangeShapeType="1"/>
          </p:cNvSpPr>
          <p:nvPr/>
        </p:nvSpPr>
        <p:spPr bwMode="auto">
          <a:xfrm flipV="1">
            <a:off x="8834438" y="2803525"/>
            <a:ext cx="0" cy="273050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1098" name="Line 58"/>
          <p:cNvSpPr>
            <a:spLocks noChangeShapeType="1"/>
          </p:cNvSpPr>
          <p:nvPr/>
        </p:nvSpPr>
        <p:spPr bwMode="auto">
          <a:xfrm flipH="1">
            <a:off x="6578600" y="2806700"/>
            <a:ext cx="2243138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91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710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71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71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1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7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10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10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1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7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71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71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71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71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471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471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471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4710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710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71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71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71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71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47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47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71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7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71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71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7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2000"/>
                                        <p:tgtEl>
                                          <p:spTgt spid="471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471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8" dur="2000"/>
                                        <p:tgtEl>
                                          <p:spTgt spid="471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471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4710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471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471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71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71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471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471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71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71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71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71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71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8" dur="500"/>
                                        <p:tgtEl>
                                          <p:spTgt spid="47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471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471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471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471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471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471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71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471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471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4" dur="1000"/>
                                        <p:tgtEl>
                                          <p:spTgt spid="47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4710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4710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471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471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471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471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471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471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71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8" dur="500"/>
                                        <p:tgtEl>
                                          <p:spTgt spid="47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9" grpId="0" animBg="1"/>
      <p:bldP spid="471099" grpId="1" animBg="1"/>
      <p:bldP spid="471100" grpId="0" animBg="1"/>
      <p:bldP spid="471101" grpId="0" animBg="1"/>
      <p:bldP spid="471101" grpId="1" animBg="1"/>
      <p:bldP spid="471102" grpId="0" animBg="1"/>
      <p:bldP spid="471102" grpId="1" animBg="1"/>
      <p:bldP spid="471080" grpId="0" animBg="1"/>
      <p:bldP spid="471081" grpId="0" animBg="1"/>
      <p:bldP spid="471082" grpId="0" animBg="1"/>
      <p:bldP spid="471083" grpId="0" animBg="1"/>
      <p:bldP spid="471075" grpId="0"/>
      <p:bldP spid="471076" grpId="0"/>
      <p:bldP spid="471077" grpId="0"/>
      <p:bldP spid="471078" grpId="0"/>
      <p:bldP spid="471087" grpId="0" animBg="1"/>
      <p:bldP spid="471087" grpId="1" animBg="1"/>
      <p:bldP spid="471088" grpId="0" animBg="1"/>
      <p:bldP spid="471088" grpId="1" animBg="1"/>
      <p:bldP spid="471089" grpId="0" animBg="1"/>
      <p:bldP spid="471089" grpId="1" animBg="1"/>
      <p:bldP spid="471090" grpId="0" animBg="1"/>
      <p:bldP spid="471090" grpId="1" animBg="1"/>
      <p:bldP spid="471091" grpId="0" animBg="1"/>
      <p:bldP spid="471091" grpId="1" animBg="1"/>
      <p:bldP spid="471092" grpId="0" animBg="1"/>
      <p:bldP spid="471092" grpId="1" animBg="1"/>
      <p:bldP spid="471093" grpId="0" animBg="1"/>
      <p:bldP spid="471093" grpId="1" animBg="1"/>
      <p:bldP spid="471094" grpId="0" animBg="1"/>
      <p:bldP spid="471094" grpId="1" animBg="1"/>
      <p:bldP spid="471095" grpId="0" animBg="1"/>
      <p:bldP spid="471095" grpId="1" animBg="1"/>
      <p:bldP spid="471096" grpId="0" animBg="1"/>
      <p:bldP spid="471097" grpId="0" animBg="1"/>
      <p:bldP spid="4710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4" name="Rectangle 6"/>
          <p:cNvSpPr>
            <a:spLocks noChangeArrowheads="1"/>
          </p:cNvSpPr>
          <p:nvPr/>
        </p:nvSpPr>
        <p:spPr bwMode="auto">
          <a:xfrm>
            <a:off x="2427288" y="5934075"/>
            <a:ext cx="2220912" cy="520700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3096" name="Rectangle 8"/>
          <p:cNvSpPr>
            <a:spLocks noChangeArrowheads="1"/>
          </p:cNvSpPr>
          <p:nvPr/>
        </p:nvSpPr>
        <p:spPr bwMode="auto">
          <a:xfrm>
            <a:off x="1766888" y="846138"/>
            <a:ext cx="35242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Per 500 g H</a:t>
            </a:r>
            <a:r>
              <a:rPr lang="en-US" sz="2800" baseline="-25000">
                <a:solidFill>
                  <a:srgbClr val="FF0000"/>
                </a:solidFill>
              </a:rPr>
              <a:t>2</a:t>
            </a:r>
            <a:r>
              <a:rPr lang="en-US" sz="2800">
                <a:solidFill>
                  <a:srgbClr val="FF0000"/>
                </a:solidFill>
              </a:rPr>
              <a:t>O,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100 g KNO</a:t>
            </a:r>
            <a:r>
              <a:rPr lang="en-US" sz="2800" baseline="-25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 @ 40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 </a:t>
            </a:r>
          </a:p>
        </p:txBody>
      </p:sp>
      <p:sp>
        <p:nvSpPr>
          <p:cNvPr id="473097" name="Rectangle 9"/>
          <p:cNvSpPr>
            <a:spLocks noChangeArrowheads="1"/>
          </p:cNvSpPr>
          <p:nvPr/>
        </p:nvSpPr>
        <p:spPr bwMode="auto">
          <a:xfrm>
            <a:off x="1876425" y="2092325"/>
            <a:ext cx="3703638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saturation point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@ 40</a:t>
            </a:r>
            <a:r>
              <a:rPr lang="en-US" sz="2800" baseline="30000">
                <a:solidFill>
                  <a:srgbClr val="000000"/>
                </a:solidFill>
              </a:rPr>
              <a:t>o</a:t>
            </a:r>
            <a:r>
              <a:rPr lang="en-US" sz="2800">
                <a:solidFill>
                  <a:srgbClr val="000000"/>
                </a:solidFill>
              </a:rPr>
              <a:t>C for </a:t>
            </a:r>
            <a:r>
              <a:rPr lang="en-US" sz="2800" b="1">
                <a:solidFill>
                  <a:srgbClr val="000000"/>
                </a:solidFill>
              </a:rPr>
              <a:t>100</a:t>
            </a:r>
            <a:r>
              <a:rPr lang="en-US" sz="2800">
                <a:solidFill>
                  <a:srgbClr val="000000"/>
                </a:solidFill>
              </a:rPr>
              <a:t> g H</a:t>
            </a:r>
            <a:r>
              <a:rPr lang="en-US" sz="2800" baseline="-25000">
                <a:solidFill>
                  <a:srgbClr val="000000"/>
                </a:solidFill>
              </a:rPr>
              <a:t>2</a:t>
            </a:r>
            <a:r>
              <a:rPr lang="en-US" sz="2800">
                <a:solidFill>
                  <a:srgbClr val="000000"/>
                </a:solidFill>
              </a:rPr>
              <a:t>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	= 63 g KNO</a:t>
            </a:r>
            <a:r>
              <a:rPr lang="en-US" sz="2800" baseline="-25000">
                <a:solidFill>
                  <a:srgbClr val="000000"/>
                </a:solidFill>
              </a:rPr>
              <a:t>3</a:t>
            </a:r>
            <a:r>
              <a:rPr lang="en-US" sz="2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73098" name="Rectangle 10"/>
          <p:cNvSpPr>
            <a:spLocks noChangeArrowheads="1"/>
          </p:cNvSpPr>
          <p:nvPr/>
        </p:nvSpPr>
        <p:spPr bwMode="auto">
          <a:xfrm>
            <a:off x="1882775" y="3581400"/>
            <a:ext cx="3703638" cy="1373188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So saturation pt.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@ 40</a:t>
            </a:r>
            <a:r>
              <a:rPr lang="en-US" sz="2800" baseline="30000">
                <a:solidFill>
                  <a:srgbClr val="000000"/>
                </a:solidFill>
              </a:rPr>
              <a:t>o</a:t>
            </a:r>
            <a:r>
              <a:rPr lang="en-US" sz="2800">
                <a:solidFill>
                  <a:srgbClr val="000000"/>
                </a:solidFill>
              </a:rPr>
              <a:t>C for </a:t>
            </a:r>
            <a:r>
              <a:rPr lang="en-US" sz="2800" b="1">
                <a:solidFill>
                  <a:srgbClr val="000000"/>
                </a:solidFill>
              </a:rPr>
              <a:t>500</a:t>
            </a:r>
            <a:r>
              <a:rPr lang="en-US" sz="2800">
                <a:solidFill>
                  <a:srgbClr val="000000"/>
                </a:solidFill>
              </a:rPr>
              <a:t> g H</a:t>
            </a:r>
            <a:r>
              <a:rPr lang="en-US" sz="2800" baseline="-25000">
                <a:solidFill>
                  <a:srgbClr val="000000"/>
                </a:solidFill>
              </a:rPr>
              <a:t>2</a:t>
            </a:r>
            <a:r>
              <a:rPr lang="en-US" sz="2800">
                <a:solidFill>
                  <a:srgbClr val="000000"/>
                </a:solidFill>
              </a:rPr>
              <a:t>O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	= </a:t>
            </a:r>
            <a:r>
              <a:rPr lang="en-US" sz="2800" b="1">
                <a:solidFill>
                  <a:srgbClr val="000000"/>
                </a:solidFill>
              </a:rPr>
              <a:t>5</a:t>
            </a:r>
            <a:r>
              <a:rPr lang="en-US" sz="2800">
                <a:solidFill>
                  <a:srgbClr val="000000"/>
                </a:solidFill>
              </a:rPr>
              <a:t> x 63 g</a:t>
            </a:r>
          </a:p>
        </p:txBody>
      </p:sp>
      <p:sp>
        <p:nvSpPr>
          <p:cNvPr id="473099" name="Rectangle 11"/>
          <p:cNvSpPr>
            <a:spLocks noChangeArrowheads="1"/>
          </p:cNvSpPr>
          <p:nvPr/>
        </p:nvSpPr>
        <p:spPr bwMode="auto">
          <a:xfrm>
            <a:off x="1882776" y="4906963"/>
            <a:ext cx="2297113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	= 315 g</a:t>
            </a:r>
          </a:p>
        </p:txBody>
      </p:sp>
      <p:sp>
        <p:nvSpPr>
          <p:cNvPr id="473100" name="Rectangle 12"/>
          <p:cNvSpPr>
            <a:spLocks noChangeArrowheads="1"/>
          </p:cNvSpPr>
          <p:nvPr/>
        </p:nvSpPr>
        <p:spPr bwMode="auto">
          <a:xfrm>
            <a:off x="2346325" y="5348288"/>
            <a:ext cx="2471738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100 g &lt; 315 g </a:t>
            </a:r>
          </a:p>
        </p:txBody>
      </p:sp>
      <p:sp>
        <p:nvSpPr>
          <p:cNvPr id="473101" name="Rectangle 13"/>
          <p:cNvSpPr>
            <a:spLocks noChangeArrowheads="1"/>
          </p:cNvSpPr>
          <p:nvPr/>
        </p:nvSpPr>
        <p:spPr bwMode="auto">
          <a:xfrm>
            <a:off x="2484438" y="5943601"/>
            <a:ext cx="216535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unsaturated </a:t>
            </a:r>
          </a:p>
        </p:txBody>
      </p:sp>
      <p:grpSp>
        <p:nvGrpSpPr>
          <p:cNvPr id="473102" name="Group 14"/>
          <p:cNvGrpSpPr>
            <a:grpSpLocks/>
          </p:cNvGrpSpPr>
          <p:nvPr/>
        </p:nvGrpSpPr>
        <p:grpSpPr bwMode="auto">
          <a:xfrm>
            <a:off x="5700713" y="1293814"/>
            <a:ext cx="4667250" cy="4600575"/>
            <a:chOff x="429" y="2958"/>
            <a:chExt cx="11282" cy="11124"/>
          </a:xfrm>
        </p:grpSpPr>
        <p:pic>
          <p:nvPicPr>
            <p:cNvPr id="473103" name="Picture 15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429" y="2958"/>
              <a:ext cx="11282" cy="11124"/>
            </a:xfrm>
            <a:prstGeom prst="rect">
              <a:avLst/>
            </a:prstGeom>
            <a:noFill/>
          </p:spPr>
        </p:pic>
        <p:cxnSp>
          <p:nvCxnSpPr>
            <p:cNvPr id="473104" name="AutoShape 16"/>
            <p:cNvCxnSpPr>
              <a:cxnSpLocks noChangeShapeType="1"/>
            </p:cNvCxnSpPr>
            <p:nvPr/>
          </p:nvCxnSpPr>
          <p:spPr bwMode="auto">
            <a:xfrm flipV="1">
              <a:off x="2160" y="3302"/>
              <a:ext cx="5884" cy="5959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473105" name="Oval 17"/>
          <p:cNvSpPr>
            <a:spLocks noChangeArrowheads="1"/>
          </p:cNvSpPr>
          <p:nvPr/>
        </p:nvSpPr>
        <p:spPr bwMode="auto">
          <a:xfrm>
            <a:off x="7837490" y="2805112"/>
            <a:ext cx="149223" cy="147205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3106" name="Line 18"/>
          <p:cNvSpPr>
            <a:spLocks noChangeShapeType="1"/>
          </p:cNvSpPr>
          <p:nvPr/>
        </p:nvSpPr>
        <p:spPr bwMode="auto">
          <a:xfrm flipV="1">
            <a:off x="7924800" y="2865438"/>
            <a:ext cx="0" cy="2455863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3107" name="Line 19"/>
          <p:cNvSpPr>
            <a:spLocks noChangeShapeType="1"/>
          </p:cNvSpPr>
          <p:nvPr/>
        </p:nvSpPr>
        <p:spPr bwMode="auto">
          <a:xfrm flipH="1">
            <a:off x="6413501" y="2868613"/>
            <a:ext cx="1501775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3108" name="Oval 20"/>
          <p:cNvSpPr>
            <a:spLocks noChangeArrowheads="1"/>
          </p:cNvSpPr>
          <p:nvPr/>
        </p:nvSpPr>
        <p:spPr bwMode="auto">
          <a:xfrm rot="-3650781">
            <a:off x="7703212" y="2726478"/>
            <a:ext cx="663682" cy="457069"/>
          </a:xfrm>
          <a:prstGeom prst="ellipse">
            <a:avLst/>
          </a:prstGeom>
          <a:solidFill>
            <a:srgbClr val="FFFF00">
              <a:alpha val="30000"/>
            </a:srgbClr>
          </a:solidFill>
          <a:ln w="22225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3109" name="Rectangle 21"/>
          <p:cNvSpPr>
            <a:spLocks noChangeArrowheads="1"/>
          </p:cNvSpPr>
          <p:nvPr/>
        </p:nvSpPr>
        <p:spPr bwMode="auto">
          <a:xfrm>
            <a:off x="2352675" y="160338"/>
            <a:ext cx="75692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808080"/>
                </a:solidFill>
              </a:rPr>
              <a:t>(Unsaturated, saturated, or supersaturated?)</a:t>
            </a:r>
          </a:p>
        </p:txBody>
      </p:sp>
    </p:spTree>
    <p:extLst>
      <p:ext uri="{BB962C8B-B14F-4D97-AF65-F5344CB8AC3E}">
        <p14:creationId xmlns:p14="http://schemas.microsoft.com/office/powerpoint/2010/main" val="1611686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2000"/>
                                        <p:tgtEl>
                                          <p:spTgt spid="473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73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3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31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7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2000"/>
                                        <p:tgtEl>
                                          <p:spTgt spid="47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4730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4730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4730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4730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4730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4730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73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7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73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73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73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73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7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3094" grpId="0" animBg="1"/>
      <p:bldP spid="473097" grpId="0"/>
      <p:bldP spid="473098" grpId="0"/>
      <p:bldP spid="473099" grpId="0"/>
      <p:bldP spid="473100" grpId="0"/>
      <p:bldP spid="473101" grpId="0"/>
      <p:bldP spid="473105" grpId="0" animBg="1"/>
      <p:bldP spid="473106" grpId="0" animBg="1"/>
      <p:bldP spid="473107" grpId="0" animBg="1"/>
      <p:bldP spid="47310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2079" name="Group 15"/>
          <p:cNvGrpSpPr>
            <a:grpSpLocks/>
          </p:cNvGrpSpPr>
          <p:nvPr/>
        </p:nvGrpSpPr>
        <p:grpSpPr bwMode="auto">
          <a:xfrm>
            <a:off x="5781675" y="1046164"/>
            <a:ext cx="4667250" cy="4600575"/>
            <a:chOff x="429" y="2958"/>
            <a:chExt cx="11282" cy="11124"/>
          </a:xfrm>
        </p:grpSpPr>
        <p:pic>
          <p:nvPicPr>
            <p:cNvPr id="472080" name="Picture 16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429" y="2958"/>
              <a:ext cx="11282" cy="11124"/>
            </a:xfrm>
            <a:prstGeom prst="rect">
              <a:avLst/>
            </a:prstGeom>
            <a:noFill/>
          </p:spPr>
        </p:pic>
        <p:cxnSp>
          <p:nvCxnSpPr>
            <p:cNvPr id="472081" name="AutoShape 17"/>
            <p:cNvCxnSpPr>
              <a:cxnSpLocks noChangeShapeType="1"/>
            </p:cNvCxnSpPr>
            <p:nvPr/>
          </p:nvCxnSpPr>
          <p:spPr bwMode="auto">
            <a:xfrm flipV="1">
              <a:off x="2160" y="3302"/>
              <a:ext cx="5884" cy="5959"/>
            </a:xfrm>
            <a:prstGeom prst="straightConnector1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</p:spPr>
        </p:cxnSp>
      </p:grpSp>
      <p:sp>
        <p:nvSpPr>
          <p:cNvPr id="472072" name="Rectangle 8"/>
          <p:cNvSpPr>
            <a:spLocks noChangeArrowheads="1"/>
          </p:cNvSpPr>
          <p:nvPr/>
        </p:nvSpPr>
        <p:spPr bwMode="auto">
          <a:xfrm>
            <a:off x="1687513" y="211138"/>
            <a:ext cx="50165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Describe each situation below.</a:t>
            </a:r>
          </a:p>
        </p:txBody>
      </p:sp>
      <p:sp>
        <p:nvSpPr>
          <p:cNvPr id="472073" name="Rectangle 9"/>
          <p:cNvSpPr>
            <a:spLocks noChangeArrowheads="1"/>
          </p:cNvSpPr>
          <p:nvPr/>
        </p:nvSpPr>
        <p:spPr bwMode="auto">
          <a:xfrm>
            <a:off x="1673225" y="693738"/>
            <a:ext cx="443230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(A) Per 100 g H</a:t>
            </a:r>
            <a:r>
              <a:rPr lang="en-US" sz="2800" baseline="-25000">
                <a:solidFill>
                  <a:srgbClr val="FF0000"/>
                </a:solidFill>
              </a:rPr>
              <a:t>2</a:t>
            </a:r>
            <a:r>
              <a:rPr lang="en-US" sz="2800">
                <a:solidFill>
                  <a:srgbClr val="FF0000"/>
                </a:solidFill>
              </a:rPr>
              <a:t>O,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      100 g NaNO</a:t>
            </a:r>
            <a:r>
              <a:rPr lang="en-US" sz="2800" baseline="-25000">
                <a:solidFill>
                  <a:srgbClr val="FF0000"/>
                </a:solidFill>
              </a:rPr>
              <a:t>3</a:t>
            </a:r>
            <a:r>
              <a:rPr lang="en-US" sz="2800">
                <a:solidFill>
                  <a:srgbClr val="FF0000"/>
                </a:solidFill>
              </a:rPr>
              <a:t> @ 50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C. </a:t>
            </a:r>
          </a:p>
        </p:txBody>
      </p:sp>
      <p:sp>
        <p:nvSpPr>
          <p:cNvPr id="472074" name="Rectangle 10"/>
          <p:cNvSpPr>
            <a:spLocks noChangeArrowheads="1"/>
          </p:cNvSpPr>
          <p:nvPr/>
        </p:nvSpPr>
        <p:spPr bwMode="auto">
          <a:xfrm>
            <a:off x="1671639" y="2787650"/>
            <a:ext cx="366712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(B) Cool sol’n (A) very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      slowly to 10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C. </a:t>
            </a:r>
          </a:p>
        </p:txBody>
      </p:sp>
      <p:sp>
        <p:nvSpPr>
          <p:cNvPr id="472075" name="Rectangle 11"/>
          <p:cNvSpPr>
            <a:spLocks noChangeArrowheads="1"/>
          </p:cNvSpPr>
          <p:nvPr/>
        </p:nvSpPr>
        <p:spPr bwMode="auto">
          <a:xfrm>
            <a:off x="1665289" y="4849813"/>
            <a:ext cx="399732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(C) Quench sol’n (A) in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0000"/>
                </a:solidFill>
              </a:rPr>
              <a:t>      an ice bath to 10</a:t>
            </a:r>
            <a:r>
              <a:rPr lang="en-US" sz="2800" baseline="30000">
                <a:solidFill>
                  <a:srgbClr val="FF0000"/>
                </a:solidFill>
              </a:rPr>
              <a:t>o</a:t>
            </a:r>
            <a:r>
              <a:rPr lang="en-US" sz="2800">
                <a:solidFill>
                  <a:srgbClr val="FF0000"/>
                </a:solidFill>
              </a:rPr>
              <a:t>C. </a:t>
            </a:r>
          </a:p>
        </p:txBody>
      </p:sp>
      <p:sp>
        <p:nvSpPr>
          <p:cNvPr id="472076" name="Rectangle 12"/>
          <p:cNvSpPr>
            <a:spLocks noChangeArrowheads="1"/>
          </p:cNvSpPr>
          <p:nvPr/>
        </p:nvSpPr>
        <p:spPr bwMode="auto">
          <a:xfrm>
            <a:off x="2366964" y="1519239"/>
            <a:ext cx="3252787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unsaturated;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all solute dissolves;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clear sol’n. </a:t>
            </a:r>
          </a:p>
        </p:txBody>
      </p:sp>
      <p:sp>
        <p:nvSpPr>
          <p:cNvPr id="472077" name="Rectangle 13"/>
          <p:cNvSpPr>
            <a:spLocks noChangeArrowheads="1"/>
          </p:cNvSpPr>
          <p:nvPr/>
        </p:nvSpPr>
        <p:spPr bwMode="auto">
          <a:xfrm>
            <a:off x="2365375" y="3608389"/>
            <a:ext cx="3392488" cy="1373187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supersaturated;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extra solute remains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in sol’n; still clear</a:t>
            </a:r>
          </a:p>
        </p:txBody>
      </p:sp>
      <p:sp>
        <p:nvSpPr>
          <p:cNvPr id="472078" name="Rectangle 14"/>
          <p:cNvSpPr>
            <a:spLocks noChangeArrowheads="1"/>
          </p:cNvSpPr>
          <p:nvPr/>
        </p:nvSpPr>
        <p:spPr bwMode="auto">
          <a:xfrm>
            <a:off x="2366964" y="5664200"/>
            <a:ext cx="67595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saturated; extra solute (20 g)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can’t remain in sol’n and becomes visible </a:t>
            </a:r>
          </a:p>
        </p:txBody>
      </p:sp>
      <p:sp>
        <p:nvSpPr>
          <p:cNvPr id="472082" name="Oval 18"/>
          <p:cNvSpPr>
            <a:spLocks noChangeArrowheads="1"/>
          </p:cNvSpPr>
          <p:nvPr/>
        </p:nvSpPr>
        <p:spPr bwMode="auto">
          <a:xfrm>
            <a:off x="8328742" y="1094704"/>
            <a:ext cx="81163" cy="124361"/>
          </a:xfrm>
          <a:prstGeom prst="ellipse">
            <a:avLst/>
          </a:prstGeom>
          <a:solidFill>
            <a:srgbClr val="009900"/>
          </a:solidFill>
          <a:ln w="222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2083" name="Line 19"/>
          <p:cNvSpPr>
            <a:spLocks noChangeShapeType="1"/>
          </p:cNvSpPr>
          <p:nvPr/>
        </p:nvSpPr>
        <p:spPr bwMode="auto">
          <a:xfrm flipV="1">
            <a:off x="8383588" y="1179514"/>
            <a:ext cx="0" cy="3894137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2084" name="Line 20"/>
          <p:cNvSpPr>
            <a:spLocks noChangeShapeType="1"/>
          </p:cNvSpPr>
          <p:nvPr/>
        </p:nvSpPr>
        <p:spPr bwMode="auto">
          <a:xfrm flipH="1">
            <a:off x="6494464" y="1177925"/>
            <a:ext cx="1882775" cy="0"/>
          </a:xfrm>
          <a:prstGeom prst="line">
            <a:avLst/>
          </a:prstGeom>
          <a:noFill/>
          <a:ln w="22225">
            <a:solidFill>
              <a:srgbClr val="0099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72085" name="Oval 21"/>
          <p:cNvSpPr>
            <a:spLocks noChangeArrowheads="1"/>
          </p:cNvSpPr>
          <p:nvPr/>
        </p:nvSpPr>
        <p:spPr bwMode="auto">
          <a:xfrm rot="-24040012">
            <a:off x="6485599" y="1571411"/>
            <a:ext cx="801638" cy="323440"/>
          </a:xfrm>
          <a:prstGeom prst="ellipse">
            <a:avLst/>
          </a:prstGeom>
          <a:solidFill>
            <a:srgbClr val="FFFF00">
              <a:alpha val="30000"/>
            </a:srgbClr>
          </a:solidFill>
          <a:ln w="22225" algn="ctr">
            <a:noFill/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468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7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72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72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7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720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2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472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472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33333E-6 -4.44444E-6 L -0.12214 0.00139 " pathEditMode="relative" rAng="0" ptsTypes="AA">
                                      <p:cBhvr>
                                        <p:cTn id="51" dur="5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0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4720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20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20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72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344 0.0007 L -0.0013 -0.00069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07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1.25E-6 1.11111E-6 L -0.12344 0.00069 " pathEditMode="relative" rAng="0" ptsTypes="AA">
                                      <p:cBhvr>
                                        <p:cTn id="74" dur="5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7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2344 0.00069 L -0.12344 0.11319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4720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6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3" dur="80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4" dur="80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80"/>
                                        <p:tgtEl>
                                          <p:spTgt spid="4720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2074" grpId="0"/>
      <p:bldP spid="472075" grpId="0"/>
      <p:bldP spid="472076" grpId="0"/>
      <p:bldP spid="472077" grpId="0"/>
      <p:bldP spid="472078" grpId="0"/>
      <p:bldP spid="472082" grpId="0" animBg="1"/>
      <p:bldP spid="472082" grpId="1" animBg="1"/>
      <p:bldP spid="472082" grpId="2" animBg="1"/>
      <p:bldP spid="472082" grpId="3" animBg="1"/>
      <p:bldP spid="472082" grpId="4" animBg="1"/>
      <p:bldP spid="472083" grpId="0" animBg="1"/>
      <p:bldP spid="472083" grpId="1" animBg="1"/>
      <p:bldP spid="472084" grpId="0" animBg="1"/>
      <p:bldP spid="472084" grpId="1" animBg="1"/>
      <p:bldP spid="47208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03" name="Group 3"/>
          <p:cNvGrpSpPr>
            <a:grpSpLocks/>
          </p:cNvGrpSpPr>
          <p:nvPr/>
        </p:nvGrpSpPr>
        <p:grpSpPr bwMode="auto">
          <a:xfrm>
            <a:off x="3352800" y="1905000"/>
            <a:ext cx="5943600" cy="3429000"/>
            <a:chOff x="1260" y="2592"/>
            <a:chExt cx="9360" cy="5400"/>
          </a:xfrm>
        </p:grpSpPr>
        <p:grpSp>
          <p:nvGrpSpPr>
            <p:cNvPr id="51204" name="Group 4"/>
            <p:cNvGrpSpPr>
              <a:grpSpLocks/>
            </p:cNvGrpSpPr>
            <p:nvPr/>
          </p:nvGrpSpPr>
          <p:grpSpPr bwMode="auto">
            <a:xfrm>
              <a:off x="3780" y="2592"/>
              <a:ext cx="4680" cy="4680"/>
              <a:chOff x="3780" y="2772"/>
              <a:chExt cx="3240" cy="3240"/>
            </a:xfrm>
          </p:grpSpPr>
          <p:sp>
            <p:nvSpPr>
              <p:cNvPr id="51205" name="Line 5"/>
              <p:cNvSpPr>
                <a:spLocks noChangeShapeType="1"/>
              </p:cNvSpPr>
              <p:nvPr/>
            </p:nvSpPr>
            <p:spPr bwMode="auto">
              <a:xfrm>
                <a:off x="3780" y="2952"/>
                <a:ext cx="0" cy="306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206" name="Line 6"/>
              <p:cNvSpPr>
                <a:spLocks noChangeShapeType="1"/>
              </p:cNvSpPr>
              <p:nvPr/>
            </p:nvSpPr>
            <p:spPr bwMode="auto">
              <a:xfrm>
                <a:off x="3780" y="6012"/>
                <a:ext cx="3240" cy="0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207" name="Line 7"/>
              <p:cNvSpPr>
                <a:spLocks noChangeShapeType="1"/>
              </p:cNvSpPr>
              <p:nvPr/>
            </p:nvSpPr>
            <p:spPr bwMode="auto">
              <a:xfrm flipV="1">
                <a:off x="4140" y="4932"/>
                <a:ext cx="2700" cy="360"/>
              </a:xfrm>
              <a:prstGeom prst="line">
                <a:avLst/>
              </a:prstGeom>
              <a:noFill/>
              <a:ln w="25400">
                <a:solidFill>
                  <a:srgbClr val="0033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208" name="Freeform 8"/>
              <p:cNvSpPr>
                <a:spLocks/>
              </p:cNvSpPr>
              <p:nvPr/>
            </p:nvSpPr>
            <p:spPr bwMode="auto">
              <a:xfrm>
                <a:off x="4145" y="2772"/>
                <a:ext cx="1615" cy="2938"/>
              </a:xfrm>
              <a:custGeom>
                <a:avLst/>
                <a:gdLst>
                  <a:gd name="T0" fmla="*/ 0 w 1615"/>
                  <a:gd name="T1" fmla="*/ 2938 h 2938"/>
                  <a:gd name="T2" fmla="*/ 715 w 1615"/>
                  <a:gd name="T3" fmla="*/ 2160 h 2938"/>
                  <a:gd name="T4" fmla="*/ 1615 w 1615"/>
                  <a:gd name="T5" fmla="*/ 0 h 29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15" h="2938">
                    <a:moveTo>
                      <a:pt x="0" y="2938"/>
                    </a:moveTo>
                    <a:cubicBezTo>
                      <a:pt x="119" y="2806"/>
                      <a:pt x="446" y="2650"/>
                      <a:pt x="715" y="2160"/>
                    </a:cubicBezTo>
                    <a:cubicBezTo>
                      <a:pt x="984" y="1670"/>
                      <a:pt x="1465" y="330"/>
                      <a:pt x="1615" y="0"/>
                    </a:cubicBezTo>
                  </a:path>
                </a:pathLst>
              </a:custGeom>
              <a:noFill/>
              <a:ln w="25400">
                <a:solidFill>
                  <a:srgbClr val="FF6600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209" name="Freeform 9"/>
              <p:cNvSpPr>
                <a:spLocks/>
              </p:cNvSpPr>
              <p:nvPr/>
            </p:nvSpPr>
            <p:spPr bwMode="auto">
              <a:xfrm>
                <a:off x="4140" y="4212"/>
                <a:ext cx="2700" cy="900"/>
              </a:xfrm>
              <a:custGeom>
                <a:avLst/>
                <a:gdLst>
                  <a:gd name="T0" fmla="*/ 0 w 2700"/>
                  <a:gd name="T1" fmla="*/ 0 h 900"/>
                  <a:gd name="T2" fmla="*/ 1260 w 2700"/>
                  <a:gd name="T3" fmla="*/ 540 h 900"/>
                  <a:gd name="T4" fmla="*/ 2700 w 2700"/>
                  <a:gd name="T5" fmla="*/ 900 h 9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700" h="900">
                    <a:moveTo>
                      <a:pt x="0" y="0"/>
                    </a:moveTo>
                    <a:cubicBezTo>
                      <a:pt x="405" y="195"/>
                      <a:pt x="810" y="390"/>
                      <a:pt x="1260" y="540"/>
                    </a:cubicBezTo>
                    <a:cubicBezTo>
                      <a:pt x="1710" y="690"/>
                      <a:pt x="2205" y="795"/>
                      <a:pt x="2700" y="900"/>
                    </a:cubicBezTo>
                  </a:path>
                </a:pathLst>
              </a:custGeom>
              <a:noFill/>
              <a:ln w="25400">
                <a:solidFill>
                  <a:schemeClr val="accent2"/>
                </a:solidFill>
                <a:prstDash val="sysDot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5040" y="7272"/>
              <a:ext cx="23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Temp. (</a:t>
              </a:r>
              <a:r>
                <a:rPr lang="en-US" baseline="300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o</a:t>
              </a:r>
              <a:r>
                <a:rPr lang="en-US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C)</a:t>
              </a:r>
            </a:p>
          </p:txBody>
        </p:sp>
        <p:sp>
          <p:nvSpPr>
            <p:cNvPr id="51211" name="Text Box 11"/>
            <p:cNvSpPr txBox="1">
              <a:spLocks noChangeArrowheads="1"/>
            </p:cNvSpPr>
            <p:nvPr/>
          </p:nvSpPr>
          <p:spPr bwMode="auto">
            <a:xfrm>
              <a:off x="1260" y="4392"/>
              <a:ext cx="270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Solubility</a:t>
              </a:r>
              <a:endParaRPr lang="en-US" sz="9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(g/100 g H</a:t>
              </a:r>
              <a:r>
                <a:rPr lang="en-US" baseline="-30000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2</a:t>
              </a:r>
              <a:r>
                <a:rPr lang="en-US">
                  <a:solidFill>
                    <a:srgbClr val="0000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O)</a:t>
              </a:r>
            </a:p>
          </p:txBody>
        </p:sp>
        <p:sp>
          <p:nvSpPr>
            <p:cNvPr id="51212" name="Text Box 12"/>
            <p:cNvSpPr txBox="1">
              <a:spLocks noChangeArrowheads="1"/>
            </p:cNvSpPr>
            <p:nvPr/>
          </p:nvSpPr>
          <p:spPr bwMode="auto">
            <a:xfrm>
              <a:off x="7740" y="2952"/>
              <a:ext cx="23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FF66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KNO</a:t>
              </a:r>
              <a:r>
                <a:rPr lang="en-US" baseline="-30000">
                  <a:solidFill>
                    <a:srgbClr val="FF66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3</a:t>
              </a:r>
              <a:r>
                <a:rPr lang="en-US">
                  <a:solidFill>
                    <a:srgbClr val="FF66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 (s)</a:t>
              </a:r>
            </a:p>
          </p:txBody>
        </p:sp>
        <p:sp>
          <p:nvSpPr>
            <p:cNvPr id="51213" name="Text Box 13"/>
            <p:cNvSpPr txBox="1">
              <a:spLocks noChangeArrowheads="1"/>
            </p:cNvSpPr>
            <p:nvPr/>
          </p:nvSpPr>
          <p:spPr bwMode="auto">
            <a:xfrm>
              <a:off x="8280" y="4032"/>
              <a:ext cx="23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003300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KCl (s)</a:t>
              </a:r>
            </a:p>
          </p:txBody>
        </p:sp>
        <p:sp>
          <p:nvSpPr>
            <p:cNvPr id="51214" name="Text Box 14"/>
            <p:cNvSpPr txBox="1">
              <a:spLocks noChangeArrowheads="1"/>
            </p:cNvSpPr>
            <p:nvPr/>
          </p:nvSpPr>
          <p:spPr bwMode="auto">
            <a:xfrm>
              <a:off x="8100" y="6372"/>
              <a:ext cx="2340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srgbClr val="3333CC"/>
                  </a:solidFill>
                  <a:ea typeface="Times New Roman" panose="02020603050405020304" pitchFamily="18" charset="0"/>
                  <a:cs typeface="Arial" panose="020B0604020202020204" pitchFamily="34" charset="0"/>
                </a:rPr>
                <a:t>HCl (g)</a:t>
              </a:r>
            </a:p>
          </p:txBody>
        </p:sp>
        <p:sp>
          <p:nvSpPr>
            <p:cNvPr id="51215" name="Freeform 15"/>
            <p:cNvSpPr>
              <a:spLocks/>
            </p:cNvSpPr>
            <p:nvPr/>
          </p:nvSpPr>
          <p:spPr bwMode="auto">
            <a:xfrm>
              <a:off x="7560" y="6687"/>
              <a:ext cx="617" cy="46"/>
            </a:xfrm>
            <a:custGeom>
              <a:avLst/>
              <a:gdLst>
                <a:gd name="T0" fmla="*/ 617 w 617"/>
                <a:gd name="T1" fmla="*/ 0 h 46"/>
                <a:gd name="T2" fmla="*/ 0 w 617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17" h="46">
                  <a:moveTo>
                    <a:pt x="617" y="0"/>
                  </a:moveTo>
                  <a:lnTo>
                    <a:pt x="0" y="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216" name="Freeform 16"/>
            <p:cNvSpPr>
              <a:spLocks/>
            </p:cNvSpPr>
            <p:nvPr/>
          </p:nvSpPr>
          <p:spPr bwMode="auto">
            <a:xfrm>
              <a:off x="7560" y="5960"/>
              <a:ext cx="379" cy="772"/>
            </a:xfrm>
            <a:custGeom>
              <a:avLst/>
              <a:gdLst>
                <a:gd name="T0" fmla="*/ 0 w 379"/>
                <a:gd name="T1" fmla="*/ 772 h 772"/>
                <a:gd name="T2" fmla="*/ 379 w 379"/>
                <a:gd name="T3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9" h="772">
                  <a:moveTo>
                    <a:pt x="0" y="772"/>
                  </a:moveTo>
                  <a:lnTo>
                    <a:pt x="379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217" name="Freeform 17"/>
            <p:cNvSpPr>
              <a:spLocks/>
            </p:cNvSpPr>
            <p:nvPr/>
          </p:nvSpPr>
          <p:spPr bwMode="auto">
            <a:xfrm>
              <a:off x="7740" y="4333"/>
              <a:ext cx="599" cy="60"/>
            </a:xfrm>
            <a:custGeom>
              <a:avLst/>
              <a:gdLst>
                <a:gd name="T0" fmla="*/ 599 w 599"/>
                <a:gd name="T1" fmla="*/ 0 h 60"/>
                <a:gd name="T2" fmla="*/ 0 w 599"/>
                <a:gd name="T3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99" h="60">
                  <a:moveTo>
                    <a:pt x="599" y="0"/>
                  </a:moveTo>
                  <a:lnTo>
                    <a:pt x="0" y="6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218" name="Freeform 18"/>
            <p:cNvSpPr>
              <a:spLocks/>
            </p:cNvSpPr>
            <p:nvPr/>
          </p:nvSpPr>
          <p:spPr bwMode="auto">
            <a:xfrm>
              <a:off x="7740" y="4392"/>
              <a:ext cx="186" cy="1318"/>
            </a:xfrm>
            <a:custGeom>
              <a:avLst/>
              <a:gdLst>
                <a:gd name="T0" fmla="*/ 0 w 186"/>
                <a:gd name="T1" fmla="*/ 0 h 1318"/>
                <a:gd name="T2" fmla="*/ 186 w 186"/>
                <a:gd name="T3" fmla="*/ 1318 h 1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6" h="1318">
                  <a:moveTo>
                    <a:pt x="0" y="0"/>
                  </a:moveTo>
                  <a:lnTo>
                    <a:pt x="186" y="131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219" name="Freeform 19"/>
            <p:cNvSpPr>
              <a:spLocks/>
            </p:cNvSpPr>
            <p:nvPr/>
          </p:nvSpPr>
          <p:spPr bwMode="auto">
            <a:xfrm>
              <a:off x="6480" y="3133"/>
              <a:ext cx="1334" cy="110"/>
            </a:xfrm>
            <a:custGeom>
              <a:avLst/>
              <a:gdLst>
                <a:gd name="T0" fmla="*/ 1334 w 1334"/>
                <a:gd name="T1" fmla="*/ 110 h 110"/>
                <a:gd name="T2" fmla="*/ 0 w 1334"/>
                <a:gd name="T3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334" h="110">
                  <a:moveTo>
                    <a:pt x="1334" y="110"/>
                  </a:moveTo>
                  <a:lnTo>
                    <a:pt x="0" y="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2209800" y="1828800"/>
            <a:ext cx="1943100" cy="685800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SOLUBILITY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CURVE</a:t>
            </a:r>
          </a:p>
        </p:txBody>
      </p:sp>
      <p:sp>
        <p:nvSpPr>
          <p:cNvPr id="51221" name="Rectangle 21"/>
          <p:cNvSpPr>
            <a:spLocks noChangeArrowheads="1"/>
          </p:cNvSpPr>
          <p:nvPr/>
        </p:nvSpPr>
        <p:spPr bwMode="auto">
          <a:xfrm>
            <a:off x="2781299" y="762000"/>
            <a:ext cx="6872151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Solubility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how much solute dissolves in a given </a:t>
            </a:r>
            <a:r>
              <a:rPr lang="en-US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amount</a:t>
            </a: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                        of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solvent at a given temp.</a:t>
            </a: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1222" name="Rectangle 22"/>
          <p:cNvSpPr>
            <a:spLocks noChangeArrowheads="1"/>
          </p:cNvSpPr>
          <p:nvPr/>
        </p:nvSpPr>
        <p:spPr bwMode="auto">
          <a:xfrm>
            <a:off x="2057400" y="5623629"/>
            <a:ext cx="9163594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indent="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</a:t>
            </a:r>
            <a:r>
              <a:rPr lang="en-US" i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nsaturated……………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solution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could hold more solute; </a:t>
            </a: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below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line</a:t>
            </a: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i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aturated</a:t>
            </a:r>
            <a:r>
              <a:rPr lang="en-US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……………….solution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has “just right” amt. of solute; </a:t>
            </a:r>
            <a:r>
              <a:rPr lang="en-US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on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line</a:t>
            </a: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US" i="1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upersaturated</a:t>
            </a:r>
            <a:r>
              <a:rPr lang="en-US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………..solution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has “too much” solute dissolved in </a:t>
            </a:r>
            <a:r>
              <a:rPr lang="en-US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it;</a:t>
            </a:r>
            <a:r>
              <a:rPr lang="en-US" sz="900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  <a:cs typeface="Arial" panose="020B0604020202020204" pitchFamily="34" charset="0"/>
              </a:rPr>
              <a:t>above</a:t>
            </a:r>
            <a:r>
              <a:rPr lang="en-US" dirty="0" smtClean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the line</a:t>
            </a: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1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5221400" y="2362200"/>
            <a:ext cx="6508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2746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(A) Per 100 g H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O, 100 g	  Unsaturated; all solute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NaNO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@ 50</a:t>
            </a:r>
            <a:r>
              <a:rPr lang="en-US" baseline="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C.		   dissolves; clear solution.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450000" y="3633789"/>
            <a:ext cx="6330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(B) Cool solution (A) very	            Supersaturated; extra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slowly to 10</a:t>
            </a:r>
            <a:r>
              <a:rPr lang="en-US" baseline="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C.		            solute remains in solution;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		            still clear.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5418250" y="2278063"/>
            <a:ext cx="2857500" cy="800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5418250" y="3613150"/>
            <a:ext cx="2857500" cy="800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5373800" y="5334000"/>
            <a:ext cx="2857500" cy="685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8961550" y="2278063"/>
            <a:ext cx="2819400" cy="800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8961550" y="3613150"/>
            <a:ext cx="2819400" cy="12573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4" name="Rectangle 10"/>
          <p:cNvSpPr>
            <a:spLocks noChangeArrowheads="1"/>
          </p:cNvSpPr>
          <p:nvPr/>
        </p:nvSpPr>
        <p:spPr bwMode="auto">
          <a:xfrm>
            <a:off x="8961550" y="5181600"/>
            <a:ext cx="2819400" cy="114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5" name="Line 11"/>
          <p:cNvSpPr>
            <a:spLocks noChangeShapeType="1"/>
          </p:cNvSpPr>
          <p:nvPr/>
        </p:nvSpPr>
        <p:spPr bwMode="auto">
          <a:xfrm>
            <a:off x="8390050" y="2743200"/>
            <a:ext cx="45720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6" name="Line 12"/>
          <p:cNvSpPr>
            <a:spLocks noChangeShapeType="1"/>
          </p:cNvSpPr>
          <p:nvPr/>
        </p:nvSpPr>
        <p:spPr bwMode="auto">
          <a:xfrm>
            <a:off x="8390050" y="4090988"/>
            <a:ext cx="45720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7" name="Line 13"/>
          <p:cNvSpPr>
            <a:spLocks noChangeShapeType="1"/>
          </p:cNvSpPr>
          <p:nvPr/>
        </p:nvSpPr>
        <p:spPr bwMode="auto">
          <a:xfrm>
            <a:off x="8345600" y="5715000"/>
            <a:ext cx="457200" cy="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358" name="Rectangle 14"/>
          <p:cNvSpPr>
            <a:spLocks noChangeArrowheads="1"/>
          </p:cNvSpPr>
          <p:nvPr/>
        </p:nvSpPr>
        <p:spPr bwMode="auto">
          <a:xfrm>
            <a:off x="5307083" y="1436688"/>
            <a:ext cx="3282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Describe each situation below</a:t>
            </a:r>
            <a:r>
              <a:rPr 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</a:t>
            </a:r>
            <a:endParaRPr lang="en-US" sz="900" dirty="0">
              <a:solidFill>
                <a:srgbClr val="FF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7359" name="Rectangle 15"/>
          <p:cNvSpPr>
            <a:spLocks noChangeArrowheads="1"/>
          </p:cNvSpPr>
          <p:nvPr/>
        </p:nvSpPr>
        <p:spPr bwMode="auto">
          <a:xfrm>
            <a:off x="5329350" y="5334000"/>
            <a:ext cx="64452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(C) Quench solution (A) in 		Saturated; extra solute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an ice bath to 10</a:t>
            </a:r>
            <a:r>
              <a:rPr lang="en-US" baseline="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C. 		(20 g) can’t remain in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			solution, becomes visible.</a:t>
            </a:r>
          </a:p>
        </p:txBody>
      </p: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79706" y="990600"/>
            <a:ext cx="3657600" cy="5181600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CFBF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1179706" y="6172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8" name="Line 6"/>
          <p:cNvSpPr>
            <a:spLocks noChangeShapeType="1"/>
          </p:cNvSpPr>
          <p:nvPr/>
        </p:nvSpPr>
        <p:spPr bwMode="auto">
          <a:xfrm>
            <a:off x="1179707" y="1219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>
            <a:off x="1179706" y="838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1011431" y="6248400"/>
            <a:ext cx="34813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</a:rPr>
              <a:t>0    10   20  30  40  50  60  70  80  90  100</a:t>
            </a:r>
          </a:p>
        </p:txBody>
      </p:sp>
      <p:sp>
        <p:nvSpPr>
          <p:cNvPr id="21" name="Freeform 9"/>
          <p:cNvSpPr>
            <a:spLocks/>
          </p:cNvSpPr>
          <p:nvPr/>
        </p:nvSpPr>
        <p:spPr bwMode="auto">
          <a:xfrm>
            <a:off x="1184469" y="5410201"/>
            <a:ext cx="3649662" cy="741363"/>
          </a:xfrm>
          <a:custGeom>
            <a:avLst/>
            <a:gdLst>
              <a:gd name="T0" fmla="*/ 0 w 2299"/>
              <a:gd name="T1" fmla="*/ 0 h 467"/>
              <a:gd name="T2" fmla="*/ 231 w 2299"/>
              <a:gd name="T3" fmla="*/ 165 h 467"/>
              <a:gd name="T4" fmla="*/ 525 w 2299"/>
              <a:gd name="T5" fmla="*/ 288 h 467"/>
              <a:gd name="T6" fmla="*/ 909 w 2299"/>
              <a:gd name="T7" fmla="*/ 384 h 467"/>
              <a:gd name="T8" fmla="*/ 1197 w 2299"/>
              <a:gd name="T9" fmla="*/ 432 h 467"/>
              <a:gd name="T10" fmla="*/ 1485 w 2299"/>
              <a:gd name="T11" fmla="*/ 462 h 467"/>
              <a:gd name="T12" fmla="*/ 2013 w 2299"/>
              <a:gd name="T13" fmla="*/ 462 h 467"/>
              <a:gd name="T14" fmla="*/ 2299 w 2299"/>
              <a:gd name="T15" fmla="*/ 453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9" h="467">
                <a:moveTo>
                  <a:pt x="0" y="0"/>
                </a:moveTo>
                <a:cubicBezTo>
                  <a:pt x="38" y="28"/>
                  <a:pt x="144" y="117"/>
                  <a:pt x="231" y="165"/>
                </a:cubicBezTo>
                <a:cubicBezTo>
                  <a:pt x="318" y="213"/>
                  <a:pt x="412" y="252"/>
                  <a:pt x="525" y="288"/>
                </a:cubicBezTo>
                <a:cubicBezTo>
                  <a:pt x="638" y="324"/>
                  <a:pt x="797" y="360"/>
                  <a:pt x="909" y="384"/>
                </a:cubicBezTo>
                <a:cubicBezTo>
                  <a:pt x="1021" y="408"/>
                  <a:pt x="1101" y="419"/>
                  <a:pt x="1197" y="432"/>
                </a:cubicBezTo>
                <a:cubicBezTo>
                  <a:pt x="1293" y="445"/>
                  <a:pt x="1349" y="457"/>
                  <a:pt x="1485" y="462"/>
                </a:cubicBezTo>
                <a:cubicBezTo>
                  <a:pt x="1621" y="467"/>
                  <a:pt x="1877" y="464"/>
                  <a:pt x="2013" y="462"/>
                </a:cubicBezTo>
                <a:cubicBezTo>
                  <a:pt x="2149" y="460"/>
                  <a:pt x="2240" y="455"/>
                  <a:pt x="2299" y="453"/>
                </a:cubicBezTo>
              </a:path>
            </a:pathLst>
          </a:custGeom>
          <a:noFill/>
          <a:ln w="25400" cap="flat">
            <a:solidFill>
              <a:srgbClr val="99CC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2" name="Freeform 10"/>
          <p:cNvSpPr>
            <a:spLocks/>
          </p:cNvSpPr>
          <p:nvPr/>
        </p:nvSpPr>
        <p:spPr bwMode="auto">
          <a:xfrm>
            <a:off x="1179707" y="2971801"/>
            <a:ext cx="3667125" cy="1527175"/>
          </a:xfrm>
          <a:custGeom>
            <a:avLst/>
            <a:gdLst>
              <a:gd name="T0" fmla="*/ 0 w 2310"/>
              <a:gd name="T1" fmla="*/ 0 h 962"/>
              <a:gd name="T2" fmla="*/ 192 w 2310"/>
              <a:gd name="T3" fmla="*/ 144 h 962"/>
              <a:gd name="T4" fmla="*/ 480 w 2310"/>
              <a:gd name="T5" fmla="*/ 288 h 962"/>
              <a:gd name="T6" fmla="*/ 768 w 2310"/>
              <a:gd name="T7" fmla="*/ 432 h 962"/>
              <a:gd name="T8" fmla="*/ 1104 w 2310"/>
              <a:gd name="T9" fmla="*/ 570 h 962"/>
              <a:gd name="T10" fmla="*/ 1536 w 2310"/>
              <a:gd name="T11" fmla="*/ 720 h 962"/>
              <a:gd name="T12" fmla="*/ 1950 w 2310"/>
              <a:gd name="T13" fmla="*/ 861 h 962"/>
              <a:gd name="T14" fmla="*/ 2310 w 2310"/>
              <a:gd name="T15" fmla="*/ 962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0" h="962">
                <a:moveTo>
                  <a:pt x="0" y="0"/>
                </a:moveTo>
                <a:cubicBezTo>
                  <a:pt x="56" y="48"/>
                  <a:pt x="112" y="96"/>
                  <a:pt x="192" y="144"/>
                </a:cubicBezTo>
                <a:cubicBezTo>
                  <a:pt x="272" y="192"/>
                  <a:pt x="384" y="240"/>
                  <a:pt x="480" y="288"/>
                </a:cubicBezTo>
                <a:cubicBezTo>
                  <a:pt x="576" y="336"/>
                  <a:pt x="664" y="385"/>
                  <a:pt x="768" y="432"/>
                </a:cubicBezTo>
                <a:cubicBezTo>
                  <a:pt x="872" y="479"/>
                  <a:pt x="976" y="522"/>
                  <a:pt x="1104" y="570"/>
                </a:cubicBezTo>
                <a:cubicBezTo>
                  <a:pt x="1232" y="618"/>
                  <a:pt x="1395" y="672"/>
                  <a:pt x="1536" y="720"/>
                </a:cubicBezTo>
                <a:cubicBezTo>
                  <a:pt x="1677" y="768"/>
                  <a:pt x="1821" y="821"/>
                  <a:pt x="1950" y="861"/>
                </a:cubicBezTo>
                <a:cubicBezTo>
                  <a:pt x="2079" y="901"/>
                  <a:pt x="2235" y="941"/>
                  <a:pt x="2310" y="962"/>
                </a:cubicBezTo>
              </a:path>
            </a:pathLst>
          </a:custGeom>
          <a:noFill/>
          <a:ln w="25400" cap="flat">
            <a:solidFill>
              <a:srgbClr val="FF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Text Box 11"/>
          <p:cNvSpPr txBox="1">
            <a:spLocks noChangeArrowheads="1"/>
          </p:cNvSpPr>
          <p:nvPr/>
        </p:nvSpPr>
        <p:spPr bwMode="auto">
          <a:xfrm>
            <a:off x="1011431" y="341313"/>
            <a:ext cx="3841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333399"/>
                </a:solidFill>
              </a:rPr>
              <a:t>Solubility vs. Temperature for Solids</a:t>
            </a: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 rot="-5400000">
            <a:off x="-1189638" y="3528219"/>
            <a:ext cx="358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Solubility (grams of solute/100 g H</a:t>
            </a:r>
            <a:r>
              <a:rPr lang="en-US" sz="1600" baseline="-25000">
                <a:solidFill>
                  <a:srgbClr val="000000"/>
                </a:solidFill>
              </a:rPr>
              <a:t>2</a:t>
            </a:r>
            <a:r>
              <a:rPr lang="en-US" sz="1600">
                <a:solidFill>
                  <a:srgbClr val="000000"/>
                </a:solidFill>
              </a:rPr>
              <a:t>O)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271781" y="838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KI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4014981" y="3810000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KCl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27" name="Rectangle 15"/>
          <p:cNvSpPr>
            <a:spLocks noChangeArrowheads="1"/>
          </p:cNvSpPr>
          <p:nvPr/>
        </p:nvSpPr>
        <p:spPr bwMode="auto">
          <a:xfrm>
            <a:off x="814582" y="5257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28" name="Rectangle 16"/>
          <p:cNvSpPr>
            <a:spLocks noChangeArrowheads="1"/>
          </p:cNvSpPr>
          <p:nvPr/>
        </p:nvSpPr>
        <p:spPr bwMode="auto">
          <a:xfrm>
            <a:off x="814582" y="5638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29" name="Rectangle 17"/>
          <p:cNvSpPr>
            <a:spLocks noChangeArrowheads="1"/>
          </p:cNvSpPr>
          <p:nvPr/>
        </p:nvSpPr>
        <p:spPr bwMode="auto">
          <a:xfrm>
            <a:off x="814582" y="4876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814582" y="4495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40</a:t>
            </a:r>
          </a:p>
        </p:txBody>
      </p:sp>
      <p:sp>
        <p:nvSpPr>
          <p:cNvPr id="31" name="Rectangle 19"/>
          <p:cNvSpPr>
            <a:spLocks noChangeArrowheads="1"/>
          </p:cNvSpPr>
          <p:nvPr/>
        </p:nvSpPr>
        <p:spPr bwMode="auto">
          <a:xfrm>
            <a:off x="814582" y="4114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32" name="Rectangle 20"/>
          <p:cNvSpPr>
            <a:spLocks noChangeArrowheads="1"/>
          </p:cNvSpPr>
          <p:nvPr/>
        </p:nvSpPr>
        <p:spPr bwMode="auto">
          <a:xfrm>
            <a:off x="814582" y="3733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60</a:t>
            </a:r>
          </a:p>
        </p:txBody>
      </p:sp>
      <p:sp>
        <p:nvSpPr>
          <p:cNvPr id="33" name="Rectangle 21"/>
          <p:cNvSpPr>
            <a:spLocks noChangeArrowheads="1"/>
          </p:cNvSpPr>
          <p:nvPr/>
        </p:nvSpPr>
        <p:spPr bwMode="auto">
          <a:xfrm>
            <a:off x="814582" y="3352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70</a:t>
            </a:r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814582" y="2971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80</a:t>
            </a:r>
          </a:p>
        </p:txBody>
      </p:sp>
      <p:sp>
        <p:nvSpPr>
          <p:cNvPr id="35" name="Rectangle 23"/>
          <p:cNvSpPr>
            <a:spLocks noChangeArrowheads="1"/>
          </p:cNvSpPr>
          <p:nvPr/>
        </p:nvSpPr>
        <p:spPr bwMode="auto">
          <a:xfrm>
            <a:off x="814582" y="2590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90</a:t>
            </a:r>
          </a:p>
        </p:txBody>
      </p:sp>
      <p:sp>
        <p:nvSpPr>
          <p:cNvPr id="36" name="Rectangle 24"/>
          <p:cNvSpPr>
            <a:spLocks noChangeArrowheads="1"/>
          </p:cNvSpPr>
          <p:nvPr/>
        </p:nvSpPr>
        <p:spPr bwMode="auto">
          <a:xfrm>
            <a:off x="738382" y="1828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37" name="Rectangle 25"/>
          <p:cNvSpPr>
            <a:spLocks noChangeArrowheads="1"/>
          </p:cNvSpPr>
          <p:nvPr/>
        </p:nvSpPr>
        <p:spPr bwMode="auto">
          <a:xfrm>
            <a:off x="738382" y="1447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120</a:t>
            </a:r>
          </a:p>
        </p:txBody>
      </p: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738382" y="1066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130</a:t>
            </a:r>
          </a:p>
        </p:txBody>
      </p:sp>
      <p:sp>
        <p:nvSpPr>
          <p:cNvPr id="39" name="Rectangle 27"/>
          <p:cNvSpPr>
            <a:spLocks noChangeArrowheads="1"/>
          </p:cNvSpPr>
          <p:nvPr/>
        </p:nvSpPr>
        <p:spPr bwMode="auto">
          <a:xfrm>
            <a:off x="738382" y="685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140</a:t>
            </a:r>
          </a:p>
        </p:txBody>
      </p:sp>
      <p:sp>
        <p:nvSpPr>
          <p:cNvPr id="40" name="Line 28"/>
          <p:cNvSpPr>
            <a:spLocks noChangeShapeType="1"/>
          </p:cNvSpPr>
          <p:nvPr/>
        </p:nvSpPr>
        <p:spPr bwMode="auto">
          <a:xfrm flipV="1">
            <a:off x="45483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 flipV="1">
            <a:off x="42435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2" name="Line 30"/>
          <p:cNvSpPr>
            <a:spLocks noChangeShapeType="1"/>
          </p:cNvSpPr>
          <p:nvPr/>
        </p:nvSpPr>
        <p:spPr bwMode="auto">
          <a:xfrm flipV="1">
            <a:off x="39387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" name="Line 31"/>
          <p:cNvSpPr>
            <a:spLocks noChangeShapeType="1"/>
          </p:cNvSpPr>
          <p:nvPr/>
        </p:nvSpPr>
        <p:spPr bwMode="auto">
          <a:xfrm flipV="1">
            <a:off x="36339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4" name="Line 32"/>
          <p:cNvSpPr>
            <a:spLocks noChangeShapeType="1"/>
          </p:cNvSpPr>
          <p:nvPr/>
        </p:nvSpPr>
        <p:spPr bwMode="auto">
          <a:xfrm flipV="1">
            <a:off x="33291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Line 33"/>
          <p:cNvSpPr>
            <a:spLocks noChangeShapeType="1"/>
          </p:cNvSpPr>
          <p:nvPr/>
        </p:nvSpPr>
        <p:spPr bwMode="auto">
          <a:xfrm flipV="1">
            <a:off x="30243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6" name="Line 34"/>
          <p:cNvSpPr>
            <a:spLocks noChangeShapeType="1"/>
          </p:cNvSpPr>
          <p:nvPr/>
        </p:nvSpPr>
        <p:spPr bwMode="auto">
          <a:xfrm flipV="1">
            <a:off x="27195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7" name="Line 35"/>
          <p:cNvSpPr>
            <a:spLocks noChangeShapeType="1"/>
          </p:cNvSpPr>
          <p:nvPr/>
        </p:nvSpPr>
        <p:spPr bwMode="auto">
          <a:xfrm flipV="1">
            <a:off x="24147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8" name="Line 36"/>
          <p:cNvSpPr>
            <a:spLocks noChangeShapeType="1"/>
          </p:cNvSpPr>
          <p:nvPr/>
        </p:nvSpPr>
        <p:spPr bwMode="auto">
          <a:xfrm flipV="1">
            <a:off x="21099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9" name="Line 37"/>
          <p:cNvSpPr>
            <a:spLocks noChangeShapeType="1"/>
          </p:cNvSpPr>
          <p:nvPr/>
        </p:nvSpPr>
        <p:spPr bwMode="auto">
          <a:xfrm flipV="1">
            <a:off x="18051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0" name="Line 38"/>
          <p:cNvSpPr>
            <a:spLocks noChangeShapeType="1"/>
          </p:cNvSpPr>
          <p:nvPr/>
        </p:nvSpPr>
        <p:spPr bwMode="auto">
          <a:xfrm flipV="1">
            <a:off x="15003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1" name="Line 39"/>
          <p:cNvSpPr>
            <a:spLocks noChangeShapeType="1"/>
          </p:cNvSpPr>
          <p:nvPr/>
        </p:nvSpPr>
        <p:spPr bwMode="auto">
          <a:xfrm flipV="1">
            <a:off x="4853181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2" name="Line 40"/>
          <p:cNvSpPr>
            <a:spLocks noChangeShapeType="1"/>
          </p:cNvSpPr>
          <p:nvPr/>
        </p:nvSpPr>
        <p:spPr bwMode="auto">
          <a:xfrm flipV="1">
            <a:off x="1195581" y="838200"/>
            <a:ext cx="0" cy="5334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3" name="Line 41"/>
          <p:cNvSpPr>
            <a:spLocks noChangeShapeType="1"/>
          </p:cNvSpPr>
          <p:nvPr/>
        </p:nvSpPr>
        <p:spPr bwMode="auto">
          <a:xfrm>
            <a:off x="1195582" y="1600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4" name="Line 42"/>
          <p:cNvSpPr>
            <a:spLocks noChangeShapeType="1"/>
          </p:cNvSpPr>
          <p:nvPr/>
        </p:nvSpPr>
        <p:spPr bwMode="auto">
          <a:xfrm>
            <a:off x="1195582" y="1981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5" name="Line 43"/>
          <p:cNvSpPr>
            <a:spLocks noChangeShapeType="1"/>
          </p:cNvSpPr>
          <p:nvPr/>
        </p:nvSpPr>
        <p:spPr bwMode="auto">
          <a:xfrm>
            <a:off x="1195582" y="2362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6" name="Line 44"/>
          <p:cNvSpPr>
            <a:spLocks noChangeShapeType="1"/>
          </p:cNvSpPr>
          <p:nvPr/>
        </p:nvSpPr>
        <p:spPr bwMode="auto">
          <a:xfrm>
            <a:off x="1195582" y="2743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7" name="Line 45"/>
          <p:cNvSpPr>
            <a:spLocks noChangeShapeType="1"/>
          </p:cNvSpPr>
          <p:nvPr/>
        </p:nvSpPr>
        <p:spPr bwMode="auto">
          <a:xfrm>
            <a:off x="1195582" y="3124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8" name="Line 46"/>
          <p:cNvSpPr>
            <a:spLocks noChangeShapeType="1"/>
          </p:cNvSpPr>
          <p:nvPr/>
        </p:nvSpPr>
        <p:spPr bwMode="auto">
          <a:xfrm>
            <a:off x="1195582" y="3505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9" name="Line 47"/>
          <p:cNvSpPr>
            <a:spLocks noChangeShapeType="1"/>
          </p:cNvSpPr>
          <p:nvPr/>
        </p:nvSpPr>
        <p:spPr bwMode="auto">
          <a:xfrm>
            <a:off x="1195582" y="3886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0" name="Line 48"/>
          <p:cNvSpPr>
            <a:spLocks noChangeShapeType="1"/>
          </p:cNvSpPr>
          <p:nvPr/>
        </p:nvSpPr>
        <p:spPr bwMode="auto">
          <a:xfrm>
            <a:off x="1195582" y="4267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" name="Line 49"/>
          <p:cNvSpPr>
            <a:spLocks noChangeShapeType="1"/>
          </p:cNvSpPr>
          <p:nvPr/>
        </p:nvSpPr>
        <p:spPr bwMode="auto">
          <a:xfrm>
            <a:off x="1195582" y="4648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2" name="Line 50"/>
          <p:cNvSpPr>
            <a:spLocks noChangeShapeType="1"/>
          </p:cNvSpPr>
          <p:nvPr/>
        </p:nvSpPr>
        <p:spPr bwMode="auto">
          <a:xfrm>
            <a:off x="1195582" y="5029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3" name="Line 51"/>
          <p:cNvSpPr>
            <a:spLocks noChangeShapeType="1"/>
          </p:cNvSpPr>
          <p:nvPr/>
        </p:nvSpPr>
        <p:spPr bwMode="auto">
          <a:xfrm>
            <a:off x="1195582" y="5410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4" name="Line 52"/>
          <p:cNvSpPr>
            <a:spLocks noChangeShapeType="1"/>
          </p:cNvSpPr>
          <p:nvPr/>
        </p:nvSpPr>
        <p:spPr bwMode="auto">
          <a:xfrm>
            <a:off x="1195582" y="5791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5" name="Line 53"/>
          <p:cNvSpPr>
            <a:spLocks noChangeShapeType="1"/>
          </p:cNvSpPr>
          <p:nvPr/>
        </p:nvSpPr>
        <p:spPr bwMode="auto">
          <a:xfrm>
            <a:off x="2567181" y="20574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6" name="Line 54"/>
          <p:cNvSpPr>
            <a:spLocks noChangeShapeType="1"/>
          </p:cNvSpPr>
          <p:nvPr/>
        </p:nvSpPr>
        <p:spPr bwMode="auto">
          <a:xfrm flipH="1">
            <a:off x="3176781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7" name="Line 55"/>
          <p:cNvSpPr>
            <a:spLocks noChangeShapeType="1"/>
          </p:cNvSpPr>
          <p:nvPr/>
        </p:nvSpPr>
        <p:spPr bwMode="auto">
          <a:xfrm>
            <a:off x="4472181" y="3352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8" name="Line 56"/>
          <p:cNvSpPr>
            <a:spLocks noChangeShapeType="1"/>
          </p:cNvSpPr>
          <p:nvPr/>
        </p:nvSpPr>
        <p:spPr bwMode="auto">
          <a:xfrm flipH="1">
            <a:off x="2186181" y="3429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Line 57"/>
          <p:cNvSpPr>
            <a:spLocks noChangeShapeType="1"/>
          </p:cNvSpPr>
          <p:nvPr/>
        </p:nvSpPr>
        <p:spPr bwMode="auto">
          <a:xfrm flipH="1">
            <a:off x="2109981" y="39624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Line 58"/>
          <p:cNvSpPr>
            <a:spLocks noChangeShapeType="1"/>
          </p:cNvSpPr>
          <p:nvPr/>
        </p:nvSpPr>
        <p:spPr bwMode="auto">
          <a:xfrm flipH="1">
            <a:off x="2795781" y="59436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1" name="Line 59"/>
          <p:cNvSpPr>
            <a:spLocks noChangeShapeType="1"/>
          </p:cNvSpPr>
          <p:nvPr/>
        </p:nvSpPr>
        <p:spPr bwMode="auto">
          <a:xfrm flipH="1" flipV="1">
            <a:off x="3710181" y="5029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2" name="Line 60"/>
          <p:cNvSpPr>
            <a:spLocks noChangeShapeType="1"/>
          </p:cNvSpPr>
          <p:nvPr/>
        </p:nvSpPr>
        <p:spPr bwMode="auto">
          <a:xfrm flipH="1">
            <a:off x="4014981" y="4038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3" name="Line 61"/>
          <p:cNvSpPr>
            <a:spLocks noChangeShapeType="1"/>
          </p:cNvSpPr>
          <p:nvPr/>
        </p:nvSpPr>
        <p:spPr bwMode="auto">
          <a:xfrm flipH="1" flipV="1">
            <a:off x="2871981" y="4953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4" name="Rectangle 62"/>
          <p:cNvSpPr>
            <a:spLocks noChangeArrowheads="1"/>
          </p:cNvSpPr>
          <p:nvPr/>
        </p:nvSpPr>
        <p:spPr bwMode="auto">
          <a:xfrm>
            <a:off x="759019" y="2239964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75" name="Freeform 63"/>
          <p:cNvSpPr>
            <a:spLocks/>
          </p:cNvSpPr>
          <p:nvPr/>
        </p:nvSpPr>
        <p:spPr bwMode="auto">
          <a:xfrm>
            <a:off x="1179706" y="817564"/>
            <a:ext cx="681038" cy="611187"/>
          </a:xfrm>
          <a:custGeom>
            <a:avLst/>
            <a:gdLst>
              <a:gd name="T0" fmla="*/ 429 w 429"/>
              <a:gd name="T1" fmla="*/ 0 h 385"/>
              <a:gd name="T2" fmla="*/ 421 w 429"/>
              <a:gd name="T3" fmla="*/ 7 h 385"/>
              <a:gd name="T4" fmla="*/ 413 w 429"/>
              <a:gd name="T5" fmla="*/ 7 h 385"/>
              <a:gd name="T6" fmla="*/ 0 w 429"/>
              <a:gd name="T7" fmla="*/ 385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9" h="385">
                <a:moveTo>
                  <a:pt x="429" y="0"/>
                </a:moveTo>
                <a:lnTo>
                  <a:pt x="421" y="7"/>
                </a:lnTo>
                <a:lnTo>
                  <a:pt x="413" y="7"/>
                </a:lnTo>
                <a:lnTo>
                  <a:pt x="0" y="385"/>
                </a:lnTo>
              </a:path>
            </a:pathLst>
          </a:cu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6" name="Freeform 64"/>
          <p:cNvSpPr>
            <a:spLocks/>
          </p:cNvSpPr>
          <p:nvPr/>
        </p:nvSpPr>
        <p:spPr bwMode="auto">
          <a:xfrm>
            <a:off x="1174945" y="828675"/>
            <a:ext cx="2879725" cy="2586038"/>
          </a:xfrm>
          <a:custGeom>
            <a:avLst/>
            <a:gdLst>
              <a:gd name="T0" fmla="*/ 1814 w 1814"/>
              <a:gd name="T1" fmla="*/ 0 h 1629"/>
              <a:gd name="T2" fmla="*/ 1635 w 1814"/>
              <a:gd name="T3" fmla="*/ 204 h 1629"/>
              <a:gd name="T4" fmla="*/ 1456 w 1814"/>
              <a:gd name="T5" fmla="*/ 399 h 1629"/>
              <a:gd name="T6" fmla="*/ 1238 w 1814"/>
              <a:gd name="T7" fmla="*/ 632 h 1629"/>
              <a:gd name="T8" fmla="*/ 981 w 1814"/>
              <a:gd name="T9" fmla="*/ 866 h 1629"/>
              <a:gd name="T10" fmla="*/ 714 w 1814"/>
              <a:gd name="T11" fmla="*/ 1107 h 1629"/>
              <a:gd name="T12" fmla="*/ 435 w 1814"/>
              <a:gd name="T13" fmla="*/ 1320 h 1629"/>
              <a:gd name="T14" fmla="*/ 126 w 1814"/>
              <a:gd name="T15" fmla="*/ 1551 h 1629"/>
              <a:gd name="T16" fmla="*/ 0 w 1814"/>
              <a:gd name="T17" fmla="*/ 1629 h 16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4" h="1629">
                <a:moveTo>
                  <a:pt x="1814" y="0"/>
                </a:moveTo>
                <a:cubicBezTo>
                  <a:pt x="1783" y="35"/>
                  <a:pt x="1695" y="138"/>
                  <a:pt x="1635" y="204"/>
                </a:cubicBezTo>
                <a:cubicBezTo>
                  <a:pt x="1575" y="270"/>
                  <a:pt x="1522" y="328"/>
                  <a:pt x="1456" y="399"/>
                </a:cubicBezTo>
                <a:cubicBezTo>
                  <a:pt x="1390" y="470"/>
                  <a:pt x="1317" y="554"/>
                  <a:pt x="1238" y="632"/>
                </a:cubicBezTo>
                <a:cubicBezTo>
                  <a:pt x="1159" y="710"/>
                  <a:pt x="1068" y="787"/>
                  <a:pt x="981" y="866"/>
                </a:cubicBezTo>
                <a:cubicBezTo>
                  <a:pt x="894" y="945"/>
                  <a:pt x="805" y="1031"/>
                  <a:pt x="714" y="1107"/>
                </a:cubicBezTo>
                <a:cubicBezTo>
                  <a:pt x="623" y="1183"/>
                  <a:pt x="533" y="1246"/>
                  <a:pt x="435" y="1320"/>
                </a:cubicBezTo>
                <a:cubicBezTo>
                  <a:pt x="337" y="1394"/>
                  <a:pt x="199" y="1500"/>
                  <a:pt x="126" y="1551"/>
                </a:cubicBezTo>
                <a:cubicBezTo>
                  <a:pt x="53" y="1602"/>
                  <a:pt x="26" y="1613"/>
                  <a:pt x="0" y="1629"/>
                </a:cubicBezTo>
              </a:path>
            </a:pathLst>
          </a:cu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7" name="Freeform 65"/>
          <p:cNvSpPr>
            <a:spLocks/>
          </p:cNvSpPr>
          <p:nvPr/>
        </p:nvSpPr>
        <p:spPr bwMode="auto">
          <a:xfrm>
            <a:off x="1189232" y="854076"/>
            <a:ext cx="2620963" cy="4784725"/>
          </a:xfrm>
          <a:custGeom>
            <a:avLst/>
            <a:gdLst>
              <a:gd name="T0" fmla="*/ 0 w 1651"/>
              <a:gd name="T1" fmla="*/ 3014 h 3014"/>
              <a:gd name="T2" fmla="*/ 171 w 1651"/>
              <a:gd name="T3" fmla="*/ 2858 h 3014"/>
              <a:gd name="T4" fmla="*/ 342 w 1651"/>
              <a:gd name="T5" fmla="*/ 2669 h 3014"/>
              <a:gd name="T6" fmla="*/ 522 w 1651"/>
              <a:gd name="T7" fmla="*/ 2432 h 3014"/>
              <a:gd name="T8" fmla="*/ 714 w 1651"/>
              <a:gd name="T9" fmla="*/ 2144 h 3014"/>
              <a:gd name="T10" fmla="*/ 873 w 1651"/>
              <a:gd name="T11" fmla="*/ 1853 h 3014"/>
              <a:gd name="T12" fmla="*/ 1107 w 1651"/>
              <a:gd name="T13" fmla="*/ 1382 h 3014"/>
              <a:gd name="T14" fmla="*/ 1278 w 1651"/>
              <a:gd name="T15" fmla="*/ 995 h 3014"/>
              <a:gd name="T16" fmla="*/ 1434 w 1651"/>
              <a:gd name="T17" fmla="*/ 608 h 3014"/>
              <a:gd name="T18" fmla="*/ 1539 w 1651"/>
              <a:gd name="T19" fmla="*/ 317 h 3014"/>
              <a:gd name="T20" fmla="*/ 1651 w 1651"/>
              <a:gd name="T21" fmla="*/ 0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51" h="3014">
                <a:moveTo>
                  <a:pt x="0" y="3014"/>
                </a:moveTo>
                <a:cubicBezTo>
                  <a:pt x="28" y="2988"/>
                  <a:pt x="114" y="2916"/>
                  <a:pt x="171" y="2858"/>
                </a:cubicBezTo>
                <a:cubicBezTo>
                  <a:pt x="228" y="2800"/>
                  <a:pt x="284" y="2740"/>
                  <a:pt x="342" y="2669"/>
                </a:cubicBezTo>
                <a:cubicBezTo>
                  <a:pt x="400" y="2598"/>
                  <a:pt x="460" y="2519"/>
                  <a:pt x="522" y="2432"/>
                </a:cubicBezTo>
                <a:cubicBezTo>
                  <a:pt x="584" y="2345"/>
                  <a:pt x="655" y="2241"/>
                  <a:pt x="714" y="2144"/>
                </a:cubicBezTo>
                <a:cubicBezTo>
                  <a:pt x="773" y="2047"/>
                  <a:pt x="808" y="1980"/>
                  <a:pt x="873" y="1853"/>
                </a:cubicBezTo>
                <a:cubicBezTo>
                  <a:pt x="938" y="1726"/>
                  <a:pt x="1040" y="1525"/>
                  <a:pt x="1107" y="1382"/>
                </a:cubicBezTo>
                <a:cubicBezTo>
                  <a:pt x="1174" y="1239"/>
                  <a:pt x="1224" y="1124"/>
                  <a:pt x="1278" y="995"/>
                </a:cubicBezTo>
                <a:cubicBezTo>
                  <a:pt x="1332" y="866"/>
                  <a:pt x="1390" y="721"/>
                  <a:pt x="1434" y="608"/>
                </a:cubicBezTo>
                <a:cubicBezTo>
                  <a:pt x="1478" y="495"/>
                  <a:pt x="1503" y="418"/>
                  <a:pt x="1539" y="317"/>
                </a:cubicBezTo>
                <a:cubicBezTo>
                  <a:pt x="1575" y="216"/>
                  <a:pt x="1628" y="66"/>
                  <a:pt x="1651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8" name="Freeform 66"/>
          <p:cNvSpPr>
            <a:spLocks/>
          </p:cNvSpPr>
          <p:nvPr/>
        </p:nvSpPr>
        <p:spPr bwMode="auto">
          <a:xfrm>
            <a:off x="1170181" y="3340100"/>
            <a:ext cx="3676650" cy="1722438"/>
          </a:xfrm>
          <a:custGeom>
            <a:avLst/>
            <a:gdLst>
              <a:gd name="T0" fmla="*/ 0 w 2316"/>
              <a:gd name="T1" fmla="*/ 1085 h 1085"/>
              <a:gd name="T2" fmla="*/ 684 w 2316"/>
              <a:gd name="T3" fmla="*/ 839 h 1085"/>
              <a:gd name="T4" fmla="*/ 1206 w 2316"/>
              <a:gd name="T5" fmla="*/ 605 h 1085"/>
              <a:gd name="T6" fmla="*/ 1704 w 2316"/>
              <a:gd name="T7" fmla="*/ 347 h 1085"/>
              <a:gd name="T8" fmla="*/ 2316 w 2316"/>
              <a:gd name="T9" fmla="*/ 0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16" h="1085">
                <a:moveTo>
                  <a:pt x="0" y="1085"/>
                </a:moveTo>
                <a:cubicBezTo>
                  <a:pt x="114" y="1044"/>
                  <a:pt x="483" y="919"/>
                  <a:pt x="684" y="839"/>
                </a:cubicBezTo>
                <a:cubicBezTo>
                  <a:pt x="885" y="759"/>
                  <a:pt x="1036" y="687"/>
                  <a:pt x="1206" y="605"/>
                </a:cubicBezTo>
                <a:cubicBezTo>
                  <a:pt x="1376" y="523"/>
                  <a:pt x="1519" y="448"/>
                  <a:pt x="1704" y="347"/>
                </a:cubicBezTo>
                <a:cubicBezTo>
                  <a:pt x="1889" y="246"/>
                  <a:pt x="2189" y="72"/>
                  <a:pt x="2316" y="0"/>
                </a:cubicBezTo>
              </a:path>
            </a:pathLst>
          </a:cu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9" name="Freeform 67"/>
          <p:cNvSpPr>
            <a:spLocks/>
          </p:cNvSpPr>
          <p:nvPr/>
        </p:nvSpPr>
        <p:spPr bwMode="auto">
          <a:xfrm>
            <a:off x="1198757" y="4157664"/>
            <a:ext cx="3648075" cy="1057275"/>
          </a:xfrm>
          <a:custGeom>
            <a:avLst/>
            <a:gdLst>
              <a:gd name="T0" fmla="*/ 0 w 2298"/>
              <a:gd name="T1" fmla="*/ 666 h 666"/>
              <a:gd name="T2" fmla="*/ 1860 w 2298"/>
              <a:gd name="T3" fmla="*/ 120 h 666"/>
              <a:gd name="T4" fmla="*/ 1989 w 2298"/>
              <a:gd name="T5" fmla="*/ 81 h 666"/>
              <a:gd name="T6" fmla="*/ 2298 w 2298"/>
              <a:gd name="T7" fmla="*/ 0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98" h="666">
                <a:moveTo>
                  <a:pt x="0" y="666"/>
                </a:moveTo>
                <a:lnTo>
                  <a:pt x="1860" y="120"/>
                </a:lnTo>
                <a:lnTo>
                  <a:pt x="1989" y="81"/>
                </a:lnTo>
                <a:lnTo>
                  <a:pt x="2298" y="0"/>
                </a:lnTo>
              </a:path>
            </a:pathLst>
          </a:cu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0" name="Freeform 68"/>
          <p:cNvSpPr>
            <a:spLocks/>
          </p:cNvSpPr>
          <p:nvPr/>
        </p:nvSpPr>
        <p:spPr bwMode="auto">
          <a:xfrm>
            <a:off x="1184469" y="4011614"/>
            <a:ext cx="3649662" cy="2041525"/>
          </a:xfrm>
          <a:custGeom>
            <a:avLst/>
            <a:gdLst>
              <a:gd name="T0" fmla="*/ 2299 w 2299"/>
              <a:gd name="T1" fmla="*/ 0 h 1286"/>
              <a:gd name="T2" fmla="*/ 2080 w 2299"/>
              <a:gd name="T3" fmla="*/ 221 h 1286"/>
              <a:gd name="T4" fmla="*/ 1933 w 2299"/>
              <a:gd name="T5" fmla="*/ 356 h 1286"/>
              <a:gd name="T6" fmla="*/ 1743 w 2299"/>
              <a:gd name="T7" fmla="*/ 506 h 1286"/>
              <a:gd name="T8" fmla="*/ 1539 w 2299"/>
              <a:gd name="T9" fmla="*/ 650 h 1286"/>
              <a:gd name="T10" fmla="*/ 1341 w 2299"/>
              <a:gd name="T11" fmla="*/ 785 h 1286"/>
              <a:gd name="T12" fmla="*/ 1104 w 2299"/>
              <a:gd name="T13" fmla="*/ 917 h 1286"/>
              <a:gd name="T14" fmla="*/ 861 w 2299"/>
              <a:gd name="T15" fmla="*/ 1025 h 1286"/>
              <a:gd name="T16" fmla="*/ 621 w 2299"/>
              <a:gd name="T17" fmla="*/ 1121 h 1286"/>
              <a:gd name="T18" fmla="*/ 378 w 2299"/>
              <a:gd name="T19" fmla="*/ 1205 h 1286"/>
              <a:gd name="T20" fmla="*/ 189 w 2299"/>
              <a:gd name="T21" fmla="*/ 1256 h 1286"/>
              <a:gd name="T22" fmla="*/ 0 w 2299"/>
              <a:gd name="T23" fmla="*/ 1286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286">
                <a:moveTo>
                  <a:pt x="2299" y="0"/>
                </a:moveTo>
                <a:cubicBezTo>
                  <a:pt x="2263" y="37"/>
                  <a:pt x="2141" y="162"/>
                  <a:pt x="2080" y="221"/>
                </a:cubicBezTo>
                <a:cubicBezTo>
                  <a:pt x="2019" y="280"/>
                  <a:pt x="1989" y="309"/>
                  <a:pt x="1933" y="356"/>
                </a:cubicBezTo>
                <a:cubicBezTo>
                  <a:pt x="1877" y="403"/>
                  <a:pt x="1809" y="457"/>
                  <a:pt x="1743" y="506"/>
                </a:cubicBezTo>
                <a:cubicBezTo>
                  <a:pt x="1677" y="555"/>
                  <a:pt x="1606" y="603"/>
                  <a:pt x="1539" y="650"/>
                </a:cubicBezTo>
                <a:cubicBezTo>
                  <a:pt x="1472" y="697"/>
                  <a:pt x="1413" y="741"/>
                  <a:pt x="1341" y="785"/>
                </a:cubicBezTo>
                <a:cubicBezTo>
                  <a:pt x="1269" y="829"/>
                  <a:pt x="1184" y="877"/>
                  <a:pt x="1104" y="917"/>
                </a:cubicBezTo>
                <a:cubicBezTo>
                  <a:pt x="1024" y="957"/>
                  <a:pt x="941" y="991"/>
                  <a:pt x="861" y="1025"/>
                </a:cubicBezTo>
                <a:cubicBezTo>
                  <a:pt x="781" y="1059"/>
                  <a:pt x="701" y="1091"/>
                  <a:pt x="621" y="1121"/>
                </a:cubicBezTo>
                <a:cubicBezTo>
                  <a:pt x="541" y="1151"/>
                  <a:pt x="450" y="1183"/>
                  <a:pt x="378" y="1205"/>
                </a:cubicBezTo>
                <a:cubicBezTo>
                  <a:pt x="306" y="1227"/>
                  <a:pt x="252" y="1243"/>
                  <a:pt x="189" y="1256"/>
                </a:cubicBezTo>
                <a:cubicBezTo>
                  <a:pt x="126" y="1269"/>
                  <a:pt x="39" y="1280"/>
                  <a:pt x="0" y="1286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1" name="Freeform 69"/>
          <p:cNvSpPr>
            <a:spLocks/>
          </p:cNvSpPr>
          <p:nvPr/>
        </p:nvSpPr>
        <p:spPr bwMode="auto">
          <a:xfrm>
            <a:off x="1201931" y="2646364"/>
            <a:ext cx="3644900" cy="2973387"/>
          </a:xfrm>
          <a:custGeom>
            <a:avLst/>
            <a:gdLst>
              <a:gd name="T0" fmla="*/ 0 w 2296"/>
              <a:gd name="T1" fmla="*/ 0 h 1873"/>
              <a:gd name="T2" fmla="*/ 82 w 2296"/>
              <a:gd name="T3" fmla="*/ 205 h 1873"/>
              <a:gd name="T4" fmla="*/ 226 w 2296"/>
              <a:gd name="T5" fmla="*/ 493 h 1873"/>
              <a:gd name="T6" fmla="*/ 517 w 2296"/>
              <a:gd name="T7" fmla="*/ 862 h 1873"/>
              <a:gd name="T8" fmla="*/ 751 w 2296"/>
              <a:gd name="T9" fmla="*/ 1084 h 1873"/>
              <a:gd name="T10" fmla="*/ 1015 w 2296"/>
              <a:gd name="T11" fmla="*/ 1300 h 1873"/>
              <a:gd name="T12" fmla="*/ 1390 w 2296"/>
              <a:gd name="T13" fmla="*/ 1534 h 1873"/>
              <a:gd name="T14" fmla="*/ 1763 w 2296"/>
              <a:gd name="T15" fmla="*/ 1711 h 1873"/>
              <a:gd name="T16" fmla="*/ 2062 w 2296"/>
              <a:gd name="T17" fmla="*/ 1819 h 1873"/>
              <a:gd name="T18" fmla="*/ 2296 w 2296"/>
              <a:gd name="T19" fmla="*/ 1873 h 1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96" h="1873">
                <a:moveTo>
                  <a:pt x="0" y="0"/>
                </a:moveTo>
                <a:cubicBezTo>
                  <a:pt x="14" y="35"/>
                  <a:pt x="44" y="123"/>
                  <a:pt x="82" y="205"/>
                </a:cubicBezTo>
                <a:cubicBezTo>
                  <a:pt x="120" y="287"/>
                  <a:pt x="154" y="383"/>
                  <a:pt x="226" y="493"/>
                </a:cubicBezTo>
                <a:cubicBezTo>
                  <a:pt x="298" y="603"/>
                  <a:pt x="430" y="764"/>
                  <a:pt x="517" y="862"/>
                </a:cubicBezTo>
                <a:cubicBezTo>
                  <a:pt x="604" y="960"/>
                  <a:pt x="668" y="1011"/>
                  <a:pt x="751" y="1084"/>
                </a:cubicBezTo>
                <a:cubicBezTo>
                  <a:pt x="834" y="1157"/>
                  <a:pt x="909" y="1225"/>
                  <a:pt x="1015" y="1300"/>
                </a:cubicBezTo>
                <a:cubicBezTo>
                  <a:pt x="1121" y="1375"/>
                  <a:pt x="1265" y="1466"/>
                  <a:pt x="1390" y="1534"/>
                </a:cubicBezTo>
                <a:cubicBezTo>
                  <a:pt x="1515" y="1602"/>
                  <a:pt x="1651" y="1664"/>
                  <a:pt x="1763" y="1711"/>
                </a:cubicBezTo>
                <a:cubicBezTo>
                  <a:pt x="1875" y="1758"/>
                  <a:pt x="1973" y="1792"/>
                  <a:pt x="2062" y="1819"/>
                </a:cubicBezTo>
                <a:cubicBezTo>
                  <a:pt x="2151" y="1846"/>
                  <a:pt x="2247" y="1862"/>
                  <a:pt x="2296" y="1873"/>
                </a:cubicBezTo>
              </a:path>
            </a:pathLst>
          </a:custGeom>
          <a:noFill/>
          <a:ln w="25400" cap="flat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2" name="Line 70"/>
          <p:cNvSpPr>
            <a:spLocks noChangeShapeType="1"/>
          </p:cNvSpPr>
          <p:nvPr/>
        </p:nvSpPr>
        <p:spPr bwMode="auto">
          <a:xfrm flipV="1">
            <a:off x="1195581" y="4876800"/>
            <a:ext cx="3581400" cy="1524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3" name="Text Box 71"/>
          <p:cNvSpPr txBox="1">
            <a:spLocks noChangeArrowheads="1"/>
          </p:cNvSpPr>
          <p:nvPr/>
        </p:nvSpPr>
        <p:spPr bwMode="auto">
          <a:xfrm>
            <a:off x="2033781" y="1752601"/>
            <a:ext cx="75052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NaNO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4" name="Text Box 72"/>
          <p:cNvSpPr txBox="1">
            <a:spLocks noChangeArrowheads="1"/>
          </p:cNvSpPr>
          <p:nvPr/>
        </p:nvSpPr>
        <p:spPr bwMode="auto">
          <a:xfrm>
            <a:off x="3448244" y="2438401"/>
            <a:ext cx="6511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KNO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5" name="Text Box 73"/>
          <p:cNvSpPr txBox="1">
            <a:spLocks noChangeArrowheads="1"/>
          </p:cNvSpPr>
          <p:nvPr/>
        </p:nvSpPr>
        <p:spPr bwMode="auto">
          <a:xfrm>
            <a:off x="2000445" y="3124200"/>
            <a:ext cx="4905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HCl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86" name="Text Box 74"/>
          <p:cNvSpPr txBox="1">
            <a:spLocks noChangeArrowheads="1"/>
          </p:cNvSpPr>
          <p:nvPr/>
        </p:nvSpPr>
        <p:spPr bwMode="auto">
          <a:xfrm>
            <a:off x="3786382" y="3124201"/>
            <a:ext cx="6912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NH</a:t>
            </a:r>
            <a:r>
              <a:rPr lang="en-US" sz="1400" b="1" baseline="-25000">
                <a:solidFill>
                  <a:srgbClr val="000000"/>
                </a:solidFill>
              </a:rPr>
              <a:t>4</a:t>
            </a:r>
            <a:r>
              <a:rPr lang="en-US" sz="1400" b="1">
                <a:solidFill>
                  <a:srgbClr val="000000"/>
                </a:solidFill>
              </a:rPr>
              <a:t>Cl</a:t>
            </a:r>
          </a:p>
        </p:txBody>
      </p:sp>
      <p:sp>
        <p:nvSpPr>
          <p:cNvPr id="87" name="Text Box 75"/>
          <p:cNvSpPr txBox="1">
            <a:spLocks noChangeArrowheads="1"/>
          </p:cNvSpPr>
          <p:nvPr/>
        </p:nvSpPr>
        <p:spPr bwMode="auto">
          <a:xfrm>
            <a:off x="1909957" y="3733801"/>
            <a:ext cx="511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NH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88" name="Text Box 76"/>
          <p:cNvSpPr txBox="1">
            <a:spLocks noChangeArrowheads="1"/>
          </p:cNvSpPr>
          <p:nvPr/>
        </p:nvSpPr>
        <p:spPr bwMode="auto">
          <a:xfrm>
            <a:off x="2871982" y="4953000"/>
            <a:ext cx="588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NaCl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89" name="Text Box 77"/>
          <p:cNvSpPr txBox="1">
            <a:spLocks noChangeArrowheads="1"/>
          </p:cNvSpPr>
          <p:nvPr/>
        </p:nvSpPr>
        <p:spPr bwMode="auto">
          <a:xfrm>
            <a:off x="3710182" y="5029201"/>
            <a:ext cx="7008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KClO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90" name="Text Box 78"/>
          <p:cNvSpPr txBox="1">
            <a:spLocks noChangeArrowheads="1"/>
          </p:cNvSpPr>
          <p:nvPr/>
        </p:nvSpPr>
        <p:spPr bwMode="auto">
          <a:xfrm>
            <a:off x="2948182" y="5791201"/>
            <a:ext cx="511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SO</a:t>
            </a:r>
            <a:r>
              <a:rPr lang="en-US" sz="1400" b="1" baseline="-25000">
                <a:solidFill>
                  <a:srgbClr val="000000"/>
                </a:solidFill>
              </a:rPr>
              <a:t>2</a:t>
            </a:r>
          </a:p>
        </p:txBody>
      </p:sp>
      <p:grpSp>
        <p:nvGrpSpPr>
          <p:cNvPr id="91" name="Group 81"/>
          <p:cNvGrpSpPr>
            <a:grpSpLocks/>
          </p:cNvGrpSpPr>
          <p:nvPr/>
        </p:nvGrpSpPr>
        <p:grpSpPr bwMode="auto">
          <a:xfrm>
            <a:off x="3786381" y="1666876"/>
            <a:ext cx="896938" cy="665163"/>
            <a:chOff x="4890" y="1050"/>
            <a:chExt cx="565" cy="419"/>
          </a:xfrm>
        </p:grpSpPr>
        <p:sp>
          <p:nvSpPr>
            <p:cNvPr id="92" name="Rectangle 82"/>
            <p:cNvSpPr>
              <a:spLocks noChangeArrowheads="1"/>
            </p:cNvSpPr>
            <p:nvPr/>
          </p:nvSpPr>
          <p:spPr bwMode="auto">
            <a:xfrm>
              <a:off x="4890" y="1050"/>
              <a:ext cx="546" cy="4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93" name="Line 83"/>
            <p:cNvSpPr>
              <a:spLocks noChangeShapeType="1"/>
            </p:cNvSpPr>
            <p:nvPr/>
          </p:nvSpPr>
          <p:spPr bwMode="auto">
            <a:xfrm>
              <a:off x="4956" y="1134"/>
              <a:ext cx="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4" name="Line 84"/>
            <p:cNvSpPr>
              <a:spLocks noChangeShapeType="1"/>
            </p:cNvSpPr>
            <p:nvPr/>
          </p:nvSpPr>
          <p:spPr bwMode="auto">
            <a:xfrm>
              <a:off x="4962" y="1320"/>
              <a:ext cx="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5" name="Text Box 85"/>
            <p:cNvSpPr txBox="1">
              <a:spLocks noChangeArrowheads="1"/>
            </p:cNvSpPr>
            <p:nvPr/>
          </p:nvSpPr>
          <p:spPr bwMode="auto">
            <a:xfrm>
              <a:off x="5114" y="1135"/>
              <a:ext cx="3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000"/>
                  </a:solidFill>
                </a:rPr>
                <a:t>gases</a:t>
              </a:r>
            </a:p>
          </p:txBody>
        </p:sp>
        <p:sp>
          <p:nvSpPr>
            <p:cNvPr id="96" name="Text Box 86"/>
            <p:cNvSpPr txBox="1">
              <a:spLocks noChangeArrowheads="1"/>
            </p:cNvSpPr>
            <p:nvPr/>
          </p:nvSpPr>
          <p:spPr bwMode="auto">
            <a:xfrm>
              <a:off x="5102" y="1315"/>
              <a:ext cx="34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000"/>
                  </a:solidFill>
                </a:rPr>
                <a:t>solids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049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Vitamins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0" y="2133600"/>
            <a:ext cx="5756366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Multi Vitamin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Provides many essential vitamins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“Expensive urine”</a:t>
            </a:r>
          </a:p>
          <a:p>
            <a:pPr lvl="1">
              <a:lnSpc>
                <a:spcPct val="80000"/>
              </a:lnSpc>
            </a:pPr>
            <a:endParaRPr lang="en-US" sz="800" dirty="0"/>
          </a:p>
          <a:p>
            <a:pPr>
              <a:lnSpc>
                <a:spcPct val="80000"/>
              </a:lnSpc>
            </a:pPr>
            <a:r>
              <a:rPr lang="en-US" sz="2400" dirty="0"/>
              <a:t>Water Soluble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Vitamin C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Must be replenished regularly</a:t>
            </a:r>
          </a:p>
          <a:p>
            <a:pPr lvl="1">
              <a:lnSpc>
                <a:spcPct val="80000"/>
              </a:lnSpc>
            </a:pPr>
            <a:endParaRPr lang="en-US" sz="800" dirty="0"/>
          </a:p>
          <a:p>
            <a:pPr>
              <a:lnSpc>
                <a:spcPct val="80000"/>
              </a:lnSpc>
            </a:pPr>
            <a:r>
              <a:rPr lang="en-US" sz="2400" dirty="0"/>
              <a:t>Fat Soluble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overdose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Vitamin </a:t>
            </a:r>
            <a:r>
              <a:rPr lang="en-US" sz="1800" dirty="0" smtClean="0"/>
              <a:t>A, D, E, and K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sz="1800" dirty="0"/>
              <a:t>Can be ingested periodically, stored in body fat</a:t>
            </a:r>
          </a:p>
        </p:txBody>
      </p:sp>
      <p:pic>
        <p:nvPicPr>
          <p:cNvPr id="67588" name="Picture 4" descr="vitamins 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4701" y="1673225"/>
            <a:ext cx="2760663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7590" name="Rectangle 6">
            <a:hlinkClick r:id="rId4" tooltip="Wikipedia -  V I T A M I N"/>
          </p:cNvPr>
          <p:cNvSpPr>
            <a:spLocks noChangeArrowheads="1"/>
          </p:cNvSpPr>
          <p:nvPr/>
        </p:nvSpPr>
        <p:spPr bwMode="auto">
          <a:xfrm>
            <a:off x="4948238" y="944564"/>
            <a:ext cx="2265362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67591" name="Picture 7" descr="vitamin_tablet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7451" y="366714"/>
            <a:ext cx="1471613" cy="152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82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AutoShape 3"/>
          <p:cNvSpPr>
            <a:spLocks/>
          </p:cNvSpPr>
          <p:nvPr/>
        </p:nvSpPr>
        <p:spPr bwMode="auto">
          <a:xfrm>
            <a:off x="4267200" y="2362200"/>
            <a:ext cx="228600" cy="1485900"/>
          </a:xfrm>
          <a:prstGeom prst="leftBrace">
            <a:avLst>
              <a:gd name="adj1" fmla="val 54167"/>
              <a:gd name="adj2" fmla="val 50000"/>
            </a:avLst>
          </a:prstGeom>
          <a:noFill/>
          <a:ln w="158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2438400" y="236220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per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100 g</a:t>
            </a:r>
            <a:endParaRPr lang="en-US" sz="90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153400" y="2362200"/>
            <a:ext cx="1714500" cy="1600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8375650" y="5676900"/>
            <a:ext cx="1714500" cy="342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5303" name="Freeform 7"/>
          <p:cNvSpPr>
            <a:spLocks/>
          </p:cNvSpPr>
          <p:nvPr/>
        </p:nvSpPr>
        <p:spPr bwMode="auto">
          <a:xfrm>
            <a:off x="6584951" y="5867400"/>
            <a:ext cx="1604963" cy="0"/>
          </a:xfrm>
          <a:custGeom>
            <a:avLst/>
            <a:gdLst>
              <a:gd name="T0" fmla="*/ 0 w 2529"/>
              <a:gd name="T1" fmla="*/ 0 h 1"/>
              <a:gd name="T2" fmla="*/ 2529 w 2529"/>
              <a:gd name="T3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529" h="1">
                <a:moveTo>
                  <a:pt x="0" y="0"/>
                </a:moveTo>
                <a:lnTo>
                  <a:pt x="2529" y="0"/>
                </a:lnTo>
              </a:path>
            </a:pathLst>
          </a:cu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2330450" y="1391335"/>
            <a:ext cx="823815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Using </a:t>
            </a:r>
            <a:r>
              <a:rPr lang="en-US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 solubility table:  classify </a:t>
            </a:r>
            <a:r>
              <a:rPr lang="en-US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as unsaturated, saturated, or supersaturated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2330450" y="2035175"/>
            <a:ext cx="184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/>
            </a:r>
            <a:br>
              <a:rPr lang="en-US">
                <a:solidFill>
                  <a:srgbClr val="000000"/>
                </a:solidFill>
              </a:rPr>
            </a:br>
            <a:endParaRPr lang="en-US">
              <a:solidFill>
                <a:srgbClr val="000000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4495800" y="2362200"/>
            <a:ext cx="658495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80 g NaNO</a:t>
            </a:r>
            <a:r>
              <a:rPr lang="en-US" baseline="-30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@ 30</a:t>
            </a:r>
            <a:r>
              <a:rPr lang="en-US" baseline="30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		</a:t>
            </a: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unsaturated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45 g </a:t>
            </a:r>
            <a:r>
              <a:rPr lang="en-US" dirty="0" err="1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KCl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@ 60</a:t>
            </a:r>
            <a:r>
              <a:rPr lang="en-US" baseline="30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			</a:t>
            </a: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saturated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50 g NH</a:t>
            </a:r>
            <a:r>
              <a:rPr lang="en-US" baseline="-30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@ 10</a:t>
            </a:r>
            <a:r>
              <a:rPr lang="en-US" baseline="30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			</a:t>
            </a: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unsaturated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 dirty="0">
              <a:solidFill>
                <a:srgbClr val="000000"/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70 g NH</a:t>
            </a:r>
            <a:r>
              <a:rPr lang="en-US" baseline="-30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4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Cl @ 70</a:t>
            </a:r>
            <a:r>
              <a:rPr lang="en-US" baseline="30000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		</a:t>
            </a: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supersaturated</a:t>
            </a: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</a:p>
        </p:txBody>
      </p:sp>
      <p:sp>
        <p:nvSpPr>
          <p:cNvPr id="55307" name="Rectangle 11"/>
          <p:cNvSpPr>
            <a:spLocks noChangeArrowheads="1"/>
          </p:cNvSpPr>
          <p:nvPr/>
        </p:nvSpPr>
        <p:spPr bwMode="auto">
          <a:xfrm>
            <a:off x="2209800" y="5148263"/>
            <a:ext cx="5435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So sat. pt. @ 40</a:t>
            </a:r>
            <a:r>
              <a:rPr lang="en-US" baseline="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 for 500 g H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 = 5 x 66 g = 330 g</a:t>
            </a:r>
          </a:p>
        </p:txBody>
      </p:sp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4813300" y="5653088"/>
            <a:ext cx="5048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120 g &lt; 330 g			</a:t>
            </a:r>
            <a:r>
              <a:rPr lang="en-US" i="1" dirty="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unsaturated</a:t>
            </a:r>
          </a:p>
        </p:txBody>
      </p:sp>
      <p:sp>
        <p:nvSpPr>
          <p:cNvPr id="55309" name="Rectangle 13"/>
          <p:cNvSpPr>
            <a:spLocks noChangeArrowheads="1"/>
          </p:cNvSpPr>
          <p:nvPr/>
        </p:nvSpPr>
        <p:spPr bwMode="auto">
          <a:xfrm>
            <a:off x="2241550" y="4800601"/>
            <a:ext cx="54117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saturation point @ 40</a:t>
            </a:r>
            <a:r>
              <a:rPr lang="en-US" baseline="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 for 100 g H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 = 66 g KNO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2241550" y="4495801"/>
            <a:ext cx="38687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Per 500 g H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O, 120 g KNO</a:t>
            </a:r>
            <a:r>
              <a:rPr lang="en-US" baseline="-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3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@ 40</a:t>
            </a:r>
            <a:r>
              <a:rPr lang="en-US" baseline="30000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o</a:t>
            </a:r>
            <a:r>
              <a:rPr lang="en-US">
                <a:solidFill>
                  <a:srgbClr val="00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72434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80" name="Rectangle 8"/>
          <p:cNvSpPr>
            <a:spLocks noChangeArrowheads="1"/>
          </p:cNvSpPr>
          <p:nvPr/>
        </p:nvSpPr>
        <p:spPr bwMode="auto">
          <a:xfrm>
            <a:off x="4633913" y="282576"/>
            <a:ext cx="32496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</a:rPr>
              <a:t>Molecular Polarity</a:t>
            </a:r>
          </a:p>
        </p:txBody>
      </p:sp>
      <p:sp>
        <p:nvSpPr>
          <p:cNvPr id="463881" name="Rectangle 9"/>
          <p:cNvSpPr>
            <a:spLocks noChangeArrowheads="1"/>
          </p:cNvSpPr>
          <p:nvPr/>
        </p:nvSpPr>
        <p:spPr bwMode="auto">
          <a:xfrm>
            <a:off x="2503489" y="854075"/>
            <a:ext cx="489902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nonpolar</a:t>
            </a:r>
            <a:r>
              <a:rPr lang="en-US" sz="2800">
                <a:solidFill>
                  <a:srgbClr val="FF3300"/>
                </a:solidFill>
              </a:rPr>
              <a:t> molecules: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	-- e</a:t>
            </a:r>
            <a:r>
              <a:rPr lang="en-US" sz="2800" baseline="30000">
                <a:solidFill>
                  <a:srgbClr val="FF3300"/>
                </a:solidFill>
              </a:rPr>
              <a:t>–</a:t>
            </a:r>
            <a:r>
              <a:rPr lang="en-US" sz="2800">
                <a:solidFill>
                  <a:srgbClr val="FF3300"/>
                </a:solidFill>
              </a:rPr>
              <a:t> are shared equally </a:t>
            </a:r>
          </a:p>
        </p:txBody>
      </p:sp>
      <p:sp>
        <p:nvSpPr>
          <p:cNvPr id="463882" name="Rectangle 10"/>
          <p:cNvSpPr>
            <a:spLocks noChangeArrowheads="1"/>
          </p:cNvSpPr>
          <p:nvPr/>
        </p:nvSpPr>
        <p:spPr bwMode="auto">
          <a:xfrm>
            <a:off x="3400425" y="1749426"/>
            <a:ext cx="39243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 tend to be symmetric </a:t>
            </a:r>
          </a:p>
        </p:txBody>
      </p:sp>
      <p:sp>
        <p:nvSpPr>
          <p:cNvPr id="463883" name="Rectangle 11"/>
          <p:cNvSpPr>
            <a:spLocks noChangeArrowheads="1"/>
          </p:cNvSpPr>
          <p:nvPr/>
        </p:nvSpPr>
        <p:spPr bwMode="auto">
          <a:xfrm>
            <a:off x="3397251" y="2230438"/>
            <a:ext cx="9747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3300"/>
                </a:solidFill>
              </a:rPr>
              <a:t>e.g., </a:t>
            </a:r>
          </a:p>
        </p:txBody>
      </p:sp>
      <p:sp>
        <p:nvSpPr>
          <p:cNvPr id="463884" name="Rectangle 12"/>
          <p:cNvSpPr>
            <a:spLocks noChangeArrowheads="1"/>
          </p:cNvSpPr>
          <p:nvPr/>
        </p:nvSpPr>
        <p:spPr bwMode="auto">
          <a:xfrm>
            <a:off x="3409951" y="3876676"/>
            <a:ext cx="974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e.g., </a:t>
            </a:r>
          </a:p>
        </p:txBody>
      </p:sp>
      <p:sp>
        <p:nvSpPr>
          <p:cNvPr id="463885" name="Rectangle 13"/>
          <p:cNvSpPr>
            <a:spLocks noChangeArrowheads="1"/>
          </p:cNvSpPr>
          <p:nvPr/>
        </p:nvSpPr>
        <p:spPr bwMode="auto">
          <a:xfrm>
            <a:off x="2503489" y="2919413"/>
            <a:ext cx="5133975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polar</a:t>
            </a:r>
            <a:r>
              <a:rPr lang="en-US" sz="2800">
                <a:solidFill>
                  <a:srgbClr val="FF3300"/>
                </a:solidFill>
              </a:rPr>
              <a:t> molecules:	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	-- e</a:t>
            </a:r>
            <a:r>
              <a:rPr lang="en-US" sz="2800" baseline="30000">
                <a:solidFill>
                  <a:srgbClr val="FF3300"/>
                </a:solidFill>
              </a:rPr>
              <a:t>–</a:t>
            </a:r>
            <a:r>
              <a:rPr lang="en-US" sz="2800">
                <a:solidFill>
                  <a:srgbClr val="FF3300"/>
                </a:solidFill>
              </a:rPr>
              <a:t> NOT shared equally </a:t>
            </a:r>
          </a:p>
        </p:txBody>
      </p:sp>
      <p:sp>
        <p:nvSpPr>
          <p:cNvPr id="463886" name="Rectangle 14"/>
          <p:cNvSpPr>
            <a:spLocks noChangeArrowheads="1"/>
          </p:cNvSpPr>
          <p:nvPr/>
        </p:nvSpPr>
        <p:spPr bwMode="auto">
          <a:xfrm>
            <a:off x="2511426" y="4533901"/>
            <a:ext cx="39401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“Like dissolves like.”	 </a:t>
            </a:r>
          </a:p>
        </p:txBody>
      </p:sp>
      <p:sp>
        <p:nvSpPr>
          <p:cNvPr id="463887" name="Rectangle 15"/>
          <p:cNvSpPr>
            <a:spLocks noChangeArrowheads="1"/>
          </p:cNvSpPr>
          <p:nvPr/>
        </p:nvSpPr>
        <p:spPr bwMode="auto">
          <a:xfrm>
            <a:off x="4243388" y="2228851"/>
            <a:ext cx="21828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fats and oils </a:t>
            </a:r>
          </a:p>
        </p:txBody>
      </p:sp>
      <p:grpSp>
        <p:nvGrpSpPr>
          <p:cNvPr id="463900" name="Group 28"/>
          <p:cNvGrpSpPr>
            <a:grpSpLocks/>
          </p:cNvGrpSpPr>
          <p:nvPr/>
        </p:nvGrpSpPr>
        <p:grpSpPr bwMode="auto">
          <a:xfrm>
            <a:off x="8389938" y="187326"/>
            <a:ext cx="1809750" cy="2962275"/>
            <a:chOff x="3762" y="872"/>
            <a:chExt cx="1140" cy="1866"/>
          </a:xfrm>
        </p:grpSpPr>
        <p:sp>
          <p:nvSpPr>
            <p:cNvPr id="463889" name="Text Box 17"/>
            <p:cNvSpPr txBox="1">
              <a:spLocks noChangeArrowheads="1"/>
            </p:cNvSpPr>
            <p:nvPr/>
          </p:nvSpPr>
          <p:spPr bwMode="auto">
            <a:xfrm>
              <a:off x="3762" y="1183"/>
              <a:ext cx="1140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H–C–H </a:t>
              </a:r>
            </a:p>
          </p:txBody>
        </p:sp>
        <p:sp>
          <p:nvSpPr>
            <p:cNvPr id="463890" name="Text Box 18"/>
            <p:cNvSpPr txBox="1">
              <a:spLocks noChangeArrowheads="1"/>
            </p:cNvSpPr>
            <p:nvPr/>
          </p:nvSpPr>
          <p:spPr bwMode="auto">
            <a:xfrm>
              <a:off x="3987" y="872"/>
              <a:ext cx="41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 H</a:t>
              </a:r>
            </a:p>
          </p:txBody>
        </p:sp>
        <p:sp>
          <p:nvSpPr>
            <p:cNvPr id="463891" name="Text Box 19"/>
            <p:cNvSpPr txBox="1">
              <a:spLocks noChangeArrowheads="1"/>
            </p:cNvSpPr>
            <p:nvPr/>
          </p:nvSpPr>
          <p:spPr bwMode="auto">
            <a:xfrm>
              <a:off x="3762" y="1494"/>
              <a:ext cx="1140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H–C–H </a:t>
              </a:r>
            </a:p>
          </p:txBody>
        </p:sp>
        <p:sp>
          <p:nvSpPr>
            <p:cNvPr id="463892" name="Text Box 20"/>
            <p:cNvSpPr txBox="1">
              <a:spLocks noChangeArrowheads="1"/>
            </p:cNvSpPr>
            <p:nvPr/>
          </p:nvSpPr>
          <p:spPr bwMode="auto">
            <a:xfrm>
              <a:off x="3762" y="1805"/>
              <a:ext cx="1140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H–C–H </a:t>
              </a:r>
            </a:p>
          </p:txBody>
        </p:sp>
        <p:sp>
          <p:nvSpPr>
            <p:cNvPr id="463893" name="Text Box 21"/>
            <p:cNvSpPr txBox="1">
              <a:spLocks noChangeArrowheads="1"/>
            </p:cNvSpPr>
            <p:nvPr/>
          </p:nvSpPr>
          <p:spPr bwMode="auto">
            <a:xfrm>
              <a:off x="3762" y="2116"/>
              <a:ext cx="1140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H–C–H </a:t>
              </a:r>
            </a:p>
          </p:txBody>
        </p:sp>
        <p:sp>
          <p:nvSpPr>
            <p:cNvPr id="463894" name="Text Box 22"/>
            <p:cNvSpPr txBox="1">
              <a:spLocks noChangeArrowheads="1"/>
            </p:cNvSpPr>
            <p:nvPr/>
          </p:nvSpPr>
          <p:spPr bwMode="auto">
            <a:xfrm>
              <a:off x="3987" y="2427"/>
              <a:ext cx="41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 H</a:t>
              </a:r>
            </a:p>
          </p:txBody>
        </p:sp>
        <p:sp>
          <p:nvSpPr>
            <p:cNvPr id="463895" name="Freeform 23"/>
            <p:cNvSpPr>
              <a:spLocks/>
            </p:cNvSpPr>
            <p:nvPr/>
          </p:nvSpPr>
          <p:spPr bwMode="auto">
            <a:xfrm>
              <a:off x="4188" y="2377"/>
              <a:ext cx="1" cy="121"/>
            </a:xfrm>
            <a:custGeom>
              <a:avLst/>
              <a:gdLst/>
              <a:ahLst/>
              <a:cxnLst>
                <a:cxn ang="0">
                  <a:pos x="0" y="210"/>
                </a:cxn>
                <a:cxn ang="0">
                  <a:pos x="0" y="0"/>
                </a:cxn>
              </a:cxnLst>
              <a:rect l="0" t="0" r="r" b="b"/>
              <a:pathLst>
                <a:path w="1" h="210">
                  <a:moveTo>
                    <a:pt x="0" y="210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3896" name="Freeform 24"/>
            <p:cNvSpPr>
              <a:spLocks/>
            </p:cNvSpPr>
            <p:nvPr/>
          </p:nvSpPr>
          <p:spPr bwMode="auto">
            <a:xfrm>
              <a:off x="4182" y="2060"/>
              <a:ext cx="1" cy="107"/>
            </a:xfrm>
            <a:custGeom>
              <a:avLst/>
              <a:gdLst/>
              <a:ahLst/>
              <a:cxnLst>
                <a:cxn ang="0">
                  <a:pos x="0" y="185"/>
                </a:cxn>
                <a:cxn ang="0">
                  <a:pos x="0" y="0"/>
                </a:cxn>
              </a:cxnLst>
              <a:rect l="0" t="0" r="r" b="b"/>
              <a:pathLst>
                <a:path w="1" h="185">
                  <a:moveTo>
                    <a:pt x="0" y="185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3897" name="Freeform 25"/>
            <p:cNvSpPr>
              <a:spLocks/>
            </p:cNvSpPr>
            <p:nvPr/>
          </p:nvSpPr>
          <p:spPr bwMode="auto">
            <a:xfrm>
              <a:off x="4185" y="1752"/>
              <a:ext cx="1" cy="109"/>
            </a:xfrm>
            <a:custGeom>
              <a:avLst/>
              <a:gdLst/>
              <a:ahLst/>
              <a:cxnLst>
                <a:cxn ang="0">
                  <a:pos x="0" y="190"/>
                </a:cxn>
                <a:cxn ang="0">
                  <a:pos x="0" y="0"/>
                </a:cxn>
              </a:cxnLst>
              <a:rect l="0" t="0" r="r" b="b"/>
              <a:pathLst>
                <a:path w="1" h="190">
                  <a:moveTo>
                    <a:pt x="0" y="190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3898" name="Freeform 26"/>
            <p:cNvSpPr>
              <a:spLocks/>
            </p:cNvSpPr>
            <p:nvPr/>
          </p:nvSpPr>
          <p:spPr bwMode="auto">
            <a:xfrm>
              <a:off x="4185" y="1444"/>
              <a:ext cx="1" cy="101"/>
            </a:xfrm>
            <a:custGeom>
              <a:avLst/>
              <a:gdLst/>
              <a:ahLst/>
              <a:cxnLst>
                <a:cxn ang="0">
                  <a:pos x="0" y="175"/>
                </a:cxn>
                <a:cxn ang="0">
                  <a:pos x="0" y="0"/>
                </a:cxn>
              </a:cxnLst>
              <a:rect l="0" t="0" r="r" b="b"/>
              <a:pathLst>
                <a:path w="1" h="175">
                  <a:moveTo>
                    <a:pt x="0" y="175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3899" name="Freeform 27"/>
            <p:cNvSpPr>
              <a:spLocks/>
            </p:cNvSpPr>
            <p:nvPr/>
          </p:nvSpPr>
          <p:spPr bwMode="auto">
            <a:xfrm>
              <a:off x="4188" y="1107"/>
              <a:ext cx="1" cy="130"/>
            </a:xfrm>
            <a:custGeom>
              <a:avLst/>
              <a:gdLst/>
              <a:ahLst/>
              <a:cxnLst>
                <a:cxn ang="0">
                  <a:pos x="0" y="225"/>
                </a:cxn>
                <a:cxn ang="0">
                  <a:pos x="0" y="0"/>
                </a:cxn>
              </a:cxnLst>
              <a:rect l="0" t="0" r="r" b="b"/>
              <a:pathLst>
                <a:path w="1" h="225">
                  <a:moveTo>
                    <a:pt x="0" y="225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sp>
        <p:nvSpPr>
          <p:cNvPr id="463901" name="Rectangle 29"/>
          <p:cNvSpPr>
            <a:spLocks noChangeArrowheads="1"/>
          </p:cNvSpPr>
          <p:nvPr/>
        </p:nvSpPr>
        <p:spPr bwMode="auto">
          <a:xfrm>
            <a:off x="4249738" y="3875088"/>
            <a:ext cx="11541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water </a:t>
            </a:r>
          </a:p>
        </p:txBody>
      </p:sp>
      <p:grpSp>
        <p:nvGrpSpPr>
          <p:cNvPr id="463908" name="Group 36"/>
          <p:cNvGrpSpPr>
            <a:grpSpLocks/>
          </p:cNvGrpSpPr>
          <p:nvPr/>
        </p:nvGrpSpPr>
        <p:grpSpPr bwMode="auto">
          <a:xfrm>
            <a:off x="7893050" y="3368676"/>
            <a:ext cx="1809750" cy="987425"/>
            <a:chOff x="3519" y="2849"/>
            <a:chExt cx="1140" cy="622"/>
          </a:xfrm>
        </p:grpSpPr>
        <p:sp>
          <p:nvSpPr>
            <p:cNvPr id="463903" name="Text Box 31"/>
            <p:cNvSpPr txBox="1">
              <a:spLocks noChangeArrowheads="1"/>
            </p:cNvSpPr>
            <p:nvPr/>
          </p:nvSpPr>
          <p:spPr bwMode="auto">
            <a:xfrm>
              <a:off x="3519" y="2849"/>
              <a:ext cx="41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463904" name="Text Box 32"/>
            <p:cNvSpPr txBox="1">
              <a:spLocks noChangeArrowheads="1"/>
            </p:cNvSpPr>
            <p:nvPr/>
          </p:nvSpPr>
          <p:spPr bwMode="auto">
            <a:xfrm>
              <a:off x="4244" y="2849"/>
              <a:ext cx="415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</a:t>
              </a:r>
            </a:p>
          </p:txBody>
        </p:sp>
        <p:sp>
          <p:nvSpPr>
            <p:cNvPr id="463905" name="Text Box 33"/>
            <p:cNvSpPr txBox="1">
              <a:spLocks noChangeArrowheads="1"/>
            </p:cNvSpPr>
            <p:nvPr/>
          </p:nvSpPr>
          <p:spPr bwMode="auto">
            <a:xfrm>
              <a:off x="3830" y="3160"/>
              <a:ext cx="414" cy="3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 O</a:t>
              </a:r>
            </a:p>
          </p:txBody>
        </p:sp>
        <p:sp>
          <p:nvSpPr>
            <p:cNvPr id="463906" name="Freeform 34"/>
            <p:cNvSpPr>
              <a:spLocks/>
            </p:cNvSpPr>
            <p:nvPr/>
          </p:nvSpPr>
          <p:spPr bwMode="auto">
            <a:xfrm>
              <a:off x="4129" y="3055"/>
              <a:ext cx="159" cy="165"/>
            </a:xfrm>
            <a:custGeom>
              <a:avLst/>
              <a:gdLst/>
              <a:ahLst/>
              <a:cxnLst>
                <a:cxn ang="0">
                  <a:pos x="0" y="288"/>
                </a:cxn>
                <a:cxn ang="0">
                  <a:pos x="275" y="0"/>
                </a:cxn>
              </a:cxnLst>
              <a:rect l="0" t="0" r="r" b="b"/>
              <a:pathLst>
                <a:path w="275" h="288">
                  <a:moveTo>
                    <a:pt x="0" y="288"/>
                  </a:moveTo>
                  <a:lnTo>
                    <a:pt x="275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3907" name="Freeform 35"/>
            <p:cNvSpPr>
              <a:spLocks/>
            </p:cNvSpPr>
            <p:nvPr/>
          </p:nvSpPr>
          <p:spPr bwMode="auto">
            <a:xfrm>
              <a:off x="3776" y="3062"/>
              <a:ext cx="209" cy="173"/>
            </a:xfrm>
            <a:custGeom>
              <a:avLst/>
              <a:gdLst/>
              <a:ahLst/>
              <a:cxnLst>
                <a:cxn ang="0">
                  <a:pos x="363" y="301"/>
                </a:cxn>
                <a:cxn ang="0">
                  <a:pos x="0" y="0"/>
                </a:cxn>
              </a:cxnLst>
              <a:rect l="0" t="0" r="r" b="b"/>
              <a:pathLst>
                <a:path w="363" h="301">
                  <a:moveTo>
                    <a:pt x="363" y="301"/>
                  </a:moveTo>
                  <a:lnTo>
                    <a:pt x="0" y="0"/>
                  </a:lnTo>
                </a:path>
              </a:pathLst>
            </a:custGeom>
            <a:noFill/>
            <a:ln w="22225">
              <a:solidFill>
                <a:srgbClr val="000000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sp>
        <p:nvSpPr>
          <p:cNvPr id="463909" name="Rectangle 37"/>
          <p:cNvSpPr>
            <a:spLocks noChangeArrowheads="1"/>
          </p:cNvSpPr>
          <p:nvPr/>
        </p:nvSpPr>
        <p:spPr bwMode="auto">
          <a:xfrm>
            <a:off x="4060826" y="5029201"/>
            <a:ext cx="3908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polar + polar = solution </a:t>
            </a:r>
          </a:p>
        </p:txBody>
      </p:sp>
      <p:sp>
        <p:nvSpPr>
          <p:cNvPr id="463910" name="Rectangle 38"/>
          <p:cNvSpPr>
            <a:spLocks noChangeArrowheads="1"/>
          </p:cNvSpPr>
          <p:nvPr/>
        </p:nvSpPr>
        <p:spPr bwMode="auto">
          <a:xfrm>
            <a:off x="3470275" y="5538788"/>
            <a:ext cx="50990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nonpolar + nonpolar = solution </a:t>
            </a:r>
          </a:p>
        </p:txBody>
      </p:sp>
      <p:sp>
        <p:nvSpPr>
          <p:cNvPr id="463911" name="Rectangle 39"/>
          <p:cNvSpPr>
            <a:spLocks noChangeArrowheads="1"/>
          </p:cNvSpPr>
          <p:nvPr/>
        </p:nvSpPr>
        <p:spPr bwMode="auto">
          <a:xfrm>
            <a:off x="2076451" y="6067426"/>
            <a:ext cx="7929563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polar + nonpolar = suspension (won’t mix evenly)</a:t>
            </a:r>
          </a:p>
        </p:txBody>
      </p:sp>
    </p:spTree>
    <p:extLst>
      <p:ext uri="{BB962C8B-B14F-4D97-AF65-F5344CB8AC3E}">
        <p14:creationId xmlns:p14="http://schemas.microsoft.com/office/powerpoint/2010/main" val="131162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63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63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0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39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6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63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63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3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4639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8" dur="80"/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9" dur="80"/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80"/>
                                        <p:tgtEl>
                                          <p:spTgt spid="4639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4639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3882" grpId="0"/>
      <p:bldP spid="463883" grpId="0"/>
      <p:bldP spid="463884" grpId="0"/>
      <p:bldP spid="463885" grpId="0"/>
      <p:bldP spid="463886" grpId="0"/>
      <p:bldP spid="463887" grpId="0"/>
      <p:bldP spid="463901" grpId="0"/>
      <p:bldP spid="463909" grpId="0"/>
      <p:bldP spid="463910" grpId="0"/>
      <p:bldP spid="4639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Text Box 2"/>
          <p:cNvSpPr txBox="1">
            <a:spLocks noChangeArrowheads="1"/>
          </p:cNvSpPr>
          <p:nvPr/>
        </p:nvSpPr>
        <p:spPr bwMode="auto">
          <a:xfrm>
            <a:off x="2001838" y="5529263"/>
            <a:ext cx="521335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3333FF"/>
                </a:solidFill>
              </a:rPr>
              <a:t>Anabolic steroids and HGH are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3333FF"/>
                </a:solidFill>
              </a:rPr>
              <a:t>fat-soluble, synthetic hormones.</a:t>
            </a:r>
          </a:p>
        </p:txBody>
      </p:sp>
      <p:sp>
        <p:nvSpPr>
          <p:cNvPr id="464904" name="Rectangle 8"/>
          <p:cNvSpPr>
            <a:spLocks noChangeArrowheads="1"/>
          </p:cNvSpPr>
          <p:nvPr/>
        </p:nvSpPr>
        <p:spPr bwMode="auto">
          <a:xfrm>
            <a:off x="3673476" y="350838"/>
            <a:ext cx="467042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6600"/>
                </a:solidFill>
              </a:rPr>
              <a:t>Using Solubility Principles</a:t>
            </a:r>
          </a:p>
        </p:txBody>
      </p:sp>
      <p:sp>
        <p:nvSpPr>
          <p:cNvPr id="464906" name="Rectangle 10"/>
          <p:cNvSpPr>
            <a:spLocks noChangeArrowheads="1"/>
          </p:cNvSpPr>
          <p:nvPr/>
        </p:nvSpPr>
        <p:spPr bwMode="auto">
          <a:xfrm>
            <a:off x="6003635" y="2773690"/>
            <a:ext cx="184731" cy="52322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000000"/>
              </a:solidFill>
            </a:endParaRPr>
          </a:p>
        </p:txBody>
      </p:sp>
      <p:pic>
        <p:nvPicPr>
          <p:cNvPr id="464905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1125" y="3221039"/>
            <a:ext cx="2108200" cy="2155825"/>
          </a:xfrm>
          <a:prstGeom prst="rect">
            <a:avLst/>
          </a:prstGeom>
          <a:noFill/>
        </p:spPr>
      </p:pic>
      <p:sp>
        <p:nvSpPr>
          <p:cNvPr id="464907" name="Rectangle 11"/>
          <p:cNvSpPr>
            <a:spLocks noChangeArrowheads="1"/>
          </p:cNvSpPr>
          <p:nvPr/>
        </p:nvSpPr>
        <p:spPr bwMode="auto">
          <a:xfrm>
            <a:off x="1925638" y="1112838"/>
            <a:ext cx="82042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Chemicals used by body obey solubility principles. </a:t>
            </a:r>
          </a:p>
        </p:txBody>
      </p:sp>
      <p:sp>
        <p:nvSpPr>
          <p:cNvPr id="464908" name="Rectangle 12"/>
          <p:cNvSpPr>
            <a:spLocks noChangeArrowheads="1"/>
          </p:cNvSpPr>
          <p:nvPr/>
        </p:nvSpPr>
        <p:spPr bwMode="auto">
          <a:xfrm>
            <a:off x="2136776" y="1819276"/>
            <a:ext cx="5546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6600"/>
                </a:solidFill>
              </a:rPr>
              <a:t>-- </a:t>
            </a:r>
            <a:r>
              <a:rPr lang="en-US" sz="2800" u="sng">
                <a:solidFill>
                  <a:srgbClr val="FF6600"/>
                </a:solidFill>
              </a:rPr>
              <a:t>water-soluble vitamins</a:t>
            </a:r>
            <a:r>
              <a:rPr lang="en-US" sz="2800">
                <a:solidFill>
                  <a:srgbClr val="FF6600"/>
                </a:solidFill>
              </a:rPr>
              <a:t>: 	e.g., </a:t>
            </a:r>
          </a:p>
        </p:txBody>
      </p:sp>
      <p:sp>
        <p:nvSpPr>
          <p:cNvPr id="464909" name="Rectangle 13"/>
          <p:cNvSpPr>
            <a:spLocks noChangeArrowheads="1"/>
          </p:cNvSpPr>
          <p:nvPr/>
        </p:nvSpPr>
        <p:spPr bwMode="auto">
          <a:xfrm>
            <a:off x="2122489" y="2501901"/>
            <a:ext cx="55467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6600"/>
                </a:solidFill>
              </a:rPr>
              <a:t>-- </a:t>
            </a:r>
            <a:r>
              <a:rPr lang="en-US" sz="2800" u="sng">
                <a:solidFill>
                  <a:srgbClr val="FF6600"/>
                </a:solidFill>
              </a:rPr>
              <a:t>fat-soluble vitamins</a:t>
            </a:r>
            <a:r>
              <a:rPr lang="en-US" sz="2800">
                <a:solidFill>
                  <a:srgbClr val="FF6600"/>
                </a:solidFill>
              </a:rPr>
              <a:t>:		e.g., </a:t>
            </a:r>
          </a:p>
        </p:txBody>
      </p:sp>
      <p:sp>
        <p:nvSpPr>
          <p:cNvPr id="464910" name="Rectangle 14"/>
          <p:cNvSpPr>
            <a:spLocks noChangeArrowheads="1"/>
          </p:cNvSpPr>
          <p:nvPr/>
        </p:nvSpPr>
        <p:spPr bwMode="auto">
          <a:xfrm>
            <a:off x="7470775" y="1819276"/>
            <a:ext cx="1766888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vitamin C </a:t>
            </a:r>
          </a:p>
        </p:txBody>
      </p:sp>
      <p:sp>
        <p:nvSpPr>
          <p:cNvPr id="464911" name="Rectangle 15"/>
          <p:cNvSpPr>
            <a:spLocks noChangeArrowheads="1"/>
          </p:cNvSpPr>
          <p:nvPr/>
        </p:nvSpPr>
        <p:spPr bwMode="auto">
          <a:xfrm>
            <a:off x="7456488" y="2500313"/>
            <a:ext cx="261461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vitamins A &amp; D </a:t>
            </a:r>
          </a:p>
        </p:txBody>
      </p:sp>
      <p:pic>
        <p:nvPicPr>
          <p:cNvPr id="464913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4864" y="3392489"/>
            <a:ext cx="2670175" cy="18510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</p:pic>
      <p:pic>
        <p:nvPicPr>
          <p:cNvPr id="464914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86339" y="3178176"/>
            <a:ext cx="2333625" cy="23336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</p:pic>
      <p:pic>
        <p:nvPicPr>
          <p:cNvPr id="464916" name="Picture 2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86263" y="3390901"/>
            <a:ext cx="2914650" cy="187007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</p:pic>
      <p:grpSp>
        <p:nvGrpSpPr>
          <p:cNvPr id="464919" name="Group 23"/>
          <p:cNvGrpSpPr>
            <a:grpSpLocks/>
          </p:cNvGrpSpPr>
          <p:nvPr/>
        </p:nvGrpSpPr>
        <p:grpSpPr bwMode="auto">
          <a:xfrm>
            <a:off x="7223125" y="4940300"/>
            <a:ext cx="3125788" cy="2286000"/>
            <a:chOff x="3374" y="3076"/>
            <a:chExt cx="1969" cy="1440"/>
          </a:xfrm>
        </p:grpSpPr>
        <p:pic>
          <p:nvPicPr>
            <p:cNvPr id="464917" name="Picture 21" descr="j0434912[1]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903" y="3076"/>
              <a:ext cx="1440" cy="1440"/>
            </a:xfrm>
            <a:prstGeom prst="rect">
              <a:avLst/>
            </a:prstGeom>
            <a:noFill/>
          </p:spPr>
        </p:pic>
        <p:sp>
          <p:nvSpPr>
            <p:cNvPr id="464918" name="Line 22"/>
            <p:cNvSpPr>
              <a:spLocks noChangeShapeType="1"/>
            </p:cNvSpPr>
            <p:nvPr/>
          </p:nvSpPr>
          <p:spPr bwMode="auto">
            <a:xfrm>
              <a:off x="3374" y="3758"/>
              <a:ext cx="457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wrap="non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pic>
        <p:nvPicPr>
          <p:cNvPr id="464920" name="Picture 2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443164" y="3249614"/>
            <a:ext cx="1665287" cy="21050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926994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490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490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49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49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49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64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490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490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49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49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49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464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64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64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64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64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64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64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464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649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649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4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64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64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898" grpId="0"/>
      <p:bldP spid="464908" grpId="0"/>
      <p:bldP spid="464909" grpId="0"/>
      <p:bldP spid="464910" grpId="0"/>
      <p:bldP spid="4649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8" name="Rectangle 8"/>
          <p:cNvSpPr>
            <a:spLocks noChangeArrowheads="1"/>
          </p:cNvSpPr>
          <p:nvPr/>
        </p:nvSpPr>
        <p:spPr bwMode="auto">
          <a:xfrm>
            <a:off x="1814514" y="1095376"/>
            <a:ext cx="63849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Dry cleaning</a:t>
            </a:r>
            <a:r>
              <a:rPr lang="en-US" sz="2800">
                <a:solidFill>
                  <a:srgbClr val="FF3300"/>
                </a:solidFill>
              </a:rPr>
              <a:t> employs nonpolar liquids. </a:t>
            </a:r>
          </a:p>
        </p:txBody>
      </p:sp>
      <p:sp>
        <p:nvSpPr>
          <p:cNvPr id="465929" name="Rectangle 9"/>
          <p:cNvSpPr>
            <a:spLocks noChangeArrowheads="1"/>
          </p:cNvSpPr>
          <p:nvPr/>
        </p:nvSpPr>
        <p:spPr bwMode="auto">
          <a:xfrm>
            <a:off x="2016126" y="307976"/>
            <a:ext cx="58578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>
                <a:solidFill>
                  <a:srgbClr val="FF3300"/>
                </a:solidFill>
              </a:rPr>
              <a:t>Using Solubility Principles (cont.)</a:t>
            </a:r>
          </a:p>
        </p:txBody>
      </p:sp>
      <p:sp>
        <p:nvSpPr>
          <p:cNvPr id="465930" name="Rectangle 10"/>
          <p:cNvSpPr>
            <a:spLocks noChangeArrowheads="1"/>
          </p:cNvSpPr>
          <p:nvPr/>
        </p:nvSpPr>
        <p:spPr bwMode="auto">
          <a:xfrm>
            <a:off x="1995488" y="1862138"/>
            <a:ext cx="5453062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 polar liquids damage wool, silk </a:t>
            </a:r>
          </a:p>
        </p:txBody>
      </p:sp>
      <p:sp>
        <p:nvSpPr>
          <p:cNvPr id="465931" name="Rectangle 11"/>
          <p:cNvSpPr>
            <a:spLocks noChangeArrowheads="1"/>
          </p:cNvSpPr>
          <p:nvPr/>
        </p:nvSpPr>
        <p:spPr bwMode="auto">
          <a:xfrm>
            <a:off x="1997076" y="2614613"/>
            <a:ext cx="5846763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 also, dry clean for stubborn stains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	(ink, rust, grease) </a:t>
            </a:r>
          </a:p>
        </p:txBody>
      </p:sp>
      <p:sp>
        <p:nvSpPr>
          <p:cNvPr id="465932" name="Rectangle 12"/>
          <p:cNvSpPr>
            <a:spLocks noChangeArrowheads="1"/>
          </p:cNvSpPr>
          <p:nvPr/>
        </p:nvSpPr>
        <p:spPr bwMode="auto">
          <a:xfrm>
            <a:off x="2008189" y="3748088"/>
            <a:ext cx="687863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 </a:t>
            </a:r>
            <a:r>
              <a:rPr lang="en-US" sz="2800" i="1">
                <a:solidFill>
                  <a:srgbClr val="FF3300"/>
                </a:solidFill>
              </a:rPr>
              <a:t>tetrachloroethylene</a:t>
            </a:r>
            <a:r>
              <a:rPr lang="en-US" sz="2800">
                <a:solidFill>
                  <a:srgbClr val="FF3300"/>
                </a:solidFill>
              </a:rPr>
              <a:t> was in longtime use </a:t>
            </a:r>
          </a:p>
        </p:txBody>
      </p:sp>
      <p:pic>
        <p:nvPicPr>
          <p:cNvPr id="465944" name="Picture 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6401" y="4384676"/>
            <a:ext cx="2314575" cy="213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5946" name="Group 26"/>
          <p:cNvGrpSpPr>
            <a:grpSpLocks/>
          </p:cNvGrpSpPr>
          <p:nvPr/>
        </p:nvGrpSpPr>
        <p:grpSpPr bwMode="auto">
          <a:xfrm>
            <a:off x="2865439" y="4338638"/>
            <a:ext cx="2314575" cy="2101850"/>
            <a:chOff x="845" y="2733"/>
            <a:chExt cx="1458" cy="1324"/>
          </a:xfrm>
        </p:grpSpPr>
        <p:grpSp>
          <p:nvGrpSpPr>
            <p:cNvPr id="465933" name="Group 13"/>
            <p:cNvGrpSpPr>
              <a:grpSpLocks/>
            </p:cNvGrpSpPr>
            <p:nvPr/>
          </p:nvGrpSpPr>
          <p:grpSpPr bwMode="auto">
            <a:xfrm>
              <a:off x="845" y="3279"/>
              <a:ext cx="1458" cy="778"/>
              <a:chOff x="7200" y="13572"/>
              <a:chExt cx="2700" cy="1440"/>
            </a:xfrm>
          </p:grpSpPr>
          <p:sp>
            <p:nvSpPr>
              <p:cNvPr id="465934" name="Text Box 14"/>
              <p:cNvSpPr txBox="1">
                <a:spLocks noChangeArrowheads="1"/>
              </p:cNvSpPr>
              <p:nvPr/>
            </p:nvSpPr>
            <p:spPr bwMode="auto">
              <a:xfrm>
                <a:off x="7920" y="13932"/>
                <a:ext cx="126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</a:rPr>
                  <a:t>C=C</a:t>
                </a:r>
              </a:p>
            </p:txBody>
          </p:sp>
          <p:sp>
            <p:nvSpPr>
              <p:cNvPr id="465935" name="Text Box 15"/>
              <p:cNvSpPr txBox="1">
                <a:spLocks noChangeArrowheads="1"/>
              </p:cNvSpPr>
              <p:nvPr/>
            </p:nvSpPr>
            <p:spPr bwMode="auto">
              <a:xfrm>
                <a:off x="9000" y="13572"/>
                <a:ext cx="90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</a:rPr>
                  <a:t>Cl</a:t>
                </a:r>
              </a:p>
            </p:txBody>
          </p:sp>
          <p:sp>
            <p:nvSpPr>
              <p:cNvPr id="465936" name="Text Box 16"/>
              <p:cNvSpPr txBox="1">
                <a:spLocks noChangeArrowheads="1"/>
              </p:cNvSpPr>
              <p:nvPr/>
            </p:nvSpPr>
            <p:spPr bwMode="auto">
              <a:xfrm>
                <a:off x="9000" y="14292"/>
                <a:ext cx="90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</a:rPr>
                  <a:t>Cl</a:t>
                </a:r>
              </a:p>
            </p:txBody>
          </p:sp>
          <p:sp>
            <p:nvSpPr>
              <p:cNvPr id="465937" name="Text Box 17"/>
              <p:cNvSpPr txBox="1">
                <a:spLocks noChangeArrowheads="1"/>
              </p:cNvSpPr>
              <p:nvPr/>
            </p:nvSpPr>
            <p:spPr bwMode="auto">
              <a:xfrm>
                <a:off x="7200" y="14292"/>
                <a:ext cx="90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</a:rPr>
                  <a:t>Cl</a:t>
                </a:r>
              </a:p>
            </p:txBody>
          </p:sp>
          <p:sp>
            <p:nvSpPr>
              <p:cNvPr id="465938" name="Text Box 18"/>
              <p:cNvSpPr txBox="1">
                <a:spLocks noChangeArrowheads="1"/>
              </p:cNvSpPr>
              <p:nvPr/>
            </p:nvSpPr>
            <p:spPr bwMode="auto">
              <a:xfrm>
                <a:off x="7200" y="13572"/>
                <a:ext cx="900" cy="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</a:rPr>
                  <a:t>Cl</a:t>
                </a:r>
              </a:p>
            </p:txBody>
          </p:sp>
          <p:sp>
            <p:nvSpPr>
              <p:cNvPr id="465939" name="Freeform 19"/>
              <p:cNvSpPr>
                <a:spLocks/>
              </p:cNvSpPr>
              <p:nvPr/>
            </p:nvSpPr>
            <p:spPr bwMode="auto">
              <a:xfrm>
                <a:off x="8853" y="14325"/>
                <a:ext cx="238" cy="1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38" y="138"/>
                  </a:cxn>
                </a:cxnLst>
                <a:rect l="0" t="0" r="r" b="b"/>
                <a:pathLst>
                  <a:path w="238" h="138">
                    <a:moveTo>
                      <a:pt x="0" y="0"/>
                    </a:moveTo>
                    <a:lnTo>
                      <a:pt x="238" y="138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5940" name="Freeform 20"/>
              <p:cNvSpPr>
                <a:spLocks/>
              </p:cNvSpPr>
              <p:nvPr/>
            </p:nvSpPr>
            <p:spPr bwMode="auto">
              <a:xfrm>
                <a:off x="8840" y="13949"/>
                <a:ext cx="251" cy="125"/>
              </a:xfrm>
              <a:custGeom>
                <a:avLst/>
                <a:gdLst/>
                <a:ahLst/>
                <a:cxnLst>
                  <a:cxn ang="0">
                    <a:pos x="0" y="125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5">
                    <a:moveTo>
                      <a:pt x="0" y="125"/>
                    </a:moveTo>
                    <a:lnTo>
                      <a:pt x="251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5941" name="Freeform 21"/>
              <p:cNvSpPr>
                <a:spLocks/>
              </p:cNvSpPr>
              <p:nvPr/>
            </p:nvSpPr>
            <p:spPr bwMode="auto">
              <a:xfrm>
                <a:off x="7751" y="13949"/>
                <a:ext cx="275" cy="13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75" y="138"/>
                  </a:cxn>
                </a:cxnLst>
                <a:rect l="0" t="0" r="r" b="b"/>
                <a:pathLst>
                  <a:path w="275" h="138">
                    <a:moveTo>
                      <a:pt x="0" y="0"/>
                    </a:moveTo>
                    <a:lnTo>
                      <a:pt x="275" y="138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5942" name="Freeform 22"/>
              <p:cNvSpPr>
                <a:spLocks/>
              </p:cNvSpPr>
              <p:nvPr/>
            </p:nvSpPr>
            <p:spPr bwMode="auto">
              <a:xfrm>
                <a:off x="7776" y="14337"/>
                <a:ext cx="238" cy="113"/>
              </a:xfrm>
              <a:custGeom>
                <a:avLst/>
                <a:gdLst/>
                <a:ahLst/>
                <a:cxnLst>
                  <a:cxn ang="0">
                    <a:pos x="0" y="113"/>
                  </a:cxn>
                  <a:cxn ang="0">
                    <a:pos x="238" y="0"/>
                  </a:cxn>
                </a:cxnLst>
                <a:rect l="0" t="0" r="r" b="b"/>
                <a:pathLst>
                  <a:path w="238" h="113">
                    <a:moveTo>
                      <a:pt x="0" y="113"/>
                    </a:moveTo>
                    <a:lnTo>
                      <a:pt x="238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65945" name="Line 25"/>
            <p:cNvSpPr>
              <a:spLocks noChangeShapeType="1"/>
            </p:cNvSpPr>
            <p:nvPr/>
          </p:nvSpPr>
          <p:spPr bwMode="auto">
            <a:xfrm>
              <a:off x="1536" y="2733"/>
              <a:ext cx="0" cy="594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 type="triangle" w="lg" len="lg"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pic>
        <p:nvPicPr>
          <p:cNvPr id="465947" name="Picture 27" descr="an01294_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15351" y="279400"/>
            <a:ext cx="1457325" cy="1593850"/>
          </a:xfrm>
          <a:prstGeom prst="rect">
            <a:avLst/>
          </a:prstGeom>
          <a:noFill/>
        </p:spPr>
      </p:pic>
      <p:grpSp>
        <p:nvGrpSpPr>
          <p:cNvPr id="465952" name="Group 32"/>
          <p:cNvGrpSpPr>
            <a:grpSpLocks/>
          </p:cNvGrpSpPr>
          <p:nvPr/>
        </p:nvGrpSpPr>
        <p:grpSpPr bwMode="auto">
          <a:xfrm>
            <a:off x="8085138" y="1849439"/>
            <a:ext cx="2393950" cy="2070101"/>
            <a:chOff x="4133" y="1165"/>
            <a:chExt cx="1508" cy="1304"/>
          </a:xfrm>
        </p:grpSpPr>
        <p:pic>
          <p:nvPicPr>
            <p:cNvPr id="465949" name="Picture 29" descr="Silkworm%20cycle%205%20-%20body%20closeup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00" y="1239"/>
              <a:ext cx="1332" cy="1110"/>
            </a:xfrm>
            <a:prstGeom prst="rect">
              <a:avLst/>
            </a:prstGeom>
            <a:noFill/>
          </p:spPr>
        </p:pic>
        <p:sp>
          <p:nvSpPr>
            <p:cNvPr id="465950" name="Rectangle 30"/>
            <p:cNvSpPr>
              <a:spLocks noChangeArrowheads="1"/>
            </p:cNvSpPr>
            <p:nvPr/>
          </p:nvSpPr>
          <p:spPr bwMode="auto">
            <a:xfrm>
              <a:off x="4829" y="2139"/>
              <a:ext cx="116" cy="330"/>
            </a:xfrm>
            <a:prstGeom prst="rect">
              <a:avLst/>
            </a:prstGeom>
            <a:solidFill>
              <a:schemeClr val="bg1"/>
            </a:solidFill>
            <a:ln w="222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  <p:sp>
          <p:nvSpPr>
            <p:cNvPr id="465951" name="Rectangle 31"/>
            <p:cNvSpPr>
              <a:spLocks noChangeArrowheads="1"/>
            </p:cNvSpPr>
            <p:nvPr/>
          </p:nvSpPr>
          <p:spPr bwMode="auto">
            <a:xfrm>
              <a:off x="4133" y="1165"/>
              <a:ext cx="1508" cy="330"/>
            </a:xfrm>
            <a:prstGeom prst="rect">
              <a:avLst/>
            </a:prstGeom>
            <a:solidFill>
              <a:schemeClr val="bg1"/>
            </a:solidFill>
            <a:ln w="222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6029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65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5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5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000"/>
                                        <p:tgtEl>
                                          <p:spTgt spid="465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5930" grpId="0"/>
      <p:bldP spid="465931" grpId="0"/>
      <p:bldP spid="4659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52" name="Rectangle 8"/>
          <p:cNvSpPr>
            <a:spLocks noChangeArrowheads="1"/>
          </p:cNvSpPr>
          <p:nvPr/>
        </p:nvSpPr>
        <p:spPr bwMode="auto">
          <a:xfrm>
            <a:off x="1905000" y="255588"/>
            <a:ext cx="50165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emulsifying agent</a:t>
            </a:r>
            <a:r>
              <a:rPr lang="en-US" sz="2800">
                <a:solidFill>
                  <a:srgbClr val="FF3300"/>
                </a:solidFill>
              </a:rPr>
              <a:t> (</a:t>
            </a:r>
            <a:r>
              <a:rPr lang="en-US" sz="2800" u="sng">
                <a:solidFill>
                  <a:srgbClr val="FF3300"/>
                </a:solidFill>
              </a:rPr>
              <a:t>emulsifier</a:t>
            </a:r>
            <a:r>
              <a:rPr lang="en-US" sz="2800">
                <a:solidFill>
                  <a:srgbClr val="FF3300"/>
                </a:solidFill>
              </a:rPr>
              <a:t>): </a:t>
            </a:r>
          </a:p>
        </p:txBody>
      </p:sp>
      <p:sp>
        <p:nvSpPr>
          <p:cNvPr id="466953" name="Rectangle 9"/>
          <p:cNvSpPr>
            <a:spLocks noChangeArrowheads="1"/>
          </p:cNvSpPr>
          <p:nvPr/>
        </p:nvSpPr>
        <p:spPr bwMode="auto">
          <a:xfrm>
            <a:off x="2522539" y="909638"/>
            <a:ext cx="7469187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molecules </a:t>
            </a:r>
            <a:r>
              <a:rPr lang="en-US" sz="2800" baseline="30000">
                <a:solidFill>
                  <a:srgbClr val="000000"/>
                </a:solidFill>
              </a:rPr>
              <a:t>w</a:t>
            </a:r>
            <a:r>
              <a:rPr lang="en-US" sz="2800">
                <a:solidFill>
                  <a:srgbClr val="000000"/>
                </a:solidFill>
              </a:rPr>
              <a:t>/both a polar AND a nonpolar end </a:t>
            </a:r>
          </a:p>
        </p:txBody>
      </p:sp>
      <p:sp>
        <p:nvSpPr>
          <p:cNvPr id="466954" name="Rectangle 10"/>
          <p:cNvSpPr>
            <a:spLocks noChangeArrowheads="1"/>
          </p:cNvSpPr>
          <p:nvPr/>
        </p:nvSpPr>
        <p:spPr bwMode="auto">
          <a:xfrm>
            <a:off x="2106613" y="912813"/>
            <a:ext cx="5207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 </a:t>
            </a:r>
          </a:p>
        </p:txBody>
      </p:sp>
      <p:sp>
        <p:nvSpPr>
          <p:cNvPr id="466955" name="Rectangle 11"/>
          <p:cNvSpPr>
            <a:spLocks noChangeArrowheads="1"/>
          </p:cNvSpPr>
          <p:nvPr/>
        </p:nvSpPr>
        <p:spPr bwMode="auto">
          <a:xfrm>
            <a:off x="2106613" y="1511301"/>
            <a:ext cx="5207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 </a:t>
            </a:r>
          </a:p>
        </p:txBody>
      </p:sp>
      <p:sp>
        <p:nvSpPr>
          <p:cNvPr id="466956" name="Rectangle 12"/>
          <p:cNvSpPr>
            <a:spLocks noChangeArrowheads="1"/>
          </p:cNvSpPr>
          <p:nvPr/>
        </p:nvSpPr>
        <p:spPr bwMode="auto">
          <a:xfrm>
            <a:off x="2525713" y="1511301"/>
            <a:ext cx="729456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allows polar and nonpolar substances to mix </a:t>
            </a:r>
          </a:p>
        </p:txBody>
      </p:sp>
      <p:grpSp>
        <p:nvGrpSpPr>
          <p:cNvPr id="466979" name="Group 35"/>
          <p:cNvGrpSpPr>
            <a:grpSpLocks/>
          </p:cNvGrpSpPr>
          <p:nvPr/>
        </p:nvGrpSpPr>
        <p:grpSpPr bwMode="auto">
          <a:xfrm>
            <a:off x="1838326" y="2081213"/>
            <a:ext cx="1846263" cy="1433512"/>
            <a:chOff x="198" y="1311"/>
            <a:chExt cx="1163" cy="903"/>
          </a:xfrm>
        </p:grpSpPr>
        <p:sp>
          <p:nvSpPr>
            <p:cNvPr id="466957" name="Rectangle 13"/>
            <p:cNvSpPr>
              <a:spLocks noChangeArrowheads="1"/>
            </p:cNvSpPr>
            <p:nvPr/>
          </p:nvSpPr>
          <p:spPr bwMode="auto">
            <a:xfrm>
              <a:off x="198" y="1311"/>
              <a:ext cx="1163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e.g., soap </a:t>
              </a:r>
            </a:p>
          </p:txBody>
        </p:sp>
        <p:sp>
          <p:nvSpPr>
            <p:cNvPr id="466961" name="AutoShape 17"/>
            <p:cNvSpPr>
              <a:spLocks noChangeArrowheads="1"/>
            </p:cNvSpPr>
            <p:nvPr/>
          </p:nvSpPr>
          <p:spPr bwMode="auto">
            <a:xfrm>
              <a:off x="447" y="1850"/>
              <a:ext cx="910" cy="364"/>
            </a:xfrm>
            <a:prstGeom prst="cube">
              <a:avLst>
                <a:gd name="adj" fmla="val 25000"/>
              </a:avLst>
            </a:prstGeom>
            <a:solidFill>
              <a:srgbClr val="FFFFFF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466981" name="Group 37"/>
          <p:cNvGrpSpPr>
            <a:grpSpLocks/>
          </p:cNvGrpSpPr>
          <p:nvPr/>
        </p:nvGrpSpPr>
        <p:grpSpPr bwMode="auto">
          <a:xfrm>
            <a:off x="6134101" y="2079626"/>
            <a:ext cx="1597025" cy="1731963"/>
            <a:chOff x="2904" y="1310"/>
            <a:chExt cx="1006" cy="1091"/>
          </a:xfrm>
        </p:grpSpPr>
        <p:sp>
          <p:nvSpPr>
            <p:cNvPr id="466959" name="Rectangle 15"/>
            <p:cNvSpPr>
              <a:spLocks noChangeArrowheads="1"/>
            </p:cNvSpPr>
            <p:nvPr/>
          </p:nvSpPr>
          <p:spPr bwMode="auto">
            <a:xfrm>
              <a:off x="2980" y="1310"/>
              <a:ext cx="87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lecithin </a:t>
              </a:r>
            </a:p>
          </p:txBody>
        </p:sp>
        <p:pic>
          <p:nvPicPr>
            <p:cNvPr id="466962" name="Picture 18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2904" y="1647"/>
              <a:ext cx="1006" cy="7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66980" name="Group 36"/>
          <p:cNvGrpSpPr>
            <a:grpSpLocks/>
          </p:cNvGrpSpPr>
          <p:nvPr/>
        </p:nvGrpSpPr>
        <p:grpSpPr bwMode="auto">
          <a:xfrm>
            <a:off x="4110038" y="2081214"/>
            <a:ext cx="1701800" cy="1812925"/>
            <a:chOff x="1629" y="1311"/>
            <a:chExt cx="1072" cy="1142"/>
          </a:xfrm>
        </p:grpSpPr>
        <p:sp>
          <p:nvSpPr>
            <p:cNvPr id="466960" name="Rectangle 16"/>
            <p:cNvSpPr>
              <a:spLocks noChangeArrowheads="1"/>
            </p:cNvSpPr>
            <p:nvPr/>
          </p:nvSpPr>
          <p:spPr bwMode="auto">
            <a:xfrm>
              <a:off x="1838" y="1311"/>
              <a:ext cx="665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eggs </a:t>
              </a:r>
            </a:p>
          </p:txBody>
        </p:sp>
        <p:pic>
          <p:nvPicPr>
            <p:cNvPr id="466963" name="Picture 19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/>
            <a:stretch>
              <a:fillRect/>
            </a:stretch>
          </p:blipFill>
          <p:spPr bwMode="auto">
            <a:xfrm>
              <a:off x="1629" y="1671"/>
              <a:ext cx="1072" cy="7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66978" name="Group 34"/>
          <p:cNvGrpSpPr>
            <a:grpSpLocks/>
          </p:cNvGrpSpPr>
          <p:nvPr/>
        </p:nvGrpSpPr>
        <p:grpSpPr bwMode="auto">
          <a:xfrm>
            <a:off x="1735138" y="4079876"/>
            <a:ext cx="5535612" cy="2492375"/>
            <a:chOff x="133" y="2570"/>
            <a:chExt cx="3487" cy="1570"/>
          </a:xfrm>
        </p:grpSpPr>
        <p:grpSp>
          <p:nvGrpSpPr>
            <p:cNvPr id="466965" name="Group 21"/>
            <p:cNvGrpSpPr>
              <a:grpSpLocks/>
            </p:cNvGrpSpPr>
            <p:nvPr/>
          </p:nvGrpSpPr>
          <p:grpSpPr bwMode="auto">
            <a:xfrm>
              <a:off x="335" y="2998"/>
              <a:ext cx="3142" cy="542"/>
              <a:chOff x="3132" y="5508"/>
              <a:chExt cx="5220" cy="900"/>
            </a:xfrm>
          </p:grpSpPr>
          <p:sp>
            <p:nvSpPr>
              <p:cNvPr id="466966" name="Rectangle 22"/>
              <p:cNvSpPr>
                <a:spLocks noChangeArrowheads="1"/>
              </p:cNvSpPr>
              <p:nvPr/>
            </p:nvSpPr>
            <p:spPr bwMode="auto">
              <a:xfrm>
                <a:off x="3132" y="5508"/>
                <a:ext cx="900" cy="900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6967" name="Freeform 23"/>
              <p:cNvSpPr>
                <a:spLocks/>
              </p:cNvSpPr>
              <p:nvPr/>
            </p:nvSpPr>
            <p:spPr bwMode="auto">
              <a:xfrm>
                <a:off x="4032" y="5814"/>
                <a:ext cx="720" cy="77"/>
              </a:xfrm>
              <a:custGeom>
                <a:avLst/>
                <a:gdLst/>
                <a:ahLst/>
                <a:cxnLst>
                  <a:cxn ang="0">
                    <a:pos x="0" y="77"/>
                  </a:cxn>
                  <a:cxn ang="0">
                    <a:pos x="720" y="0"/>
                  </a:cxn>
                </a:cxnLst>
                <a:rect l="0" t="0" r="r" b="b"/>
                <a:pathLst>
                  <a:path w="720" h="77">
                    <a:moveTo>
                      <a:pt x="0" y="77"/>
                    </a:moveTo>
                    <a:lnTo>
                      <a:pt x="720" y="0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6968" name="Line 24"/>
              <p:cNvSpPr>
                <a:spLocks noChangeShapeType="1"/>
              </p:cNvSpPr>
              <p:nvPr/>
            </p:nvSpPr>
            <p:spPr bwMode="auto">
              <a:xfrm>
                <a:off x="475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6969" name="Line 25"/>
              <p:cNvSpPr>
                <a:spLocks noChangeShapeType="1"/>
              </p:cNvSpPr>
              <p:nvPr/>
            </p:nvSpPr>
            <p:spPr bwMode="auto">
              <a:xfrm flipV="1">
                <a:off x="547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6970" name="Line 26"/>
              <p:cNvSpPr>
                <a:spLocks noChangeShapeType="1"/>
              </p:cNvSpPr>
              <p:nvPr/>
            </p:nvSpPr>
            <p:spPr bwMode="auto">
              <a:xfrm>
                <a:off x="619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6971" name="Line 27"/>
              <p:cNvSpPr>
                <a:spLocks noChangeShapeType="1"/>
              </p:cNvSpPr>
              <p:nvPr/>
            </p:nvSpPr>
            <p:spPr bwMode="auto">
              <a:xfrm flipV="1">
                <a:off x="691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6972" name="Line 28"/>
              <p:cNvSpPr>
                <a:spLocks noChangeShapeType="1"/>
              </p:cNvSpPr>
              <p:nvPr/>
            </p:nvSpPr>
            <p:spPr bwMode="auto">
              <a:xfrm>
                <a:off x="763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66973" name="Text Box 29"/>
            <p:cNvSpPr txBox="1">
              <a:spLocks noChangeArrowheads="1"/>
            </p:cNvSpPr>
            <p:nvPr/>
          </p:nvSpPr>
          <p:spPr bwMode="auto">
            <a:xfrm>
              <a:off x="357" y="2606"/>
              <a:ext cx="3108" cy="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 u="sng">
                  <a:solidFill>
                    <a:srgbClr val="000000"/>
                  </a:solidFill>
                </a:rPr>
                <a:t>MODEL OF A SOAP MOLECULE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66974" name="Text Box 30"/>
            <p:cNvSpPr txBox="1">
              <a:spLocks noChangeArrowheads="1"/>
            </p:cNvSpPr>
            <p:nvPr/>
          </p:nvSpPr>
          <p:spPr bwMode="auto">
            <a:xfrm>
              <a:off x="1481" y="3364"/>
              <a:ext cx="1797" cy="7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</a:rPr>
                <a:t>NONPOLAR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</a:rPr>
                <a:t>HYDROCARBON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</a:rPr>
                <a:t>TAIL</a:t>
              </a:r>
            </a:p>
          </p:txBody>
        </p:sp>
        <p:sp>
          <p:nvSpPr>
            <p:cNvPr id="466975" name="Text Box 31"/>
            <p:cNvSpPr txBox="1">
              <a:spLocks noChangeArrowheads="1"/>
            </p:cNvSpPr>
            <p:nvPr/>
          </p:nvSpPr>
          <p:spPr bwMode="auto">
            <a:xfrm>
              <a:off x="133" y="3585"/>
              <a:ext cx="900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</a:rPr>
                <a:t>POLAR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</a:rPr>
                <a:t>HEAD</a:t>
              </a:r>
            </a:p>
          </p:txBody>
        </p:sp>
        <p:sp>
          <p:nvSpPr>
            <p:cNvPr id="466976" name="Text Box 32"/>
            <p:cNvSpPr txBox="1">
              <a:spLocks noChangeArrowheads="1"/>
            </p:cNvSpPr>
            <p:nvPr/>
          </p:nvSpPr>
          <p:spPr bwMode="auto">
            <a:xfrm>
              <a:off x="356" y="3123"/>
              <a:ext cx="52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</a:rPr>
                <a:t>Na</a:t>
              </a:r>
              <a:r>
                <a:rPr lang="en-US" sz="2400" baseline="30000">
                  <a:solidFill>
                    <a:srgbClr val="000000"/>
                  </a:solidFill>
                </a:rPr>
                <a:t>1+</a:t>
              </a:r>
              <a:endParaRPr lang="en-US" sz="2400">
                <a:solidFill>
                  <a:srgbClr val="000000"/>
                </a:solidFill>
              </a:endParaRPr>
            </a:p>
          </p:txBody>
        </p:sp>
        <p:sp>
          <p:nvSpPr>
            <p:cNvPr id="466977" name="Rectangle 33"/>
            <p:cNvSpPr>
              <a:spLocks noChangeArrowheads="1"/>
            </p:cNvSpPr>
            <p:nvPr/>
          </p:nvSpPr>
          <p:spPr bwMode="auto">
            <a:xfrm>
              <a:off x="192" y="2570"/>
              <a:ext cx="3428" cy="1570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800">
                <a:solidFill>
                  <a:srgbClr val="000000"/>
                </a:solidFill>
              </a:endParaRPr>
            </a:p>
          </p:txBody>
        </p:sp>
      </p:grpSp>
      <p:grpSp>
        <p:nvGrpSpPr>
          <p:cNvPr id="467017" name="Group 73"/>
          <p:cNvGrpSpPr>
            <a:grpSpLocks/>
          </p:cNvGrpSpPr>
          <p:nvPr/>
        </p:nvGrpSpPr>
        <p:grpSpPr bwMode="auto">
          <a:xfrm>
            <a:off x="8305801" y="2085975"/>
            <a:ext cx="1789113" cy="4541838"/>
            <a:chOff x="4272" y="1314"/>
            <a:chExt cx="1127" cy="2861"/>
          </a:xfrm>
        </p:grpSpPr>
        <p:sp>
          <p:nvSpPr>
            <p:cNvPr id="466958" name="Rectangle 14"/>
            <p:cNvSpPr>
              <a:spLocks noChangeArrowheads="1"/>
            </p:cNvSpPr>
            <p:nvPr/>
          </p:nvSpPr>
          <p:spPr bwMode="auto">
            <a:xfrm>
              <a:off x="4272" y="1314"/>
              <a:ext cx="112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FF3300"/>
                  </a:solidFill>
                </a:rPr>
                <a:t>detergent </a:t>
              </a:r>
            </a:p>
          </p:txBody>
        </p:sp>
        <p:pic>
          <p:nvPicPr>
            <p:cNvPr id="466982" name="Picture 38" descr="j0340192[1]"/>
            <p:cNvPicPr>
              <a:picLocks noChangeAspect="1" noChangeArrowheads="1"/>
            </p:cNvPicPr>
            <p:nvPr/>
          </p:nvPicPr>
          <p:blipFill>
            <a:blip r:embed="rId4" cstate="print">
              <a:grayscl/>
              <a:biLevel thresh="50000"/>
            </a:blip>
            <a:srcRect/>
            <a:stretch>
              <a:fillRect/>
            </a:stretch>
          </p:blipFill>
          <p:spPr bwMode="auto">
            <a:xfrm>
              <a:off x="4604" y="1681"/>
              <a:ext cx="482" cy="1177"/>
            </a:xfrm>
            <a:prstGeom prst="rect">
              <a:avLst/>
            </a:prstGeom>
            <a:noFill/>
          </p:spPr>
        </p:pic>
        <p:pic>
          <p:nvPicPr>
            <p:cNvPr id="467016" name="Picture 72" descr="j0325300[1]"/>
            <p:cNvPicPr>
              <a:picLocks noChangeAspect="1" noChangeArrowheads="1"/>
            </p:cNvPicPr>
            <p:nvPr/>
          </p:nvPicPr>
          <p:blipFill>
            <a:blip r:embed="rId5" cstate="print">
              <a:grayscl/>
            </a:blip>
            <a:srcRect/>
            <a:stretch>
              <a:fillRect/>
            </a:stretch>
          </p:blipFill>
          <p:spPr bwMode="auto">
            <a:xfrm rot="-645655">
              <a:off x="4277" y="3032"/>
              <a:ext cx="1024" cy="1143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478177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69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69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69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69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69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69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6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66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6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6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66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66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69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669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66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66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70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7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7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7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697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697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6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6953" grpId="0"/>
      <p:bldP spid="4669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6" name="Rectangle 8"/>
          <p:cNvSpPr>
            <a:spLocks noChangeArrowheads="1"/>
          </p:cNvSpPr>
          <p:nvPr/>
        </p:nvSpPr>
        <p:spPr bwMode="auto">
          <a:xfrm>
            <a:off x="2028825" y="219075"/>
            <a:ext cx="5741988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soap</a:t>
            </a:r>
            <a:r>
              <a:rPr lang="en-US" sz="2800">
                <a:solidFill>
                  <a:srgbClr val="FF3300"/>
                </a:solidFill>
              </a:rPr>
              <a:t>		    vs.	    	    </a:t>
            </a:r>
            <a:r>
              <a:rPr lang="en-US" sz="2800" u="sng">
                <a:solidFill>
                  <a:srgbClr val="FF3300"/>
                </a:solidFill>
              </a:rPr>
              <a:t>detergent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				    --</a:t>
            </a:r>
          </a:p>
        </p:txBody>
      </p:sp>
      <p:sp>
        <p:nvSpPr>
          <p:cNvPr id="467977" name="Rectangle 9"/>
          <p:cNvSpPr>
            <a:spLocks noChangeArrowheads="1"/>
          </p:cNvSpPr>
          <p:nvPr/>
        </p:nvSpPr>
        <p:spPr bwMode="auto">
          <a:xfrm>
            <a:off x="2443163" y="668338"/>
            <a:ext cx="3194050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made from animal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and vegetable fats </a:t>
            </a:r>
          </a:p>
        </p:txBody>
      </p:sp>
      <p:sp>
        <p:nvSpPr>
          <p:cNvPr id="467978" name="Rectangle 10"/>
          <p:cNvSpPr>
            <a:spLocks noChangeArrowheads="1"/>
          </p:cNvSpPr>
          <p:nvPr/>
        </p:nvSpPr>
        <p:spPr bwMode="auto">
          <a:xfrm>
            <a:off x="6440488" y="663576"/>
            <a:ext cx="3670300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made from petroleum </a:t>
            </a:r>
          </a:p>
        </p:txBody>
      </p:sp>
      <p:sp>
        <p:nvSpPr>
          <p:cNvPr id="467979" name="Rectangle 11"/>
          <p:cNvSpPr>
            <a:spLocks noChangeArrowheads="1"/>
          </p:cNvSpPr>
          <p:nvPr/>
        </p:nvSpPr>
        <p:spPr bwMode="auto">
          <a:xfrm>
            <a:off x="6092826" y="1155701"/>
            <a:ext cx="4222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--</a:t>
            </a:r>
          </a:p>
        </p:txBody>
      </p:sp>
      <p:sp>
        <p:nvSpPr>
          <p:cNvPr id="467980" name="Rectangle 12"/>
          <p:cNvSpPr>
            <a:spLocks noChangeArrowheads="1"/>
          </p:cNvSpPr>
          <p:nvPr/>
        </p:nvSpPr>
        <p:spPr bwMode="auto">
          <a:xfrm>
            <a:off x="6477001" y="1187450"/>
            <a:ext cx="3313113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works better in hard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000000"/>
                </a:solidFill>
              </a:rPr>
              <a:t>water </a:t>
            </a:r>
          </a:p>
        </p:txBody>
      </p:sp>
      <p:sp>
        <p:nvSpPr>
          <p:cNvPr id="467981" name="Rectangle 13"/>
          <p:cNvSpPr>
            <a:spLocks noChangeArrowheads="1"/>
          </p:cNvSpPr>
          <p:nvPr/>
        </p:nvSpPr>
        <p:spPr bwMode="auto">
          <a:xfrm>
            <a:off x="1846263" y="3422651"/>
            <a:ext cx="8355012" cy="1800225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Hard water contains minerals </a:t>
            </a:r>
            <a:r>
              <a:rPr lang="en-US" sz="2800" baseline="30000">
                <a:solidFill>
                  <a:srgbClr val="FF3300"/>
                </a:solidFill>
              </a:rPr>
              <a:t>w</a:t>
            </a:r>
            <a:r>
              <a:rPr lang="en-US" sz="2800">
                <a:solidFill>
                  <a:srgbClr val="FF3300"/>
                </a:solidFill>
              </a:rPr>
              <a:t>/ions like Ca</a:t>
            </a:r>
            <a:r>
              <a:rPr lang="en-US" sz="2800" baseline="30000">
                <a:solidFill>
                  <a:srgbClr val="FF3300"/>
                </a:solidFill>
              </a:rPr>
              <a:t>2+</a:t>
            </a:r>
            <a:r>
              <a:rPr lang="en-US" sz="2800">
                <a:solidFill>
                  <a:srgbClr val="FF3300"/>
                </a:solidFill>
              </a:rPr>
              <a:t>, Mg</a:t>
            </a:r>
            <a:r>
              <a:rPr lang="en-US" sz="2800" baseline="30000">
                <a:solidFill>
                  <a:srgbClr val="FF3300"/>
                </a:solidFill>
              </a:rPr>
              <a:t>2+</a:t>
            </a:r>
            <a:r>
              <a:rPr lang="en-US" sz="2800">
                <a:solidFill>
                  <a:srgbClr val="FF3300"/>
                </a:solidFill>
              </a:rPr>
              <a:t>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and Fe</a:t>
            </a:r>
            <a:r>
              <a:rPr lang="en-US" sz="2800" baseline="30000">
                <a:solidFill>
                  <a:srgbClr val="FF3300"/>
                </a:solidFill>
              </a:rPr>
              <a:t>3+</a:t>
            </a:r>
            <a:r>
              <a:rPr lang="en-US" sz="2800">
                <a:solidFill>
                  <a:srgbClr val="FF3300"/>
                </a:solidFill>
              </a:rPr>
              <a:t> that replace Na</a:t>
            </a:r>
            <a:r>
              <a:rPr lang="en-US" sz="2800" baseline="30000">
                <a:solidFill>
                  <a:srgbClr val="FF3300"/>
                </a:solidFill>
              </a:rPr>
              <a:t>1+</a:t>
            </a:r>
            <a:r>
              <a:rPr lang="en-US" sz="2800">
                <a:solidFill>
                  <a:srgbClr val="FF3300"/>
                </a:solidFill>
              </a:rPr>
              <a:t> at polar end of soap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molecule. Soap is changed into an insoluble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precipitate (i.e., soap scum). </a:t>
            </a:r>
          </a:p>
        </p:txBody>
      </p:sp>
      <p:grpSp>
        <p:nvGrpSpPr>
          <p:cNvPr id="467996" name="Group 28"/>
          <p:cNvGrpSpPr>
            <a:grpSpLocks/>
          </p:cNvGrpSpPr>
          <p:nvPr/>
        </p:nvGrpSpPr>
        <p:grpSpPr bwMode="auto">
          <a:xfrm>
            <a:off x="2928938" y="1927225"/>
            <a:ext cx="5688012" cy="1500188"/>
            <a:chOff x="387" y="1170"/>
            <a:chExt cx="3583" cy="945"/>
          </a:xfrm>
        </p:grpSpPr>
        <p:grpSp>
          <p:nvGrpSpPr>
            <p:cNvPr id="467983" name="Group 15"/>
            <p:cNvGrpSpPr>
              <a:grpSpLocks/>
            </p:cNvGrpSpPr>
            <p:nvPr/>
          </p:nvGrpSpPr>
          <p:grpSpPr bwMode="auto">
            <a:xfrm>
              <a:off x="828" y="1170"/>
              <a:ext cx="3142" cy="542"/>
              <a:chOff x="3132" y="5508"/>
              <a:chExt cx="5220" cy="900"/>
            </a:xfrm>
          </p:grpSpPr>
          <p:sp>
            <p:nvSpPr>
              <p:cNvPr id="467984" name="Rectangle 16"/>
              <p:cNvSpPr>
                <a:spLocks noChangeArrowheads="1"/>
              </p:cNvSpPr>
              <p:nvPr/>
            </p:nvSpPr>
            <p:spPr bwMode="auto">
              <a:xfrm>
                <a:off x="3132" y="5508"/>
                <a:ext cx="900" cy="900"/>
              </a:xfrm>
              <a:prstGeom prst="rect">
                <a:avLst/>
              </a:prstGeom>
              <a:solidFill>
                <a:srgbClr val="FFFFFF"/>
              </a:solidFill>
              <a:ln w="3810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7985" name="Freeform 17"/>
              <p:cNvSpPr>
                <a:spLocks/>
              </p:cNvSpPr>
              <p:nvPr/>
            </p:nvSpPr>
            <p:spPr bwMode="auto">
              <a:xfrm>
                <a:off x="4032" y="5814"/>
                <a:ext cx="720" cy="77"/>
              </a:xfrm>
              <a:custGeom>
                <a:avLst/>
                <a:gdLst/>
                <a:ahLst/>
                <a:cxnLst>
                  <a:cxn ang="0">
                    <a:pos x="0" y="77"/>
                  </a:cxn>
                  <a:cxn ang="0">
                    <a:pos x="720" y="0"/>
                  </a:cxn>
                </a:cxnLst>
                <a:rect l="0" t="0" r="r" b="b"/>
                <a:pathLst>
                  <a:path w="720" h="77">
                    <a:moveTo>
                      <a:pt x="0" y="77"/>
                    </a:moveTo>
                    <a:lnTo>
                      <a:pt x="720" y="0"/>
                    </a:lnTo>
                  </a:path>
                </a:pathLst>
              </a:custGeom>
              <a:noFill/>
              <a:ln w="38100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7986" name="Line 18"/>
              <p:cNvSpPr>
                <a:spLocks noChangeShapeType="1"/>
              </p:cNvSpPr>
              <p:nvPr/>
            </p:nvSpPr>
            <p:spPr bwMode="auto">
              <a:xfrm>
                <a:off x="475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7987" name="Line 19"/>
              <p:cNvSpPr>
                <a:spLocks noChangeShapeType="1"/>
              </p:cNvSpPr>
              <p:nvPr/>
            </p:nvSpPr>
            <p:spPr bwMode="auto">
              <a:xfrm flipV="1">
                <a:off x="547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7988" name="Line 20"/>
              <p:cNvSpPr>
                <a:spLocks noChangeShapeType="1"/>
              </p:cNvSpPr>
              <p:nvPr/>
            </p:nvSpPr>
            <p:spPr bwMode="auto">
              <a:xfrm>
                <a:off x="619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7989" name="Line 21"/>
              <p:cNvSpPr>
                <a:spLocks noChangeShapeType="1"/>
              </p:cNvSpPr>
              <p:nvPr/>
            </p:nvSpPr>
            <p:spPr bwMode="auto">
              <a:xfrm flipV="1">
                <a:off x="691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7990" name="Line 22"/>
              <p:cNvSpPr>
                <a:spLocks noChangeShapeType="1"/>
              </p:cNvSpPr>
              <p:nvPr/>
            </p:nvSpPr>
            <p:spPr bwMode="auto">
              <a:xfrm>
                <a:off x="7632" y="5814"/>
                <a:ext cx="720" cy="180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467992" name="Text Box 24"/>
            <p:cNvSpPr txBox="1">
              <a:spLocks noChangeArrowheads="1"/>
            </p:cNvSpPr>
            <p:nvPr/>
          </p:nvSpPr>
          <p:spPr bwMode="auto">
            <a:xfrm>
              <a:off x="1902" y="1491"/>
              <a:ext cx="1504" cy="6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NONPOLAR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HYDROCARBON</a:t>
              </a:r>
            </a:p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TAIL</a:t>
              </a:r>
            </a:p>
          </p:txBody>
        </p:sp>
        <p:sp>
          <p:nvSpPr>
            <p:cNvPr id="467993" name="Text Box 25"/>
            <p:cNvSpPr txBox="1">
              <a:spLocks noChangeArrowheads="1"/>
            </p:cNvSpPr>
            <p:nvPr/>
          </p:nvSpPr>
          <p:spPr bwMode="auto">
            <a:xfrm>
              <a:off x="387" y="1766"/>
              <a:ext cx="1379" cy="2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>
                  <a:solidFill>
                    <a:srgbClr val="000000"/>
                  </a:solidFill>
                </a:rPr>
                <a:t>POLAR HEAD</a:t>
              </a:r>
            </a:p>
          </p:txBody>
        </p:sp>
        <p:sp>
          <p:nvSpPr>
            <p:cNvPr id="467994" name="Text Box 26"/>
            <p:cNvSpPr txBox="1">
              <a:spLocks noChangeArrowheads="1"/>
            </p:cNvSpPr>
            <p:nvPr/>
          </p:nvSpPr>
          <p:spPr bwMode="auto">
            <a:xfrm>
              <a:off x="849" y="1295"/>
              <a:ext cx="523" cy="3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400">
                  <a:solidFill>
                    <a:srgbClr val="000000"/>
                  </a:solidFill>
                </a:rPr>
                <a:t>Na</a:t>
              </a:r>
              <a:r>
                <a:rPr lang="en-US" sz="2400" baseline="30000">
                  <a:solidFill>
                    <a:srgbClr val="000000"/>
                  </a:solidFill>
                </a:rPr>
                <a:t>1+</a:t>
              </a:r>
              <a:endParaRPr lang="en-US" sz="2400">
                <a:solidFill>
                  <a:srgbClr val="000000"/>
                </a:solidFill>
              </a:endParaRPr>
            </a:p>
          </p:txBody>
        </p:sp>
      </p:grpSp>
      <p:sp>
        <p:nvSpPr>
          <p:cNvPr id="467997" name="Rectangle 29"/>
          <p:cNvSpPr>
            <a:spLocks noChangeArrowheads="1"/>
          </p:cNvSpPr>
          <p:nvPr/>
        </p:nvSpPr>
        <p:spPr bwMode="auto">
          <a:xfrm>
            <a:off x="1830389" y="5405438"/>
            <a:ext cx="53482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u="sng">
                <a:solidFill>
                  <a:srgbClr val="FF3300"/>
                </a:solidFill>
              </a:rPr>
              <a:t>micelle</a:t>
            </a:r>
            <a:r>
              <a:rPr lang="en-US" sz="2800">
                <a:solidFill>
                  <a:srgbClr val="FF3300"/>
                </a:solidFill>
              </a:rPr>
              <a:t>: a liquid droplet covered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>
                <a:solidFill>
                  <a:srgbClr val="FF3300"/>
                </a:solidFill>
              </a:rPr>
              <a:t>    </a:t>
            </a:r>
            <a:r>
              <a:rPr lang="en-US" sz="2800" baseline="30000">
                <a:solidFill>
                  <a:srgbClr val="FF3300"/>
                </a:solidFill>
              </a:rPr>
              <a:t>w</a:t>
            </a:r>
            <a:r>
              <a:rPr lang="en-US" sz="2800">
                <a:solidFill>
                  <a:srgbClr val="FF3300"/>
                </a:solidFill>
              </a:rPr>
              <a:t>/soap or detergent molecules</a:t>
            </a:r>
          </a:p>
        </p:txBody>
      </p:sp>
      <p:grpSp>
        <p:nvGrpSpPr>
          <p:cNvPr id="468049" name="Group 81"/>
          <p:cNvGrpSpPr>
            <a:grpSpLocks/>
          </p:cNvGrpSpPr>
          <p:nvPr/>
        </p:nvGrpSpPr>
        <p:grpSpPr bwMode="auto">
          <a:xfrm>
            <a:off x="7870825" y="4840289"/>
            <a:ext cx="1924050" cy="1889125"/>
            <a:chOff x="3998" y="3049"/>
            <a:chExt cx="1212" cy="1190"/>
          </a:xfrm>
        </p:grpSpPr>
        <p:grpSp>
          <p:nvGrpSpPr>
            <p:cNvPr id="468000" name="Group 32"/>
            <p:cNvGrpSpPr>
              <a:grpSpLocks/>
            </p:cNvGrpSpPr>
            <p:nvPr/>
          </p:nvGrpSpPr>
          <p:grpSpPr bwMode="auto">
            <a:xfrm>
              <a:off x="4625" y="3050"/>
              <a:ext cx="101" cy="346"/>
              <a:chOff x="9577" y="12674"/>
              <a:chExt cx="180" cy="616"/>
            </a:xfrm>
          </p:grpSpPr>
          <p:sp>
            <p:nvSpPr>
              <p:cNvPr id="468001" name="Oval 33"/>
              <p:cNvSpPr>
                <a:spLocks noChangeArrowheads="1"/>
              </p:cNvSpPr>
              <p:nvPr/>
            </p:nvSpPr>
            <p:spPr bwMode="auto">
              <a:xfrm rot="515052">
                <a:off x="9577" y="12674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02" name="Freeform 34"/>
              <p:cNvSpPr>
                <a:spLocks/>
              </p:cNvSpPr>
              <p:nvPr/>
            </p:nvSpPr>
            <p:spPr bwMode="auto">
              <a:xfrm>
                <a:off x="9595" y="12767"/>
                <a:ext cx="81" cy="523"/>
              </a:xfrm>
              <a:custGeom>
                <a:avLst/>
                <a:gdLst/>
                <a:ahLst/>
                <a:cxnLst>
                  <a:cxn ang="0">
                    <a:pos x="81" y="0"/>
                  </a:cxn>
                  <a:cxn ang="0">
                    <a:pos x="0" y="523"/>
                  </a:cxn>
                </a:cxnLst>
                <a:rect l="0" t="0" r="r" b="b"/>
                <a:pathLst>
                  <a:path w="81" h="523">
                    <a:moveTo>
                      <a:pt x="81" y="0"/>
                    </a:moveTo>
                    <a:lnTo>
                      <a:pt x="0" y="523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03" name="Group 35"/>
            <p:cNvGrpSpPr>
              <a:grpSpLocks/>
            </p:cNvGrpSpPr>
            <p:nvPr/>
          </p:nvGrpSpPr>
          <p:grpSpPr bwMode="auto">
            <a:xfrm rot="-997289">
              <a:off x="4402" y="3049"/>
              <a:ext cx="101" cy="382"/>
              <a:chOff x="7740" y="12492"/>
              <a:chExt cx="180" cy="681"/>
            </a:xfrm>
          </p:grpSpPr>
          <p:sp>
            <p:nvSpPr>
              <p:cNvPr id="468004" name="Oval 36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05" name="Freeform 37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06" name="Group 38"/>
            <p:cNvGrpSpPr>
              <a:grpSpLocks/>
            </p:cNvGrpSpPr>
            <p:nvPr/>
          </p:nvGrpSpPr>
          <p:grpSpPr bwMode="auto">
            <a:xfrm rot="2367039">
              <a:off x="4806" y="3071"/>
              <a:ext cx="101" cy="382"/>
              <a:chOff x="7740" y="12492"/>
              <a:chExt cx="180" cy="681"/>
            </a:xfrm>
          </p:grpSpPr>
          <p:sp>
            <p:nvSpPr>
              <p:cNvPr id="468007" name="Oval 39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08" name="Freeform 40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09" name="Group 41"/>
            <p:cNvGrpSpPr>
              <a:grpSpLocks/>
            </p:cNvGrpSpPr>
            <p:nvPr/>
          </p:nvGrpSpPr>
          <p:grpSpPr bwMode="auto">
            <a:xfrm rot="-3535597">
              <a:off x="4160" y="3212"/>
              <a:ext cx="101" cy="382"/>
              <a:chOff x="7740" y="12492"/>
              <a:chExt cx="180" cy="681"/>
            </a:xfrm>
          </p:grpSpPr>
          <p:sp>
            <p:nvSpPr>
              <p:cNvPr id="468010" name="Oval 42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11" name="Freeform 43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12" name="Group 44"/>
            <p:cNvGrpSpPr>
              <a:grpSpLocks/>
            </p:cNvGrpSpPr>
            <p:nvPr/>
          </p:nvGrpSpPr>
          <p:grpSpPr bwMode="auto">
            <a:xfrm rot="16280383">
              <a:off x="4138" y="3414"/>
              <a:ext cx="101" cy="382"/>
              <a:chOff x="7740" y="12492"/>
              <a:chExt cx="180" cy="681"/>
            </a:xfrm>
          </p:grpSpPr>
          <p:sp>
            <p:nvSpPr>
              <p:cNvPr id="468013" name="Oval 45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14" name="Freeform 46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15" name="Group 47"/>
            <p:cNvGrpSpPr>
              <a:grpSpLocks/>
            </p:cNvGrpSpPr>
            <p:nvPr/>
          </p:nvGrpSpPr>
          <p:grpSpPr bwMode="auto">
            <a:xfrm rot="7984432">
              <a:off x="4906" y="3717"/>
              <a:ext cx="101" cy="382"/>
              <a:chOff x="7740" y="12492"/>
              <a:chExt cx="180" cy="681"/>
            </a:xfrm>
          </p:grpSpPr>
          <p:sp>
            <p:nvSpPr>
              <p:cNvPr id="468016" name="Oval 48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17" name="Freeform 49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18" name="Group 50"/>
            <p:cNvGrpSpPr>
              <a:grpSpLocks/>
            </p:cNvGrpSpPr>
            <p:nvPr/>
          </p:nvGrpSpPr>
          <p:grpSpPr bwMode="auto">
            <a:xfrm rot="-2689373">
              <a:off x="4262" y="3110"/>
              <a:ext cx="101" cy="382"/>
              <a:chOff x="7740" y="12492"/>
              <a:chExt cx="180" cy="681"/>
            </a:xfrm>
          </p:grpSpPr>
          <p:sp>
            <p:nvSpPr>
              <p:cNvPr id="468019" name="Oval 51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20" name="Freeform 52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21" name="Group 53"/>
            <p:cNvGrpSpPr>
              <a:grpSpLocks/>
            </p:cNvGrpSpPr>
            <p:nvPr/>
          </p:nvGrpSpPr>
          <p:grpSpPr bwMode="auto">
            <a:xfrm rot="15495161">
              <a:off x="4160" y="3616"/>
              <a:ext cx="101" cy="382"/>
              <a:chOff x="7740" y="12492"/>
              <a:chExt cx="180" cy="681"/>
            </a:xfrm>
          </p:grpSpPr>
          <p:sp>
            <p:nvSpPr>
              <p:cNvPr id="468022" name="Oval 54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23" name="Freeform 55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24" name="Group 56"/>
            <p:cNvGrpSpPr>
              <a:grpSpLocks/>
            </p:cNvGrpSpPr>
            <p:nvPr/>
          </p:nvGrpSpPr>
          <p:grpSpPr bwMode="auto">
            <a:xfrm rot="13175993">
              <a:off x="4301" y="3778"/>
              <a:ext cx="101" cy="382"/>
              <a:chOff x="7740" y="12492"/>
              <a:chExt cx="180" cy="681"/>
            </a:xfrm>
          </p:grpSpPr>
          <p:sp>
            <p:nvSpPr>
              <p:cNvPr id="468025" name="Oval 57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26" name="Freeform 58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27" name="Group 59"/>
            <p:cNvGrpSpPr>
              <a:grpSpLocks/>
            </p:cNvGrpSpPr>
            <p:nvPr/>
          </p:nvGrpSpPr>
          <p:grpSpPr bwMode="auto">
            <a:xfrm rot="10880384">
              <a:off x="4503" y="3857"/>
              <a:ext cx="101" cy="382"/>
              <a:chOff x="7740" y="12492"/>
              <a:chExt cx="180" cy="681"/>
            </a:xfrm>
          </p:grpSpPr>
          <p:sp>
            <p:nvSpPr>
              <p:cNvPr id="468028" name="Oval 60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29" name="Freeform 61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30" name="Group 62"/>
            <p:cNvGrpSpPr>
              <a:grpSpLocks/>
            </p:cNvGrpSpPr>
            <p:nvPr/>
          </p:nvGrpSpPr>
          <p:grpSpPr bwMode="auto">
            <a:xfrm rot="9693401">
              <a:off x="4705" y="3857"/>
              <a:ext cx="101" cy="382"/>
              <a:chOff x="7740" y="12492"/>
              <a:chExt cx="180" cy="681"/>
            </a:xfrm>
          </p:grpSpPr>
          <p:sp>
            <p:nvSpPr>
              <p:cNvPr id="468031" name="Oval 63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32" name="Freeform 64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33" name="Group 65"/>
            <p:cNvGrpSpPr>
              <a:grpSpLocks/>
            </p:cNvGrpSpPr>
            <p:nvPr/>
          </p:nvGrpSpPr>
          <p:grpSpPr bwMode="auto">
            <a:xfrm rot="5933093">
              <a:off x="4968" y="3515"/>
              <a:ext cx="101" cy="382"/>
              <a:chOff x="7740" y="12492"/>
              <a:chExt cx="180" cy="681"/>
            </a:xfrm>
          </p:grpSpPr>
          <p:sp>
            <p:nvSpPr>
              <p:cNvPr id="468034" name="Oval 66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35" name="Freeform 67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36" name="Group 68"/>
            <p:cNvGrpSpPr>
              <a:grpSpLocks/>
            </p:cNvGrpSpPr>
            <p:nvPr/>
          </p:nvGrpSpPr>
          <p:grpSpPr bwMode="auto">
            <a:xfrm rot="3460552">
              <a:off x="4940" y="3206"/>
              <a:ext cx="101" cy="382"/>
              <a:chOff x="7740" y="12492"/>
              <a:chExt cx="180" cy="681"/>
            </a:xfrm>
          </p:grpSpPr>
          <p:sp>
            <p:nvSpPr>
              <p:cNvPr id="468037" name="Oval 69"/>
              <p:cNvSpPr>
                <a:spLocks noChangeArrowheads="1"/>
              </p:cNvSpPr>
              <p:nvPr/>
            </p:nvSpPr>
            <p:spPr bwMode="auto">
              <a:xfrm>
                <a:off x="7740" y="124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38" name="Freeform 70"/>
              <p:cNvSpPr>
                <a:spLocks/>
              </p:cNvSpPr>
              <p:nvPr/>
            </p:nvSpPr>
            <p:spPr bwMode="auto">
              <a:xfrm>
                <a:off x="7839" y="12584"/>
                <a:ext cx="1" cy="58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589"/>
                  </a:cxn>
                </a:cxnLst>
                <a:rect l="0" t="0" r="r" b="b"/>
                <a:pathLst>
                  <a:path w="1" h="589">
                    <a:moveTo>
                      <a:pt x="0" y="0"/>
                    </a:moveTo>
                    <a:lnTo>
                      <a:pt x="0" y="58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68039" name="Group 71"/>
            <p:cNvGrpSpPr>
              <a:grpSpLocks/>
            </p:cNvGrpSpPr>
            <p:nvPr/>
          </p:nvGrpSpPr>
          <p:grpSpPr bwMode="auto">
            <a:xfrm>
              <a:off x="4842" y="3453"/>
              <a:ext cx="359" cy="122"/>
              <a:chOff x="9964" y="13392"/>
              <a:chExt cx="640" cy="217"/>
            </a:xfrm>
          </p:grpSpPr>
          <p:sp>
            <p:nvSpPr>
              <p:cNvPr id="468040" name="Oval 72"/>
              <p:cNvSpPr>
                <a:spLocks noChangeArrowheads="1"/>
              </p:cNvSpPr>
              <p:nvPr/>
            </p:nvSpPr>
            <p:spPr bwMode="auto">
              <a:xfrm rot="25764825">
                <a:off x="10424" y="13392"/>
                <a:ext cx="180" cy="180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41" name="Freeform 73"/>
              <p:cNvSpPr>
                <a:spLocks/>
              </p:cNvSpPr>
              <p:nvPr/>
            </p:nvSpPr>
            <p:spPr bwMode="auto">
              <a:xfrm>
                <a:off x="9964" y="13480"/>
                <a:ext cx="541" cy="129"/>
              </a:xfrm>
              <a:custGeom>
                <a:avLst/>
                <a:gdLst/>
                <a:ahLst/>
                <a:cxnLst>
                  <a:cxn ang="0">
                    <a:pos x="541" y="0"/>
                  </a:cxn>
                  <a:cxn ang="0">
                    <a:pos x="0" y="129"/>
                  </a:cxn>
                </a:cxnLst>
                <a:rect l="0" t="0" r="r" b="b"/>
                <a:pathLst>
                  <a:path w="541" h="129">
                    <a:moveTo>
                      <a:pt x="541" y="0"/>
                    </a:moveTo>
                    <a:lnTo>
                      <a:pt x="0" y="129"/>
                    </a:lnTo>
                  </a:path>
                </a:pathLst>
              </a:custGeom>
              <a:solidFill>
                <a:srgbClr val="000000"/>
              </a:solidFill>
              <a:ln w="15875">
                <a:solidFill>
                  <a:srgbClr val="000000"/>
                </a:solidFill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</p:grpSp>
      </p:grpSp>
      <p:grpSp>
        <p:nvGrpSpPr>
          <p:cNvPr id="468048" name="Group 80"/>
          <p:cNvGrpSpPr>
            <a:grpSpLocks/>
          </p:cNvGrpSpPr>
          <p:nvPr/>
        </p:nvGrpSpPr>
        <p:grpSpPr bwMode="auto">
          <a:xfrm>
            <a:off x="6875463" y="4346576"/>
            <a:ext cx="3676650" cy="2289175"/>
            <a:chOff x="3371" y="2738"/>
            <a:chExt cx="2316" cy="1442"/>
          </a:xfrm>
        </p:grpSpPr>
        <p:grpSp>
          <p:nvGrpSpPr>
            <p:cNvPr id="468043" name="Group 75"/>
            <p:cNvGrpSpPr>
              <a:grpSpLocks/>
            </p:cNvGrpSpPr>
            <p:nvPr/>
          </p:nvGrpSpPr>
          <p:grpSpPr bwMode="auto">
            <a:xfrm>
              <a:off x="4402" y="3431"/>
              <a:ext cx="404" cy="404"/>
              <a:chOff x="4402" y="3431"/>
              <a:chExt cx="404" cy="404"/>
            </a:xfrm>
          </p:grpSpPr>
          <p:sp>
            <p:nvSpPr>
              <p:cNvPr id="467999" name="Oval 31"/>
              <p:cNvSpPr>
                <a:spLocks noChangeArrowheads="1"/>
              </p:cNvSpPr>
              <p:nvPr/>
            </p:nvSpPr>
            <p:spPr bwMode="auto">
              <a:xfrm>
                <a:off x="4402" y="3431"/>
                <a:ext cx="404" cy="404"/>
              </a:xfrm>
              <a:prstGeom prst="ellipse">
                <a:avLst/>
              </a:prstGeom>
              <a:noFill/>
              <a:ln w="1587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800">
                  <a:solidFill>
                    <a:srgbClr val="000000"/>
                  </a:solidFill>
                </a:endParaRPr>
              </a:p>
            </p:txBody>
          </p:sp>
          <p:sp>
            <p:nvSpPr>
              <p:cNvPr id="468042" name="Rectangle 74"/>
              <p:cNvSpPr>
                <a:spLocks noChangeArrowheads="1"/>
              </p:cNvSpPr>
              <p:nvPr/>
            </p:nvSpPr>
            <p:spPr bwMode="auto">
              <a:xfrm>
                <a:off x="4410" y="3460"/>
                <a:ext cx="341" cy="327"/>
              </a:xfrm>
              <a:prstGeom prst="rect">
                <a:avLst/>
              </a:prstGeom>
              <a:noFill/>
              <a:ln w="22225" algn="ctr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800">
                    <a:solidFill>
                      <a:srgbClr val="000000"/>
                    </a:solidFill>
                  </a:rPr>
                  <a:t>oil</a:t>
                </a:r>
              </a:p>
            </p:txBody>
          </p:sp>
        </p:grpSp>
        <p:sp>
          <p:nvSpPr>
            <p:cNvPr id="468044" name="Rectangle 76"/>
            <p:cNvSpPr>
              <a:spLocks noChangeArrowheads="1"/>
            </p:cNvSpPr>
            <p:nvPr/>
          </p:nvSpPr>
          <p:spPr bwMode="auto">
            <a:xfrm>
              <a:off x="3371" y="3058"/>
              <a:ext cx="53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</a:t>
              </a:r>
              <a:r>
                <a:rPr lang="en-US" sz="2800" baseline="-25000">
                  <a:solidFill>
                    <a:srgbClr val="000000"/>
                  </a:solidFill>
                </a:rPr>
                <a:t>2</a:t>
              </a:r>
              <a:r>
                <a:rPr lang="en-US" sz="2800">
                  <a:solidFill>
                    <a:srgbClr val="000000"/>
                  </a:solidFill>
                </a:rPr>
                <a:t>O</a:t>
              </a:r>
            </a:p>
          </p:txBody>
        </p:sp>
        <p:sp>
          <p:nvSpPr>
            <p:cNvPr id="468045" name="Rectangle 77"/>
            <p:cNvSpPr>
              <a:spLocks noChangeArrowheads="1"/>
            </p:cNvSpPr>
            <p:nvPr/>
          </p:nvSpPr>
          <p:spPr bwMode="auto">
            <a:xfrm>
              <a:off x="5053" y="2738"/>
              <a:ext cx="53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</a:t>
              </a:r>
              <a:r>
                <a:rPr lang="en-US" sz="2800" baseline="-25000">
                  <a:solidFill>
                    <a:srgbClr val="000000"/>
                  </a:solidFill>
                </a:rPr>
                <a:t>2</a:t>
              </a:r>
              <a:r>
                <a:rPr lang="en-US" sz="2800">
                  <a:solidFill>
                    <a:srgbClr val="000000"/>
                  </a:solidFill>
                </a:rPr>
                <a:t>O</a:t>
              </a:r>
            </a:p>
          </p:txBody>
        </p:sp>
        <p:sp>
          <p:nvSpPr>
            <p:cNvPr id="468046" name="Rectangle 78"/>
            <p:cNvSpPr>
              <a:spLocks noChangeArrowheads="1"/>
            </p:cNvSpPr>
            <p:nvPr/>
          </p:nvSpPr>
          <p:spPr bwMode="auto">
            <a:xfrm>
              <a:off x="3468" y="3853"/>
              <a:ext cx="53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</a:t>
              </a:r>
              <a:r>
                <a:rPr lang="en-US" sz="2800" baseline="-25000">
                  <a:solidFill>
                    <a:srgbClr val="000000"/>
                  </a:solidFill>
                </a:rPr>
                <a:t>2</a:t>
              </a:r>
              <a:r>
                <a:rPr lang="en-US" sz="2800">
                  <a:solidFill>
                    <a:srgbClr val="000000"/>
                  </a:solidFill>
                </a:rPr>
                <a:t>O</a:t>
              </a:r>
            </a:p>
          </p:txBody>
        </p:sp>
        <p:sp>
          <p:nvSpPr>
            <p:cNvPr id="468047" name="Rectangle 79"/>
            <p:cNvSpPr>
              <a:spLocks noChangeArrowheads="1"/>
            </p:cNvSpPr>
            <p:nvPr/>
          </p:nvSpPr>
          <p:spPr bwMode="auto">
            <a:xfrm>
              <a:off x="5150" y="3845"/>
              <a:ext cx="537" cy="327"/>
            </a:xfrm>
            <a:prstGeom prst="rect">
              <a:avLst/>
            </a:prstGeom>
            <a:noFill/>
            <a:ln w="222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800">
                  <a:solidFill>
                    <a:srgbClr val="000000"/>
                  </a:solidFill>
                </a:rPr>
                <a:t>H</a:t>
              </a:r>
              <a:r>
                <a:rPr lang="en-US" sz="2800" baseline="-25000">
                  <a:solidFill>
                    <a:srgbClr val="000000"/>
                  </a:solidFill>
                </a:rPr>
                <a:t>2</a:t>
              </a:r>
              <a:r>
                <a:rPr lang="en-US" sz="2800">
                  <a:solidFill>
                    <a:srgbClr val="000000"/>
                  </a:solidFill>
                </a:rPr>
                <a:t>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557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79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79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79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67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7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79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79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67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67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7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799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799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67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68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68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7977" grpId="0"/>
      <p:bldP spid="467978" grpId="0"/>
      <p:bldP spid="467980" grpId="0"/>
      <p:bldP spid="467981" grpId="0"/>
      <p:bldP spid="4679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20899"/>
            <a:ext cx="3276600" cy="1143000"/>
          </a:xfrm>
        </p:spPr>
        <p:txBody>
          <a:bodyPr/>
          <a:lstStyle/>
          <a:p>
            <a:r>
              <a:rPr lang="en-US" dirty="0"/>
              <a:t>Solubility Table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119130" y="6477336"/>
            <a:ext cx="47180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dirty="0" err="1">
                <a:solidFill>
                  <a:srgbClr val="000000"/>
                </a:solidFill>
              </a:rPr>
              <a:t>LeMay</a:t>
            </a:r>
            <a:r>
              <a:rPr lang="en-US" sz="800" dirty="0">
                <a:solidFill>
                  <a:srgbClr val="000000"/>
                </a:solidFill>
              </a:rPr>
              <a:t> </a:t>
            </a:r>
            <a:r>
              <a:rPr lang="en-US" sz="800" dirty="0" err="1">
                <a:solidFill>
                  <a:srgbClr val="000000"/>
                </a:solidFill>
              </a:rPr>
              <a:t>Jr</a:t>
            </a:r>
            <a:r>
              <a:rPr lang="en-US" sz="800" dirty="0">
                <a:solidFill>
                  <a:srgbClr val="000000"/>
                </a:solidFill>
              </a:rPr>
              <a:t>, </a:t>
            </a:r>
            <a:r>
              <a:rPr lang="en-US" sz="800" dirty="0" err="1">
                <a:solidFill>
                  <a:srgbClr val="000000"/>
                </a:solidFill>
              </a:rPr>
              <a:t>Beall</a:t>
            </a:r>
            <a:r>
              <a:rPr lang="en-US" sz="800" dirty="0">
                <a:solidFill>
                  <a:srgbClr val="000000"/>
                </a:solidFill>
              </a:rPr>
              <a:t>, </a:t>
            </a:r>
            <a:r>
              <a:rPr lang="en-US" sz="800" dirty="0" err="1">
                <a:solidFill>
                  <a:srgbClr val="000000"/>
                </a:solidFill>
              </a:rPr>
              <a:t>Robblee</a:t>
            </a:r>
            <a:r>
              <a:rPr lang="en-US" sz="800" dirty="0">
                <a:solidFill>
                  <a:srgbClr val="000000"/>
                </a:solidFill>
              </a:rPr>
              <a:t>, Brower, </a:t>
            </a:r>
            <a:r>
              <a:rPr lang="en-US" sz="800" u="sng" dirty="0">
                <a:solidFill>
                  <a:srgbClr val="000000"/>
                </a:solidFill>
              </a:rPr>
              <a:t>Chemistry Connections to Our Changing World </a:t>
            </a:r>
            <a:r>
              <a:rPr lang="en-US" sz="800" dirty="0">
                <a:solidFill>
                  <a:srgbClr val="000000"/>
                </a:solidFill>
              </a:rPr>
              <a:t> , 1996, page 517</a:t>
            </a:r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6537325" y="990600"/>
            <a:ext cx="3657600" cy="5181600"/>
          </a:xfrm>
          <a:prstGeom prst="rect">
            <a:avLst/>
          </a:prstGeom>
          <a:noFill/>
          <a:ln>
            <a:noFill/>
          </a:ln>
          <a:effectLst>
            <a:outerShdw dist="107763" dir="18900000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CFBF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>
            <a:off x="6537325" y="6172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6537326" y="1219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>
            <a:off x="6537325" y="838200"/>
            <a:ext cx="365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6369050" y="6248400"/>
            <a:ext cx="397897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</a:rPr>
              <a:t>0    10   20  30  40  50  60  70  80  90  </a:t>
            </a:r>
            <a:r>
              <a:rPr lang="en-US" sz="1400" dirty="0" smtClean="0">
                <a:solidFill>
                  <a:srgbClr val="000000"/>
                </a:solidFill>
              </a:rPr>
              <a:t>100  (</a:t>
            </a:r>
            <a:r>
              <a:rPr lang="en-US" sz="1400" baseline="30000" dirty="0" smtClean="0">
                <a:solidFill>
                  <a:srgbClr val="000000"/>
                </a:solidFill>
              </a:rPr>
              <a:t>o</a:t>
            </a:r>
            <a:r>
              <a:rPr lang="en-US" sz="1400" dirty="0" smtClean="0">
                <a:solidFill>
                  <a:srgbClr val="000000"/>
                </a:solidFill>
              </a:rPr>
              <a:t> C)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3017" name="Freeform 9"/>
          <p:cNvSpPr>
            <a:spLocks/>
          </p:cNvSpPr>
          <p:nvPr/>
        </p:nvSpPr>
        <p:spPr bwMode="auto">
          <a:xfrm>
            <a:off x="6542088" y="5410201"/>
            <a:ext cx="3649662" cy="741363"/>
          </a:xfrm>
          <a:custGeom>
            <a:avLst/>
            <a:gdLst>
              <a:gd name="T0" fmla="*/ 0 w 2299"/>
              <a:gd name="T1" fmla="*/ 0 h 467"/>
              <a:gd name="T2" fmla="*/ 231 w 2299"/>
              <a:gd name="T3" fmla="*/ 165 h 467"/>
              <a:gd name="T4" fmla="*/ 525 w 2299"/>
              <a:gd name="T5" fmla="*/ 288 h 467"/>
              <a:gd name="T6" fmla="*/ 909 w 2299"/>
              <a:gd name="T7" fmla="*/ 384 h 467"/>
              <a:gd name="T8" fmla="*/ 1197 w 2299"/>
              <a:gd name="T9" fmla="*/ 432 h 467"/>
              <a:gd name="T10" fmla="*/ 1485 w 2299"/>
              <a:gd name="T11" fmla="*/ 462 h 467"/>
              <a:gd name="T12" fmla="*/ 2013 w 2299"/>
              <a:gd name="T13" fmla="*/ 462 h 467"/>
              <a:gd name="T14" fmla="*/ 2299 w 2299"/>
              <a:gd name="T15" fmla="*/ 453 h 4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99" h="467">
                <a:moveTo>
                  <a:pt x="0" y="0"/>
                </a:moveTo>
                <a:cubicBezTo>
                  <a:pt x="38" y="28"/>
                  <a:pt x="144" y="117"/>
                  <a:pt x="231" y="165"/>
                </a:cubicBezTo>
                <a:cubicBezTo>
                  <a:pt x="318" y="213"/>
                  <a:pt x="412" y="252"/>
                  <a:pt x="525" y="288"/>
                </a:cubicBezTo>
                <a:cubicBezTo>
                  <a:pt x="638" y="324"/>
                  <a:pt x="797" y="360"/>
                  <a:pt x="909" y="384"/>
                </a:cubicBezTo>
                <a:cubicBezTo>
                  <a:pt x="1021" y="408"/>
                  <a:pt x="1101" y="419"/>
                  <a:pt x="1197" y="432"/>
                </a:cubicBezTo>
                <a:cubicBezTo>
                  <a:pt x="1293" y="445"/>
                  <a:pt x="1349" y="457"/>
                  <a:pt x="1485" y="462"/>
                </a:cubicBezTo>
                <a:cubicBezTo>
                  <a:pt x="1621" y="467"/>
                  <a:pt x="1877" y="464"/>
                  <a:pt x="2013" y="462"/>
                </a:cubicBezTo>
                <a:cubicBezTo>
                  <a:pt x="2149" y="460"/>
                  <a:pt x="2240" y="455"/>
                  <a:pt x="2299" y="453"/>
                </a:cubicBezTo>
              </a:path>
            </a:pathLst>
          </a:custGeom>
          <a:noFill/>
          <a:ln w="25400" cap="flat">
            <a:solidFill>
              <a:srgbClr val="99CC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8" name="Freeform 10"/>
          <p:cNvSpPr>
            <a:spLocks/>
          </p:cNvSpPr>
          <p:nvPr/>
        </p:nvSpPr>
        <p:spPr bwMode="auto">
          <a:xfrm>
            <a:off x="6537326" y="2971801"/>
            <a:ext cx="3667125" cy="1527175"/>
          </a:xfrm>
          <a:custGeom>
            <a:avLst/>
            <a:gdLst>
              <a:gd name="T0" fmla="*/ 0 w 2310"/>
              <a:gd name="T1" fmla="*/ 0 h 962"/>
              <a:gd name="T2" fmla="*/ 192 w 2310"/>
              <a:gd name="T3" fmla="*/ 144 h 962"/>
              <a:gd name="T4" fmla="*/ 480 w 2310"/>
              <a:gd name="T5" fmla="*/ 288 h 962"/>
              <a:gd name="T6" fmla="*/ 768 w 2310"/>
              <a:gd name="T7" fmla="*/ 432 h 962"/>
              <a:gd name="T8" fmla="*/ 1104 w 2310"/>
              <a:gd name="T9" fmla="*/ 570 h 962"/>
              <a:gd name="T10" fmla="*/ 1536 w 2310"/>
              <a:gd name="T11" fmla="*/ 720 h 962"/>
              <a:gd name="T12" fmla="*/ 1950 w 2310"/>
              <a:gd name="T13" fmla="*/ 861 h 962"/>
              <a:gd name="T14" fmla="*/ 2310 w 2310"/>
              <a:gd name="T15" fmla="*/ 962 h 9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10" h="962">
                <a:moveTo>
                  <a:pt x="0" y="0"/>
                </a:moveTo>
                <a:cubicBezTo>
                  <a:pt x="56" y="48"/>
                  <a:pt x="112" y="96"/>
                  <a:pt x="192" y="144"/>
                </a:cubicBezTo>
                <a:cubicBezTo>
                  <a:pt x="272" y="192"/>
                  <a:pt x="384" y="240"/>
                  <a:pt x="480" y="288"/>
                </a:cubicBezTo>
                <a:cubicBezTo>
                  <a:pt x="576" y="336"/>
                  <a:pt x="664" y="385"/>
                  <a:pt x="768" y="432"/>
                </a:cubicBezTo>
                <a:cubicBezTo>
                  <a:pt x="872" y="479"/>
                  <a:pt x="976" y="522"/>
                  <a:pt x="1104" y="570"/>
                </a:cubicBezTo>
                <a:cubicBezTo>
                  <a:pt x="1232" y="618"/>
                  <a:pt x="1395" y="672"/>
                  <a:pt x="1536" y="720"/>
                </a:cubicBezTo>
                <a:cubicBezTo>
                  <a:pt x="1677" y="768"/>
                  <a:pt x="1821" y="821"/>
                  <a:pt x="1950" y="861"/>
                </a:cubicBezTo>
                <a:cubicBezTo>
                  <a:pt x="2079" y="901"/>
                  <a:pt x="2235" y="941"/>
                  <a:pt x="2310" y="962"/>
                </a:cubicBezTo>
              </a:path>
            </a:pathLst>
          </a:custGeom>
          <a:noFill/>
          <a:ln w="25400" cap="flat">
            <a:solidFill>
              <a:srgbClr val="FF66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5789502" y="264039"/>
            <a:ext cx="47972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333399"/>
                </a:solidFill>
              </a:rPr>
              <a:t>Solubility vs. Temperature for </a:t>
            </a:r>
            <a:r>
              <a:rPr lang="en-US" dirty="0" smtClean="0">
                <a:solidFill>
                  <a:srgbClr val="333399"/>
                </a:solidFill>
              </a:rPr>
              <a:t>Solids &amp; Gases</a:t>
            </a:r>
            <a:endParaRPr lang="en-US" dirty="0">
              <a:solidFill>
                <a:srgbClr val="333399"/>
              </a:solidFill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 rot="-5400000">
            <a:off x="4167981" y="3528219"/>
            <a:ext cx="35829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</a:rPr>
              <a:t>Solubility (grams of solute/100 g H</a:t>
            </a:r>
            <a:r>
              <a:rPr lang="en-US" sz="1600" baseline="-25000">
                <a:solidFill>
                  <a:srgbClr val="000000"/>
                </a:solidFill>
              </a:rPr>
              <a:t>2</a:t>
            </a:r>
            <a:r>
              <a:rPr lang="en-US" sz="1600">
                <a:solidFill>
                  <a:srgbClr val="000000"/>
                </a:solidFill>
              </a:rPr>
              <a:t>O)</a:t>
            </a:r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6629400" y="8382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KI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9372600" y="3810000"/>
            <a:ext cx="4905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KCl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43023" name="Rectangle 15"/>
          <p:cNvSpPr>
            <a:spLocks noChangeArrowheads="1"/>
          </p:cNvSpPr>
          <p:nvPr/>
        </p:nvSpPr>
        <p:spPr bwMode="auto">
          <a:xfrm>
            <a:off x="6172201" y="5257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20</a:t>
            </a:r>
          </a:p>
        </p:txBody>
      </p:sp>
      <p:sp>
        <p:nvSpPr>
          <p:cNvPr id="43024" name="Rectangle 16"/>
          <p:cNvSpPr>
            <a:spLocks noChangeArrowheads="1"/>
          </p:cNvSpPr>
          <p:nvPr/>
        </p:nvSpPr>
        <p:spPr bwMode="auto">
          <a:xfrm>
            <a:off x="6172201" y="5638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10</a:t>
            </a:r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6172201" y="4876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6172201" y="4495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40</a:t>
            </a:r>
          </a:p>
        </p:txBody>
      </p:sp>
      <p:sp>
        <p:nvSpPr>
          <p:cNvPr id="43027" name="Rectangle 19"/>
          <p:cNvSpPr>
            <a:spLocks noChangeArrowheads="1"/>
          </p:cNvSpPr>
          <p:nvPr/>
        </p:nvSpPr>
        <p:spPr bwMode="auto">
          <a:xfrm>
            <a:off x="6172201" y="4114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50</a:t>
            </a: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6172201" y="3733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60</a:t>
            </a: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6172201" y="3352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70</a:t>
            </a: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6172201" y="2971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80</a:t>
            </a:r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6172201" y="2590800"/>
            <a:ext cx="3524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90</a:t>
            </a:r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6096001" y="1828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110</a:t>
            </a:r>
          </a:p>
        </p:txBody>
      </p:sp>
      <p:sp>
        <p:nvSpPr>
          <p:cNvPr id="43033" name="Rectangle 25"/>
          <p:cNvSpPr>
            <a:spLocks noChangeArrowheads="1"/>
          </p:cNvSpPr>
          <p:nvPr/>
        </p:nvSpPr>
        <p:spPr bwMode="auto">
          <a:xfrm>
            <a:off x="6096001" y="1447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120</a:t>
            </a:r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6096001" y="1066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130</a:t>
            </a:r>
          </a:p>
        </p:txBody>
      </p:sp>
      <p:sp>
        <p:nvSpPr>
          <p:cNvPr id="43035" name="Rectangle 27"/>
          <p:cNvSpPr>
            <a:spLocks noChangeArrowheads="1"/>
          </p:cNvSpPr>
          <p:nvPr/>
        </p:nvSpPr>
        <p:spPr bwMode="auto">
          <a:xfrm>
            <a:off x="6096001" y="685800"/>
            <a:ext cx="4365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140</a:t>
            </a:r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 flipV="1">
            <a:off x="99060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37" name="Line 29"/>
          <p:cNvSpPr>
            <a:spLocks noChangeShapeType="1"/>
          </p:cNvSpPr>
          <p:nvPr/>
        </p:nvSpPr>
        <p:spPr bwMode="auto">
          <a:xfrm flipV="1">
            <a:off x="96012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 flipV="1">
            <a:off x="92964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 flipV="1">
            <a:off x="89916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 flipV="1">
            <a:off x="86868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 flipV="1">
            <a:off x="83820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 flipV="1">
            <a:off x="80772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 flipV="1">
            <a:off x="77724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 flipV="1">
            <a:off x="74676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 flipV="1">
            <a:off x="71628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 flipV="1">
            <a:off x="68580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 flipV="1">
            <a:off x="10210800" y="838200"/>
            <a:ext cx="0" cy="5334000"/>
          </a:xfrm>
          <a:prstGeom prst="line">
            <a:avLst/>
          </a:prstGeom>
          <a:noFill/>
          <a:ln w="6350">
            <a:solidFill>
              <a:srgbClr val="C0C0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 flipV="1">
            <a:off x="6553200" y="838200"/>
            <a:ext cx="0" cy="53340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>
            <a:off x="6553201" y="1600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0" name="Line 42"/>
          <p:cNvSpPr>
            <a:spLocks noChangeShapeType="1"/>
          </p:cNvSpPr>
          <p:nvPr/>
        </p:nvSpPr>
        <p:spPr bwMode="auto">
          <a:xfrm>
            <a:off x="6553201" y="1981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1" name="Line 43"/>
          <p:cNvSpPr>
            <a:spLocks noChangeShapeType="1"/>
          </p:cNvSpPr>
          <p:nvPr/>
        </p:nvSpPr>
        <p:spPr bwMode="auto">
          <a:xfrm>
            <a:off x="6553201" y="2362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2" name="Line 44"/>
          <p:cNvSpPr>
            <a:spLocks noChangeShapeType="1"/>
          </p:cNvSpPr>
          <p:nvPr/>
        </p:nvSpPr>
        <p:spPr bwMode="auto">
          <a:xfrm>
            <a:off x="6553201" y="2743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3" name="Line 45"/>
          <p:cNvSpPr>
            <a:spLocks noChangeShapeType="1"/>
          </p:cNvSpPr>
          <p:nvPr/>
        </p:nvSpPr>
        <p:spPr bwMode="auto">
          <a:xfrm>
            <a:off x="6553201" y="3124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4" name="Line 46"/>
          <p:cNvSpPr>
            <a:spLocks noChangeShapeType="1"/>
          </p:cNvSpPr>
          <p:nvPr/>
        </p:nvSpPr>
        <p:spPr bwMode="auto">
          <a:xfrm>
            <a:off x="6553201" y="3505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5" name="Line 47"/>
          <p:cNvSpPr>
            <a:spLocks noChangeShapeType="1"/>
          </p:cNvSpPr>
          <p:nvPr/>
        </p:nvSpPr>
        <p:spPr bwMode="auto">
          <a:xfrm>
            <a:off x="6553201" y="3886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6" name="Line 48"/>
          <p:cNvSpPr>
            <a:spLocks noChangeShapeType="1"/>
          </p:cNvSpPr>
          <p:nvPr/>
        </p:nvSpPr>
        <p:spPr bwMode="auto">
          <a:xfrm>
            <a:off x="6553201" y="4267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7" name="Line 49"/>
          <p:cNvSpPr>
            <a:spLocks noChangeShapeType="1"/>
          </p:cNvSpPr>
          <p:nvPr/>
        </p:nvSpPr>
        <p:spPr bwMode="auto">
          <a:xfrm>
            <a:off x="6553201" y="4648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8" name="Line 50"/>
          <p:cNvSpPr>
            <a:spLocks noChangeShapeType="1"/>
          </p:cNvSpPr>
          <p:nvPr/>
        </p:nvSpPr>
        <p:spPr bwMode="auto">
          <a:xfrm>
            <a:off x="6553201" y="5029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59" name="Line 51"/>
          <p:cNvSpPr>
            <a:spLocks noChangeShapeType="1"/>
          </p:cNvSpPr>
          <p:nvPr/>
        </p:nvSpPr>
        <p:spPr bwMode="auto">
          <a:xfrm>
            <a:off x="6553201" y="5410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0" name="Line 52"/>
          <p:cNvSpPr>
            <a:spLocks noChangeShapeType="1"/>
          </p:cNvSpPr>
          <p:nvPr/>
        </p:nvSpPr>
        <p:spPr bwMode="auto">
          <a:xfrm>
            <a:off x="6553201" y="5791200"/>
            <a:ext cx="3673475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1" name="Line 53"/>
          <p:cNvSpPr>
            <a:spLocks noChangeShapeType="1"/>
          </p:cNvSpPr>
          <p:nvPr/>
        </p:nvSpPr>
        <p:spPr bwMode="auto">
          <a:xfrm>
            <a:off x="7924800" y="20574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2" name="Line 54"/>
          <p:cNvSpPr>
            <a:spLocks noChangeShapeType="1"/>
          </p:cNvSpPr>
          <p:nvPr/>
        </p:nvSpPr>
        <p:spPr bwMode="auto">
          <a:xfrm flipH="1">
            <a:off x="8534400" y="2590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3" name="Line 55"/>
          <p:cNvSpPr>
            <a:spLocks noChangeShapeType="1"/>
          </p:cNvSpPr>
          <p:nvPr/>
        </p:nvSpPr>
        <p:spPr bwMode="auto">
          <a:xfrm>
            <a:off x="9829800" y="33528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4" name="Line 56"/>
          <p:cNvSpPr>
            <a:spLocks noChangeShapeType="1"/>
          </p:cNvSpPr>
          <p:nvPr/>
        </p:nvSpPr>
        <p:spPr bwMode="auto">
          <a:xfrm flipH="1">
            <a:off x="7543800" y="3429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5" name="Line 57"/>
          <p:cNvSpPr>
            <a:spLocks noChangeShapeType="1"/>
          </p:cNvSpPr>
          <p:nvPr/>
        </p:nvSpPr>
        <p:spPr bwMode="auto">
          <a:xfrm flipH="1">
            <a:off x="7467600" y="39624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6" name="Line 58"/>
          <p:cNvSpPr>
            <a:spLocks noChangeShapeType="1"/>
          </p:cNvSpPr>
          <p:nvPr/>
        </p:nvSpPr>
        <p:spPr bwMode="auto">
          <a:xfrm flipH="1">
            <a:off x="8153400" y="5943600"/>
            <a:ext cx="228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7" name="Line 59"/>
          <p:cNvSpPr>
            <a:spLocks noChangeShapeType="1"/>
          </p:cNvSpPr>
          <p:nvPr/>
        </p:nvSpPr>
        <p:spPr bwMode="auto">
          <a:xfrm flipH="1" flipV="1">
            <a:off x="9067800" y="50292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8" name="Line 60"/>
          <p:cNvSpPr>
            <a:spLocks noChangeShapeType="1"/>
          </p:cNvSpPr>
          <p:nvPr/>
        </p:nvSpPr>
        <p:spPr bwMode="auto">
          <a:xfrm flipH="1">
            <a:off x="9372600" y="4038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69" name="Line 61"/>
          <p:cNvSpPr>
            <a:spLocks noChangeShapeType="1"/>
          </p:cNvSpPr>
          <p:nvPr/>
        </p:nvSpPr>
        <p:spPr bwMode="auto">
          <a:xfrm flipH="1" flipV="1">
            <a:off x="8229600" y="4953000"/>
            <a:ext cx="762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0" name="Rectangle 62"/>
          <p:cNvSpPr>
            <a:spLocks noChangeArrowheads="1"/>
          </p:cNvSpPr>
          <p:nvPr/>
        </p:nvSpPr>
        <p:spPr bwMode="auto">
          <a:xfrm>
            <a:off x="6116638" y="2239964"/>
            <a:ext cx="4365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>
                <a:solidFill>
                  <a:srgbClr val="000000"/>
                </a:solidFill>
              </a:rPr>
              <a:t>100</a:t>
            </a:r>
          </a:p>
        </p:txBody>
      </p:sp>
      <p:sp>
        <p:nvSpPr>
          <p:cNvPr id="43071" name="Freeform 63"/>
          <p:cNvSpPr>
            <a:spLocks/>
          </p:cNvSpPr>
          <p:nvPr/>
        </p:nvSpPr>
        <p:spPr bwMode="auto">
          <a:xfrm>
            <a:off x="6537325" y="817564"/>
            <a:ext cx="681038" cy="611187"/>
          </a:xfrm>
          <a:custGeom>
            <a:avLst/>
            <a:gdLst>
              <a:gd name="T0" fmla="*/ 429 w 429"/>
              <a:gd name="T1" fmla="*/ 0 h 385"/>
              <a:gd name="T2" fmla="*/ 421 w 429"/>
              <a:gd name="T3" fmla="*/ 7 h 385"/>
              <a:gd name="T4" fmla="*/ 413 w 429"/>
              <a:gd name="T5" fmla="*/ 7 h 385"/>
              <a:gd name="T6" fmla="*/ 0 w 429"/>
              <a:gd name="T7" fmla="*/ 385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29" h="385">
                <a:moveTo>
                  <a:pt x="429" y="0"/>
                </a:moveTo>
                <a:lnTo>
                  <a:pt x="421" y="7"/>
                </a:lnTo>
                <a:lnTo>
                  <a:pt x="413" y="7"/>
                </a:lnTo>
                <a:lnTo>
                  <a:pt x="0" y="385"/>
                </a:lnTo>
              </a:path>
            </a:pathLst>
          </a:custGeom>
          <a:noFill/>
          <a:ln w="254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2" name="Freeform 64"/>
          <p:cNvSpPr>
            <a:spLocks/>
          </p:cNvSpPr>
          <p:nvPr/>
        </p:nvSpPr>
        <p:spPr bwMode="auto">
          <a:xfrm>
            <a:off x="6532564" y="828675"/>
            <a:ext cx="2879725" cy="2586038"/>
          </a:xfrm>
          <a:custGeom>
            <a:avLst/>
            <a:gdLst>
              <a:gd name="T0" fmla="*/ 1814 w 1814"/>
              <a:gd name="T1" fmla="*/ 0 h 1629"/>
              <a:gd name="T2" fmla="*/ 1635 w 1814"/>
              <a:gd name="T3" fmla="*/ 204 h 1629"/>
              <a:gd name="T4" fmla="*/ 1456 w 1814"/>
              <a:gd name="T5" fmla="*/ 399 h 1629"/>
              <a:gd name="T6" fmla="*/ 1238 w 1814"/>
              <a:gd name="T7" fmla="*/ 632 h 1629"/>
              <a:gd name="T8" fmla="*/ 981 w 1814"/>
              <a:gd name="T9" fmla="*/ 866 h 1629"/>
              <a:gd name="T10" fmla="*/ 714 w 1814"/>
              <a:gd name="T11" fmla="*/ 1107 h 1629"/>
              <a:gd name="T12" fmla="*/ 435 w 1814"/>
              <a:gd name="T13" fmla="*/ 1320 h 1629"/>
              <a:gd name="T14" fmla="*/ 126 w 1814"/>
              <a:gd name="T15" fmla="*/ 1551 h 1629"/>
              <a:gd name="T16" fmla="*/ 0 w 1814"/>
              <a:gd name="T17" fmla="*/ 1629 h 16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4" h="1629">
                <a:moveTo>
                  <a:pt x="1814" y="0"/>
                </a:moveTo>
                <a:cubicBezTo>
                  <a:pt x="1783" y="35"/>
                  <a:pt x="1695" y="138"/>
                  <a:pt x="1635" y="204"/>
                </a:cubicBezTo>
                <a:cubicBezTo>
                  <a:pt x="1575" y="270"/>
                  <a:pt x="1522" y="328"/>
                  <a:pt x="1456" y="399"/>
                </a:cubicBezTo>
                <a:cubicBezTo>
                  <a:pt x="1390" y="470"/>
                  <a:pt x="1317" y="554"/>
                  <a:pt x="1238" y="632"/>
                </a:cubicBezTo>
                <a:cubicBezTo>
                  <a:pt x="1159" y="710"/>
                  <a:pt x="1068" y="787"/>
                  <a:pt x="981" y="866"/>
                </a:cubicBezTo>
                <a:cubicBezTo>
                  <a:pt x="894" y="945"/>
                  <a:pt x="805" y="1031"/>
                  <a:pt x="714" y="1107"/>
                </a:cubicBezTo>
                <a:cubicBezTo>
                  <a:pt x="623" y="1183"/>
                  <a:pt x="533" y="1246"/>
                  <a:pt x="435" y="1320"/>
                </a:cubicBezTo>
                <a:cubicBezTo>
                  <a:pt x="337" y="1394"/>
                  <a:pt x="199" y="1500"/>
                  <a:pt x="126" y="1551"/>
                </a:cubicBezTo>
                <a:cubicBezTo>
                  <a:pt x="53" y="1602"/>
                  <a:pt x="26" y="1613"/>
                  <a:pt x="0" y="1629"/>
                </a:cubicBezTo>
              </a:path>
            </a:pathLst>
          </a:custGeom>
          <a:noFill/>
          <a:ln w="25400">
            <a:solidFill>
              <a:srgbClr val="99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3" name="Freeform 65"/>
          <p:cNvSpPr>
            <a:spLocks/>
          </p:cNvSpPr>
          <p:nvPr/>
        </p:nvSpPr>
        <p:spPr bwMode="auto">
          <a:xfrm>
            <a:off x="6546851" y="854076"/>
            <a:ext cx="2620963" cy="4784725"/>
          </a:xfrm>
          <a:custGeom>
            <a:avLst/>
            <a:gdLst>
              <a:gd name="T0" fmla="*/ 0 w 1651"/>
              <a:gd name="T1" fmla="*/ 3014 h 3014"/>
              <a:gd name="T2" fmla="*/ 171 w 1651"/>
              <a:gd name="T3" fmla="*/ 2858 h 3014"/>
              <a:gd name="T4" fmla="*/ 342 w 1651"/>
              <a:gd name="T5" fmla="*/ 2669 h 3014"/>
              <a:gd name="T6" fmla="*/ 522 w 1651"/>
              <a:gd name="T7" fmla="*/ 2432 h 3014"/>
              <a:gd name="T8" fmla="*/ 714 w 1651"/>
              <a:gd name="T9" fmla="*/ 2144 h 3014"/>
              <a:gd name="T10" fmla="*/ 873 w 1651"/>
              <a:gd name="T11" fmla="*/ 1853 h 3014"/>
              <a:gd name="T12" fmla="*/ 1107 w 1651"/>
              <a:gd name="T13" fmla="*/ 1382 h 3014"/>
              <a:gd name="T14" fmla="*/ 1278 w 1651"/>
              <a:gd name="T15" fmla="*/ 995 h 3014"/>
              <a:gd name="T16" fmla="*/ 1434 w 1651"/>
              <a:gd name="T17" fmla="*/ 608 h 3014"/>
              <a:gd name="T18" fmla="*/ 1539 w 1651"/>
              <a:gd name="T19" fmla="*/ 317 h 3014"/>
              <a:gd name="T20" fmla="*/ 1651 w 1651"/>
              <a:gd name="T21" fmla="*/ 0 h 30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51" h="3014">
                <a:moveTo>
                  <a:pt x="0" y="3014"/>
                </a:moveTo>
                <a:cubicBezTo>
                  <a:pt x="28" y="2988"/>
                  <a:pt x="114" y="2916"/>
                  <a:pt x="171" y="2858"/>
                </a:cubicBezTo>
                <a:cubicBezTo>
                  <a:pt x="228" y="2800"/>
                  <a:pt x="284" y="2740"/>
                  <a:pt x="342" y="2669"/>
                </a:cubicBezTo>
                <a:cubicBezTo>
                  <a:pt x="400" y="2598"/>
                  <a:pt x="460" y="2519"/>
                  <a:pt x="522" y="2432"/>
                </a:cubicBezTo>
                <a:cubicBezTo>
                  <a:pt x="584" y="2345"/>
                  <a:pt x="655" y="2241"/>
                  <a:pt x="714" y="2144"/>
                </a:cubicBezTo>
                <a:cubicBezTo>
                  <a:pt x="773" y="2047"/>
                  <a:pt x="808" y="1980"/>
                  <a:pt x="873" y="1853"/>
                </a:cubicBezTo>
                <a:cubicBezTo>
                  <a:pt x="938" y="1726"/>
                  <a:pt x="1040" y="1525"/>
                  <a:pt x="1107" y="1382"/>
                </a:cubicBezTo>
                <a:cubicBezTo>
                  <a:pt x="1174" y="1239"/>
                  <a:pt x="1224" y="1124"/>
                  <a:pt x="1278" y="995"/>
                </a:cubicBezTo>
                <a:cubicBezTo>
                  <a:pt x="1332" y="866"/>
                  <a:pt x="1390" y="721"/>
                  <a:pt x="1434" y="608"/>
                </a:cubicBezTo>
                <a:cubicBezTo>
                  <a:pt x="1478" y="495"/>
                  <a:pt x="1503" y="418"/>
                  <a:pt x="1539" y="317"/>
                </a:cubicBezTo>
                <a:cubicBezTo>
                  <a:pt x="1575" y="216"/>
                  <a:pt x="1628" y="66"/>
                  <a:pt x="1651" y="0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4" name="Freeform 66"/>
          <p:cNvSpPr>
            <a:spLocks/>
          </p:cNvSpPr>
          <p:nvPr/>
        </p:nvSpPr>
        <p:spPr bwMode="auto">
          <a:xfrm>
            <a:off x="6527800" y="3340100"/>
            <a:ext cx="3676650" cy="1722438"/>
          </a:xfrm>
          <a:custGeom>
            <a:avLst/>
            <a:gdLst>
              <a:gd name="T0" fmla="*/ 0 w 2316"/>
              <a:gd name="T1" fmla="*/ 1085 h 1085"/>
              <a:gd name="T2" fmla="*/ 684 w 2316"/>
              <a:gd name="T3" fmla="*/ 839 h 1085"/>
              <a:gd name="T4" fmla="*/ 1206 w 2316"/>
              <a:gd name="T5" fmla="*/ 605 h 1085"/>
              <a:gd name="T6" fmla="*/ 1704 w 2316"/>
              <a:gd name="T7" fmla="*/ 347 h 1085"/>
              <a:gd name="T8" fmla="*/ 2316 w 2316"/>
              <a:gd name="T9" fmla="*/ 0 h 1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16" h="1085">
                <a:moveTo>
                  <a:pt x="0" y="1085"/>
                </a:moveTo>
                <a:cubicBezTo>
                  <a:pt x="114" y="1044"/>
                  <a:pt x="483" y="919"/>
                  <a:pt x="684" y="839"/>
                </a:cubicBezTo>
                <a:cubicBezTo>
                  <a:pt x="885" y="759"/>
                  <a:pt x="1036" y="687"/>
                  <a:pt x="1206" y="605"/>
                </a:cubicBezTo>
                <a:cubicBezTo>
                  <a:pt x="1376" y="523"/>
                  <a:pt x="1519" y="448"/>
                  <a:pt x="1704" y="347"/>
                </a:cubicBezTo>
                <a:cubicBezTo>
                  <a:pt x="1889" y="246"/>
                  <a:pt x="2189" y="72"/>
                  <a:pt x="2316" y="0"/>
                </a:cubicBezTo>
              </a:path>
            </a:pathLst>
          </a:custGeom>
          <a:noFill/>
          <a:ln w="254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5" name="Freeform 67"/>
          <p:cNvSpPr>
            <a:spLocks/>
          </p:cNvSpPr>
          <p:nvPr/>
        </p:nvSpPr>
        <p:spPr bwMode="auto">
          <a:xfrm>
            <a:off x="6556376" y="4157664"/>
            <a:ext cx="3648075" cy="1057275"/>
          </a:xfrm>
          <a:custGeom>
            <a:avLst/>
            <a:gdLst>
              <a:gd name="T0" fmla="*/ 0 w 2298"/>
              <a:gd name="T1" fmla="*/ 666 h 666"/>
              <a:gd name="T2" fmla="*/ 1860 w 2298"/>
              <a:gd name="T3" fmla="*/ 120 h 666"/>
              <a:gd name="T4" fmla="*/ 1989 w 2298"/>
              <a:gd name="T5" fmla="*/ 81 h 666"/>
              <a:gd name="T6" fmla="*/ 2298 w 2298"/>
              <a:gd name="T7" fmla="*/ 0 h 6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98" h="666">
                <a:moveTo>
                  <a:pt x="0" y="666"/>
                </a:moveTo>
                <a:lnTo>
                  <a:pt x="1860" y="120"/>
                </a:lnTo>
                <a:lnTo>
                  <a:pt x="1989" y="81"/>
                </a:lnTo>
                <a:lnTo>
                  <a:pt x="2298" y="0"/>
                </a:lnTo>
              </a:path>
            </a:pathLst>
          </a:custGeom>
          <a:noFill/>
          <a:ln w="25400">
            <a:solidFill>
              <a:srgbClr val="9933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6" name="Freeform 68"/>
          <p:cNvSpPr>
            <a:spLocks/>
          </p:cNvSpPr>
          <p:nvPr/>
        </p:nvSpPr>
        <p:spPr bwMode="auto">
          <a:xfrm>
            <a:off x="6542088" y="4011614"/>
            <a:ext cx="3649662" cy="2041525"/>
          </a:xfrm>
          <a:custGeom>
            <a:avLst/>
            <a:gdLst>
              <a:gd name="T0" fmla="*/ 2299 w 2299"/>
              <a:gd name="T1" fmla="*/ 0 h 1286"/>
              <a:gd name="T2" fmla="*/ 2080 w 2299"/>
              <a:gd name="T3" fmla="*/ 221 h 1286"/>
              <a:gd name="T4" fmla="*/ 1933 w 2299"/>
              <a:gd name="T5" fmla="*/ 356 h 1286"/>
              <a:gd name="T6" fmla="*/ 1743 w 2299"/>
              <a:gd name="T7" fmla="*/ 506 h 1286"/>
              <a:gd name="T8" fmla="*/ 1539 w 2299"/>
              <a:gd name="T9" fmla="*/ 650 h 1286"/>
              <a:gd name="T10" fmla="*/ 1341 w 2299"/>
              <a:gd name="T11" fmla="*/ 785 h 1286"/>
              <a:gd name="T12" fmla="*/ 1104 w 2299"/>
              <a:gd name="T13" fmla="*/ 917 h 1286"/>
              <a:gd name="T14" fmla="*/ 861 w 2299"/>
              <a:gd name="T15" fmla="*/ 1025 h 1286"/>
              <a:gd name="T16" fmla="*/ 621 w 2299"/>
              <a:gd name="T17" fmla="*/ 1121 h 1286"/>
              <a:gd name="T18" fmla="*/ 378 w 2299"/>
              <a:gd name="T19" fmla="*/ 1205 h 1286"/>
              <a:gd name="T20" fmla="*/ 189 w 2299"/>
              <a:gd name="T21" fmla="*/ 1256 h 1286"/>
              <a:gd name="T22" fmla="*/ 0 w 2299"/>
              <a:gd name="T23" fmla="*/ 1286 h 1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299" h="1286">
                <a:moveTo>
                  <a:pt x="2299" y="0"/>
                </a:moveTo>
                <a:cubicBezTo>
                  <a:pt x="2263" y="37"/>
                  <a:pt x="2141" y="162"/>
                  <a:pt x="2080" y="221"/>
                </a:cubicBezTo>
                <a:cubicBezTo>
                  <a:pt x="2019" y="280"/>
                  <a:pt x="1989" y="309"/>
                  <a:pt x="1933" y="356"/>
                </a:cubicBezTo>
                <a:cubicBezTo>
                  <a:pt x="1877" y="403"/>
                  <a:pt x="1809" y="457"/>
                  <a:pt x="1743" y="506"/>
                </a:cubicBezTo>
                <a:cubicBezTo>
                  <a:pt x="1677" y="555"/>
                  <a:pt x="1606" y="603"/>
                  <a:pt x="1539" y="650"/>
                </a:cubicBezTo>
                <a:cubicBezTo>
                  <a:pt x="1472" y="697"/>
                  <a:pt x="1413" y="741"/>
                  <a:pt x="1341" y="785"/>
                </a:cubicBezTo>
                <a:cubicBezTo>
                  <a:pt x="1269" y="829"/>
                  <a:pt x="1184" y="877"/>
                  <a:pt x="1104" y="917"/>
                </a:cubicBezTo>
                <a:cubicBezTo>
                  <a:pt x="1024" y="957"/>
                  <a:pt x="941" y="991"/>
                  <a:pt x="861" y="1025"/>
                </a:cubicBezTo>
                <a:cubicBezTo>
                  <a:pt x="781" y="1059"/>
                  <a:pt x="701" y="1091"/>
                  <a:pt x="621" y="1121"/>
                </a:cubicBezTo>
                <a:cubicBezTo>
                  <a:pt x="541" y="1151"/>
                  <a:pt x="450" y="1183"/>
                  <a:pt x="378" y="1205"/>
                </a:cubicBezTo>
                <a:cubicBezTo>
                  <a:pt x="306" y="1227"/>
                  <a:pt x="252" y="1243"/>
                  <a:pt x="189" y="1256"/>
                </a:cubicBezTo>
                <a:cubicBezTo>
                  <a:pt x="126" y="1269"/>
                  <a:pt x="39" y="1280"/>
                  <a:pt x="0" y="1286"/>
                </a:cubicBezTo>
              </a:path>
            </a:pathLst>
          </a:custGeom>
          <a:noFill/>
          <a:ln w="254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7" name="Freeform 69"/>
          <p:cNvSpPr>
            <a:spLocks/>
          </p:cNvSpPr>
          <p:nvPr/>
        </p:nvSpPr>
        <p:spPr bwMode="auto">
          <a:xfrm>
            <a:off x="6559550" y="2646364"/>
            <a:ext cx="3644900" cy="2973387"/>
          </a:xfrm>
          <a:custGeom>
            <a:avLst/>
            <a:gdLst>
              <a:gd name="T0" fmla="*/ 0 w 2296"/>
              <a:gd name="T1" fmla="*/ 0 h 1873"/>
              <a:gd name="T2" fmla="*/ 82 w 2296"/>
              <a:gd name="T3" fmla="*/ 205 h 1873"/>
              <a:gd name="T4" fmla="*/ 226 w 2296"/>
              <a:gd name="T5" fmla="*/ 493 h 1873"/>
              <a:gd name="T6" fmla="*/ 517 w 2296"/>
              <a:gd name="T7" fmla="*/ 862 h 1873"/>
              <a:gd name="T8" fmla="*/ 751 w 2296"/>
              <a:gd name="T9" fmla="*/ 1084 h 1873"/>
              <a:gd name="T10" fmla="*/ 1015 w 2296"/>
              <a:gd name="T11" fmla="*/ 1300 h 1873"/>
              <a:gd name="T12" fmla="*/ 1390 w 2296"/>
              <a:gd name="T13" fmla="*/ 1534 h 1873"/>
              <a:gd name="T14" fmla="*/ 1763 w 2296"/>
              <a:gd name="T15" fmla="*/ 1711 h 1873"/>
              <a:gd name="T16" fmla="*/ 2062 w 2296"/>
              <a:gd name="T17" fmla="*/ 1819 h 1873"/>
              <a:gd name="T18" fmla="*/ 2296 w 2296"/>
              <a:gd name="T19" fmla="*/ 1873 h 18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296" h="1873">
                <a:moveTo>
                  <a:pt x="0" y="0"/>
                </a:moveTo>
                <a:cubicBezTo>
                  <a:pt x="14" y="35"/>
                  <a:pt x="44" y="123"/>
                  <a:pt x="82" y="205"/>
                </a:cubicBezTo>
                <a:cubicBezTo>
                  <a:pt x="120" y="287"/>
                  <a:pt x="154" y="383"/>
                  <a:pt x="226" y="493"/>
                </a:cubicBezTo>
                <a:cubicBezTo>
                  <a:pt x="298" y="603"/>
                  <a:pt x="430" y="764"/>
                  <a:pt x="517" y="862"/>
                </a:cubicBezTo>
                <a:cubicBezTo>
                  <a:pt x="604" y="960"/>
                  <a:pt x="668" y="1011"/>
                  <a:pt x="751" y="1084"/>
                </a:cubicBezTo>
                <a:cubicBezTo>
                  <a:pt x="834" y="1157"/>
                  <a:pt x="909" y="1225"/>
                  <a:pt x="1015" y="1300"/>
                </a:cubicBezTo>
                <a:cubicBezTo>
                  <a:pt x="1121" y="1375"/>
                  <a:pt x="1265" y="1466"/>
                  <a:pt x="1390" y="1534"/>
                </a:cubicBezTo>
                <a:cubicBezTo>
                  <a:pt x="1515" y="1602"/>
                  <a:pt x="1651" y="1664"/>
                  <a:pt x="1763" y="1711"/>
                </a:cubicBezTo>
                <a:cubicBezTo>
                  <a:pt x="1875" y="1758"/>
                  <a:pt x="1973" y="1792"/>
                  <a:pt x="2062" y="1819"/>
                </a:cubicBezTo>
                <a:cubicBezTo>
                  <a:pt x="2151" y="1846"/>
                  <a:pt x="2247" y="1862"/>
                  <a:pt x="2296" y="1873"/>
                </a:cubicBezTo>
              </a:path>
            </a:pathLst>
          </a:custGeom>
          <a:noFill/>
          <a:ln w="25400" cap="flat">
            <a:solidFill>
              <a:srgbClr val="80008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8" name="Line 70"/>
          <p:cNvSpPr>
            <a:spLocks noChangeShapeType="1"/>
          </p:cNvSpPr>
          <p:nvPr/>
        </p:nvSpPr>
        <p:spPr bwMode="auto">
          <a:xfrm flipV="1">
            <a:off x="6553200" y="4876800"/>
            <a:ext cx="3581400" cy="15240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3079" name="Text Box 71"/>
          <p:cNvSpPr txBox="1">
            <a:spLocks noChangeArrowheads="1"/>
          </p:cNvSpPr>
          <p:nvPr/>
        </p:nvSpPr>
        <p:spPr bwMode="auto">
          <a:xfrm>
            <a:off x="7391400" y="1752601"/>
            <a:ext cx="75052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NaNO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3080" name="Text Box 72"/>
          <p:cNvSpPr txBox="1">
            <a:spLocks noChangeArrowheads="1"/>
          </p:cNvSpPr>
          <p:nvPr/>
        </p:nvSpPr>
        <p:spPr bwMode="auto">
          <a:xfrm>
            <a:off x="8805863" y="2438401"/>
            <a:ext cx="65114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KNO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3081" name="Text Box 73"/>
          <p:cNvSpPr txBox="1">
            <a:spLocks noChangeArrowheads="1"/>
          </p:cNvSpPr>
          <p:nvPr/>
        </p:nvSpPr>
        <p:spPr bwMode="auto">
          <a:xfrm>
            <a:off x="7358064" y="3124200"/>
            <a:ext cx="4905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HCl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43082" name="Text Box 74"/>
          <p:cNvSpPr txBox="1">
            <a:spLocks noChangeArrowheads="1"/>
          </p:cNvSpPr>
          <p:nvPr/>
        </p:nvSpPr>
        <p:spPr bwMode="auto">
          <a:xfrm>
            <a:off x="9144001" y="3124201"/>
            <a:ext cx="69121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NH</a:t>
            </a:r>
            <a:r>
              <a:rPr lang="en-US" sz="1400" b="1" baseline="-25000">
                <a:solidFill>
                  <a:srgbClr val="000000"/>
                </a:solidFill>
              </a:rPr>
              <a:t>4</a:t>
            </a:r>
            <a:r>
              <a:rPr lang="en-US" sz="1400" b="1">
                <a:solidFill>
                  <a:srgbClr val="000000"/>
                </a:solidFill>
              </a:rPr>
              <a:t>Cl</a:t>
            </a:r>
          </a:p>
        </p:txBody>
      </p:sp>
      <p:sp>
        <p:nvSpPr>
          <p:cNvPr id="43083" name="Text Box 75"/>
          <p:cNvSpPr txBox="1">
            <a:spLocks noChangeArrowheads="1"/>
          </p:cNvSpPr>
          <p:nvPr/>
        </p:nvSpPr>
        <p:spPr bwMode="auto">
          <a:xfrm>
            <a:off x="7267576" y="3733801"/>
            <a:ext cx="511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NH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3084" name="Text Box 76"/>
          <p:cNvSpPr txBox="1">
            <a:spLocks noChangeArrowheads="1"/>
          </p:cNvSpPr>
          <p:nvPr/>
        </p:nvSpPr>
        <p:spPr bwMode="auto">
          <a:xfrm>
            <a:off x="8229601" y="4953000"/>
            <a:ext cx="588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NaCl</a:t>
            </a:r>
            <a:endParaRPr lang="en-US" sz="1400" b="1" baseline="-25000">
              <a:solidFill>
                <a:srgbClr val="000000"/>
              </a:solidFill>
            </a:endParaRPr>
          </a:p>
        </p:txBody>
      </p:sp>
      <p:sp>
        <p:nvSpPr>
          <p:cNvPr id="43085" name="Text Box 77"/>
          <p:cNvSpPr txBox="1">
            <a:spLocks noChangeArrowheads="1"/>
          </p:cNvSpPr>
          <p:nvPr/>
        </p:nvSpPr>
        <p:spPr bwMode="auto">
          <a:xfrm>
            <a:off x="9067801" y="5029201"/>
            <a:ext cx="70083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KClO</a:t>
            </a:r>
            <a:r>
              <a:rPr lang="en-US" sz="1400" b="1" baseline="-250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43086" name="Text Box 78"/>
          <p:cNvSpPr txBox="1">
            <a:spLocks noChangeArrowheads="1"/>
          </p:cNvSpPr>
          <p:nvPr/>
        </p:nvSpPr>
        <p:spPr bwMode="auto">
          <a:xfrm>
            <a:off x="8305801" y="5791201"/>
            <a:ext cx="51167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0000"/>
                </a:solidFill>
              </a:rPr>
              <a:t>SO</a:t>
            </a:r>
            <a:r>
              <a:rPr lang="en-US" sz="1400" b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43088" name="Rectangle 80"/>
          <p:cNvSpPr>
            <a:spLocks noChangeArrowheads="1"/>
          </p:cNvSpPr>
          <p:nvPr/>
        </p:nvSpPr>
        <p:spPr bwMode="auto">
          <a:xfrm>
            <a:off x="2190505" y="774208"/>
            <a:ext cx="37496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lvl="1"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kumimoji="1" lang="en-US" sz="2000" dirty="0" smtClean="0">
                <a:solidFill>
                  <a:srgbClr val="000000"/>
                </a:solidFill>
              </a:rPr>
              <a:t>shows </a:t>
            </a:r>
            <a:r>
              <a:rPr kumimoji="1" lang="en-US" sz="2000" dirty="0">
                <a:solidFill>
                  <a:srgbClr val="000000"/>
                </a:solidFill>
              </a:rPr>
              <a:t>the dependence </a:t>
            </a:r>
          </a:p>
          <a:p>
            <a:pPr lvl="1" algn="ctr" fontAlgn="base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kumimoji="1" lang="en-US" sz="2000" dirty="0">
                <a:solidFill>
                  <a:srgbClr val="000000"/>
                </a:solidFill>
              </a:rPr>
              <a:t>of solubility on temperature</a:t>
            </a:r>
          </a:p>
        </p:txBody>
      </p:sp>
      <p:grpSp>
        <p:nvGrpSpPr>
          <p:cNvPr id="43089" name="Group 81"/>
          <p:cNvGrpSpPr>
            <a:grpSpLocks/>
          </p:cNvGrpSpPr>
          <p:nvPr/>
        </p:nvGrpSpPr>
        <p:grpSpPr bwMode="auto">
          <a:xfrm>
            <a:off x="9144000" y="1666876"/>
            <a:ext cx="896938" cy="665163"/>
            <a:chOff x="4890" y="1050"/>
            <a:chExt cx="565" cy="419"/>
          </a:xfrm>
        </p:grpSpPr>
        <p:sp>
          <p:nvSpPr>
            <p:cNvPr id="43090" name="Rectangle 82"/>
            <p:cNvSpPr>
              <a:spLocks noChangeArrowheads="1"/>
            </p:cNvSpPr>
            <p:nvPr/>
          </p:nvSpPr>
          <p:spPr bwMode="auto">
            <a:xfrm>
              <a:off x="4890" y="1050"/>
              <a:ext cx="546" cy="40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</a:endParaRPr>
            </a:p>
          </p:txBody>
        </p:sp>
        <p:sp>
          <p:nvSpPr>
            <p:cNvPr id="43091" name="Line 83"/>
            <p:cNvSpPr>
              <a:spLocks noChangeShapeType="1"/>
            </p:cNvSpPr>
            <p:nvPr/>
          </p:nvSpPr>
          <p:spPr bwMode="auto">
            <a:xfrm>
              <a:off x="4956" y="1134"/>
              <a:ext cx="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092" name="Line 84"/>
            <p:cNvSpPr>
              <a:spLocks noChangeShapeType="1"/>
            </p:cNvSpPr>
            <p:nvPr/>
          </p:nvSpPr>
          <p:spPr bwMode="auto">
            <a:xfrm>
              <a:off x="4962" y="1320"/>
              <a:ext cx="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43093" name="Text Box 85"/>
            <p:cNvSpPr txBox="1">
              <a:spLocks noChangeArrowheads="1"/>
            </p:cNvSpPr>
            <p:nvPr/>
          </p:nvSpPr>
          <p:spPr bwMode="auto">
            <a:xfrm>
              <a:off x="5114" y="1135"/>
              <a:ext cx="3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000"/>
                  </a:solidFill>
                </a:rPr>
                <a:t>gases</a:t>
              </a:r>
            </a:p>
          </p:txBody>
        </p:sp>
        <p:sp>
          <p:nvSpPr>
            <p:cNvPr id="43094" name="Text Box 86"/>
            <p:cNvSpPr txBox="1">
              <a:spLocks noChangeArrowheads="1"/>
            </p:cNvSpPr>
            <p:nvPr/>
          </p:nvSpPr>
          <p:spPr bwMode="auto">
            <a:xfrm>
              <a:off x="5102" y="1315"/>
              <a:ext cx="34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000" b="1">
                  <a:solidFill>
                    <a:srgbClr val="000000"/>
                  </a:solidFill>
                </a:rPr>
                <a:t>solids</a:t>
              </a:r>
            </a:p>
          </p:txBody>
        </p:sp>
      </p:grpSp>
      <p:sp>
        <p:nvSpPr>
          <p:cNvPr id="168" name="Rectangle 3"/>
          <p:cNvSpPr txBox="1">
            <a:spLocks noChangeArrowheads="1"/>
          </p:cNvSpPr>
          <p:nvPr/>
        </p:nvSpPr>
        <p:spPr bwMode="auto">
          <a:xfrm>
            <a:off x="390566" y="2431960"/>
            <a:ext cx="5375855" cy="2990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Blip>
                <a:blip r:embed="rId3"/>
              </a:buBlip>
            </a:pPr>
            <a:r>
              <a:rPr lang="en-US" sz="16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Solubility</a:t>
            </a:r>
          </a:p>
          <a:p>
            <a:pPr>
              <a:buFontTx/>
              <a:buNone/>
            </a:pPr>
            <a:endParaRPr lang="en-US" sz="1600" dirty="0" smtClean="0"/>
          </a:p>
          <a:p>
            <a:pPr lvl="1">
              <a:buFontTx/>
              <a:buBlip>
                <a:blip r:embed="rId4"/>
              </a:buBlip>
            </a:pPr>
            <a:r>
              <a:rPr lang="en-US" sz="1600" dirty="0" smtClean="0"/>
              <a:t> </a:t>
            </a:r>
            <a:r>
              <a:rPr lang="en-US" sz="1600" b="1" dirty="0" smtClean="0"/>
              <a:t>maximum grams of solute that will dissolve      </a:t>
            </a:r>
          </a:p>
          <a:p>
            <a:pPr lvl="1">
              <a:buFontTx/>
              <a:buNone/>
            </a:pPr>
            <a:r>
              <a:rPr lang="en-US" sz="1600" b="1" dirty="0" smtClean="0"/>
              <a:t>    in 100 g of solvent at a given temperature</a:t>
            </a:r>
          </a:p>
          <a:p>
            <a:pPr lvl="1">
              <a:buFontTx/>
              <a:buNone/>
            </a:pPr>
            <a:endParaRPr lang="en-US" sz="1600" dirty="0" smtClean="0"/>
          </a:p>
          <a:p>
            <a:pPr lvl="1">
              <a:buFontTx/>
              <a:buBlip>
                <a:blip r:embed="rId4"/>
              </a:buBlip>
            </a:pPr>
            <a:r>
              <a:rPr lang="en-US" sz="1600" dirty="0" smtClean="0"/>
              <a:t> </a:t>
            </a:r>
            <a:r>
              <a:rPr lang="en-US" sz="1600" b="1" dirty="0" smtClean="0"/>
              <a:t>varies with temperature</a:t>
            </a:r>
          </a:p>
          <a:p>
            <a:pPr lvl="1">
              <a:buFontTx/>
              <a:buNone/>
            </a:pPr>
            <a:endParaRPr lang="en-US" sz="1600" dirty="0" smtClean="0"/>
          </a:p>
          <a:p>
            <a:pPr lvl="1">
              <a:buFontTx/>
              <a:buBlip>
                <a:blip r:embed="rId4"/>
              </a:buBlip>
            </a:pPr>
            <a:r>
              <a:rPr lang="en-US" sz="1600" dirty="0" smtClean="0"/>
              <a:t> </a:t>
            </a:r>
            <a:r>
              <a:rPr lang="en-US" sz="1600" b="1" dirty="0" smtClean="0"/>
              <a:t>based on a saturated solution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3025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43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43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88" grpId="0"/>
      <p:bldP spid="43088" grpId="1"/>
      <p:bldP spid="168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33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Solubility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614" y="1752600"/>
            <a:ext cx="8607425" cy="2292350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Solids are more soluble at...</a:t>
            </a:r>
            <a:endParaRPr lang="en-US">
              <a:solidFill>
                <a:schemeClr val="bg1"/>
              </a:solidFill>
            </a:endParaRPr>
          </a:p>
          <a:p>
            <a:pPr lvl="1"/>
            <a:r>
              <a:rPr lang="en-US">
                <a:solidFill>
                  <a:schemeClr val="bg1"/>
                </a:solidFill>
              </a:rPr>
              <a:t>high temperatures.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814764" y="3074989"/>
            <a:ext cx="6853237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2344738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2687638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3030538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73438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30638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287838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45038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02238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Gases are more soluble at...</a:t>
            </a:r>
            <a:endParaRPr lang="en-US">
              <a:solidFill>
                <a:srgbClr val="FFFFFF"/>
              </a:solidFill>
            </a:endParaRPr>
          </a:p>
          <a:p>
            <a:pPr lvl="1" fontAlgn="base"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low temperatures &amp;</a:t>
            </a:r>
          </a:p>
          <a:p>
            <a:pPr lvl="1" fontAlgn="base"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</a:rPr>
              <a:t>high pressures (Henry’s Law).</a:t>
            </a:r>
          </a:p>
          <a:p>
            <a:pPr lvl="1" fontAlgn="base">
              <a:spcAft>
                <a:spcPct val="0"/>
              </a:spcAft>
            </a:pPr>
            <a:r>
              <a:rPr lang="en-US" u="sng">
                <a:solidFill>
                  <a:srgbClr val="FFFFFF"/>
                </a:solidFill>
              </a:rPr>
              <a:t>EX</a:t>
            </a:r>
            <a:r>
              <a:rPr lang="en-US">
                <a:solidFill>
                  <a:srgbClr val="FFFFFF"/>
                </a:solidFill>
              </a:rPr>
              <a:t>: nitrogen narcosis, the “bends,” soda</a:t>
            </a:r>
          </a:p>
        </p:txBody>
      </p:sp>
      <p:grpSp>
        <p:nvGrpSpPr>
          <p:cNvPr id="49157" name="Group 5"/>
          <p:cNvGrpSpPr>
            <a:grpSpLocks/>
          </p:cNvGrpSpPr>
          <p:nvPr/>
        </p:nvGrpSpPr>
        <p:grpSpPr bwMode="auto">
          <a:xfrm>
            <a:off x="2005013" y="4043363"/>
            <a:ext cx="3536950" cy="2089150"/>
            <a:chOff x="3295" y="2654"/>
            <a:chExt cx="2228" cy="1316"/>
          </a:xfrm>
        </p:grpSpPr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3295" y="2654"/>
              <a:ext cx="2228" cy="1316"/>
            </a:xfrm>
            <a:prstGeom prst="rect">
              <a:avLst/>
            </a:prstGeom>
            <a:solidFill>
              <a:srgbClr val="FFFFFF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pic>
          <p:nvPicPr>
            <p:cNvPr id="49159" name="Picture 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1" y="2892"/>
              <a:ext cx="1092" cy="10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49160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4" y="2663"/>
              <a:ext cx="1104" cy="12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pic>
        <p:nvPicPr>
          <p:cNvPr id="15362" name="Picture 2" descr="Scuba Diving Underwater Diving Scuba Set Clip Art - Subnautica ...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129" y="552787"/>
            <a:ext cx="2457315" cy="1393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8389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91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91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bldLvl="2" autoUpdateAnimBg="0"/>
      <p:bldP spid="49156" grpId="0" build="p" bldLvl="2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1742</Words>
  <Application>Microsoft Office PowerPoint</Application>
  <PresentationFormat>Widescreen</PresentationFormat>
  <Paragraphs>402</Paragraphs>
  <Slides>20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Symbol</vt:lpstr>
      <vt:lpstr>Times New Roman</vt:lpstr>
      <vt:lpstr>Wingdings</vt:lpstr>
      <vt:lpstr>Default Design</vt:lpstr>
      <vt:lpstr>1_Default Design</vt:lpstr>
      <vt:lpstr>Solubility</vt:lpstr>
      <vt:lpstr>Vitamins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Solubility Table</vt:lpstr>
      <vt:lpstr>Solubility</vt:lpstr>
      <vt:lpstr>Hotpack / Coldpack</vt:lpstr>
      <vt:lpstr>Solubility of Sodium Acetate</vt:lpstr>
      <vt:lpstr>Solubility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McLean County Unit 5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Christopherson, Jeff</dc:creator>
  <cp:lastModifiedBy>Christopherson, Jeff</cp:lastModifiedBy>
  <cp:revision>21</cp:revision>
  <dcterms:created xsi:type="dcterms:W3CDTF">2020-04-04T21:27:57Z</dcterms:created>
  <dcterms:modified xsi:type="dcterms:W3CDTF">2020-04-05T15:35:32Z</dcterms:modified>
</cp:coreProperties>
</file>