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6" r:id="rId4"/>
    <p:sldMasterId id="2147483698" r:id="rId5"/>
    <p:sldMasterId id="2147483710" r:id="rId6"/>
    <p:sldMasterId id="2147483722" r:id="rId7"/>
    <p:sldMasterId id="2147483734" r:id="rId8"/>
    <p:sldMasterId id="2147483746" r:id="rId9"/>
    <p:sldMasterId id="2147483758" r:id="rId10"/>
    <p:sldMasterId id="2147483770" r:id="rId11"/>
    <p:sldMasterId id="2147483782" r:id="rId12"/>
  </p:sldMasterIdLst>
  <p:handoutMasterIdLst>
    <p:handoutMasterId r:id="rId47"/>
  </p:handoutMasterIdLst>
  <p:sldIdLst>
    <p:sldId id="532" r:id="rId13"/>
    <p:sldId id="487" r:id="rId14"/>
    <p:sldId id="488" r:id="rId15"/>
    <p:sldId id="536" r:id="rId16"/>
    <p:sldId id="537" r:id="rId17"/>
    <p:sldId id="538" r:id="rId18"/>
    <p:sldId id="539" r:id="rId19"/>
    <p:sldId id="540" r:id="rId20"/>
    <p:sldId id="541" r:id="rId21"/>
    <p:sldId id="542" r:id="rId22"/>
    <p:sldId id="543" r:id="rId23"/>
    <p:sldId id="544" r:id="rId24"/>
    <p:sldId id="545" r:id="rId25"/>
    <p:sldId id="546" r:id="rId26"/>
    <p:sldId id="547" r:id="rId27"/>
    <p:sldId id="548" r:id="rId28"/>
    <p:sldId id="549" r:id="rId29"/>
    <p:sldId id="550" r:id="rId30"/>
    <p:sldId id="551" r:id="rId31"/>
    <p:sldId id="552" r:id="rId32"/>
    <p:sldId id="553" r:id="rId33"/>
    <p:sldId id="554" r:id="rId34"/>
    <p:sldId id="555" r:id="rId35"/>
    <p:sldId id="556" r:id="rId36"/>
    <p:sldId id="557" r:id="rId37"/>
    <p:sldId id="558" r:id="rId38"/>
    <p:sldId id="559" r:id="rId39"/>
    <p:sldId id="560" r:id="rId40"/>
    <p:sldId id="561" r:id="rId41"/>
    <p:sldId id="562" r:id="rId42"/>
    <p:sldId id="563" r:id="rId43"/>
    <p:sldId id="564" r:id="rId44"/>
    <p:sldId id="565" r:id="rId45"/>
    <p:sldId id="566" r:id="rId46"/>
  </p:sldIdLst>
  <p:sldSz cx="9144000" cy="6858000" type="screen4x3"/>
  <p:notesSz cx="6881813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BBE0E3"/>
    <a:srgbClr val="3333FF"/>
    <a:srgbClr val="C0C0C0"/>
    <a:srgbClr val="009900"/>
    <a:srgbClr val="777777"/>
    <a:srgbClr val="5F5F5F"/>
    <a:srgbClr val="FF3300"/>
    <a:srgbClr val="990033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1785" autoAdjust="0"/>
    <p:restoredTop sz="97786" autoAdjust="0"/>
  </p:normalViewPr>
  <p:slideViewPr>
    <p:cSldViewPr snapToGrid="0">
      <p:cViewPr>
        <p:scale>
          <a:sx n="70" d="100"/>
          <a:sy n="70" d="100"/>
        </p:scale>
        <p:origin x="1542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54.wmf"/><Relationship Id="rId7" Type="http://schemas.openxmlformats.org/officeDocument/2006/relationships/image" Target="../media/image58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Relationship Id="rId9" Type="http://schemas.openxmlformats.org/officeDocument/2006/relationships/image" Target="../media/image6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7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7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3100772-B9EB-4A9E-8CE3-305D9A86F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01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DDB55-BD21-457C-945F-686658B52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3E7B2-CDF9-4768-BE21-BCA1F4E5DF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3E7B2-CDF9-4768-BE21-BCA1F4E5DF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87815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40284-AACF-42C7-B543-BD4A92D04F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55579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DDB55-BD21-457C-945F-686658B526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19787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26B9A-6975-4069-836B-8A3D7B0465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17509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5989A-E14A-4118-8B0D-0DD5DA22BA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6064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5BC93-8A65-4ABF-AEF2-4210559842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23269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14038-C865-4AE0-896B-5845BB92C8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65679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BDD35-2259-4664-ACAF-628EDDE4F4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80952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1C148-11B7-4A2C-9531-9B90E6E7A2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3455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A754C-C5F2-4F5D-87D7-240D32FFEA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3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40284-AACF-42C7-B543-BD4A92D04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FBE53-ECE4-46A4-B333-4FDACC30D1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81532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3E7B2-CDF9-4768-BE21-BCA1F4E5DF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70214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40284-AACF-42C7-B543-BD4A92D04F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28085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DDB55-BD21-457C-945F-686658B526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00935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26B9A-6975-4069-836B-8A3D7B0465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46088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5989A-E14A-4118-8B0D-0DD5DA22BA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047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5BC93-8A65-4ABF-AEF2-4210559842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50248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14038-C865-4AE0-896B-5845BB92C8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62007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BDD35-2259-4664-ACAF-628EDDE4F4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452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1C148-11B7-4A2C-9531-9B90E6E7A2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219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DE3C6-20D3-45B6-A253-9711AFC3D1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44442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A754C-C5F2-4F5D-87D7-240D32FFEA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36319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FBE53-ECE4-46A4-B333-4FDACC30D1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2539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3E7B2-CDF9-4768-BE21-BCA1F4E5DF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2092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40284-AACF-42C7-B543-BD4A92D04F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29149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DDB55-BD21-457C-945F-686658B526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54373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26B9A-6975-4069-836B-8A3D7B0465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725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5989A-E14A-4118-8B0D-0DD5DA22BA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3200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5BC93-8A65-4ABF-AEF2-4210559842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71105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14038-C865-4AE0-896B-5845BB92C8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24348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BDD35-2259-4664-ACAF-628EDDE4F4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378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B4B12-37B1-42E9-9172-A5D5A4F79C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776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1C148-11B7-4A2C-9531-9B90E6E7A2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71655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A754C-C5F2-4F5D-87D7-240D32FFEA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93840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FBE53-ECE4-46A4-B333-4FDACC30D1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62223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3E7B2-CDF9-4768-BE21-BCA1F4E5DF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98313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40284-AACF-42C7-B543-BD4A92D04F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696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4228F-938C-4725-BE5B-36179FA8BE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45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286D5-BDB1-47B1-943A-88F0ECC610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809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C1B81-726C-4497-833B-3E6600DF82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602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89E41-8ABF-4F30-BEB7-FB7D3C706A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58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73C18-E9C2-4622-8ECD-39C3B7BF76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518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EF905-5377-4936-BA9E-FFF646B1C6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213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26B9A-6975-4069-836B-8A3D7B046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20767-1D1F-4759-8717-45352371F5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929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DA13A-9B4E-4507-994E-AC033BD6FE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944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9CFD7-0723-41C4-A365-6F7DFEFC5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182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0B0CE-700E-476E-89DA-F67336E2DF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3180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0707D-FE8F-46B5-9CBE-069999E800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8137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DDB55-BD21-457C-945F-686658B526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7584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26B9A-6975-4069-836B-8A3D7B0465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6855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5989A-E14A-4118-8B0D-0DD5DA22BA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117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5BC93-8A65-4ABF-AEF2-4210559842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07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14038-C865-4AE0-896B-5845BB92C8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745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5989A-E14A-4118-8B0D-0DD5DA22B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BDD35-2259-4664-ACAF-628EDDE4F4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6535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1C148-11B7-4A2C-9531-9B90E6E7A2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5788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A754C-C5F2-4F5D-87D7-240D32FFEA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6556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FBE53-ECE4-46A4-B333-4FDACC30D1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130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3E7B2-CDF9-4768-BE21-BCA1F4E5DF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036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40284-AACF-42C7-B543-BD4A92D04F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2805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DDB55-BD21-457C-945F-686658B526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5404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26B9A-6975-4069-836B-8A3D7B0465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237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5989A-E14A-4118-8B0D-0DD5DA22BA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655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5BC93-8A65-4ABF-AEF2-4210559842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757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5BC93-8A65-4ABF-AEF2-421055984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14038-C865-4AE0-896B-5845BB92C8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7617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BDD35-2259-4664-ACAF-628EDDE4F4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1992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1C148-11B7-4A2C-9531-9B90E6E7A2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4562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A754C-C5F2-4F5D-87D7-240D32FFEA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9431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FBE53-ECE4-46A4-B333-4FDACC30D1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999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3E7B2-CDF9-4768-BE21-BCA1F4E5DF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8699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40284-AACF-42C7-B543-BD4A92D04F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7510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DDB55-BD21-457C-945F-686658B526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2576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26B9A-6975-4069-836B-8A3D7B0465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1518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5989A-E14A-4118-8B0D-0DD5DA22BA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44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14038-C865-4AE0-896B-5845BB92C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5BC93-8A65-4ABF-AEF2-4210559842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9349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14038-C865-4AE0-896B-5845BB92C8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7214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BDD35-2259-4664-ACAF-628EDDE4F4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2265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1C148-11B7-4A2C-9531-9B90E6E7A2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8547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A754C-C5F2-4F5D-87D7-240D32FFEA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5228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FBE53-ECE4-46A4-B333-4FDACC30D1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5698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3E7B2-CDF9-4768-BE21-BCA1F4E5DF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233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40284-AACF-42C7-B543-BD4A92D04F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4771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DDB55-BD21-457C-945F-686658B526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120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26B9A-6975-4069-836B-8A3D7B0465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44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BDD35-2259-4664-ACAF-628EDDE4F4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5989A-E14A-4118-8B0D-0DD5DA22BA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2469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5BC93-8A65-4ABF-AEF2-4210559842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1319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14038-C865-4AE0-896B-5845BB92C8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5422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BDD35-2259-4664-ACAF-628EDDE4F4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7369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1C148-11B7-4A2C-9531-9B90E6E7A2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4995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A754C-C5F2-4F5D-87D7-240D32FFEA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0261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FBE53-ECE4-46A4-B333-4FDACC30D1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5719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3E7B2-CDF9-4768-BE21-BCA1F4E5DF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1852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40284-AACF-42C7-B543-BD4A92D04F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327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DDB55-BD21-457C-945F-686658B526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79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1C148-11B7-4A2C-9531-9B90E6E7A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26B9A-6975-4069-836B-8A3D7B0465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6109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5989A-E14A-4118-8B0D-0DD5DA22BA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6870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5BC93-8A65-4ABF-AEF2-4210559842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4097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14038-C865-4AE0-896B-5845BB92C8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37044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BDD35-2259-4664-ACAF-628EDDE4F4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066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1C148-11B7-4A2C-9531-9B90E6E7A2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2941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A754C-C5F2-4F5D-87D7-240D32FFEA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8183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FBE53-ECE4-46A4-B333-4FDACC30D1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6522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3E7B2-CDF9-4768-BE21-BCA1F4E5DF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7904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40284-AACF-42C7-B543-BD4A92D04F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586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A754C-C5F2-4F5D-87D7-240D32FFE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DDB55-BD21-457C-945F-686658B526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7823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26B9A-6975-4069-836B-8A3D7B0465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4618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5989A-E14A-4118-8B0D-0DD5DA22BA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3450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5BC93-8A65-4ABF-AEF2-4210559842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12160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14038-C865-4AE0-896B-5845BB92C8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3309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BDD35-2259-4664-ACAF-628EDDE4F4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3246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1C148-11B7-4A2C-9531-9B90E6E7A2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2042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A754C-C5F2-4F5D-87D7-240D32FFEA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2471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FBE53-ECE4-46A4-B333-4FDACC30D1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65891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3E7B2-CDF9-4768-BE21-BCA1F4E5DF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85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FBE53-ECE4-46A4-B333-4FDACC30D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40284-AACF-42C7-B543-BD4A92D04F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10717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DDB55-BD21-457C-945F-686658B526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9494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26B9A-6975-4069-836B-8A3D7B0465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321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5989A-E14A-4118-8B0D-0DD5DA22BA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93076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5BC93-8A65-4ABF-AEF2-4210559842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07589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14038-C865-4AE0-896B-5845BB92C8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9379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BDD35-2259-4664-ACAF-628EDDE4F4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3338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1C148-11B7-4A2C-9531-9B90E6E7A2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6037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A754C-C5F2-4F5D-87D7-240D32FFEA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68122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FBE53-ECE4-46A4-B333-4FDACC30D1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327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1BF94A06-4FBC-49A5-BE86-28C64FCF6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1BF94A06-4FBC-49A5-BE86-28C64FCF63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98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1BF94A06-4FBC-49A5-BE86-28C64FCF63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8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1BF94A06-4FBC-49A5-BE86-28C64FCF63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0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8C21F09E-4F60-4B59-9D48-5C3D6234CE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1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1BF94A06-4FBC-49A5-BE86-28C64FCF63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25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1BF94A06-4FBC-49A5-BE86-28C64FCF63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316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1BF94A06-4FBC-49A5-BE86-28C64FCF63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93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1BF94A06-4FBC-49A5-BE86-28C64FCF63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79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1BF94A06-4FBC-49A5-BE86-28C64FCF63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28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1BF94A06-4FBC-49A5-BE86-28C64FCF63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476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1BF94A06-4FBC-49A5-BE86-28C64FCF63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86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6.wmf"/><Relationship Id="rId3" Type="http://schemas.openxmlformats.org/officeDocument/2006/relationships/image" Target="../media/image9.jpeg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4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26.wmf"/><Relationship Id="rId3" Type="http://schemas.openxmlformats.org/officeDocument/2006/relationships/image" Target="../media/image44.jpeg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9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48.wmf"/><Relationship Id="rId9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oleObject" Target="../embeddings/oleObject23.bin"/><Relationship Id="rId18" Type="http://schemas.openxmlformats.org/officeDocument/2006/relationships/image" Target="../media/image59.wmf"/><Relationship Id="rId3" Type="http://schemas.openxmlformats.org/officeDocument/2006/relationships/oleObject" Target="../embeddings/oleObject18.bin"/><Relationship Id="rId21" Type="http://schemas.openxmlformats.org/officeDocument/2006/relationships/image" Target="../media/image61.jpeg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56.wmf"/><Relationship Id="rId17" Type="http://schemas.openxmlformats.org/officeDocument/2006/relationships/oleObject" Target="../embeddings/oleObject25.bin"/><Relationship Id="rId2" Type="http://schemas.openxmlformats.org/officeDocument/2006/relationships/slideLayout" Target="../slideLayouts/slideLayout91.xml"/><Relationship Id="rId16" Type="http://schemas.openxmlformats.org/officeDocument/2006/relationships/image" Target="../media/image58.wmf"/><Relationship Id="rId20" Type="http://schemas.openxmlformats.org/officeDocument/2006/relationships/image" Target="../media/image60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55.wmf"/><Relationship Id="rId19" Type="http://schemas.openxmlformats.org/officeDocument/2006/relationships/oleObject" Target="../embeddings/oleObject26.bin"/><Relationship Id="rId4" Type="http://schemas.openxmlformats.org/officeDocument/2006/relationships/image" Target="../media/image52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57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0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9301" y="2951204"/>
            <a:ext cx="1228909" cy="122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 descr="http://subliminalxmessages.blog.com/files/2010/12/boomerang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00" y="3632200"/>
            <a:ext cx="3128963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2192338" y="798513"/>
            <a:ext cx="43942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3200" b="1">
                <a:solidFill>
                  <a:srgbClr val="FF0000"/>
                </a:solidFill>
              </a:rPr>
              <a:t>Rotational Mechanics</a:t>
            </a:r>
          </a:p>
        </p:txBody>
      </p:sp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460375" y="2078038"/>
            <a:ext cx="60388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 A spinning object rotates about its... </a:t>
            </a:r>
          </a:p>
        </p:txBody>
      </p:sp>
      <p:sp>
        <p:nvSpPr>
          <p:cNvPr id="306184" name="Rectangle 8"/>
          <p:cNvSpPr>
            <a:spLocks noChangeArrowheads="1"/>
          </p:cNvSpPr>
          <p:nvPr/>
        </p:nvSpPr>
        <p:spPr bwMode="auto">
          <a:xfrm>
            <a:off x="6169025" y="2081213"/>
            <a:ext cx="26177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u="sng"/>
              <a:t>center of mass</a:t>
            </a:r>
            <a:r>
              <a:rPr lang="en-US"/>
              <a:t>.</a:t>
            </a:r>
          </a:p>
        </p:txBody>
      </p:sp>
      <p:sp>
        <p:nvSpPr>
          <p:cNvPr id="13318" name="Rectangle 11"/>
          <p:cNvSpPr>
            <a:spLocks noChangeArrowheads="1"/>
          </p:cNvSpPr>
          <p:nvPr/>
        </p:nvSpPr>
        <p:spPr bwMode="auto">
          <a:xfrm>
            <a:off x="960438" y="2605088"/>
            <a:ext cx="34718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u="sng" dirty="0">
                <a:solidFill>
                  <a:srgbClr val="FF0000"/>
                </a:solidFill>
              </a:rPr>
              <a:t>translational motion</a:t>
            </a:r>
            <a:r>
              <a:rPr lang="en-US" dirty="0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306188" name="Rectangle 12"/>
          <p:cNvSpPr>
            <a:spLocks noChangeArrowheads="1"/>
          </p:cNvSpPr>
          <p:nvPr/>
        </p:nvSpPr>
        <p:spPr bwMode="auto">
          <a:xfrm>
            <a:off x="1135063" y="3063875"/>
            <a:ext cx="520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-- </a:t>
            </a:r>
          </a:p>
        </p:txBody>
      </p:sp>
      <p:sp>
        <p:nvSpPr>
          <p:cNvPr id="306189" name="Rectangle 13"/>
          <p:cNvSpPr>
            <a:spLocks noChangeArrowheads="1"/>
          </p:cNvSpPr>
          <p:nvPr/>
        </p:nvSpPr>
        <p:spPr bwMode="auto">
          <a:xfrm>
            <a:off x="1150938" y="4070350"/>
            <a:ext cx="5448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-- object is considered to be a...   </a:t>
            </a:r>
          </a:p>
        </p:txBody>
      </p:sp>
      <p:sp>
        <p:nvSpPr>
          <p:cNvPr id="306190" name="Rectangle 14"/>
          <p:cNvSpPr>
            <a:spLocks noChangeArrowheads="1"/>
          </p:cNvSpPr>
          <p:nvPr/>
        </p:nvSpPr>
        <p:spPr bwMode="auto">
          <a:xfrm>
            <a:off x="4246563" y="2598738"/>
            <a:ext cx="37512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“here-to-there” motion </a:t>
            </a:r>
          </a:p>
        </p:txBody>
      </p:sp>
      <p:sp>
        <p:nvSpPr>
          <p:cNvPr id="306191" name="Rectangle 15"/>
          <p:cNvSpPr>
            <a:spLocks noChangeArrowheads="1"/>
          </p:cNvSpPr>
          <p:nvPr/>
        </p:nvSpPr>
        <p:spPr bwMode="auto">
          <a:xfrm>
            <a:off x="1508125" y="3105150"/>
            <a:ext cx="59531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/>
              <a:t>object’s entire mass can be assumed to be at its center of mass</a:t>
            </a:r>
          </a:p>
        </p:txBody>
      </p:sp>
      <p:sp>
        <p:nvSpPr>
          <p:cNvPr id="306192" name="Rectangle 16"/>
          <p:cNvSpPr>
            <a:spLocks noChangeArrowheads="1"/>
          </p:cNvSpPr>
          <p:nvPr/>
        </p:nvSpPr>
        <p:spPr bwMode="auto">
          <a:xfrm>
            <a:off x="6180138" y="4051300"/>
            <a:ext cx="20050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u="sng" dirty="0"/>
              <a:t>point mass</a:t>
            </a:r>
            <a:r>
              <a:rPr lang="en-US" dirty="0"/>
              <a:t>.</a:t>
            </a:r>
          </a:p>
        </p:txBody>
      </p:sp>
      <p:sp>
        <p:nvSpPr>
          <p:cNvPr id="306199" name="Rectangle 23"/>
          <p:cNvSpPr>
            <a:spLocks noChangeArrowheads="1"/>
          </p:cNvSpPr>
          <p:nvPr/>
        </p:nvSpPr>
        <p:spPr bwMode="auto">
          <a:xfrm>
            <a:off x="3048000" y="5722938"/>
            <a:ext cx="2698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u="sng"/>
              <a:t>extended mass</a:t>
            </a:r>
            <a:r>
              <a:rPr lang="en-US"/>
              <a:t> </a:t>
            </a:r>
          </a:p>
        </p:txBody>
      </p:sp>
      <p:sp>
        <p:nvSpPr>
          <p:cNvPr id="306200" name="Rectangle 24"/>
          <p:cNvSpPr>
            <a:spLocks noChangeArrowheads="1"/>
          </p:cNvSpPr>
          <p:nvPr/>
        </p:nvSpPr>
        <p:spPr bwMode="auto">
          <a:xfrm>
            <a:off x="5273675" y="4681538"/>
            <a:ext cx="16113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spinning 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2635250" y="5246688"/>
            <a:ext cx="6065838" cy="1479550"/>
            <a:chOff x="306" y="3223"/>
            <a:chExt cx="3821" cy="932"/>
          </a:xfrm>
        </p:grpSpPr>
        <p:sp>
          <p:nvSpPr>
            <p:cNvPr id="13330" name="Rectangle 22"/>
            <p:cNvSpPr>
              <a:spLocks noChangeArrowheads="1"/>
            </p:cNvSpPr>
            <p:nvPr/>
          </p:nvSpPr>
          <p:spPr bwMode="auto">
            <a:xfrm>
              <a:off x="306" y="3223"/>
              <a:ext cx="382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FF0000"/>
                  </a:solidFill>
                </a:rPr>
                <a:t>-- object must be considered to be an</a:t>
              </a:r>
            </a:p>
          </p:txBody>
        </p:sp>
        <p:sp>
          <p:nvSpPr>
            <p:cNvPr id="13331" name="Rectangle 25"/>
            <p:cNvSpPr>
              <a:spLocks noChangeArrowheads="1"/>
            </p:cNvSpPr>
            <p:nvPr/>
          </p:nvSpPr>
          <p:spPr bwMode="auto">
            <a:xfrm>
              <a:off x="2163" y="3521"/>
              <a:ext cx="166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/>
              <a:r>
                <a:rPr lang="en-US">
                  <a:solidFill>
                    <a:srgbClr val="FF0000"/>
                  </a:solidFill>
                </a:rPr>
                <a:t>if the rotation is</a:t>
              </a:r>
            </a:p>
          </p:txBody>
        </p:sp>
        <p:sp>
          <p:nvSpPr>
            <p:cNvPr id="13332" name="Rectangle 26"/>
            <p:cNvSpPr>
              <a:spLocks noChangeArrowheads="1"/>
            </p:cNvSpPr>
            <p:nvPr/>
          </p:nvSpPr>
          <p:spPr bwMode="auto">
            <a:xfrm>
              <a:off x="544" y="3828"/>
              <a:ext cx="212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0000"/>
                  </a:solidFill>
                </a:rPr>
                <a:t>crucial to the motion</a:t>
              </a:r>
            </a:p>
          </p:txBody>
        </p:sp>
      </p:grpSp>
      <p:pic>
        <p:nvPicPr>
          <p:cNvPr id="13328" name="Picture 2" descr="http://www.tomtop.com/media/catalog/product/cache/1/image/ced77cb19565515451b3578a3bc0ea5e/t/1/t101-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563" y="173038"/>
            <a:ext cx="1789112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4" descr="http://www.corbisimages.com/images/67/977C16AC-F6E1-474C-B479-EC6A4132E2C5/U185822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8775" y="190500"/>
            <a:ext cx="2243138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2468621" y="4681217"/>
            <a:ext cx="31438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u="sng" dirty="0" smtClean="0">
                <a:solidFill>
                  <a:srgbClr val="FF0000"/>
                </a:solidFill>
              </a:rPr>
              <a:t>rotational </a:t>
            </a:r>
            <a:r>
              <a:rPr lang="en-US" u="sng" dirty="0">
                <a:solidFill>
                  <a:srgbClr val="FF0000"/>
                </a:solidFill>
              </a:rPr>
              <a:t>motion</a:t>
            </a:r>
            <a:r>
              <a:rPr lang="en-US" dirty="0">
                <a:solidFill>
                  <a:srgbClr val="FF0000"/>
                </a:solidFill>
              </a:rPr>
              <a:t>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6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6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618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618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6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3061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3061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61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306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6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306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6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06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06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06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618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618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6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6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6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0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06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06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06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06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0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84" grpId="0"/>
      <p:bldP spid="306188" grpId="0"/>
      <p:bldP spid="306189" grpId="0"/>
      <p:bldP spid="306190" grpId="0"/>
      <p:bldP spid="306191" grpId="0"/>
      <p:bldP spid="306192" grpId="0"/>
      <p:bldP spid="306199" grpId="0"/>
      <p:bldP spid="30620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8" descr="http://mies.dadeschools.net/images/planet_ear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307975"/>
            <a:ext cx="2403475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5745163" y="166688"/>
            <a:ext cx="1457325" cy="7429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7710" name="Rectangle 30"/>
          <p:cNvSpPr>
            <a:spLocks noChangeArrowheads="1"/>
          </p:cNvSpPr>
          <p:nvPr/>
        </p:nvSpPr>
        <p:spPr bwMode="auto">
          <a:xfrm>
            <a:off x="5900738" y="6080125"/>
            <a:ext cx="3049587" cy="566738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7691" name="Rectangle 11"/>
          <p:cNvSpPr>
            <a:spLocks noChangeArrowheads="1"/>
          </p:cNvSpPr>
          <p:nvPr/>
        </p:nvSpPr>
        <p:spPr bwMode="auto">
          <a:xfrm>
            <a:off x="5830888" y="246063"/>
            <a:ext cx="1277937" cy="581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5" name="Rectangle 6"/>
          <p:cNvSpPr>
            <a:spLocks noChangeArrowheads="1"/>
          </p:cNvSpPr>
          <p:nvPr/>
        </p:nvSpPr>
        <p:spPr bwMode="auto">
          <a:xfrm>
            <a:off x="2093913" y="298450"/>
            <a:ext cx="36242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1">
                <a:solidFill>
                  <a:srgbClr val="FF0000"/>
                </a:solidFill>
              </a:rPr>
              <a:t>Angular Momentum</a:t>
            </a:r>
            <a:r>
              <a:rPr lang="en-US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27687" name="Rectangle 7"/>
          <p:cNvSpPr>
            <a:spLocks noChangeArrowheads="1"/>
          </p:cNvSpPr>
          <p:nvPr/>
        </p:nvSpPr>
        <p:spPr bwMode="auto">
          <a:xfrm>
            <a:off x="5894388" y="280988"/>
            <a:ext cx="1249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L =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n-US" dirty="0" err="1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27688" name="Rectangle 8"/>
          <p:cNvSpPr>
            <a:spLocks noChangeArrowheads="1"/>
          </p:cNvSpPr>
          <p:nvPr/>
        </p:nvSpPr>
        <p:spPr bwMode="auto">
          <a:xfrm>
            <a:off x="3375025" y="949325"/>
            <a:ext cx="3957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L = angular momentum </a:t>
            </a:r>
          </a:p>
        </p:txBody>
      </p:sp>
      <p:sp>
        <p:nvSpPr>
          <p:cNvPr id="327689" name="Rectangle 9"/>
          <p:cNvSpPr>
            <a:spLocks noChangeArrowheads="1"/>
          </p:cNvSpPr>
          <p:nvPr/>
        </p:nvSpPr>
        <p:spPr bwMode="auto">
          <a:xfrm>
            <a:off x="3460750" y="1443038"/>
            <a:ext cx="4822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n-US">
                <a:solidFill>
                  <a:srgbClr val="000000"/>
                </a:solidFill>
              </a:rPr>
              <a:t> = moment of inertia (kg-m</a:t>
            </a:r>
            <a:r>
              <a:rPr lang="en-US" baseline="30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) </a:t>
            </a:r>
          </a:p>
        </p:txBody>
      </p:sp>
      <p:sp>
        <p:nvSpPr>
          <p:cNvPr id="327690" name="Rectangle 10"/>
          <p:cNvSpPr>
            <a:spLocks noChangeArrowheads="1"/>
          </p:cNvSpPr>
          <p:nvPr/>
        </p:nvSpPr>
        <p:spPr bwMode="auto">
          <a:xfrm>
            <a:off x="3330575" y="1952159"/>
            <a:ext cx="43620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en-US" dirty="0">
                <a:solidFill>
                  <a:srgbClr val="000000"/>
                </a:solidFill>
              </a:rPr>
              <a:t> = angular </a:t>
            </a:r>
            <a:r>
              <a:rPr lang="en-US" dirty="0" smtClean="0">
                <a:solidFill>
                  <a:srgbClr val="000000"/>
                </a:solidFill>
              </a:rPr>
              <a:t>speed </a:t>
            </a:r>
            <a:r>
              <a:rPr lang="en-US" dirty="0">
                <a:solidFill>
                  <a:srgbClr val="000000"/>
                </a:solidFill>
              </a:rPr>
              <a:t>(rad/s) </a:t>
            </a:r>
          </a:p>
        </p:txBody>
      </p:sp>
      <p:sp>
        <p:nvSpPr>
          <p:cNvPr id="327694" name="Rectangle 14"/>
          <p:cNvSpPr>
            <a:spLocks noChangeArrowheads="1"/>
          </p:cNvSpPr>
          <p:nvPr/>
        </p:nvSpPr>
        <p:spPr bwMode="auto">
          <a:xfrm>
            <a:off x="274638" y="2714625"/>
            <a:ext cx="8607425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If the mass of the Earth is 6.0 x 10</a:t>
            </a:r>
            <a:r>
              <a:rPr lang="en-US" baseline="30000" dirty="0">
                <a:solidFill>
                  <a:srgbClr val="FF0000"/>
                </a:solidFill>
              </a:rPr>
              <a:t>24</a:t>
            </a:r>
            <a:r>
              <a:rPr lang="en-US" dirty="0">
                <a:solidFill>
                  <a:srgbClr val="FF0000"/>
                </a:solidFill>
              </a:rPr>
              <a:t> kg and its mean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radius is 6.4 x 10</a:t>
            </a:r>
            <a:r>
              <a:rPr lang="en-US" baseline="30000" dirty="0">
                <a:solidFill>
                  <a:srgbClr val="FF0000"/>
                </a:solidFill>
              </a:rPr>
              <a:t>6</a:t>
            </a:r>
            <a:r>
              <a:rPr lang="en-US" dirty="0">
                <a:solidFill>
                  <a:srgbClr val="FF0000"/>
                </a:solidFill>
              </a:rPr>
              <a:t> m, find the mag. of the angular momentum of the Earth as it spins on its axis. </a:t>
            </a:r>
          </a:p>
        </p:txBody>
      </p:sp>
      <p:graphicFrame>
        <p:nvGraphicFramePr>
          <p:cNvPr id="327696" name="Object 16"/>
          <p:cNvGraphicFramePr>
            <a:graphicFrameLocks noChangeAspect="1"/>
          </p:cNvGraphicFramePr>
          <p:nvPr>
            <p:extLst/>
          </p:nvPr>
        </p:nvGraphicFramePr>
        <p:xfrm>
          <a:off x="254000" y="4117975"/>
          <a:ext cx="1473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4" imgW="1473120" imgH="838080" progId="Equation.3">
                  <p:embed/>
                </p:oleObj>
              </mc:Choice>
              <mc:Fallback>
                <p:oleObj name="Equation" r:id="rId4" imgW="147312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" y="4117975"/>
                        <a:ext cx="14732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8" name="Object 18"/>
          <p:cNvGraphicFramePr>
            <a:graphicFrameLocks noChangeAspect="1"/>
          </p:cNvGraphicFramePr>
          <p:nvPr>
            <p:extLst/>
          </p:nvPr>
        </p:nvGraphicFramePr>
        <p:xfrm>
          <a:off x="1847850" y="4113213"/>
          <a:ext cx="39354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6" imgW="3936960" imgH="838080" progId="Equation.3">
                  <p:embed/>
                </p:oleObj>
              </mc:Choice>
              <mc:Fallback>
                <p:oleObj name="Equation" r:id="rId6" imgW="393696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4113213"/>
                        <a:ext cx="3935413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00" name="Text Box 20"/>
          <p:cNvSpPr txBox="1">
            <a:spLocks noChangeArrowheads="1"/>
          </p:cNvSpPr>
          <p:nvPr/>
        </p:nvSpPr>
        <p:spPr bwMode="auto">
          <a:xfrm>
            <a:off x="5799138" y="4275138"/>
            <a:ext cx="33448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= 9.83 x 10</a:t>
            </a:r>
            <a:r>
              <a:rPr lang="en-US" baseline="30000">
                <a:solidFill>
                  <a:srgbClr val="000000"/>
                </a:solidFill>
              </a:rPr>
              <a:t>37</a:t>
            </a:r>
            <a:r>
              <a:rPr lang="en-US">
                <a:solidFill>
                  <a:srgbClr val="000000"/>
                </a:solidFill>
              </a:rPr>
              <a:t> kg-m</a:t>
            </a:r>
            <a:r>
              <a:rPr lang="en-US" baseline="30000">
                <a:solidFill>
                  <a:srgbClr val="000000"/>
                </a:solidFill>
              </a:rPr>
              <a:t>2</a:t>
            </a:r>
          </a:p>
        </p:txBody>
      </p:sp>
      <p:graphicFrame>
        <p:nvGraphicFramePr>
          <p:cNvPr id="327701" name="Object 21"/>
          <p:cNvGraphicFramePr>
            <a:graphicFrameLocks noChangeAspect="1"/>
          </p:cNvGraphicFramePr>
          <p:nvPr>
            <p:extLst/>
          </p:nvPr>
        </p:nvGraphicFramePr>
        <p:xfrm>
          <a:off x="165100" y="5038725"/>
          <a:ext cx="16891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8" imgW="1688760" imgH="914400" progId="Equation.3">
                  <p:embed/>
                </p:oleObj>
              </mc:Choice>
              <mc:Fallback>
                <p:oleObj name="Equation" r:id="rId8" imgW="168876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" y="5038725"/>
                        <a:ext cx="16891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03" name="Object 23"/>
          <p:cNvGraphicFramePr>
            <a:graphicFrameLocks noChangeAspect="1"/>
          </p:cNvGraphicFramePr>
          <p:nvPr>
            <p:extLst/>
          </p:nvPr>
        </p:nvGraphicFramePr>
        <p:xfrm>
          <a:off x="1957388" y="5008563"/>
          <a:ext cx="1471612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10" imgW="1473120" imgH="965160" progId="Equation.3">
                  <p:embed/>
                </p:oleObj>
              </mc:Choice>
              <mc:Fallback>
                <p:oleObj name="Equation" r:id="rId10" imgW="147312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7388" y="5008563"/>
                        <a:ext cx="1471612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04" name="Object 24"/>
          <p:cNvGraphicFramePr>
            <a:graphicFrameLocks noChangeAspect="1"/>
          </p:cNvGraphicFramePr>
          <p:nvPr>
            <p:extLst/>
          </p:nvPr>
        </p:nvGraphicFramePr>
        <p:xfrm>
          <a:off x="3497263" y="5049838"/>
          <a:ext cx="256381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12" imgW="2565360" imgH="838080" progId="Equation.3">
                  <p:embed/>
                </p:oleObj>
              </mc:Choice>
              <mc:Fallback>
                <p:oleObj name="Equation" r:id="rId12" imgW="256536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7263" y="5049838"/>
                        <a:ext cx="2563812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06" name="Line 26"/>
          <p:cNvSpPr>
            <a:spLocks noChangeShapeType="1"/>
          </p:cNvSpPr>
          <p:nvPr/>
        </p:nvSpPr>
        <p:spPr bwMode="auto">
          <a:xfrm flipH="1" flipV="1">
            <a:off x="2624138" y="5072063"/>
            <a:ext cx="319087" cy="331787"/>
          </a:xfrm>
          <a:prstGeom prst="line">
            <a:avLst/>
          </a:prstGeom>
          <a:noFill/>
          <a:ln w="25400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7707" name="Rectangle 27"/>
          <p:cNvSpPr>
            <a:spLocks noChangeArrowheads="1"/>
          </p:cNvSpPr>
          <p:nvPr/>
        </p:nvSpPr>
        <p:spPr bwMode="auto">
          <a:xfrm>
            <a:off x="185738" y="6100763"/>
            <a:ext cx="1249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L = 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n-US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27708" name="Text Box 28"/>
          <p:cNvSpPr txBox="1">
            <a:spLocks noChangeArrowheads="1"/>
          </p:cNvSpPr>
          <p:nvPr/>
        </p:nvSpPr>
        <p:spPr bwMode="auto">
          <a:xfrm>
            <a:off x="1363663" y="6111875"/>
            <a:ext cx="4330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= 9.83 x 10</a:t>
            </a:r>
            <a:r>
              <a:rPr lang="en-US" baseline="30000">
                <a:solidFill>
                  <a:srgbClr val="000000"/>
                </a:solidFill>
              </a:rPr>
              <a:t>37</a:t>
            </a:r>
            <a:r>
              <a:rPr lang="en-US">
                <a:solidFill>
                  <a:srgbClr val="000000"/>
                </a:solidFill>
              </a:rPr>
              <a:t> (7.27 x 10</a:t>
            </a:r>
            <a:r>
              <a:rPr lang="en-US" baseline="30000">
                <a:solidFill>
                  <a:srgbClr val="000000"/>
                </a:solidFill>
              </a:rPr>
              <a:t>–5</a:t>
            </a:r>
            <a:r>
              <a:rPr lang="en-US">
                <a:solidFill>
                  <a:srgbClr val="000000"/>
                </a:solidFill>
              </a:rPr>
              <a:t>)</a:t>
            </a:r>
            <a:endParaRPr lang="en-US" baseline="30000">
              <a:solidFill>
                <a:srgbClr val="000000"/>
              </a:solidFill>
            </a:endParaRPr>
          </a:p>
        </p:txBody>
      </p:sp>
      <p:sp>
        <p:nvSpPr>
          <p:cNvPr id="327709" name="Text Box 29"/>
          <p:cNvSpPr txBox="1">
            <a:spLocks noChangeArrowheads="1"/>
          </p:cNvSpPr>
          <p:nvPr/>
        </p:nvSpPr>
        <p:spPr bwMode="auto">
          <a:xfrm>
            <a:off x="5519738" y="6103938"/>
            <a:ext cx="3444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=  7.1 x 10</a:t>
            </a:r>
            <a:r>
              <a:rPr lang="en-US" baseline="30000">
                <a:solidFill>
                  <a:srgbClr val="000000"/>
                </a:solidFill>
              </a:rPr>
              <a:t>33</a:t>
            </a:r>
            <a:r>
              <a:rPr lang="en-US">
                <a:solidFill>
                  <a:srgbClr val="000000"/>
                </a:solidFill>
              </a:rPr>
              <a:t> kg-m</a:t>
            </a:r>
            <a:r>
              <a:rPr lang="en-US" baseline="30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/s</a:t>
            </a:r>
            <a:endParaRPr lang="en-US" baseline="30000">
              <a:solidFill>
                <a:srgbClr val="000000"/>
              </a:solidFill>
            </a:endParaRPr>
          </a:p>
        </p:txBody>
      </p:sp>
      <p:sp>
        <p:nvSpPr>
          <p:cNvPr id="327711" name="Line 31"/>
          <p:cNvSpPr>
            <a:spLocks noChangeShapeType="1"/>
          </p:cNvSpPr>
          <p:nvPr/>
        </p:nvSpPr>
        <p:spPr bwMode="auto">
          <a:xfrm flipH="1" flipV="1">
            <a:off x="1398588" y="5572125"/>
            <a:ext cx="319087" cy="331788"/>
          </a:xfrm>
          <a:prstGeom prst="line">
            <a:avLst/>
          </a:prstGeom>
          <a:noFill/>
          <a:ln w="25400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7712" name="Rectangle 32"/>
          <p:cNvSpPr>
            <a:spLocks noChangeArrowheads="1"/>
          </p:cNvSpPr>
          <p:nvPr/>
        </p:nvSpPr>
        <p:spPr bwMode="auto">
          <a:xfrm>
            <a:off x="7153275" y="955675"/>
            <a:ext cx="1724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(kg-m</a:t>
            </a:r>
            <a:r>
              <a:rPr lang="en-US" baseline="30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/s) </a:t>
            </a:r>
          </a:p>
        </p:txBody>
      </p:sp>
      <p:sp>
        <p:nvSpPr>
          <p:cNvPr id="327714" name="Text Box 34"/>
          <p:cNvSpPr txBox="1">
            <a:spLocks noChangeArrowheads="1"/>
          </p:cNvSpPr>
          <p:nvPr/>
        </p:nvSpPr>
        <p:spPr bwMode="auto">
          <a:xfrm>
            <a:off x="7435850" y="276225"/>
            <a:ext cx="1506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(p = mv)</a:t>
            </a:r>
          </a:p>
        </p:txBody>
      </p:sp>
    </p:spTree>
    <p:extLst>
      <p:ext uri="{BB962C8B-B14F-4D97-AF65-F5344CB8AC3E}">
        <p14:creationId xmlns:p14="http://schemas.microsoft.com/office/powerpoint/2010/main" val="313519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276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276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27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27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27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276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276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276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76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27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77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7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27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27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276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276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27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27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7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7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32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7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7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32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27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7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27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7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27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327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327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77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7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327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3277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277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27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27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27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27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32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327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277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327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327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27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27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327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27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27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327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327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500"/>
                            </p:stCondLst>
                            <p:childTnLst>
                              <p:par>
                                <p:cTn id="15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27710" grpId="0" animBg="1"/>
      <p:bldP spid="327691" grpId="0" animBg="1"/>
      <p:bldP spid="327687" grpId="0"/>
      <p:bldP spid="327688" grpId="0"/>
      <p:bldP spid="327689" grpId="0"/>
      <p:bldP spid="327690" grpId="0"/>
      <p:bldP spid="327700" grpId="0"/>
      <p:bldP spid="327706" grpId="0" animBg="1"/>
      <p:bldP spid="327707" grpId="0"/>
      <p:bldP spid="327708" grpId="0"/>
      <p:bldP spid="327709" grpId="0"/>
      <p:bldP spid="327711" grpId="0" animBg="1"/>
      <p:bldP spid="327712" grpId="0"/>
      <p:bldP spid="3277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3728955" y="2739874"/>
            <a:ext cx="1650567" cy="6802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20711" y="1623368"/>
            <a:ext cx="7931980" cy="431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sz="3200" dirty="0" smtClean="0">
                <a:solidFill>
                  <a:srgbClr val="FFFFFF"/>
                </a:solidFill>
              </a:rPr>
              <a:t>	The equation for </a:t>
            </a:r>
            <a:r>
              <a:rPr lang="en-US" sz="3200" u="sng" dirty="0" smtClean="0">
                <a:solidFill>
                  <a:srgbClr val="FFFFFF"/>
                </a:solidFill>
              </a:rPr>
              <a:t>angular momentum</a:t>
            </a:r>
            <a:r>
              <a:rPr lang="en-US" sz="3200" dirty="0" smtClean="0">
                <a:solidFill>
                  <a:srgbClr val="FFFFFF"/>
                </a:solidFill>
              </a:rPr>
              <a:t> is:</a:t>
            </a:r>
          </a:p>
          <a:p>
            <a:pPr marL="342900" indent="-342900" algn="l">
              <a:spcBef>
                <a:spcPct val="20000"/>
              </a:spcBef>
            </a:pPr>
            <a:endParaRPr lang="en-US" sz="3200" dirty="0" smtClean="0">
              <a:solidFill>
                <a:srgbClr val="FFFFFF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sz="3200" dirty="0" smtClean="0">
                <a:solidFill>
                  <a:srgbClr val="FFFFFF"/>
                </a:solidFill>
              </a:rPr>
              <a:t>					</a:t>
            </a:r>
            <a:r>
              <a:rPr lang="en-US" sz="3200" dirty="0" smtClean="0">
                <a:solidFill>
                  <a:srgbClr val="000000"/>
                </a:solidFill>
              </a:rPr>
              <a:t>L = 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Symbol" panose="05050102010706020507" pitchFamily="18" charset="2"/>
              </a:rPr>
              <a:t>w</a:t>
            </a:r>
            <a:r>
              <a:rPr lang="en-US" sz="3200" dirty="0" smtClean="0">
                <a:solidFill>
                  <a:srgbClr val="000000"/>
                </a:solidFill>
                <a:latin typeface="Symbol" panose="05050102010706020507" pitchFamily="18" charset="2"/>
              </a:rPr>
              <a:t>     </a:t>
            </a:r>
          </a:p>
          <a:p>
            <a:pPr marL="342900" indent="-342900" algn="l">
              <a:spcBef>
                <a:spcPct val="20000"/>
              </a:spcBef>
            </a:pPr>
            <a:endParaRPr lang="en-US" sz="3200" dirty="0" smtClean="0">
              <a:solidFill>
                <a:srgbClr val="FFFFFF"/>
              </a:solidFill>
              <a:latin typeface="Symbol" panose="05050102010706020507" pitchFamily="18" charset="2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sz="3200" dirty="0" smtClean="0">
                <a:solidFill>
                  <a:srgbClr val="FFFFFF"/>
                </a:solidFill>
                <a:latin typeface="Symbol" panose="05050102010706020507" pitchFamily="18" charset="2"/>
              </a:rPr>
              <a:t>		</a:t>
            </a:r>
            <a:r>
              <a:rPr lang="en-US" sz="3200" dirty="0" smtClean="0">
                <a:solidFill>
                  <a:srgbClr val="FFFFFF"/>
                </a:solidFill>
                <a:latin typeface="Arial"/>
              </a:rPr>
              <a:t>where    L = </a:t>
            </a:r>
            <a:r>
              <a:rPr lang="en-US" sz="3200" dirty="0" err="1" smtClean="0">
                <a:solidFill>
                  <a:srgbClr val="FFFFFF"/>
                </a:solidFill>
                <a:latin typeface="Arial"/>
              </a:rPr>
              <a:t>ang.</a:t>
            </a:r>
            <a:r>
              <a:rPr lang="en-US" sz="3200" dirty="0" smtClean="0">
                <a:solidFill>
                  <a:srgbClr val="FFFFFF"/>
                </a:solidFill>
                <a:latin typeface="Arial"/>
              </a:rPr>
              <a:t> mom. (kg-</a:t>
            </a:r>
            <a:r>
              <a:rPr lang="en-US" sz="3200" dirty="0" err="1" smtClean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3200" baseline="30000" dirty="0" err="1" smtClean="0">
                <a:solidFill>
                  <a:srgbClr val="FFFFFF"/>
                </a:solidFill>
                <a:latin typeface="Arial"/>
              </a:rPr>
              <a:t>2</a:t>
            </a:r>
            <a:r>
              <a:rPr lang="en-US" sz="3200" dirty="0" smtClean="0">
                <a:solidFill>
                  <a:srgbClr val="FFFFFF"/>
                </a:solidFill>
                <a:latin typeface="Arial"/>
              </a:rPr>
              <a:t>/s)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3200" dirty="0">
                <a:solidFill>
                  <a:srgbClr val="FFFFFF"/>
                </a:solidFill>
                <a:latin typeface="Arial"/>
              </a:rPr>
              <a:t>	</a:t>
            </a:r>
            <a:r>
              <a:rPr lang="en-US" sz="3200" dirty="0" smtClean="0">
                <a:solidFill>
                  <a:srgbClr val="FFFFFF"/>
                </a:solidFill>
                <a:latin typeface="Arial"/>
              </a:rPr>
              <a:t>		      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 smtClean="0">
                <a:solidFill>
                  <a:srgbClr val="FFFFFF"/>
                </a:solidFill>
                <a:latin typeface="Arial"/>
              </a:rPr>
              <a:t> = moment of inertia (kg-</a:t>
            </a:r>
            <a:r>
              <a:rPr lang="en-US" sz="3200" dirty="0" err="1" smtClean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3200" baseline="30000" dirty="0" err="1" smtClean="0">
                <a:solidFill>
                  <a:srgbClr val="FFFFFF"/>
                </a:solidFill>
                <a:latin typeface="Arial"/>
              </a:rPr>
              <a:t>2</a:t>
            </a:r>
            <a:r>
              <a:rPr lang="en-US" sz="3200" dirty="0" smtClean="0">
                <a:solidFill>
                  <a:srgbClr val="FFFFFF"/>
                </a:solidFill>
                <a:latin typeface="Arial"/>
              </a:rPr>
              <a:t>)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3200" dirty="0">
                <a:solidFill>
                  <a:srgbClr val="FFFFFF"/>
                </a:solidFill>
                <a:latin typeface="Arial"/>
              </a:rPr>
              <a:t>	</a:t>
            </a:r>
            <a:r>
              <a:rPr lang="en-US" sz="3200" dirty="0" smtClean="0">
                <a:solidFill>
                  <a:srgbClr val="FFFFFF"/>
                </a:solidFill>
                <a:latin typeface="Arial"/>
              </a:rPr>
              <a:t>		     </a:t>
            </a:r>
            <a:r>
              <a:rPr lang="en-US" sz="3200" b="1" dirty="0" smtClean="0">
                <a:solidFill>
                  <a:srgbClr val="FFFFFF"/>
                </a:solidFill>
                <a:latin typeface="Symbol" panose="05050102010706020507" pitchFamily="18" charset="2"/>
              </a:rPr>
              <a:t>w</a:t>
            </a:r>
            <a:r>
              <a:rPr lang="en-US" sz="3200" dirty="0" smtClean="0">
                <a:solidFill>
                  <a:srgbClr val="FFFFFF"/>
                </a:solidFill>
                <a:latin typeface="Arial"/>
              </a:rPr>
              <a:t> = </a:t>
            </a:r>
            <a:r>
              <a:rPr lang="en-US" sz="3200" dirty="0" err="1" smtClean="0">
                <a:solidFill>
                  <a:srgbClr val="FFFFFF"/>
                </a:solidFill>
                <a:latin typeface="Arial"/>
              </a:rPr>
              <a:t>ang.</a:t>
            </a:r>
            <a:r>
              <a:rPr lang="en-US" sz="3200" dirty="0" smtClean="0">
                <a:solidFill>
                  <a:srgbClr val="FFFFFF"/>
                </a:solidFill>
                <a:latin typeface="Arial"/>
              </a:rPr>
              <a:t> speed (rad/s)</a:t>
            </a:r>
          </a:p>
          <a:p>
            <a:pPr marL="342900" indent="-342900" algn="l">
              <a:spcBef>
                <a:spcPct val="20000"/>
              </a:spcBef>
            </a:pP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45193" y="636690"/>
            <a:ext cx="65968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3600" b="1" dirty="0" smtClean="0">
                <a:solidFill>
                  <a:srgbClr val="FFFF00"/>
                </a:solidFill>
              </a:rPr>
              <a:t>REVIEW: </a:t>
            </a:r>
            <a:r>
              <a:rPr lang="en-US" sz="3600" b="1" u="sng" dirty="0" smtClean="0">
                <a:solidFill>
                  <a:srgbClr val="FFFF00"/>
                </a:solidFill>
              </a:rPr>
              <a:t>Angular Momentum</a:t>
            </a:r>
          </a:p>
        </p:txBody>
      </p:sp>
    </p:spTree>
    <p:extLst>
      <p:ext uri="{BB962C8B-B14F-4D97-AF65-F5344CB8AC3E}">
        <p14:creationId xmlns:p14="http://schemas.microsoft.com/office/powerpoint/2010/main" val="295581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28" name="Rectangle 24"/>
          <p:cNvSpPr>
            <a:spLocks noChangeArrowheads="1"/>
          </p:cNvSpPr>
          <p:nvPr/>
        </p:nvSpPr>
        <p:spPr bwMode="auto">
          <a:xfrm>
            <a:off x="6021388" y="5447913"/>
            <a:ext cx="2701925" cy="1074737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8706" name="Text Box 2"/>
          <p:cNvSpPr txBox="1">
            <a:spLocks noChangeArrowheads="1"/>
          </p:cNvSpPr>
          <p:nvPr/>
        </p:nvSpPr>
        <p:spPr bwMode="auto">
          <a:xfrm>
            <a:off x="692150" y="4439850"/>
            <a:ext cx="7032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n-US">
                <a:solidFill>
                  <a:srgbClr val="000000"/>
                </a:solidFill>
              </a:rPr>
              <a:t> =</a:t>
            </a:r>
          </a:p>
        </p:txBody>
      </p:sp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266700" y="108263"/>
            <a:ext cx="8658225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A 68 kg man sits 3.2 m from the axis of a spinning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wooden plank of mass 95 kg and length 7.8 m. The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axis goes through the center of the plank, which spins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at 1.3 rad/s. Find the mag. of the angular momentum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of this system. </a:t>
            </a:r>
          </a:p>
        </p:txBody>
      </p:sp>
      <p:graphicFrame>
        <p:nvGraphicFramePr>
          <p:cNvPr id="328713" name="Object 9"/>
          <p:cNvGraphicFramePr>
            <a:graphicFrameLocks noChangeAspect="1"/>
          </p:cNvGraphicFramePr>
          <p:nvPr>
            <p:extLst/>
          </p:nvPr>
        </p:nvGraphicFramePr>
        <p:xfrm>
          <a:off x="5630863" y="5578088"/>
          <a:ext cx="30226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3" imgW="3022560" imgH="876240" progId="Equation.3">
                  <p:embed/>
                </p:oleObj>
              </mc:Choice>
              <mc:Fallback>
                <p:oleObj name="Equation" r:id="rId3" imgW="3022560" imgH="876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0863" y="5578088"/>
                        <a:ext cx="3022600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8716" name="Object 12"/>
          <p:cNvGraphicFramePr>
            <a:graphicFrameLocks noChangeAspect="1"/>
          </p:cNvGraphicFramePr>
          <p:nvPr>
            <p:extLst/>
          </p:nvPr>
        </p:nvGraphicFramePr>
        <p:xfrm>
          <a:off x="2682875" y="4414450"/>
          <a:ext cx="1347788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5" imgW="1346040" imgH="495000" progId="Equation.3">
                  <p:embed/>
                </p:oleObj>
              </mc:Choice>
              <mc:Fallback>
                <p:oleObj name="Equation" r:id="rId5" imgW="134604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75" y="4414450"/>
                        <a:ext cx="1347788" cy="49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8717" name="Object 13"/>
          <p:cNvGraphicFramePr>
            <a:graphicFrameLocks noChangeAspect="1"/>
          </p:cNvGraphicFramePr>
          <p:nvPr>
            <p:extLst/>
          </p:nvPr>
        </p:nvGraphicFramePr>
        <p:xfrm>
          <a:off x="1258888" y="4223950"/>
          <a:ext cx="149860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7" imgW="634680" imgH="393480" progId="">
                  <p:embed/>
                </p:oleObj>
              </mc:Choice>
              <mc:Fallback>
                <p:oleObj name="Equation" r:id="rId7" imgW="634680" imgH="393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4223950"/>
                        <a:ext cx="1498600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718" name="Text Box 14"/>
          <p:cNvSpPr txBox="1">
            <a:spLocks noChangeArrowheads="1"/>
          </p:cNvSpPr>
          <p:nvPr/>
        </p:nvSpPr>
        <p:spPr bwMode="auto">
          <a:xfrm>
            <a:off x="1358900" y="4441438"/>
            <a:ext cx="5159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328719" name="Rectangle 15"/>
          <p:cNvSpPr>
            <a:spLocks noChangeArrowheads="1"/>
          </p:cNvSpPr>
          <p:nvPr/>
        </p:nvSpPr>
        <p:spPr bwMode="auto">
          <a:xfrm>
            <a:off x="692463" y="3371897"/>
            <a:ext cx="13367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L =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I </a:t>
            </a:r>
            <a:r>
              <a:rPr lang="en-US" dirty="0" smtClean="0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8721" name="Rectangle 17"/>
          <p:cNvSpPr>
            <a:spLocks noChangeArrowheads="1"/>
          </p:cNvSpPr>
          <p:nvPr/>
        </p:nvSpPr>
        <p:spPr bwMode="auto">
          <a:xfrm>
            <a:off x="1335088" y="5055800"/>
            <a:ext cx="1201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</a:rPr>
              <a:t>(plank) </a:t>
            </a:r>
          </a:p>
        </p:txBody>
      </p:sp>
      <p:sp>
        <p:nvSpPr>
          <p:cNvPr id="328722" name="Rectangle 18"/>
          <p:cNvSpPr>
            <a:spLocks noChangeArrowheads="1"/>
          </p:cNvSpPr>
          <p:nvPr/>
        </p:nvSpPr>
        <p:spPr bwMode="auto">
          <a:xfrm>
            <a:off x="2874963" y="5054213"/>
            <a:ext cx="1065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</a:rPr>
              <a:t>(man) </a:t>
            </a:r>
          </a:p>
        </p:txBody>
      </p:sp>
      <p:sp>
        <p:nvSpPr>
          <p:cNvPr id="328723" name="Rectangle 19"/>
          <p:cNvSpPr>
            <a:spLocks noChangeArrowheads="1"/>
          </p:cNvSpPr>
          <p:nvPr/>
        </p:nvSpPr>
        <p:spPr bwMode="auto">
          <a:xfrm>
            <a:off x="4105275" y="4428738"/>
            <a:ext cx="2149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= 482 + 696 </a:t>
            </a:r>
          </a:p>
        </p:txBody>
      </p:sp>
      <p:sp>
        <p:nvSpPr>
          <p:cNvPr id="328724" name="Rectangle 20"/>
          <p:cNvSpPr>
            <a:spLocks noChangeArrowheads="1"/>
          </p:cNvSpPr>
          <p:nvPr/>
        </p:nvSpPr>
        <p:spPr bwMode="auto">
          <a:xfrm>
            <a:off x="6224588" y="4414450"/>
            <a:ext cx="2352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= 1178 kg-m</a:t>
            </a:r>
            <a:r>
              <a:rPr lang="en-US" baseline="30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28725" name="Rectangle 21"/>
          <p:cNvSpPr>
            <a:spLocks noChangeArrowheads="1"/>
          </p:cNvSpPr>
          <p:nvPr/>
        </p:nvSpPr>
        <p:spPr bwMode="auto">
          <a:xfrm>
            <a:off x="523875" y="5751125"/>
            <a:ext cx="12493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L = 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n-US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1636713" y="5589200"/>
            <a:ext cx="3829050" cy="914400"/>
            <a:chOff x="1031" y="3618"/>
            <a:chExt cx="2412" cy="576"/>
          </a:xfrm>
        </p:grpSpPr>
        <p:graphicFrame>
          <p:nvGraphicFramePr>
            <p:cNvPr id="2053" name="Object 22"/>
            <p:cNvGraphicFramePr>
              <a:graphicFrameLocks noChangeAspect="1"/>
            </p:cNvGraphicFramePr>
            <p:nvPr/>
          </p:nvGraphicFramePr>
          <p:xfrm>
            <a:off x="2491" y="3618"/>
            <a:ext cx="952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7" name="Equation" r:id="rId9" imgW="1511280" imgH="914400" progId="Equation.3">
                    <p:embed/>
                  </p:oleObj>
                </mc:Choice>
                <mc:Fallback>
                  <p:oleObj name="Equation" r:id="rId9" imgW="1511280" imgH="914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1" y="3618"/>
                          <a:ext cx="952" cy="5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08" name="Rectangle 23"/>
            <p:cNvSpPr>
              <a:spLocks noChangeArrowheads="1"/>
            </p:cNvSpPr>
            <p:nvPr/>
          </p:nvSpPr>
          <p:spPr bwMode="auto">
            <a:xfrm>
              <a:off x="1031" y="3729"/>
              <a:ext cx="148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/>
              <a:r>
                <a:rPr lang="en-US">
                  <a:solidFill>
                    <a:srgbClr val="000000"/>
                  </a:solidFill>
                </a:rPr>
                <a:t>= 1178 kg-m</a:t>
              </a:r>
              <a:r>
                <a:rPr lang="en-US" baseline="30000">
                  <a:solidFill>
                    <a:srgbClr val="000000"/>
                  </a:solidFill>
                </a:rPr>
                <a:t>2</a:t>
              </a:r>
              <a:r>
                <a:rPr lang="en-US">
                  <a:solidFill>
                    <a:srgbClr val="000000"/>
                  </a:solidFill>
                </a:rPr>
                <a:t> </a:t>
              </a:r>
            </a:p>
          </p:txBody>
        </p:sp>
      </p:grpSp>
      <p:sp>
        <p:nvSpPr>
          <p:cNvPr id="328731" name="AutoShape 27"/>
          <p:cNvSpPr>
            <a:spLocks noChangeArrowheads="1"/>
          </p:cNvSpPr>
          <p:nvPr/>
        </p:nvSpPr>
        <p:spPr bwMode="auto">
          <a:xfrm>
            <a:off x="2876550" y="2738813"/>
            <a:ext cx="5575300" cy="228600"/>
          </a:xfrm>
          <a:prstGeom prst="cube">
            <a:avLst>
              <a:gd name="adj" fmla="val 2500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8732" name="Line 28"/>
          <p:cNvSpPr>
            <a:spLocks noChangeShapeType="1"/>
          </p:cNvSpPr>
          <p:nvPr/>
        </p:nvSpPr>
        <p:spPr bwMode="auto">
          <a:xfrm>
            <a:off x="5648325" y="2965825"/>
            <a:ext cx="0" cy="354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8733" name="Line 29"/>
          <p:cNvSpPr>
            <a:spLocks noChangeShapeType="1"/>
          </p:cNvSpPr>
          <p:nvPr/>
        </p:nvSpPr>
        <p:spPr bwMode="auto">
          <a:xfrm>
            <a:off x="5646738" y="2281613"/>
            <a:ext cx="0" cy="487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8734" name="AutoShape 30"/>
          <p:cNvSpPr>
            <a:spLocks noChangeArrowheads="1"/>
          </p:cNvSpPr>
          <p:nvPr/>
        </p:nvSpPr>
        <p:spPr bwMode="auto">
          <a:xfrm>
            <a:off x="5067300" y="2145088"/>
            <a:ext cx="385763" cy="473075"/>
          </a:xfrm>
          <a:prstGeom prst="curvedRightArrow">
            <a:avLst>
              <a:gd name="adj1" fmla="val 24527"/>
              <a:gd name="adj2" fmla="val 49053"/>
              <a:gd name="adj3" fmla="val 33333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7278688" y="1970463"/>
            <a:ext cx="617537" cy="1571625"/>
            <a:chOff x="1395" y="1603"/>
            <a:chExt cx="437" cy="1114"/>
          </a:xfrm>
        </p:grpSpPr>
        <p:sp>
          <p:nvSpPr>
            <p:cNvPr id="2082" name="Freeform 35"/>
            <p:cNvSpPr>
              <a:spLocks/>
            </p:cNvSpPr>
            <p:nvPr/>
          </p:nvSpPr>
          <p:spPr bwMode="auto">
            <a:xfrm>
              <a:off x="1395" y="1603"/>
              <a:ext cx="437" cy="1114"/>
            </a:xfrm>
            <a:custGeom>
              <a:avLst/>
              <a:gdLst>
                <a:gd name="T0" fmla="*/ 1 w 874"/>
                <a:gd name="T1" fmla="*/ 1 h 2228"/>
                <a:gd name="T2" fmla="*/ 1 w 874"/>
                <a:gd name="T3" fmla="*/ 1 h 2228"/>
                <a:gd name="T4" fmla="*/ 1 w 874"/>
                <a:gd name="T5" fmla="*/ 1 h 2228"/>
                <a:gd name="T6" fmla="*/ 1 w 874"/>
                <a:gd name="T7" fmla="*/ 1 h 2228"/>
                <a:gd name="T8" fmla="*/ 1 w 874"/>
                <a:gd name="T9" fmla="*/ 1 h 2228"/>
                <a:gd name="T10" fmla="*/ 1 w 874"/>
                <a:gd name="T11" fmla="*/ 1 h 2228"/>
                <a:gd name="T12" fmla="*/ 1 w 874"/>
                <a:gd name="T13" fmla="*/ 1 h 2228"/>
                <a:gd name="T14" fmla="*/ 1 w 874"/>
                <a:gd name="T15" fmla="*/ 1 h 2228"/>
                <a:gd name="T16" fmla="*/ 1 w 874"/>
                <a:gd name="T17" fmla="*/ 1 h 2228"/>
                <a:gd name="T18" fmla="*/ 1 w 874"/>
                <a:gd name="T19" fmla="*/ 1 h 2228"/>
                <a:gd name="T20" fmla="*/ 1 w 874"/>
                <a:gd name="T21" fmla="*/ 1 h 2228"/>
                <a:gd name="T22" fmla="*/ 1 w 874"/>
                <a:gd name="T23" fmla="*/ 1 h 2228"/>
                <a:gd name="T24" fmla="*/ 1 w 874"/>
                <a:gd name="T25" fmla="*/ 1 h 2228"/>
                <a:gd name="T26" fmla="*/ 1 w 874"/>
                <a:gd name="T27" fmla="*/ 1 h 2228"/>
                <a:gd name="T28" fmla="*/ 1 w 874"/>
                <a:gd name="T29" fmla="*/ 1 h 2228"/>
                <a:gd name="T30" fmla="*/ 1 w 874"/>
                <a:gd name="T31" fmla="*/ 1 h 2228"/>
                <a:gd name="T32" fmla="*/ 1 w 874"/>
                <a:gd name="T33" fmla="*/ 1 h 2228"/>
                <a:gd name="T34" fmla="*/ 1 w 874"/>
                <a:gd name="T35" fmla="*/ 0 h 2228"/>
                <a:gd name="T36" fmla="*/ 1 w 874"/>
                <a:gd name="T37" fmla="*/ 1 h 2228"/>
                <a:gd name="T38" fmla="*/ 1 w 874"/>
                <a:gd name="T39" fmla="*/ 1 h 2228"/>
                <a:gd name="T40" fmla="*/ 1 w 874"/>
                <a:gd name="T41" fmla="*/ 1 h 2228"/>
                <a:gd name="T42" fmla="*/ 1 w 874"/>
                <a:gd name="T43" fmla="*/ 1 h 2228"/>
                <a:gd name="T44" fmla="*/ 1 w 874"/>
                <a:gd name="T45" fmla="*/ 1 h 2228"/>
                <a:gd name="T46" fmla="*/ 1 w 874"/>
                <a:gd name="T47" fmla="*/ 1 h 2228"/>
                <a:gd name="T48" fmla="*/ 1 w 874"/>
                <a:gd name="T49" fmla="*/ 1 h 2228"/>
                <a:gd name="T50" fmla="*/ 1 w 874"/>
                <a:gd name="T51" fmla="*/ 1 h 2228"/>
                <a:gd name="T52" fmla="*/ 1 w 874"/>
                <a:gd name="T53" fmla="*/ 1 h 2228"/>
                <a:gd name="T54" fmla="*/ 1 w 874"/>
                <a:gd name="T55" fmla="*/ 1 h 2228"/>
                <a:gd name="T56" fmla="*/ 1 w 874"/>
                <a:gd name="T57" fmla="*/ 1 h 2228"/>
                <a:gd name="T58" fmla="*/ 1 w 874"/>
                <a:gd name="T59" fmla="*/ 1 h 2228"/>
                <a:gd name="T60" fmla="*/ 1 w 874"/>
                <a:gd name="T61" fmla="*/ 1 h 2228"/>
                <a:gd name="T62" fmla="*/ 1 w 874"/>
                <a:gd name="T63" fmla="*/ 1 h 2228"/>
                <a:gd name="T64" fmla="*/ 1 w 874"/>
                <a:gd name="T65" fmla="*/ 1 h 2228"/>
                <a:gd name="T66" fmla="*/ 1 w 874"/>
                <a:gd name="T67" fmla="*/ 1 h 2228"/>
                <a:gd name="T68" fmla="*/ 1 w 874"/>
                <a:gd name="T69" fmla="*/ 1 h 2228"/>
                <a:gd name="T70" fmla="*/ 1 w 874"/>
                <a:gd name="T71" fmla="*/ 1 h 2228"/>
                <a:gd name="T72" fmla="*/ 1 w 874"/>
                <a:gd name="T73" fmla="*/ 1 h 2228"/>
                <a:gd name="T74" fmla="*/ 1 w 874"/>
                <a:gd name="T75" fmla="*/ 1 h 2228"/>
                <a:gd name="T76" fmla="*/ 1 w 874"/>
                <a:gd name="T77" fmla="*/ 1 h 2228"/>
                <a:gd name="T78" fmla="*/ 1 w 874"/>
                <a:gd name="T79" fmla="*/ 1 h 2228"/>
                <a:gd name="T80" fmla="*/ 1 w 874"/>
                <a:gd name="T81" fmla="*/ 1 h 2228"/>
                <a:gd name="T82" fmla="*/ 1 w 874"/>
                <a:gd name="T83" fmla="*/ 1 h 2228"/>
                <a:gd name="T84" fmla="*/ 1 w 874"/>
                <a:gd name="T85" fmla="*/ 1 h 2228"/>
                <a:gd name="T86" fmla="*/ 1 w 874"/>
                <a:gd name="T87" fmla="*/ 1 h 2228"/>
                <a:gd name="T88" fmla="*/ 1 w 874"/>
                <a:gd name="T89" fmla="*/ 1 h 2228"/>
                <a:gd name="T90" fmla="*/ 1 w 874"/>
                <a:gd name="T91" fmla="*/ 1 h 2228"/>
                <a:gd name="T92" fmla="*/ 1 w 874"/>
                <a:gd name="T93" fmla="*/ 1 h 2228"/>
                <a:gd name="T94" fmla="*/ 1 w 874"/>
                <a:gd name="T95" fmla="*/ 1 h 2228"/>
                <a:gd name="T96" fmla="*/ 1 w 874"/>
                <a:gd name="T97" fmla="*/ 1 h 2228"/>
                <a:gd name="T98" fmla="*/ 1 w 874"/>
                <a:gd name="T99" fmla="*/ 1 h 2228"/>
                <a:gd name="T100" fmla="*/ 1 w 874"/>
                <a:gd name="T101" fmla="*/ 1 h 2228"/>
                <a:gd name="T102" fmla="*/ 1 w 874"/>
                <a:gd name="T103" fmla="*/ 1 h 2228"/>
                <a:gd name="T104" fmla="*/ 1 w 874"/>
                <a:gd name="T105" fmla="*/ 1 h 2228"/>
                <a:gd name="T106" fmla="*/ 1 w 874"/>
                <a:gd name="T107" fmla="*/ 1 h 2228"/>
                <a:gd name="T108" fmla="*/ 1 w 874"/>
                <a:gd name="T109" fmla="*/ 1 h 2228"/>
                <a:gd name="T110" fmla="*/ 1 w 874"/>
                <a:gd name="T111" fmla="*/ 1 h 2228"/>
                <a:gd name="T112" fmla="*/ 1 w 874"/>
                <a:gd name="T113" fmla="*/ 1 h 222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74"/>
                <a:gd name="T172" fmla="*/ 0 h 2228"/>
                <a:gd name="T173" fmla="*/ 874 w 874"/>
                <a:gd name="T174" fmla="*/ 2228 h 222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74" h="2228">
                  <a:moveTo>
                    <a:pt x="767" y="700"/>
                  </a:moveTo>
                  <a:lnTo>
                    <a:pt x="782" y="700"/>
                  </a:lnTo>
                  <a:lnTo>
                    <a:pt x="798" y="699"/>
                  </a:lnTo>
                  <a:lnTo>
                    <a:pt x="812" y="695"/>
                  </a:lnTo>
                  <a:lnTo>
                    <a:pt x="826" y="692"/>
                  </a:lnTo>
                  <a:lnTo>
                    <a:pt x="839" y="687"/>
                  </a:lnTo>
                  <a:lnTo>
                    <a:pt x="849" y="683"/>
                  </a:lnTo>
                  <a:lnTo>
                    <a:pt x="858" y="677"/>
                  </a:lnTo>
                  <a:lnTo>
                    <a:pt x="865" y="671"/>
                  </a:lnTo>
                  <a:lnTo>
                    <a:pt x="872" y="657"/>
                  </a:lnTo>
                  <a:lnTo>
                    <a:pt x="874" y="639"/>
                  </a:lnTo>
                  <a:lnTo>
                    <a:pt x="873" y="621"/>
                  </a:lnTo>
                  <a:lnTo>
                    <a:pt x="872" y="604"/>
                  </a:lnTo>
                  <a:lnTo>
                    <a:pt x="871" y="593"/>
                  </a:lnTo>
                  <a:lnTo>
                    <a:pt x="866" y="578"/>
                  </a:lnTo>
                  <a:lnTo>
                    <a:pt x="861" y="563"/>
                  </a:lnTo>
                  <a:lnTo>
                    <a:pt x="855" y="551"/>
                  </a:lnTo>
                  <a:lnTo>
                    <a:pt x="851" y="547"/>
                  </a:lnTo>
                  <a:lnTo>
                    <a:pt x="849" y="540"/>
                  </a:lnTo>
                  <a:lnTo>
                    <a:pt x="846" y="531"/>
                  </a:lnTo>
                  <a:lnTo>
                    <a:pt x="840" y="518"/>
                  </a:lnTo>
                  <a:lnTo>
                    <a:pt x="839" y="516"/>
                  </a:lnTo>
                  <a:lnTo>
                    <a:pt x="838" y="513"/>
                  </a:lnTo>
                  <a:lnTo>
                    <a:pt x="835" y="511"/>
                  </a:lnTo>
                  <a:lnTo>
                    <a:pt x="833" y="509"/>
                  </a:lnTo>
                  <a:lnTo>
                    <a:pt x="831" y="501"/>
                  </a:lnTo>
                  <a:lnTo>
                    <a:pt x="827" y="493"/>
                  </a:lnTo>
                  <a:lnTo>
                    <a:pt x="825" y="485"/>
                  </a:lnTo>
                  <a:lnTo>
                    <a:pt x="821" y="478"/>
                  </a:lnTo>
                  <a:lnTo>
                    <a:pt x="824" y="475"/>
                  </a:lnTo>
                  <a:lnTo>
                    <a:pt x="825" y="473"/>
                  </a:lnTo>
                  <a:lnTo>
                    <a:pt x="827" y="468"/>
                  </a:lnTo>
                  <a:lnTo>
                    <a:pt x="827" y="462"/>
                  </a:lnTo>
                  <a:lnTo>
                    <a:pt x="824" y="455"/>
                  </a:lnTo>
                  <a:lnTo>
                    <a:pt x="814" y="445"/>
                  </a:lnTo>
                  <a:lnTo>
                    <a:pt x="804" y="435"/>
                  </a:lnTo>
                  <a:lnTo>
                    <a:pt x="795" y="426"/>
                  </a:lnTo>
                  <a:lnTo>
                    <a:pt x="798" y="425"/>
                  </a:lnTo>
                  <a:lnTo>
                    <a:pt x="801" y="422"/>
                  </a:lnTo>
                  <a:lnTo>
                    <a:pt x="802" y="420"/>
                  </a:lnTo>
                  <a:lnTo>
                    <a:pt x="803" y="415"/>
                  </a:lnTo>
                  <a:lnTo>
                    <a:pt x="801" y="411"/>
                  </a:lnTo>
                  <a:lnTo>
                    <a:pt x="795" y="407"/>
                  </a:lnTo>
                  <a:lnTo>
                    <a:pt x="786" y="404"/>
                  </a:lnTo>
                  <a:lnTo>
                    <a:pt x="775" y="402"/>
                  </a:lnTo>
                  <a:lnTo>
                    <a:pt x="773" y="395"/>
                  </a:lnTo>
                  <a:lnTo>
                    <a:pt x="771" y="388"/>
                  </a:lnTo>
                  <a:lnTo>
                    <a:pt x="767" y="379"/>
                  </a:lnTo>
                  <a:lnTo>
                    <a:pt x="764" y="365"/>
                  </a:lnTo>
                  <a:lnTo>
                    <a:pt x="756" y="339"/>
                  </a:lnTo>
                  <a:lnTo>
                    <a:pt x="747" y="326"/>
                  </a:lnTo>
                  <a:lnTo>
                    <a:pt x="740" y="314"/>
                  </a:lnTo>
                  <a:lnTo>
                    <a:pt x="736" y="298"/>
                  </a:lnTo>
                  <a:lnTo>
                    <a:pt x="735" y="288"/>
                  </a:lnTo>
                  <a:lnTo>
                    <a:pt x="732" y="280"/>
                  </a:lnTo>
                  <a:lnTo>
                    <a:pt x="727" y="273"/>
                  </a:lnTo>
                  <a:lnTo>
                    <a:pt x="721" y="267"/>
                  </a:lnTo>
                  <a:lnTo>
                    <a:pt x="715" y="262"/>
                  </a:lnTo>
                  <a:lnTo>
                    <a:pt x="708" y="259"/>
                  </a:lnTo>
                  <a:lnTo>
                    <a:pt x="703" y="257"/>
                  </a:lnTo>
                  <a:lnTo>
                    <a:pt x="698" y="254"/>
                  </a:lnTo>
                  <a:lnTo>
                    <a:pt x="691" y="252"/>
                  </a:lnTo>
                  <a:lnTo>
                    <a:pt x="680" y="251"/>
                  </a:lnTo>
                  <a:lnTo>
                    <a:pt x="664" y="248"/>
                  </a:lnTo>
                  <a:lnTo>
                    <a:pt x="645" y="247"/>
                  </a:lnTo>
                  <a:lnTo>
                    <a:pt x="626" y="247"/>
                  </a:lnTo>
                  <a:lnTo>
                    <a:pt x="604" y="247"/>
                  </a:lnTo>
                  <a:lnTo>
                    <a:pt x="583" y="247"/>
                  </a:lnTo>
                  <a:lnTo>
                    <a:pt x="563" y="248"/>
                  </a:lnTo>
                  <a:lnTo>
                    <a:pt x="546" y="248"/>
                  </a:lnTo>
                  <a:lnTo>
                    <a:pt x="533" y="246"/>
                  </a:lnTo>
                  <a:lnTo>
                    <a:pt x="523" y="244"/>
                  </a:lnTo>
                  <a:lnTo>
                    <a:pt x="516" y="239"/>
                  </a:lnTo>
                  <a:lnTo>
                    <a:pt x="510" y="233"/>
                  </a:lnTo>
                  <a:lnTo>
                    <a:pt x="507" y="229"/>
                  </a:lnTo>
                  <a:lnTo>
                    <a:pt x="505" y="224"/>
                  </a:lnTo>
                  <a:lnTo>
                    <a:pt x="503" y="221"/>
                  </a:lnTo>
                  <a:lnTo>
                    <a:pt x="501" y="210"/>
                  </a:lnTo>
                  <a:lnTo>
                    <a:pt x="499" y="197"/>
                  </a:lnTo>
                  <a:lnTo>
                    <a:pt x="499" y="182"/>
                  </a:lnTo>
                  <a:lnTo>
                    <a:pt x="501" y="170"/>
                  </a:lnTo>
                  <a:lnTo>
                    <a:pt x="503" y="159"/>
                  </a:lnTo>
                  <a:lnTo>
                    <a:pt x="505" y="142"/>
                  </a:lnTo>
                  <a:lnTo>
                    <a:pt x="503" y="127"/>
                  </a:lnTo>
                  <a:lnTo>
                    <a:pt x="500" y="117"/>
                  </a:lnTo>
                  <a:lnTo>
                    <a:pt x="495" y="114"/>
                  </a:lnTo>
                  <a:lnTo>
                    <a:pt x="492" y="113"/>
                  </a:lnTo>
                  <a:lnTo>
                    <a:pt x="488" y="114"/>
                  </a:lnTo>
                  <a:lnTo>
                    <a:pt x="487" y="115"/>
                  </a:lnTo>
                  <a:lnTo>
                    <a:pt x="488" y="110"/>
                  </a:lnTo>
                  <a:lnTo>
                    <a:pt x="491" y="98"/>
                  </a:lnTo>
                  <a:lnTo>
                    <a:pt x="493" y="80"/>
                  </a:lnTo>
                  <a:lnTo>
                    <a:pt x="491" y="62"/>
                  </a:lnTo>
                  <a:lnTo>
                    <a:pt x="488" y="50"/>
                  </a:lnTo>
                  <a:lnTo>
                    <a:pt x="485" y="41"/>
                  </a:lnTo>
                  <a:lnTo>
                    <a:pt x="477" y="32"/>
                  </a:lnTo>
                  <a:lnTo>
                    <a:pt x="463" y="21"/>
                  </a:lnTo>
                  <a:lnTo>
                    <a:pt x="455" y="17"/>
                  </a:lnTo>
                  <a:lnTo>
                    <a:pt x="448" y="15"/>
                  </a:lnTo>
                  <a:lnTo>
                    <a:pt x="442" y="12"/>
                  </a:lnTo>
                  <a:lnTo>
                    <a:pt x="438" y="10"/>
                  </a:lnTo>
                  <a:lnTo>
                    <a:pt x="434" y="9"/>
                  </a:lnTo>
                  <a:lnTo>
                    <a:pt x="431" y="8"/>
                  </a:lnTo>
                  <a:lnTo>
                    <a:pt x="427" y="7"/>
                  </a:lnTo>
                  <a:lnTo>
                    <a:pt x="423" y="4"/>
                  </a:lnTo>
                  <a:lnTo>
                    <a:pt x="418" y="3"/>
                  </a:lnTo>
                  <a:lnTo>
                    <a:pt x="411" y="1"/>
                  </a:lnTo>
                  <a:lnTo>
                    <a:pt x="403" y="0"/>
                  </a:lnTo>
                  <a:lnTo>
                    <a:pt x="394" y="0"/>
                  </a:lnTo>
                  <a:lnTo>
                    <a:pt x="385" y="1"/>
                  </a:lnTo>
                  <a:lnTo>
                    <a:pt x="377" y="3"/>
                  </a:lnTo>
                  <a:lnTo>
                    <a:pt x="369" y="7"/>
                  </a:lnTo>
                  <a:lnTo>
                    <a:pt x="364" y="11"/>
                  </a:lnTo>
                  <a:lnTo>
                    <a:pt x="359" y="17"/>
                  </a:lnTo>
                  <a:lnTo>
                    <a:pt x="352" y="21"/>
                  </a:lnTo>
                  <a:lnTo>
                    <a:pt x="344" y="26"/>
                  </a:lnTo>
                  <a:lnTo>
                    <a:pt x="336" y="30"/>
                  </a:lnTo>
                  <a:lnTo>
                    <a:pt x="327" y="33"/>
                  </a:lnTo>
                  <a:lnTo>
                    <a:pt x="320" y="36"/>
                  </a:lnTo>
                  <a:lnTo>
                    <a:pt x="313" y="41"/>
                  </a:lnTo>
                  <a:lnTo>
                    <a:pt x="309" y="45"/>
                  </a:lnTo>
                  <a:lnTo>
                    <a:pt x="302" y="54"/>
                  </a:lnTo>
                  <a:lnTo>
                    <a:pt x="295" y="65"/>
                  </a:lnTo>
                  <a:lnTo>
                    <a:pt x="290" y="83"/>
                  </a:lnTo>
                  <a:lnTo>
                    <a:pt x="289" y="108"/>
                  </a:lnTo>
                  <a:lnTo>
                    <a:pt x="295" y="133"/>
                  </a:lnTo>
                  <a:lnTo>
                    <a:pt x="306" y="153"/>
                  </a:lnTo>
                  <a:lnTo>
                    <a:pt x="317" y="164"/>
                  </a:lnTo>
                  <a:lnTo>
                    <a:pt x="321" y="168"/>
                  </a:lnTo>
                  <a:lnTo>
                    <a:pt x="319" y="169"/>
                  </a:lnTo>
                  <a:lnTo>
                    <a:pt x="316" y="172"/>
                  </a:lnTo>
                  <a:lnTo>
                    <a:pt x="312" y="176"/>
                  </a:lnTo>
                  <a:lnTo>
                    <a:pt x="311" y="180"/>
                  </a:lnTo>
                  <a:lnTo>
                    <a:pt x="311" y="186"/>
                  </a:lnTo>
                  <a:lnTo>
                    <a:pt x="314" y="202"/>
                  </a:lnTo>
                  <a:lnTo>
                    <a:pt x="323" y="222"/>
                  </a:lnTo>
                  <a:lnTo>
                    <a:pt x="340" y="242"/>
                  </a:lnTo>
                  <a:lnTo>
                    <a:pt x="349" y="252"/>
                  </a:lnTo>
                  <a:lnTo>
                    <a:pt x="357" y="267"/>
                  </a:lnTo>
                  <a:lnTo>
                    <a:pt x="364" y="285"/>
                  </a:lnTo>
                  <a:lnTo>
                    <a:pt x="366" y="305"/>
                  </a:lnTo>
                  <a:lnTo>
                    <a:pt x="365" y="312"/>
                  </a:lnTo>
                  <a:lnTo>
                    <a:pt x="362" y="318"/>
                  </a:lnTo>
                  <a:lnTo>
                    <a:pt x="356" y="324"/>
                  </a:lnTo>
                  <a:lnTo>
                    <a:pt x="348" y="330"/>
                  </a:lnTo>
                  <a:lnTo>
                    <a:pt x="339" y="338"/>
                  </a:lnTo>
                  <a:lnTo>
                    <a:pt x="328" y="346"/>
                  </a:lnTo>
                  <a:lnTo>
                    <a:pt x="317" y="357"/>
                  </a:lnTo>
                  <a:lnTo>
                    <a:pt x="304" y="367"/>
                  </a:lnTo>
                  <a:lnTo>
                    <a:pt x="288" y="381"/>
                  </a:lnTo>
                  <a:lnTo>
                    <a:pt x="273" y="395"/>
                  </a:lnTo>
                  <a:lnTo>
                    <a:pt x="257" y="409"/>
                  </a:lnTo>
                  <a:lnTo>
                    <a:pt x="244" y="421"/>
                  </a:lnTo>
                  <a:lnTo>
                    <a:pt x="233" y="434"/>
                  </a:lnTo>
                  <a:lnTo>
                    <a:pt x="223" y="445"/>
                  </a:lnTo>
                  <a:lnTo>
                    <a:pt x="219" y="457"/>
                  </a:lnTo>
                  <a:lnTo>
                    <a:pt x="219" y="467"/>
                  </a:lnTo>
                  <a:lnTo>
                    <a:pt x="220" y="473"/>
                  </a:lnTo>
                  <a:lnTo>
                    <a:pt x="222" y="486"/>
                  </a:lnTo>
                  <a:lnTo>
                    <a:pt x="225" y="500"/>
                  </a:lnTo>
                  <a:lnTo>
                    <a:pt x="226" y="505"/>
                  </a:lnTo>
                  <a:lnTo>
                    <a:pt x="218" y="519"/>
                  </a:lnTo>
                  <a:lnTo>
                    <a:pt x="214" y="530"/>
                  </a:lnTo>
                  <a:lnTo>
                    <a:pt x="214" y="544"/>
                  </a:lnTo>
                  <a:lnTo>
                    <a:pt x="218" y="568"/>
                  </a:lnTo>
                  <a:lnTo>
                    <a:pt x="219" y="585"/>
                  </a:lnTo>
                  <a:lnTo>
                    <a:pt x="215" y="603"/>
                  </a:lnTo>
                  <a:lnTo>
                    <a:pt x="210" y="623"/>
                  </a:lnTo>
                  <a:lnTo>
                    <a:pt x="202" y="644"/>
                  </a:lnTo>
                  <a:lnTo>
                    <a:pt x="195" y="665"/>
                  </a:lnTo>
                  <a:lnTo>
                    <a:pt x="188" y="687"/>
                  </a:lnTo>
                  <a:lnTo>
                    <a:pt x="183" y="712"/>
                  </a:lnTo>
                  <a:lnTo>
                    <a:pt x="182" y="735"/>
                  </a:lnTo>
                  <a:lnTo>
                    <a:pt x="184" y="759"/>
                  </a:lnTo>
                  <a:lnTo>
                    <a:pt x="190" y="777"/>
                  </a:lnTo>
                  <a:lnTo>
                    <a:pt x="199" y="790"/>
                  </a:lnTo>
                  <a:lnTo>
                    <a:pt x="210" y="800"/>
                  </a:lnTo>
                  <a:lnTo>
                    <a:pt x="220" y="807"/>
                  </a:lnTo>
                  <a:lnTo>
                    <a:pt x="233" y="813"/>
                  </a:lnTo>
                  <a:lnTo>
                    <a:pt x="244" y="818"/>
                  </a:lnTo>
                  <a:lnTo>
                    <a:pt x="255" y="823"/>
                  </a:lnTo>
                  <a:lnTo>
                    <a:pt x="266" y="829"/>
                  </a:lnTo>
                  <a:lnTo>
                    <a:pt x="276" y="832"/>
                  </a:lnTo>
                  <a:lnTo>
                    <a:pt x="287" y="832"/>
                  </a:lnTo>
                  <a:lnTo>
                    <a:pt x="296" y="832"/>
                  </a:lnTo>
                  <a:lnTo>
                    <a:pt x="304" y="831"/>
                  </a:lnTo>
                  <a:lnTo>
                    <a:pt x="310" y="829"/>
                  </a:lnTo>
                  <a:lnTo>
                    <a:pt x="314" y="828"/>
                  </a:lnTo>
                  <a:lnTo>
                    <a:pt x="316" y="827"/>
                  </a:lnTo>
                  <a:lnTo>
                    <a:pt x="317" y="829"/>
                  </a:lnTo>
                  <a:lnTo>
                    <a:pt x="317" y="837"/>
                  </a:lnTo>
                  <a:lnTo>
                    <a:pt x="313" y="856"/>
                  </a:lnTo>
                  <a:lnTo>
                    <a:pt x="304" y="890"/>
                  </a:lnTo>
                  <a:lnTo>
                    <a:pt x="303" y="894"/>
                  </a:lnTo>
                  <a:lnTo>
                    <a:pt x="299" y="898"/>
                  </a:lnTo>
                  <a:lnTo>
                    <a:pt x="296" y="904"/>
                  </a:lnTo>
                  <a:lnTo>
                    <a:pt x="290" y="910"/>
                  </a:lnTo>
                  <a:lnTo>
                    <a:pt x="273" y="919"/>
                  </a:lnTo>
                  <a:lnTo>
                    <a:pt x="253" y="930"/>
                  </a:lnTo>
                  <a:lnTo>
                    <a:pt x="232" y="942"/>
                  </a:lnTo>
                  <a:lnTo>
                    <a:pt x="207" y="956"/>
                  </a:lnTo>
                  <a:lnTo>
                    <a:pt x="183" y="970"/>
                  </a:lnTo>
                  <a:lnTo>
                    <a:pt x="159" y="985"/>
                  </a:lnTo>
                  <a:lnTo>
                    <a:pt x="134" y="1001"/>
                  </a:lnTo>
                  <a:lnTo>
                    <a:pt x="109" y="1017"/>
                  </a:lnTo>
                  <a:lnTo>
                    <a:pt x="86" y="1033"/>
                  </a:lnTo>
                  <a:lnTo>
                    <a:pt x="64" y="1049"/>
                  </a:lnTo>
                  <a:lnTo>
                    <a:pt x="45" y="1065"/>
                  </a:lnTo>
                  <a:lnTo>
                    <a:pt x="29" y="1082"/>
                  </a:lnTo>
                  <a:lnTo>
                    <a:pt x="15" y="1097"/>
                  </a:lnTo>
                  <a:lnTo>
                    <a:pt x="6" y="1114"/>
                  </a:lnTo>
                  <a:lnTo>
                    <a:pt x="0" y="1129"/>
                  </a:lnTo>
                  <a:lnTo>
                    <a:pt x="0" y="1142"/>
                  </a:lnTo>
                  <a:lnTo>
                    <a:pt x="10" y="1188"/>
                  </a:lnTo>
                  <a:lnTo>
                    <a:pt x="28" y="1254"/>
                  </a:lnTo>
                  <a:lnTo>
                    <a:pt x="49" y="1331"/>
                  </a:lnTo>
                  <a:lnTo>
                    <a:pt x="74" y="1415"/>
                  </a:lnTo>
                  <a:lnTo>
                    <a:pt x="98" y="1498"/>
                  </a:lnTo>
                  <a:lnTo>
                    <a:pt x="117" y="1573"/>
                  </a:lnTo>
                  <a:lnTo>
                    <a:pt x="132" y="1635"/>
                  </a:lnTo>
                  <a:lnTo>
                    <a:pt x="138" y="1677"/>
                  </a:lnTo>
                  <a:lnTo>
                    <a:pt x="136" y="1703"/>
                  </a:lnTo>
                  <a:lnTo>
                    <a:pt x="128" y="1726"/>
                  </a:lnTo>
                  <a:lnTo>
                    <a:pt x="116" y="1746"/>
                  </a:lnTo>
                  <a:lnTo>
                    <a:pt x="101" y="1764"/>
                  </a:lnTo>
                  <a:lnTo>
                    <a:pt x="87" y="1781"/>
                  </a:lnTo>
                  <a:lnTo>
                    <a:pt x="74" y="1798"/>
                  </a:lnTo>
                  <a:lnTo>
                    <a:pt x="63" y="1817"/>
                  </a:lnTo>
                  <a:lnTo>
                    <a:pt x="58" y="1838"/>
                  </a:lnTo>
                  <a:lnTo>
                    <a:pt x="56" y="1858"/>
                  </a:lnTo>
                  <a:lnTo>
                    <a:pt x="61" y="1870"/>
                  </a:lnTo>
                  <a:lnTo>
                    <a:pt x="68" y="1878"/>
                  </a:lnTo>
                  <a:lnTo>
                    <a:pt x="77" y="1881"/>
                  </a:lnTo>
                  <a:lnTo>
                    <a:pt x="89" y="1881"/>
                  </a:lnTo>
                  <a:lnTo>
                    <a:pt x="100" y="1878"/>
                  </a:lnTo>
                  <a:lnTo>
                    <a:pt x="112" y="1875"/>
                  </a:lnTo>
                  <a:lnTo>
                    <a:pt x="123" y="1873"/>
                  </a:lnTo>
                  <a:lnTo>
                    <a:pt x="135" y="1869"/>
                  </a:lnTo>
                  <a:lnTo>
                    <a:pt x="147" y="1865"/>
                  </a:lnTo>
                  <a:lnTo>
                    <a:pt x="160" y="1857"/>
                  </a:lnTo>
                  <a:lnTo>
                    <a:pt x="173" y="1847"/>
                  </a:lnTo>
                  <a:lnTo>
                    <a:pt x="184" y="1838"/>
                  </a:lnTo>
                  <a:lnTo>
                    <a:pt x="195" y="1828"/>
                  </a:lnTo>
                  <a:lnTo>
                    <a:pt x="202" y="1817"/>
                  </a:lnTo>
                  <a:lnTo>
                    <a:pt x="205" y="1808"/>
                  </a:lnTo>
                  <a:lnTo>
                    <a:pt x="211" y="1796"/>
                  </a:lnTo>
                  <a:lnTo>
                    <a:pt x="226" y="1778"/>
                  </a:lnTo>
                  <a:lnTo>
                    <a:pt x="244" y="1756"/>
                  </a:lnTo>
                  <a:lnTo>
                    <a:pt x="266" y="1733"/>
                  </a:lnTo>
                  <a:lnTo>
                    <a:pt x="288" y="1713"/>
                  </a:lnTo>
                  <a:lnTo>
                    <a:pt x="306" y="1694"/>
                  </a:lnTo>
                  <a:lnTo>
                    <a:pt x="320" y="1682"/>
                  </a:lnTo>
                  <a:lnTo>
                    <a:pt x="325" y="1677"/>
                  </a:lnTo>
                  <a:lnTo>
                    <a:pt x="323" y="1669"/>
                  </a:lnTo>
                  <a:lnTo>
                    <a:pt x="316" y="1646"/>
                  </a:lnTo>
                  <a:lnTo>
                    <a:pt x="305" y="1614"/>
                  </a:lnTo>
                  <a:lnTo>
                    <a:pt x="294" y="1577"/>
                  </a:lnTo>
                  <a:lnTo>
                    <a:pt x="282" y="1539"/>
                  </a:lnTo>
                  <a:lnTo>
                    <a:pt x="272" y="1505"/>
                  </a:lnTo>
                  <a:lnTo>
                    <a:pt x="264" y="1479"/>
                  </a:lnTo>
                  <a:lnTo>
                    <a:pt x="259" y="1466"/>
                  </a:lnTo>
                  <a:lnTo>
                    <a:pt x="255" y="1437"/>
                  </a:lnTo>
                  <a:lnTo>
                    <a:pt x="248" y="1382"/>
                  </a:lnTo>
                  <a:lnTo>
                    <a:pt x="238" y="1322"/>
                  </a:lnTo>
                  <a:lnTo>
                    <a:pt x="226" y="1274"/>
                  </a:lnTo>
                  <a:lnTo>
                    <a:pt x="221" y="1252"/>
                  </a:lnTo>
                  <a:lnTo>
                    <a:pt x="226" y="1238"/>
                  </a:lnTo>
                  <a:lnTo>
                    <a:pt x="233" y="1231"/>
                  </a:lnTo>
                  <a:lnTo>
                    <a:pt x="235" y="1229"/>
                  </a:lnTo>
                  <a:lnTo>
                    <a:pt x="426" y="1145"/>
                  </a:lnTo>
                  <a:lnTo>
                    <a:pt x="427" y="1145"/>
                  </a:lnTo>
                  <a:lnTo>
                    <a:pt x="433" y="1163"/>
                  </a:lnTo>
                  <a:lnTo>
                    <a:pt x="447" y="1208"/>
                  </a:lnTo>
                  <a:lnTo>
                    <a:pt x="465" y="1271"/>
                  </a:lnTo>
                  <a:lnTo>
                    <a:pt x="486" y="1350"/>
                  </a:lnTo>
                  <a:lnTo>
                    <a:pt x="503" y="1437"/>
                  </a:lnTo>
                  <a:lnTo>
                    <a:pt x="516" y="1528"/>
                  </a:lnTo>
                  <a:lnTo>
                    <a:pt x="521" y="1618"/>
                  </a:lnTo>
                  <a:lnTo>
                    <a:pt x="514" y="1700"/>
                  </a:lnTo>
                  <a:lnTo>
                    <a:pt x="510" y="1740"/>
                  </a:lnTo>
                  <a:lnTo>
                    <a:pt x="510" y="1793"/>
                  </a:lnTo>
                  <a:lnTo>
                    <a:pt x="514" y="1854"/>
                  </a:lnTo>
                  <a:lnTo>
                    <a:pt x="518" y="1917"/>
                  </a:lnTo>
                  <a:lnTo>
                    <a:pt x="524" y="1975"/>
                  </a:lnTo>
                  <a:lnTo>
                    <a:pt x="529" y="2025"/>
                  </a:lnTo>
                  <a:lnTo>
                    <a:pt x="533" y="2058"/>
                  </a:lnTo>
                  <a:lnTo>
                    <a:pt x="535" y="2071"/>
                  </a:lnTo>
                  <a:lnTo>
                    <a:pt x="539" y="2073"/>
                  </a:lnTo>
                  <a:lnTo>
                    <a:pt x="547" y="2084"/>
                  </a:lnTo>
                  <a:lnTo>
                    <a:pt x="551" y="2104"/>
                  </a:lnTo>
                  <a:lnTo>
                    <a:pt x="545" y="2138"/>
                  </a:lnTo>
                  <a:lnTo>
                    <a:pt x="541" y="2153"/>
                  </a:lnTo>
                  <a:lnTo>
                    <a:pt x="543" y="2168"/>
                  </a:lnTo>
                  <a:lnTo>
                    <a:pt x="547" y="2183"/>
                  </a:lnTo>
                  <a:lnTo>
                    <a:pt x="553" y="2195"/>
                  </a:lnTo>
                  <a:lnTo>
                    <a:pt x="561" y="2207"/>
                  </a:lnTo>
                  <a:lnTo>
                    <a:pt x="570" y="2216"/>
                  </a:lnTo>
                  <a:lnTo>
                    <a:pt x="581" y="2223"/>
                  </a:lnTo>
                  <a:lnTo>
                    <a:pt x="590" y="2226"/>
                  </a:lnTo>
                  <a:lnTo>
                    <a:pt x="599" y="2228"/>
                  </a:lnTo>
                  <a:lnTo>
                    <a:pt x="609" y="2226"/>
                  </a:lnTo>
                  <a:lnTo>
                    <a:pt x="621" y="2224"/>
                  </a:lnTo>
                  <a:lnTo>
                    <a:pt x="632" y="2219"/>
                  </a:lnTo>
                  <a:lnTo>
                    <a:pt x="643" y="2214"/>
                  </a:lnTo>
                  <a:lnTo>
                    <a:pt x="653" y="2206"/>
                  </a:lnTo>
                  <a:lnTo>
                    <a:pt x="662" y="2195"/>
                  </a:lnTo>
                  <a:lnTo>
                    <a:pt x="669" y="2184"/>
                  </a:lnTo>
                  <a:lnTo>
                    <a:pt x="675" y="2149"/>
                  </a:lnTo>
                  <a:lnTo>
                    <a:pt x="674" y="2105"/>
                  </a:lnTo>
                  <a:lnTo>
                    <a:pt x="668" y="2069"/>
                  </a:lnTo>
                  <a:lnTo>
                    <a:pt x="666" y="2052"/>
                  </a:lnTo>
                  <a:lnTo>
                    <a:pt x="691" y="1758"/>
                  </a:lnTo>
                  <a:lnTo>
                    <a:pt x="691" y="1740"/>
                  </a:lnTo>
                  <a:lnTo>
                    <a:pt x="691" y="1698"/>
                  </a:lnTo>
                  <a:lnTo>
                    <a:pt x="691" y="1640"/>
                  </a:lnTo>
                  <a:lnTo>
                    <a:pt x="688" y="1578"/>
                  </a:lnTo>
                  <a:lnTo>
                    <a:pt x="688" y="1517"/>
                  </a:lnTo>
                  <a:lnTo>
                    <a:pt x="695" y="1460"/>
                  </a:lnTo>
                  <a:lnTo>
                    <a:pt x="702" y="1412"/>
                  </a:lnTo>
                  <a:lnTo>
                    <a:pt x="705" y="1377"/>
                  </a:lnTo>
                  <a:lnTo>
                    <a:pt x="706" y="1345"/>
                  </a:lnTo>
                  <a:lnTo>
                    <a:pt x="710" y="1289"/>
                  </a:lnTo>
                  <a:lnTo>
                    <a:pt x="714" y="1218"/>
                  </a:lnTo>
                  <a:lnTo>
                    <a:pt x="719" y="1148"/>
                  </a:lnTo>
                  <a:lnTo>
                    <a:pt x="747" y="1148"/>
                  </a:lnTo>
                  <a:lnTo>
                    <a:pt x="826" y="1073"/>
                  </a:lnTo>
                  <a:lnTo>
                    <a:pt x="823" y="1054"/>
                  </a:lnTo>
                  <a:lnTo>
                    <a:pt x="816" y="1005"/>
                  </a:lnTo>
                  <a:lnTo>
                    <a:pt x="804" y="944"/>
                  </a:lnTo>
                  <a:lnTo>
                    <a:pt x="793" y="887"/>
                  </a:lnTo>
                  <a:lnTo>
                    <a:pt x="786" y="866"/>
                  </a:lnTo>
                  <a:lnTo>
                    <a:pt x="778" y="846"/>
                  </a:lnTo>
                  <a:lnTo>
                    <a:pt x="768" y="826"/>
                  </a:lnTo>
                  <a:lnTo>
                    <a:pt x="758" y="804"/>
                  </a:lnTo>
                  <a:lnTo>
                    <a:pt x="750" y="782"/>
                  </a:lnTo>
                  <a:lnTo>
                    <a:pt x="743" y="758"/>
                  </a:lnTo>
                  <a:lnTo>
                    <a:pt x="738" y="731"/>
                  </a:lnTo>
                  <a:lnTo>
                    <a:pt x="737" y="701"/>
                  </a:lnTo>
                  <a:lnTo>
                    <a:pt x="744" y="700"/>
                  </a:lnTo>
                  <a:lnTo>
                    <a:pt x="752" y="700"/>
                  </a:lnTo>
                  <a:lnTo>
                    <a:pt x="759" y="700"/>
                  </a:lnTo>
                  <a:lnTo>
                    <a:pt x="767" y="7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3" name="Freeform 38"/>
            <p:cNvSpPr>
              <a:spLocks/>
            </p:cNvSpPr>
            <p:nvPr/>
          </p:nvSpPr>
          <p:spPr bwMode="auto">
            <a:xfrm>
              <a:off x="1577" y="1630"/>
              <a:ext cx="51" cy="13"/>
            </a:xfrm>
            <a:custGeom>
              <a:avLst/>
              <a:gdLst>
                <a:gd name="T0" fmla="*/ 0 w 103"/>
                <a:gd name="T1" fmla="*/ 1 h 25"/>
                <a:gd name="T2" fmla="*/ 0 w 103"/>
                <a:gd name="T3" fmla="*/ 1 h 25"/>
                <a:gd name="T4" fmla="*/ 0 w 103"/>
                <a:gd name="T5" fmla="*/ 1 h 25"/>
                <a:gd name="T6" fmla="*/ 0 w 103"/>
                <a:gd name="T7" fmla="*/ 1 h 25"/>
                <a:gd name="T8" fmla="*/ 0 w 103"/>
                <a:gd name="T9" fmla="*/ 1 h 25"/>
                <a:gd name="T10" fmla="*/ 0 w 103"/>
                <a:gd name="T11" fmla="*/ 1 h 25"/>
                <a:gd name="T12" fmla="*/ 0 w 103"/>
                <a:gd name="T13" fmla="*/ 1 h 25"/>
                <a:gd name="T14" fmla="*/ 0 w 103"/>
                <a:gd name="T15" fmla="*/ 1 h 25"/>
                <a:gd name="T16" fmla="*/ 0 w 103"/>
                <a:gd name="T17" fmla="*/ 1 h 25"/>
                <a:gd name="T18" fmla="*/ 0 w 103"/>
                <a:gd name="T19" fmla="*/ 1 h 25"/>
                <a:gd name="T20" fmla="*/ 0 w 103"/>
                <a:gd name="T21" fmla="*/ 1 h 25"/>
                <a:gd name="T22" fmla="*/ 0 w 103"/>
                <a:gd name="T23" fmla="*/ 1 h 25"/>
                <a:gd name="T24" fmla="*/ 0 w 103"/>
                <a:gd name="T25" fmla="*/ 1 h 25"/>
                <a:gd name="T26" fmla="*/ 0 w 103"/>
                <a:gd name="T27" fmla="*/ 1 h 25"/>
                <a:gd name="T28" fmla="*/ 0 w 103"/>
                <a:gd name="T29" fmla="*/ 1 h 25"/>
                <a:gd name="T30" fmla="*/ 0 w 103"/>
                <a:gd name="T31" fmla="*/ 1 h 25"/>
                <a:gd name="T32" fmla="*/ 0 w 103"/>
                <a:gd name="T33" fmla="*/ 1 h 25"/>
                <a:gd name="T34" fmla="*/ 0 w 103"/>
                <a:gd name="T35" fmla="*/ 1 h 25"/>
                <a:gd name="T36" fmla="*/ 0 w 103"/>
                <a:gd name="T37" fmla="*/ 1 h 25"/>
                <a:gd name="T38" fmla="*/ 0 w 103"/>
                <a:gd name="T39" fmla="*/ 1 h 25"/>
                <a:gd name="T40" fmla="*/ 0 w 103"/>
                <a:gd name="T41" fmla="*/ 1 h 25"/>
                <a:gd name="T42" fmla="*/ 0 w 103"/>
                <a:gd name="T43" fmla="*/ 1 h 25"/>
                <a:gd name="T44" fmla="*/ 0 w 103"/>
                <a:gd name="T45" fmla="*/ 1 h 25"/>
                <a:gd name="T46" fmla="*/ 0 w 103"/>
                <a:gd name="T47" fmla="*/ 1 h 25"/>
                <a:gd name="T48" fmla="*/ 0 w 103"/>
                <a:gd name="T49" fmla="*/ 1 h 25"/>
                <a:gd name="T50" fmla="*/ 0 w 103"/>
                <a:gd name="T51" fmla="*/ 1 h 25"/>
                <a:gd name="T52" fmla="*/ 0 w 103"/>
                <a:gd name="T53" fmla="*/ 1 h 25"/>
                <a:gd name="T54" fmla="*/ 0 w 103"/>
                <a:gd name="T55" fmla="*/ 1 h 25"/>
                <a:gd name="T56" fmla="*/ 0 w 103"/>
                <a:gd name="T57" fmla="*/ 1 h 25"/>
                <a:gd name="T58" fmla="*/ 0 w 103"/>
                <a:gd name="T59" fmla="*/ 1 h 25"/>
                <a:gd name="T60" fmla="*/ 0 w 103"/>
                <a:gd name="T61" fmla="*/ 1 h 25"/>
                <a:gd name="T62" fmla="*/ 0 w 103"/>
                <a:gd name="T63" fmla="*/ 1 h 25"/>
                <a:gd name="T64" fmla="*/ 0 w 103"/>
                <a:gd name="T65" fmla="*/ 1 h 25"/>
                <a:gd name="T66" fmla="*/ 0 w 103"/>
                <a:gd name="T67" fmla="*/ 0 h 25"/>
                <a:gd name="T68" fmla="*/ 0 w 103"/>
                <a:gd name="T69" fmla="*/ 1 h 25"/>
                <a:gd name="T70" fmla="*/ 0 w 103"/>
                <a:gd name="T71" fmla="*/ 1 h 25"/>
                <a:gd name="T72" fmla="*/ 0 w 103"/>
                <a:gd name="T73" fmla="*/ 1 h 25"/>
                <a:gd name="T74" fmla="*/ 0 w 103"/>
                <a:gd name="T75" fmla="*/ 1 h 25"/>
                <a:gd name="T76" fmla="*/ 0 w 103"/>
                <a:gd name="T77" fmla="*/ 1 h 25"/>
                <a:gd name="T78" fmla="*/ 0 w 103"/>
                <a:gd name="T79" fmla="*/ 1 h 25"/>
                <a:gd name="T80" fmla="*/ 0 w 103"/>
                <a:gd name="T81" fmla="*/ 1 h 25"/>
                <a:gd name="T82" fmla="*/ 0 w 103"/>
                <a:gd name="T83" fmla="*/ 1 h 25"/>
                <a:gd name="T84" fmla="*/ 0 w 103"/>
                <a:gd name="T85" fmla="*/ 1 h 25"/>
                <a:gd name="T86" fmla="*/ 0 w 103"/>
                <a:gd name="T87" fmla="*/ 1 h 25"/>
                <a:gd name="T88" fmla="*/ 0 w 103"/>
                <a:gd name="T89" fmla="*/ 1 h 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3"/>
                <a:gd name="T136" fmla="*/ 0 h 25"/>
                <a:gd name="T137" fmla="*/ 103 w 103"/>
                <a:gd name="T138" fmla="*/ 25 h 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3" h="25">
                  <a:moveTo>
                    <a:pt x="0" y="24"/>
                  </a:moveTo>
                  <a:lnTo>
                    <a:pt x="1" y="24"/>
                  </a:lnTo>
                  <a:lnTo>
                    <a:pt x="6" y="23"/>
                  </a:lnTo>
                  <a:lnTo>
                    <a:pt x="13" y="23"/>
                  </a:lnTo>
                  <a:lnTo>
                    <a:pt x="21" y="22"/>
                  </a:lnTo>
                  <a:lnTo>
                    <a:pt x="31" y="22"/>
                  </a:lnTo>
                  <a:lnTo>
                    <a:pt x="40" y="20"/>
                  </a:lnTo>
                  <a:lnTo>
                    <a:pt x="50" y="22"/>
                  </a:lnTo>
                  <a:lnTo>
                    <a:pt x="59" y="23"/>
                  </a:lnTo>
                  <a:lnTo>
                    <a:pt x="71" y="25"/>
                  </a:lnTo>
                  <a:lnTo>
                    <a:pt x="78" y="25"/>
                  </a:lnTo>
                  <a:lnTo>
                    <a:pt x="81" y="25"/>
                  </a:lnTo>
                  <a:lnTo>
                    <a:pt x="82" y="24"/>
                  </a:lnTo>
                  <a:lnTo>
                    <a:pt x="81" y="22"/>
                  </a:lnTo>
                  <a:lnTo>
                    <a:pt x="78" y="20"/>
                  </a:lnTo>
                  <a:lnTo>
                    <a:pt x="73" y="18"/>
                  </a:lnTo>
                  <a:lnTo>
                    <a:pt x="65" y="16"/>
                  </a:lnTo>
                  <a:lnTo>
                    <a:pt x="59" y="14"/>
                  </a:lnTo>
                  <a:lnTo>
                    <a:pt x="60" y="11"/>
                  </a:lnTo>
                  <a:lnTo>
                    <a:pt x="66" y="10"/>
                  </a:lnTo>
                  <a:lnTo>
                    <a:pt x="76" y="10"/>
                  </a:lnTo>
                  <a:lnTo>
                    <a:pt x="85" y="11"/>
                  </a:lnTo>
                  <a:lnTo>
                    <a:pt x="92" y="14"/>
                  </a:lnTo>
                  <a:lnTo>
                    <a:pt x="97" y="15"/>
                  </a:lnTo>
                  <a:lnTo>
                    <a:pt x="100" y="16"/>
                  </a:lnTo>
                  <a:lnTo>
                    <a:pt x="103" y="15"/>
                  </a:lnTo>
                  <a:lnTo>
                    <a:pt x="101" y="11"/>
                  </a:lnTo>
                  <a:lnTo>
                    <a:pt x="98" y="7"/>
                  </a:lnTo>
                  <a:lnTo>
                    <a:pt x="90" y="3"/>
                  </a:lnTo>
                  <a:lnTo>
                    <a:pt x="84" y="2"/>
                  </a:lnTo>
                  <a:lnTo>
                    <a:pt x="79" y="2"/>
                  </a:lnTo>
                  <a:lnTo>
                    <a:pt x="74" y="1"/>
                  </a:lnTo>
                  <a:lnTo>
                    <a:pt x="68" y="1"/>
                  </a:lnTo>
                  <a:lnTo>
                    <a:pt x="63" y="0"/>
                  </a:lnTo>
                  <a:lnTo>
                    <a:pt x="58" y="1"/>
                  </a:lnTo>
                  <a:lnTo>
                    <a:pt x="52" y="1"/>
                  </a:lnTo>
                  <a:lnTo>
                    <a:pt x="46" y="2"/>
                  </a:lnTo>
                  <a:lnTo>
                    <a:pt x="39" y="3"/>
                  </a:lnTo>
                  <a:lnTo>
                    <a:pt x="33" y="6"/>
                  </a:lnTo>
                  <a:lnTo>
                    <a:pt x="27" y="8"/>
                  </a:lnTo>
                  <a:lnTo>
                    <a:pt x="20" y="10"/>
                  </a:lnTo>
                  <a:lnTo>
                    <a:pt x="13" y="14"/>
                  </a:lnTo>
                  <a:lnTo>
                    <a:pt x="7" y="17"/>
                  </a:lnTo>
                  <a:lnTo>
                    <a:pt x="3" y="2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4" name="Freeform 39"/>
            <p:cNvSpPr>
              <a:spLocks/>
            </p:cNvSpPr>
            <p:nvPr/>
          </p:nvSpPr>
          <p:spPr bwMode="auto">
            <a:xfrm>
              <a:off x="1572" y="1720"/>
              <a:ext cx="23" cy="28"/>
            </a:xfrm>
            <a:custGeom>
              <a:avLst/>
              <a:gdLst>
                <a:gd name="T0" fmla="*/ 0 w 46"/>
                <a:gd name="T1" fmla="*/ 0 h 57"/>
                <a:gd name="T2" fmla="*/ 1 w 46"/>
                <a:gd name="T3" fmla="*/ 0 h 57"/>
                <a:gd name="T4" fmla="*/ 1 w 46"/>
                <a:gd name="T5" fmla="*/ 0 h 57"/>
                <a:gd name="T6" fmla="*/ 1 w 46"/>
                <a:gd name="T7" fmla="*/ 0 h 57"/>
                <a:gd name="T8" fmla="*/ 1 w 46"/>
                <a:gd name="T9" fmla="*/ 0 h 57"/>
                <a:gd name="T10" fmla="*/ 1 w 46"/>
                <a:gd name="T11" fmla="*/ 0 h 57"/>
                <a:gd name="T12" fmla="*/ 1 w 46"/>
                <a:gd name="T13" fmla="*/ 0 h 57"/>
                <a:gd name="T14" fmla="*/ 1 w 46"/>
                <a:gd name="T15" fmla="*/ 0 h 57"/>
                <a:gd name="T16" fmla="*/ 1 w 46"/>
                <a:gd name="T17" fmla="*/ 0 h 57"/>
                <a:gd name="T18" fmla="*/ 1 w 46"/>
                <a:gd name="T19" fmla="*/ 0 h 57"/>
                <a:gd name="T20" fmla="*/ 1 w 46"/>
                <a:gd name="T21" fmla="*/ 0 h 57"/>
                <a:gd name="T22" fmla="*/ 1 w 46"/>
                <a:gd name="T23" fmla="*/ 0 h 57"/>
                <a:gd name="T24" fmla="*/ 1 w 46"/>
                <a:gd name="T25" fmla="*/ 0 h 57"/>
                <a:gd name="T26" fmla="*/ 1 w 46"/>
                <a:gd name="T27" fmla="*/ 0 h 57"/>
                <a:gd name="T28" fmla="*/ 1 w 46"/>
                <a:gd name="T29" fmla="*/ 0 h 57"/>
                <a:gd name="T30" fmla="*/ 1 w 46"/>
                <a:gd name="T31" fmla="*/ 0 h 57"/>
                <a:gd name="T32" fmla="*/ 0 w 46"/>
                <a:gd name="T33" fmla="*/ 0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57"/>
                <a:gd name="T53" fmla="*/ 46 w 46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57">
                  <a:moveTo>
                    <a:pt x="0" y="0"/>
                  </a:moveTo>
                  <a:lnTo>
                    <a:pt x="2" y="5"/>
                  </a:lnTo>
                  <a:lnTo>
                    <a:pt x="7" y="18"/>
                  </a:lnTo>
                  <a:lnTo>
                    <a:pt x="11" y="30"/>
                  </a:lnTo>
                  <a:lnTo>
                    <a:pt x="16" y="39"/>
                  </a:lnTo>
                  <a:lnTo>
                    <a:pt x="23" y="45"/>
                  </a:lnTo>
                  <a:lnTo>
                    <a:pt x="33" y="51"/>
                  </a:lnTo>
                  <a:lnTo>
                    <a:pt x="42" y="56"/>
                  </a:lnTo>
                  <a:lnTo>
                    <a:pt x="46" y="57"/>
                  </a:lnTo>
                  <a:lnTo>
                    <a:pt x="42" y="54"/>
                  </a:lnTo>
                  <a:lnTo>
                    <a:pt x="36" y="51"/>
                  </a:lnTo>
                  <a:lnTo>
                    <a:pt x="27" y="45"/>
                  </a:lnTo>
                  <a:lnTo>
                    <a:pt x="22" y="39"/>
                  </a:lnTo>
                  <a:lnTo>
                    <a:pt x="16" y="31"/>
                  </a:lnTo>
                  <a:lnTo>
                    <a:pt x="9" y="18"/>
                  </a:lnTo>
                  <a:lnTo>
                    <a:pt x="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5" name="Freeform 40"/>
            <p:cNvSpPr>
              <a:spLocks/>
            </p:cNvSpPr>
            <p:nvPr/>
          </p:nvSpPr>
          <p:spPr bwMode="auto">
            <a:xfrm>
              <a:off x="1556" y="1692"/>
              <a:ext cx="8" cy="12"/>
            </a:xfrm>
            <a:custGeom>
              <a:avLst/>
              <a:gdLst>
                <a:gd name="T0" fmla="*/ 0 w 17"/>
                <a:gd name="T1" fmla="*/ 0 h 24"/>
                <a:gd name="T2" fmla="*/ 0 w 17"/>
                <a:gd name="T3" fmla="*/ 1 h 24"/>
                <a:gd name="T4" fmla="*/ 0 w 17"/>
                <a:gd name="T5" fmla="*/ 1 h 24"/>
                <a:gd name="T6" fmla="*/ 0 w 17"/>
                <a:gd name="T7" fmla="*/ 1 h 24"/>
                <a:gd name="T8" fmla="*/ 0 w 17"/>
                <a:gd name="T9" fmla="*/ 1 h 24"/>
                <a:gd name="T10" fmla="*/ 0 w 17"/>
                <a:gd name="T11" fmla="*/ 1 h 24"/>
                <a:gd name="T12" fmla="*/ 0 w 17"/>
                <a:gd name="T13" fmla="*/ 1 h 24"/>
                <a:gd name="T14" fmla="*/ 0 w 17"/>
                <a:gd name="T15" fmla="*/ 1 h 24"/>
                <a:gd name="T16" fmla="*/ 0 w 17"/>
                <a:gd name="T17" fmla="*/ 1 h 24"/>
                <a:gd name="T18" fmla="*/ 0 w 17"/>
                <a:gd name="T19" fmla="*/ 1 h 24"/>
                <a:gd name="T20" fmla="*/ 0 w 17"/>
                <a:gd name="T21" fmla="*/ 1 h 24"/>
                <a:gd name="T22" fmla="*/ 0 w 17"/>
                <a:gd name="T23" fmla="*/ 1 h 24"/>
                <a:gd name="T24" fmla="*/ 0 w 17"/>
                <a:gd name="T25" fmla="*/ 1 h 24"/>
                <a:gd name="T26" fmla="*/ 0 w 17"/>
                <a:gd name="T27" fmla="*/ 1 h 24"/>
                <a:gd name="T28" fmla="*/ 0 w 17"/>
                <a:gd name="T29" fmla="*/ 1 h 24"/>
                <a:gd name="T30" fmla="*/ 0 w 17"/>
                <a:gd name="T31" fmla="*/ 1 h 24"/>
                <a:gd name="T32" fmla="*/ 0 w 17"/>
                <a:gd name="T33" fmla="*/ 1 h 24"/>
                <a:gd name="T34" fmla="*/ 0 w 17"/>
                <a:gd name="T35" fmla="*/ 1 h 24"/>
                <a:gd name="T36" fmla="*/ 0 w 17"/>
                <a:gd name="T37" fmla="*/ 1 h 24"/>
                <a:gd name="T38" fmla="*/ 0 w 17"/>
                <a:gd name="T39" fmla="*/ 1 h 24"/>
                <a:gd name="T40" fmla="*/ 0 w 17"/>
                <a:gd name="T41" fmla="*/ 0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24"/>
                <a:gd name="T65" fmla="*/ 17 w 17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24">
                  <a:moveTo>
                    <a:pt x="8" y="0"/>
                  </a:moveTo>
                  <a:lnTo>
                    <a:pt x="7" y="1"/>
                  </a:lnTo>
                  <a:lnTo>
                    <a:pt x="5" y="2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3"/>
                  </a:lnTo>
                  <a:lnTo>
                    <a:pt x="3" y="17"/>
                  </a:lnTo>
                  <a:lnTo>
                    <a:pt x="5" y="22"/>
                  </a:lnTo>
                  <a:lnTo>
                    <a:pt x="5" y="24"/>
                  </a:lnTo>
                  <a:lnTo>
                    <a:pt x="5" y="22"/>
                  </a:lnTo>
                  <a:lnTo>
                    <a:pt x="5" y="17"/>
                  </a:lnTo>
                  <a:lnTo>
                    <a:pt x="5" y="13"/>
                  </a:lnTo>
                  <a:lnTo>
                    <a:pt x="7" y="9"/>
                  </a:lnTo>
                  <a:lnTo>
                    <a:pt x="11" y="9"/>
                  </a:lnTo>
                  <a:lnTo>
                    <a:pt x="14" y="10"/>
                  </a:lnTo>
                  <a:lnTo>
                    <a:pt x="15" y="12"/>
                  </a:lnTo>
                  <a:lnTo>
                    <a:pt x="17" y="13"/>
                  </a:lnTo>
                  <a:lnTo>
                    <a:pt x="15" y="10"/>
                  </a:lnTo>
                  <a:lnTo>
                    <a:pt x="14" y="7"/>
                  </a:lnTo>
                  <a:lnTo>
                    <a:pt x="11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6" name="Freeform 41"/>
            <p:cNvSpPr>
              <a:spLocks/>
            </p:cNvSpPr>
            <p:nvPr/>
          </p:nvSpPr>
          <p:spPr bwMode="auto">
            <a:xfrm>
              <a:off x="1591" y="1735"/>
              <a:ext cx="55" cy="91"/>
            </a:xfrm>
            <a:custGeom>
              <a:avLst/>
              <a:gdLst>
                <a:gd name="T0" fmla="*/ 1 w 108"/>
                <a:gd name="T1" fmla="*/ 0 h 183"/>
                <a:gd name="T2" fmla="*/ 1 w 108"/>
                <a:gd name="T3" fmla="*/ 0 h 183"/>
                <a:gd name="T4" fmla="*/ 1 w 108"/>
                <a:gd name="T5" fmla="*/ 0 h 183"/>
                <a:gd name="T6" fmla="*/ 1 w 108"/>
                <a:gd name="T7" fmla="*/ 0 h 183"/>
                <a:gd name="T8" fmla="*/ 1 w 108"/>
                <a:gd name="T9" fmla="*/ 0 h 183"/>
                <a:gd name="T10" fmla="*/ 1 w 108"/>
                <a:gd name="T11" fmla="*/ 0 h 183"/>
                <a:gd name="T12" fmla="*/ 1 w 108"/>
                <a:gd name="T13" fmla="*/ 0 h 183"/>
                <a:gd name="T14" fmla="*/ 1 w 108"/>
                <a:gd name="T15" fmla="*/ 0 h 183"/>
                <a:gd name="T16" fmla="*/ 1 w 108"/>
                <a:gd name="T17" fmla="*/ 0 h 183"/>
                <a:gd name="T18" fmla="*/ 1 w 108"/>
                <a:gd name="T19" fmla="*/ 0 h 183"/>
                <a:gd name="T20" fmla="*/ 1 w 108"/>
                <a:gd name="T21" fmla="*/ 0 h 183"/>
                <a:gd name="T22" fmla="*/ 1 w 108"/>
                <a:gd name="T23" fmla="*/ 0 h 183"/>
                <a:gd name="T24" fmla="*/ 1 w 108"/>
                <a:gd name="T25" fmla="*/ 0 h 183"/>
                <a:gd name="T26" fmla="*/ 1 w 108"/>
                <a:gd name="T27" fmla="*/ 0 h 183"/>
                <a:gd name="T28" fmla="*/ 1 w 108"/>
                <a:gd name="T29" fmla="*/ 0 h 183"/>
                <a:gd name="T30" fmla="*/ 1 w 108"/>
                <a:gd name="T31" fmla="*/ 0 h 183"/>
                <a:gd name="T32" fmla="*/ 1 w 108"/>
                <a:gd name="T33" fmla="*/ 0 h 183"/>
                <a:gd name="T34" fmla="*/ 1 w 108"/>
                <a:gd name="T35" fmla="*/ 0 h 183"/>
                <a:gd name="T36" fmla="*/ 1 w 108"/>
                <a:gd name="T37" fmla="*/ 0 h 183"/>
                <a:gd name="T38" fmla="*/ 1 w 108"/>
                <a:gd name="T39" fmla="*/ 0 h 183"/>
                <a:gd name="T40" fmla="*/ 1 w 108"/>
                <a:gd name="T41" fmla="*/ 0 h 183"/>
                <a:gd name="T42" fmla="*/ 1 w 108"/>
                <a:gd name="T43" fmla="*/ 0 h 183"/>
                <a:gd name="T44" fmla="*/ 1 w 108"/>
                <a:gd name="T45" fmla="*/ 0 h 183"/>
                <a:gd name="T46" fmla="*/ 1 w 108"/>
                <a:gd name="T47" fmla="*/ 0 h 183"/>
                <a:gd name="T48" fmla="*/ 1 w 108"/>
                <a:gd name="T49" fmla="*/ 0 h 183"/>
                <a:gd name="T50" fmla="*/ 1 w 108"/>
                <a:gd name="T51" fmla="*/ 0 h 183"/>
                <a:gd name="T52" fmla="*/ 1 w 108"/>
                <a:gd name="T53" fmla="*/ 0 h 183"/>
                <a:gd name="T54" fmla="*/ 0 w 108"/>
                <a:gd name="T55" fmla="*/ 0 h 183"/>
                <a:gd name="T56" fmla="*/ 1 w 108"/>
                <a:gd name="T57" fmla="*/ 0 h 183"/>
                <a:gd name="T58" fmla="*/ 1 w 108"/>
                <a:gd name="T59" fmla="*/ 0 h 183"/>
                <a:gd name="T60" fmla="*/ 1 w 108"/>
                <a:gd name="T61" fmla="*/ 0 h 183"/>
                <a:gd name="T62" fmla="*/ 1 w 108"/>
                <a:gd name="T63" fmla="*/ 0 h 183"/>
                <a:gd name="T64" fmla="*/ 1 w 108"/>
                <a:gd name="T65" fmla="*/ 0 h 183"/>
                <a:gd name="T66" fmla="*/ 1 w 108"/>
                <a:gd name="T67" fmla="*/ 0 h 183"/>
                <a:gd name="T68" fmla="*/ 1 w 108"/>
                <a:gd name="T69" fmla="*/ 0 h 183"/>
                <a:gd name="T70" fmla="*/ 1 w 108"/>
                <a:gd name="T71" fmla="*/ 0 h 183"/>
                <a:gd name="T72" fmla="*/ 1 w 108"/>
                <a:gd name="T73" fmla="*/ 0 h 183"/>
                <a:gd name="T74" fmla="*/ 1 w 108"/>
                <a:gd name="T75" fmla="*/ 0 h 18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8"/>
                <a:gd name="T115" fmla="*/ 0 h 183"/>
                <a:gd name="T116" fmla="*/ 108 w 108"/>
                <a:gd name="T117" fmla="*/ 183 h 18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8" h="183">
                  <a:moveTo>
                    <a:pt x="30" y="109"/>
                  </a:moveTo>
                  <a:lnTo>
                    <a:pt x="45" y="83"/>
                  </a:lnTo>
                  <a:lnTo>
                    <a:pt x="68" y="109"/>
                  </a:lnTo>
                  <a:lnTo>
                    <a:pt x="60" y="127"/>
                  </a:lnTo>
                  <a:lnTo>
                    <a:pt x="61" y="132"/>
                  </a:lnTo>
                  <a:lnTo>
                    <a:pt x="65" y="143"/>
                  </a:lnTo>
                  <a:lnTo>
                    <a:pt x="70" y="158"/>
                  </a:lnTo>
                  <a:lnTo>
                    <a:pt x="75" y="172"/>
                  </a:lnTo>
                  <a:lnTo>
                    <a:pt x="86" y="118"/>
                  </a:lnTo>
                  <a:lnTo>
                    <a:pt x="97" y="61"/>
                  </a:lnTo>
                  <a:lnTo>
                    <a:pt x="105" y="18"/>
                  </a:lnTo>
                  <a:lnTo>
                    <a:pt x="108" y="0"/>
                  </a:lnTo>
                  <a:lnTo>
                    <a:pt x="106" y="4"/>
                  </a:lnTo>
                  <a:lnTo>
                    <a:pt x="101" y="11"/>
                  </a:lnTo>
                  <a:lnTo>
                    <a:pt x="93" y="22"/>
                  </a:lnTo>
                  <a:lnTo>
                    <a:pt x="84" y="35"/>
                  </a:lnTo>
                  <a:lnTo>
                    <a:pt x="72" y="47"/>
                  </a:lnTo>
                  <a:lnTo>
                    <a:pt x="62" y="60"/>
                  </a:lnTo>
                  <a:lnTo>
                    <a:pt x="53" y="69"/>
                  </a:lnTo>
                  <a:lnTo>
                    <a:pt x="45" y="75"/>
                  </a:lnTo>
                  <a:lnTo>
                    <a:pt x="38" y="76"/>
                  </a:lnTo>
                  <a:lnTo>
                    <a:pt x="31" y="76"/>
                  </a:lnTo>
                  <a:lnTo>
                    <a:pt x="23" y="75"/>
                  </a:lnTo>
                  <a:lnTo>
                    <a:pt x="16" y="73"/>
                  </a:lnTo>
                  <a:lnTo>
                    <a:pt x="9" y="69"/>
                  </a:lnTo>
                  <a:lnTo>
                    <a:pt x="4" y="67"/>
                  </a:lnTo>
                  <a:lnTo>
                    <a:pt x="1" y="66"/>
                  </a:lnTo>
                  <a:lnTo>
                    <a:pt x="0" y="65"/>
                  </a:lnTo>
                  <a:lnTo>
                    <a:pt x="2" y="72"/>
                  </a:lnTo>
                  <a:lnTo>
                    <a:pt x="8" y="91"/>
                  </a:lnTo>
                  <a:lnTo>
                    <a:pt x="16" y="118"/>
                  </a:lnTo>
                  <a:lnTo>
                    <a:pt x="24" y="145"/>
                  </a:lnTo>
                  <a:lnTo>
                    <a:pt x="26" y="153"/>
                  </a:lnTo>
                  <a:lnTo>
                    <a:pt x="30" y="163"/>
                  </a:lnTo>
                  <a:lnTo>
                    <a:pt x="32" y="173"/>
                  </a:lnTo>
                  <a:lnTo>
                    <a:pt x="34" y="183"/>
                  </a:lnTo>
                  <a:lnTo>
                    <a:pt x="41" y="132"/>
                  </a:lnTo>
                  <a:lnTo>
                    <a:pt x="30" y="10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7" name="Freeform 42"/>
            <p:cNvSpPr>
              <a:spLocks/>
            </p:cNvSpPr>
            <p:nvPr/>
          </p:nvSpPr>
          <p:spPr bwMode="auto">
            <a:xfrm>
              <a:off x="1515" y="1766"/>
              <a:ext cx="80" cy="106"/>
            </a:xfrm>
            <a:custGeom>
              <a:avLst/>
              <a:gdLst>
                <a:gd name="T0" fmla="*/ 0 w 161"/>
                <a:gd name="T1" fmla="*/ 0 h 212"/>
                <a:gd name="T2" fmla="*/ 0 w 161"/>
                <a:gd name="T3" fmla="*/ 1 h 212"/>
                <a:gd name="T4" fmla="*/ 0 w 161"/>
                <a:gd name="T5" fmla="*/ 1 h 212"/>
                <a:gd name="T6" fmla="*/ 0 w 161"/>
                <a:gd name="T7" fmla="*/ 1 h 212"/>
                <a:gd name="T8" fmla="*/ 0 w 161"/>
                <a:gd name="T9" fmla="*/ 1 h 212"/>
                <a:gd name="T10" fmla="*/ 0 w 161"/>
                <a:gd name="T11" fmla="*/ 1 h 212"/>
                <a:gd name="T12" fmla="*/ 0 w 161"/>
                <a:gd name="T13" fmla="*/ 1 h 212"/>
                <a:gd name="T14" fmla="*/ 0 w 161"/>
                <a:gd name="T15" fmla="*/ 1 h 212"/>
                <a:gd name="T16" fmla="*/ 0 w 161"/>
                <a:gd name="T17" fmla="*/ 1 h 212"/>
                <a:gd name="T18" fmla="*/ 0 w 161"/>
                <a:gd name="T19" fmla="*/ 1 h 212"/>
                <a:gd name="T20" fmla="*/ 0 w 161"/>
                <a:gd name="T21" fmla="*/ 1 h 212"/>
                <a:gd name="T22" fmla="*/ 0 w 161"/>
                <a:gd name="T23" fmla="*/ 1 h 212"/>
                <a:gd name="T24" fmla="*/ 0 w 161"/>
                <a:gd name="T25" fmla="*/ 1 h 212"/>
                <a:gd name="T26" fmla="*/ 0 w 161"/>
                <a:gd name="T27" fmla="*/ 1 h 212"/>
                <a:gd name="T28" fmla="*/ 0 w 161"/>
                <a:gd name="T29" fmla="*/ 1 h 212"/>
                <a:gd name="T30" fmla="*/ 0 w 161"/>
                <a:gd name="T31" fmla="*/ 1 h 212"/>
                <a:gd name="T32" fmla="*/ 0 w 161"/>
                <a:gd name="T33" fmla="*/ 1 h 212"/>
                <a:gd name="T34" fmla="*/ 0 w 161"/>
                <a:gd name="T35" fmla="*/ 1 h 212"/>
                <a:gd name="T36" fmla="*/ 0 w 161"/>
                <a:gd name="T37" fmla="*/ 1 h 212"/>
                <a:gd name="T38" fmla="*/ 0 w 161"/>
                <a:gd name="T39" fmla="*/ 1 h 212"/>
                <a:gd name="T40" fmla="*/ 0 w 161"/>
                <a:gd name="T41" fmla="*/ 1 h 212"/>
                <a:gd name="T42" fmla="*/ 0 w 161"/>
                <a:gd name="T43" fmla="*/ 1 h 212"/>
                <a:gd name="T44" fmla="*/ 0 w 161"/>
                <a:gd name="T45" fmla="*/ 1 h 212"/>
                <a:gd name="T46" fmla="*/ 0 w 161"/>
                <a:gd name="T47" fmla="*/ 1 h 212"/>
                <a:gd name="T48" fmla="*/ 0 w 161"/>
                <a:gd name="T49" fmla="*/ 1 h 212"/>
                <a:gd name="T50" fmla="*/ 0 w 161"/>
                <a:gd name="T51" fmla="*/ 1 h 212"/>
                <a:gd name="T52" fmla="*/ 0 w 161"/>
                <a:gd name="T53" fmla="*/ 1 h 212"/>
                <a:gd name="T54" fmla="*/ 0 w 161"/>
                <a:gd name="T55" fmla="*/ 1 h 212"/>
                <a:gd name="T56" fmla="*/ 0 w 161"/>
                <a:gd name="T57" fmla="*/ 1 h 212"/>
                <a:gd name="T58" fmla="*/ 0 w 161"/>
                <a:gd name="T59" fmla="*/ 1 h 212"/>
                <a:gd name="T60" fmla="*/ 0 w 161"/>
                <a:gd name="T61" fmla="*/ 1 h 212"/>
                <a:gd name="T62" fmla="*/ 0 w 161"/>
                <a:gd name="T63" fmla="*/ 1 h 212"/>
                <a:gd name="T64" fmla="*/ 0 w 161"/>
                <a:gd name="T65" fmla="*/ 1 h 212"/>
                <a:gd name="T66" fmla="*/ 0 w 161"/>
                <a:gd name="T67" fmla="*/ 1 h 212"/>
                <a:gd name="T68" fmla="*/ 0 w 161"/>
                <a:gd name="T69" fmla="*/ 1 h 212"/>
                <a:gd name="T70" fmla="*/ 0 w 161"/>
                <a:gd name="T71" fmla="*/ 1 h 212"/>
                <a:gd name="T72" fmla="*/ 0 w 161"/>
                <a:gd name="T73" fmla="*/ 1 h 212"/>
                <a:gd name="T74" fmla="*/ 0 w 161"/>
                <a:gd name="T75" fmla="*/ 1 h 212"/>
                <a:gd name="T76" fmla="*/ 0 w 161"/>
                <a:gd name="T77" fmla="*/ 0 h 21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61"/>
                <a:gd name="T118" fmla="*/ 0 h 212"/>
                <a:gd name="T119" fmla="*/ 161 w 161"/>
                <a:gd name="T120" fmla="*/ 212 h 21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61" h="212">
                  <a:moveTo>
                    <a:pt x="131" y="0"/>
                  </a:moveTo>
                  <a:lnTo>
                    <a:pt x="161" y="109"/>
                  </a:lnTo>
                  <a:lnTo>
                    <a:pt x="122" y="38"/>
                  </a:lnTo>
                  <a:lnTo>
                    <a:pt x="118" y="40"/>
                  </a:lnTo>
                  <a:lnTo>
                    <a:pt x="109" y="47"/>
                  </a:lnTo>
                  <a:lnTo>
                    <a:pt x="94" y="56"/>
                  </a:lnTo>
                  <a:lnTo>
                    <a:pt x="78" y="68"/>
                  </a:lnTo>
                  <a:lnTo>
                    <a:pt x="61" y="80"/>
                  </a:lnTo>
                  <a:lnTo>
                    <a:pt x="45" y="94"/>
                  </a:lnTo>
                  <a:lnTo>
                    <a:pt x="32" y="107"/>
                  </a:lnTo>
                  <a:lnTo>
                    <a:pt x="23" y="117"/>
                  </a:lnTo>
                  <a:lnTo>
                    <a:pt x="17" y="142"/>
                  </a:lnTo>
                  <a:lnTo>
                    <a:pt x="21" y="174"/>
                  </a:lnTo>
                  <a:lnTo>
                    <a:pt x="28" y="200"/>
                  </a:lnTo>
                  <a:lnTo>
                    <a:pt x="33" y="212"/>
                  </a:lnTo>
                  <a:lnTo>
                    <a:pt x="32" y="209"/>
                  </a:lnTo>
                  <a:lnTo>
                    <a:pt x="27" y="204"/>
                  </a:lnTo>
                  <a:lnTo>
                    <a:pt x="21" y="194"/>
                  </a:lnTo>
                  <a:lnTo>
                    <a:pt x="15" y="183"/>
                  </a:lnTo>
                  <a:lnTo>
                    <a:pt x="8" y="171"/>
                  </a:lnTo>
                  <a:lnTo>
                    <a:pt x="3" y="159"/>
                  </a:lnTo>
                  <a:lnTo>
                    <a:pt x="0" y="146"/>
                  </a:lnTo>
                  <a:lnTo>
                    <a:pt x="0" y="136"/>
                  </a:lnTo>
                  <a:lnTo>
                    <a:pt x="2" y="126"/>
                  </a:lnTo>
                  <a:lnTo>
                    <a:pt x="8" y="117"/>
                  </a:lnTo>
                  <a:lnTo>
                    <a:pt x="13" y="108"/>
                  </a:lnTo>
                  <a:lnTo>
                    <a:pt x="23" y="98"/>
                  </a:lnTo>
                  <a:lnTo>
                    <a:pt x="32" y="88"/>
                  </a:lnTo>
                  <a:lnTo>
                    <a:pt x="42" y="79"/>
                  </a:lnTo>
                  <a:lnTo>
                    <a:pt x="54" y="71"/>
                  </a:lnTo>
                  <a:lnTo>
                    <a:pt x="64" y="63"/>
                  </a:lnTo>
                  <a:lnTo>
                    <a:pt x="76" y="54"/>
                  </a:lnTo>
                  <a:lnTo>
                    <a:pt x="87" y="45"/>
                  </a:lnTo>
                  <a:lnTo>
                    <a:pt x="98" y="34"/>
                  </a:lnTo>
                  <a:lnTo>
                    <a:pt x="108" y="24"/>
                  </a:lnTo>
                  <a:lnTo>
                    <a:pt x="117" y="15"/>
                  </a:lnTo>
                  <a:lnTo>
                    <a:pt x="124" y="7"/>
                  </a:lnTo>
                  <a:lnTo>
                    <a:pt x="130" y="2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8" name="Freeform 43"/>
            <p:cNvSpPr>
              <a:spLocks/>
            </p:cNvSpPr>
            <p:nvPr/>
          </p:nvSpPr>
          <p:spPr bwMode="auto">
            <a:xfrm>
              <a:off x="1681" y="2652"/>
              <a:ext cx="31" cy="32"/>
            </a:xfrm>
            <a:custGeom>
              <a:avLst/>
              <a:gdLst>
                <a:gd name="T0" fmla="*/ 1 w 61"/>
                <a:gd name="T1" fmla="*/ 0 h 65"/>
                <a:gd name="T2" fmla="*/ 1 w 61"/>
                <a:gd name="T3" fmla="*/ 0 h 65"/>
                <a:gd name="T4" fmla="*/ 1 w 61"/>
                <a:gd name="T5" fmla="*/ 0 h 65"/>
                <a:gd name="T6" fmla="*/ 1 w 61"/>
                <a:gd name="T7" fmla="*/ 0 h 65"/>
                <a:gd name="T8" fmla="*/ 1 w 61"/>
                <a:gd name="T9" fmla="*/ 0 h 65"/>
                <a:gd name="T10" fmla="*/ 1 w 61"/>
                <a:gd name="T11" fmla="*/ 0 h 65"/>
                <a:gd name="T12" fmla="*/ 0 w 61"/>
                <a:gd name="T13" fmla="*/ 0 h 65"/>
                <a:gd name="T14" fmla="*/ 1 w 61"/>
                <a:gd name="T15" fmla="*/ 0 h 65"/>
                <a:gd name="T16" fmla="*/ 1 w 61"/>
                <a:gd name="T17" fmla="*/ 0 h 65"/>
                <a:gd name="T18" fmla="*/ 1 w 61"/>
                <a:gd name="T19" fmla="*/ 0 h 65"/>
                <a:gd name="T20" fmla="*/ 1 w 61"/>
                <a:gd name="T21" fmla="*/ 0 h 65"/>
                <a:gd name="T22" fmla="*/ 1 w 61"/>
                <a:gd name="T23" fmla="*/ 0 h 65"/>
                <a:gd name="T24" fmla="*/ 1 w 61"/>
                <a:gd name="T25" fmla="*/ 0 h 65"/>
                <a:gd name="T26" fmla="*/ 1 w 61"/>
                <a:gd name="T27" fmla="*/ 0 h 65"/>
                <a:gd name="T28" fmla="*/ 1 w 61"/>
                <a:gd name="T29" fmla="*/ 0 h 65"/>
                <a:gd name="T30" fmla="*/ 1 w 61"/>
                <a:gd name="T31" fmla="*/ 0 h 65"/>
                <a:gd name="T32" fmla="*/ 1 w 61"/>
                <a:gd name="T33" fmla="*/ 0 h 65"/>
                <a:gd name="T34" fmla="*/ 1 w 61"/>
                <a:gd name="T35" fmla="*/ 0 h 65"/>
                <a:gd name="T36" fmla="*/ 1 w 61"/>
                <a:gd name="T37" fmla="*/ 0 h 65"/>
                <a:gd name="T38" fmla="*/ 1 w 61"/>
                <a:gd name="T39" fmla="*/ 0 h 65"/>
                <a:gd name="T40" fmla="*/ 1 w 61"/>
                <a:gd name="T41" fmla="*/ 0 h 65"/>
                <a:gd name="T42" fmla="*/ 1 w 61"/>
                <a:gd name="T43" fmla="*/ 0 h 65"/>
                <a:gd name="T44" fmla="*/ 1 w 61"/>
                <a:gd name="T45" fmla="*/ 0 h 65"/>
                <a:gd name="T46" fmla="*/ 1 w 61"/>
                <a:gd name="T47" fmla="*/ 0 h 65"/>
                <a:gd name="T48" fmla="*/ 1 w 61"/>
                <a:gd name="T49" fmla="*/ 0 h 65"/>
                <a:gd name="T50" fmla="*/ 1 w 61"/>
                <a:gd name="T51" fmla="*/ 0 h 6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1"/>
                <a:gd name="T79" fmla="*/ 0 h 65"/>
                <a:gd name="T80" fmla="*/ 61 w 61"/>
                <a:gd name="T81" fmla="*/ 65 h 6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1" h="65">
                  <a:moveTo>
                    <a:pt x="20" y="0"/>
                  </a:moveTo>
                  <a:lnTo>
                    <a:pt x="19" y="3"/>
                  </a:lnTo>
                  <a:lnTo>
                    <a:pt x="16" y="7"/>
                  </a:lnTo>
                  <a:lnTo>
                    <a:pt x="10" y="15"/>
                  </a:lnTo>
                  <a:lnTo>
                    <a:pt x="5" y="24"/>
                  </a:lnTo>
                  <a:lnTo>
                    <a:pt x="2" y="34"/>
                  </a:lnTo>
                  <a:lnTo>
                    <a:pt x="0" y="43"/>
                  </a:lnTo>
                  <a:lnTo>
                    <a:pt x="1" y="50"/>
                  </a:lnTo>
                  <a:lnTo>
                    <a:pt x="5" y="56"/>
                  </a:lnTo>
                  <a:lnTo>
                    <a:pt x="15" y="59"/>
                  </a:lnTo>
                  <a:lnTo>
                    <a:pt x="24" y="62"/>
                  </a:lnTo>
                  <a:lnTo>
                    <a:pt x="34" y="64"/>
                  </a:lnTo>
                  <a:lnTo>
                    <a:pt x="44" y="65"/>
                  </a:lnTo>
                  <a:lnTo>
                    <a:pt x="53" y="64"/>
                  </a:lnTo>
                  <a:lnTo>
                    <a:pt x="58" y="61"/>
                  </a:lnTo>
                  <a:lnTo>
                    <a:pt x="61" y="57"/>
                  </a:lnTo>
                  <a:lnTo>
                    <a:pt x="59" y="51"/>
                  </a:lnTo>
                  <a:lnTo>
                    <a:pt x="55" y="44"/>
                  </a:lnTo>
                  <a:lnTo>
                    <a:pt x="49" y="38"/>
                  </a:lnTo>
                  <a:lnTo>
                    <a:pt x="43" y="34"/>
                  </a:lnTo>
                  <a:lnTo>
                    <a:pt x="36" y="30"/>
                  </a:lnTo>
                  <a:lnTo>
                    <a:pt x="31" y="28"/>
                  </a:lnTo>
                  <a:lnTo>
                    <a:pt x="25" y="27"/>
                  </a:lnTo>
                  <a:lnTo>
                    <a:pt x="21" y="26"/>
                  </a:lnTo>
                  <a:lnTo>
                    <a:pt x="20" y="2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9" name="Freeform 44"/>
            <p:cNvSpPr>
              <a:spLocks/>
            </p:cNvSpPr>
            <p:nvPr/>
          </p:nvSpPr>
          <p:spPr bwMode="auto">
            <a:xfrm>
              <a:off x="1609" y="1698"/>
              <a:ext cx="16" cy="14"/>
            </a:xfrm>
            <a:custGeom>
              <a:avLst/>
              <a:gdLst>
                <a:gd name="T0" fmla="*/ 0 w 34"/>
                <a:gd name="T1" fmla="*/ 0 h 27"/>
                <a:gd name="T2" fmla="*/ 0 w 34"/>
                <a:gd name="T3" fmla="*/ 1 h 27"/>
                <a:gd name="T4" fmla="*/ 0 w 34"/>
                <a:gd name="T5" fmla="*/ 1 h 27"/>
                <a:gd name="T6" fmla="*/ 0 w 34"/>
                <a:gd name="T7" fmla="*/ 1 h 27"/>
                <a:gd name="T8" fmla="*/ 0 w 34"/>
                <a:gd name="T9" fmla="*/ 1 h 27"/>
                <a:gd name="T10" fmla="*/ 0 w 34"/>
                <a:gd name="T11" fmla="*/ 1 h 27"/>
                <a:gd name="T12" fmla="*/ 0 w 34"/>
                <a:gd name="T13" fmla="*/ 1 h 27"/>
                <a:gd name="T14" fmla="*/ 0 w 34"/>
                <a:gd name="T15" fmla="*/ 1 h 27"/>
                <a:gd name="T16" fmla="*/ 0 w 34"/>
                <a:gd name="T17" fmla="*/ 1 h 27"/>
                <a:gd name="T18" fmla="*/ 0 w 34"/>
                <a:gd name="T19" fmla="*/ 1 h 27"/>
                <a:gd name="T20" fmla="*/ 0 w 34"/>
                <a:gd name="T21" fmla="*/ 1 h 27"/>
                <a:gd name="T22" fmla="*/ 0 w 34"/>
                <a:gd name="T23" fmla="*/ 1 h 27"/>
                <a:gd name="T24" fmla="*/ 0 w 34"/>
                <a:gd name="T25" fmla="*/ 1 h 27"/>
                <a:gd name="T26" fmla="*/ 0 w 34"/>
                <a:gd name="T27" fmla="*/ 1 h 27"/>
                <a:gd name="T28" fmla="*/ 0 w 34"/>
                <a:gd name="T29" fmla="*/ 1 h 27"/>
                <a:gd name="T30" fmla="*/ 0 w 34"/>
                <a:gd name="T31" fmla="*/ 1 h 27"/>
                <a:gd name="T32" fmla="*/ 0 w 34"/>
                <a:gd name="T33" fmla="*/ 1 h 27"/>
                <a:gd name="T34" fmla="*/ 0 w 34"/>
                <a:gd name="T35" fmla="*/ 1 h 27"/>
                <a:gd name="T36" fmla="*/ 0 w 34"/>
                <a:gd name="T37" fmla="*/ 0 h 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"/>
                <a:gd name="T58" fmla="*/ 0 h 27"/>
                <a:gd name="T59" fmla="*/ 34 w 34"/>
                <a:gd name="T60" fmla="*/ 27 h 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" h="27">
                  <a:moveTo>
                    <a:pt x="0" y="0"/>
                  </a:moveTo>
                  <a:lnTo>
                    <a:pt x="3" y="1"/>
                  </a:lnTo>
                  <a:lnTo>
                    <a:pt x="11" y="5"/>
                  </a:lnTo>
                  <a:lnTo>
                    <a:pt x="19" y="11"/>
                  </a:lnTo>
                  <a:lnTo>
                    <a:pt x="28" y="18"/>
                  </a:lnTo>
                  <a:lnTo>
                    <a:pt x="34" y="26"/>
                  </a:lnTo>
                  <a:lnTo>
                    <a:pt x="34" y="27"/>
                  </a:lnTo>
                  <a:lnTo>
                    <a:pt x="30" y="27"/>
                  </a:lnTo>
                  <a:lnTo>
                    <a:pt x="28" y="26"/>
                  </a:lnTo>
                  <a:lnTo>
                    <a:pt x="27" y="26"/>
                  </a:lnTo>
                  <a:lnTo>
                    <a:pt x="26" y="25"/>
                  </a:lnTo>
                  <a:lnTo>
                    <a:pt x="22" y="24"/>
                  </a:lnTo>
                  <a:lnTo>
                    <a:pt x="19" y="23"/>
                  </a:lnTo>
                  <a:lnTo>
                    <a:pt x="15" y="19"/>
                  </a:lnTo>
                  <a:lnTo>
                    <a:pt x="12" y="16"/>
                  </a:lnTo>
                  <a:lnTo>
                    <a:pt x="10" y="11"/>
                  </a:lnTo>
                  <a:lnTo>
                    <a:pt x="8" y="1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90" name="Freeform 45"/>
            <p:cNvSpPr>
              <a:spLocks/>
            </p:cNvSpPr>
            <p:nvPr/>
          </p:nvSpPr>
          <p:spPr bwMode="auto">
            <a:xfrm>
              <a:off x="1585" y="1622"/>
              <a:ext cx="40" cy="5"/>
            </a:xfrm>
            <a:custGeom>
              <a:avLst/>
              <a:gdLst>
                <a:gd name="T0" fmla="*/ 0 w 81"/>
                <a:gd name="T1" fmla="*/ 0 h 11"/>
                <a:gd name="T2" fmla="*/ 0 w 81"/>
                <a:gd name="T3" fmla="*/ 0 h 11"/>
                <a:gd name="T4" fmla="*/ 0 w 81"/>
                <a:gd name="T5" fmla="*/ 0 h 11"/>
                <a:gd name="T6" fmla="*/ 0 w 81"/>
                <a:gd name="T7" fmla="*/ 0 h 11"/>
                <a:gd name="T8" fmla="*/ 0 w 81"/>
                <a:gd name="T9" fmla="*/ 0 h 11"/>
                <a:gd name="T10" fmla="*/ 0 w 81"/>
                <a:gd name="T11" fmla="*/ 0 h 11"/>
                <a:gd name="T12" fmla="*/ 0 w 81"/>
                <a:gd name="T13" fmla="*/ 0 h 11"/>
                <a:gd name="T14" fmla="*/ 0 w 81"/>
                <a:gd name="T15" fmla="*/ 0 h 11"/>
                <a:gd name="T16" fmla="*/ 0 w 81"/>
                <a:gd name="T17" fmla="*/ 0 h 11"/>
                <a:gd name="T18" fmla="*/ 0 w 81"/>
                <a:gd name="T19" fmla="*/ 0 h 11"/>
                <a:gd name="T20" fmla="*/ 0 w 81"/>
                <a:gd name="T21" fmla="*/ 0 h 11"/>
                <a:gd name="T22" fmla="*/ 0 w 81"/>
                <a:gd name="T23" fmla="*/ 0 h 11"/>
                <a:gd name="T24" fmla="*/ 0 w 81"/>
                <a:gd name="T25" fmla="*/ 0 h 11"/>
                <a:gd name="T26" fmla="*/ 0 w 81"/>
                <a:gd name="T27" fmla="*/ 0 h 11"/>
                <a:gd name="T28" fmla="*/ 0 w 81"/>
                <a:gd name="T29" fmla="*/ 0 h 11"/>
                <a:gd name="T30" fmla="*/ 0 w 81"/>
                <a:gd name="T31" fmla="*/ 0 h 11"/>
                <a:gd name="T32" fmla="*/ 0 w 81"/>
                <a:gd name="T33" fmla="*/ 0 h 11"/>
                <a:gd name="T34" fmla="*/ 0 w 81"/>
                <a:gd name="T35" fmla="*/ 0 h 11"/>
                <a:gd name="T36" fmla="*/ 0 w 81"/>
                <a:gd name="T37" fmla="*/ 0 h 11"/>
                <a:gd name="T38" fmla="*/ 0 w 81"/>
                <a:gd name="T39" fmla="*/ 0 h 11"/>
                <a:gd name="T40" fmla="*/ 0 w 81"/>
                <a:gd name="T41" fmla="*/ 0 h 11"/>
                <a:gd name="T42" fmla="*/ 0 w 81"/>
                <a:gd name="T43" fmla="*/ 0 h 11"/>
                <a:gd name="T44" fmla="*/ 0 w 81"/>
                <a:gd name="T45" fmla="*/ 0 h 11"/>
                <a:gd name="T46" fmla="*/ 0 w 81"/>
                <a:gd name="T47" fmla="*/ 0 h 11"/>
                <a:gd name="T48" fmla="*/ 0 w 81"/>
                <a:gd name="T49" fmla="*/ 0 h 1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"/>
                <a:gd name="T76" fmla="*/ 0 h 11"/>
                <a:gd name="T77" fmla="*/ 81 w 81"/>
                <a:gd name="T78" fmla="*/ 11 h 1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" h="11">
                  <a:moveTo>
                    <a:pt x="0" y="4"/>
                  </a:moveTo>
                  <a:lnTo>
                    <a:pt x="2" y="4"/>
                  </a:lnTo>
                  <a:lnTo>
                    <a:pt x="8" y="3"/>
                  </a:lnTo>
                  <a:lnTo>
                    <a:pt x="17" y="2"/>
                  </a:lnTo>
                  <a:lnTo>
                    <a:pt x="29" y="2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0" y="2"/>
                  </a:lnTo>
                  <a:lnTo>
                    <a:pt x="67" y="4"/>
                  </a:lnTo>
                  <a:lnTo>
                    <a:pt x="76" y="7"/>
                  </a:lnTo>
                  <a:lnTo>
                    <a:pt x="80" y="10"/>
                  </a:lnTo>
                  <a:lnTo>
                    <a:pt x="81" y="11"/>
                  </a:lnTo>
                  <a:lnTo>
                    <a:pt x="77" y="11"/>
                  </a:lnTo>
                  <a:lnTo>
                    <a:pt x="72" y="10"/>
                  </a:lnTo>
                  <a:lnTo>
                    <a:pt x="62" y="9"/>
                  </a:lnTo>
                  <a:lnTo>
                    <a:pt x="53" y="6"/>
                  </a:lnTo>
                  <a:lnTo>
                    <a:pt x="44" y="6"/>
                  </a:lnTo>
                  <a:lnTo>
                    <a:pt x="39" y="6"/>
                  </a:lnTo>
                  <a:lnTo>
                    <a:pt x="34" y="6"/>
                  </a:lnTo>
                  <a:lnTo>
                    <a:pt x="25" y="5"/>
                  </a:lnTo>
                  <a:lnTo>
                    <a:pt x="19" y="5"/>
                  </a:lnTo>
                  <a:lnTo>
                    <a:pt x="12" y="5"/>
                  </a:lnTo>
                  <a:lnTo>
                    <a:pt x="6" y="4"/>
                  </a:lnTo>
                  <a:lnTo>
                    <a:pt x="1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91" name="Freeform 46"/>
            <p:cNvSpPr>
              <a:spLocks/>
            </p:cNvSpPr>
            <p:nvPr/>
          </p:nvSpPr>
          <p:spPr bwMode="auto">
            <a:xfrm>
              <a:off x="1652" y="1719"/>
              <a:ext cx="90" cy="15"/>
            </a:xfrm>
            <a:custGeom>
              <a:avLst/>
              <a:gdLst>
                <a:gd name="T0" fmla="*/ 1 w 180"/>
                <a:gd name="T1" fmla="*/ 1 h 30"/>
                <a:gd name="T2" fmla="*/ 1 w 180"/>
                <a:gd name="T3" fmla="*/ 1 h 30"/>
                <a:gd name="T4" fmla="*/ 1 w 180"/>
                <a:gd name="T5" fmla="*/ 1 h 30"/>
                <a:gd name="T6" fmla="*/ 1 w 180"/>
                <a:gd name="T7" fmla="*/ 1 h 30"/>
                <a:gd name="T8" fmla="*/ 1 w 180"/>
                <a:gd name="T9" fmla="*/ 1 h 30"/>
                <a:gd name="T10" fmla="*/ 1 w 180"/>
                <a:gd name="T11" fmla="*/ 1 h 30"/>
                <a:gd name="T12" fmla="*/ 1 w 180"/>
                <a:gd name="T13" fmla="*/ 1 h 30"/>
                <a:gd name="T14" fmla="*/ 1 w 180"/>
                <a:gd name="T15" fmla="*/ 1 h 30"/>
                <a:gd name="T16" fmla="*/ 1 w 180"/>
                <a:gd name="T17" fmla="*/ 1 h 30"/>
                <a:gd name="T18" fmla="*/ 1 w 180"/>
                <a:gd name="T19" fmla="*/ 1 h 30"/>
                <a:gd name="T20" fmla="*/ 1 w 180"/>
                <a:gd name="T21" fmla="*/ 1 h 30"/>
                <a:gd name="T22" fmla="*/ 1 w 180"/>
                <a:gd name="T23" fmla="*/ 1 h 30"/>
                <a:gd name="T24" fmla="*/ 1 w 180"/>
                <a:gd name="T25" fmla="*/ 1 h 30"/>
                <a:gd name="T26" fmla="*/ 1 w 180"/>
                <a:gd name="T27" fmla="*/ 1 h 30"/>
                <a:gd name="T28" fmla="*/ 1 w 180"/>
                <a:gd name="T29" fmla="*/ 1 h 30"/>
                <a:gd name="T30" fmla="*/ 1 w 180"/>
                <a:gd name="T31" fmla="*/ 1 h 30"/>
                <a:gd name="T32" fmla="*/ 1 w 180"/>
                <a:gd name="T33" fmla="*/ 1 h 30"/>
                <a:gd name="T34" fmla="*/ 1 w 180"/>
                <a:gd name="T35" fmla="*/ 1 h 30"/>
                <a:gd name="T36" fmla="*/ 1 w 180"/>
                <a:gd name="T37" fmla="*/ 1 h 30"/>
                <a:gd name="T38" fmla="*/ 1 w 180"/>
                <a:gd name="T39" fmla="*/ 1 h 30"/>
                <a:gd name="T40" fmla="*/ 1 w 180"/>
                <a:gd name="T41" fmla="*/ 1 h 30"/>
                <a:gd name="T42" fmla="*/ 1 w 180"/>
                <a:gd name="T43" fmla="*/ 1 h 30"/>
                <a:gd name="T44" fmla="*/ 1 w 180"/>
                <a:gd name="T45" fmla="*/ 1 h 30"/>
                <a:gd name="T46" fmla="*/ 1 w 180"/>
                <a:gd name="T47" fmla="*/ 1 h 30"/>
                <a:gd name="T48" fmla="*/ 1 w 180"/>
                <a:gd name="T49" fmla="*/ 1 h 30"/>
                <a:gd name="T50" fmla="*/ 1 w 180"/>
                <a:gd name="T51" fmla="*/ 1 h 30"/>
                <a:gd name="T52" fmla="*/ 1 w 180"/>
                <a:gd name="T53" fmla="*/ 1 h 30"/>
                <a:gd name="T54" fmla="*/ 1 w 180"/>
                <a:gd name="T55" fmla="*/ 1 h 30"/>
                <a:gd name="T56" fmla="*/ 1 w 180"/>
                <a:gd name="T57" fmla="*/ 1 h 30"/>
                <a:gd name="T58" fmla="*/ 1 w 180"/>
                <a:gd name="T59" fmla="*/ 1 h 30"/>
                <a:gd name="T60" fmla="*/ 1 w 180"/>
                <a:gd name="T61" fmla="*/ 1 h 30"/>
                <a:gd name="T62" fmla="*/ 1 w 180"/>
                <a:gd name="T63" fmla="*/ 1 h 30"/>
                <a:gd name="T64" fmla="*/ 1 w 180"/>
                <a:gd name="T65" fmla="*/ 1 h 30"/>
                <a:gd name="T66" fmla="*/ 1 w 180"/>
                <a:gd name="T67" fmla="*/ 0 h 30"/>
                <a:gd name="T68" fmla="*/ 1 w 180"/>
                <a:gd name="T69" fmla="*/ 0 h 30"/>
                <a:gd name="T70" fmla="*/ 1 w 180"/>
                <a:gd name="T71" fmla="*/ 1 h 30"/>
                <a:gd name="T72" fmla="*/ 1 w 180"/>
                <a:gd name="T73" fmla="*/ 1 h 30"/>
                <a:gd name="T74" fmla="*/ 1 w 180"/>
                <a:gd name="T75" fmla="*/ 1 h 30"/>
                <a:gd name="T76" fmla="*/ 1 w 180"/>
                <a:gd name="T77" fmla="*/ 1 h 30"/>
                <a:gd name="T78" fmla="*/ 1 w 180"/>
                <a:gd name="T79" fmla="*/ 1 h 30"/>
                <a:gd name="T80" fmla="*/ 1 w 180"/>
                <a:gd name="T81" fmla="*/ 1 h 30"/>
                <a:gd name="T82" fmla="*/ 1 w 180"/>
                <a:gd name="T83" fmla="*/ 1 h 30"/>
                <a:gd name="T84" fmla="*/ 0 w 180"/>
                <a:gd name="T85" fmla="*/ 1 h 30"/>
                <a:gd name="T86" fmla="*/ 0 w 180"/>
                <a:gd name="T87" fmla="*/ 1 h 30"/>
                <a:gd name="T88" fmla="*/ 0 w 180"/>
                <a:gd name="T89" fmla="*/ 1 h 30"/>
                <a:gd name="T90" fmla="*/ 0 w 180"/>
                <a:gd name="T91" fmla="*/ 1 h 30"/>
                <a:gd name="T92" fmla="*/ 1 w 180"/>
                <a:gd name="T93" fmla="*/ 1 h 30"/>
                <a:gd name="T94" fmla="*/ 1 w 180"/>
                <a:gd name="T95" fmla="*/ 1 h 30"/>
                <a:gd name="T96" fmla="*/ 1 w 180"/>
                <a:gd name="T97" fmla="*/ 1 h 30"/>
                <a:gd name="T98" fmla="*/ 1 w 180"/>
                <a:gd name="T99" fmla="*/ 1 h 3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0"/>
                <a:gd name="T151" fmla="*/ 0 h 30"/>
                <a:gd name="T152" fmla="*/ 180 w 180"/>
                <a:gd name="T153" fmla="*/ 30 h 3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0" h="30">
                  <a:moveTo>
                    <a:pt x="4" y="24"/>
                  </a:moveTo>
                  <a:lnTo>
                    <a:pt x="19" y="23"/>
                  </a:lnTo>
                  <a:lnTo>
                    <a:pt x="33" y="21"/>
                  </a:lnTo>
                  <a:lnTo>
                    <a:pt x="48" y="19"/>
                  </a:lnTo>
                  <a:lnTo>
                    <a:pt x="62" y="15"/>
                  </a:lnTo>
                  <a:lnTo>
                    <a:pt x="76" y="13"/>
                  </a:lnTo>
                  <a:lnTo>
                    <a:pt x="90" y="12"/>
                  </a:lnTo>
                  <a:lnTo>
                    <a:pt x="105" y="9"/>
                  </a:lnTo>
                  <a:lnTo>
                    <a:pt x="118" y="9"/>
                  </a:lnTo>
                  <a:lnTo>
                    <a:pt x="127" y="9"/>
                  </a:lnTo>
                  <a:lnTo>
                    <a:pt x="133" y="12"/>
                  </a:lnTo>
                  <a:lnTo>
                    <a:pt x="140" y="14"/>
                  </a:lnTo>
                  <a:lnTo>
                    <a:pt x="147" y="16"/>
                  </a:lnTo>
                  <a:lnTo>
                    <a:pt x="154" y="20"/>
                  </a:lnTo>
                  <a:lnTo>
                    <a:pt x="160" y="23"/>
                  </a:lnTo>
                  <a:lnTo>
                    <a:pt x="167" y="27"/>
                  </a:lnTo>
                  <a:lnTo>
                    <a:pt x="174" y="30"/>
                  </a:lnTo>
                  <a:lnTo>
                    <a:pt x="175" y="30"/>
                  </a:lnTo>
                  <a:lnTo>
                    <a:pt x="177" y="30"/>
                  </a:lnTo>
                  <a:lnTo>
                    <a:pt x="178" y="29"/>
                  </a:lnTo>
                  <a:lnTo>
                    <a:pt x="180" y="28"/>
                  </a:lnTo>
                  <a:lnTo>
                    <a:pt x="180" y="27"/>
                  </a:lnTo>
                  <a:lnTo>
                    <a:pt x="180" y="24"/>
                  </a:lnTo>
                  <a:lnTo>
                    <a:pt x="178" y="23"/>
                  </a:lnTo>
                  <a:lnTo>
                    <a:pt x="177" y="23"/>
                  </a:lnTo>
                  <a:lnTo>
                    <a:pt x="171" y="21"/>
                  </a:lnTo>
                  <a:lnTo>
                    <a:pt x="167" y="17"/>
                  </a:lnTo>
                  <a:lnTo>
                    <a:pt x="161" y="14"/>
                  </a:lnTo>
                  <a:lnTo>
                    <a:pt x="155" y="12"/>
                  </a:lnTo>
                  <a:lnTo>
                    <a:pt x="151" y="8"/>
                  </a:lnTo>
                  <a:lnTo>
                    <a:pt x="145" y="6"/>
                  </a:lnTo>
                  <a:lnTo>
                    <a:pt x="138" y="4"/>
                  </a:lnTo>
                  <a:lnTo>
                    <a:pt x="132" y="2"/>
                  </a:lnTo>
                  <a:lnTo>
                    <a:pt x="116" y="0"/>
                  </a:lnTo>
                  <a:lnTo>
                    <a:pt x="100" y="0"/>
                  </a:lnTo>
                  <a:lnTo>
                    <a:pt x="84" y="2"/>
                  </a:lnTo>
                  <a:lnTo>
                    <a:pt x="68" y="5"/>
                  </a:lnTo>
                  <a:lnTo>
                    <a:pt x="50" y="8"/>
                  </a:lnTo>
                  <a:lnTo>
                    <a:pt x="34" y="12"/>
                  </a:lnTo>
                  <a:lnTo>
                    <a:pt x="18" y="14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" y="23"/>
                  </a:lnTo>
                  <a:lnTo>
                    <a:pt x="3" y="24"/>
                  </a:lnTo>
                  <a:lnTo>
                    <a:pt x="4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92" name="Freeform 47"/>
            <p:cNvSpPr>
              <a:spLocks/>
            </p:cNvSpPr>
            <p:nvPr/>
          </p:nvSpPr>
          <p:spPr bwMode="auto">
            <a:xfrm>
              <a:off x="1509" y="1766"/>
              <a:ext cx="66" cy="58"/>
            </a:xfrm>
            <a:custGeom>
              <a:avLst/>
              <a:gdLst>
                <a:gd name="T0" fmla="*/ 1 w 131"/>
                <a:gd name="T1" fmla="*/ 1 h 116"/>
                <a:gd name="T2" fmla="*/ 1 w 131"/>
                <a:gd name="T3" fmla="*/ 1 h 116"/>
                <a:gd name="T4" fmla="*/ 1 w 131"/>
                <a:gd name="T5" fmla="*/ 1 h 116"/>
                <a:gd name="T6" fmla="*/ 1 w 131"/>
                <a:gd name="T7" fmla="*/ 1 h 116"/>
                <a:gd name="T8" fmla="*/ 1 w 131"/>
                <a:gd name="T9" fmla="*/ 1 h 116"/>
                <a:gd name="T10" fmla="*/ 1 w 131"/>
                <a:gd name="T11" fmla="*/ 1 h 116"/>
                <a:gd name="T12" fmla="*/ 1 w 131"/>
                <a:gd name="T13" fmla="*/ 1 h 116"/>
                <a:gd name="T14" fmla="*/ 1 w 131"/>
                <a:gd name="T15" fmla="*/ 1 h 116"/>
                <a:gd name="T16" fmla="*/ 1 w 131"/>
                <a:gd name="T17" fmla="*/ 1 h 116"/>
                <a:gd name="T18" fmla="*/ 1 w 131"/>
                <a:gd name="T19" fmla="*/ 1 h 116"/>
                <a:gd name="T20" fmla="*/ 0 w 131"/>
                <a:gd name="T21" fmla="*/ 1 h 116"/>
                <a:gd name="T22" fmla="*/ 0 w 131"/>
                <a:gd name="T23" fmla="*/ 1 h 116"/>
                <a:gd name="T24" fmla="*/ 1 w 131"/>
                <a:gd name="T25" fmla="*/ 1 h 116"/>
                <a:gd name="T26" fmla="*/ 1 w 131"/>
                <a:gd name="T27" fmla="*/ 1 h 116"/>
                <a:gd name="T28" fmla="*/ 1 w 131"/>
                <a:gd name="T29" fmla="*/ 1 h 116"/>
                <a:gd name="T30" fmla="*/ 1 w 131"/>
                <a:gd name="T31" fmla="*/ 1 h 116"/>
                <a:gd name="T32" fmla="*/ 1 w 131"/>
                <a:gd name="T33" fmla="*/ 1 h 116"/>
                <a:gd name="T34" fmla="*/ 1 w 131"/>
                <a:gd name="T35" fmla="*/ 1 h 116"/>
                <a:gd name="T36" fmla="*/ 1 w 131"/>
                <a:gd name="T37" fmla="*/ 1 h 116"/>
                <a:gd name="T38" fmla="*/ 1 w 131"/>
                <a:gd name="T39" fmla="*/ 1 h 116"/>
                <a:gd name="T40" fmla="*/ 1 w 131"/>
                <a:gd name="T41" fmla="*/ 1 h 116"/>
                <a:gd name="T42" fmla="*/ 1 w 131"/>
                <a:gd name="T43" fmla="*/ 1 h 116"/>
                <a:gd name="T44" fmla="*/ 1 w 131"/>
                <a:gd name="T45" fmla="*/ 1 h 116"/>
                <a:gd name="T46" fmla="*/ 1 w 131"/>
                <a:gd name="T47" fmla="*/ 1 h 116"/>
                <a:gd name="T48" fmla="*/ 1 w 131"/>
                <a:gd name="T49" fmla="*/ 1 h 116"/>
                <a:gd name="T50" fmla="*/ 1 w 131"/>
                <a:gd name="T51" fmla="*/ 1 h 116"/>
                <a:gd name="T52" fmla="*/ 1 w 131"/>
                <a:gd name="T53" fmla="*/ 1 h 116"/>
                <a:gd name="T54" fmla="*/ 1 w 131"/>
                <a:gd name="T55" fmla="*/ 1 h 116"/>
                <a:gd name="T56" fmla="*/ 1 w 131"/>
                <a:gd name="T57" fmla="*/ 1 h 116"/>
                <a:gd name="T58" fmla="*/ 1 w 131"/>
                <a:gd name="T59" fmla="*/ 1 h 116"/>
                <a:gd name="T60" fmla="*/ 1 w 131"/>
                <a:gd name="T61" fmla="*/ 1 h 116"/>
                <a:gd name="T62" fmla="*/ 1 w 131"/>
                <a:gd name="T63" fmla="*/ 1 h 116"/>
                <a:gd name="T64" fmla="*/ 1 w 131"/>
                <a:gd name="T65" fmla="*/ 1 h 116"/>
                <a:gd name="T66" fmla="*/ 1 w 131"/>
                <a:gd name="T67" fmla="*/ 1 h 116"/>
                <a:gd name="T68" fmla="*/ 1 w 131"/>
                <a:gd name="T69" fmla="*/ 1 h 116"/>
                <a:gd name="T70" fmla="*/ 1 w 131"/>
                <a:gd name="T71" fmla="*/ 1 h 116"/>
                <a:gd name="T72" fmla="*/ 1 w 131"/>
                <a:gd name="T73" fmla="*/ 1 h 116"/>
                <a:gd name="T74" fmla="*/ 1 w 131"/>
                <a:gd name="T75" fmla="*/ 1 h 116"/>
                <a:gd name="T76" fmla="*/ 1 w 131"/>
                <a:gd name="T77" fmla="*/ 0 h 116"/>
                <a:gd name="T78" fmla="*/ 1 w 131"/>
                <a:gd name="T79" fmla="*/ 0 h 116"/>
                <a:gd name="T80" fmla="*/ 1 w 131"/>
                <a:gd name="T81" fmla="*/ 1 h 116"/>
                <a:gd name="T82" fmla="*/ 1 w 131"/>
                <a:gd name="T83" fmla="*/ 1 h 1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1"/>
                <a:gd name="T127" fmla="*/ 0 h 116"/>
                <a:gd name="T128" fmla="*/ 131 w 131"/>
                <a:gd name="T129" fmla="*/ 116 h 11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1" h="116">
                  <a:moveTo>
                    <a:pt x="126" y="1"/>
                  </a:moveTo>
                  <a:lnTo>
                    <a:pt x="111" y="10"/>
                  </a:lnTo>
                  <a:lnTo>
                    <a:pt x="96" y="19"/>
                  </a:lnTo>
                  <a:lnTo>
                    <a:pt x="80" y="27"/>
                  </a:lnTo>
                  <a:lnTo>
                    <a:pt x="63" y="35"/>
                  </a:lnTo>
                  <a:lnTo>
                    <a:pt x="48" y="45"/>
                  </a:lnTo>
                  <a:lnTo>
                    <a:pt x="33" y="54"/>
                  </a:lnTo>
                  <a:lnTo>
                    <a:pt x="20" y="65"/>
                  </a:lnTo>
                  <a:lnTo>
                    <a:pt x="8" y="79"/>
                  </a:lnTo>
                  <a:lnTo>
                    <a:pt x="4" y="87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2" y="114"/>
                  </a:lnTo>
                  <a:lnTo>
                    <a:pt x="2" y="115"/>
                  </a:lnTo>
                  <a:lnTo>
                    <a:pt x="4" y="116"/>
                  </a:lnTo>
                  <a:lnTo>
                    <a:pt x="6" y="116"/>
                  </a:lnTo>
                  <a:lnTo>
                    <a:pt x="7" y="116"/>
                  </a:lnTo>
                  <a:lnTo>
                    <a:pt x="8" y="116"/>
                  </a:lnTo>
                  <a:lnTo>
                    <a:pt x="9" y="115"/>
                  </a:lnTo>
                  <a:lnTo>
                    <a:pt x="10" y="113"/>
                  </a:lnTo>
                  <a:lnTo>
                    <a:pt x="10" y="111"/>
                  </a:lnTo>
                  <a:lnTo>
                    <a:pt x="8" y="106"/>
                  </a:lnTo>
                  <a:lnTo>
                    <a:pt x="8" y="100"/>
                  </a:lnTo>
                  <a:lnTo>
                    <a:pt x="9" y="95"/>
                  </a:lnTo>
                  <a:lnTo>
                    <a:pt x="12" y="89"/>
                  </a:lnTo>
                  <a:lnTo>
                    <a:pt x="23" y="74"/>
                  </a:lnTo>
                  <a:lnTo>
                    <a:pt x="37" y="63"/>
                  </a:lnTo>
                  <a:lnTo>
                    <a:pt x="51" y="53"/>
                  </a:lnTo>
                  <a:lnTo>
                    <a:pt x="67" y="43"/>
                  </a:lnTo>
                  <a:lnTo>
                    <a:pt x="83" y="35"/>
                  </a:lnTo>
                  <a:lnTo>
                    <a:pt x="99" y="26"/>
                  </a:lnTo>
                  <a:lnTo>
                    <a:pt x="115" y="18"/>
                  </a:lnTo>
                  <a:lnTo>
                    <a:pt x="130" y="8"/>
                  </a:lnTo>
                  <a:lnTo>
                    <a:pt x="131" y="7"/>
                  </a:lnTo>
                  <a:lnTo>
                    <a:pt x="131" y="4"/>
                  </a:lnTo>
                  <a:lnTo>
                    <a:pt x="131" y="3"/>
                  </a:lnTo>
                  <a:lnTo>
                    <a:pt x="131" y="2"/>
                  </a:lnTo>
                  <a:lnTo>
                    <a:pt x="130" y="1"/>
                  </a:lnTo>
                  <a:lnTo>
                    <a:pt x="129" y="0"/>
                  </a:lnTo>
                  <a:lnTo>
                    <a:pt x="127" y="0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93" name="Freeform 48"/>
            <p:cNvSpPr>
              <a:spLocks/>
            </p:cNvSpPr>
            <p:nvPr/>
          </p:nvSpPr>
          <p:spPr bwMode="auto">
            <a:xfrm>
              <a:off x="1663" y="1812"/>
              <a:ext cx="50" cy="22"/>
            </a:xfrm>
            <a:custGeom>
              <a:avLst/>
              <a:gdLst>
                <a:gd name="T0" fmla="*/ 0 w 100"/>
                <a:gd name="T1" fmla="*/ 1 h 42"/>
                <a:gd name="T2" fmla="*/ 1 w 100"/>
                <a:gd name="T3" fmla="*/ 0 h 42"/>
                <a:gd name="T4" fmla="*/ 1 w 100"/>
                <a:gd name="T5" fmla="*/ 1 h 42"/>
                <a:gd name="T6" fmla="*/ 1 w 100"/>
                <a:gd name="T7" fmla="*/ 1 h 42"/>
                <a:gd name="T8" fmla="*/ 0 w 100"/>
                <a:gd name="T9" fmla="*/ 1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"/>
                <a:gd name="T16" fmla="*/ 0 h 42"/>
                <a:gd name="T17" fmla="*/ 100 w 100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" h="42">
                  <a:moveTo>
                    <a:pt x="0" y="29"/>
                  </a:moveTo>
                  <a:lnTo>
                    <a:pt x="98" y="0"/>
                  </a:lnTo>
                  <a:lnTo>
                    <a:pt x="100" y="12"/>
                  </a:lnTo>
                  <a:lnTo>
                    <a:pt x="1" y="42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94" name="Freeform 49"/>
            <p:cNvSpPr>
              <a:spLocks/>
            </p:cNvSpPr>
            <p:nvPr/>
          </p:nvSpPr>
          <p:spPr bwMode="auto">
            <a:xfrm>
              <a:off x="1663" y="1826"/>
              <a:ext cx="51" cy="20"/>
            </a:xfrm>
            <a:custGeom>
              <a:avLst/>
              <a:gdLst>
                <a:gd name="T0" fmla="*/ 0 w 101"/>
                <a:gd name="T1" fmla="*/ 0 h 42"/>
                <a:gd name="T2" fmla="*/ 1 w 101"/>
                <a:gd name="T3" fmla="*/ 0 h 42"/>
                <a:gd name="T4" fmla="*/ 1 w 101"/>
                <a:gd name="T5" fmla="*/ 0 h 42"/>
                <a:gd name="T6" fmla="*/ 1 w 101"/>
                <a:gd name="T7" fmla="*/ 0 h 42"/>
                <a:gd name="T8" fmla="*/ 0 w 101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42"/>
                <a:gd name="T17" fmla="*/ 101 w 101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42">
                  <a:moveTo>
                    <a:pt x="0" y="28"/>
                  </a:moveTo>
                  <a:lnTo>
                    <a:pt x="98" y="0"/>
                  </a:lnTo>
                  <a:lnTo>
                    <a:pt x="101" y="13"/>
                  </a:lnTo>
                  <a:lnTo>
                    <a:pt x="2" y="42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95" name="Freeform 50"/>
            <p:cNvSpPr>
              <a:spLocks/>
            </p:cNvSpPr>
            <p:nvPr/>
          </p:nvSpPr>
          <p:spPr bwMode="auto">
            <a:xfrm>
              <a:off x="1666" y="1840"/>
              <a:ext cx="50" cy="21"/>
            </a:xfrm>
            <a:custGeom>
              <a:avLst/>
              <a:gdLst>
                <a:gd name="T0" fmla="*/ 0 w 102"/>
                <a:gd name="T1" fmla="*/ 1 h 42"/>
                <a:gd name="T2" fmla="*/ 0 w 102"/>
                <a:gd name="T3" fmla="*/ 0 h 42"/>
                <a:gd name="T4" fmla="*/ 0 w 102"/>
                <a:gd name="T5" fmla="*/ 1 h 42"/>
                <a:gd name="T6" fmla="*/ 0 w 102"/>
                <a:gd name="T7" fmla="*/ 1 h 42"/>
                <a:gd name="T8" fmla="*/ 0 w 102"/>
                <a:gd name="T9" fmla="*/ 1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42"/>
                <a:gd name="T17" fmla="*/ 102 w 102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42">
                  <a:moveTo>
                    <a:pt x="0" y="28"/>
                  </a:moveTo>
                  <a:lnTo>
                    <a:pt x="98" y="0"/>
                  </a:lnTo>
                  <a:lnTo>
                    <a:pt x="102" y="13"/>
                  </a:lnTo>
                  <a:lnTo>
                    <a:pt x="2" y="42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96" name="Freeform 51"/>
            <p:cNvSpPr>
              <a:spLocks/>
            </p:cNvSpPr>
            <p:nvPr/>
          </p:nvSpPr>
          <p:spPr bwMode="auto">
            <a:xfrm>
              <a:off x="1662" y="2171"/>
              <a:ext cx="61" cy="459"/>
            </a:xfrm>
            <a:custGeom>
              <a:avLst/>
              <a:gdLst>
                <a:gd name="T0" fmla="*/ 0 w 124"/>
                <a:gd name="T1" fmla="*/ 0 h 919"/>
                <a:gd name="T2" fmla="*/ 0 w 124"/>
                <a:gd name="T3" fmla="*/ 0 h 919"/>
                <a:gd name="T4" fmla="*/ 0 w 124"/>
                <a:gd name="T5" fmla="*/ 0 h 919"/>
                <a:gd name="T6" fmla="*/ 0 w 124"/>
                <a:gd name="T7" fmla="*/ 0 h 919"/>
                <a:gd name="T8" fmla="*/ 0 w 124"/>
                <a:gd name="T9" fmla="*/ 0 h 919"/>
                <a:gd name="T10" fmla="*/ 0 w 124"/>
                <a:gd name="T11" fmla="*/ 0 h 919"/>
                <a:gd name="T12" fmla="*/ 0 w 124"/>
                <a:gd name="T13" fmla="*/ 0 h 919"/>
                <a:gd name="T14" fmla="*/ 0 w 124"/>
                <a:gd name="T15" fmla="*/ 0 h 919"/>
                <a:gd name="T16" fmla="*/ 0 w 124"/>
                <a:gd name="T17" fmla="*/ 0 h 919"/>
                <a:gd name="T18" fmla="*/ 0 w 124"/>
                <a:gd name="T19" fmla="*/ 0 h 919"/>
                <a:gd name="T20" fmla="*/ 0 w 124"/>
                <a:gd name="T21" fmla="*/ 0 h 919"/>
                <a:gd name="T22" fmla="*/ 0 w 124"/>
                <a:gd name="T23" fmla="*/ 0 h 919"/>
                <a:gd name="T24" fmla="*/ 0 w 124"/>
                <a:gd name="T25" fmla="*/ 0 h 919"/>
                <a:gd name="T26" fmla="*/ 0 w 124"/>
                <a:gd name="T27" fmla="*/ 0 h 919"/>
                <a:gd name="T28" fmla="*/ 0 w 124"/>
                <a:gd name="T29" fmla="*/ 0 h 919"/>
                <a:gd name="T30" fmla="*/ 0 w 124"/>
                <a:gd name="T31" fmla="*/ 0 h 919"/>
                <a:gd name="T32" fmla="*/ 0 w 124"/>
                <a:gd name="T33" fmla="*/ 0 h 919"/>
                <a:gd name="T34" fmla="*/ 0 w 124"/>
                <a:gd name="T35" fmla="*/ 0 h 919"/>
                <a:gd name="T36" fmla="*/ 0 w 124"/>
                <a:gd name="T37" fmla="*/ 0 h 919"/>
                <a:gd name="T38" fmla="*/ 0 w 124"/>
                <a:gd name="T39" fmla="*/ 0 h 919"/>
                <a:gd name="T40" fmla="*/ 0 w 124"/>
                <a:gd name="T41" fmla="*/ 0 h 919"/>
                <a:gd name="T42" fmla="*/ 0 w 124"/>
                <a:gd name="T43" fmla="*/ 0 h 919"/>
                <a:gd name="T44" fmla="*/ 0 w 124"/>
                <a:gd name="T45" fmla="*/ 0 h 919"/>
                <a:gd name="T46" fmla="*/ 0 w 124"/>
                <a:gd name="T47" fmla="*/ 0 h 919"/>
                <a:gd name="T48" fmla="*/ 0 w 124"/>
                <a:gd name="T49" fmla="*/ 0 h 919"/>
                <a:gd name="T50" fmla="*/ 0 w 124"/>
                <a:gd name="T51" fmla="*/ 0 h 919"/>
                <a:gd name="T52" fmla="*/ 0 w 124"/>
                <a:gd name="T53" fmla="*/ 0 h 919"/>
                <a:gd name="T54" fmla="*/ 0 w 124"/>
                <a:gd name="T55" fmla="*/ 0 h 919"/>
                <a:gd name="T56" fmla="*/ 0 w 124"/>
                <a:gd name="T57" fmla="*/ 0 h 919"/>
                <a:gd name="T58" fmla="*/ 0 w 124"/>
                <a:gd name="T59" fmla="*/ 0 h 919"/>
                <a:gd name="T60" fmla="*/ 0 w 124"/>
                <a:gd name="T61" fmla="*/ 0 h 919"/>
                <a:gd name="T62" fmla="*/ 0 w 124"/>
                <a:gd name="T63" fmla="*/ 0 h 919"/>
                <a:gd name="T64" fmla="*/ 0 w 124"/>
                <a:gd name="T65" fmla="*/ 0 h 919"/>
                <a:gd name="T66" fmla="*/ 0 w 124"/>
                <a:gd name="T67" fmla="*/ 0 h 919"/>
                <a:gd name="T68" fmla="*/ 0 w 124"/>
                <a:gd name="T69" fmla="*/ 0 h 919"/>
                <a:gd name="T70" fmla="*/ 0 w 124"/>
                <a:gd name="T71" fmla="*/ 0 h 919"/>
                <a:gd name="T72" fmla="*/ 0 w 124"/>
                <a:gd name="T73" fmla="*/ 0 h 91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4"/>
                <a:gd name="T112" fmla="*/ 0 h 919"/>
                <a:gd name="T113" fmla="*/ 124 w 124"/>
                <a:gd name="T114" fmla="*/ 919 h 91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4" h="919">
                  <a:moveTo>
                    <a:pt x="110" y="56"/>
                  </a:moveTo>
                  <a:lnTo>
                    <a:pt x="104" y="48"/>
                  </a:lnTo>
                  <a:lnTo>
                    <a:pt x="90" y="36"/>
                  </a:lnTo>
                  <a:lnTo>
                    <a:pt x="72" y="24"/>
                  </a:lnTo>
                  <a:lnTo>
                    <a:pt x="52" y="11"/>
                  </a:lnTo>
                  <a:lnTo>
                    <a:pt x="33" y="3"/>
                  </a:lnTo>
                  <a:lnTo>
                    <a:pt x="16" y="0"/>
                  </a:lnTo>
                  <a:lnTo>
                    <a:pt x="6" y="9"/>
                  </a:lnTo>
                  <a:lnTo>
                    <a:pt x="5" y="27"/>
                  </a:lnTo>
                  <a:lnTo>
                    <a:pt x="3" y="50"/>
                  </a:lnTo>
                  <a:lnTo>
                    <a:pt x="0" y="105"/>
                  </a:lnTo>
                  <a:lnTo>
                    <a:pt x="3" y="169"/>
                  </a:lnTo>
                  <a:lnTo>
                    <a:pt x="15" y="216"/>
                  </a:lnTo>
                  <a:lnTo>
                    <a:pt x="30" y="240"/>
                  </a:lnTo>
                  <a:lnTo>
                    <a:pt x="40" y="256"/>
                  </a:lnTo>
                  <a:lnTo>
                    <a:pt x="42" y="269"/>
                  </a:lnTo>
                  <a:lnTo>
                    <a:pt x="41" y="287"/>
                  </a:lnTo>
                  <a:lnTo>
                    <a:pt x="40" y="298"/>
                  </a:lnTo>
                  <a:lnTo>
                    <a:pt x="38" y="307"/>
                  </a:lnTo>
                  <a:lnTo>
                    <a:pt x="38" y="314"/>
                  </a:lnTo>
                  <a:lnTo>
                    <a:pt x="38" y="321"/>
                  </a:lnTo>
                  <a:lnTo>
                    <a:pt x="36" y="337"/>
                  </a:lnTo>
                  <a:lnTo>
                    <a:pt x="31" y="362"/>
                  </a:lnTo>
                  <a:lnTo>
                    <a:pt x="27" y="397"/>
                  </a:lnTo>
                  <a:lnTo>
                    <a:pt x="22" y="435"/>
                  </a:lnTo>
                  <a:lnTo>
                    <a:pt x="19" y="504"/>
                  </a:lnTo>
                  <a:lnTo>
                    <a:pt x="16" y="601"/>
                  </a:lnTo>
                  <a:lnTo>
                    <a:pt x="14" y="695"/>
                  </a:lnTo>
                  <a:lnTo>
                    <a:pt x="11" y="757"/>
                  </a:lnTo>
                  <a:lnTo>
                    <a:pt x="12" y="803"/>
                  </a:lnTo>
                  <a:lnTo>
                    <a:pt x="20" y="856"/>
                  </a:lnTo>
                  <a:lnTo>
                    <a:pt x="28" y="900"/>
                  </a:lnTo>
                  <a:lnTo>
                    <a:pt x="33" y="919"/>
                  </a:lnTo>
                  <a:lnTo>
                    <a:pt x="33" y="891"/>
                  </a:lnTo>
                  <a:lnTo>
                    <a:pt x="34" y="890"/>
                  </a:lnTo>
                  <a:lnTo>
                    <a:pt x="36" y="886"/>
                  </a:lnTo>
                  <a:lnTo>
                    <a:pt x="40" y="882"/>
                  </a:lnTo>
                  <a:lnTo>
                    <a:pt x="45" y="877"/>
                  </a:lnTo>
                  <a:lnTo>
                    <a:pt x="51" y="873"/>
                  </a:lnTo>
                  <a:lnTo>
                    <a:pt x="59" y="868"/>
                  </a:lnTo>
                  <a:lnTo>
                    <a:pt x="67" y="864"/>
                  </a:lnTo>
                  <a:lnTo>
                    <a:pt x="78" y="863"/>
                  </a:lnTo>
                  <a:lnTo>
                    <a:pt x="86" y="862"/>
                  </a:lnTo>
                  <a:lnTo>
                    <a:pt x="89" y="859"/>
                  </a:lnTo>
                  <a:lnTo>
                    <a:pt x="90" y="854"/>
                  </a:lnTo>
                  <a:lnTo>
                    <a:pt x="88" y="849"/>
                  </a:lnTo>
                  <a:lnTo>
                    <a:pt x="83" y="845"/>
                  </a:lnTo>
                  <a:lnTo>
                    <a:pt x="79" y="840"/>
                  </a:lnTo>
                  <a:lnTo>
                    <a:pt x="72" y="837"/>
                  </a:lnTo>
                  <a:lnTo>
                    <a:pt x="66" y="836"/>
                  </a:lnTo>
                  <a:lnTo>
                    <a:pt x="55" y="832"/>
                  </a:lnTo>
                  <a:lnTo>
                    <a:pt x="45" y="823"/>
                  </a:lnTo>
                  <a:lnTo>
                    <a:pt x="43" y="810"/>
                  </a:lnTo>
                  <a:lnTo>
                    <a:pt x="50" y="796"/>
                  </a:lnTo>
                  <a:lnTo>
                    <a:pt x="61" y="785"/>
                  </a:lnTo>
                  <a:lnTo>
                    <a:pt x="68" y="771"/>
                  </a:lnTo>
                  <a:lnTo>
                    <a:pt x="71" y="749"/>
                  </a:lnTo>
                  <a:lnTo>
                    <a:pt x="66" y="712"/>
                  </a:lnTo>
                  <a:lnTo>
                    <a:pt x="63" y="643"/>
                  </a:lnTo>
                  <a:lnTo>
                    <a:pt x="64" y="538"/>
                  </a:lnTo>
                  <a:lnTo>
                    <a:pt x="68" y="428"/>
                  </a:lnTo>
                  <a:lnTo>
                    <a:pt x="72" y="346"/>
                  </a:lnTo>
                  <a:lnTo>
                    <a:pt x="83" y="341"/>
                  </a:lnTo>
                  <a:lnTo>
                    <a:pt x="94" y="336"/>
                  </a:lnTo>
                  <a:lnTo>
                    <a:pt x="102" y="329"/>
                  </a:lnTo>
                  <a:lnTo>
                    <a:pt x="105" y="322"/>
                  </a:lnTo>
                  <a:lnTo>
                    <a:pt x="102" y="298"/>
                  </a:lnTo>
                  <a:lnTo>
                    <a:pt x="96" y="254"/>
                  </a:lnTo>
                  <a:lnTo>
                    <a:pt x="96" y="203"/>
                  </a:lnTo>
                  <a:lnTo>
                    <a:pt x="110" y="161"/>
                  </a:lnTo>
                  <a:lnTo>
                    <a:pt x="124" y="126"/>
                  </a:lnTo>
                  <a:lnTo>
                    <a:pt x="124" y="95"/>
                  </a:lnTo>
                  <a:lnTo>
                    <a:pt x="117" y="71"/>
                  </a:lnTo>
                  <a:lnTo>
                    <a:pt x="110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97" name="Freeform 52"/>
            <p:cNvSpPr>
              <a:spLocks/>
            </p:cNvSpPr>
            <p:nvPr/>
          </p:nvSpPr>
          <p:spPr bwMode="auto">
            <a:xfrm>
              <a:off x="1415" y="2098"/>
              <a:ext cx="151" cy="407"/>
            </a:xfrm>
            <a:custGeom>
              <a:avLst/>
              <a:gdLst>
                <a:gd name="T0" fmla="*/ 0 w 303"/>
                <a:gd name="T1" fmla="*/ 0 h 816"/>
                <a:gd name="T2" fmla="*/ 0 w 303"/>
                <a:gd name="T3" fmla="*/ 0 h 816"/>
                <a:gd name="T4" fmla="*/ 0 w 303"/>
                <a:gd name="T5" fmla="*/ 0 h 816"/>
                <a:gd name="T6" fmla="*/ 0 w 303"/>
                <a:gd name="T7" fmla="*/ 0 h 816"/>
                <a:gd name="T8" fmla="*/ 0 w 303"/>
                <a:gd name="T9" fmla="*/ 0 h 816"/>
                <a:gd name="T10" fmla="*/ 0 w 303"/>
                <a:gd name="T11" fmla="*/ 0 h 816"/>
                <a:gd name="T12" fmla="*/ 0 w 303"/>
                <a:gd name="T13" fmla="*/ 0 h 816"/>
                <a:gd name="T14" fmla="*/ 0 w 303"/>
                <a:gd name="T15" fmla="*/ 0 h 816"/>
                <a:gd name="T16" fmla="*/ 0 w 303"/>
                <a:gd name="T17" fmla="*/ 0 h 816"/>
                <a:gd name="T18" fmla="*/ 0 w 303"/>
                <a:gd name="T19" fmla="*/ 0 h 816"/>
                <a:gd name="T20" fmla="*/ 0 w 303"/>
                <a:gd name="T21" fmla="*/ 0 h 816"/>
                <a:gd name="T22" fmla="*/ 0 w 303"/>
                <a:gd name="T23" fmla="*/ 0 h 816"/>
                <a:gd name="T24" fmla="*/ 0 w 303"/>
                <a:gd name="T25" fmla="*/ 0 h 816"/>
                <a:gd name="T26" fmla="*/ 0 w 303"/>
                <a:gd name="T27" fmla="*/ 0 h 816"/>
                <a:gd name="T28" fmla="*/ 0 w 303"/>
                <a:gd name="T29" fmla="*/ 0 h 816"/>
                <a:gd name="T30" fmla="*/ 0 w 303"/>
                <a:gd name="T31" fmla="*/ 0 h 816"/>
                <a:gd name="T32" fmla="*/ 0 w 303"/>
                <a:gd name="T33" fmla="*/ 0 h 816"/>
                <a:gd name="T34" fmla="*/ 0 w 303"/>
                <a:gd name="T35" fmla="*/ 0 h 816"/>
                <a:gd name="T36" fmla="*/ 0 w 303"/>
                <a:gd name="T37" fmla="*/ 0 h 816"/>
                <a:gd name="T38" fmla="*/ 0 w 303"/>
                <a:gd name="T39" fmla="*/ 0 h 816"/>
                <a:gd name="T40" fmla="*/ 0 w 303"/>
                <a:gd name="T41" fmla="*/ 0 h 816"/>
                <a:gd name="T42" fmla="*/ 0 w 303"/>
                <a:gd name="T43" fmla="*/ 0 h 816"/>
                <a:gd name="T44" fmla="*/ 0 w 303"/>
                <a:gd name="T45" fmla="*/ 0 h 816"/>
                <a:gd name="T46" fmla="*/ 0 w 303"/>
                <a:gd name="T47" fmla="*/ 0 h 816"/>
                <a:gd name="T48" fmla="*/ 0 w 303"/>
                <a:gd name="T49" fmla="*/ 0 h 816"/>
                <a:gd name="T50" fmla="*/ 0 w 303"/>
                <a:gd name="T51" fmla="*/ 0 h 816"/>
                <a:gd name="T52" fmla="*/ 0 w 303"/>
                <a:gd name="T53" fmla="*/ 0 h 816"/>
                <a:gd name="T54" fmla="*/ 0 w 303"/>
                <a:gd name="T55" fmla="*/ 0 h 816"/>
                <a:gd name="T56" fmla="*/ 0 w 303"/>
                <a:gd name="T57" fmla="*/ 0 h 816"/>
                <a:gd name="T58" fmla="*/ 0 w 303"/>
                <a:gd name="T59" fmla="*/ 0 h 816"/>
                <a:gd name="T60" fmla="*/ 0 w 303"/>
                <a:gd name="T61" fmla="*/ 0 h 816"/>
                <a:gd name="T62" fmla="*/ 0 w 303"/>
                <a:gd name="T63" fmla="*/ 0 h 816"/>
                <a:gd name="T64" fmla="*/ 0 w 303"/>
                <a:gd name="T65" fmla="*/ 0 h 816"/>
                <a:gd name="T66" fmla="*/ 0 w 303"/>
                <a:gd name="T67" fmla="*/ 0 h 816"/>
                <a:gd name="T68" fmla="*/ 0 w 303"/>
                <a:gd name="T69" fmla="*/ 0 h 816"/>
                <a:gd name="T70" fmla="*/ 0 w 303"/>
                <a:gd name="T71" fmla="*/ 0 h 816"/>
                <a:gd name="T72" fmla="*/ 0 w 303"/>
                <a:gd name="T73" fmla="*/ 0 h 816"/>
                <a:gd name="T74" fmla="*/ 0 w 303"/>
                <a:gd name="T75" fmla="*/ 0 h 816"/>
                <a:gd name="T76" fmla="*/ 0 w 303"/>
                <a:gd name="T77" fmla="*/ 0 h 816"/>
                <a:gd name="T78" fmla="*/ 0 w 303"/>
                <a:gd name="T79" fmla="*/ 0 h 816"/>
                <a:gd name="T80" fmla="*/ 0 w 303"/>
                <a:gd name="T81" fmla="*/ 0 h 816"/>
                <a:gd name="T82" fmla="*/ 0 w 303"/>
                <a:gd name="T83" fmla="*/ 0 h 816"/>
                <a:gd name="T84" fmla="*/ 0 w 303"/>
                <a:gd name="T85" fmla="*/ 0 h 816"/>
                <a:gd name="T86" fmla="*/ 0 w 303"/>
                <a:gd name="T87" fmla="*/ 0 h 816"/>
                <a:gd name="T88" fmla="*/ 0 w 303"/>
                <a:gd name="T89" fmla="*/ 0 h 816"/>
                <a:gd name="T90" fmla="*/ 0 w 303"/>
                <a:gd name="T91" fmla="*/ 0 h 816"/>
                <a:gd name="T92" fmla="*/ 0 w 303"/>
                <a:gd name="T93" fmla="*/ 0 h 816"/>
                <a:gd name="T94" fmla="*/ 0 w 303"/>
                <a:gd name="T95" fmla="*/ 0 h 816"/>
                <a:gd name="T96" fmla="*/ 0 w 303"/>
                <a:gd name="T97" fmla="*/ 0 h 816"/>
                <a:gd name="T98" fmla="*/ 0 w 303"/>
                <a:gd name="T99" fmla="*/ 0 h 816"/>
                <a:gd name="T100" fmla="*/ 0 w 303"/>
                <a:gd name="T101" fmla="*/ 0 h 816"/>
                <a:gd name="T102" fmla="*/ 0 w 303"/>
                <a:gd name="T103" fmla="*/ 0 h 816"/>
                <a:gd name="T104" fmla="*/ 0 w 303"/>
                <a:gd name="T105" fmla="*/ 0 h 816"/>
                <a:gd name="T106" fmla="*/ 0 w 303"/>
                <a:gd name="T107" fmla="*/ 0 h 816"/>
                <a:gd name="T108" fmla="*/ 0 w 303"/>
                <a:gd name="T109" fmla="*/ 0 h 816"/>
                <a:gd name="T110" fmla="*/ 0 w 303"/>
                <a:gd name="T111" fmla="*/ 0 h 816"/>
                <a:gd name="T112" fmla="*/ 0 w 303"/>
                <a:gd name="T113" fmla="*/ 0 h 816"/>
                <a:gd name="T114" fmla="*/ 0 w 303"/>
                <a:gd name="T115" fmla="*/ 0 h 816"/>
                <a:gd name="T116" fmla="*/ 0 w 303"/>
                <a:gd name="T117" fmla="*/ 0 h 816"/>
                <a:gd name="T118" fmla="*/ 0 w 303"/>
                <a:gd name="T119" fmla="*/ 0 h 816"/>
                <a:gd name="T120" fmla="*/ 0 w 303"/>
                <a:gd name="T121" fmla="*/ 0 h 816"/>
                <a:gd name="T122" fmla="*/ 0 w 303"/>
                <a:gd name="T123" fmla="*/ 0 h 816"/>
                <a:gd name="T124" fmla="*/ 0 w 303"/>
                <a:gd name="T125" fmla="*/ 0 h 8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03"/>
                <a:gd name="T190" fmla="*/ 0 h 816"/>
                <a:gd name="T191" fmla="*/ 303 w 303"/>
                <a:gd name="T192" fmla="*/ 816 h 8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03" h="816">
                  <a:moveTo>
                    <a:pt x="232" y="2"/>
                  </a:moveTo>
                  <a:lnTo>
                    <a:pt x="231" y="1"/>
                  </a:lnTo>
                  <a:lnTo>
                    <a:pt x="227" y="0"/>
                  </a:lnTo>
                  <a:lnTo>
                    <a:pt x="220" y="0"/>
                  </a:lnTo>
                  <a:lnTo>
                    <a:pt x="210" y="0"/>
                  </a:lnTo>
                  <a:lnTo>
                    <a:pt x="196" y="3"/>
                  </a:lnTo>
                  <a:lnTo>
                    <a:pt x="179" y="9"/>
                  </a:lnTo>
                  <a:lnTo>
                    <a:pt x="157" y="20"/>
                  </a:lnTo>
                  <a:lnTo>
                    <a:pt x="131" y="35"/>
                  </a:lnTo>
                  <a:lnTo>
                    <a:pt x="104" y="53"/>
                  </a:lnTo>
                  <a:lnTo>
                    <a:pt x="77" y="70"/>
                  </a:lnTo>
                  <a:lnTo>
                    <a:pt x="54" y="85"/>
                  </a:lnTo>
                  <a:lnTo>
                    <a:pt x="34" y="100"/>
                  </a:lnTo>
                  <a:lnTo>
                    <a:pt x="17" y="113"/>
                  </a:lnTo>
                  <a:lnTo>
                    <a:pt x="6" y="124"/>
                  </a:lnTo>
                  <a:lnTo>
                    <a:pt x="0" y="136"/>
                  </a:lnTo>
                  <a:lnTo>
                    <a:pt x="0" y="145"/>
                  </a:lnTo>
                  <a:lnTo>
                    <a:pt x="5" y="159"/>
                  </a:lnTo>
                  <a:lnTo>
                    <a:pt x="9" y="179"/>
                  </a:lnTo>
                  <a:lnTo>
                    <a:pt x="15" y="203"/>
                  </a:lnTo>
                  <a:lnTo>
                    <a:pt x="22" y="229"/>
                  </a:lnTo>
                  <a:lnTo>
                    <a:pt x="28" y="257"/>
                  </a:lnTo>
                  <a:lnTo>
                    <a:pt x="35" y="283"/>
                  </a:lnTo>
                  <a:lnTo>
                    <a:pt x="40" y="305"/>
                  </a:lnTo>
                  <a:lnTo>
                    <a:pt x="46" y="321"/>
                  </a:lnTo>
                  <a:lnTo>
                    <a:pt x="48" y="328"/>
                  </a:lnTo>
                  <a:lnTo>
                    <a:pt x="51" y="332"/>
                  </a:lnTo>
                  <a:lnTo>
                    <a:pt x="52" y="334"/>
                  </a:lnTo>
                  <a:lnTo>
                    <a:pt x="53" y="334"/>
                  </a:lnTo>
                  <a:lnTo>
                    <a:pt x="60" y="363"/>
                  </a:lnTo>
                  <a:lnTo>
                    <a:pt x="67" y="394"/>
                  </a:lnTo>
                  <a:lnTo>
                    <a:pt x="74" y="425"/>
                  </a:lnTo>
                  <a:lnTo>
                    <a:pt x="82" y="455"/>
                  </a:lnTo>
                  <a:lnTo>
                    <a:pt x="88" y="483"/>
                  </a:lnTo>
                  <a:lnTo>
                    <a:pt x="93" y="507"/>
                  </a:lnTo>
                  <a:lnTo>
                    <a:pt x="97" y="524"/>
                  </a:lnTo>
                  <a:lnTo>
                    <a:pt x="99" y="536"/>
                  </a:lnTo>
                  <a:lnTo>
                    <a:pt x="105" y="556"/>
                  </a:lnTo>
                  <a:lnTo>
                    <a:pt x="112" y="575"/>
                  </a:lnTo>
                  <a:lnTo>
                    <a:pt x="121" y="591"/>
                  </a:lnTo>
                  <a:lnTo>
                    <a:pt x="133" y="602"/>
                  </a:lnTo>
                  <a:lnTo>
                    <a:pt x="143" y="613"/>
                  </a:lnTo>
                  <a:lnTo>
                    <a:pt x="146" y="626"/>
                  </a:lnTo>
                  <a:lnTo>
                    <a:pt x="145" y="642"/>
                  </a:lnTo>
                  <a:lnTo>
                    <a:pt x="138" y="658"/>
                  </a:lnTo>
                  <a:lnTo>
                    <a:pt x="131" y="675"/>
                  </a:lnTo>
                  <a:lnTo>
                    <a:pt x="126" y="696"/>
                  </a:lnTo>
                  <a:lnTo>
                    <a:pt x="121" y="715"/>
                  </a:lnTo>
                  <a:lnTo>
                    <a:pt x="119" y="730"/>
                  </a:lnTo>
                  <a:lnTo>
                    <a:pt x="112" y="738"/>
                  </a:lnTo>
                  <a:lnTo>
                    <a:pt x="104" y="749"/>
                  </a:lnTo>
                  <a:lnTo>
                    <a:pt x="95" y="760"/>
                  </a:lnTo>
                  <a:lnTo>
                    <a:pt x="87" y="772"/>
                  </a:lnTo>
                  <a:lnTo>
                    <a:pt x="80" y="783"/>
                  </a:lnTo>
                  <a:lnTo>
                    <a:pt x="74" y="794"/>
                  </a:lnTo>
                  <a:lnTo>
                    <a:pt x="69" y="803"/>
                  </a:lnTo>
                  <a:lnTo>
                    <a:pt x="68" y="809"/>
                  </a:lnTo>
                  <a:lnTo>
                    <a:pt x="70" y="816"/>
                  </a:lnTo>
                  <a:lnTo>
                    <a:pt x="76" y="814"/>
                  </a:lnTo>
                  <a:lnTo>
                    <a:pt x="85" y="809"/>
                  </a:lnTo>
                  <a:lnTo>
                    <a:pt x="98" y="804"/>
                  </a:lnTo>
                  <a:lnTo>
                    <a:pt x="112" y="799"/>
                  </a:lnTo>
                  <a:lnTo>
                    <a:pt x="121" y="793"/>
                  </a:lnTo>
                  <a:lnTo>
                    <a:pt x="127" y="787"/>
                  </a:lnTo>
                  <a:lnTo>
                    <a:pt x="129" y="785"/>
                  </a:lnTo>
                  <a:lnTo>
                    <a:pt x="119" y="759"/>
                  </a:lnTo>
                  <a:lnTo>
                    <a:pt x="127" y="746"/>
                  </a:lnTo>
                  <a:lnTo>
                    <a:pt x="166" y="652"/>
                  </a:lnTo>
                  <a:lnTo>
                    <a:pt x="165" y="646"/>
                  </a:lnTo>
                  <a:lnTo>
                    <a:pt x="163" y="634"/>
                  </a:lnTo>
                  <a:lnTo>
                    <a:pt x="164" y="620"/>
                  </a:lnTo>
                  <a:lnTo>
                    <a:pt x="172" y="608"/>
                  </a:lnTo>
                  <a:lnTo>
                    <a:pt x="179" y="598"/>
                  </a:lnTo>
                  <a:lnTo>
                    <a:pt x="179" y="586"/>
                  </a:lnTo>
                  <a:lnTo>
                    <a:pt x="174" y="577"/>
                  </a:lnTo>
                  <a:lnTo>
                    <a:pt x="172" y="574"/>
                  </a:lnTo>
                  <a:lnTo>
                    <a:pt x="127" y="563"/>
                  </a:lnTo>
                  <a:lnTo>
                    <a:pt x="50" y="237"/>
                  </a:lnTo>
                  <a:lnTo>
                    <a:pt x="46" y="209"/>
                  </a:lnTo>
                  <a:lnTo>
                    <a:pt x="43" y="189"/>
                  </a:lnTo>
                  <a:lnTo>
                    <a:pt x="46" y="180"/>
                  </a:lnTo>
                  <a:lnTo>
                    <a:pt x="61" y="185"/>
                  </a:lnTo>
                  <a:lnTo>
                    <a:pt x="75" y="195"/>
                  </a:lnTo>
                  <a:lnTo>
                    <a:pt x="90" y="204"/>
                  </a:lnTo>
                  <a:lnTo>
                    <a:pt x="105" y="214"/>
                  </a:lnTo>
                  <a:lnTo>
                    <a:pt x="119" y="223"/>
                  </a:lnTo>
                  <a:lnTo>
                    <a:pt x="129" y="230"/>
                  </a:lnTo>
                  <a:lnTo>
                    <a:pt x="135" y="234"/>
                  </a:lnTo>
                  <a:lnTo>
                    <a:pt x="127" y="227"/>
                  </a:lnTo>
                  <a:lnTo>
                    <a:pt x="115" y="218"/>
                  </a:lnTo>
                  <a:lnTo>
                    <a:pt x="105" y="206"/>
                  </a:lnTo>
                  <a:lnTo>
                    <a:pt x="95" y="195"/>
                  </a:lnTo>
                  <a:lnTo>
                    <a:pt x="87" y="183"/>
                  </a:lnTo>
                  <a:lnTo>
                    <a:pt x="78" y="173"/>
                  </a:lnTo>
                  <a:lnTo>
                    <a:pt x="74" y="161"/>
                  </a:lnTo>
                  <a:lnTo>
                    <a:pt x="72" y="152"/>
                  </a:lnTo>
                  <a:lnTo>
                    <a:pt x="73" y="144"/>
                  </a:lnTo>
                  <a:lnTo>
                    <a:pt x="80" y="124"/>
                  </a:lnTo>
                  <a:lnTo>
                    <a:pt x="84" y="115"/>
                  </a:lnTo>
                  <a:lnTo>
                    <a:pt x="85" y="111"/>
                  </a:lnTo>
                  <a:lnTo>
                    <a:pt x="87" y="109"/>
                  </a:lnTo>
                  <a:lnTo>
                    <a:pt x="91" y="107"/>
                  </a:lnTo>
                  <a:lnTo>
                    <a:pt x="97" y="104"/>
                  </a:lnTo>
                  <a:lnTo>
                    <a:pt x="105" y="99"/>
                  </a:lnTo>
                  <a:lnTo>
                    <a:pt x="115" y="94"/>
                  </a:lnTo>
                  <a:lnTo>
                    <a:pt x="128" y="89"/>
                  </a:lnTo>
                  <a:lnTo>
                    <a:pt x="141" y="82"/>
                  </a:lnTo>
                  <a:lnTo>
                    <a:pt x="156" y="75"/>
                  </a:lnTo>
                  <a:lnTo>
                    <a:pt x="172" y="69"/>
                  </a:lnTo>
                  <a:lnTo>
                    <a:pt x="189" y="63"/>
                  </a:lnTo>
                  <a:lnTo>
                    <a:pt x="206" y="58"/>
                  </a:lnTo>
                  <a:lnTo>
                    <a:pt x="225" y="52"/>
                  </a:lnTo>
                  <a:lnTo>
                    <a:pt x="243" y="48"/>
                  </a:lnTo>
                  <a:lnTo>
                    <a:pt x="262" y="45"/>
                  </a:lnTo>
                  <a:lnTo>
                    <a:pt x="280" y="44"/>
                  </a:lnTo>
                  <a:lnTo>
                    <a:pt x="299" y="44"/>
                  </a:lnTo>
                  <a:lnTo>
                    <a:pt x="303" y="43"/>
                  </a:lnTo>
                  <a:lnTo>
                    <a:pt x="300" y="38"/>
                  </a:lnTo>
                  <a:lnTo>
                    <a:pt x="289" y="31"/>
                  </a:lnTo>
                  <a:lnTo>
                    <a:pt x="275" y="23"/>
                  </a:lnTo>
                  <a:lnTo>
                    <a:pt x="259" y="16"/>
                  </a:lnTo>
                  <a:lnTo>
                    <a:pt x="246" y="9"/>
                  </a:lnTo>
                  <a:lnTo>
                    <a:pt x="235" y="5"/>
                  </a:lnTo>
                  <a:lnTo>
                    <a:pt x="23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98" name="Freeform 53"/>
            <p:cNvSpPr>
              <a:spLocks/>
            </p:cNvSpPr>
            <p:nvPr/>
          </p:nvSpPr>
          <p:spPr bwMode="auto">
            <a:xfrm>
              <a:off x="1575" y="1648"/>
              <a:ext cx="67" cy="103"/>
            </a:xfrm>
            <a:custGeom>
              <a:avLst/>
              <a:gdLst>
                <a:gd name="T0" fmla="*/ 1 w 133"/>
                <a:gd name="T1" fmla="*/ 0 h 207"/>
                <a:gd name="T2" fmla="*/ 1 w 133"/>
                <a:gd name="T3" fmla="*/ 0 h 207"/>
                <a:gd name="T4" fmla="*/ 1 w 133"/>
                <a:gd name="T5" fmla="*/ 0 h 207"/>
                <a:gd name="T6" fmla="*/ 1 w 133"/>
                <a:gd name="T7" fmla="*/ 0 h 207"/>
                <a:gd name="T8" fmla="*/ 1 w 133"/>
                <a:gd name="T9" fmla="*/ 0 h 207"/>
                <a:gd name="T10" fmla="*/ 1 w 133"/>
                <a:gd name="T11" fmla="*/ 0 h 207"/>
                <a:gd name="T12" fmla="*/ 1 w 133"/>
                <a:gd name="T13" fmla="*/ 0 h 207"/>
                <a:gd name="T14" fmla="*/ 1 w 133"/>
                <a:gd name="T15" fmla="*/ 0 h 207"/>
                <a:gd name="T16" fmla="*/ 1 w 133"/>
                <a:gd name="T17" fmla="*/ 0 h 207"/>
                <a:gd name="T18" fmla="*/ 1 w 133"/>
                <a:gd name="T19" fmla="*/ 0 h 207"/>
                <a:gd name="T20" fmla="*/ 1 w 133"/>
                <a:gd name="T21" fmla="*/ 0 h 207"/>
                <a:gd name="T22" fmla="*/ 1 w 133"/>
                <a:gd name="T23" fmla="*/ 0 h 207"/>
                <a:gd name="T24" fmla="*/ 1 w 133"/>
                <a:gd name="T25" fmla="*/ 0 h 207"/>
                <a:gd name="T26" fmla="*/ 1 w 133"/>
                <a:gd name="T27" fmla="*/ 0 h 207"/>
                <a:gd name="T28" fmla="*/ 1 w 133"/>
                <a:gd name="T29" fmla="*/ 0 h 207"/>
                <a:gd name="T30" fmla="*/ 1 w 133"/>
                <a:gd name="T31" fmla="*/ 0 h 207"/>
                <a:gd name="T32" fmla="*/ 1 w 133"/>
                <a:gd name="T33" fmla="*/ 0 h 207"/>
                <a:gd name="T34" fmla="*/ 1 w 133"/>
                <a:gd name="T35" fmla="*/ 0 h 207"/>
                <a:gd name="T36" fmla="*/ 1 w 133"/>
                <a:gd name="T37" fmla="*/ 0 h 207"/>
                <a:gd name="T38" fmla="*/ 1 w 133"/>
                <a:gd name="T39" fmla="*/ 0 h 207"/>
                <a:gd name="T40" fmla="*/ 1 w 133"/>
                <a:gd name="T41" fmla="*/ 0 h 207"/>
                <a:gd name="T42" fmla="*/ 1 w 133"/>
                <a:gd name="T43" fmla="*/ 0 h 207"/>
                <a:gd name="T44" fmla="*/ 1 w 133"/>
                <a:gd name="T45" fmla="*/ 0 h 207"/>
                <a:gd name="T46" fmla="*/ 1 w 133"/>
                <a:gd name="T47" fmla="*/ 0 h 207"/>
                <a:gd name="T48" fmla="*/ 1 w 133"/>
                <a:gd name="T49" fmla="*/ 0 h 207"/>
                <a:gd name="T50" fmla="*/ 1 w 133"/>
                <a:gd name="T51" fmla="*/ 0 h 207"/>
                <a:gd name="T52" fmla="*/ 1 w 133"/>
                <a:gd name="T53" fmla="*/ 0 h 207"/>
                <a:gd name="T54" fmla="*/ 1 w 133"/>
                <a:gd name="T55" fmla="*/ 0 h 207"/>
                <a:gd name="T56" fmla="*/ 1 w 133"/>
                <a:gd name="T57" fmla="*/ 0 h 207"/>
                <a:gd name="T58" fmla="*/ 1 w 133"/>
                <a:gd name="T59" fmla="*/ 0 h 207"/>
                <a:gd name="T60" fmla="*/ 1 w 133"/>
                <a:gd name="T61" fmla="*/ 0 h 207"/>
                <a:gd name="T62" fmla="*/ 1 w 133"/>
                <a:gd name="T63" fmla="*/ 0 h 207"/>
                <a:gd name="T64" fmla="*/ 1 w 133"/>
                <a:gd name="T65" fmla="*/ 0 h 207"/>
                <a:gd name="T66" fmla="*/ 1 w 133"/>
                <a:gd name="T67" fmla="*/ 0 h 207"/>
                <a:gd name="T68" fmla="*/ 1 w 133"/>
                <a:gd name="T69" fmla="*/ 0 h 207"/>
                <a:gd name="T70" fmla="*/ 1 w 133"/>
                <a:gd name="T71" fmla="*/ 0 h 207"/>
                <a:gd name="T72" fmla="*/ 1 w 133"/>
                <a:gd name="T73" fmla="*/ 0 h 207"/>
                <a:gd name="T74" fmla="*/ 1 w 133"/>
                <a:gd name="T75" fmla="*/ 0 h 207"/>
                <a:gd name="T76" fmla="*/ 1 w 133"/>
                <a:gd name="T77" fmla="*/ 0 h 207"/>
                <a:gd name="T78" fmla="*/ 1 w 133"/>
                <a:gd name="T79" fmla="*/ 0 h 207"/>
                <a:gd name="T80" fmla="*/ 1 w 133"/>
                <a:gd name="T81" fmla="*/ 0 h 207"/>
                <a:gd name="T82" fmla="*/ 1 w 133"/>
                <a:gd name="T83" fmla="*/ 0 h 207"/>
                <a:gd name="T84" fmla="*/ 1 w 133"/>
                <a:gd name="T85" fmla="*/ 0 h 207"/>
                <a:gd name="T86" fmla="*/ 1 w 133"/>
                <a:gd name="T87" fmla="*/ 0 h 207"/>
                <a:gd name="T88" fmla="*/ 1 w 133"/>
                <a:gd name="T89" fmla="*/ 0 h 207"/>
                <a:gd name="T90" fmla="*/ 1 w 133"/>
                <a:gd name="T91" fmla="*/ 0 h 207"/>
                <a:gd name="T92" fmla="*/ 1 w 133"/>
                <a:gd name="T93" fmla="*/ 0 h 207"/>
                <a:gd name="T94" fmla="*/ 1 w 133"/>
                <a:gd name="T95" fmla="*/ 0 h 207"/>
                <a:gd name="T96" fmla="*/ 1 w 133"/>
                <a:gd name="T97" fmla="*/ 0 h 20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3"/>
                <a:gd name="T148" fmla="*/ 0 h 207"/>
                <a:gd name="T149" fmla="*/ 133 w 133"/>
                <a:gd name="T150" fmla="*/ 207 h 20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3" h="207">
                  <a:moveTo>
                    <a:pt x="133" y="72"/>
                  </a:moveTo>
                  <a:lnTo>
                    <a:pt x="133" y="73"/>
                  </a:lnTo>
                  <a:lnTo>
                    <a:pt x="132" y="74"/>
                  </a:lnTo>
                  <a:lnTo>
                    <a:pt x="130" y="75"/>
                  </a:lnTo>
                  <a:lnTo>
                    <a:pt x="129" y="75"/>
                  </a:lnTo>
                  <a:lnTo>
                    <a:pt x="127" y="75"/>
                  </a:lnTo>
                  <a:lnTo>
                    <a:pt x="126" y="74"/>
                  </a:lnTo>
                  <a:lnTo>
                    <a:pt x="125" y="72"/>
                  </a:lnTo>
                  <a:lnTo>
                    <a:pt x="125" y="71"/>
                  </a:lnTo>
                  <a:lnTo>
                    <a:pt x="126" y="65"/>
                  </a:lnTo>
                  <a:lnTo>
                    <a:pt x="129" y="58"/>
                  </a:lnTo>
                  <a:lnTo>
                    <a:pt x="130" y="52"/>
                  </a:lnTo>
                  <a:lnTo>
                    <a:pt x="131" y="47"/>
                  </a:lnTo>
                  <a:lnTo>
                    <a:pt x="132" y="45"/>
                  </a:lnTo>
                  <a:lnTo>
                    <a:pt x="132" y="44"/>
                  </a:lnTo>
                  <a:lnTo>
                    <a:pt x="131" y="43"/>
                  </a:lnTo>
                  <a:lnTo>
                    <a:pt x="131" y="42"/>
                  </a:lnTo>
                  <a:lnTo>
                    <a:pt x="130" y="41"/>
                  </a:lnTo>
                  <a:lnTo>
                    <a:pt x="130" y="40"/>
                  </a:lnTo>
                  <a:lnTo>
                    <a:pt x="127" y="41"/>
                  </a:lnTo>
                  <a:lnTo>
                    <a:pt x="125" y="47"/>
                  </a:lnTo>
                  <a:lnTo>
                    <a:pt x="124" y="52"/>
                  </a:lnTo>
                  <a:lnTo>
                    <a:pt x="123" y="56"/>
                  </a:lnTo>
                  <a:lnTo>
                    <a:pt x="118" y="57"/>
                  </a:lnTo>
                  <a:lnTo>
                    <a:pt x="115" y="42"/>
                  </a:lnTo>
                  <a:lnTo>
                    <a:pt x="114" y="40"/>
                  </a:lnTo>
                  <a:lnTo>
                    <a:pt x="110" y="33"/>
                  </a:lnTo>
                  <a:lnTo>
                    <a:pt x="106" y="26"/>
                  </a:lnTo>
                  <a:lnTo>
                    <a:pt x="103" y="20"/>
                  </a:lnTo>
                  <a:lnTo>
                    <a:pt x="102" y="14"/>
                  </a:lnTo>
                  <a:lnTo>
                    <a:pt x="100" y="6"/>
                  </a:lnTo>
                  <a:lnTo>
                    <a:pt x="99" y="2"/>
                  </a:lnTo>
                  <a:lnTo>
                    <a:pt x="96" y="0"/>
                  </a:lnTo>
                  <a:lnTo>
                    <a:pt x="95" y="2"/>
                  </a:lnTo>
                  <a:lnTo>
                    <a:pt x="95" y="4"/>
                  </a:lnTo>
                  <a:lnTo>
                    <a:pt x="93" y="5"/>
                  </a:lnTo>
                  <a:lnTo>
                    <a:pt x="89" y="6"/>
                  </a:lnTo>
                  <a:lnTo>
                    <a:pt x="86" y="6"/>
                  </a:lnTo>
                  <a:lnTo>
                    <a:pt x="80" y="7"/>
                  </a:lnTo>
                  <a:lnTo>
                    <a:pt x="72" y="7"/>
                  </a:lnTo>
                  <a:lnTo>
                    <a:pt x="62" y="6"/>
                  </a:lnTo>
                  <a:lnTo>
                    <a:pt x="51" y="6"/>
                  </a:lnTo>
                  <a:lnTo>
                    <a:pt x="42" y="6"/>
                  </a:lnTo>
                  <a:lnTo>
                    <a:pt x="34" y="6"/>
                  </a:lnTo>
                  <a:lnTo>
                    <a:pt x="27" y="7"/>
                  </a:lnTo>
                  <a:lnTo>
                    <a:pt x="21" y="9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12" y="11"/>
                  </a:lnTo>
                  <a:lnTo>
                    <a:pt x="11" y="12"/>
                  </a:lnTo>
                  <a:lnTo>
                    <a:pt x="6" y="14"/>
                  </a:lnTo>
                  <a:lnTo>
                    <a:pt x="3" y="20"/>
                  </a:lnTo>
                  <a:lnTo>
                    <a:pt x="0" y="29"/>
                  </a:lnTo>
                  <a:lnTo>
                    <a:pt x="0" y="41"/>
                  </a:lnTo>
                  <a:lnTo>
                    <a:pt x="1" y="51"/>
                  </a:lnTo>
                  <a:lnTo>
                    <a:pt x="3" y="58"/>
                  </a:lnTo>
                  <a:lnTo>
                    <a:pt x="4" y="62"/>
                  </a:lnTo>
                  <a:lnTo>
                    <a:pt x="8" y="62"/>
                  </a:lnTo>
                  <a:lnTo>
                    <a:pt x="15" y="63"/>
                  </a:lnTo>
                  <a:lnTo>
                    <a:pt x="21" y="64"/>
                  </a:lnTo>
                  <a:lnTo>
                    <a:pt x="27" y="65"/>
                  </a:lnTo>
                  <a:lnTo>
                    <a:pt x="30" y="68"/>
                  </a:lnTo>
                  <a:lnTo>
                    <a:pt x="32" y="74"/>
                  </a:lnTo>
                  <a:lnTo>
                    <a:pt x="34" y="82"/>
                  </a:lnTo>
                  <a:lnTo>
                    <a:pt x="35" y="90"/>
                  </a:lnTo>
                  <a:lnTo>
                    <a:pt x="36" y="91"/>
                  </a:lnTo>
                  <a:lnTo>
                    <a:pt x="39" y="96"/>
                  </a:lnTo>
                  <a:lnTo>
                    <a:pt x="40" y="100"/>
                  </a:lnTo>
                  <a:lnTo>
                    <a:pt x="41" y="102"/>
                  </a:lnTo>
                  <a:lnTo>
                    <a:pt x="41" y="110"/>
                  </a:lnTo>
                  <a:lnTo>
                    <a:pt x="41" y="117"/>
                  </a:lnTo>
                  <a:lnTo>
                    <a:pt x="43" y="121"/>
                  </a:lnTo>
                  <a:lnTo>
                    <a:pt x="50" y="123"/>
                  </a:lnTo>
                  <a:lnTo>
                    <a:pt x="54" y="120"/>
                  </a:lnTo>
                  <a:lnTo>
                    <a:pt x="57" y="118"/>
                  </a:lnTo>
                  <a:lnTo>
                    <a:pt x="58" y="115"/>
                  </a:lnTo>
                  <a:lnTo>
                    <a:pt x="59" y="113"/>
                  </a:lnTo>
                  <a:lnTo>
                    <a:pt x="71" y="109"/>
                  </a:lnTo>
                  <a:lnTo>
                    <a:pt x="73" y="121"/>
                  </a:lnTo>
                  <a:lnTo>
                    <a:pt x="61" y="135"/>
                  </a:lnTo>
                  <a:lnTo>
                    <a:pt x="63" y="144"/>
                  </a:lnTo>
                  <a:lnTo>
                    <a:pt x="82" y="142"/>
                  </a:lnTo>
                  <a:lnTo>
                    <a:pt x="81" y="142"/>
                  </a:lnTo>
                  <a:lnTo>
                    <a:pt x="81" y="141"/>
                  </a:lnTo>
                  <a:lnTo>
                    <a:pt x="80" y="141"/>
                  </a:lnTo>
                  <a:lnTo>
                    <a:pt x="79" y="140"/>
                  </a:lnTo>
                  <a:lnTo>
                    <a:pt x="79" y="139"/>
                  </a:lnTo>
                  <a:lnTo>
                    <a:pt x="80" y="138"/>
                  </a:lnTo>
                  <a:lnTo>
                    <a:pt x="81" y="136"/>
                  </a:lnTo>
                  <a:lnTo>
                    <a:pt x="82" y="136"/>
                  </a:lnTo>
                  <a:lnTo>
                    <a:pt x="84" y="136"/>
                  </a:lnTo>
                  <a:lnTo>
                    <a:pt x="86" y="138"/>
                  </a:lnTo>
                  <a:lnTo>
                    <a:pt x="88" y="140"/>
                  </a:lnTo>
                  <a:lnTo>
                    <a:pt x="91" y="141"/>
                  </a:lnTo>
                  <a:lnTo>
                    <a:pt x="93" y="143"/>
                  </a:lnTo>
                  <a:lnTo>
                    <a:pt x="94" y="144"/>
                  </a:lnTo>
                  <a:lnTo>
                    <a:pt x="94" y="146"/>
                  </a:lnTo>
                  <a:lnTo>
                    <a:pt x="94" y="147"/>
                  </a:lnTo>
                  <a:lnTo>
                    <a:pt x="93" y="148"/>
                  </a:lnTo>
                  <a:lnTo>
                    <a:pt x="92" y="148"/>
                  </a:lnTo>
                  <a:lnTo>
                    <a:pt x="66" y="162"/>
                  </a:lnTo>
                  <a:lnTo>
                    <a:pt x="65" y="163"/>
                  </a:lnTo>
                  <a:lnTo>
                    <a:pt x="65" y="165"/>
                  </a:lnTo>
                  <a:lnTo>
                    <a:pt x="66" y="168"/>
                  </a:lnTo>
                  <a:lnTo>
                    <a:pt x="70" y="169"/>
                  </a:lnTo>
                  <a:lnTo>
                    <a:pt x="76" y="168"/>
                  </a:lnTo>
                  <a:lnTo>
                    <a:pt x="80" y="165"/>
                  </a:lnTo>
                  <a:lnTo>
                    <a:pt x="84" y="165"/>
                  </a:lnTo>
                  <a:lnTo>
                    <a:pt x="86" y="170"/>
                  </a:lnTo>
                  <a:lnTo>
                    <a:pt x="88" y="173"/>
                  </a:lnTo>
                  <a:lnTo>
                    <a:pt x="92" y="176"/>
                  </a:lnTo>
                  <a:lnTo>
                    <a:pt x="91" y="178"/>
                  </a:lnTo>
                  <a:lnTo>
                    <a:pt x="81" y="182"/>
                  </a:lnTo>
                  <a:lnTo>
                    <a:pt x="76" y="186"/>
                  </a:lnTo>
                  <a:lnTo>
                    <a:pt x="71" y="188"/>
                  </a:lnTo>
                  <a:lnTo>
                    <a:pt x="68" y="192"/>
                  </a:lnTo>
                  <a:lnTo>
                    <a:pt x="66" y="195"/>
                  </a:lnTo>
                  <a:lnTo>
                    <a:pt x="66" y="201"/>
                  </a:lnTo>
                  <a:lnTo>
                    <a:pt x="69" y="204"/>
                  </a:lnTo>
                  <a:lnTo>
                    <a:pt x="71" y="206"/>
                  </a:lnTo>
                  <a:lnTo>
                    <a:pt x="77" y="207"/>
                  </a:lnTo>
                  <a:lnTo>
                    <a:pt x="84" y="207"/>
                  </a:lnTo>
                  <a:lnTo>
                    <a:pt x="92" y="203"/>
                  </a:lnTo>
                  <a:lnTo>
                    <a:pt x="99" y="199"/>
                  </a:lnTo>
                  <a:lnTo>
                    <a:pt x="106" y="192"/>
                  </a:lnTo>
                  <a:lnTo>
                    <a:pt x="110" y="185"/>
                  </a:lnTo>
                  <a:lnTo>
                    <a:pt x="114" y="177"/>
                  </a:lnTo>
                  <a:lnTo>
                    <a:pt x="116" y="170"/>
                  </a:lnTo>
                  <a:lnTo>
                    <a:pt x="118" y="163"/>
                  </a:lnTo>
                  <a:lnTo>
                    <a:pt x="124" y="155"/>
                  </a:lnTo>
                  <a:lnTo>
                    <a:pt x="127" y="149"/>
                  </a:lnTo>
                  <a:lnTo>
                    <a:pt x="129" y="144"/>
                  </a:lnTo>
                  <a:lnTo>
                    <a:pt x="130" y="139"/>
                  </a:lnTo>
                  <a:lnTo>
                    <a:pt x="129" y="131"/>
                  </a:lnTo>
                  <a:lnTo>
                    <a:pt x="127" y="121"/>
                  </a:lnTo>
                  <a:lnTo>
                    <a:pt x="125" y="112"/>
                  </a:lnTo>
                  <a:lnTo>
                    <a:pt x="125" y="105"/>
                  </a:lnTo>
                  <a:lnTo>
                    <a:pt x="126" y="100"/>
                  </a:lnTo>
                  <a:lnTo>
                    <a:pt x="129" y="91"/>
                  </a:lnTo>
                  <a:lnTo>
                    <a:pt x="131" y="82"/>
                  </a:lnTo>
                  <a:lnTo>
                    <a:pt x="133" y="7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99" name="Freeform 54"/>
            <p:cNvSpPr>
              <a:spLocks/>
            </p:cNvSpPr>
            <p:nvPr/>
          </p:nvSpPr>
          <p:spPr bwMode="auto">
            <a:xfrm>
              <a:off x="1601" y="1667"/>
              <a:ext cx="25" cy="20"/>
            </a:xfrm>
            <a:custGeom>
              <a:avLst/>
              <a:gdLst>
                <a:gd name="T0" fmla="*/ 0 w 51"/>
                <a:gd name="T1" fmla="*/ 0 h 41"/>
                <a:gd name="T2" fmla="*/ 0 w 51"/>
                <a:gd name="T3" fmla="*/ 0 h 41"/>
                <a:gd name="T4" fmla="*/ 0 w 51"/>
                <a:gd name="T5" fmla="*/ 0 h 41"/>
                <a:gd name="T6" fmla="*/ 0 w 51"/>
                <a:gd name="T7" fmla="*/ 0 h 41"/>
                <a:gd name="T8" fmla="*/ 0 w 51"/>
                <a:gd name="T9" fmla="*/ 0 h 41"/>
                <a:gd name="T10" fmla="*/ 0 w 51"/>
                <a:gd name="T11" fmla="*/ 0 h 41"/>
                <a:gd name="T12" fmla="*/ 0 w 51"/>
                <a:gd name="T13" fmla="*/ 0 h 41"/>
                <a:gd name="T14" fmla="*/ 0 w 51"/>
                <a:gd name="T15" fmla="*/ 0 h 41"/>
                <a:gd name="T16" fmla="*/ 0 w 51"/>
                <a:gd name="T17" fmla="*/ 0 h 41"/>
                <a:gd name="T18" fmla="*/ 0 w 51"/>
                <a:gd name="T19" fmla="*/ 0 h 41"/>
                <a:gd name="T20" fmla="*/ 0 w 51"/>
                <a:gd name="T21" fmla="*/ 0 h 41"/>
                <a:gd name="T22" fmla="*/ 0 w 51"/>
                <a:gd name="T23" fmla="*/ 0 h 41"/>
                <a:gd name="T24" fmla="*/ 0 w 51"/>
                <a:gd name="T25" fmla="*/ 0 h 41"/>
                <a:gd name="T26" fmla="*/ 0 w 51"/>
                <a:gd name="T27" fmla="*/ 0 h 41"/>
                <a:gd name="T28" fmla="*/ 0 w 51"/>
                <a:gd name="T29" fmla="*/ 0 h 41"/>
                <a:gd name="T30" fmla="*/ 0 w 51"/>
                <a:gd name="T31" fmla="*/ 0 h 41"/>
                <a:gd name="T32" fmla="*/ 0 w 51"/>
                <a:gd name="T33" fmla="*/ 0 h 41"/>
                <a:gd name="T34" fmla="*/ 0 w 51"/>
                <a:gd name="T35" fmla="*/ 0 h 41"/>
                <a:gd name="T36" fmla="*/ 0 w 51"/>
                <a:gd name="T37" fmla="*/ 0 h 41"/>
                <a:gd name="T38" fmla="*/ 0 w 51"/>
                <a:gd name="T39" fmla="*/ 0 h 41"/>
                <a:gd name="T40" fmla="*/ 0 w 51"/>
                <a:gd name="T41" fmla="*/ 0 h 41"/>
                <a:gd name="T42" fmla="*/ 0 w 51"/>
                <a:gd name="T43" fmla="*/ 0 h 41"/>
                <a:gd name="T44" fmla="*/ 0 w 51"/>
                <a:gd name="T45" fmla="*/ 0 h 41"/>
                <a:gd name="T46" fmla="*/ 0 w 51"/>
                <a:gd name="T47" fmla="*/ 0 h 41"/>
                <a:gd name="T48" fmla="*/ 0 w 51"/>
                <a:gd name="T49" fmla="*/ 0 h 41"/>
                <a:gd name="T50" fmla="*/ 0 w 51"/>
                <a:gd name="T51" fmla="*/ 0 h 41"/>
                <a:gd name="T52" fmla="*/ 0 w 51"/>
                <a:gd name="T53" fmla="*/ 0 h 41"/>
                <a:gd name="T54" fmla="*/ 0 w 51"/>
                <a:gd name="T55" fmla="*/ 0 h 41"/>
                <a:gd name="T56" fmla="*/ 0 w 51"/>
                <a:gd name="T57" fmla="*/ 0 h 41"/>
                <a:gd name="T58" fmla="*/ 0 w 51"/>
                <a:gd name="T59" fmla="*/ 0 h 41"/>
                <a:gd name="T60" fmla="*/ 0 w 51"/>
                <a:gd name="T61" fmla="*/ 0 h 41"/>
                <a:gd name="T62" fmla="*/ 0 w 51"/>
                <a:gd name="T63" fmla="*/ 0 h 41"/>
                <a:gd name="T64" fmla="*/ 0 w 51"/>
                <a:gd name="T65" fmla="*/ 0 h 41"/>
                <a:gd name="T66" fmla="*/ 0 w 51"/>
                <a:gd name="T67" fmla="*/ 0 h 41"/>
                <a:gd name="T68" fmla="*/ 0 w 51"/>
                <a:gd name="T69" fmla="*/ 0 h 41"/>
                <a:gd name="T70" fmla="*/ 0 w 51"/>
                <a:gd name="T71" fmla="*/ 0 h 41"/>
                <a:gd name="T72" fmla="*/ 0 w 51"/>
                <a:gd name="T73" fmla="*/ 0 h 41"/>
                <a:gd name="T74" fmla="*/ 0 w 51"/>
                <a:gd name="T75" fmla="*/ 0 h 41"/>
                <a:gd name="T76" fmla="*/ 0 w 51"/>
                <a:gd name="T77" fmla="*/ 0 h 4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1"/>
                <a:gd name="T118" fmla="*/ 0 h 41"/>
                <a:gd name="T119" fmla="*/ 51 w 51"/>
                <a:gd name="T120" fmla="*/ 41 h 4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1" h="41">
                  <a:moveTo>
                    <a:pt x="44" y="16"/>
                  </a:moveTo>
                  <a:lnTo>
                    <a:pt x="45" y="16"/>
                  </a:lnTo>
                  <a:lnTo>
                    <a:pt x="46" y="16"/>
                  </a:lnTo>
                  <a:lnTo>
                    <a:pt x="49" y="16"/>
                  </a:lnTo>
                  <a:lnTo>
                    <a:pt x="50" y="16"/>
                  </a:lnTo>
                  <a:lnTo>
                    <a:pt x="50" y="15"/>
                  </a:lnTo>
                  <a:lnTo>
                    <a:pt x="51" y="14"/>
                  </a:lnTo>
                  <a:lnTo>
                    <a:pt x="51" y="13"/>
                  </a:lnTo>
                  <a:lnTo>
                    <a:pt x="51" y="8"/>
                  </a:lnTo>
                  <a:lnTo>
                    <a:pt x="49" y="5"/>
                  </a:lnTo>
                  <a:lnTo>
                    <a:pt x="44" y="1"/>
                  </a:lnTo>
                  <a:lnTo>
                    <a:pt x="41" y="0"/>
                  </a:lnTo>
                  <a:lnTo>
                    <a:pt x="35" y="3"/>
                  </a:lnTo>
                  <a:lnTo>
                    <a:pt x="27" y="5"/>
                  </a:lnTo>
                  <a:lnTo>
                    <a:pt x="19" y="7"/>
                  </a:lnTo>
                  <a:lnTo>
                    <a:pt x="13" y="8"/>
                  </a:lnTo>
                  <a:lnTo>
                    <a:pt x="9" y="11"/>
                  </a:lnTo>
                  <a:lnTo>
                    <a:pt x="6" y="14"/>
                  </a:lnTo>
                  <a:lnTo>
                    <a:pt x="3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0" y="25"/>
                  </a:lnTo>
                  <a:lnTo>
                    <a:pt x="1" y="28"/>
                  </a:lnTo>
                  <a:lnTo>
                    <a:pt x="3" y="30"/>
                  </a:lnTo>
                  <a:lnTo>
                    <a:pt x="6" y="33"/>
                  </a:lnTo>
                  <a:lnTo>
                    <a:pt x="9" y="36"/>
                  </a:lnTo>
                  <a:lnTo>
                    <a:pt x="11" y="39"/>
                  </a:lnTo>
                  <a:lnTo>
                    <a:pt x="12" y="41"/>
                  </a:lnTo>
                  <a:lnTo>
                    <a:pt x="43" y="30"/>
                  </a:lnTo>
                  <a:lnTo>
                    <a:pt x="43" y="29"/>
                  </a:lnTo>
                  <a:lnTo>
                    <a:pt x="44" y="28"/>
                  </a:lnTo>
                  <a:lnTo>
                    <a:pt x="45" y="25"/>
                  </a:lnTo>
                  <a:lnTo>
                    <a:pt x="46" y="22"/>
                  </a:lnTo>
                  <a:lnTo>
                    <a:pt x="35" y="20"/>
                  </a:lnTo>
                  <a:lnTo>
                    <a:pt x="36" y="18"/>
                  </a:lnTo>
                  <a:lnTo>
                    <a:pt x="39" y="16"/>
                  </a:lnTo>
                  <a:lnTo>
                    <a:pt x="44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00" name="Freeform 55"/>
            <p:cNvSpPr>
              <a:spLocks/>
            </p:cNvSpPr>
            <p:nvPr/>
          </p:nvSpPr>
          <p:spPr bwMode="auto">
            <a:xfrm>
              <a:off x="1498" y="1891"/>
              <a:ext cx="86" cy="106"/>
            </a:xfrm>
            <a:custGeom>
              <a:avLst/>
              <a:gdLst>
                <a:gd name="T0" fmla="*/ 0 w 173"/>
                <a:gd name="T1" fmla="*/ 1 h 212"/>
                <a:gd name="T2" fmla="*/ 0 w 173"/>
                <a:gd name="T3" fmla="*/ 1 h 212"/>
                <a:gd name="T4" fmla="*/ 0 w 173"/>
                <a:gd name="T5" fmla="*/ 1 h 212"/>
                <a:gd name="T6" fmla="*/ 0 w 173"/>
                <a:gd name="T7" fmla="*/ 1 h 212"/>
                <a:gd name="T8" fmla="*/ 0 w 173"/>
                <a:gd name="T9" fmla="*/ 1 h 212"/>
                <a:gd name="T10" fmla="*/ 0 w 173"/>
                <a:gd name="T11" fmla="*/ 1 h 212"/>
                <a:gd name="T12" fmla="*/ 0 w 173"/>
                <a:gd name="T13" fmla="*/ 1 h 212"/>
                <a:gd name="T14" fmla="*/ 0 w 173"/>
                <a:gd name="T15" fmla="*/ 1 h 212"/>
                <a:gd name="T16" fmla="*/ 0 w 173"/>
                <a:gd name="T17" fmla="*/ 1 h 212"/>
                <a:gd name="T18" fmla="*/ 0 w 173"/>
                <a:gd name="T19" fmla="*/ 1 h 212"/>
                <a:gd name="T20" fmla="*/ 0 w 173"/>
                <a:gd name="T21" fmla="*/ 1 h 212"/>
                <a:gd name="T22" fmla="*/ 0 w 173"/>
                <a:gd name="T23" fmla="*/ 1 h 212"/>
                <a:gd name="T24" fmla="*/ 0 w 173"/>
                <a:gd name="T25" fmla="*/ 1 h 212"/>
                <a:gd name="T26" fmla="*/ 0 w 173"/>
                <a:gd name="T27" fmla="*/ 1 h 212"/>
                <a:gd name="T28" fmla="*/ 0 w 173"/>
                <a:gd name="T29" fmla="*/ 1 h 212"/>
                <a:gd name="T30" fmla="*/ 0 w 173"/>
                <a:gd name="T31" fmla="*/ 1 h 212"/>
                <a:gd name="T32" fmla="*/ 0 w 173"/>
                <a:gd name="T33" fmla="*/ 1 h 212"/>
                <a:gd name="T34" fmla="*/ 0 w 173"/>
                <a:gd name="T35" fmla="*/ 1 h 212"/>
                <a:gd name="T36" fmla="*/ 0 w 173"/>
                <a:gd name="T37" fmla="*/ 1 h 212"/>
                <a:gd name="T38" fmla="*/ 0 w 173"/>
                <a:gd name="T39" fmla="*/ 1 h 212"/>
                <a:gd name="T40" fmla="*/ 0 w 173"/>
                <a:gd name="T41" fmla="*/ 1 h 212"/>
                <a:gd name="T42" fmla="*/ 0 w 173"/>
                <a:gd name="T43" fmla="*/ 1 h 212"/>
                <a:gd name="T44" fmla="*/ 0 w 173"/>
                <a:gd name="T45" fmla="*/ 1 h 212"/>
                <a:gd name="T46" fmla="*/ 0 w 173"/>
                <a:gd name="T47" fmla="*/ 1 h 212"/>
                <a:gd name="T48" fmla="*/ 0 w 173"/>
                <a:gd name="T49" fmla="*/ 1 h 212"/>
                <a:gd name="T50" fmla="*/ 0 w 173"/>
                <a:gd name="T51" fmla="*/ 1 h 212"/>
                <a:gd name="T52" fmla="*/ 0 w 173"/>
                <a:gd name="T53" fmla="*/ 1 h 212"/>
                <a:gd name="T54" fmla="*/ 0 w 173"/>
                <a:gd name="T55" fmla="*/ 1 h 212"/>
                <a:gd name="T56" fmla="*/ 0 w 173"/>
                <a:gd name="T57" fmla="*/ 1 h 212"/>
                <a:gd name="T58" fmla="*/ 0 w 173"/>
                <a:gd name="T59" fmla="*/ 1 h 212"/>
                <a:gd name="T60" fmla="*/ 0 w 173"/>
                <a:gd name="T61" fmla="*/ 1 h 212"/>
                <a:gd name="T62" fmla="*/ 0 w 173"/>
                <a:gd name="T63" fmla="*/ 1 h 212"/>
                <a:gd name="T64" fmla="*/ 0 w 173"/>
                <a:gd name="T65" fmla="*/ 1 h 212"/>
                <a:gd name="T66" fmla="*/ 0 w 173"/>
                <a:gd name="T67" fmla="*/ 1 h 212"/>
                <a:gd name="T68" fmla="*/ 0 w 173"/>
                <a:gd name="T69" fmla="*/ 1 h 212"/>
                <a:gd name="T70" fmla="*/ 0 w 173"/>
                <a:gd name="T71" fmla="*/ 1 h 212"/>
                <a:gd name="T72" fmla="*/ 0 w 173"/>
                <a:gd name="T73" fmla="*/ 1 h 212"/>
                <a:gd name="T74" fmla="*/ 0 w 173"/>
                <a:gd name="T75" fmla="*/ 1 h 212"/>
                <a:gd name="T76" fmla="*/ 0 w 173"/>
                <a:gd name="T77" fmla="*/ 1 h 212"/>
                <a:gd name="T78" fmla="*/ 0 w 173"/>
                <a:gd name="T79" fmla="*/ 1 h 212"/>
                <a:gd name="T80" fmla="*/ 0 w 173"/>
                <a:gd name="T81" fmla="*/ 1 h 212"/>
                <a:gd name="T82" fmla="*/ 0 w 173"/>
                <a:gd name="T83" fmla="*/ 0 h 2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3"/>
                <a:gd name="T127" fmla="*/ 0 h 212"/>
                <a:gd name="T128" fmla="*/ 173 w 173"/>
                <a:gd name="T129" fmla="*/ 212 h 2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3" h="212">
                  <a:moveTo>
                    <a:pt x="34" y="3"/>
                  </a:moveTo>
                  <a:lnTo>
                    <a:pt x="34" y="7"/>
                  </a:lnTo>
                  <a:lnTo>
                    <a:pt x="31" y="18"/>
                  </a:lnTo>
                  <a:lnTo>
                    <a:pt x="28" y="34"/>
                  </a:lnTo>
                  <a:lnTo>
                    <a:pt x="21" y="54"/>
                  </a:lnTo>
                  <a:lnTo>
                    <a:pt x="13" y="79"/>
                  </a:lnTo>
                  <a:lnTo>
                    <a:pt x="5" y="111"/>
                  </a:lnTo>
                  <a:lnTo>
                    <a:pt x="0" y="142"/>
                  </a:lnTo>
                  <a:lnTo>
                    <a:pt x="2" y="167"/>
                  </a:lnTo>
                  <a:lnTo>
                    <a:pt x="6" y="175"/>
                  </a:lnTo>
                  <a:lnTo>
                    <a:pt x="12" y="183"/>
                  </a:lnTo>
                  <a:lnTo>
                    <a:pt x="17" y="191"/>
                  </a:lnTo>
                  <a:lnTo>
                    <a:pt x="23" y="198"/>
                  </a:lnTo>
                  <a:lnTo>
                    <a:pt x="28" y="204"/>
                  </a:lnTo>
                  <a:lnTo>
                    <a:pt x="32" y="208"/>
                  </a:lnTo>
                  <a:lnTo>
                    <a:pt x="36" y="210"/>
                  </a:lnTo>
                  <a:lnTo>
                    <a:pt x="37" y="212"/>
                  </a:lnTo>
                  <a:lnTo>
                    <a:pt x="38" y="212"/>
                  </a:lnTo>
                  <a:lnTo>
                    <a:pt x="40" y="209"/>
                  </a:lnTo>
                  <a:lnTo>
                    <a:pt x="40" y="205"/>
                  </a:lnTo>
                  <a:lnTo>
                    <a:pt x="37" y="195"/>
                  </a:lnTo>
                  <a:lnTo>
                    <a:pt x="30" y="179"/>
                  </a:lnTo>
                  <a:lnTo>
                    <a:pt x="24" y="157"/>
                  </a:lnTo>
                  <a:lnTo>
                    <a:pt x="21" y="136"/>
                  </a:lnTo>
                  <a:lnTo>
                    <a:pt x="26" y="121"/>
                  </a:lnTo>
                  <a:lnTo>
                    <a:pt x="31" y="110"/>
                  </a:lnTo>
                  <a:lnTo>
                    <a:pt x="35" y="104"/>
                  </a:lnTo>
                  <a:lnTo>
                    <a:pt x="36" y="102"/>
                  </a:lnTo>
                  <a:lnTo>
                    <a:pt x="37" y="106"/>
                  </a:lnTo>
                  <a:lnTo>
                    <a:pt x="39" y="117"/>
                  </a:lnTo>
                  <a:lnTo>
                    <a:pt x="43" y="132"/>
                  </a:lnTo>
                  <a:lnTo>
                    <a:pt x="46" y="141"/>
                  </a:lnTo>
                  <a:lnTo>
                    <a:pt x="52" y="137"/>
                  </a:lnTo>
                  <a:lnTo>
                    <a:pt x="58" y="124"/>
                  </a:lnTo>
                  <a:lnTo>
                    <a:pt x="62" y="117"/>
                  </a:lnTo>
                  <a:lnTo>
                    <a:pt x="67" y="111"/>
                  </a:lnTo>
                  <a:lnTo>
                    <a:pt x="75" y="106"/>
                  </a:lnTo>
                  <a:lnTo>
                    <a:pt x="80" y="102"/>
                  </a:lnTo>
                  <a:lnTo>
                    <a:pt x="85" y="100"/>
                  </a:lnTo>
                  <a:lnTo>
                    <a:pt x="92" y="99"/>
                  </a:lnTo>
                  <a:lnTo>
                    <a:pt x="99" y="99"/>
                  </a:lnTo>
                  <a:lnTo>
                    <a:pt x="106" y="98"/>
                  </a:lnTo>
                  <a:lnTo>
                    <a:pt x="113" y="96"/>
                  </a:lnTo>
                  <a:lnTo>
                    <a:pt x="121" y="94"/>
                  </a:lnTo>
                  <a:lnTo>
                    <a:pt x="129" y="92"/>
                  </a:lnTo>
                  <a:lnTo>
                    <a:pt x="138" y="87"/>
                  </a:lnTo>
                  <a:lnTo>
                    <a:pt x="148" y="84"/>
                  </a:lnTo>
                  <a:lnTo>
                    <a:pt x="155" y="80"/>
                  </a:lnTo>
                  <a:lnTo>
                    <a:pt x="161" y="78"/>
                  </a:lnTo>
                  <a:lnTo>
                    <a:pt x="166" y="77"/>
                  </a:lnTo>
                  <a:lnTo>
                    <a:pt x="170" y="76"/>
                  </a:lnTo>
                  <a:lnTo>
                    <a:pt x="172" y="74"/>
                  </a:lnTo>
                  <a:lnTo>
                    <a:pt x="173" y="74"/>
                  </a:lnTo>
                  <a:lnTo>
                    <a:pt x="170" y="74"/>
                  </a:lnTo>
                  <a:lnTo>
                    <a:pt x="160" y="76"/>
                  </a:lnTo>
                  <a:lnTo>
                    <a:pt x="146" y="77"/>
                  </a:lnTo>
                  <a:lnTo>
                    <a:pt x="130" y="79"/>
                  </a:lnTo>
                  <a:lnTo>
                    <a:pt x="113" y="81"/>
                  </a:lnTo>
                  <a:lnTo>
                    <a:pt x="97" y="84"/>
                  </a:lnTo>
                  <a:lnTo>
                    <a:pt x="82" y="86"/>
                  </a:lnTo>
                  <a:lnTo>
                    <a:pt x="70" y="88"/>
                  </a:lnTo>
                  <a:lnTo>
                    <a:pt x="54" y="89"/>
                  </a:lnTo>
                  <a:lnTo>
                    <a:pt x="49" y="85"/>
                  </a:lnTo>
                  <a:lnTo>
                    <a:pt x="46" y="79"/>
                  </a:lnTo>
                  <a:lnTo>
                    <a:pt x="42" y="80"/>
                  </a:lnTo>
                  <a:lnTo>
                    <a:pt x="35" y="86"/>
                  </a:lnTo>
                  <a:lnTo>
                    <a:pt x="29" y="88"/>
                  </a:lnTo>
                  <a:lnTo>
                    <a:pt x="26" y="87"/>
                  </a:lnTo>
                  <a:lnTo>
                    <a:pt x="26" y="83"/>
                  </a:lnTo>
                  <a:lnTo>
                    <a:pt x="28" y="70"/>
                  </a:lnTo>
                  <a:lnTo>
                    <a:pt x="31" y="51"/>
                  </a:lnTo>
                  <a:lnTo>
                    <a:pt x="36" y="33"/>
                  </a:lnTo>
                  <a:lnTo>
                    <a:pt x="42" y="21"/>
                  </a:lnTo>
                  <a:lnTo>
                    <a:pt x="47" y="17"/>
                  </a:lnTo>
                  <a:lnTo>
                    <a:pt x="53" y="13"/>
                  </a:lnTo>
                  <a:lnTo>
                    <a:pt x="60" y="13"/>
                  </a:lnTo>
                  <a:lnTo>
                    <a:pt x="67" y="16"/>
                  </a:lnTo>
                  <a:lnTo>
                    <a:pt x="68" y="16"/>
                  </a:lnTo>
                  <a:lnTo>
                    <a:pt x="67" y="13"/>
                  </a:lnTo>
                  <a:lnTo>
                    <a:pt x="62" y="10"/>
                  </a:lnTo>
                  <a:lnTo>
                    <a:pt x="55" y="5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4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01" name="Freeform 56"/>
            <p:cNvSpPr>
              <a:spLocks/>
            </p:cNvSpPr>
            <p:nvPr/>
          </p:nvSpPr>
          <p:spPr bwMode="auto">
            <a:xfrm>
              <a:off x="1575" y="1899"/>
              <a:ext cx="35" cy="19"/>
            </a:xfrm>
            <a:custGeom>
              <a:avLst/>
              <a:gdLst>
                <a:gd name="T0" fmla="*/ 1 w 69"/>
                <a:gd name="T1" fmla="*/ 0 h 38"/>
                <a:gd name="T2" fmla="*/ 1 w 69"/>
                <a:gd name="T3" fmla="*/ 1 h 38"/>
                <a:gd name="T4" fmla="*/ 0 w 69"/>
                <a:gd name="T5" fmla="*/ 1 h 38"/>
                <a:gd name="T6" fmla="*/ 1 w 69"/>
                <a:gd name="T7" fmla="*/ 1 h 38"/>
                <a:gd name="T8" fmla="*/ 1 w 69"/>
                <a:gd name="T9" fmla="*/ 1 h 38"/>
                <a:gd name="T10" fmla="*/ 1 w 69"/>
                <a:gd name="T11" fmla="*/ 1 h 38"/>
                <a:gd name="T12" fmla="*/ 1 w 69"/>
                <a:gd name="T13" fmla="*/ 1 h 38"/>
                <a:gd name="T14" fmla="*/ 1 w 69"/>
                <a:gd name="T15" fmla="*/ 1 h 38"/>
                <a:gd name="T16" fmla="*/ 1 w 69"/>
                <a:gd name="T17" fmla="*/ 1 h 38"/>
                <a:gd name="T18" fmla="*/ 1 w 69"/>
                <a:gd name="T19" fmla="*/ 1 h 38"/>
                <a:gd name="T20" fmla="*/ 1 w 69"/>
                <a:gd name="T21" fmla="*/ 0 h 38"/>
                <a:gd name="T22" fmla="*/ 1 w 69"/>
                <a:gd name="T23" fmla="*/ 0 h 38"/>
                <a:gd name="T24" fmla="*/ 1 w 69"/>
                <a:gd name="T25" fmla="*/ 0 h 38"/>
                <a:gd name="T26" fmla="*/ 1 w 69"/>
                <a:gd name="T27" fmla="*/ 0 h 38"/>
                <a:gd name="T28" fmla="*/ 1 w 69"/>
                <a:gd name="T29" fmla="*/ 0 h 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9"/>
                <a:gd name="T46" fmla="*/ 0 h 38"/>
                <a:gd name="T47" fmla="*/ 69 w 69"/>
                <a:gd name="T48" fmla="*/ 38 h 3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9" h="38">
                  <a:moveTo>
                    <a:pt x="69" y="0"/>
                  </a:moveTo>
                  <a:lnTo>
                    <a:pt x="65" y="29"/>
                  </a:lnTo>
                  <a:lnTo>
                    <a:pt x="0" y="38"/>
                  </a:lnTo>
                  <a:lnTo>
                    <a:pt x="1" y="33"/>
                  </a:lnTo>
                  <a:lnTo>
                    <a:pt x="4" y="22"/>
                  </a:lnTo>
                  <a:lnTo>
                    <a:pt x="10" y="10"/>
                  </a:lnTo>
                  <a:lnTo>
                    <a:pt x="21" y="3"/>
                  </a:lnTo>
                  <a:lnTo>
                    <a:pt x="28" y="2"/>
                  </a:lnTo>
                  <a:lnTo>
                    <a:pt x="36" y="1"/>
                  </a:lnTo>
                  <a:lnTo>
                    <a:pt x="44" y="1"/>
                  </a:lnTo>
                  <a:lnTo>
                    <a:pt x="53" y="0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02" name="Freeform 57"/>
            <p:cNvSpPr>
              <a:spLocks/>
            </p:cNvSpPr>
            <p:nvPr/>
          </p:nvSpPr>
          <p:spPr bwMode="auto">
            <a:xfrm>
              <a:off x="1618" y="1899"/>
              <a:ext cx="19" cy="38"/>
            </a:xfrm>
            <a:custGeom>
              <a:avLst/>
              <a:gdLst>
                <a:gd name="T0" fmla="*/ 0 w 38"/>
                <a:gd name="T1" fmla="*/ 0 h 75"/>
                <a:gd name="T2" fmla="*/ 0 w 38"/>
                <a:gd name="T3" fmla="*/ 1 h 75"/>
                <a:gd name="T4" fmla="*/ 1 w 38"/>
                <a:gd name="T5" fmla="*/ 1 h 75"/>
                <a:gd name="T6" fmla="*/ 1 w 38"/>
                <a:gd name="T7" fmla="*/ 1 h 75"/>
                <a:gd name="T8" fmla="*/ 1 w 38"/>
                <a:gd name="T9" fmla="*/ 1 h 75"/>
                <a:gd name="T10" fmla="*/ 1 w 38"/>
                <a:gd name="T11" fmla="*/ 1 h 75"/>
                <a:gd name="T12" fmla="*/ 1 w 38"/>
                <a:gd name="T13" fmla="*/ 1 h 75"/>
                <a:gd name="T14" fmla="*/ 1 w 38"/>
                <a:gd name="T15" fmla="*/ 1 h 75"/>
                <a:gd name="T16" fmla="*/ 1 w 38"/>
                <a:gd name="T17" fmla="*/ 1 h 75"/>
                <a:gd name="T18" fmla="*/ 1 w 38"/>
                <a:gd name="T19" fmla="*/ 1 h 75"/>
                <a:gd name="T20" fmla="*/ 1 w 38"/>
                <a:gd name="T21" fmla="*/ 1 h 75"/>
                <a:gd name="T22" fmla="*/ 1 w 38"/>
                <a:gd name="T23" fmla="*/ 1 h 75"/>
                <a:gd name="T24" fmla="*/ 1 w 38"/>
                <a:gd name="T25" fmla="*/ 1 h 75"/>
                <a:gd name="T26" fmla="*/ 1 w 38"/>
                <a:gd name="T27" fmla="*/ 1 h 75"/>
                <a:gd name="T28" fmla="*/ 1 w 38"/>
                <a:gd name="T29" fmla="*/ 1 h 75"/>
                <a:gd name="T30" fmla="*/ 1 w 38"/>
                <a:gd name="T31" fmla="*/ 1 h 75"/>
                <a:gd name="T32" fmla="*/ 1 w 38"/>
                <a:gd name="T33" fmla="*/ 1 h 75"/>
                <a:gd name="T34" fmla="*/ 1 w 38"/>
                <a:gd name="T35" fmla="*/ 1 h 75"/>
                <a:gd name="T36" fmla="*/ 0 w 38"/>
                <a:gd name="T37" fmla="*/ 0 h 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8"/>
                <a:gd name="T58" fmla="*/ 0 h 75"/>
                <a:gd name="T59" fmla="*/ 38 w 38"/>
                <a:gd name="T60" fmla="*/ 75 h 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8" h="75">
                  <a:moveTo>
                    <a:pt x="0" y="0"/>
                  </a:moveTo>
                  <a:lnTo>
                    <a:pt x="0" y="5"/>
                  </a:lnTo>
                  <a:lnTo>
                    <a:pt x="1" y="18"/>
                  </a:lnTo>
                  <a:lnTo>
                    <a:pt x="2" y="33"/>
                  </a:lnTo>
                  <a:lnTo>
                    <a:pt x="4" y="44"/>
                  </a:lnTo>
                  <a:lnTo>
                    <a:pt x="9" y="52"/>
                  </a:lnTo>
                  <a:lnTo>
                    <a:pt x="16" y="62"/>
                  </a:lnTo>
                  <a:lnTo>
                    <a:pt x="21" y="71"/>
                  </a:lnTo>
                  <a:lnTo>
                    <a:pt x="23" y="75"/>
                  </a:lnTo>
                  <a:lnTo>
                    <a:pt x="38" y="72"/>
                  </a:lnTo>
                  <a:lnTo>
                    <a:pt x="37" y="72"/>
                  </a:lnTo>
                  <a:lnTo>
                    <a:pt x="34" y="70"/>
                  </a:lnTo>
                  <a:lnTo>
                    <a:pt x="30" y="63"/>
                  </a:lnTo>
                  <a:lnTo>
                    <a:pt x="25" y="52"/>
                  </a:lnTo>
                  <a:lnTo>
                    <a:pt x="23" y="35"/>
                  </a:lnTo>
                  <a:lnTo>
                    <a:pt x="22" y="19"/>
                  </a:lnTo>
                  <a:lnTo>
                    <a:pt x="23" y="7"/>
                  </a:lnTo>
                  <a:lnTo>
                    <a:pt x="2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03" name="Freeform 58"/>
            <p:cNvSpPr>
              <a:spLocks/>
            </p:cNvSpPr>
            <p:nvPr/>
          </p:nvSpPr>
          <p:spPr bwMode="auto">
            <a:xfrm>
              <a:off x="1676" y="1857"/>
              <a:ext cx="110" cy="36"/>
            </a:xfrm>
            <a:custGeom>
              <a:avLst/>
              <a:gdLst>
                <a:gd name="T0" fmla="*/ 0 w 221"/>
                <a:gd name="T1" fmla="*/ 1 h 71"/>
                <a:gd name="T2" fmla="*/ 0 w 221"/>
                <a:gd name="T3" fmla="*/ 1 h 71"/>
                <a:gd name="T4" fmla="*/ 0 w 221"/>
                <a:gd name="T5" fmla="*/ 1 h 71"/>
                <a:gd name="T6" fmla="*/ 0 w 221"/>
                <a:gd name="T7" fmla="*/ 1 h 71"/>
                <a:gd name="T8" fmla="*/ 0 w 221"/>
                <a:gd name="T9" fmla="*/ 1 h 71"/>
                <a:gd name="T10" fmla="*/ 0 w 221"/>
                <a:gd name="T11" fmla="*/ 1 h 71"/>
                <a:gd name="T12" fmla="*/ 0 w 221"/>
                <a:gd name="T13" fmla="*/ 1 h 71"/>
                <a:gd name="T14" fmla="*/ 0 w 221"/>
                <a:gd name="T15" fmla="*/ 1 h 71"/>
                <a:gd name="T16" fmla="*/ 0 w 221"/>
                <a:gd name="T17" fmla="*/ 1 h 71"/>
                <a:gd name="T18" fmla="*/ 0 w 221"/>
                <a:gd name="T19" fmla="*/ 1 h 71"/>
                <a:gd name="T20" fmla="*/ 0 w 221"/>
                <a:gd name="T21" fmla="*/ 1 h 71"/>
                <a:gd name="T22" fmla="*/ 0 w 221"/>
                <a:gd name="T23" fmla="*/ 1 h 71"/>
                <a:gd name="T24" fmla="*/ 0 w 221"/>
                <a:gd name="T25" fmla="*/ 1 h 71"/>
                <a:gd name="T26" fmla="*/ 0 w 221"/>
                <a:gd name="T27" fmla="*/ 1 h 71"/>
                <a:gd name="T28" fmla="*/ 0 w 221"/>
                <a:gd name="T29" fmla="*/ 1 h 71"/>
                <a:gd name="T30" fmla="*/ 0 w 221"/>
                <a:gd name="T31" fmla="*/ 1 h 71"/>
                <a:gd name="T32" fmla="*/ 0 w 221"/>
                <a:gd name="T33" fmla="*/ 1 h 71"/>
                <a:gd name="T34" fmla="*/ 0 w 221"/>
                <a:gd name="T35" fmla="*/ 1 h 71"/>
                <a:gd name="T36" fmla="*/ 0 w 221"/>
                <a:gd name="T37" fmla="*/ 1 h 71"/>
                <a:gd name="T38" fmla="*/ 0 w 221"/>
                <a:gd name="T39" fmla="*/ 1 h 71"/>
                <a:gd name="T40" fmla="*/ 0 w 221"/>
                <a:gd name="T41" fmla="*/ 1 h 71"/>
                <a:gd name="T42" fmla="*/ 0 w 221"/>
                <a:gd name="T43" fmla="*/ 1 h 71"/>
                <a:gd name="T44" fmla="*/ 0 w 221"/>
                <a:gd name="T45" fmla="*/ 1 h 71"/>
                <a:gd name="T46" fmla="*/ 0 w 221"/>
                <a:gd name="T47" fmla="*/ 1 h 71"/>
                <a:gd name="T48" fmla="*/ 0 w 221"/>
                <a:gd name="T49" fmla="*/ 1 h 71"/>
                <a:gd name="T50" fmla="*/ 0 w 221"/>
                <a:gd name="T51" fmla="*/ 1 h 71"/>
                <a:gd name="T52" fmla="*/ 0 w 221"/>
                <a:gd name="T53" fmla="*/ 1 h 71"/>
                <a:gd name="T54" fmla="*/ 0 w 221"/>
                <a:gd name="T55" fmla="*/ 1 h 71"/>
                <a:gd name="T56" fmla="*/ 0 w 221"/>
                <a:gd name="T57" fmla="*/ 1 h 71"/>
                <a:gd name="T58" fmla="*/ 0 w 221"/>
                <a:gd name="T59" fmla="*/ 1 h 71"/>
                <a:gd name="T60" fmla="*/ 0 w 221"/>
                <a:gd name="T61" fmla="*/ 1 h 71"/>
                <a:gd name="T62" fmla="*/ 0 w 221"/>
                <a:gd name="T63" fmla="*/ 0 h 71"/>
                <a:gd name="T64" fmla="*/ 0 w 221"/>
                <a:gd name="T65" fmla="*/ 0 h 71"/>
                <a:gd name="T66" fmla="*/ 0 w 221"/>
                <a:gd name="T67" fmla="*/ 1 h 71"/>
                <a:gd name="T68" fmla="*/ 0 w 221"/>
                <a:gd name="T69" fmla="*/ 1 h 71"/>
                <a:gd name="T70" fmla="*/ 0 w 221"/>
                <a:gd name="T71" fmla="*/ 1 h 71"/>
                <a:gd name="T72" fmla="*/ 0 w 221"/>
                <a:gd name="T73" fmla="*/ 1 h 71"/>
                <a:gd name="T74" fmla="*/ 0 w 221"/>
                <a:gd name="T75" fmla="*/ 1 h 71"/>
                <a:gd name="T76" fmla="*/ 0 w 221"/>
                <a:gd name="T77" fmla="*/ 1 h 71"/>
                <a:gd name="T78" fmla="*/ 0 w 221"/>
                <a:gd name="T79" fmla="*/ 1 h 71"/>
                <a:gd name="T80" fmla="*/ 0 w 221"/>
                <a:gd name="T81" fmla="*/ 1 h 71"/>
                <a:gd name="T82" fmla="*/ 0 w 221"/>
                <a:gd name="T83" fmla="*/ 1 h 71"/>
                <a:gd name="T84" fmla="*/ 0 w 221"/>
                <a:gd name="T85" fmla="*/ 1 h 71"/>
                <a:gd name="T86" fmla="*/ 0 w 221"/>
                <a:gd name="T87" fmla="*/ 1 h 71"/>
                <a:gd name="T88" fmla="*/ 0 w 221"/>
                <a:gd name="T89" fmla="*/ 1 h 71"/>
                <a:gd name="T90" fmla="*/ 0 w 221"/>
                <a:gd name="T91" fmla="*/ 1 h 71"/>
                <a:gd name="T92" fmla="*/ 0 w 221"/>
                <a:gd name="T93" fmla="*/ 1 h 71"/>
                <a:gd name="T94" fmla="*/ 0 w 221"/>
                <a:gd name="T95" fmla="*/ 1 h 71"/>
                <a:gd name="T96" fmla="*/ 0 w 221"/>
                <a:gd name="T97" fmla="*/ 1 h 71"/>
                <a:gd name="T98" fmla="*/ 0 w 221"/>
                <a:gd name="T99" fmla="*/ 1 h 71"/>
                <a:gd name="T100" fmla="*/ 0 w 221"/>
                <a:gd name="T101" fmla="*/ 1 h 71"/>
                <a:gd name="T102" fmla="*/ 0 w 221"/>
                <a:gd name="T103" fmla="*/ 1 h 71"/>
                <a:gd name="T104" fmla="*/ 0 w 221"/>
                <a:gd name="T105" fmla="*/ 1 h 71"/>
                <a:gd name="T106" fmla="*/ 0 w 221"/>
                <a:gd name="T107" fmla="*/ 1 h 71"/>
                <a:gd name="T108" fmla="*/ 0 w 221"/>
                <a:gd name="T109" fmla="*/ 1 h 71"/>
                <a:gd name="T110" fmla="*/ 0 w 221"/>
                <a:gd name="T111" fmla="*/ 1 h 71"/>
                <a:gd name="T112" fmla="*/ 0 w 221"/>
                <a:gd name="T113" fmla="*/ 1 h 7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1"/>
                <a:gd name="T172" fmla="*/ 0 h 71"/>
                <a:gd name="T173" fmla="*/ 221 w 221"/>
                <a:gd name="T174" fmla="*/ 71 h 7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1" h="71">
                  <a:moveTo>
                    <a:pt x="0" y="71"/>
                  </a:moveTo>
                  <a:lnTo>
                    <a:pt x="2" y="71"/>
                  </a:lnTo>
                  <a:lnTo>
                    <a:pt x="13" y="70"/>
                  </a:lnTo>
                  <a:lnTo>
                    <a:pt x="30" y="68"/>
                  </a:lnTo>
                  <a:lnTo>
                    <a:pt x="52" y="64"/>
                  </a:lnTo>
                  <a:lnTo>
                    <a:pt x="76" y="60"/>
                  </a:lnTo>
                  <a:lnTo>
                    <a:pt x="101" y="56"/>
                  </a:lnTo>
                  <a:lnTo>
                    <a:pt x="124" y="55"/>
                  </a:lnTo>
                  <a:lnTo>
                    <a:pt x="145" y="54"/>
                  </a:lnTo>
                  <a:lnTo>
                    <a:pt x="162" y="54"/>
                  </a:lnTo>
                  <a:lnTo>
                    <a:pt x="179" y="54"/>
                  </a:lnTo>
                  <a:lnTo>
                    <a:pt x="192" y="53"/>
                  </a:lnTo>
                  <a:lnTo>
                    <a:pt x="205" y="51"/>
                  </a:lnTo>
                  <a:lnTo>
                    <a:pt x="214" y="49"/>
                  </a:lnTo>
                  <a:lnTo>
                    <a:pt x="219" y="47"/>
                  </a:lnTo>
                  <a:lnTo>
                    <a:pt x="221" y="46"/>
                  </a:lnTo>
                  <a:lnTo>
                    <a:pt x="218" y="43"/>
                  </a:lnTo>
                  <a:lnTo>
                    <a:pt x="212" y="42"/>
                  </a:lnTo>
                  <a:lnTo>
                    <a:pt x="206" y="40"/>
                  </a:lnTo>
                  <a:lnTo>
                    <a:pt x="199" y="39"/>
                  </a:lnTo>
                  <a:lnTo>
                    <a:pt x="195" y="36"/>
                  </a:lnTo>
                  <a:lnTo>
                    <a:pt x="189" y="34"/>
                  </a:lnTo>
                  <a:lnTo>
                    <a:pt x="186" y="33"/>
                  </a:lnTo>
                  <a:lnTo>
                    <a:pt x="183" y="32"/>
                  </a:lnTo>
                  <a:lnTo>
                    <a:pt x="182" y="32"/>
                  </a:lnTo>
                  <a:lnTo>
                    <a:pt x="184" y="31"/>
                  </a:lnTo>
                  <a:lnTo>
                    <a:pt x="191" y="26"/>
                  </a:lnTo>
                  <a:lnTo>
                    <a:pt x="200" y="22"/>
                  </a:lnTo>
                  <a:lnTo>
                    <a:pt x="210" y="17"/>
                  </a:lnTo>
                  <a:lnTo>
                    <a:pt x="218" y="11"/>
                  </a:lnTo>
                  <a:lnTo>
                    <a:pt x="220" y="4"/>
                  </a:lnTo>
                  <a:lnTo>
                    <a:pt x="219" y="0"/>
                  </a:lnTo>
                  <a:lnTo>
                    <a:pt x="213" y="0"/>
                  </a:lnTo>
                  <a:lnTo>
                    <a:pt x="209" y="1"/>
                  </a:lnTo>
                  <a:lnTo>
                    <a:pt x="204" y="2"/>
                  </a:lnTo>
                  <a:lnTo>
                    <a:pt x="198" y="3"/>
                  </a:lnTo>
                  <a:lnTo>
                    <a:pt x="194" y="5"/>
                  </a:lnTo>
                  <a:lnTo>
                    <a:pt x="187" y="7"/>
                  </a:lnTo>
                  <a:lnTo>
                    <a:pt x="181" y="9"/>
                  </a:lnTo>
                  <a:lnTo>
                    <a:pt x="175" y="11"/>
                  </a:lnTo>
                  <a:lnTo>
                    <a:pt x="169" y="15"/>
                  </a:lnTo>
                  <a:lnTo>
                    <a:pt x="161" y="23"/>
                  </a:lnTo>
                  <a:lnTo>
                    <a:pt x="156" y="28"/>
                  </a:lnTo>
                  <a:lnTo>
                    <a:pt x="154" y="33"/>
                  </a:lnTo>
                  <a:lnTo>
                    <a:pt x="157" y="35"/>
                  </a:lnTo>
                  <a:lnTo>
                    <a:pt x="164" y="36"/>
                  </a:lnTo>
                  <a:lnTo>
                    <a:pt x="172" y="39"/>
                  </a:lnTo>
                  <a:lnTo>
                    <a:pt x="177" y="41"/>
                  </a:lnTo>
                  <a:lnTo>
                    <a:pt x="176" y="43"/>
                  </a:lnTo>
                  <a:lnTo>
                    <a:pt x="167" y="45"/>
                  </a:lnTo>
                  <a:lnTo>
                    <a:pt x="149" y="46"/>
                  </a:lnTo>
                  <a:lnTo>
                    <a:pt x="123" y="49"/>
                  </a:lnTo>
                  <a:lnTo>
                    <a:pt x="94" y="51"/>
                  </a:lnTo>
                  <a:lnTo>
                    <a:pt x="65" y="55"/>
                  </a:lnTo>
                  <a:lnTo>
                    <a:pt x="37" y="60"/>
                  </a:lnTo>
                  <a:lnTo>
                    <a:pt x="14" y="65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04" name="Freeform 59"/>
            <p:cNvSpPr>
              <a:spLocks/>
            </p:cNvSpPr>
            <p:nvPr/>
          </p:nvSpPr>
          <p:spPr bwMode="auto">
            <a:xfrm>
              <a:off x="1510" y="1865"/>
              <a:ext cx="32" cy="25"/>
            </a:xfrm>
            <a:custGeom>
              <a:avLst/>
              <a:gdLst>
                <a:gd name="T0" fmla="*/ 1 w 64"/>
                <a:gd name="T1" fmla="*/ 0 h 50"/>
                <a:gd name="T2" fmla="*/ 1 w 64"/>
                <a:gd name="T3" fmla="*/ 1 h 50"/>
                <a:gd name="T4" fmla="*/ 1 w 64"/>
                <a:gd name="T5" fmla="*/ 1 h 50"/>
                <a:gd name="T6" fmla="*/ 1 w 64"/>
                <a:gd name="T7" fmla="*/ 1 h 50"/>
                <a:gd name="T8" fmla="*/ 1 w 64"/>
                <a:gd name="T9" fmla="*/ 1 h 50"/>
                <a:gd name="T10" fmla="*/ 1 w 64"/>
                <a:gd name="T11" fmla="*/ 1 h 50"/>
                <a:gd name="T12" fmla="*/ 1 w 64"/>
                <a:gd name="T13" fmla="*/ 1 h 50"/>
                <a:gd name="T14" fmla="*/ 1 w 64"/>
                <a:gd name="T15" fmla="*/ 1 h 50"/>
                <a:gd name="T16" fmla="*/ 1 w 64"/>
                <a:gd name="T17" fmla="*/ 1 h 50"/>
                <a:gd name="T18" fmla="*/ 1 w 64"/>
                <a:gd name="T19" fmla="*/ 1 h 50"/>
                <a:gd name="T20" fmla="*/ 1 w 64"/>
                <a:gd name="T21" fmla="*/ 1 h 50"/>
                <a:gd name="T22" fmla="*/ 1 w 64"/>
                <a:gd name="T23" fmla="*/ 1 h 50"/>
                <a:gd name="T24" fmla="*/ 1 w 64"/>
                <a:gd name="T25" fmla="*/ 1 h 50"/>
                <a:gd name="T26" fmla="*/ 1 w 64"/>
                <a:gd name="T27" fmla="*/ 1 h 50"/>
                <a:gd name="T28" fmla="*/ 1 w 64"/>
                <a:gd name="T29" fmla="*/ 1 h 50"/>
                <a:gd name="T30" fmla="*/ 1 w 64"/>
                <a:gd name="T31" fmla="*/ 1 h 50"/>
                <a:gd name="T32" fmla="*/ 1 w 64"/>
                <a:gd name="T33" fmla="*/ 1 h 50"/>
                <a:gd name="T34" fmla="*/ 1 w 64"/>
                <a:gd name="T35" fmla="*/ 1 h 50"/>
                <a:gd name="T36" fmla="*/ 0 w 64"/>
                <a:gd name="T37" fmla="*/ 1 h 50"/>
                <a:gd name="T38" fmla="*/ 1 w 64"/>
                <a:gd name="T39" fmla="*/ 1 h 50"/>
                <a:gd name="T40" fmla="*/ 1 w 64"/>
                <a:gd name="T41" fmla="*/ 0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4"/>
                <a:gd name="T64" fmla="*/ 0 h 50"/>
                <a:gd name="T65" fmla="*/ 64 w 64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4" h="50">
                  <a:moveTo>
                    <a:pt x="12" y="0"/>
                  </a:moveTo>
                  <a:lnTo>
                    <a:pt x="14" y="3"/>
                  </a:lnTo>
                  <a:lnTo>
                    <a:pt x="21" y="10"/>
                  </a:lnTo>
                  <a:lnTo>
                    <a:pt x="30" y="19"/>
                  </a:lnTo>
                  <a:lnTo>
                    <a:pt x="43" y="28"/>
                  </a:lnTo>
                  <a:lnTo>
                    <a:pt x="53" y="36"/>
                  </a:lnTo>
                  <a:lnTo>
                    <a:pt x="59" y="43"/>
                  </a:lnTo>
                  <a:lnTo>
                    <a:pt x="63" y="48"/>
                  </a:lnTo>
                  <a:lnTo>
                    <a:pt x="64" y="50"/>
                  </a:lnTo>
                  <a:lnTo>
                    <a:pt x="61" y="49"/>
                  </a:lnTo>
                  <a:lnTo>
                    <a:pt x="57" y="47"/>
                  </a:lnTo>
                  <a:lnTo>
                    <a:pt x="50" y="42"/>
                  </a:lnTo>
                  <a:lnTo>
                    <a:pt x="42" y="38"/>
                  </a:lnTo>
                  <a:lnTo>
                    <a:pt x="33" y="33"/>
                  </a:lnTo>
                  <a:lnTo>
                    <a:pt x="23" y="28"/>
                  </a:lnTo>
                  <a:lnTo>
                    <a:pt x="15" y="26"/>
                  </a:lnTo>
                  <a:lnTo>
                    <a:pt x="10" y="25"/>
                  </a:lnTo>
                  <a:lnTo>
                    <a:pt x="3" y="21"/>
                  </a:lnTo>
                  <a:lnTo>
                    <a:pt x="0" y="12"/>
                  </a:lnTo>
                  <a:lnTo>
                    <a:pt x="4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05" name="Freeform 60"/>
            <p:cNvSpPr>
              <a:spLocks/>
            </p:cNvSpPr>
            <p:nvPr/>
          </p:nvSpPr>
          <p:spPr bwMode="auto">
            <a:xfrm>
              <a:off x="1629" y="1738"/>
              <a:ext cx="116" cy="110"/>
            </a:xfrm>
            <a:custGeom>
              <a:avLst/>
              <a:gdLst>
                <a:gd name="T0" fmla="*/ 1 w 232"/>
                <a:gd name="T1" fmla="*/ 1 h 220"/>
                <a:gd name="T2" fmla="*/ 1 w 232"/>
                <a:gd name="T3" fmla="*/ 1 h 220"/>
                <a:gd name="T4" fmla="*/ 1 w 232"/>
                <a:gd name="T5" fmla="*/ 1 h 220"/>
                <a:gd name="T6" fmla="*/ 1 w 232"/>
                <a:gd name="T7" fmla="*/ 1 h 220"/>
                <a:gd name="T8" fmla="*/ 1 w 232"/>
                <a:gd name="T9" fmla="*/ 1 h 220"/>
                <a:gd name="T10" fmla="*/ 1 w 232"/>
                <a:gd name="T11" fmla="*/ 1 h 220"/>
                <a:gd name="T12" fmla="*/ 1 w 232"/>
                <a:gd name="T13" fmla="*/ 1 h 220"/>
                <a:gd name="T14" fmla="*/ 1 w 232"/>
                <a:gd name="T15" fmla="*/ 1 h 220"/>
                <a:gd name="T16" fmla="*/ 1 w 232"/>
                <a:gd name="T17" fmla="*/ 1 h 220"/>
                <a:gd name="T18" fmla="*/ 1 w 232"/>
                <a:gd name="T19" fmla="*/ 1 h 220"/>
                <a:gd name="T20" fmla="*/ 1 w 232"/>
                <a:gd name="T21" fmla="*/ 1 h 220"/>
                <a:gd name="T22" fmla="*/ 1 w 232"/>
                <a:gd name="T23" fmla="*/ 1 h 220"/>
                <a:gd name="T24" fmla="*/ 1 w 232"/>
                <a:gd name="T25" fmla="*/ 1 h 220"/>
                <a:gd name="T26" fmla="*/ 1 w 232"/>
                <a:gd name="T27" fmla="*/ 1 h 220"/>
                <a:gd name="T28" fmla="*/ 1 w 232"/>
                <a:gd name="T29" fmla="*/ 1 h 220"/>
                <a:gd name="T30" fmla="*/ 1 w 232"/>
                <a:gd name="T31" fmla="*/ 1 h 220"/>
                <a:gd name="T32" fmla="*/ 1 w 232"/>
                <a:gd name="T33" fmla="*/ 1 h 220"/>
                <a:gd name="T34" fmla="*/ 1 w 232"/>
                <a:gd name="T35" fmla="*/ 1 h 220"/>
                <a:gd name="T36" fmla="*/ 1 w 232"/>
                <a:gd name="T37" fmla="*/ 1 h 220"/>
                <a:gd name="T38" fmla="*/ 1 w 232"/>
                <a:gd name="T39" fmla="*/ 1 h 220"/>
                <a:gd name="T40" fmla="*/ 1 w 232"/>
                <a:gd name="T41" fmla="*/ 1 h 220"/>
                <a:gd name="T42" fmla="*/ 1 w 232"/>
                <a:gd name="T43" fmla="*/ 0 h 220"/>
                <a:gd name="T44" fmla="*/ 0 w 232"/>
                <a:gd name="T45" fmla="*/ 1 h 220"/>
                <a:gd name="T46" fmla="*/ 1 w 232"/>
                <a:gd name="T47" fmla="*/ 1 h 220"/>
                <a:gd name="T48" fmla="*/ 1 w 232"/>
                <a:gd name="T49" fmla="*/ 1 h 220"/>
                <a:gd name="T50" fmla="*/ 1 w 232"/>
                <a:gd name="T51" fmla="*/ 1 h 220"/>
                <a:gd name="T52" fmla="*/ 1 w 232"/>
                <a:gd name="T53" fmla="*/ 1 h 220"/>
                <a:gd name="T54" fmla="*/ 1 w 232"/>
                <a:gd name="T55" fmla="*/ 1 h 220"/>
                <a:gd name="T56" fmla="*/ 1 w 232"/>
                <a:gd name="T57" fmla="*/ 1 h 220"/>
                <a:gd name="T58" fmla="*/ 1 w 232"/>
                <a:gd name="T59" fmla="*/ 1 h 220"/>
                <a:gd name="T60" fmla="*/ 1 w 232"/>
                <a:gd name="T61" fmla="*/ 1 h 220"/>
                <a:gd name="T62" fmla="*/ 1 w 232"/>
                <a:gd name="T63" fmla="*/ 1 h 220"/>
                <a:gd name="T64" fmla="*/ 1 w 232"/>
                <a:gd name="T65" fmla="*/ 1 h 220"/>
                <a:gd name="T66" fmla="*/ 1 w 232"/>
                <a:gd name="T67" fmla="*/ 1 h 220"/>
                <a:gd name="T68" fmla="*/ 1 w 232"/>
                <a:gd name="T69" fmla="*/ 1 h 220"/>
                <a:gd name="T70" fmla="*/ 1 w 232"/>
                <a:gd name="T71" fmla="*/ 1 h 220"/>
                <a:gd name="T72" fmla="*/ 1 w 232"/>
                <a:gd name="T73" fmla="*/ 1 h 220"/>
                <a:gd name="T74" fmla="*/ 1 w 232"/>
                <a:gd name="T75" fmla="*/ 1 h 220"/>
                <a:gd name="T76" fmla="*/ 1 w 232"/>
                <a:gd name="T77" fmla="*/ 1 h 220"/>
                <a:gd name="T78" fmla="*/ 1 w 232"/>
                <a:gd name="T79" fmla="*/ 1 h 220"/>
                <a:gd name="T80" fmla="*/ 1 w 232"/>
                <a:gd name="T81" fmla="*/ 1 h 220"/>
                <a:gd name="T82" fmla="*/ 1 w 232"/>
                <a:gd name="T83" fmla="*/ 1 h 220"/>
                <a:gd name="T84" fmla="*/ 1 w 232"/>
                <a:gd name="T85" fmla="*/ 1 h 220"/>
                <a:gd name="T86" fmla="*/ 1 w 232"/>
                <a:gd name="T87" fmla="*/ 1 h 220"/>
                <a:gd name="T88" fmla="*/ 1 w 232"/>
                <a:gd name="T89" fmla="*/ 1 h 220"/>
                <a:gd name="T90" fmla="*/ 1 w 232"/>
                <a:gd name="T91" fmla="*/ 1 h 220"/>
                <a:gd name="T92" fmla="*/ 1 w 232"/>
                <a:gd name="T93" fmla="*/ 1 h 220"/>
                <a:gd name="T94" fmla="*/ 1 w 232"/>
                <a:gd name="T95" fmla="*/ 1 h 220"/>
                <a:gd name="T96" fmla="*/ 1 w 232"/>
                <a:gd name="T97" fmla="*/ 1 h 220"/>
                <a:gd name="T98" fmla="*/ 1 w 232"/>
                <a:gd name="T99" fmla="*/ 1 h 220"/>
                <a:gd name="T100" fmla="*/ 1 w 232"/>
                <a:gd name="T101" fmla="*/ 1 h 220"/>
                <a:gd name="T102" fmla="*/ 1 w 232"/>
                <a:gd name="T103" fmla="*/ 1 h 220"/>
                <a:gd name="T104" fmla="*/ 1 w 232"/>
                <a:gd name="T105" fmla="*/ 1 h 220"/>
                <a:gd name="T106" fmla="*/ 1 w 232"/>
                <a:gd name="T107" fmla="*/ 1 h 220"/>
                <a:gd name="T108" fmla="*/ 1 w 232"/>
                <a:gd name="T109" fmla="*/ 1 h 220"/>
                <a:gd name="T110" fmla="*/ 1 w 232"/>
                <a:gd name="T111" fmla="*/ 1 h 2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32"/>
                <a:gd name="T169" fmla="*/ 0 h 220"/>
                <a:gd name="T170" fmla="*/ 232 w 232"/>
                <a:gd name="T171" fmla="*/ 220 h 2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32" h="220">
                  <a:moveTo>
                    <a:pt x="213" y="105"/>
                  </a:moveTo>
                  <a:lnTo>
                    <a:pt x="214" y="99"/>
                  </a:lnTo>
                  <a:lnTo>
                    <a:pt x="214" y="93"/>
                  </a:lnTo>
                  <a:lnTo>
                    <a:pt x="215" y="88"/>
                  </a:lnTo>
                  <a:lnTo>
                    <a:pt x="215" y="82"/>
                  </a:lnTo>
                  <a:lnTo>
                    <a:pt x="219" y="57"/>
                  </a:lnTo>
                  <a:lnTo>
                    <a:pt x="224" y="44"/>
                  </a:lnTo>
                  <a:lnTo>
                    <a:pt x="229" y="37"/>
                  </a:lnTo>
                  <a:lnTo>
                    <a:pt x="232" y="28"/>
                  </a:lnTo>
                  <a:lnTo>
                    <a:pt x="231" y="19"/>
                  </a:lnTo>
                  <a:lnTo>
                    <a:pt x="226" y="13"/>
                  </a:lnTo>
                  <a:lnTo>
                    <a:pt x="217" y="11"/>
                  </a:lnTo>
                  <a:lnTo>
                    <a:pt x="207" y="7"/>
                  </a:lnTo>
                  <a:lnTo>
                    <a:pt x="198" y="6"/>
                  </a:lnTo>
                  <a:lnTo>
                    <a:pt x="182" y="5"/>
                  </a:lnTo>
                  <a:lnTo>
                    <a:pt x="161" y="4"/>
                  </a:lnTo>
                  <a:lnTo>
                    <a:pt x="138" y="2"/>
                  </a:lnTo>
                  <a:lnTo>
                    <a:pt x="116" y="2"/>
                  </a:lnTo>
                  <a:lnTo>
                    <a:pt x="96" y="2"/>
                  </a:lnTo>
                  <a:lnTo>
                    <a:pt x="81" y="2"/>
                  </a:lnTo>
                  <a:lnTo>
                    <a:pt x="75" y="2"/>
                  </a:lnTo>
                  <a:lnTo>
                    <a:pt x="61" y="0"/>
                  </a:lnTo>
                  <a:lnTo>
                    <a:pt x="0" y="220"/>
                  </a:lnTo>
                  <a:lnTo>
                    <a:pt x="75" y="125"/>
                  </a:lnTo>
                  <a:lnTo>
                    <a:pt x="57" y="82"/>
                  </a:lnTo>
                  <a:lnTo>
                    <a:pt x="83" y="79"/>
                  </a:lnTo>
                  <a:lnTo>
                    <a:pt x="94" y="28"/>
                  </a:lnTo>
                  <a:lnTo>
                    <a:pt x="113" y="32"/>
                  </a:lnTo>
                  <a:lnTo>
                    <a:pt x="110" y="42"/>
                  </a:lnTo>
                  <a:lnTo>
                    <a:pt x="105" y="62"/>
                  </a:lnTo>
                  <a:lnTo>
                    <a:pt x="100" y="89"/>
                  </a:lnTo>
                  <a:lnTo>
                    <a:pt x="100" y="112"/>
                  </a:lnTo>
                  <a:lnTo>
                    <a:pt x="103" y="122"/>
                  </a:lnTo>
                  <a:lnTo>
                    <a:pt x="108" y="119"/>
                  </a:lnTo>
                  <a:lnTo>
                    <a:pt x="116" y="106"/>
                  </a:lnTo>
                  <a:lnTo>
                    <a:pt x="129" y="87"/>
                  </a:lnTo>
                  <a:lnTo>
                    <a:pt x="140" y="70"/>
                  </a:lnTo>
                  <a:lnTo>
                    <a:pt x="147" y="62"/>
                  </a:lnTo>
                  <a:lnTo>
                    <a:pt x="153" y="61"/>
                  </a:lnTo>
                  <a:lnTo>
                    <a:pt x="161" y="61"/>
                  </a:lnTo>
                  <a:lnTo>
                    <a:pt x="169" y="61"/>
                  </a:lnTo>
                  <a:lnTo>
                    <a:pt x="176" y="64"/>
                  </a:lnTo>
                  <a:lnTo>
                    <a:pt x="181" y="68"/>
                  </a:lnTo>
                  <a:lnTo>
                    <a:pt x="186" y="79"/>
                  </a:lnTo>
                  <a:lnTo>
                    <a:pt x="189" y="91"/>
                  </a:lnTo>
                  <a:lnTo>
                    <a:pt x="189" y="107"/>
                  </a:lnTo>
                  <a:lnTo>
                    <a:pt x="189" y="127"/>
                  </a:lnTo>
                  <a:lnTo>
                    <a:pt x="192" y="150"/>
                  </a:lnTo>
                  <a:lnTo>
                    <a:pt x="196" y="142"/>
                  </a:lnTo>
                  <a:lnTo>
                    <a:pt x="199" y="133"/>
                  </a:lnTo>
                  <a:lnTo>
                    <a:pt x="202" y="123"/>
                  </a:lnTo>
                  <a:lnTo>
                    <a:pt x="205" y="115"/>
                  </a:lnTo>
                  <a:lnTo>
                    <a:pt x="207" y="108"/>
                  </a:lnTo>
                  <a:lnTo>
                    <a:pt x="209" y="105"/>
                  </a:lnTo>
                  <a:lnTo>
                    <a:pt x="211" y="104"/>
                  </a:lnTo>
                  <a:lnTo>
                    <a:pt x="213" y="1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06" name="Freeform 65"/>
            <p:cNvSpPr>
              <a:spLocks/>
            </p:cNvSpPr>
            <p:nvPr/>
          </p:nvSpPr>
          <p:spPr bwMode="auto">
            <a:xfrm>
              <a:off x="1712" y="1870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1 w 1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"/>
                <a:gd name="T29" fmla="*/ 1 w 1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07" name="Freeform 66"/>
            <p:cNvSpPr>
              <a:spLocks/>
            </p:cNvSpPr>
            <p:nvPr/>
          </p:nvSpPr>
          <p:spPr bwMode="auto">
            <a:xfrm>
              <a:off x="1712" y="1804"/>
              <a:ext cx="66" cy="68"/>
            </a:xfrm>
            <a:custGeom>
              <a:avLst/>
              <a:gdLst>
                <a:gd name="T0" fmla="*/ 1 w 131"/>
                <a:gd name="T1" fmla="*/ 1 h 136"/>
                <a:gd name="T2" fmla="*/ 1 w 131"/>
                <a:gd name="T3" fmla="*/ 1 h 136"/>
                <a:gd name="T4" fmla="*/ 1 w 131"/>
                <a:gd name="T5" fmla="*/ 1 h 136"/>
                <a:gd name="T6" fmla="*/ 1 w 131"/>
                <a:gd name="T7" fmla="*/ 1 h 136"/>
                <a:gd name="T8" fmla="*/ 1 w 131"/>
                <a:gd name="T9" fmla="*/ 1 h 136"/>
                <a:gd name="T10" fmla="*/ 1 w 131"/>
                <a:gd name="T11" fmla="*/ 1 h 136"/>
                <a:gd name="T12" fmla="*/ 1 w 131"/>
                <a:gd name="T13" fmla="*/ 1 h 136"/>
                <a:gd name="T14" fmla="*/ 1 w 131"/>
                <a:gd name="T15" fmla="*/ 1 h 136"/>
                <a:gd name="T16" fmla="*/ 1 w 131"/>
                <a:gd name="T17" fmla="*/ 1 h 136"/>
                <a:gd name="T18" fmla="*/ 1 w 131"/>
                <a:gd name="T19" fmla="*/ 1 h 136"/>
                <a:gd name="T20" fmla="*/ 1 w 131"/>
                <a:gd name="T21" fmla="*/ 1 h 136"/>
                <a:gd name="T22" fmla="*/ 1 w 131"/>
                <a:gd name="T23" fmla="*/ 1 h 136"/>
                <a:gd name="T24" fmla="*/ 1 w 131"/>
                <a:gd name="T25" fmla="*/ 1 h 136"/>
                <a:gd name="T26" fmla="*/ 1 w 131"/>
                <a:gd name="T27" fmla="*/ 1 h 136"/>
                <a:gd name="T28" fmla="*/ 1 w 131"/>
                <a:gd name="T29" fmla="*/ 1 h 136"/>
                <a:gd name="T30" fmla="*/ 1 w 131"/>
                <a:gd name="T31" fmla="*/ 1 h 136"/>
                <a:gd name="T32" fmla="*/ 1 w 131"/>
                <a:gd name="T33" fmla="*/ 1 h 136"/>
                <a:gd name="T34" fmla="*/ 1 w 131"/>
                <a:gd name="T35" fmla="*/ 1 h 136"/>
                <a:gd name="T36" fmla="*/ 1 w 131"/>
                <a:gd name="T37" fmla="*/ 1 h 136"/>
                <a:gd name="T38" fmla="*/ 1 w 131"/>
                <a:gd name="T39" fmla="*/ 1 h 136"/>
                <a:gd name="T40" fmla="*/ 1 w 131"/>
                <a:gd name="T41" fmla="*/ 1 h 136"/>
                <a:gd name="T42" fmla="*/ 1 w 131"/>
                <a:gd name="T43" fmla="*/ 1 h 136"/>
                <a:gd name="T44" fmla="*/ 1 w 131"/>
                <a:gd name="T45" fmla="*/ 1 h 136"/>
                <a:gd name="T46" fmla="*/ 1 w 131"/>
                <a:gd name="T47" fmla="*/ 1 h 136"/>
                <a:gd name="T48" fmla="*/ 0 w 131"/>
                <a:gd name="T49" fmla="*/ 1 h 136"/>
                <a:gd name="T50" fmla="*/ 1 w 131"/>
                <a:gd name="T51" fmla="*/ 1 h 136"/>
                <a:gd name="T52" fmla="*/ 1 w 131"/>
                <a:gd name="T53" fmla="*/ 1 h 136"/>
                <a:gd name="T54" fmla="*/ 1 w 131"/>
                <a:gd name="T55" fmla="*/ 1 h 136"/>
                <a:gd name="T56" fmla="*/ 1 w 131"/>
                <a:gd name="T57" fmla="*/ 1 h 136"/>
                <a:gd name="T58" fmla="*/ 1 w 131"/>
                <a:gd name="T59" fmla="*/ 1 h 136"/>
                <a:gd name="T60" fmla="*/ 1 w 131"/>
                <a:gd name="T61" fmla="*/ 1 h 136"/>
                <a:gd name="T62" fmla="*/ 1 w 131"/>
                <a:gd name="T63" fmla="*/ 1 h 136"/>
                <a:gd name="T64" fmla="*/ 1 w 131"/>
                <a:gd name="T65" fmla="*/ 1 h 136"/>
                <a:gd name="T66" fmla="*/ 1 w 131"/>
                <a:gd name="T67" fmla="*/ 1 h 136"/>
                <a:gd name="T68" fmla="*/ 1 w 131"/>
                <a:gd name="T69" fmla="*/ 1 h 136"/>
                <a:gd name="T70" fmla="*/ 1 w 131"/>
                <a:gd name="T71" fmla="*/ 1 h 136"/>
                <a:gd name="T72" fmla="*/ 1 w 131"/>
                <a:gd name="T73" fmla="*/ 1 h 136"/>
                <a:gd name="T74" fmla="*/ 1 w 131"/>
                <a:gd name="T75" fmla="*/ 1 h 136"/>
                <a:gd name="T76" fmla="*/ 1 w 131"/>
                <a:gd name="T77" fmla="*/ 1 h 136"/>
                <a:gd name="T78" fmla="*/ 1 w 131"/>
                <a:gd name="T79" fmla="*/ 1 h 136"/>
                <a:gd name="T80" fmla="*/ 1 w 131"/>
                <a:gd name="T81" fmla="*/ 1 h 136"/>
                <a:gd name="T82" fmla="*/ 1 w 131"/>
                <a:gd name="T83" fmla="*/ 1 h 136"/>
                <a:gd name="T84" fmla="*/ 1 w 131"/>
                <a:gd name="T85" fmla="*/ 1 h 136"/>
                <a:gd name="T86" fmla="*/ 1 w 131"/>
                <a:gd name="T87" fmla="*/ 1 h 136"/>
                <a:gd name="T88" fmla="*/ 1 w 131"/>
                <a:gd name="T89" fmla="*/ 1 h 136"/>
                <a:gd name="T90" fmla="*/ 1 w 131"/>
                <a:gd name="T91" fmla="*/ 1 h 136"/>
                <a:gd name="T92" fmla="*/ 1 w 131"/>
                <a:gd name="T93" fmla="*/ 1 h 136"/>
                <a:gd name="T94" fmla="*/ 1 w 131"/>
                <a:gd name="T95" fmla="*/ 1 h 136"/>
                <a:gd name="T96" fmla="*/ 1 w 131"/>
                <a:gd name="T97" fmla="*/ 1 h 136"/>
                <a:gd name="T98" fmla="*/ 1 w 131"/>
                <a:gd name="T99" fmla="*/ 1 h 136"/>
                <a:gd name="T100" fmla="*/ 1 w 131"/>
                <a:gd name="T101" fmla="*/ 1 h 136"/>
                <a:gd name="T102" fmla="*/ 1 w 131"/>
                <a:gd name="T103" fmla="*/ 1 h 136"/>
                <a:gd name="T104" fmla="*/ 1 w 131"/>
                <a:gd name="T105" fmla="*/ 1 h 136"/>
                <a:gd name="T106" fmla="*/ 1 w 131"/>
                <a:gd name="T107" fmla="*/ 1 h 136"/>
                <a:gd name="T108" fmla="*/ 1 w 131"/>
                <a:gd name="T109" fmla="*/ 1 h 136"/>
                <a:gd name="T110" fmla="*/ 1 w 131"/>
                <a:gd name="T111" fmla="*/ 1 h 136"/>
                <a:gd name="T112" fmla="*/ 1 w 131"/>
                <a:gd name="T113" fmla="*/ 1 h 136"/>
                <a:gd name="T114" fmla="*/ 1 w 131"/>
                <a:gd name="T115" fmla="*/ 1 h 136"/>
                <a:gd name="T116" fmla="*/ 1 w 131"/>
                <a:gd name="T117" fmla="*/ 1 h 1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1"/>
                <a:gd name="T178" fmla="*/ 0 h 136"/>
                <a:gd name="T179" fmla="*/ 131 w 131"/>
                <a:gd name="T180" fmla="*/ 136 h 1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1" h="136">
                  <a:moveTo>
                    <a:pt x="101" y="35"/>
                  </a:moveTo>
                  <a:lnTo>
                    <a:pt x="105" y="35"/>
                  </a:lnTo>
                  <a:lnTo>
                    <a:pt x="114" y="33"/>
                  </a:lnTo>
                  <a:lnTo>
                    <a:pt x="124" y="30"/>
                  </a:lnTo>
                  <a:lnTo>
                    <a:pt x="131" y="26"/>
                  </a:lnTo>
                  <a:lnTo>
                    <a:pt x="130" y="22"/>
                  </a:lnTo>
                  <a:lnTo>
                    <a:pt x="120" y="21"/>
                  </a:lnTo>
                  <a:lnTo>
                    <a:pt x="109" y="21"/>
                  </a:lnTo>
                  <a:lnTo>
                    <a:pt x="105" y="21"/>
                  </a:lnTo>
                  <a:lnTo>
                    <a:pt x="86" y="25"/>
                  </a:lnTo>
                  <a:lnTo>
                    <a:pt x="85" y="25"/>
                  </a:lnTo>
                  <a:lnTo>
                    <a:pt x="83" y="26"/>
                  </a:lnTo>
                  <a:lnTo>
                    <a:pt x="79" y="27"/>
                  </a:lnTo>
                  <a:lnTo>
                    <a:pt x="75" y="28"/>
                  </a:lnTo>
                  <a:lnTo>
                    <a:pt x="70" y="30"/>
                  </a:lnTo>
                  <a:lnTo>
                    <a:pt x="64" y="34"/>
                  </a:lnTo>
                  <a:lnTo>
                    <a:pt x="57" y="37"/>
                  </a:lnTo>
                  <a:lnTo>
                    <a:pt x="52" y="41"/>
                  </a:lnTo>
                  <a:lnTo>
                    <a:pt x="52" y="40"/>
                  </a:lnTo>
                  <a:lnTo>
                    <a:pt x="52" y="39"/>
                  </a:lnTo>
                  <a:lnTo>
                    <a:pt x="53" y="34"/>
                  </a:lnTo>
                  <a:lnTo>
                    <a:pt x="55" y="28"/>
                  </a:lnTo>
                  <a:lnTo>
                    <a:pt x="56" y="22"/>
                  </a:lnTo>
                  <a:lnTo>
                    <a:pt x="56" y="17"/>
                  </a:lnTo>
                  <a:lnTo>
                    <a:pt x="56" y="13"/>
                  </a:lnTo>
                  <a:lnTo>
                    <a:pt x="54" y="9"/>
                  </a:lnTo>
                  <a:lnTo>
                    <a:pt x="52" y="4"/>
                  </a:lnTo>
                  <a:lnTo>
                    <a:pt x="49" y="0"/>
                  </a:lnTo>
                  <a:lnTo>
                    <a:pt x="47" y="3"/>
                  </a:lnTo>
                  <a:lnTo>
                    <a:pt x="46" y="7"/>
                  </a:lnTo>
                  <a:lnTo>
                    <a:pt x="44" y="14"/>
                  </a:lnTo>
                  <a:lnTo>
                    <a:pt x="41" y="21"/>
                  </a:lnTo>
                  <a:lnTo>
                    <a:pt x="40" y="27"/>
                  </a:lnTo>
                  <a:lnTo>
                    <a:pt x="38" y="33"/>
                  </a:lnTo>
                  <a:lnTo>
                    <a:pt x="35" y="40"/>
                  </a:lnTo>
                  <a:lnTo>
                    <a:pt x="32" y="48"/>
                  </a:lnTo>
                  <a:lnTo>
                    <a:pt x="29" y="55"/>
                  </a:lnTo>
                  <a:lnTo>
                    <a:pt x="25" y="63"/>
                  </a:lnTo>
                  <a:lnTo>
                    <a:pt x="23" y="71"/>
                  </a:lnTo>
                  <a:lnTo>
                    <a:pt x="20" y="82"/>
                  </a:lnTo>
                  <a:lnTo>
                    <a:pt x="17" y="96"/>
                  </a:lnTo>
                  <a:lnTo>
                    <a:pt x="15" y="109"/>
                  </a:lnTo>
                  <a:lnTo>
                    <a:pt x="14" y="117"/>
                  </a:lnTo>
                  <a:lnTo>
                    <a:pt x="8" y="124"/>
                  </a:lnTo>
                  <a:lnTo>
                    <a:pt x="4" y="130"/>
                  </a:lnTo>
                  <a:lnTo>
                    <a:pt x="2" y="132"/>
                  </a:lnTo>
                  <a:lnTo>
                    <a:pt x="0" y="133"/>
                  </a:lnTo>
                  <a:lnTo>
                    <a:pt x="4" y="134"/>
                  </a:lnTo>
                  <a:lnTo>
                    <a:pt x="12" y="135"/>
                  </a:lnTo>
                  <a:lnTo>
                    <a:pt x="20" y="136"/>
                  </a:lnTo>
                  <a:lnTo>
                    <a:pt x="29" y="136"/>
                  </a:lnTo>
                  <a:lnTo>
                    <a:pt x="38" y="134"/>
                  </a:lnTo>
                  <a:lnTo>
                    <a:pt x="46" y="128"/>
                  </a:lnTo>
                  <a:lnTo>
                    <a:pt x="53" y="123"/>
                  </a:lnTo>
                  <a:lnTo>
                    <a:pt x="59" y="117"/>
                  </a:lnTo>
                  <a:lnTo>
                    <a:pt x="63" y="112"/>
                  </a:lnTo>
                  <a:lnTo>
                    <a:pt x="69" y="109"/>
                  </a:lnTo>
                  <a:lnTo>
                    <a:pt x="73" y="105"/>
                  </a:lnTo>
                  <a:lnTo>
                    <a:pt x="77" y="103"/>
                  </a:lnTo>
                  <a:lnTo>
                    <a:pt x="92" y="100"/>
                  </a:lnTo>
                  <a:lnTo>
                    <a:pt x="93" y="100"/>
                  </a:lnTo>
                  <a:lnTo>
                    <a:pt x="95" y="100"/>
                  </a:lnTo>
                  <a:lnTo>
                    <a:pt x="99" y="98"/>
                  </a:lnTo>
                  <a:lnTo>
                    <a:pt x="102" y="97"/>
                  </a:lnTo>
                  <a:lnTo>
                    <a:pt x="107" y="96"/>
                  </a:lnTo>
                  <a:lnTo>
                    <a:pt x="113" y="95"/>
                  </a:lnTo>
                  <a:lnTo>
                    <a:pt x="117" y="93"/>
                  </a:lnTo>
                  <a:lnTo>
                    <a:pt x="123" y="93"/>
                  </a:lnTo>
                  <a:lnTo>
                    <a:pt x="125" y="92"/>
                  </a:lnTo>
                  <a:lnTo>
                    <a:pt x="126" y="89"/>
                  </a:lnTo>
                  <a:lnTo>
                    <a:pt x="126" y="86"/>
                  </a:lnTo>
                  <a:lnTo>
                    <a:pt x="125" y="82"/>
                  </a:lnTo>
                  <a:lnTo>
                    <a:pt x="124" y="80"/>
                  </a:lnTo>
                  <a:lnTo>
                    <a:pt x="122" y="79"/>
                  </a:lnTo>
                  <a:lnTo>
                    <a:pt x="118" y="79"/>
                  </a:lnTo>
                  <a:lnTo>
                    <a:pt x="115" y="80"/>
                  </a:lnTo>
                  <a:lnTo>
                    <a:pt x="110" y="82"/>
                  </a:lnTo>
                  <a:lnTo>
                    <a:pt x="106" y="85"/>
                  </a:lnTo>
                  <a:lnTo>
                    <a:pt x="100" y="86"/>
                  </a:lnTo>
                  <a:lnTo>
                    <a:pt x="95" y="87"/>
                  </a:lnTo>
                  <a:lnTo>
                    <a:pt x="95" y="86"/>
                  </a:lnTo>
                  <a:lnTo>
                    <a:pt x="97" y="82"/>
                  </a:lnTo>
                  <a:lnTo>
                    <a:pt x="98" y="80"/>
                  </a:lnTo>
                  <a:lnTo>
                    <a:pt x="99" y="75"/>
                  </a:lnTo>
                  <a:lnTo>
                    <a:pt x="103" y="74"/>
                  </a:lnTo>
                  <a:lnTo>
                    <a:pt x="108" y="73"/>
                  </a:lnTo>
                  <a:lnTo>
                    <a:pt x="112" y="72"/>
                  </a:lnTo>
                  <a:lnTo>
                    <a:pt x="116" y="71"/>
                  </a:lnTo>
                  <a:lnTo>
                    <a:pt x="118" y="70"/>
                  </a:lnTo>
                  <a:lnTo>
                    <a:pt x="121" y="67"/>
                  </a:lnTo>
                  <a:lnTo>
                    <a:pt x="122" y="64"/>
                  </a:lnTo>
                  <a:lnTo>
                    <a:pt x="122" y="62"/>
                  </a:lnTo>
                  <a:lnTo>
                    <a:pt x="122" y="59"/>
                  </a:lnTo>
                  <a:lnTo>
                    <a:pt x="123" y="57"/>
                  </a:lnTo>
                  <a:lnTo>
                    <a:pt x="124" y="55"/>
                  </a:lnTo>
                  <a:lnTo>
                    <a:pt x="124" y="52"/>
                  </a:lnTo>
                  <a:lnTo>
                    <a:pt x="124" y="51"/>
                  </a:lnTo>
                  <a:lnTo>
                    <a:pt x="123" y="49"/>
                  </a:lnTo>
                  <a:lnTo>
                    <a:pt x="122" y="47"/>
                  </a:lnTo>
                  <a:lnTo>
                    <a:pt x="118" y="45"/>
                  </a:lnTo>
                  <a:lnTo>
                    <a:pt x="116" y="45"/>
                  </a:lnTo>
                  <a:lnTo>
                    <a:pt x="109" y="47"/>
                  </a:lnTo>
                  <a:lnTo>
                    <a:pt x="102" y="47"/>
                  </a:lnTo>
                  <a:lnTo>
                    <a:pt x="95" y="48"/>
                  </a:lnTo>
                  <a:lnTo>
                    <a:pt x="88" y="48"/>
                  </a:lnTo>
                  <a:lnTo>
                    <a:pt x="87" y="47"/>
                  </a:lnTo>
                  <a:lnTo>
                    <a:pt x="86" y="45"/>
                  </a:lnTo>
                  <a:lnTo>
                    <a:pt x="86" y="41"/>
                  </a:lnTo>
                  <a:lnTo>
                    <a:pt x="92" y="39"/>
                  </a:lnTo>
                  <a:lnTo>
                    <a:pt x="98" y="36"/>
                  </a:lnTo>
                  <a:lnTo>
                    <a:pt x="101" y="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28773" name="Line 69"/>
          <p:cNvSpPr>
            <a:spLocks noChangeShapeType="1"/>
          </p:cNvSpPr>
          <p:nvPr/>
        </p:nvSpPr>
        <p:spPr bwMode="auto">
          <a:xfrm>
            <a:off x="8388350" y="3062663"/>
            <a:ext cx="0" cy="1176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8774" name="Line 70"/>
          <p:cNvSpPr>
            <a:spLocks noChangeShapeType="1"/>
          </p:cNvSpPr>
          <p:nvPr/>
        </p:nvSpPr>
        <p:spPr bwMode="auto">
          <a:xfrm>
            <a:off x="2859088" y="3048375"/>
            <a:ext cx="0" cy="1176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8776" name="Line 72"/>
          <p:cNvSpPr>
            <a:spLocks noChangeShapeType="1"/>
          </p:cNvSpPr>
          <p:nvPr/>
        </p:nvSpPr>
        <p:spPr bwMode="auto">
          <a:xfrm>
            <a:off x="2859088" y="4080250"/>
            <a:ext cx="55149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lg" len="lg"/>
            <a:tailEnd type="triangle" w="lg" len="lg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8779" name="Text Box 75"/>
          <p:cNvSpPr txBox="1">
            <a:spLocks noChangeArrowheads="1"/>
          </p:cNvSpPr>
          <p:nvPr/>
        </p:nvSpPr>
        <p:spPr bwMode="auto">
          <a:xfrm>
            <a:off x="3481388" y="2062538"/>
            <a:ext cx="16017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1.3 rad/s</a:t>
            </a:r>
          </a:p>
        </p:txBody>
      </p:sp>
      <p:grpSp>
        <p:nvGrpSpPr>
          <p:cNvPr id="4" name="Group 80"/>
          <p:cNvGrpSpPr>
            <a:grpSpLocks/>
          </p:cNvGrpSpPr>
          <p:nvPr/>
        </p:nvGrpSpPr>
        <p:grpSpPr bwMode="auto">
          <a:xfrm>
            <a:off x="5653089" y="3061091"/>
            <a:ext cx="1962150" cy="711204"/>
            <a:chOff x="3561" y="2018"/>
            <a:chExt cx="1236" cy="448"/>
          </a:xfrm>
        </p:grpSpPr>
        <p:sp>
          <p:nvSpPr>
            <p:cNvPr id="2078" name="Line 71"/>
            <p:cNvSpPr>
              <a:spLocks noChangeShapeType="1"/>
            </p:cNvSpPr>
            <p:nvPr/>
          </p:nvSpPr>
          <p:spPr bwMode="auto">
            <a:xfrm>
              <a:off x="3565" y="2183"/>
              <a:ext cx="0" cy="28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79" name="Line 73"/>
            <p:cNvSpPr>
              <a:spLocks noChangeShapeType="1"/>
            </p:cNvSpPr>
            <p:nvPr/>
          </p:nvSpPr>
          <p:spPr bwMode="auto">
            <a:xfrm>
              <a:off x="3561" y="2315"/>
              <a:ext cx="12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0" name="Line 74"/>
            <p:cNvSpPr>
              <a:spLocks noChangeShapeType="1"/>
            </p:cNvSpPr>
            <p:nvPr/>
          </p:nvSpPr>
          <p:spPr bwMode="auto">
            <a:xfrm>
              <a:off x="4794" y="2295"/>
              <a:ext cx="0" cy="15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1" name="Text Box 76"/>
            <p:cNvSpPr txBox="1">
              <a:spLocks noChangeArrowheads="1"/>
            </p:cNvSpPr>
            <p:nvPr/>
          </p:nvSpPr>
          <p:spPr bwMode="auto">
            <a:xfrm>
              <a:off x="3901" y="2018"/>
              <a:ext cx="71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dirty="0">
                  <a:solidFill>
                    <a:srgbClr val="000000"/>
                  </a:solidFill>
                </a:rPr>
                <a:t>3.2 m</a:t>
              </a:r>
            </a:p>
          </p:txBody>
        </p:sp>
      </p:grpSp>
      <p:sp>
        <p:nvSpPr>
          <p:cNvPr id="328781" name="Text Box 77"/>
          <p:cNvSpPr txBox="1">
            <a:spLocks noChangeArrowheads="1"/>
          </p:cNvSpPr>
          <p:nvPr/>
        </p:nvSpPr>
        <p:spPr bwMode="auto">
          <a:xfrm>
            <a:off x="3971925" y="3602413"/>
            <a:ext cx="1136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7.8 m</a:t>
            </a:r>
          </a:p>
        </p:txBody>
      </p:sp>
      <p:sp>
        <p:nvSpPr>
          <p:cNvPr id="328782" name="Text Box 78"/>
          <p:cNvSpPr txBox="1">
            <a:spLocks noChangeArrowheads="1"/>
          </p:cNvSpPr>
          <p:nvPr/>
        </p:nvSpPr>
        <p:spPr bwMode="auto">
          <a:xfrm>
            <a:off x="7788275" y="1860925"/>
            <a:ext cx="1136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68 kg</a:t>
            </a:r>
          </a:p>
        </p:txBody>
      </p:sp>
      <p:sp>
        <p:nvSpPr>
          <p:cNvPr id="328783" name="Text Box 79"/>
          <p:cNvSpPr txBox="1">
            <a:spLocks noChangeArrowheads="1"/>
          </p:cNvSpPr>
          <p:nvPr/>
        </p:nvSpPr>
        <p:spPr bwMode="auto">
          <a:xfrm>
            <a:off x="1765300" y="2441950"/>
            <a:ext cx="1136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95 kg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861953" y="3056149"/>
            <a:ext cx="2803754" cy="523220"/>
            <a:chOff x="2861953" y="3198649"/>
            <a:chExt cx="2803754" cy="523220"/>
          </a:xfrm>
        </p:grpSpPr>
        <p:sp>
          <p:nvSpPr>
            <p:cNvPr id="61" name="Text Box 77"/>
            <p:cNvSpPr txBox="1">
              <a:spLocks noChangeArrowheads="1"/>
            </p:cNvSpPr>
            <p:nvPr/>
          </p:nvSpPr>
          <p:spPr bwMode="auto">
            <a:xfrm>
              <a:off x="3722543" y="3198649"/>
              <a:ext cx="11366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dirty="0" smtClean="0">
                  <a:solidFill>
                    <a:srgbClr val="000000"/>
                  </a:solidFill>
                </a:rPr>
                <a:t>3.9 </a:t>
              </a:r>
              <a:r>
                <a:rPr lang="en-US" dirty="0">
                  <a:solidFill>
                    <a:srgbClr val="000000"/>
                  </a:solidFill>
                </a:rPr>
                <a:t>m</a:t>
              </a:r>
            </a:p>
          </p:txBody>
        </p:sp>
        <p:sp>
          <p:nvSpPr>
            <p:cNvPr id="62" name="Line 73"/>
            <p:cNvSpPr>
              <a:spLocks noChangeShapeType="1"/>
            </p:cNvSpPr>
            <p:nvPr/>
          </p:nvSpPr>
          <p:spPr bwMode="auto">
            <a:xfrm>
              <a:off x="2861953" y="3673101"/>
              <a:ext cx="280375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64" name="Rectangle 6"/>
          <p:cNvSpPr>
            <a:spLocks noChangeArrowheads="1"/>
          </p:cNvSpPr>
          <p:nvPr/>
        </p:nvSpPr>
        <p:spPr bwMode="auto">
          <a:xfrm>
            <a:off x="-1336" y="6396335"/>
            <a:ext cx="35065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www.teachnlearnchem.com</a:t>
            </a:r>
            <a:endParaRPr lang="en-US" sz="24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90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8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2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2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28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28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87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8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8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87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8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8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28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8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8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28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8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8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28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8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8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287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8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8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287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287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28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28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870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87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87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8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328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28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28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28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28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28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28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328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28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8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28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28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28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32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28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28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32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328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328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328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328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28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28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328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32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500"/>
                            </p:stCondLst>
                            <p:childTnLst>
                              <p:par>
                                <p:cTn id="1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28" grpId="0" animBg="1"/>
      <p:bldP spid="328706" grpId="0"/>
      <p:bldP spid="328718" grpId="0"/>
      <p:bldP spid="328718" grpId="1"/>
      <p:bldP spid="328719" grpId="0"/>
      <p:bldP spid="328721" grpId="0"/>
      <p:bldP spid="328722" grpId="0"/>
      <p:bldP spid="328723" grpId="0"/>
      <p:bldP spid="328724" grpId="0"/>
      <p:bldP spid="328725" grpId="0"/>
      <p:bldP spid="328731" grpId="0" animBg="1"/>
      <p:bldP spid="328732" grpId="0" animBg="1"/>
      <p:bldP spid="328733" grpId="0" animBg="1"/>
      <p:bldP spid="328734" grpId="0" animBg="1"/>
      <p:bldP spid="328773" grpId="0" animBg="1"/>
      <p:bldP spid="328774" grpId="0" animBg="1"/>
      <p:bldP spid="328776" grpId="0" animBg="1"/>
      <p:bldP spid="328779" grpId="0"/>
      <p:bldP spid="328781" grpId="0"/>
      <p:bldP spid="328782" grpId="0"/>
      <p:bldP spid="328783" grpId="0"/>
      <p:bldP spid="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844639" y="1274652"/>
            <a:ext cx="2082800" cy="15176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9748" name="Rectangle 20"/>
          <p:cNvSpPr>
            <a:spLocks noChangeArrowheads="1"/>
          </p:cNvSpPr>
          <p:nvPr/>
        </p:nvSpPr>
        <p:spPr bwMode="auto">
          <a:xfrm>
            <a:off x="3930364" y="1374665"/>
            <a:ext cx="1916113" cy="133508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814388" y="166688"/>
            <a:ext cx="7659687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1">
                <a:solidFill>
                  <a:srgbClr val="FF0000"/>
                </a:solidFill>
              </a:rPr>
              <a:t>Law of Conservation of Angular Momentum</a:t>
            </a:r>
            <a:r>
              <a:rPr lang="en-US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277901" y="678982"/>
            <a:ext cx="5402441" cy="138499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For a </a:t>
            </a:r>
            <a:r>
              <a:rPr lang="en-US" dirty="0">
                <a:solidFill>
                  <a:srgbClr val="FF0000"/>
                </a:solidFill>
              </a:rPr>
              <a:t>closed </a:t>
            </a:r>
            <a:r>
              <a:rPr lang="en-US" dirty="0" smtClean="0">
                <a:solidFill>
                  <a:srgbClr val="FF0000"/>
                </a:solidFill>
              </a:rPr>
              <a:t>system, </a:t>
            </a:r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angular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momentum </a:t>
            </a:r>
            <a:r>
              <a:rPr lang="en-US" dirty="0">
                <a:solidFill>
                  <a:srgbClr val="FF0000"/>
                </a:solidFill>
              </a:rPr>
              <a:t>of </a:t>
            </a:r>
            <a:r>
              <a:rPr lang="en-US" dirty="0" smtClean="0">
                <a:solidFill>
                  <a:srgbClr val="FF0000"/>
                </a:solidFill>
              </a:rPr>
              <a:t>the 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system </a:t>
            </a:r>
            <a:r>
              <a:rPr lang="en-US" dirty="0">
                <a:solidFill>
                  <a:srgbClr val="FF0000"/>
                </a:solidFill>
              </a:rPr>
              <a:t>is </a:t>
            </a:r>
            <a:r>
              <a:rPr lang="en-US" dirty="0" smtClean="0">
                <a:solidFill>
                  <a:srgbClr val="FF0000"/>
                </a:solidFill>
              </a:rPr>
              <a:t>conserved.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9741" name="Text Box 13"/>
          <p:cNvSpPr txBox="1">
            <a:spLocks noChangeArrowheads="1"/>
          </p:cNvSpPr>
          <p:nvPr/>
        </p:nvSpPr>
        <p:spPr bwMode="auto">
          <a:xfrm>
            <a:off x="4389152" y="1417527"/>
            <a:ext cx="1241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L</a:t>
            </a:r>
            <a:r>
              <a:rPr lang="en-US" baseline="-25000">
                <a:solidFill>
                  <a:srgbClr val="000000"/>
                </a:solidFill>
              </a:rPr>
              <a:t>f</a:t>
            </a:r>
            <a:r>
              <a:rPr lang="en-US">
                <a:solidFill>
                  <a:srgbClr val="000000"/>
                </a:solidFill>
              </a:rPr>
              <a:t> = L</a:t>
            </a:r>
            <a:r>
              <a:rPr lang="en-US" baseline="-2500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329742" name="Text Box 14"/>
          <p:cNvSpPr txBox="1">
            <a:spLocks noChangeArrowheads="1"/>
          </p:cNvSpPr>
          <p:nvPr/>
        </p:nvSpPr>
        <p:spPr bwMode="auto">
          <a:xfrm>
            <a:off x="4085939" y="2046177"/>
            <a:ext cx="1792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n-US" baseline="-25000" dirty="0">
                <a:solidFill>
                  <a:srgbClr val="000000"/>
                </a:solidFill>
              </a:rPr>
              <a:t>f </a:t>
            </a:r>
            <a:r>
              <a:rPr lang="en-US" dirty="0" err="1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en-US" baseline="-25000" dirty="0" err="1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=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n-US" baseline="-25000" dirty="0">
                <a:solidFill>
                  <a:srgbClr val="000000"/>
                </a:solidFill>
              </a:rPr>
              <a:t>i </a:t>
            </a:r>
            <a:r>
              <a:rPr lang="en-US" dirty="0" err="1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en-US" baseline="-25000" dirty="0" err="1">
                <a:solidFill>
                  <a:srgbClr val="000000"/>
                </a:solidFill>
              </a:rPr>
              <a:t>i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pic>
        <p:nvPicPr>
          <p:cNvPr id="12" name="Picture 10" descr="http://cache1.asset-cache.net/xc/82180278.jpg?v=1&amp;c=IWSAsset&amp;k=2&amp;d=77BFBA49EF8789215ABF3343C02EA548FFB955FD64757F3E7C4A0E264048A4C02E72503B23678459E30A760B0D81129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288" y="4086225"/>
            <a:ext cx="1824037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http://news.xinhuanet.com/english/2008-08/18/xin_0220805181934500294014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1850" y="4098925"/>
            <a:ext cx="1804988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0" descr="http://www.vancouversun.com/sports/2010wintergames/figure-skating/1232725.bin?size=620x40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4725" y="4803775"/>
            <a:ext cx="2933700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6" descr="http://media.naplesnews.com/media/img/photos/2010/02/15/100215-OlympicFigure27_t60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3938" y="1579563"/>
            <a:ext cx="2843212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4" descr="http://wintergames.ap.org/Content/preview/2010/20100215/01/c743e0f8e2474c3a939da307eac181e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7013" y="4108450"/>
            <a:ext cx="1808162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586661" y="3532434"/>
            <a:ext cx="304892" cy="52322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883554" y="3073800"/>
            <a:ext cx="764953" cy="1107996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6600" dirty="0" smtClean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endParaRPr lang="en-US" sz="6600" dirty="0">
              <a:solidFill>
                <a:srgbClr val="000000"/>
              </a:solidFill>
              <a:latin typeface="Symbol" panose="05050102010706020507" pitchFamily="18" charset="2"/>
              <a:cs typeface="Times New Roman" panose="02020603050405020304" pitchFamily="18" charset="0"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2617341" y="3085668"/>
            <a:ext cx="466794" cy="1107996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6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6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3068604" y="3544309"/>
            <a:ext cx="444352" cy="52322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endParaRPr lang="en-US" dirty="0">
              <a:solidFill>
                <a:srgbClr val="000000"/>
              </a:solidFill>
              <a:latin typeface="Symbol" panose="05050102010706020507" pitchFamily="18" charset="2"/>
              <a:cs typeface="Times New Roman" panose="02020603050405020304" pitchFamily="18" charset="0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4529266" y="3508684"/>
            <a:ext cx="304892" cy="52322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4838032" y="3085671"/>
            <a:ext cx="764953" cy="1107996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6600" dirty="0" smtClean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endParaRPr lang="en-US" sz="6600" dirty="0">
              <a:solidFill>
                <a:srgbClr val="000000"/>
              </a:solidFill>
              <a:latin typeface="Symbol" panose="05050102010706020507" pitchFamily="18" charset="2"/>
              <a:cs typeface="Times New Roman" panose="02020603050405020304" pitchFamily="18" charset="0"/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7058711" y="1062366"/>
            <a:ext cx="304892" cy="52322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7414974" y="603728"/>
            <a:ext cx="764953" cy="1107996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6600" dirty="0" smtClean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endParaRPr lang="en-US" sz="6600" dirty="0">
              <a:solidFill>
                <a:srgbClr val="000000"/>
              </a:solidFill>
              <a:latin typeface="Symbol" panose="05050102010706020507" pitchFamily="18" charset="2"/>
              <a:cs typeface="Times New Roman" panose="02020603050405020304" pitchFamily="18" charset="0"/>
            </a:endParaRP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7153711" y="5721992"/>
            <a:ext cx="466794" cy="1107996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6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6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7581229" y="6014378"/>
            <a:ext cx="444352" cy="52322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endParaRPr lang="en-US" dirty="0">
              <a:solidFill>
                <a:srgbClr val="000000"/>
              </a:solidFill>
              <a:latin typeface="Symbol" panose="05050102010706020507" pitchFamily="18" charset="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0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97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97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9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29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297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297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29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29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29748" grpId="0" animBg="1"/>
      <p:bldP spid="329741" grpId="0"/>
      <p:bldP spid="329742" grpId="0"/>
      <p:bldP spid="16" grpId="0"/>
      <p:bldP spid="17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209" y="169271"/>
            <a:ext cx="4042092" cy="2764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7598" y="3111691"/>
            <a:ext cx="5226915" cy="356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0626" y="177422"/>
            <a:ext cx="4650544" cy="277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2060811" y="3043451"/>
            <a:ext cx="122830" cy="3705367"/>
          </a:xfrm>
          <a:prstGeom prst="rect">
            <a:avLst/>
          </a:prstGeom>
          <a:solidFill>
            <a:schemeClr val="bg1"/>
          </a:solidFill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477696" y="3017355"/>
            <a:ext cx="3597460" cy="310854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Other examples of the </a:t>
            </a:r>
          </a:p>
          <a:p>
            <a:pPr algn="l"/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conservation of angular </a:t>
            </a:r>
          </a:p>
          <a:p>
            <a:pPr algn="l"/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momentum: </a:t>
            </a:r>
          </a:p>
          <a:p>
            <a:pPr algn="l"/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spiral wishing well, </a:t>
            </a:r>
          </a:p>
          <a:p>
            <a:pPr algn="l"/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trajectory of a comet, </a:t>
            </a:r>
          </a:p>
          <a:p>
            <a:pPr algn="l"/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and spinning on a </a:t>
            </a:r>
          </a:p>
          <a:p>
            <a:pPr algn="l"/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rotating platform.</a:t>
            </a:r>
            <a:endParaRPr lang="en-US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576125" y="1342415"/>
            <a:ext cx="1061846" cy="1107996"/>
            <a:chOff x="1576125" y="1342415"/>
            <a:chExt cx="1061846" cy="1107996"/>
          </a:xfrm>
        </p:grpSpPr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576125" y="1801049"/>
              <a:ext cx="304892" cy="523220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1873018" y="1342415"/>
              <a:ext cx="764953" cy="1107996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sz="6600" dirty="0" smtClean="0">
                  <a:solidFill>
                    <a:srgbClr val="FFFFFF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w</a:t>
              </a:r>
              <a:endParaRPr lang="en-US" sz="6600" dirty="0">
                <a:solidFill>
                  <a:srgbClr val="FFFFFF"/>
                </a:solidFill>
                <a:latin typeface="Symbol" panose="05050102010706020507" pitchFamily="18" charset="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131609" y="156101"/>
            <a:ext cx="895615" cy="1107996"/>
            <a:chOff x="1131609" y="156101"/>
            <a:chExt cx="895615" cy="1107996"/>
          </a:xfrm>
        </p:grpSpPr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1131609" y="156101"/>
              <a:ext cx="466794" cy="1107996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sz="6600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sz="6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1582872" y="614742"/>
              <a:ext cx="444352" cy="523220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dirty="0" smtClean="0">
                  <a:solidFill>
                    <a:srgbClr val="FFFFFF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w</a:t>
              </a:r>
              <a:endParaRPr lang="en-US" dirty="0">
                <a:solidFill>
                  <a:srgbClr val="FFFFFF"/>
                </a:solidFill>
                <a:latin typeface="Symbol" panose="05050102010706020507" pitchFamily="18" charset="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889763" y="781464"/>
            <a:ext cx="895615" cy="1107996"/>
            <a:chOff x="7889763" y="781464"/>
            <a:chExt cx="895615" cy="1107996"/>
          </a:xfrm>
        </p:grpSpPr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7889763" y="781464"/>
              <a:ext cx="466794" cy="1107996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sz="6600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sz="6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8341026" y="1240105"/>
              <a:ext cx="444352" cy="523220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dirty="0" smtClean="0">
                  <a:solidFill>
                    <a:srgbClr val="FFFFFF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w</a:t>
              </a:r>
              <a:endParaRPr lang="en-US" dirty="0">
                <a:solidFill>
                  <a:srgbClr val="FFFFFF"/>
                </a:solidFill>
                <a:latin typeface="Symbol" panose="05050102010706020507" pitchFamily="18" charset="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281021" y="1232057"/>
            <a:ext cx="1061846" cy="1107996"/>
            <a:chOff x="5281021" y="1232057"/>
            <a:chExt cx="1061846" cy="1107996"/>
          </a:xfrm>
        </p:grpSpPr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5281021" y="1690691"/>
              <a:ext cx="304892" cy="523220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5577914" y="1232057"/>
              <a:ext cx="764953" cy="1107996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sz="6600" dirty="0" smtClean="0">
                  <a:solidFill>
                    <a:srgbClr val="FFFFFF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w</a:t>
              </a:r>
              <a:endParaRPr lang="en-US" sz="6600" dirty="0">
                <a:solidFill>
                  <a:srgbClr val="FFFFFF"/>
                </a:solidFill>
                <a:latin typeface="Symbol" panose="05050102010706020507" pitchFamily="18" charset="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373820" y="5085449"/>
            <a:ext cx="1040524" cy="1107996"/>
            <a:chOff x="6794938" y="7198031"/>
            <a:chExt cx="1040524" cy="1107996"/>
          </a:xfrm>
        </p:grpSpPr>
        <p:sp>
          <p:nvSpPr>
            <p:cNvPr id="22" name="Rectangle 21"/>
            <p:cNvSpPr/>
            <p:nvPr/>
          </p:nvSpPr>
          <p:spPr bwMode="auto">
            <a:xfrm>
              <a:off x="6794938" y="7315200"/>
              <a:ext cx="1040524" cy="931343"/>
            </a:xfrm>
            <a:prstGeom prst="rect">
              <a:avLst/>
            </a:prstGeom>
            <a:solidFill>
              <a:schemeClr val="bg1"/>
            </a:solidFill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6849238" y="7198031"/>
              <a:ext cx="466794" cy="1107996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sz="66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sz="6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7"/>
            <p:cNvSpPr>
              <a:spLocks noChangeArrowheads="1"/>
            </p:cNvSpPr>
            <p:nvPr/>
          </p:nvSpPr>
          <p:spPr bwMode="auto">
            <a:xfrm>
              <a:off x="7300501" y="7656672"/>
              <a:ext cx="444352" cy="523220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dirty="0" smtClean="0">
                  <a:solidFill>
                    <a:srgbClr val="000000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w</a:t>
              </a:r>
              <a:endParaRPr lang="en-US" dirty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30624" y="5063078"/>
            <a:ext cx="1040524" cy="1107996"/>
            <a:chOff x="5612525" y="7175657"/>
            <a:chExt cx="1040524" cy="1107996"/>
          </a:xfrm>
        </p:grpSpPr>
        <p:sp>
          <p:nvSpPr>
            <p:cNvPr id="23" name="Rectangle 22"/>
            <p:cNvSpPr/>
            <p:nvPr/>
          </p:nvSpPr>
          <p:spPr bwMode="auto">
            <a:xfrm>
              <a:off x="5612525" y="7315200"/>
              <a:ext cx="1040524" cy="931343"/>
            </a:xfrm>
            <a:prstGeom prst="rect">
              <a:avLst/>
            </a:prstGeom>
            <a:solidFill>
              <a:schemeClr val="bg1"/>
            </a:solidFill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Rectangle 7"/>
            <p:cNvSpPr>
              <a:spLocks noChangeArrowheads="1"/>
            </p:cNvSpPr>
            <p:nvPr/>
          </p:nvSpPr>
          <p:spPr bwMode="auto">
            <a:xfrm>
              <a:off x="5627865" y="7634291"/>
              <a:ext cx="304892" cy="523220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5845928" y="7175657"/>
              <a:ext cx="764953" cy="1107996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sz="6600" dirty="0" smtClean="0">
                  <a:solidFill>
                    <a:srgbClr val="000000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w</a:t>
              </a:r>
              <a:endParaRPr lang="en-US" sz="6600" dirty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5637464" y="6396335"/>
            <a:ext cx="35065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en-US" sz="2400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www.teachnlearnchem.com</a:t>
            </a:r>
            <a:endParaRPr lang="en-US" sz="24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02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90" name="Rectangle 38"/>
          <p:cNvSpPr>
            <a:spLocks noChangeArrowheads="1"/>
          </p:cNvSpPr>
          <p:nvPr/>
        </p:nvSpPr>
        <p:spPr bwMode="auto">
          <a:xfrm>
            <a:off x="4275138" y="4010523"/>
            <a:ext cx="2263775" cy="493712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30788" name="Rectangle 36"/>
          <p:cNvSpPr>
            <a:spLocks noChangeArrowheads="1"/>
          </p:cNvSpPr>
          <p:nvPr/>
        </p:nvSpPr>
        <p:spPr bwMode="auto">
          <a:xfrm>
            <a:off x="2695609" y="6026975"/>
            <a:ext cx="2409825" cy="587375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30787" name="Rectangle 35"/>
          <p:cNvSpPr>
            <a:spLocks noChangeArrowheads="1"/>
          </p:cNvSpPr>
          <p:nvPr/>
        </p:nvSpPr>
        <p:spPr bwMode="auto">
          <a:xfrm>
            <a:off x="6053138" y="4787090"/>
            <a:ext cx="1655762" cy="508000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212725" y="104775"/>
            <a:ext cx="6254750" cy="1939925"/>
          </a:xfrm>
          <a:prstGeom prst="rect">
            <a:avLst/>
          </a:prstGeom>
          <a:noFill/>
          <a:ln w="22225" algn="ctr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A merry-go-round of mass 115 kg and radius</a:t>
            </a:r>
          </a:p>
          <a:p>
            <a:pPr algn="l"/>
            <a:r>
              <a:rPr lang="en-US" sz="2400" dirty="0">
                <a:solidFill>
                  <a:srgbClr val="FF0000"/>
                </a:solidFill>
              </a:rPr>
              <a:t>2.0 m spins at 2.6 rad/s while a 65 kg</a:t>
            </a:r>
          </a:p>
          <a:p>
            <a:pPr algn="l"/>
            <a:r>
              <a:rPr lang="en-US" sz="2400" dirty="0">
                <a:solidFill>
                  <a:srgbClr val="FF0000"/>
                </a:solidFill>
              </a:rPr>
              <a:t>student stands at the edge. Find the new</a:t>
            </a:r>
          </a:p>
          <a:p>
            <a:pPr algn="l"/>
            <a:r>
              <a:rPr lang="en-US" sz="2400" dirty="0">
                <a:solidFill>
                  <a:srgbClr val="FF0000"/>
                </a:solidFill>
              </a:rPr>
              <a:t>angular speed after the student has moved</a:t>
            </a:r>
          </a:p>
          <a:p>
            <a:pPr algn="l"/>
            <a:r>
              <a:rPr lang="en-US" sz="2400" dirty="0">
                <a:solidFill>
                  <a:srgbClr val="FF0000"/>
                </a:solidFill>
              </a:rPr>
              <a:t>to a distance of 0.50 m from the axis. </a:t>
            </a:r>
          </a:p>
        </p:txBody>
      </p:sp>
      <p:pic>
        <p:nvPicPr>
          <p:cNvPr id="17414" name="Picture 8" descr="en00905_[1]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410445">
            <a:off x="6497638" y="712788"/>
            <a:ext cx="20891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Oval 9"/>
          <p:cNvSpPr>
            <a:spLocks noChangeArrowheads="1"/>
          </p:cNvSpPr>
          <p:nvPr/>
        </p:nvSpPr>
        <p:spPr bwMode="auto">
          <a:xfrm>
            <a:off x="7237413" y="1481138"/>
            <a:ext cx="577850" cy="38576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330762" name="Picture 10" descr="j0078717[1]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7413" y="20638"/>
            <a:ext cx="547687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0768" name="Text Box 16"/>
          <p:cNvSpPr txBox="1">
            <a:spLocks noChangeArrowheads="1"/>
          </p:cNvSpPr>
          <p:nvPr/>
        </p:nvSpPr>
        <p:spPr bwMode="auto">
          <a:xfrm>
            <a:off x="1693863" y="2115593"/>
            <a:ext cx="1241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L</a:t>
            </a:r>
            <a:r>
              <a:rPr lang="en-US" baseline="-25000">
                <a:solidFill>
                  <a:srgbClr val="000000"/>
                </a:solidFill>
              </a:rPr>
              <a:t>f</a:t>
            </a:r>
            <a:r>
              <a:rPr lang="en-US">
                <a:solidFill>
                  <a:srgbClr val="000000"/>
                </a:solidFill>
              </a:rPr>
              <a:t> = L</a:t>
            </a:r>
            <a:r>
              <a:rPr lang="en-US" baseline="-25000">
                <a:solidFill>
                  <a:srgbClr val="000000"/>
                </a:solidFill>
              </a:rPr>
              <a:t>i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2960688" y="2106068"/>
            <a:ext cx="2727325" cy="519112"/>
            <a:chOff x="1883" y="1475"/>
            <a:chExt cx="1718" cy="327"/>
          </a:xfrm>
        </p:grpSpPr>
        <p:sp>
          <p:nvSpPr>
            <p:cNvPr id="17430" name="Text Box 15"/>
            <p:cNvSpPr txBox="1">
              <a:spLocks noChangeArrowheads="1"/>
            </p:cNvSpPr>
            <p:nvPr/>
          </p:nvSpPr>
          <p:spPr bwMode="auto">
            <a:xfrm>
              <a:off x="2472" y="1475"/>
              <a:ext cx="112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>
                  <a:solidFill>
                    <a:srgbClr val="000000"/>
                  </a:solidFill>
                  <a:latin typeface="Times New Roman" pitchFamily="18" charset="0"/>
                </a:rPr>
                <a:t>I</a:t>
              </a:r>
              <a:r>
                <a:rPr lang="en-US" baseline="-25000">
                  <a:solidFill>
                    <a:srgbClr val="000000"/>
                  </a:solidFill>
                </a:rPr>
                <a:t>f </a:t>
              </a:r>
              <a:r>
                <a:rPr lang="en-US">
                  <a:solidFill>
                    <a:srgbClr val="000000"/>
                  </a:solidFill>
                  <a:latin typeface="Symbol" pitchFamily="18" charset="2"/>
                </a:rPr>
                <a:t>w</a:t>
              </a:r>
              <a:r>
                <a:rPr lang="en-US" baseline="-25000">
                  <a:solidFill>
                    <a:srgbClr val="000000"/>
                  </a:solidFill>
                </a:rPr>
                <a:t>f</a:t>
              </a:r>
              <a:r>
                <a:rPr lang="en-US">
                  <a:solidFill>
                    <a:srgbClr val="000000"/>
                  </a:solidFill>
                </a:rPr>
                <a:t> = </a:t>
              </a:r>
              <a:r>
                <a:rPr lang="en-US">
                  <a:solidFill>
                    <a:srgbClr val="000000"/>
                  </a:solidFill>
                  <a:latin typeface="Times New Roman" pitchFamily="18" charset="0"/>
                </a:rPr>
                <a:t>I</a:t>
              </a:r>
              <a:r>
                <a:rPr lang="en-US" baseline="-25000">
                  <a:solidFill>
                    <a:srgbClr val="000000"/>
                  </a:solidFill>
                </a:rPr>
                <a:t>i </a:t>
              </a:r>
              <a:r>
                <a:rPr lang="en-US">
                  <a:solidFill>
                    <a:srgbClr val="000000"/>
                  </a:solidFill>
                  <a:latin typeface="Symbol" pitchFamily="18" charset="2"/>
                </a:rPr>
                <a:t>w</a:t>
              </a:r>
              <a:r>
                <a:rPr lang="en-US" baseline="-25000">
                  <a:solidFill>
                    <a:srgbClr val="000000"/>
                  </a:solidFill>
                </a:rPr>
                <a:t>i</a:t>
              </a:r>
            </a:p>
          </p:txBody>
        </p:sp>
        <p:sp>
          <p:nvSpPr>
            <p:cNvPr id="17431" name="Line 17"/>
            <p:cNvSpPr>
              <a:spLocks noChangeShapeType="1"/>
            </p:cNvSpPr>
            <p:nvPr/>
          </p:nvSpPr>
          <p:spPr bwMode="auto">
            <a:xfrm>
              <a:off x="1883" y="1655"/>
              <a:ext cx="493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30771" name="Text Box 19"/>
          <p:cNvSpPr txBox="1">
            <a:spLocks noChangeArrowheads="1"/>
          </p:cNvSpPr>
          <p:nvPr/>
        </p:nvSpPr>
        <p:spPr bwMode="auto">
          <a:xfrm>
            <a:off x="319088" y="2815135"/>
            <a:ext cx="14874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L</a:t>
            </a:r>
            <a:r>
              <a:rPr lang="en-US" baseline="-25000">
                <a:solidFill>
                  <a:srgbClr val="000000"/>
                </a:solidFill>
              </a:rPr>
              <a:t>i</a:t>
            </a:r>
            <a:r>
              <a:rPr lang="en-US">
                <a:solidFill>
                  <a:srgbClr val="000000"/>
                </a:solidFill>
              </a:rPr>
              <a:t> = 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n-US" baseline="-25000">
                <a:solidFill>
                  <a:srgbClr val="000000"/>
                </a:solidFill>
              </a:rPr>
              <a:t>i </a:t>
            </a:r>
            <a:r>
              <a:rPr lang="en-US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en-US" baseline="-2500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330772" name="Text Box 20"/>
          <p:cNvSpPr txBox="1">
            <a:spLocks noChangeArrowheads="1"/>
          </p:cNvSpPr>
          <p:nvPr/>
        </p:nvSpPr>
        <p:spPr bwMode="auto">
          <a:xfrm>
            <a:off x="1670050" y="2816723"/>
            <a:ext cx="24304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= (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n-US" baseline="-25000">
                <a:solidFill>
                  <a:srgbClr val="000000"/>
                </a:solidFill>
              </a:rPr>
              <a:t>mgr </a:t>
            </a:r>
            <a:r>
              <a:rPr lang="en-US">
                <a:solidFill>
                  <a:srgbClr val="000000"/>
                </a:solidFill>
              </a:rPr>
              <a:t>+ 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n-US" baseline="-25000">
                <a:solidFill>
                  <a:srgbClr val="000000"/>
                </a:solidFill>
              </a:rPr>
              <a:t>s</a:t>
            </a:r>
            <a:r>
              <a:rPr lang="en-US">
                <a:solidFill>
                  <a:srgbClr val="000000"/>
                </a:solidFill>
              </a:rPr>
              <a:t>) </a:t>
            </a:r>
            <a:r>
              <a:rPr lang="en-US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en-US" baseline="-2500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330773" name="Text Box 21"/>
          <p:cNvSpPr txBox="1">
            <a:spLocks noChangeArrowheads="1"/>
          </p:cNvSpPr>
          <p:nvPr/>
        </p:nvSpPr>
        <p:spPr bwMode="auto">
          <a:xfrm>
            <a:off x="3940175" y="2816723"/>
            <a:ext cx="44719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= (½ M</a:t>
            </a:r>
            <a:r>
              <a:rPr lang="en-US" baseline="-25000">
                <a:solidFill>
                  <a:srgbClr val="000000"/>
                </a:solidFill>
              </a:rPr>
              <a:t>mgr</a:t>
            </a:r>
            <a:r>
              <a:rPr lang="en-US">
                <a:solidFill>
                  <a:srgbClr val="000000"/>
                </a:solidFill>
              </a:rPr>
              <a:t>R</a:t>
            </a:r>
            <a:r>
              <a:rPr lang="en-US" baseline="-25000">
                <a:solidFill>
                  <a:srgbClr val="000000"/>
                </a:solidFill>
              </a:rPr>
              <a:t>mgr</a:t>
            </a:r>
            <a:r>
              <a:rPr lang="en-US" baseline="30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 + M</a:t>
            </a:r>
            <a:r>
              <a:rPr lang="en-US" baseline="-25000">
                <a:solidFill>
                  <a:srgbClr val="000000"/>
                </a:solidFill>
              </a:rPr>
              <a:t>s</a:t>
            </a:r>
            <a:r>
              <a:rPr lang="en-US">
                <a:solidFill>
                  <a:srgbClr val="000000"/>
                </a:solidFill>
              </a:rPr>
              <a:t>R</a:t>
            </a:r>
            <a:r>
              <a:rPr lang="en-US" baseline="-25000">
                <a:solidFill>
                  <a:srgbClr val="000000"/>
                </a:solidFill>
              </a:rPr>
              <a:t>s</a:t>
            </a:r>
            <a:r>
              <a:rPr lang="en-US" baseline="30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)</a:t>
            </a:r>
            <a:r>
              <a:rPr lang="en-US" baseline="-250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en-US" baseline="-2500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330777" name="Text Box 25"/>
          <p:cNvSpPr txBox="1">
            <a:spLocks noChangeArrowheads="1"/>
          </p:cNvSpPr>
          <p:nvPr/>
        </p:nvSpPr>
        <p:spPr bwMode="auto">
          <a:xfrm>
            <a:off x="3949700" y="3426323"/>
            <a:ext cx="50371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= [ ½(115)(2)</a:t>
            </a:r>
            <a:r>
              <a:rPr lang="en-US" baseline="30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  +  65(2)</a:t>
            </a:r>
            <a:r>
              <a:rPr lang="en-US" baseline="30000">
                <a:solidFill>
                  <a:srgbClr val="000000"/>
                </a:solidFill>
              </a:rPr>
              <a:t>2 </a:t>
            </a:r>
            <a:r>
              <a:rPr lang="en-US">
                <a:solidFill>
                  <a:srgbClr val="000000"/>
                </a:solidFill>
              </a:rPr>
              <a:t>] (2.6)</a:t>
            </a:r>
            <a:endParaRPr lang="en-US" baseline="-25000">
              <a:solidFill>
                <a:srgbClr val="000000"/>
              </a:solidFill>
            </a:endParaRPr>
          </a:p>
        </p:txBody>
      </p:sp>
      <p:sp>
        <p:nvSpPr>
          <p:cNvPr id="330778" name="Text Box 26"/>
          <p:cNvSpPr txBox="1">
            <a:spLocks noChangeArrowheads="1"/>
          </p:cNvSpPr>
          <p:nvPr/>
        </p:nvSpPr>
        <p:spPr bwMode="auto">
          <a:xfrm>
            <a:off x="3949700" y="4004173"/>
            <a:ext cx="27447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= 1274 kg-m</a:t>
            </a:r>
            <a:r>
              <a:rPr lang="en-US" baseline="30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/s</a:t>
            </a:r>
            <a:endParaRPr lang="en-US" baseline="-25000">
              <a:solidFill>
                <a:srgbClr val="000000"/>
              </a:solidFill>
            </a:endParaRPr>
          </a:p>
        </p:txBody>
      </p:sp>
      <p:sp>
        <p:nvSpPr>
          <p:cNvPr id="330781" name="Text Box 29"/>
          <p:cNvSpPr txBox="1">
            <a:spLocks noChangeArrowheads="1"/>
          </p:cNvSpPr>
          <p:nvPr/>
        </p:nvSpPr>
        <p:spPr bwMode="auto">
          <a:xfrm>
            <a:off x="962025" y="4744227"/>
            <a:ext cx="48053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[ ½(115)(2)</a:t>
            </a:r>
            <a:r>
              <a:rPr lang="en-US" baseline="30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  +  65(0.5)</a:t>
            </a:r>
            <a:r>
              <a:rPr lang="en-US" baseline="30000">
                <a:solidFill>
                  <a:srgbClr val="000000"/>
                </a:solidFill>
              </a:rPr>
              <a:t>2 </a:t>
            </a:r>
            <a:r>
              <a:rPr lang="en-US">
                <a:solidFill>
                  <a:srgbClr val="000000"/>
                </a:solidFill>
              </a:rPr>
              <a:t>] (</a:t>
            </a:r>
            <a:r>
              <a:rPr lang="en-US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en-US" baseline="-25000">
                <a:solidFill>
                  <a:srgbClr val="000000"/>
                </a:solidFill>
              </a:rPr>
              <a:t>f</a:t>
            </a:r>
            <a:r>
              <a:rPr lang="en-US">
                <a:solidFill>
                  <a:srgbClr val="000000"/>
                </a:solidFill>
              </a:rPr>
              <a:t>)</a:t>
            </a:r>
            <a:endParaRPr lang="en-US" baseline="-25000">
              <a:solidFill>
                <a:srgbClr val="000000"/>
              </a:solidFill>
            </a:endParaRPr>
          </a:p>
        </p:txBody>
      </p:sp>
      <p:sp>
        <p:nvSpPr>
          <p:cNvPr id="330782" name="Text Box 30"/>
          <p:cNvSpPr txBox="1">
            <a:spLocks noChangeArrowheads="1"/>
          </p:cNvSpPr>
          <p:nvPr/>
        </p:nvSpPr>
        <p:spPr bwMode="auto">
          <a:xfrm>
            <a:off x="5710238" y="4750577"/>
            <a:ext cx="2047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= 246.25 </a:t>
            </a:r>
            <a:r>
              <a:rPr lang="en-US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en-US" baseline="-2500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330783" name="Text Box 31"/>
          <p:cNvSpPr txBox="1">
            <a:spLocks noChangeArrowheads="1"/>
          </p:cNvSpPr>
          <p:nvPr/>
        </p:nvSpPr>
        <p:spPr bwMode="auto">
          <a:xfrm>
            <a:off x="1615645" y="5407305"/>
            <a:ext cx="3035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246.25 </a:t>
            </a:r>
            <a:r>
              <a:rPr lang="en-US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en-US" baseline="-25000">
                <a:solidFill>
                  <a:srgbClr val="000000"/>
                </a:solidFill>
              </a:rPr>
              <a:t>f</a:t>
            </a:r>
            <a:r>
              <a:rPr lang="en-US">
                <a:solidFill>
                  <a:srgbClr val="000000"/>
                </a:solidFill>
              </a:rPr>
              <a:t> = 1274</a:t>
            </a:r>
            <a:endParaRPr lang="en-US" baseline="-25000">
              <a:solidFill>
                <a:srgbClr val="000000"/>
              </a:solidFill>
            </a:endParaRPr>
          </a:p>
        </p:txBody>
      </p:sp>
      <p:sp>
        <p:nvSpPr>
          <p:cNvPr id="330784" name="Text Box 32"/>
          <p:cNvSpPr txBox="1">
            <a:spLocks noChangeArrowheads="1"/>
          </p:cNvSpPr>
          <p:nvPr/>
        </p:nvSpPr>
        <p:spPr bwMode="auto">
          <a:xfrm>
            <a:off x="2800384" y="6055550"/>
            <a:ext cx="24558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en-US" baseline="-25000">
                <a:solidFill>
                  <a:srgbClr val="000000"/>
                </a:solidFill>
              </a:rPr>
              <a:t>f</a:t>
            </a:r>
            <a:r>
              <a:rPr lang="en-US">
                <a:solidFill>
                  <a:srgbClr val="000000"/>
                </a:solidFill>
              </a:rPr>
              <a:t> = 5.2 rad/s</a:t>
            </a:r>
            <a:endParaRPr lang="en-US" baseline="-25000">
              <a:solidFill>
                <a:srgbClr val="000000"/>
              </a:solidFill>
            </a:endParaRPr>
          </a:p>
        </p:txBody>
      </p:sp>
      <p:sp>
        <p:nvSpPr>
          <p:cNvPr id="330786" name="Text Box 34"/>
          <p:cNvSpPr txBox="1">
            <a:spLocks noChangeArrowheads="1"/>
          </p:cNvSpPr>
          <p:nvPr/>
        </p:nvSpPr>
        <p:spPr bwMode="auto">
          <a:xfrm>
            <a:off x="314325" y="4771215"/>
            <a:ext cx="7858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L</a:t>
            </a:r>
            <a:r>
              <a:rPr lang="en-US" baseline="-25000">
                <a:solidFill>
                  <a:srgbClr val="000000"/>
                </a:solidFill>
              </a:rPr>
              <a:t>f</a:t>
            </a:r>
            <a:r>
              <a:rPr lang="en-US">
                <a:solidFill>
                  <a:srgbClr val="000000"/>
                </a:solidFill>
              </a:rPr>
              <a:t> =</a:t>
            </a:r>
            <a:endParaRPr lang="en-US" baseline="-25000">
              <a:solidFill>
                <a:srgbClr val="000000"/>
              </a:solidFill>
            </a:endParaRPr>
          </a:p>
        </p:txBody>
      </p:sp>
      <p:pic>
        <p:nvPicPr>
          <p:cNvPr id="330789" name="Picture 37" descr="j0078717[1]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5350" y="388938"/>
            <a:ext cx="547688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5637464" y="5953137"/>
            <a:ext cx="3506536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en-US" sz="2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John Bergmann</a:t>
            </a:r>
          </a:p>
          <a:p>
            <a:pPr marL="342900" indent="-342900" algn="r">
              <a:spcBef>
                <a:spcPct val="20000"/>
              </a:spcBef>
            </a:pPr>
            <a:r>
              <a:rPr lang="en-US" sz="2400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www.teachnlearnchem.com</a:t>
            </a:r>
            <a:endParaRPr lang="en-US" sz="24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15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07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07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0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30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07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0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30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3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0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0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3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30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0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0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3307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3307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30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07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0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30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0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0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330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330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30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3307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3307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330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30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3307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3307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307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30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30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307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30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30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330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90" grpId="0" animBg="1"/>
      <p:bldP spid="330790" grpId="1" animBg="1"/>
      <p:bldP spid="330790" grpId="2" animBg="1"/>
      <p:bldP spid="330790" grpId="3" animBg="1"/>
      <p:bldP spid="330788" grpId="0" animBg="1"/>
      <p:bldP spid="330787" grpId="0" animBg="1"/>
      <p:bldP spid="330787" grpId="1" animBg="1"/>
      <p:bldP spid="330787" grpId="2" animBg="1"/>
      <p:bldP spid="330787" grpId="3" animBg="1"/>
      <p:bldP spid="330768" grpId="0"/>
      <p:bldP spid="330771" grpId="0"/>
      <p:bldP spid="330772" grpId="0"/>
      <p:bldP spid="330773" grpId="0"/>
      <p:bldP spid="330777" grpId="0"/>
      <p:bldP spid="330778" grpId="0"/>
      <p:bldP spid="330781" grpId="0"/>
      <p:bldP spid="330782" grpId="0"/>
      <p:bldP spid="330783" grpId="0"/>
      <p:bldP spid="330784" grpId="0"/>
      <p:bldP spid="330786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1808994" y="1056025"/>
            <a:ext cx="2622550" cy="8223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31787" name="Rectangle 11"/>
          <p:cNvSpPr>
            <a:spLocks noChangeArrowheads="1"/>
          </p:cNvSpPr>
          <p:nvPr/>
        </p:nvSpPr>
        <p:spPr bwMode="auto">
          <a:xfrm>
            <a:off x="1894719" y="1141750"/>
            <a:ext cx="2451100" cy="65563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111000" y="190835"/>
            <a:ext cx="4614862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pPr algn="l"/>
            <a:r>
              <a:rPr lang="en-US" b="1">
                <a:solidFill>
                  <a:srgbClr val="FF0000"/>
                </a:solidFill>
              </a:rPr>
              <a:t>Rotational Kinetic Energy</a:t>
            </a:r>
            <a:r>
              <a:rPr lang="en-US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31785" name="Text Box 9"/>
          <p:cNvSpPr txBox="1">
            <a:spLocks noChangeArrowheads="1"/>
          </p:cNvSpPr>
          <p:nvPr/>
        </p:nvSpPr>
        <p:spPr bwMode="auto">
          <a:xfrm>
            <a:off x="6338637" y="184485"/>
            <a:ext cx="2378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(KE = ½ mv</a:t>
            </a:r>
            <a:r>
              <a:rPr lang="en-US" baseline="30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)</a:t>
            </a:r>
            <a:endParaRPr lang="en-US" baseline="30000">
              <a:solidFill>
                <a:srgbClr val="000000"/>
              </a:solidFill>
            </a:endParaRPr>
          </a:p>
        </p:txBody>
      </p:sp>
      <p:sp>
        <p:nvSpPr>
          <p:cNvPr id="331786" name="Text Box 10"/>
          <p:cNvSpPr txBox="1">
            <a:spLocks noChangeArrowheads="1"/>
          </p:cNvSpPr>
          <p:nvPr/>
        </p:nvSpPr>
        <p:spPr bwMode="auto">
          <a:xfrm>
            <a:off x="1961394" y="1210012"/>
            <a:ext cx="23987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dirty="0" err="1">
                <a:solidFill>
                  <a:srgbClr val="000000"/>
                </a:solidFill>
              </a:rPr>
              <a:t>KE</a:t>
            </a:r>
            <a:r>
              <a:rPr lang="en-US" baseline="-25000" dirty="0" err="1">
                <a:solidFill>
                  <a:srgbClr val="000000"/>
                </a:solidFill>
              </a:rPr>
              <a:t>rot</a:t>
            </a:r>
            <a:r>
              <a:rPr lang="en-US" dirty="0">
                <a:solidFill>
                  <a:srgbClr val="000000"/>
                </a:solidFill>
              </a:rPr>
              <a:t> = ½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I </a:t>
            </a:r>
            <a:r>
              <a:rPr lang="en-US" b="1" dirty="0" err="1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en-US" baseline="30000" dirty="0" err="1">
                <a:solidFill>
                  <a:srgbClr val="000000"/>
                </a:solidFill>
              </a:rPr>
              <a:t>2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331788" name="Rectangle 12"/>
          <p:cNvSpPr>
            <a:spLocks noChangeArrowheads="1"/>
          </p:cNvSpPr>
          <p:nvPr/>
        </p:nvSpPr>
        <p:spPr bwMode="auto">
          <a:xfrm>
            <a:off x="419433" y="2234449"/>
            <a:ext cx="5137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KE</a:t>
            </a:r>
            <a:r>
              <a:rPr lang="en-US" baseline="-25000">
                <a:solidFill>
                  <a:srgbClr val="000000"/>
                </a:solidFill>
              </a:rPr>
              <a:t>rot</a:t>
            </a:r>
            <a:r>
              <a:rPr lang="en-US">
                <a:solidFill>
                  <a:srgbClr val="000000"/>
                </a:solidFill>
              </a:rPr>
              <a:t> = rotational kinetic energy </a:t>
            </a:r>
          </a:p>
        </p:txBody>
      </p:sp>
      <p:sp>
        <p:nvSpPr>
          <p:cNvPr id="331789" name="Rectangle 13"/>
          <p:cNvSpPr>
            <a:spLocks noChangeArrowheads="1"/>
          </p:cNvSpPr>
          <p:nvPr/>
        </p:nvSpPr>
        <p:spPr bwMode="auto">
          <a:xfrm>
            <a:off x="1054433" y="2728161"/>
            <a:ext cx="4822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n-US">
                <a:solidFill>
                  <a:srgbClr val="000000"/>
                </a:solidFill>
              </a:rPr>
              <a:t> = moment of inertia (kg-m</a:t>
            </a:r>
            <a:r>
              <a:rPr lang="en-US" baseline="30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) </a:t>
            </a:r>
          </a:p>
        </p:txBody>
      </p:sp>
      <p:sp>
        <p:nvSpPr>
          <p:cNvPr id="331790" name="Rectangle 14"/>
          <p:cNvSpPr>
            <a:spLocks noChangeArrowheads="1"/>
          </p:cNvSpPr>
          <p:nvPr/>
        </p:nvSpPr>
        <p:spPr bwMode="auto">
          <a:xfrm>
            <a:off x="924258" y="3237283"/>
            <a:ext cx="43620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1" dirty="0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en-US" dirty="0">
                <a:solidFill>
                  <a:srgbClr val="000000"/>
                </a:solidFill>
              </a:rPr>
              <a:t> = angular </a:t>
            </a:r>
            <a:r>
              <a:rPr lang="en-US" dirty="0" smtClean="0">
                <a:solidFill>
                  <a:srgbClr val="000000"/>
                </a:solidFill>
              </a:rPr>
              <a:t>speed </a:t>
            </a:r>
            <a:r>
              <a:rPr lang="en-US" dirty="0">
                <a:solidFill>
                  <a:srgbClr val="000000"/>
                </a:solidFill>
              </a:rPr>
              <a:t>(rad/s) </a:t>
            </a:r>
          </a:p>
        </p:txBody>
      </p:sp>
      <p:sp>
        <p:nvSpPr>
          <p:cNvPr id="331791" name="Rectangle 15"/>
          <p:cNvSpPr>
            <a:spLocks noChangeArrowheads="1"/>
          </p:cNvSpPr>
          <p:nvPr/>
        </p:nvSpPr>
        <p:spPr bwMode="auto">
          <a:xfrm>
            <a:off x="5461333" y="2240799"/>
            <a:ext cx="698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(J)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19548" y="974214"/>
            <a:ext cx="218506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2034" y="4286992"/>
            <a:ext cx="4548577" cy="220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7022" y="4260767"/>
            <a:ext cx="3120613" cy="223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59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17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1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31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31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317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31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31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3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317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317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317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17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1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1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17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1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1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3317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3317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17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331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1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331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1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31787" grpId="0" animBg="1"/>
      <p:bldP spid="331785" grpId="0"/>
      <p:bldP spid="331786" grpId="0"/>
      <p:bldP spid="331788" grpId="0"/>
      <p:bldP spid="331789" grpId="0"/>
      <p:bldP spid="331790" grpId="0"/>
      <p:bldP spid="33179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804" name="Rectangle 28"/>
          <p:cNvSpPr>
            <a:spLocks noChangeArrowheads="1"/>
          </p:cNvSpPr>
          <p:nvPr/>
        </p:nvSpPr>
        <p:spPr bwMode="auto">
          <a:xfrm>
            <a:off x="2937960" y="5634600"/>
            <a:ext cx="3513137" cy="581025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31783" name="Rectangle 7"/>
          <p:cNvSpPr>
            <a:spLocks noChangeArrowheads="1"/>
          </p:cNvSpPr>
          <p:nvPr/>
        </p:nvSpPr>
        <p:spPr bwMode="auto">
          <a:xfrm>
            <a:off x="316163" y="305889"/>
            <a:ext cx="6480175" cy="1800225"/>
          </a:xfrm>
          <a:prstGeom prst="rect">
            <a:avLst/>
          </a:prstGeom>
          <a:noFill/>
          <a:ln w="22225" algn="ctr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If the mass of the Earth is 6.0 x 10</a:t>
            </a:r>
            <a:r>
              <a:rPr lang="en-US" baseline="30000">
                <a:solidFill>
                  <a:srgbClr val="FF0000"/>
                </a:solidFill>
              </a:rPr>
              <a:t>24</a:t>
            </a:r>
            <a:r>
              <a:rPr lang="en-US">
                <a:solidFill>
                  <a:srgbClr val="FF0000"/>
                </a:solidFill>
              </a:rPr>
              <a:t> kg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and its mean radius is 6.4 x 10</a:t>
            </a:r>
            <a:r>
              <a:rPr lang="en-US" baseline="30000">
                <a:solidFill>
                  <a:srgbClr val="FF0000"/>
                </a:solidFill>
              </a:rPr>
              <a:t>6</a:t>
            </a:r>
            <a:r>
              <a:rPr lang="en-US">
                <a:solidFill>
                  <a:srgbClr val="FF0000"/>
                </a:solidFill>
              </a:rPr>
              <a:t> m, find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the rotational kinetic energy of the Earth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as it spins on its axis. </a:t>
            </a:r>
          </a:p>
        </p:txBody>
      </p:sp>
      <p:sp>
        <p:nvSpPr>
          <p:cNvPr id="18446" name="Rectangle 17"/>
          <p:cNvSpPr>
            <a:spLocks noChangeArrowheads="1"/>
          </p:cNvSpPr>
          <p:nvPr/>
        </p:nvSpPr>
        <p:spPr bwMode="auto">
          <a:xfrm>
            <a:off x="24063" y="881315"/>
            <a:ext cx="9144000" cy="0"/>
          </a:xfrm>
          <a:prstGeom prst="rect">
            <a:avLst/>
          </a:prstGeom>
          <a:noFill/>
          <a:ln w="22225" algn="ctr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31798" name="Text Box 22"/>
          <p:cNvSpPr txBox="1">
            <a:spLocks noChangeArrowheads="1"/>
          </p:cNvSpPr>
          <p:nvPr/>
        </p:nvSpPr>
        <p:spPr bwMode="auto">
          <a:xfrm>
            <a:off x="801185" y="4896497"/>
            <a:ext cx="23987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KE</a:t>
            </a:r>
            <a:r>
              <a:rPr lang="en-US" baseline="-25000">
                <a:solidFill>
                  <a:srgbClr val="000000"/>
                </a:solidFill>
              </a:rPr>
              <a:t>rot</a:t>
            </a:r>
            <a:r>
              <a:rPr lang="en-US">
                <a:solidFill>
                  <a:srgbClr val="000000"/>
                </a:solidFill>
              </a:rPr>
              <a:t> = ½ 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I </a:t>
            </a:r>
            <a:r>
              <a:rPr lang="en-US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en-US" baseline="30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31799" name="Text Box 23"/>
          <p:cNvSpPr txBox="1">
            <a:spLocks noChangeArrowheads="1"/>
          </p:cNvSpPr>
          <p:nvPr/>
        </p:nvSpPr>
        <p:spPr bwMode="auto">
          <a:xfrm>
            <a:off x="3064960" y="4896497"/>
            <a:ext cx="4997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= ½ (9.83 x 10</a:t>
            </a:r>
            <a:r>
              <a:rPr lang="en-US" baseline="30000">
                <a:solidFill>
                  <a:srgbClr val="000000"/>
                </a:solidFill>
              </a:rPr>
              <a:t>37</a:t>
            </a:r>
            <a:r>
              <a:rPr lang="en-US">
                <a:solidFill>
                  <a:srgbClr val="000000"/>
                </a:solidFill>
              </a:rPr>
              <a:t>)(7.27 x 10</a:t>
            </a:r>
            <a:r>
              <a:rPr lang="en-US" baseline="30000">
                <a:solidFill>
                  <a:srgbClr val="000000"/>
                </a:solidFill>
              </a:rPr>
              <a:t>–5</a:t>
            </a:r>
            <a:r>
              <a:rPr lang="en-US">
                <a:solidFill>
                  <a:srgbClr val="000000"/>
                </a:solidFill>
              </a:rPr>
              <a:t>)</a:t>
            </a:r>
            <a:r>
              <a:rPr lang="en-US" baseline="30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31802" name="Rectangle 26"/>
          <p:cNvSpPr>
            <a:spLocks noChangeArrowheads="1"/>
          </p:cNvSpPr>
          <p:nvPr/>
        </p:nvSpPr>
        <p:spPr bwMode="auto">
          <a:xfrm>
            <a:off x="3039560" y="5667938"/>
            <a:ext cx="3452812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KE</a:t>
            </a:r>
            <a:r>
              <a:rPr lang="en-US" baseline="-25000">
                <a:solidFill>
                  <a:srgbClr val="000000"/>
                </a:solidFill>
              </a:rPr>
              <a:t>rot</a:t>
            </a:r>
            <a:r>
              <a:rPr lang="en-US">
                <a:solidFill>
                  <a:srgbClr val="000000"/>
                </a:solidFill>
              </a:rPr>
              <a:t>  =  2.6 x 10</a:t>
            </a:r>
            <a:r>
              <a:rPr lang="en-US" baseline="30000">
                <a:solidFill>
                  <a:srgbClr val="000000"/>
                </a:solidFill>
              </a:rPr>
              <a:t>29</a:t>
            </a:r>
            <a:r>
              <a:rPr lang="en-US">
                <a:solidFill>
                  <a:srgbClr val="000000"/>
                </a:solidFill>
              </a:rPr>
              <a:t> J </a:t>
            </a:r>
          </a:p>
        </p:txBody>
      </p:sp>
      <p:pic>
        <p:nvPicPr>
          <p:cNvPr id="23" name="Picture 2" descr="http://scrapetv.com/News/News%20Pages/Science/images-4/planet-earth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0026" y="290765"/>
            <a:ext cx="1798637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" name="Object 16"/>
          <p:cNvGraphicFramePr>
            <a:graphicFrameLocks noChangeAspect="1"/>
          </p:cNvGraphicFramePr>
          <p:nvPr>
            <p:extLst/>
          </p:nvPr>
        </p:nvGraphicFramePr>
        <p:xfrm>
          <a:off x="229937" y="2436154"/>
          <a:ext cx="1473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4" imgW="1473120" imgH="838080" progId="Equation.3">
                  <p:embed/>
                </p:oleObj>
              </mc:Choice>
              <mc:Fallback>
                <p:oleObj name="Equation" r:id="rId4" imgW="147312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937" y="2436154"/>
                        <a:ext cx="14732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8"/>
          <p:cNvGraphicFramePr>
            <a:graphicFrameLocks noChangeAspect="1"/>
          </p:cNvGraphicFramePr>
          <p:nvPr>
            <p:extLst/>
          </p:nvPr>
        </p:nvGraphicFramePr>
        <p:xfrm>
          <a:off x="1823787" y="2431392"/>
          <a:ext cx="39354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6" imgW="3936960" imgH="838080" progId="Equation.3">
                  <p:embed/>
                </p:oleObj>
              </mc:Choice>
              <mc:Fallback>
                <p:oleObj name="Equation" r:id="rId6" imgW="393696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3787" y="2431392"/>
                        <a:ext cx="3935413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5775075" y="2593317"/>
            <a:ext cx="33448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= 9.83 x 10</a:t>
            </a:r>
            <a:r>
              <a:rPr lang="en-US" baseline="30000">
                <a:solidFill>
                  <a:srgbClr val="000000"/>
                </a:solidFill>
              </a:rPr>
              <a:t>37</a:t>
            </a:r>
            <a:r>
              <a:rPr lang="en-US">
                <a:solidFill>
                  <a:srgbClr val="000000"/>
                </a:solidFill>
              </a:rPr>
              <a:t> kg-m</a:t>
            </a:r>
            <a:r>
              <a:rPr lang="en-US" baseline="30000">
                <a:solidFill>
                  <a:srgbClr val="000000"/>
                </a:solidFill>
              </a:rPr>
              <a:t>2</a:t>
            </a:r>
          </a:p>
        </p:txBody>
      </p:sp>
      <p:graphicFrame>
        <p:nvGraphicFramePr>
          <p:cNvPr id="27" name="Object 21"/>
          <p:cNvGraphicFramePr>
            <a:graphicFrameLocks noChangeAspect="1"/>
          </p:cNvGraphicFramePr>
          <p:nvPr>
            <p:extLst/>
          </p:nvPr>
        </p:nvGraphicFramePr>
        <p:xfrm>
          <a:off x="1400413" y="3608470"/>
          <a:ext cx="16891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8" imgW="1688760" imgH="914400" progId="Equation.3">
                  <p:embed/>
                </p:oleObj>
              </mc:Choice>
              <mc:Fallback>
                <p:oleObj name="Equation" r:id="rId8" imgW="168876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413" y="3608470"/>
                        <a:ext cx="16891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3"/>
          <p:cNvGraphicFramePr>
            <a:graphicFrameLocks noChangeAspect="1"/>
          </p:cNvGraphicFramePr>
          <p:nvPr>
            <p:extLst/>
          </p:nvPr>
        </p:nvGraphicFramePr>
        <p:xfrm>
          <a:off x="3192701" y="3578308"/>
          <a:ext cx="1471612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10" imgW="1473120" imgH="965160" progId="Equation.3">
                  <p:embed/>
                </p:oleObj>
              </mc:Choice>
              <mc:Fallback>
                <p:oleObj name="Equation" r:id="rId10" imgW="147312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2701" y="3578308"/>
                        <a:ext cx="1471612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4"/>
          <p:cNvGraphicFramePr>
            <a:graphicFrameLocks noChangeAspect="1"/>
          </p:cNvGraphicFramePr>
          <p:nvPr>
            <p:extLst/>
          </p:nvPr>
        </p:nvGraphicFramePr>
        <p:xfrm>
          <a:off x="4732576" y="3619583"/>
          <a:ext cx="256381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12" imgW="2565360" imgH="838080" progId="Equation.3">
                  <p:embed/>
                </p:oleObj>
              </mc:Choice>
              <mc:Fallback>
                <p:oleObj name="Equation" r:id="rId12" imgW="256536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2576" y="3619583"/>
                        <a:ext cx="2563812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Line 26"/>
          <p:cNvSpPr>
            <a:spLocks noChangeShapeType="1"/>
          </p:cNvSpPr>
          <p:nvPr/>
        </p:nvSpPr>
        <p:spPr bwMode="auto">
          <a:xfrm flipH="1" flipV="1">
            <a:off x="3859451" y="3641808"/>
            <a:ext cx="319087" cy="331787"/>
          </a:xfrm>
          <a:prstGeom prst="line">
            <a:avLst/>
          </a:prstGeom>
          <a:noFill/>
          <a:ln w="25400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 flipH="1" flipV="1">
            <a:off x="2633901" y="4141870"/>
            <a:ext cx="319087" cy="331788"/>
          </a:xfrm>
          <a:prstGeom prst="line">
            <a:avLst/>
          </a:prstGeom>
          <a:noFill/>
          <a:ln w="25400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4918356" y="6396335"/>
            <a:ext cx="42256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en-US" sz="2400" b="1" dirty="0" err="1" smtClean="0">
                <a:solidFill>
                  <a:srgbClr val="000000"/>
                </a:solidFill>
                <a:latin typeface="Arial"/>
              </a:rPr>
              <a:t>www.teachnlearnchem.com</a:t>
            </a: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137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31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317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31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31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1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1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33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318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1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1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3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804" grpId="0" animBg="1"/>
      <p:bldP spid="331798" grpId="0"/>
      <p:bldP spid="331799" grpId="0"/>
      <p:bldP spid="331802" grpId="0"/>
      <p:bldP spid="26" grpId="0"/>
      <p:bldP spid="30" grpId="0" animBg="1"/>
      <p:bldP spid="31" grpId="0" animBg="1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11"/>
          <p:cNvSpPr>
            <a:spLocks noChangeArrowheads="1"/>
          </p:cNvSpPr>
          <p:nvPr/>
        </p:nvSpPr>
        <p:spPr bwMode="auto">
          <a:xfrm>
            <a:off x="3656013" y="1116013"/>
            <a:ext cx="1530350" cy="7445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9301" name="Rectangle 53"/>
          <p:cNvSpPr>
            <a:spLocks noChangeArrowheads="1"/>
          </p:cNvSpPr>
          <p:nvPr/>
        </p:nvSpPr>
        <p:spPr bwMode="auto">
          <a:xfrm>
            <a:off x="6470650" y="5932488"/>
            <a:ext cx="1447800" cy="6350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9267" name="Rectangle 19"/>
          <p:cNvSpPr>
            <a:spLocks noChangeArrowheads="1"/>
          </p:cNvSpPr>
          <p:nvPr/>
        </p:nvSpPr>
        <p:spPr bwMode="auto">
          <a:xfrm>
            <a:off x="3730625" y="1182688"/>
            <a:ext cx="137795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2373313" y="93663"/>
            <a:ext cx="13922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u="sng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torque</a:t>
            </a:r>
            <a:r>
              <a:rPr lang="en-US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: </a:t>
            </a:r>
          </a:p>
        </p:txBody>
      </p:sp>
      <p:sp>
        <p:nvSpPr>
          <p:cNvPr id="309255" name="Rectangle 7"/>
          <p:cNvSpPr>
            <a:spLocks noChangeArrowheads="1"/>
          </p:cNvSpPr>
          <p:nvPr/>
        </p:nvSpPr>
        <p:spPr bwMode="auto">
          <a:xfrm>
            <a:off x="3808413" y="1204913"/>
            <a:ext cx="13573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  <a:latin typeface="Symbol" pitchFamily="18" charset="2"/>
              </a:rPr>
              <a:t>t</a:t>
            </a:r>
            <a:r>
              <a:rPr lang="en-US">
                <a:solidFill>
                  <a:srgbClr val="000000"/>
                </a:solidFill>
              </a:rPr>
              <a:t> = F d </a:t>
            </a:r>
          </a:p>
        </p:txBody>
      </p:sp>
      <p:sp>
        <p:nvSpPr>
          <p:cNvPr id="309256" name="AutoShape 8"/>
          <p:cNvSpPr>
            <a:spLocks/>
          </p:cNvSpPr>
          <p:nvPr/>
        </p:nvSpPr>
        <p:spPr bwMode="auto">
          <a:xfrm>
            <a:off x="6462713" y="1595438"/>
            <a:ext cx="303212" cy="1243012"/>
          </a:xfrm>
          <a:prstGeom prst="rightBrace">
            <a:avLst>
              <a:gd name="adj1" fmla="val 34162"/>
              <a:gd name="adj2" fmla="val 50000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9260" name="Rectangle 12"/>
          <p:cNvSpPr>
            <a:spLocks noChangeArrowheads="1"/>
          </p:cNvSpPr>
          <p:nvPr/>
        </p:nvSpPr>
        <p:spPr bwMode="auto">
          <a:xfrm>
            <a:off x="407988" y="1528763"/>
            <a:ext cx="608965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Symbol" pitchFamily="18" charset="2"/>
              </a:rPr>
              <a:t>t</a:t>
            </a:r>
            <a:r>
              <a:rPr lang="en-US" dirty="0">
                <a:solidFill>
                  <a:srgbClr val="FF0000"/>
                </a:solidFill>
              </a:rPr>
              <a:t> = torque (N-m)</a:t>
            </a:r>
          </a:p>
          <a:p>
            <a:pPr algn="l"/>
            <a:r>
              <a:rPr lang="en-US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F = applied force (N)</a:t>
            </a:r>
            <a:endParaRPr lang="en-US" dirty="0">
              <a:solidFill>
                <a:srgbClr val="FF0000"/>
              </a:solidFill>
            </a:endParaRPr>
          </a:p>
          <a:p>
            <a:pPr algn="l" eaLnBrk="0" hangingPunct="0"/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d = dist. between force &amp; pivot pt. (m)</a:t>
            </a:r>
          </a:p>
        </p:txBody>
      </p:sp>
      <p:sp>
        <p:nvSpPr>
          <p:cNvPr id="19466" name="Rectangle 13"/>
          <p:cNvSpPr>
            <a:spLocks noChangeArrowheads="1"/>
          </p:cNvSpPr>
          <p:nvPr/>
        </p:nvSpPr>
        <p:spPr bwMode="auto">
          <a:xfrm>
            <a:off x="3617913" y="111125"/>
            <a:ext cx="27828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involves twisting</a:t>
            </a:r>
          </a:p>
          <a:p>
            <a:pPr algn="l"/>
            <a:r>
              <a:rPr lang="en-US">
                <a:solidFill>
                  <a:srgbClr val="000000"/>
                </a:solidFill>
              </a:rPr>
              <a:t>(i.e., rotating) 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708775" y="1746250"/>
            <a:ext cx="2435225" cy="946150"/>
            <a:chOff x="4190" y="1406"/>
            <a:chExt cx="1534" cy="596"/>
          </a:xfrm>
        </p:grpSpPr>
        <p:sp>
          <p:nvSpPr>
            <p:cNvPr id="19500" name="Rectangle 14"/>
            <p:cNvSpPr>
              <a:spLocks noChangeArrowheads="1"/>
            </p:cNvSpPr>
            <p:nvPr/>
          </p:nvSpPr>
          <p:spPr bwMode="auto">
            <a:xfrm>
              <a:off x="4190" y="1406"/>
              <a:ext cx="1534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/>
              <a:r>
                <a:rPr lang="en-US" b="1">
                  <a:solidFill>
                    <a:srgbClr val="FF0000"/>
                  </a:solidFill>
                </a:rPr>
                <a:t>**</a:t>
              </a:r>
              <a:r>
                <a:rPr lang="en-US" b="1">
                  <a:solidFill>
                    <a:srgbClr val="000000"/>
                  </a:solidFill>
                </a:rPr>
                <a:t> F and d</a:t>
              </a:r>
            </a:p>
            <a:p>
              <a:pPr algn="l"/>
              <a:r>
                <a:rPr lang="en-US" b="1">
                  <a:solidFill>
                    <a:srgbClr val="000000"/>
                  </a:solidFill>
                </a:rPr>
                <a:t>  must be     .</a:t>
              </a:r>
              <a:r>
                <a:rPr lang="en-US">
                  <a:solidFill>
                    <a:srgbClr val="000000"/>
                  </a:solidFill>
                </a:rPr>
                <a:t> </a:t>
              </a:r>
            </a:p>
          </p:txBody>
        </p:sp>
        <p:grpSp>
          <p:nvGrpSpPr>
            <p:cNvPr id="19501" name="Group 15"/>
            <p:cNvGrpSpPr>
              <a:grpSpLocks/>
            </p:cNvGrpSpPr>
            <p:nvPr/>
          </p:nvGrpSpPr>
          <p:grpSpPr bwMode="auto">
            <a:xfrm>
              <a:off x="5292" y="1727"/>
              <a:ext cx="200" cy="200"/>
              <a:chOff x="7380" y="4392"/>
              <a:chExt cx="360" cy="360"/>
            </a:xfrm>
          </p:grpSpPr>
          <p:sp>
            <p:nvSpPr>
              <p:cNvPr id="19502" name="Line 16"/>
              <p:cNvSpPr>
                <a:spLocks noChangeShapeType="1"/>
              </p:cNvSpPr>
              <p:nvPr/>
            </p:nvSpPr>
            <p:spPr bwMode="auto">
              <a:xfrm>
                <a:off x="7560" y="4392"/>
                <a:ext cx="0" cy="36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03" name="Line 17"/>
              <p:cNvSpPr>
                <a:spLocks noChangeShapeType="1"/>
              </p:cNvSpPr>
              <p:nvPr/>
            </p:nvSpPr>
            <p:spPr bwMode="auto">
              <a:xfrm>
                <a:off x="7380" y="4752"/>
                <a:ext cx="36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09269" name="Rectangle 21"/>
          <p:cNvSpPr>
            <a:spLocks noChangeArrowheads="1"/>
          </p:cNvSpPr>
          <p:nvPr/>
        </p:nvSpPr>
        <p:spPr bwMode="auto">
          <a:xfrm>
            <a:off x="392113" y="2888228"/>
            <a:ext cx="618944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A 62 N force is applied to end of 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    wrench. Force makes </a:t>
            </a:r>
            <a:r>
              <a:rPr lang="en-US" dirty="0" smtClean="0">
                <a:solidFill>
                  <a:srgbClr val="FF0000"/>
                </a:solidFill>
              </a:rPr>
              <a:t>a </a:t>
            </a:r>
            <a:r>
              <a:rPr lang="en-US" dirty="0" err="1" smtClean="0">
                <a:solidFill>
                  <a:srgbClr val="FF0000"/>
                </a:solidFill>
              </a:rPr>
              <a:t>129</a:t>
            </a:r>
            <a:r>
              <a:rPr lang="en-US" baseline="30000" dirty="0" err="1" smtClean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angle 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    </a:t>
            </a:r>
            <a:r>
              <a:rPr lang="en-US" baseline="30000" dirty="0">
                <a:solidFill>
                  <a:srgbClr val="FF0000"/>
                </a:solidFill>
              </a:rPr>
              <a:t>w</a:t>
            </a:r>
            <a:r>
              <a:rPr lang="en-US" dirty="0">
                <a:solidFill>
                  <a:srgbClr val="FF0000"/>
                </a:solidFill>
              </a:rPr>
              <a:t>/handle. Distance between force 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    and bolt is 39 cm. Find mag. of    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    the torque.</a:t>
            </a: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5446713" y="3152775"/>
            <a:ext cx="3425825" cy="2844800"/>
            <a:chOff x="4044" y="2268"/>
            <a:chExt cx="3554" cy="2952"/>
          </a:xfrm>
        </p:grpSpPr>
        <p:grpSp>
          <p:nvGrpSpPr>
            <p:cNvPr id="19483" name="Group 23"/>
            <p:cNvGrpSpPr>
              <a:grpSpLocks/>
            </p:cNvGrpSpPr>
            <p:nvPr/>
          </p:nvGrpSpPr>
          <p:grpSpPr bwMode="auto">
            <a:xfrm rot="-3609610">
              <a:off x="4979" y="2596"/>
              <a:ext cx="2052" cy="1396"/>
              <a:chOff x="4977" y="3405"/>
              <a:chExt cx="2052" cy="1396"/>
            </a:xfrm>
          </p:grpSpPr>
          <p:sp>
            <p:nvSpPr>
              <p:cNvPr id="19493" name="Freeform 24"/>
              <p:cNvSpPr>
                <a:spLocks/>
              </p:cNvSpPr>
              <p:nvPr/>
            </p:nvSpPr>
            <p:spPr bwMode="auto">
              <a:xfrm>
                <a:off x="6677" y="4015"/>
                <a:ext cx="160" cy="103"/>
              </a:xfrm>
              <a:custGeom>
                <a:avLst/>
                <a:gdLst>
                  <a:gd name="T0" fmla="*/ 23 w 160"/>
                  <a:gd name="T1" fmla="*/ 1 h 205"/>
                  <a:gd name="T2" fmla="*/ 0 w 160"/>
                  <a:gd name="T3" fmla="*/ 1 h 205"/>
                  <a:gd name="T4" fmla="*/ 137 w 160"/>
                  <a:gd name="T5" fmla="*/ 0 h 205"/>
                  <a:gd name="T6" fmla="*/ 160 w 160"/>
                  <a:gd name="T7" fmla="*/ 1 h 205"/>
                  <a:gd name="T8" fmla="*/ 23 w 160"/>
                  <a:gd name="T9" fmla="*/ 1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0"/>
                  <a:gd name="T16" fmla="*/ 0 h 205"/>
                  <a:gd name="T17" fmla="*/ 160 w 160"/>
                  <a:gd name="T18" fmla="*/ 205 h 2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0" h="205">
                    <a:moveTo>
                      <a:pt x="23" y="205"/>
                    </a:moveTo>
                    <a:lnTo>
                      <a:pt x="0" y="83"/>
                    </a:lnTo>
                    <a:lnTo>
                      <a:pt x="137" y="0"/>
                    </a:lnTo>
                    <a:lnTo>
                      <a:pt x="160" y="124"/>
                    </a:lnTo>
                    <a:lnTo>
                      <a:pt x="23" y="205"/>
                    </a:lnTo>
                    <a:close/>
                  </a:path>
                </a:pathLst>
              </a:custGeom>
              <a:solidFill>
                <a:srgbClr val="000000"/>
              </a:solidFill>
              <a:ln w="222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494" name="Freeform 25"/>
              <p:cNvSpPr>
                <a:spLocks/>
              </p:cNvSpPr>
              <p:nvPr/>
            </p:nvSpPr>
            <p:spPr bwMode="auto">
              <a:xfrm>
                <a:off x="6424" y="3799"/>
                <a:ext cx="198" cy="66"/>
              </a:xfrm>
              <a:custGeom>
                <a:avLst/>
                <a:gdLst>
                  <a:gd name="T0" fmla="*/ 8 w 198"/>
                  <a:gd name="T1" fmla="*/ 0 h 134"/>
                  <a:gd name="T2" fmla="*/ 0 w 198"/>
                  <a:gd name="T3" fmla="*/ 0 h 134"/>
                  <a:gd name="T4" fmla="*/ 185 w 198"/>
                  <a:gd name="T5" fmla="*/ 0 h 134"/>
                  <a:gd name="T6" fmla="*/ 198 w 198"/>
                  <a:gd name="T7" fmla="*/ 0 h 134"/>
                  <a:gd name="T8" fmla="*/ 8 w 198"/>
                  <a:gd name="T9" fmla="*/ 0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8"/>
                  <a:gd name="T16" fmla="*/ 0 h 134"/>
                  <a:gd name="T17" fmla="*/ 198 w 198"/>
                  <a:gd name="T18" fmla="*/ 134 h 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8" h="134">
                    <a:moveTo>
                      <a:pt x="8" y="134"/>
                    </a:moveTo>
                    <a:lnTo>
                      <a:pt x="0" y="77"/>
                    </a:lnTo>
                    <a:lnTo>
                      <a:pt x="185" y="0"/>
                    </a:lnTo>
                    <a:lnTo>
                      <a:pt x="198" y="57"/>
                    </a:lnTo>
                    <a:lnTo>
                      <a:pt x="8" y="134"/>
                    </a:lnTo>
                    <a:close/>
                  </a:path>
                </a:pathLst>
              </a:custGeom>
              <a:solidFill>
                <a:srgbClr val="000000"/>
              </a:solidFill>
              <a:ln w="222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495" name="Freeform 26"/>
              <p:cNvSpPr>
                <a:spLocks/>
              </p:cNvSpPr>
              <p:nvPr/>
            </p:nvSpPr>
            <p:spPr bwMode="auto">
              <a:xfrm>
                <a:off x="6441" y="3847"/>
                <a:ext cx="197" cy="66"/>
              </a:xfrm>
              <a:custGeom>
                <a:avLst/>
                <a:gdLst>
                  <a:gd name="T0" fmla="*/ 8 w 197"/>
                  <a:gd name="T1" fmla="*/ 0 h 134"/>
                  <a:gd name="T2" fmla="*/ 0 w 197"/>
                  <a:gd name="T3" fmla="*/ 0 h 134"/>
                  <a:gd name="T4" fmla="*/ 185 w 197"/>
                  <a:gd name="T5" fmla="*/ 0 h 134"/>
                  <a:gd name="T6" fmla="*/ 197 w 197"/>
                  <a:gd name="T7" fmla="*/ 0 h 134"/>
                  <a:gd name="T8" fmla="*/ 8 w 197"/>
                  <a:gd name="T9" fmla="*/ 0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7"/>
                  <a:gd name="T16" fmla="*/ 0 h 134"/>
                  <a:gd name="T17" fmla="*/ 197 w 197"/>
                  <a:gd name="T18" fmla="*/ 134 h 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7" h="134">
                    <a:moveTo>
                      <a:pt x="8" y="134"/>
                    </a:moveTo>
                    <a:lnTo>
                      <a:pt x="0" y="77"/>
                    </a:lnTo>
                    <a:lnTo>
                      <a:pt x="185" y="0"/>
                    </a:lnTo>
                    <a:lnTo>
                      <a:pt x="197" y="57"/>
                    </a:lnTo>
                    <a:lnTo>
                      <a:pt x="8" y="134"/>
                    </a:lnTo>
                    <a:close/>
                  </a:path>
                </a:pathLst>
              </a:custGeom>
              <a:solidFill>
                <a:srgbClr val="000000"/>
              </a:solidFill>
              <a:ln w="222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496" name="Freeform 27"/>
              <p:cNvSpPr>
                <a:spLocks/>
              </p:cNvSpPr>
              <p:nvPr/>
            </p:nvSpPr>
            <p:spPr bwMode="auto">
              <a:xfrm>
                <a:off x="6456" y="3895"/>
                <a:ext cx="198" cy="66"/>
              </a:xfrm>
              <a:custGeom>
                <a:avLst/>
                <a:gdLst>
                  <a:gd name="T0" fmla="*/ 9 w 198"/>
                  <a:gd name="T1" fmla="*/ 0 h 134"/>
                  <a:gd name="T2" fmla="*/ 0 w 198"/>
                  <a:gd name="T3" fmla="*/ 0 h 134"/>
                  <a:gd name="T4" fmla="*/ 186 w 198"/>
                  <a:gd name="T5" fmla="*/ 0 h 134"/>
                  <a:gd name="T6" fmla="*/ 198 w 198"/>
                  <a:gd name="T7" fmla="*/ 0 h 134"/>
                  <a:gd name="T8" fmla="*/ 9 w 198"/>
                  <a:gd name="T9" fmla="*/ 0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8"/>
                  <a:gd name="T16" fmla="*/ 0 h 134"/>
                  <a:gd name="T17" fmla="*/ 198 w 198"/>
                  <a:gd name="T18" fmla="*/ 134 h 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8" h="134">
                    <a:moveTo>
                      <a:pt x="9" y="134"/>
                    </a:moveTo>
                    <a:lnTo>
                      <a:pt x="0" y="77"/>
                    </a:lnTo>
                    <a:lnTo>
                      <a:pt x="186" y="0"/>
                    </a:lnTo>
                    <a:lnTo>
                      <a:pt x="198" y="57"/>
                    </a:lnTo>
                    <a:lnTo>
                      <a:pt x="9" y="134"/>
                    </a:lnTo>
                    <a:close/>
                  </a:path>
                </a:pathLst>
              </a:custGeom>
              <a:solidFill>
                <a:srgbClr val="000000"/>
              </a:solidFill>
              <a:ln w="222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497" name="Freeform 28"/>
              <p:cNvSpPr>
                <a:spLocks/>
              </p:cNvSpPr>
              <p:nvPr/>
            </p:nvSpPr>
            <p:spPr bwMode="auto">
              <a:xfrm>
                <a:off x="6720" y="3702"/>
                <a:ext cx="309" cy="236"/>
              </a:xfrm>
              <a:custGeom>
                <a:avLst/>
                <a:gdLst>
                  <a:gd name="T0" fmla="*/ 89 w 309"/>
                  <a:gd name="T1" fmla="*/ 0 h 473"/>
                  <a:gd name="T2" fmla="*/ 0 w 309"/>
                  <a:gd name="T3" fmla="*/ 0 h 473"/>
                  <a:gd name="T4" fmla="*/ 127 w 309"/>
                  <a:gd name="T5" fmla="*/ 0 h 473"/>
                  <a:gd name="T6" fmla="*/ 309 w 309"/>
                  <a:gd name="T7" fmla="*/ 0 h 473"/>
                  <a:gd name="T8" fmla="*/ 308 w 309"/>
                  <a:gd name="T9" fmla="*/ 0 h 473"/>
                  <a:gd name="T10" fmla="*/ 307 w 309"/>
                  <a:gd name="T11" fmla="*/ 0 h 473"/>
                  <a:gd name="T12" fmla="*/ 303 w 309"/>
                  <a:gd name="T13" fmla="*/ 0 h 473"/>
                  <a:gd name="T14" fmla="*/ 298 w 309"/>
                  <a:gd name="T15" fmla="*/ 0 h 473"/>
                  <a:gd name="T16" fmla="*/ 293 w 309"/>
                  <a:gd name="T17" fmla="*/ 0 h 473"/>
                  <a:gd name="T18" fmla="*/ 284 w 309"/>
                  <a:gd name="T19" fmla="*/ 0 h 473"/>
                  <a:gd name="T20" fmla="*/ 275 w 309"/>
                  <a:gd name="T21" fmla="*/ 0 h 473"/>
                  <a:gd name="T22" fmla="*/ 263 w 309"/>
                  <a:gd name="T23" fmla="*/ 0 h 473"/>
                  <a:gd name="T24" fmla="*/ 250 w 309"/>
                  <a:gd name="T25" fmla="*/ 0 h 473"/>
                  <a:gd name="T26" fmla="*/ 234 w 309"/>
                  <a:gd name="T27" fmla="*/ 0 h 473"/>
                  <a:gd name="T28" fmla="*/ 216 w 309"/>
                  <a:gd name="T29" fmla="*/ 0 h 473"/>
                  <a:gd name="T30" fmla="*/ 196 w 309"/>
                  <a:gd name="T31" fmla="*/ 0 h 473"/>
                  <a:gd name="T32" fmla="*/ 173 w 309"/>
                  <a:gd name="T33" fmla="*/ 0 h 473"/>
                  <a:gd name="T34" fmla="*/ 148 w 309"/>
                  <a:gd name="T35" fmla="*/ 0 h 473"/>
                  <a:gd name="T36" fmla="*/ 119 w 309"/>
                  <a:gd name="T37" fmla="*/ 0 h 473"/>
                  <a:gd name="T38" fmla="*/ 89 w 309"/>
                  <a:gd name="T39" fmla="*/ 0 h 47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09"/>
                  <a:gd name="T61" fmla="*/ 0 h 473"/>
                  <a:gd name="T62" fmla="*/ 309 w 309"/>
                  <a:gd name="T63" fmla="*/ 473 h 47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09" h="473">
                    <a:moveTo>
                      <a:pt x="89" y="473"/>
                    </a:moveTo>
                    <a:lnTo>
                      <a:pt x="0" y="0"/>
                    </a:lnTo>
                    <a:lnTo>
                      <a:pt x="127" y="141"/>
                    </a:lnTo>
                    <a:lnTo>
                      <a:pt x="309" y="25"/>
                    </a:lnTo>
                    <a:lnTo>
                      <a:pt x="308" y="32"/>
                    </a:lnTo>
                    <a:lnTo>
                      <a:pt x="307" y="47"/>
                    </a:lnTo>
                    <a:lnTo>
                      <a:pt x="303" y="70"/>
                    </a:lnTo>
                    <a:lnTo>
                      <a:pt x="298" y="94"/>
                    </a:lnTo>
                    <a:lnTo>
                      <a:pt x="293" y="126"/>
                    </a:lnTo>
                    <a:lnTo>
                      <a:pt x="284" y="158"/>
                    </a:lnTo>
                    <a:lnTo>
                      <a:pt x="275" y="194"/>
                    </a:lnTo>
                    <a:lnTo>
                      <a:pt x="263" y="232"/>
                    </a:lnTo>
                    <a:lnTo>
                      <a:pt x="250" y="269"/>
                    </a:lnTo>
                    <a:lnTo>
                      <a:pt x="234" y="307"/>
                    </a:lnTo>
                    <a:lnTo>
                      <a:pt x="216" y="343"/>
                    </a:lnTo>
                    <a:lnTo>
                      <a:pt x="196" y="377"/>
                    </a:lnTo>
                    <a:lnTo>
                      <a:pt x="173" y="407"/>
                    </a:lnTo>
                    <a:lnTo>
                      <a:pt x="148" y="435"/>
                    </a:lnTo>
                    <a:lnTo>
                      <a:pt x="119" y="456"/>
                    </a:lnTo>
                    <a:lnTo>
                      <a:pt x="89" y="473"/>
                    </a:lnTo>
                    <a:close/>
                  </a:path>
                </a:pathLst>
              </a:custGeom>
              <a:solidFill>
                <a:srgbClr val="000000"/>
              </a:solidFill>
              <a:ln w="222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498" name="Freeform 29"/>
              <p:cNvSpPr>
                <a:spLocks/>
              </p:cNvSpPr>
              <p:nvPr/>
            </p:nvSpPr>
            <p:spPr bwMode="auto">
              <a:xfrm>
                <a:off x="6490" y="3405"/>
                <a:ext cx="426" cy="613"/>
              </a:xfrm>
              <a:custGeom>
                <a:avLst/>
                <a:gdLst>
                  <a:gd name="T0" fmla="*/ 208 w 426"/>
                  <a:gd name="T1" fmla="*/ 1 h 1226"/>
                  <a:gd name="T2" fmla="*/ 143 w 426"/>
                  <a:gd name="T3" fmla="*/ 1 h 1226"/>
                  <a:gd name="T4" fmla="*/ 122 w 426"/>
                  <a:gd name="T5" fmla="*/ 1 h 1226"/>
                  <a:gd name="T6" fmla="*/ 0 w 426"/>
                  <a:gd name="T7" fmla="*/ 1 h 1226"/>
                  <a:gd name="T8" fmla="*/ 25 w 426"/>
                  <a:gd name="T9" fmla="*/ 1 h 1226"/>
                  <a:gd name="T10" fmla="*/ 49 w 426"/>
                  <a:gd name="T11" fmla="*/ 1 h 1226"/>
                  <a:gd name="T12" fmla="*/ 72 w 426"/>
                  <a:gd name="T13" fmla="*/ 1 h 1226"/>
                  <a:gd name="T14" fmla="*/ 94 w 426"/>
                  <a:gd name="T15" fmla="*/ 1 h 1226"/>
                  <a:gd name="T16" fmla="*/ 114 w 426"/>
                  <a:gd name="T17" fmla="*/ 1 h 1226"/>
                  <a:gd name="T18" fmla="*/ 133 w 426"/>
                  <a:gd name="T19" fmla="*/ 1 h 1226"/>
                  <a:gd name="T20" fmla="*/ 150 w 426"/>
                  <a:gd name="T21" fmla="*/ 1 h 1226"/>
                  <a:gd name="T22" fmla="*/ 167 w 426"/>
                  <a:gd name="T23" fmla="*/ 1 h 1226"/>
                  <a:gd name="T24" fmla="*/ 193 w 426"/>
                  <a:gd name="T25" fmla="*/ 0 h 1226"/>
                  <a:gd name="T26" fmla="*/ 217 w 426"/>
                  <a:gd name="T27" fmla="*/ 1 h 1226"/>
                  <a:gd name="T28" fmla="*/ 240 w 426"/>
                  <a:gd name="T29" fmla="*/ 1 h 1226"/>
                  <a:gd name="T30" fmla="*/ 263 w 426"/>
                  <a:gd name="T31" fmla="*/ 1 h 1226"/>
                  <a:gd name="T32" fmla="*/ 284 w 426"/>
                  <a:gd name="T33" fmla="*/ 1 h 1226"/>
                  <a:gd name="T34" fmla="*/ 304 w 426"/>
                  <a:gd name="T35" fmla="*/ 1 h 1226"/>
                  <a:gd name="T36" fmla="*/ 323 w 426"/>
                  <a:gd name="T37" fmla="*/ 1 h 1226"/>
                  <a:gd name="T38" fmla="*/ 341 w 426"/>
                  <a:gd name="T39" fmla="*/ 1 h 1226"/>
                  <a:gd name="T40" fmla="*/ 357 w 426"/>
                  <a:gd name="T41" fmla="*/ 1 h 1226"/>
                  <a:gd name="T42" fmla="*/ 371 w 426"/>
                  <a:gd name="T43" fmla="*/ 1 h 1226"/>
                  <a:gd name="T44" fmla="*/ 385 w 426"/>
                  <a:gd name="T45" fmla="*/ 1 h 1226"/>
                  <a:gd name="T46" fmla="*/ 397 w 426"/>
                  <a:gd name="T47" fmla="*/ 1 h 1226"/>
                  <a:gd name="T48" fmla="*/ 406 w 426"/>
                  <a:gd name="T49" fmla="*/ 1 h 1226"/>
                  <a:gd name="T50" fmla="*/ 415 w 426"/>
                  <a:gd name="T51" fmla="*/ 1 h 1226"/>
                  <a:gd name="T52" fmla="*/ 422 w 426"/>
                  <a:gd name="T53" fmla="*/ 1 h 1226"/>
                  <a:gd name="T54" fmla="*/ 426 w 426"/>
                  <a:gd name="T55" fmla="*/ 1 h 1226"/>
                  <a:gd name="T56" fmla="*/ 226 w 426"/>
                  <a:gd name="T57" fmla="*/ 1 h 1226"/>
                  <a:gd name="T58" fmla="*/ 179 w 426"/>
                  <a:gd name="T59" fmla="*/ 1 h 1226"/>
                  <a:gd name="T60" fmla="*/ 311 w 426"/>
                  <a:gd name="T61" fmla="*/ 1 h 1226"/>
                  <a:gd name="T62" fmla="*/ 216 w 426"/>
                  <a:gd name="T63" fmla="*/ 1 h 1226"/>
                  <a:gd name="T64" fmla="*/ 185 w 426"/>
                  <a:gd name="T65" fmla="*/ 1 h 1226"/>
                  <a:gd name="T66" fmla="*/ 208 w 426"/>
                  <a:gd name="T67" fmla="*/ 1 h 122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26"/>
                  <a:gd name="T103" fmla="*/ 0 h 1226"/>
                  <a:gd name="T104" fmla="*/ 426 w 426"/>
                  <a:gd name="T105" fmla="*/ 1226 h 122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26" h="1226">
                    <a:moveTo>
                      <a:pt x="208" y="1056"/>
                    </a:moveTo>
                    <a:lnTo>
                      <a:pt x="143" y="719"/>
                    </a:lnTo>
                    <a:lnTo>
                      <a:pt x="122" y="733"/>
                    </a:lnTo>
                    <a:lnTo>
                      <a:pt x="0" y="138"/>
                    </a:lnTo>
                    <a:lnTo>
                      <a:pt x="25" y="111"/>
                    </a:lnTo>
                    <a:lnTo>
                      <a:pt x="49" y="85"/>
                    </a:lnTo>
                    <a:lnTo>
                      <a:pt x="72" y="62"/>
                    </a:lnTo>
                    <a:lnTo>
                      <a:pt x="94" y="44"/>
                    </a:lnTo>
                    <a:lnTo>
                      <a:pt x="114" y="28"/>
                    </a:lnTo>
                    <a:lnTo>
                      <a:pt x="133" y="15"/>
                    </a:lnTo>
                    <a:lnTo>
                      <a:pt x="150" y="6"/>
                    </a:lnTo>
                    <a:lnTo>
                      <a:pt x="167" y="2"/>
                    </a:lnTo>
                    <a:lnTo>
                      <a:pt x="193" y="0"/>
                    </a:lnTo>
                    <a:lnTo>
                      <a:pt x="217" y="2"/>
                    </a:lnTo>
                    <a:lnTo>
                      <a:pt x="240" y="8"/>
                    </a:lnTo>
                    <a:lnTo>
                      <a:pt x="263" y="15"/>
                    </a:lnTo>
                    <a:lnTo>
                      <a:pt x="284" y="27"/>
                    </a:lnTo>
                    <a:lnTo>
                      <a:pt x="304" y="38"/>
                    </a:lnTo>
                    <a:lnTo>
                      <a:pt x="323" y="51"/>
                    </a:lnTo>
                    <a:lnTo>
                      <a:pt x="341" y="66"/>
                    </a:lnTo>
                    <a:lnTo>
                      <a:pt x="357" y="83"/>
                    </a:lnTo>
                    <a:lnTo>
                      <a:pt x="371" y="98"/>
                    </a:lnTo>
                    <a:lnTo>
                      <a:pt x="385" y="113"/>
                    </a:lnTo>
                    <a:lnTo>
                      <a:pt x="397" y="128"/>
                    </a:lnTo>
                    <a:lnTo>
                      <a:pt x="406" y="143"/>
                    </a:lnTo>
                    <a:lnTo>
                      <a:pt x="415" y="156"/>
                    </a:lnTo>
                    <a:lnTo>
                      <a:pt x="422" y="166"/>
                    </a:lnTo>
                    <a:lnTo>
                      <a:pt x="426" y="175"/>
                    </a:lnTo>
                    <a:lnTo>
                      <a:pt x="226" y="307"/>
                    </a:lnTo>
                    <a:lnTo>
                      <a:pt x="179" y="520"/>
                    </a:lnTo>
                    <a:lnTo>
                      <a:pt x="311" y="1164"/>
                    </a:lnTo>
                    <a:lnTo>
                      <a:pt x="216" y="1226"/>
                    </a:lnTo>
                    <a:lnTo>
                      <a:pt x="185" y="1073"/>
                    </a:lnTo>
                    <a:lnTo>
                      <a:pt x="208" y="1056"/>
                    </a:lnTo>
                    <a:close/>
                  </a:path>
                </a:pathLst>
              </a:custGeom>
              <a:solidFill>
                <a:srgbClr val="000000"/>
              </a:solidFill>
              <a:ln w="222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499" name="Freeform 30"/>
              <p:cNvSpPr>
                <a:spLocks/>
              </p:cNvSpPr>
              <p:nvPr/>
            </p:nvSpPr>
            <p:spPr bwMode="auto">
              <a:xfrm>
                <a:off x="4977" y="3491"/>
                <a:ext cx="1697" cy="1310"/>
              </a:xfrm>
              <a:custGeom>
                <a:avLst/>
                <a:gdLst>
                  <a:gd name="T0" fmla="*/ 39 w 1697"/>
                  <a:gd name="T1" fmla="*/ 1 h 2620"/>
                  <a:gd name="T2" fmla="*/ 74 w 1697"/>
                  <a:gd name="T3" fmla="*/ 1 h 2620"/>
                  <a:gd name="T4" fmla="*/ 128 w 1697"/>
                  <a:gd name="T5" fmla="*/ 1 h 2620"/>
                  <a:gd name="T6" fmla="*/ 104 w 1697"/>
                  <a:gd name="T7" fmla="*/ 1 h 2620"/>
                  <a:gd name="T8" fmla="*/ 137 w 1697"/>
                  <a:gd name="T9" fmla="*/ 1 h 2620"/>
                  <a:gd name="T10" fmla="*/ 205 w 1697"/>
                  <a:gd name="T11" fmla="*/ 1 h 2620"/>
                  <a:gd name="T12" fmla="*/ 272 w 1697"/>
                  <a:gd name="T13" fmla="*/ 1 h 2620"/>
                  <a:gd name="T14" fmla="*/ 295 w 1697"/>
                  <a:gd name="T15" fmla="*/ 1 h 2620"/>
                  <a:gd name="T16" fmla="*/ 262 w 1697"/>
                  <a:gd name="T17" fmla="*/ 1 h 2620"/>
                  <a:gd name="T18" fmla="*/ 194 w 1697"/>
                  <a:gd name="T19" fmla="*/ 1 h 2620"/>
                  <a:gd name="T20" fmla="*/ 157 w 1697"/>
                  <a:gd name="T21" fmla="*/ 1 h 2620"/>
                  <a:gd name="T22" fmla="*/ 96 w 1697"/>
                  <a:gd name="T23" fmla="*/ 1 h 2620"/>
                  <a:gd name="T24" fmla="*/ 145 w 1697"/>
                  <a:gd name="T25" fmla="*/ 1 h 2620"/>
                  <a:gd name="T26" fmla="*/ 208 w 1697"/>
                  <a:gd name="T27" fmla="*/ 1 h 2620"/>
                  <a:gd name="T28" fmla="*/ 283 w 1697"/>
                  <a:gd name="T29" fmla="*/ 1 h 2620"/>
                  <a:gd name="T30" fmla="*/ 404 w 1697"/>
                  <a:gd name="T31" fmla="*/ 1 h 2620"/>
                  <a:gd name="T32" fmla="*/ 603 w 1697"/>
                  <a:gd name="T33" fmla="*/ 1 h 2620"/>
                  <a:gd name="T34" fmla="*/ 757 w 1697"/>
                  <a:gd name="T35" fmla="*/ 1 h 2620"/>
                  <a:gd name="T36" fmla="*/ 868 w 1697"/>
                  <a:gd name="T37" fmla="*/ 1 h 2620"/>
                  <a:gd name="T38" fmla="*/ 962 w 1697"/>
                  <a:gd name="T39" fmla="*/ 1 h 2620"/>
                  <a:gd name="T40" fmla="*/ 1096 w 1697"/>
                  <a:gd name="T41" fmla="*/ 1 h 2620"/>
                  <a:gd name="T42" fmla="*/ 1198 w 1697"/>
                  <a:gd name="T43" fmla="*/ 1 h 2620"/>
                  <a:gd name="T44" fmla="*/ 1266 w 1697"/>
                  <a:gd name="T45" fmla="*/ 1 h 2620"/>
                  <a:gd name="T46" fmla="*/ 1302 w 1697"/>
                  <a:gd name="T47" fmla="*/ 1 h 2620"/>
                  <a:gd name="T48" fmla="*/ 1327 w 1697"/>
                  <a:gd name="T49" fmla="*/ 1 h 2620"/>
                  <a:gd name="T50" fmla="*/ 1356 w 1697"/>
                  <a:gd name="T51" fmla="*/ 1 h 2620"/>
                  <a:gd name="T52" fmla="*/ 1398 w 1697"/>
                  <a:gd name="T53" fmla="*/ 1 h 2620"/>
                  <a:gd name="T54" fmla="*/ 1426 w 1697"/>
                  <a:gd name="T55" fmla="*/ 1 h 2620"/>
                  <a:gd name="T56" fmla="*/ 1460 w 1697"/>
                  <a:gd name="T57" fmla="*/ 1 h 2620"/>
                  <a:gd name="T58" fmla="*/ 1601 w 1697"/>
                  <a:gd name="T59" fmla="*/ 1 h 2620"/>
                  <a:gd name="T60" fmla="*/ 1697 w 1697"/>
                  <a:gd name="T61" fmla="*/ 1 h 2620"/>
                  <a:gd name="T62" fmla="*/ 1625 w 1697"/>
                  <a:gd name="T63" fmla="*/ 1 h 2620"/>
                  <a:gd name="T64" fmla="*/ 1569 w 1697"/>
                  <a:gd name="T65" fmla="*/ 1 h 2620"/>
                  <a:gd name="T66" fmla="*/ 1518 w 1697"/>
                  <a:gd name="T67" fmla="*/ 1 h 2620"/>
                  <a:gd name="T68" fmla="*/ 1461 w 1697"/>
                  <a:gd name="T69" fmla="*/ 1 h 2620"/>
                  <a:gd name="T70" fmla="*/ 1395 w 1697"/>
                  <a:gd name="T71" fmla="*/ 1 h 2620"/>
                  <a:gd name="T72" fmla="*/ 1307 w 1697"/>
                  <a:gd name="T73" fmla="*/ 1 h 2620"/>
                  <a:gd name="T74" fmla="*/ 1194 w 1697"/>
                  <a:gd name="T75" fmla="*/ 1 h 2620"/>
                  <a:gd name="T76" fmla="*/ 1060 w 1697"/>
                  <a:gd name="T77" fmla="*/ 1 h 2620"/>
                  <a:gd name="T78" fmla="*/ 964 w 1697"/>
                  <a:gd name="T79" fmla="*/ 1 h 2620"/>
                  <a:gd name="T80" fmla="*/ 858 w 1697"/>
                  <a:gd name="T81" fmla="*/ 1 h 2620"/>
                  <a:gd name="T82" fmla="*/ 719 w 1697"/>
                  <a:gd name="T83" fmla="*/ 1 h 2620"/>
                  <a:gd name="T84" fmla="*/ 547 w 1697"/>
                  <a:gd name="T85" fmla="*/ 1 h 2620"/>
                  <a:gd name="T86" fmla="*/ 405 w 1697"/>
                  <a:gd name="T87" fmla="*/ 1 h 2620"/>
                  <a:gd name="T88" fmla="*/ 302 w 1697"/>
                  <a:gd name="T89" fmla="*/ 1 h 2620"/>
                  <a:gd name="T90" fmla="*/ 227 w 1697"/>
                  <a:gd name="T91" fmla="*/ 1 h 2620"/>
                  <a:gd name="T92" fmla="*/ 180 w 1697"/>
                  <a:gd name="T93" fmla="*/ 1 h 2620"/>
                  <a:gd name="T94" fmla="*/ 134 w 1697"/>
                  <a:gd name="T95" fmla="*/ 1 h 2620"/>
                  <a:gd name="T96" fmla="*/ 88 w 1697"/>
                  <a:gd name="T97" fmla="*/ 1 h 2620"/>
                  <a:gd name="T98" fmla="*/ 39 w 1697"/>
                  <a:gd name="T99" fmla="*/ 1 h 2620"/>
                  <a:gd name="T100" fmla="*/ 9 w 1697"/>
                  <a:gd name="T101" fmla="*/ 1 h 2620"/>
                  <a:gd name="T102" fmla="*/ 1 w 1697"/>
                  <a:gd name="T103" fmla="*/ 1 h 2620"/>
                  <a:gd name="T104" fmla="*/ 18 w 1697"/>
                  <a:gd name="T105" fmla="*/ 1 h 262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697"/>
                  <a:gd name="T160" fmla="*/ 0 h 2620"/>
                  <a:gd name="T161" fmla="*/ 1697 w 1697"/>
                  <a:gd name="T162" fmla="*/ 2620 h 262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697" h="2620">
                    <a:moveTo>
                      <a:pt x="27" y="2206"/>
                    </a:moveTo>
                    <a:lnTo>
                      <a:pt x="30" y="2200"/>
                    </a:lnTo>
                    <a:lnTo>
                      <a:pt x="34" y="2193"/>
                    </a:lnTo>
                    <a:lnTo>
                      <a:pt x="39" y="2183"/>
                    </a:lnTo>
                    <a:lnTo>
                      <a:pt x="45" y="2174"/>
                    </a:lnTo>
                    <a:lnTo>
                      <a:pt x="54" y="2161"/>
                    </a:lnTo>
                    <a:lnTo>
                      <a:pt x="63" y="2147"/>
                    </a:lnTo>
                    <a:lnTo>
                      <a:pt x="74" y="2134"/>
                    </a:lnTo>
                    <a:lnTo>
                      <a:pt x="85" y="2119"/>
                    </a:lnTo>
                    <a:lnTo>
                      <a:pt x="157" y="2189"/>
                    </a:lnTo>
                    <a:lnTo>
                      <a:pt x="141" y="2213"/>
                    </a:lnTo>
                    <a:lnTo>
                      <a:pt x="128" y="2240"/>
                    </a:lnTo>
                    <a:lnTo>
                      <a:pt x="117" y="2268"/>
                    </a:lnTo>
                    <a:lnTo>
                      <a:pt x="110" y="2296"/>
                    </a:lnTo>
                    <a:lnTo>
                      <a:pt x="105" y="2326"/>
                    </a:lnTo>
                    <a:lnTo>
                      <a:pt x="104" y="2355"/>
                    </a:lnTo>
                    <a:lnTo>
                      <a:pt x="108" y="2381"/>
                    </a:lnTo>
                    <a:lnTo>
                      <a:pt x="114" y="2405"/>
                    </a:lnTo>
                    <a:lnTo>
                      <a:pt x="124" y="2426"/>
                    </a:lnTo>
                    <a:lnTo>
                      <a:pt x="137" y="2439"/>
                    </a:lnTo>
                    <a:lnTo>
                      <a:pt x="153" y="2449"/>
                    </a:lnTo>
                    <a:lnTo>
                      <a:pt x="170" y="2451"/>
                    </a:lnTo>
                    <a:lnTo>
                      <a:pt x="188" y="2449"/>
                    </a:lnTo>
                    <a:lnTo>
                      <a:pt x="205" y="2441"/>
                    </a:lnTo>
                    <a:lnTo>
                      <a:pt x="224" y="2426"/>
                    </a:lnTo>
                    <a:lnTo>
                      <a:pt x="242" y="2407"/>
                    </a:lnTo>
                    <a:lnTo>
                      <a:pt x="259" y="2385"/>
                    </a:lnTo>
                    <a:lnTo>
                      <a:pt x="272" y="2358"/>
                    </a:lnTo>
                    <a:lnTo>
                      <a:pt x="283" y="2330"/>
                    </a:lnTo>
                    <a:lnTo>
                      <a:pt x="291" y="2300"/>
                    </a:lnTo>
                    <a:lnTo>
                      <a:pt x="295" y="2272"/>
                    </a:lnTo>
                    <a:lnTo>
                      <a:pt x="295" y="2243"/>
                    </a:lnTo>
                    <a:lnTo>
                      <a:pt x="292" y="2217"/>
                    </a:lnTo>
                    <a:lnTo>
                      <a:pt x="285" y="2193"/>
                    </a:lnTo>
                    <a:lnTo>
                      <a:pt x="275" y="2172"/>
                    </a:lnTo>
                    <a:lnTo>
                      <a:pt x="262" y="2159"/>
                    </a:lnTo>
                    <a:lnTo>
                      <a:pt x="246" y="2149"/>
                    </a:lnTo>
                    <a:lnTo>
                      <a:pt x="230" y="2146"/>
                    </a:lnTo>
                    <a:lnTo>
                      <a:pt x="212" y="2149"/>
                    </a:lnTo>
                    <a:lnTo>
                      <a:pt x="194" y="2157"/>
                    </a:lnTo>
                    <a:lnTo>
                      <a:pt x="175" y="2170"/>
                    </a:lnTo>
                    <a:lnTo>
                      <a:pt x="157" y="2189"/>
                    </a:lnTo>
                    <a:lnTo>
                      <a:pt x="85" y="2119"/>
                    </a:lnTo>
                    <a:lnTo>
                      <a:pt x="96" y="2106"/>
                    </a:lnTo>
                    <a:lnTo>
                      <a:pt x="107" y="2093"/>
                    </a:lnTo>
                    <a:lnTo>
                      <a:pt x="119" y="2078"/>
                    </a:lnTo>
                    <a:lnTo>
                      <a:pt x="132" y="2063"/>
                    </a:lnTo>
                    <a:lnTo>
                      <a:pt x="145" y="2048"/>
                    </a:lnTo>
                    <a:lnTo>
                      <a:pt x="159" y="2031"/>
                    </a:lnTo>
                    <a:lnTo>
                      <a:pt x="175" y="2014"/>
                    </a:lnTo>
                    <a:lnTo>
                      <a:pt x="191" y="1995"/>
                    </a:lnTo>
                    <a:lnTo>
                      <a:pt x="208" y="1976"/>
                    </a:lnTo>
                    <a:lnTo>
                      <a:pt x="225" y="1955"/>
                    </a:lnTo>
                    <a:lnTo>
                      <a:pt x="244" y="1935"/>
                    </a:lnTo>
                    <a:lnTo>
                      <a:pt x="263" y="1914"/>
                    </a:lnTo>
                    <a:lnTo>
                      <a:pt x="283" y="1891"/>
                    </a:lnTo>
                    <a:lnTo>
                      <a:pt x="304" y="1869"/>
                    </a:lnTo>
                    <a:lnTo>
                      <a:pt x="326" y="1844"/>
                    </a:lnTo>
                    <a:lnTo>
                      <a:pt x="348" y="1820"/>
                    </a:lnTo>
                    <a:lnTo>
                      <a:pt x="404" y="1758"/>
                    </a:lnTo>
                    <a:lnTo>
                      <a:pt x="458" y="1699"/>
                    </a:lnTo>
                    <a:lnTo>
                      <a:pt x="509" y="1645"/>
                    </a:lnTo>
                    <a:lnTo>
                      <a:pt x="557" y="1592"/>
                    </a:lnTo>
                    <a:lnTo>
                      <a:pt x="603" y="1541"/>
                    </a:lnTo>
                    <a:lnTo>
                      <a:pt x="645" y="1496"/>
                    </a:lnTo>
                    <a:lnTo>
                      <a:pt x="685" y="1451"/>
                    </a:lnTo>
                    <a:lnTo>
                      <a:pt x="723" y="1410"/>
                    </a:lnTo>
                    <a:lnTo>
                      <a:pt x="757" y="1372"/>
                    </a:lnTo>
                    <a:lnTo>
                      <a:pt x="789" y="1336"/>
                    </a:lnTo>
                    <a:lnTo>
                      <a:pt x="818" y="1304"/>
                    </a:lnTo>
                    <a:lnTo>
                      <a:pt x="844" y="1274"/>
                    </a:lnTo>
                    <a:lnTo>
                      <a:pt x="868" y="1248"/>
                    </a:lnTo>
                    <a:lnTo>
                      <a:pt x="889" y="1225"/>
                    </a:lnTo>
                    <a:lnTo>
                      <a:pt x="907" y="1204"/>
                    </a:lnTo>
                    <a:lnTo>
                      <a:pt x="923" y="1186"/>
                    </a:lnTo>
                    <a:lnTo>
                      <a:pt x="962" y="1140"/>
                    </a:lnTo>
                    <a:lnTo>
                      <a:pt x="999" y="1095"/>
                    </a:lnTo>
                    <a:lnTo>
                      <a:pt x="1033" y="1054"/>
                    </a:lnTo>
                    <a:lnTo>
                      <a:pt x="1066" y="1012"/>
                    </a:lnTo>
                    <a:lnTo>
                      <a:pt x="1096" y="973"/>
                    </a:lnTo>
                    <a:lnTo>
                      <a:pt x="1125" y="937"/>
                    </a:lnTo>
                    <a:lnTo>
                      <a:pt x="1152" y="901"/>
                    </a:lnTo>
                    <a:lnTo>
                      <a:pt x="1176" y="867"/>
                    </a:lnTo>
                    <a:lnTo>
                      <a:pt x="1198" y="835"/>
                    </a:lnTo>
                    <a:lnTo>
                      <a:pt x="1218" y="807"/>
                    </a:lnTo>
                    <a:lnTo>
                      <a:pt x="1236" y="779"/>
                    </a:lnTo>
                    <a:lnTo>
                      <a:pt x="1252" y="753"/>
                    </a:lnTo>
                    <a:lnTo>
                      <a:pt x="1266" y="728"/>
                    </a:lnTo>
                    <a:lnTo>
                      <a:pt x="1277" y="705"/>
                    </a:lnTo>
                    <a:lnTo>
                      <a:pt x="1287" y="685"/>
                    </a:lnTo>
                    <a:lnTo>
                      <a:pt x="1294" y="666"/>
                    </a:lnTo>
                    <a:lnTo>
                      <a:pt x="1302" y="645"/>
                    </a:lnTo>
                    <a:lnTo>
                      <a:pt x="1308" y="623"/>
                    </a:lnTo>
                    <a:lnTo>
                      <a:pt x="1314" y="600"/>
                    </a:lnTo>
                    <a:lnTo>
                      <a:pt x="1321" y="577"/>
                    </a:lnTo>
                    <a:lnTo>
                      <a:pt x="1327" y="553"/>
                    </a:lnTo>
                    <a:lnTo>
                      <a:pt x="1332" y="527"/>
                    </a:lnTo>
                    <a:lnTo>
                      <a:pt x="1338" y="500"/>
                    </a:lnTo>
                    <a:lnTo>
                      <a:pt x="1344" y="474"/>
                    </a:lnTo>
                    <a:lnTo>
                      <a:pt x="1356" y="408"/>
                    </a:lnTo>
                    <a:lnTo>
                      <a:pt x="1369" y="348"/>
                    </a:lnTo>
                    <a:lnTo>
                      <a:pt x="1379" y="295"/>
                    </a:lnTo>
                    <a:lnTo>
                      <a:pt x="1389" y="250"/>
                    </a:lnTo>
                    <a:lnTo>
                      <a:pt x="1398" y="210"/>
                    </a:lnTo>
                    <a:lnTo>
                      <a:pt x="1406" y="178"/>
                    </a:lnTo>
                    <a:lnTo>
                      <a:pt x="1412" y="154"/>
                    </a:lnTo>
                    <a:lnTo>
                      <a:pt x="1417" y="137"/>
                    </a:lnTo>
                    <a:lnTo>
                      <a:pt x="1426" y="114"/>
                    </a:lnTo>
                    <a:lnTo>
                      <a:pt x="1434" y="94"/>
                    </a:lnTo>
                    <a:lnTo>
                      <a:pt x="1443" y="75"/>
                    </a:lnTo>
                    <a:lnTo>
                      <a:pt x="1451" y="56"/>
                    </a:lnTo>
                    <a:lnTo>
                      <a:pt x="1460" y="39"/>
                    </a:lnTo>
                    <a:lnTo>
                      <a:pt x="1470" y="26"/>
                    </a:lnTo>
                    <a:lnTo>
                      <a:pt x="1479" y="11"/>
                    </a:lnTo>
                    <a:lnTo>
                      <a:pt x="1489" y="0"/>
                    </a:lnTo>
                    <a:lnTo>
                      <a:pt x="1601" y="576"/>
                    </a:lnTo>
                    <a:lnTo>
                      <a:pt x="1404" y="668"/>
                    </a:lnTo>
                    <a:lnTo>
                      <a:pt x="1470" y="1001"/>
                    </a:lnTo>
                    <a:lnTo>
                      <a:pt x="1667" y="914"/>
                    </a:lnTo>
                    <a:lnTo>
                      <a:pt x="1697" y="1067"/>
                    </a:lnTo>
                    <a:lnTo>
                      <a:pt x="1658" y="1065"/>
                    </a:lnTo>
                    <a:lnTo>
                      <a:pt x="1648" y="1056"/>
                    </a:lnTo>
                    <a:lnTo>
                      <a:pt x="1637" y="1046"/>
                    </a:lnTo>
                    <a:lnTo>
                      <a:pt x="1625" y="1041"/>
                    </a:lnTo>
                    <a:lnTo>
                      <a:pt x="1612" y="1035"/>
                    </a:lnTo>
                    <a:lnTo>
                      <a:pt x="1599" y="1033"/>
                    </a:lnTo>
                    <a:lnTo>
                      <a:pt x="1585" y="1031"/>
                    </a:lnTo>
                    <a:lnTo>
                      <a:pt x="1569" y="1031"/>
                    </a:lnTo>
                    <a:lnTo>
                      <a:pt x="1553" y="1033"/>
                    </a:lnTo>
                    <a:lnTo>
                      <a:pt x="1542" y="1035"/>
                    </a:lnTo>
                    <a:lnTo>
                      <a:pt x="1530" y="1037"/>
                    </a:lnTo>
                    <a:lnTo>
                      <a:pt x="1518" y="1041"/>
                    </a:lnTo>
                    <a:lnTo>
                      <a:pt x="1505" y="1044"/>
                    </a:lnTo>
                    <a:lnTo>
                      <a:pt x="1491" y="1050"/>
                    </a:lnTo>
                    <a:lnTo>
                      <a:pt x="1476" y="1056"/>
                    </a:lnTo>
                    <a:lnTo>
                      <a:pt x="1461" y="1061"/>
                    </a:lnTo>
                    <a:lnTo>
                      <a:pt x="1446" y="1069"/>
                    </a:lnTo>
                    <a:lnTo>
                      <a:pt x="1430" y="1078"/>
                    </a:lnTo>
                    <a:lnTo>
                      <a:pt x="1413" y="1090"/>
                    </a:lnTo>
                    <a:lnTo>
                      <a:pt x="1395" y="1103"/>
                    </a:lnTo>
                    <a:lnTo>
                      <a:pt x="1375" y="1120"/>
                    </a:lnTo>
                    <a:lnTo>
                      <a:pt x="1353" y="1138"/>
                    </a:lnTo>
                    <a:lnTo>
                      <a:pt x="1331" y="1161"/>
                    </a:lnTo>
                    <a:lnTo>
                      <a:pt x="1307" y="1186"/>
                    </a:lnTo>
                    <a:lnTo>
                      <a:pt x="1281" y="1212"/>
                    </a:lnTo>
                    <a:lnTo>
                      <a:pt x="1253" y="1240"/>
                    </a:lnTo>
                    <a:lnTo>
                      <a:pt x="1225" y="1272"/>
                    </a:lnTo>
                    <a:lnTo>
                      <a:pt x="1194" y="1308"/>
                    </a:lnTo>
                    <a:lnTo>
                      <a:pt x="1163" y="1344"/>
                    </a:lnTo>
                    <a:lnTo>
                      <a:pt x="1130" y="1383"/>
                    </a:lnTo>
                    <a:lnTo>
                      <a:pt x="1095" y="1425"/>
                    </a:lnTo>
                    <a:lnTo>
                      <a:pt x="1060" y="1470"/>
                    </a:lnTo>
                    <a:lnTo>
                      <a:pt x="1022" y="1517"/>
                    </a:lnTo>
                    <a:lnTo>
                      <a:pt x="1004" y="1539"/>
                    </a:lnTo>
                    <a:lnTo>
                      <a:pt x="985" y="1564"/>
                    </a:lnTo>
                    <a:lnTo>
                      <a:pt x="964" y="1592"/>
                    </a:lnTo>
                    <a:lnTo>
                      <a:pt x="940" y="1622"/>
                    </a:lnTo>
                    <a:lnTo>
                      <a:pt x="914" y="1656"/>
                    </a:lnTo>
                    <a:lnTo>
                      <a:pt x="887" y="1692"/>
                    </a:lnTo>
                    <a:lnTo>
                      <a:pt x="858" y="1731"/>
                    </a:lnTo>
                    <a:lnTo>
                      <a:pt x="826" y="1775"/>
                    </a:lnTo>
                    <a:lnTo>
                      <a:pt x="792" y="1820"/>
                    </a:lnTo>
                    <a:lnTo>
                      <a:pt x="757" y="1867"/>
                    </a:lnTo>
                    <a:lnTo>
                      <a:pt x="719" y="1918"/>
                    </a:lnTo>
                    <a:lnTo>
                      <a:pt x="679" y="1972"/>
                    </a:lnTo>
                    <a:lnTo>
                      <a:pt x="637" y="2029"/>
                    </a:lnTo>
                    <a:lnTo>
                      <a:pt x="594" y="2087"/>
                    </a:lnTo>
                    <a:lnTo>
                      <a:pt x="547" y="2149"/>
                    </a:lnTo>
                    <a:lnTo>
                      <a:pt x="500" y="2215"/>
                    </a:lnTo>
                    <a:lnTo>
                      <a:pt x="466" y="2260"/>
                    </a:lnTo>
                    <a:lnTo>
                      <a:pt x="435" y="2304"/>
                    </a:lnTo>
                    <a:lnTo>
                      <a:pt x="405" y="2343"/>
                    </a:lnTo>
                    <a:lnTo>
                      <a:pt x="377" y="2381"/>
                    </a:lnTo>
                    <a:lnTo>
                      <a:pt x="351" y="2415"/>
                    </a:lnTo>
                    <a:lnTo>
                      <a:pt x="325" y="2447"/>
                    </a:lnTo>
                    <a:lnTo>
                      <a:pt x="302" y="2475"/>
                    </a:lnTo>
                    <a:lnTo>
                      <a:pt x="281" y="2501"/>
                    </a:lnTo>
                    <a:lnTo>
                      <a:pt x="261" y="2526"/>
                    </a:lnTo>
                    <a:lnTo>
                      <a:pt x="243" y="2547"/>
                    </a:lnTo>
                    <a:lnTo>
                      <a:pt x="227" y="2564"/>
                    </a:lnTo>
                    <a:lnTo>
                      <a:pt x="213" y="2579"/>
                    </a:lnTo>
                    <a:lnTo>
                      <a:pt x="200" y="2592"/>
                    </a:lnTo>
                    <a:lnTo>
                      <a:pt x="190" y="2601"/>
                    </a:lnTo>
                    <a:lnTo>
                      <a:pt x="180" y="2609"/>
                    </a:lnTo>
                    <a:lnTo>
                      <a:pt x="173" y="2612"/>
                    </a:lnTo>
                    <a:lnTo>
                      <a:pt x="159" y="2616"/>
                    </a:lnTo>
                    <a:lnTo>
                      <a:pt x="146" y="2620"/>
                    </a:lnTo>
                    <a:lnTo>
                      <a:pt x="134" y="2620"/>
                    </a:lnTo>
                    <a:lnTo>
                      <a:pt x="122" y="2616"/>
                    </a:lnTo>
                    <a:lnTo>
                      <a:pt x="110" y="2612"/>
                    </a:lnTo>
                    <a:lnTo>
                      <a:pt x="98" y="2605"/>
                    </a:lnTo>
                    <a:lnTo>
                      <a:pt x="88" y="2597"/>
                    </a:lnTo>
                    <a:lnTo>
                      <a:pt x="76" y="2586"/>
                    </a:lnTo>
                    <a:lnTo>
                      <a:pt x="62" y="2569"/>
                    </a:lnTo>
                    <a:lnTo>
                      <a:pt x="50" y="2550"/>
                    </a:lnTo>
                    <a:lnTo>
                      <a:pt x="39" y="2532"/>
                    </a:lnTo>
                    <a:lnTo>
                      <a:pt x="30" y="2511"/>
                    </a:lnTo>
                    <a:lnTo>
                      <a:pt x="21" y="2490"/>
                    </a:lnTo>
                    <a:lnTo>
                      <a:pt x="14" y="2466"/>
                    </a:lnTo>
                    <a:lnTo>
                      <a:pt x="9" y="2443"/>
                    </a:lnTo>
                    <a:lnTo>
                      <a:pt x="4" y="2417"/>
                    </a:lnTo>
                    <a:lnTo>
                      <a:pt x="1" y="2390"/>
                    </a:lnTo>
                    <a:lnTo>
                      <a:pt x="0" y="2364"/>
                    </a:lnTo>
                    <a:lnTo>
                      <a:pt x="1" y="2338"/>
                    </a:lnTo>
                    <a:lnTo>
                      <a:pt x="3" y="2311"/>
                    </a:lnTo>
                    <a:lnTo>
                      <a:pt x="7" y="2285"/>
                    </a:lnTo>
                    <a:lnTo>
                      <a:pt x="12" y="2259"/>
                    </a:lnTo>
                    <a:lnTo>
                      <a:pt x="18" y="2232"/>
                    </a:lnTo>
                    <a:lnTo>
                      <a:pt x="27" y="2206"/>
                    </a:lnTo>
                    <a:close/>
                  </a:path>
                </a:pathLst>
              </a:custGeom>
              <a:solidFill>
                <a:srgbClr val="000000"/>
              </a:solidFill>
              <a:ln w="222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9484" name="AutoShape 31"/>
            <p:cNvSpPr>
              <a:spLocks noChangeArrowheads="1"/>
            </p:cNvSpPr>
            <p:nvPr/>
          </p:nvSpPr>
          <p:spPr bwMode="auto">
            <a:xfrm>
              <a:off x="5914" y="2340"/>
              <a:ext cx="187" cy="180"/>
            </a:xfrm>
            <a:prstGeom prst="hexagon">
              <a:avLst>
                <a:gd name="adj" fmla="val 25972"/>
                <a:gd name="vf" fmla="val 115470"/>
              </a:avLst>
            </a:prstGeom>
            <a:solidFill>
              <a:srgbClr val="FFFFFF"/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485" name="Freeform 32"/>
            <p:cNvSpPr>
              <a:spLocks/>
            </p:cNvSpPr>
            <p:nvPr/>
          </p:nvSpPr>
          <p:spPr bwMode="auto">
            <a:xfrm>
              <a:off x="4793" y="4320"/>
              <a:ext cx="1173" cy="540"/>
            </a:xfrm>
            <a:custGeom>
              <a:avLst/>
              <a:gdLst>
                <a:gd name="T0" fmla="*/ 1173 w 1173"/>
                <a:gd name="T1" fmla="*/ 0 h 540"/>
                <a:gd name="T2" fmla="*/ 0 w 1173"/>
                <a:gd name="T3" fmla="*/ 540 h 540"/>
                <a:gd name="T4" fmla="*/ 0 60000 65536"/>
                <a:gd name="T5" fmla="*/ 0 60000 65536"/>
                <a:gd name="T6" fmla="*/ 0 w 1173"/>
                <a:gd name="T7" fmla="*/ 0 h 540"/>
                <a:gd name="T8" fmla="*/ 1173 w 1173"/>
                <a:gd name="T9" fmla="*/ 540 h 5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73" h="540">
                  <a:moveTo>
                    <a:pt x="1173" y="0"/>
                  </a:moveTo>
                  <a:lnTo>
                    <a:pt x="0" y="54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 type="none" w="med" len="med"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486" name="Freeform 33"/>
            <p:cNvSpPr>
              <a:spLocks/>
            </p:cNvSpPr>
            <p:nvPr/>
          </p:nvSpPr>
          <p:spPr bwMode="auto">
            <a:xfrm>
              <a:off x="5373" y="3891"/>
              <a:ext cx="578" cy="637"/>
            </a:xfrm>
            <a:custGeom>
              <a:avLst/>
              <a:gdLst>
                <a:gd name="T0" fmla="*/ 578 w 578"/>
                <a:gd name="T1" fmla="*/ 46 h 637"/>
                <a:gd name="T2" fmla="*/ 204 w 578"/>
                <a:gd name="T3" fmla="*/ 46 h 637"/>
                <a:gd name="T4" fmla="*/ 12 w 578"/>
                <a:gd name="T5" fmla="*/ 321 h 637"/>
                <a:gd name="T6" fmla="*/ 129 w 578"/>
                <a:gd name="T7" fmla="*/ 637 h 6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8"/>
                <a:gd name="T13" fmla="*/ 0 h 637"/>
                <a:gd name="T14" fmla="*/ 578 w 578"/>
                <a:gd name="T15" fmla="*/ 637 h 6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8" h="637">
                  <a:moveTo>
                    <a:pt x="578" y="46"/>
                  </a:moveTo>
                  <a:cubicBezTo>
                    <a:pt x="516" y="45"/>
                    <a:pt x="298" y="0"/>
                    <a:pt x="204" y="46"/>
                  </a:cubicBezTo>
                  <a:cubicBezTo>
                    <a:pt x="110" y="92"/>
                    <a:pt x="24" y="223"/>
                    <a:pt x="12" y="321"/>
                  </a:cubicBezTo>
                  <a:cubicBezTo>
                    <a:pt x="0" y="419"/>
                    <a:pt x="105" y="571"/>
                    <a:pt x="129" y="637"/>
                  </a:cubicBez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487" name="Text Box 34"/>
            <p:cNvSpPr txBox="1">
              <a:spLocks noChangeArrowheads="1"/>
            </p:cNvSpPr>
            <p:nvPr/>
          </p:nvSpPr>
          <p:spPr bwMode="auto">
            <a:xfrm>
              <a:off x="4044" y="4500"/>
              <a:ext cx="935" cy="720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>
                  <a:solidFill>
                    <a:srgbClr val="000000"/>
                  </a:solidFill>
                </a:rPr>
                <a:t>F</a:t>
              </a:r>
            </a:p>
          </p:txBody>
        </p:sp>
        <p:sp>
          <p:nvSpPr>
            <p:cNvPr id="19488" name="Text Box 35"/>
            <p:cNvSpPr txBox="1">
              <a:spLocks noChangeArrowheads="1"/>
            </p:cNvSpPr>
            <p:nvPr/>
          </p:nvSpPr>
          <p:spPr bwMode="auto">
            <a:xfrm>
              <a:off x="4044" y="3600"/>
              <a:ext cx="2244" cy="720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dirty="0" smtClean="0">
                  <a:solidFill>
                    <a:srgbClr val="000000"/>
                  </a:solidFill>
                  <a:latin typeface="Symbol" pitchFamily="18" charset="2"/>
                </a:rPr>
                <a:t>q</a:t>
              </a:r>
              <a:endParaRPr lang="en-US" dirty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sp>
          <p:nvSpPr>
            <p:cNvPr id="19489" name="Freeform 36"/>
            <p:cNvSpPr>
              <a:spLocks/>
            </p:cNvSpPr>
            <p:nvPr/>
          </p:nvSpPr>
          <p:spPr bwMode="auto">
            <a:xfrm>
              <a:off x="6323" y="2438"/>
              <a:ext cx="1275" cy="1"/>
            </a:xfrm>
            <a:custGeom>
              <a:avLst/>
              <a:gdLst>
                <a:gd name="T0" fmla="*/ 0 w 1275"/>
                <a:gd name="T1" fmla="*/ 0 h 1"/>
                <a:gd name="T2" fmla="*/ 1275 w 1275"/>
                <a:gd name="T3" fmla="*/ 0 h 1"/>
                <a:gd name="T4" fmla="*/ 0 60000 65536"/>
                <a:gd name="T5" fmla="*/ 0 60000 65536"/>
                <a:gd name="T6" fmla="*/ 0 w 1275"/>
                <a:gd name="T7" fmla="*/ 0 h 1"/>
                <a:gd name="T8" fmla="*/ 1275 w 127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75" h="1">
                  <a:moveTo>
                    <a:pt x="0" y="0"/>
                  </a:moveTo>
                  <a:lnTo>
                    <a:pt x="1275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490" name="Line 37"/>
            <p:cNvSpPr>
              <a:spLocks noChangeShapeType="1"/>
            </p:cNvSpPr>
            <p:nvPr/>
          </p:nvSpPr>
          <p:spPr bwMode="auto">
            <a:xfrm>
              <a:off x="6288" y="4320"/>
              <a:ext cx="1309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491" name="Freeform 38"/>
            <p:cNvSpPr>
              <a:spLocks/>
            </p:cNvSpPr>
            <p:nvPr/>
          </p:nvSpPr>
          <p:spPr bwMode="auto">
            <a:xfrm>
              <a:off x="7403" y="2438"/>
              <a:ext cx="7" cy="1882"/>
            </a:xfrm>
            <a:custGeom>
              <a:avLst/>
              <a:gdLst>
                <a:gd name="T0" fmla="*/ 7 w 7"/>
                <a:gd name="T1" fmla="*/ 1882 h 1882"/>
                <a:gd name="T2" fmla="*/ 0 w 7"/>
                <a:gd name="T3" fmla="*/ 0 h 1882"/>
                <a:gd name="T4" fmla="*/ 0 60000 65536"/>
                <a:gd name="T5" fmla="*/ 0 60000 65536"/>
                <a:gd name="T6" fmla="*/ 0 w 7"/>
                <a:gd name="T7" fmla="*/ 0 h 1882"/>
                <a:gd name="T8" fmla="*/ 7 w 7"/>
                <a:gd name="T9" fmla="*/ 1882 h 18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" h="1882">
                  <a:moveTo>
                    <a:pt x="7" y="1882"/>
                  </a:move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492" name="Text Box 39"/>
            <p:cNvSpPr txBox="1">
              <a:spLocks noChangeArrowheads="1"/>
            </p:cNvSpPr>
            <p:nvPr/>
          </p:nvSpPr>
          <p:spPr bwMode="auto">
            <a:xfrm>
              <a:off x="6662" y="3060"/>
              <a:ext cx="935" cy="720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>
                  <a:solidFill>
                    <a:srgbClr val="000000"/>
                  </a:solidFill>
                </a:rPr>
                <a:t>d</a:t>
              </a:r>
            </a:p>
          </p:txBody>
        </p:sp>
      </p:grpSp>
      <p:sp>
        <p:nvSpPr>
          <p:cNvPr id="19470" name="Rectangle 47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9296" name="Rectangle 48"/>
          <p:cNvSpPr>
            <a:spLocks noChangeArrowheads="1"/>
          </p:cNvSpPr>
          <p:nvPr/>
        </p:nvSpPr>
        <p:spPr bwMode="auto">
          <a:xfrm>
            <a:off x="511175" y="5957888"/>
            <a:ext cx="1258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  <a:latin typeface="Symbol" pitchFamily="18" charset="2"/>
                <a:ea typeface="Times New Roman" pitchFamily="18" charset="0"/>
                <a:cs typeface="Arial" pitchFamily="34" charset="0"/>
              </a:rPr>
              <a:t>t</a:t>
            </a:r>
            <a:r>
              <a:rPr lang="en-US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= F d</a:t>
            </a:r>
          </a:p>
        </p:txBody>
      </p:sp>
      <p:sp>
        <p:nvSpPr>
          <p:cNvPr id="309297" name="Rectangle 49"/>
          <p:cNvSpPr>
            <a:spLocks noChangeArrowheads="1"/>
          </p:cNvSpPr>
          <p:nvPr/>
        </p:nvSpPr>
        <p:spPr bwMode="auto">
          <a:xfrm>
            <a:off x="1751013" y="5978525"/>
            <a:ext cx="4054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= 62 N (cos 39) (0.39 m)</a:t>
            </a:r>
          </a:p>
        </p:txBody>
      </p:sp>
      <p:sp>
        <p:nvSpPr>
          <p:cNvPr id="309298" name="Rectangle 50"/>
          <p:cNvSpPr>
            <a:spLocks noChangeArrowheads="1"/>
          </p:cNvSpPr>
          <p:nvPr/>
        </p:nvSpPr>
        <p:spPr bwMode="auto">
          <a:xfrm>
            <a:off x="5902325" y="5978525"/>
            <a:ext cx="19542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=    19 N-m</a:t>
            </a:r>
          </a:p>
        </p:txBody>
      </p: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1330325" y="5141913"/>
            <a:ext cx="3865563" cy="904875"/>
            <a:chOff x="838" y="3239"/>
            <a:chExt cx="2435" cy="570"/>
          </a:xfrm>
        </p:grpSpPr>
        <p:sp>
          <p:nvSpPr>
            <p:cNvPr id="19478" name="AutoShape 43"/>
            <p:cNvSpPr>
              <a:spLocks/>
            </p:cNvSpPr>
            <p:nvPr/>
          </p:nvSpPr>
          <p:spPr bwMode="auto">
            <a:xfrm rot="5400000" flipV="1">
              <a:off x="1933" y="3022"/>
              <a:ext cx="189" cy="1385"/>
            </a:xfrm>
            <a:prstGeom prst="leftBrace">
              <a:avLst>
                <a:gd name="adj1" fmla="val 61067"/>
                <a:gd name="adj2" fmla="val 50000"/>
              </a:avLst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9479" name="Group 44"/>
            <p:cNvGrpSpPr>
              <a:grpSpLocks/>
            </p:cNvGrpSpPr>
            <p:nvPr/>
          </p:nvGrpSpPr>
          <p:grpSpPr bwMode="auto">
            <a:xfrm>
              <a:off x="1302" y="3263"/>
              <a:ext cx="236" cy="236"/>
              <a:chOff x="7380" y="4392"/>
              <a:chExt cx="360" cy="360"/>
            </a:xfrm>
          </p:grpSpPr>
          <p:sp>
            <p:nvSpPr>
              <p:cNvPr id="19481" name="Line 46"/>
              <p:cNvSpPr>
                <a:spLocks noChangeShapeType="1"/>
              </p:cNvSpPr>
              <p:nvPr/>
            </p:nvSpPr>
            <p:spPr bwMode="auto">
              <a:xfrm>
                <a:off x="7560" y="4392"/>
                <a:ext cx="0" cy="360"/>
              </a:xfrm>
              <a:prstGeom prst="line">
                <a:avLst/>
              </a:prstGeom>
              <a:noFill/>
              <a:ln w="254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482" name="Line 45"/>
              <p:cNvSpPr>
                <a:spLocks noChangeShapeType="1"/>
              </p:cNvSpPr>
              <p:nvPr/>
            </p:nvSpPr>
            <p:spPr bwMode="auto">
              <a:xfrm>
                <a:off x="7380" y="4752"/>
                <a:ext cx="360" cy="0"/>
              </a:xfrm>
              <a:prstGeom prst="line">
                <a:avLst/>
              </a:prstGeom>
              <a:noFill/>
              <a:ln w="254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9480" name="Rectangle 51"/>
            <p:cNvSpPr>
              <a:spLocks noChangeArrowheads="1"/>
            </p:cNvSpPr>
            <p:nvPr/>
          </p:nvSpPr>
          <p:spPr bwMode="auto">
            <a:xfrm>
              <a:off x="838" y="3239"/>
              <a:ext cx="243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009900"/>
                  </a:solidFill>
                </a:rPr>
                <a:t>use     component only </a:t>
              </a:r>
            </a:p>
          </p:txBody>
        </p:sp>
      </p:grpSp>
      <p:sp>
        <p:nvSpPr>
          <p:cNvPr id="309304" name="Line 56"/>
          <p:cNvSpPr>
            <a:spLocks noChangeShapeType="1"/>
          </p:cNvSpPr>
          <p:nvPr/>
        </p:nvSpPr>
        <p:spPr bwMode="auto">
          <a:xfrm flipH="1">
            <a:off x="6197600" y="5138738"/>
            <a:ext cx="1030288" cy="0"/>
          </a:xfrm>
          <a:prstGeom prst="line">
            <a:avLst/>
          </a:prstGeom>
          <a:noFill/>
          <a:ln w="3492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9476" name="Picture 10" descr="http://www.automedia.com/Article/images/ccr/ccr20010301ft/ccr20010301ft_s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1163" y="115888"/>
            <a:ext cx="2252662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7" name="Picture 4" descr="http://www.chatstractors.com/2010-web/1509-John-Deere-4430-tractor-steering-whee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175" y="119063"/>
            <a:ext cx="1900238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777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9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9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9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9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0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26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26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9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9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0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3092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309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309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09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092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09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09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0"/>
                                        <p:tgtEl>
                                          <p:spTgt spid="309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9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9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09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9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9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309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09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09301" grpId="0" animBg="1"/>
      <p:bldP spid="309267" grpId="0" animBg="1"/>
      <p:bldP spid="309255" grpId="0"/>
      <p:bldP spid="309256" grpId="0" animBg="1"/>
      <p:bldP spid="309260" grpId="0"/>
      <p:bldP spid="309269" grpId="0"/>
      <p:bldP spid="309296" grpId="0"/>
      <p:bldP spid="309297" grpId="0"/>
      <p:bldP spid="309298" grpId="0"/>
      <p:bldP spid="30930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2231435" y="2118353"/>
            <a:ext cx="137795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990498">
            <a:off x="5956070" y="1974903"/>
            <a:ext cx="3328374" cy="332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34468" y="1491504"/>
            <a:ext cx="7023076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C00000"/>
                </a:solidFill>
              </a:rPr>
              <a:t>-- </a:t>
            </a:r>
            <a:r>
              <a:rPr lang="en-US" u="sng" dirty="0" smtClean="0">
                <a:solidFill>
                  <a:srgbClr val="C00000"/>
                </a:solidFill>
              </a:rPr>
              <a:t>torque</a:t>
            </a:r>
            <a:r>
              <a:rPr lang="en-US" dirty="0" smtClean="0">
                <a:solidFill>
                  <a:srgbClr val="C00000"/>
                </a:solidFill>
              </a:rPr>
              <a:t>, which is found from the equation </a:t>
            </a:r>
            <a:endParaRPr lang="en-US" u="sng" dirty="0" smtClean="0">
              <a:solidFill>
                <a:srgbClr val="C00000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endParaRPr lang="en-US" sz="900" dirty="0" smtClean="0">
              <a:solidFill>
                <a:srgbClr val="C00000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C00000"/>
                </a:solidFill>
              </a:rPr>
              <a:t>			</a:t>
            </a:r>
            <a:r>
              <a:rPr lang="en-US" dirty="0" smtClean="0">
                <a:solidFill>
                  <a:srgbClr val="C00000"/>
                </a:solidFill>
                <a:latin typeface="Symbol" panose="05050102010706020507" pitchFamily="18" charset="2"/>
              </a:rPr>
              <a:t>t</a:t>
            </a:r>
            <a:r>
              <a:rPr lang="en-US" dirty="0" smtClean="0">
                <a:solidFill>
                  <a:srgbClr val="C00000"/>
                </a:solidFill>
              </a:rPr>
              <a:t> = F d</a:t>
            </a:r>
            <a:endParaRPr lang="en-US" baseline="30000" dirty="0">
              <a:solidFill>
                <a:srgbClr val="C00000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endParaRPr lang="en-US" dirty="0">
              <a:solidFill>
                <a:srgbClr val="C00000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C00000"/>
                </a:solidFill>
              </a:rPr>
              <a:t>	It is crucial in using this equation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C00000"/>
                </a:solidFill>
              </a:rPr>
              <a:t>	</a:t>
            </a:r>
            <a:r>
              <a:rPr lang="en-US" dirty="0" smtClean="0">
                <a:solidFill>
                  <a:srgbClr val="C00000"/>
                </a:solidFill>
              </a:rPr>
              <a:t>that the force F and lever arm d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C00000"/>
                </a:solidFill>
              </a:rPr>
              <a:t>	</a:t>
            </a:r>
            <a:r>
              <a:rPr lang="en-US" dirty="0" smtClean="0">
                <a:solidFill>
                  <a:srgbClr val="C00000"/>
                </a:solidFill>
              </a:rPr>
              <a:t>are perpendicular to each other.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C00000"/>
                </a:solidFill>
              </a:rPr>
              <a:t>-- one example problem, in which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C00000"/>
                </a:solidFill>
              </a:rPr>
              <a:t>	</a:t>
            </a:r>
            <a:r>
              <a:rPr lang="en-US" dirty="0" smtClean="0">
                <a:solidFill>
                  <a:srgbClr val="C00000"/>
                </a:solidFill>
              </a:rPr>
              <a:t>we calculated torque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094884" y="5839928"/>
            <a:ext cx="4046812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John Bergmann</a:t>
            </a:r>
          </a:p>
          <a:p>
            <a:pPr marL="342900" indent="-342900" algn="r">
              <a:spcBef>
                <a:spcPct val="20000"/>
              </a:spcBef>
            </a:pPr>
            <a:r>
              <a:rPr lang="en-US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www.teachnlearnchem.com</a:t>
            </a:r>
            <a:endParaRPr lang="en-US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49971" y="197315"/>
            <a:ext cx="4729821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b="1" dirty="0" smtClean="0">
                <a:solidFill>
                  <a:srgbClr val="000000"/>
                </a:solidFill>
              </a:rPr>
              <a:t>SUMMARY: </a:t>
            </a:r>
            <a:r>
              <a:rPr lang="en-US" b="1" u="sng" dirty="0" smtClean="0">
                <a:solidFill>
                  <a:srgbClr val="000000"/>
                </a:solidFill>
              </a:rPr>
              <a:t>Torque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</a:rPr>
              <a:t>In this lesson we discussed: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59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ChangeArrowheads="1"/>
          </p:cNvSpPr>
          <p:nvPr/>
        </p:nvSpPr>
        <p:spPr bwMode="auto">
          <a:xfrm>
            <a:off x="230188" y="203200"/>
            <a:ext cx="562133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In translational motion, an object’s resistance to changing its state of motion is its...</a:t>
            </a:r>
          </a:p>
        </p:txBody>
      </p:sp>
      <p:sp>
        <p:nvSpPr>
          <p:cNvPr id="307207" name="Rectangle 7"/>
          <p:cNvSpPr>
            <a:spLocks noChangeArrowheads="1"/>
          </p:cNvSpPr>
          <p:nvPr/>
        </p:nvSpPr>
        <p:spPr bwMode="auto">
          <a:xfrm>
            <a:off x="755650" y="1547813"/>
            <a:ext cx="4181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-- the greater the mass...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07210" name="Rectangle 10"/>
          <p:cNvSpPr>
            <a:spLocks noChangeArrowheads="1"/>
          </p:cNvSpPr>
          <p:nvPr/>
        </p:nvSpPr>
        <p:spPr bwMode="auto">
          <a:xfrm>
            <a:off x="2495550" y="1052513"/>
            <a:ext cx="1352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inertia. </a:t>
            </a:r>
          </a:p>
        </p:txBody>
      </p:sp>
      <p:sp>
        <p:nvSpPr>
          <p:cNvPr id="307211" name="Rectangle 11"/>
          <p:cNvSpPr>
            <a:spLocks noChangeArrowheads="1"/>
          </p:cNvSpPr>
          <p:nvPr/>
        </p:nvSpPr>
        <p:spPr bwMode="auto">
          <a:xfrm>
            <a:off x="1081088" y="2009775"/>
            <a:ext cx="3768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the greater the inertia. </a:t>
            </a:r>
          </a:p>
        </p:txBody>
      </p:sp>
      <p:sp>
        <p:nvSpPr>
          <p:cNvPr id="307212" name="Rectangle 12"/>
          <p:cNvSpPr>
            <a:spLocks noChangeArrowheads="1"/>
          </p:cNvSpPr>
          <p:nvPr/>
        </p:nvSpPr>
        <p:spPr bwMode="auto">
          <a:xfrm>
            <a:off x="203200" y="2555875"/>
            <a:ext cx="89122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In rotational motion, an object’s resistance to changing its state of motion is its... </a:t>
            </a:r>
          </a:p>
        </p:txBody>
      </p:sp>
      <p:sp>
        <p:nvSpPr>
          <p:cNvPr id="307213" name="Rectangle 13"/>
          <p:cNvSpPr>
            <a:spLocks noChangeArrowheads="1"/>
          </p:cNvSpPr>
          <p:nvPr/>
        </p:nvSpPr>
        <p:spPr bwMode="auto">
          <a:xfrm>
            <a:off x="4168775" y="2981325"/>
            <a:ext cx="35893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u="sng"/>
              <a:t>moment of inertia</a:t>
            </a:r>
            <a:r>
              <a:rPr lang="en-US"/>
              <a:t> (</a:t>
            </a:r>
            <a:r>
              <a:rPr lang="en-US">
                <a:latin typeface="Times New Roman" pitchFamily="18" charset="0"/>
              </a:rPr>
              <a:t>I</a:t>
            </a:r>
            <a:r>
              <a:rPr lang="en-US"/>
              <a:t>). </a:t>
            </a:r>
          </a:p>
        </p:txBody>
      </p:sp>
      <p:sp>
        <p:nvSpPr>
          <p:cNvPr id="307214" name="Rectangle 14"/>
          <p:cNvSpPr>
            <a:spLocks noChangeArrowheads="1"/>
          </p:cNvSpPr>
          <p:nvPr/>
        </p:nvSpPr>
        <p:spPr bwMode="auto">
          <a:xfrm>
            <a:off x="1919288" y="3532188"/>
            <a:ext cx="49387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-- also called </a:t>
            </a:r>
            <a:r>
              <a:rPr lang="en-US" u="sng">
                <a:solidFill>
                  <a:srgbClr val="FF0000"/>
                </a:solidFill>
              </a:rPr>
              <a:t>rotational inertia</a:t>
            </a:r>
            <a:r>
              <a:rPr lang="en-US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07215" name="Rectangle 15"/>
          <p:cNvSpPr>
            <a:spLocks noChangeArrowheads="1"/>
          </p:cNvSpPr>
          <p:nvPr/>
        </p:nvSpPr>
        <p:spPr bwMode="auto">
          <a:xfrm>
            <a:off x="1905000" y="4083050"/>
            <a:ext cx="50530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-- the more mass that is farther</a:t>
            </a:r>
          </a:p>
          <a:p>
            <a:r>
              <a:rPr lang="en-US">
                <a:solidFill>
                  <a:srgbClr val="FF0000"/>
                </a:solidFill>
              </a:rPr>
              <a:t>from the axis of rotation... </a:t>
            </a:r>
          </a:p>
        </p:txBody>
      </p:sp>
      <p:sp>
        <p:nvSpPr>
          <p:cNvPr id="307216" name="Rectangle 16"/>
          <p:cNvSpPr>
            <a:spLocks noChangeArrowheads="1"/>
          </p:cNvSpPr>
          <p:nvPr/>
        </p:nvSpPr>
        <p:spPr bwMode="auto">
          <a:xfrm>
            <a:off x="2638425" y="5008563"/>
            <a:ext cx="3481388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/>
              <a:t>the greater the moment</a:t>
            </a:r>
          </a:p>
          <a:p>
            <a:r>
              <a:rPr lang="en-US"/>
              <a:t>of inertia.</a:t>
            </a:r>
          </a:p>
        </p:txBody>
      </p:sp>
      <p:pic>
        <p:nvPicPr>
          <p:cNvPr id="15" name="Picture 8" descr="http://marconigraph.com/titanic/wireless/wireless_titanic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5650" y="130175"/>
            <a:ext cx="3159125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4" descr="http://thecolormusiccompany.com/wp-content/uploads/2010/09/Babe-Ruth-New-York-Yankees-baseball-bat-sw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188" y="4465638"/>
            <a:ext cx="1830387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http://www.buckeye50.com/Band_00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2563" y="3170238"/>
            <a:ext cx="1246187" cy="205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0" descr="http://swrightboucher.files.wordpress.com/2010/05/tightrope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8313" y="5392738"/>
            <a:ext cx="22066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0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0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072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07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07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07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7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7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7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7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7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7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7" grpId="0"/>
      <p:bldP spid="307210" grpId="0"/>
      <p:bldP spid="307211" grpId="0"/>
      <p:bldP spid="307212" grpId="0"/>
      <p:bldP spid="307213" grpId="0"/>
      <p:bldP spid="307214" grpId="0"/>
      <p:bldP spid="307215" grpId="0"/>
      <p:bldP spid="3072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1020763" y="1577975"/>
            <a:ext cx="1616075" cy="7445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5772" name="Rectangle 140"/>
          <p:cNvSpPr>
            <a:spLocks noChangeArrowheads="1"/>
          </p:cNvSpPr>
          <p:nvPr/>
        </p:nvSpPr>
        <p:spPr bwMode="auto">
          <a:xfrm>
            <a:off x="6923088" y="5459413"/>
            <a:ext cx="1393825" cy="96996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5758" name="Rectangle 126"/>
          <p:cNvSpPr>
            <a:spLocks noChangeArrowheads="1"/>
          </p:cNvSpPr>
          <p:nvPr/>
        </p:nvSpPr>
        <p:spPr bwMode="auto">
          <a:xfrm>
            <a:off x="1103313" y="1662113"/>
            <a:ext cx="1450975" cy="5794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80" name="Rectangle 120"/>
          <p:cNvSpPr>
            <a:spLocks noChangeArrowheads="1"/>
          </p:cNvSpPr>
          <p:nvPr/>
        </p:nvSpPr>
        <p:spPr bwMode="auto">
          <a:xfrm>
            <a:off x="1895294" y="247022"/>
            <a:ext cx="55038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Newton’s 2nd Law for Rotation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25753" name="Rectangle 121"/>
          <p:cNvSpPr>
            <a:spLocks noChangeArrowheads="1"/>
          </p:cNvSpPr>
          <p:nvPr/>
        </p:nvSpPr>
        <p:spPr bwMode="auto">
          <a:xfrm>
            <a:off x="1158938" y="1681459"/>
            <a:ext cx="14991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St</a:t>
            </a:r>
            <a:r>
              <a:rPr lang="en-US" dirty="0">
                <a:solidFill>
                  <a:srgbClr val="000000"/>
                </a:solidFill>
              </a:rPr>
              <a:t> =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I </a:t>
            </a:r>
            <a:r>
              <a:rPr lang="en-US" dirty="0" smtClean="0">
                <a:solidFill>
                  <a:srgbClr val="000000"/>
                </a:solidFill>
                <a:latin typeface="Symbol" pitchFamily="18" charset="2"/>
              </a:rPr>
              <a:t>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5754" name="Rectangle 122"/>
          <p:cNvSpPr>
            <a:spLocks noChangeArrowheads="1"/>
          </p:cNvSpPr>
          <p:nvPr/>
        </p:nvSpPr>
        <p:spPr bwMode="auto">
          <a:xfrm>
            <a:off x="3249613" y="865188"/>
            <a:ext cx="5013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  <a:latin typeface="Symbol" pitchFamily="18" charset="2"/>
              </a:rPr>
              <a:t>St</a:t>
            </a:r>
            <a:r>
              <a:rPr lang="en-US">
                <a:solidFill>
                  <a:srgbClr val="000000"/>
                </a:solidFill>
              </a:rPr>
              <a:t> = sum of the torques (N-m) </a:t>
            </a:r>
          </a:p>
        </p:txBody>
      </p:sp>
      <p:sp>
        <p:nvSpPr>
          <p:cNvPr id="325755" name="Rectangle 123"/>
          <p:cNvSpPr>
            <a:spLocks noChangeArrowheads="1"/>
          </p:cNvSpPr>
          <p:nvPr/>
        </p:nvSpPr>
        <p:spPr bwMode="auto">
          <a:xfrm>
            <a:off x="3494088" y="1417638"/>
            <a:ext cx="4822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n-US">
                <a:solidFill>
                  <a:srgbClr val="000000"/>
                </a:solidFill>
              </a:rPr>
              <a:t> = moment of inertia (kg-m</a:t>
            </a:r>
            <a:r>
              <a:rPr lang="en-US" baseline="30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) </a:t>
            </a:r>
          </a:p>
        </p:txBody>
      </p:sp>
      <p:sp>
        <p:nvSpPr>
          <p:cNvPr id="325757" name="Rectangle 125"/>
          <p:cNvSpPr>
            <a:spLocks noChangeArrowheads="1"/>
          </p:cNvSpPr>
          <p:nvPr/>
        </p:nvSpPr>
        <p:spPr bwMode="auto">
          <a:xfrm>
            <a:off x="3400425" y="1938338"/>
            <a:ext cx="53863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  <a:latin typeface="Symbol" pitchFamily="18" charset="2"/>
              </a:rPr>
              <a:t>a</a:t>
            </a:r>
            <a:r>
              <a:rPr lang="en-US">
                <a:solidFill>
                  <a:srgbClr val="000000"/>
                </a:solidFill>
              </a:rPr>
              <a:t> = angular acceleration (rad/s</a:t>
            </a:r>
            <a:r>
              <a:rPr lang="en-US" baseline="30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) </a:t>
            </a:r>
          </a:p>
        </p:txBody>
      </p:sp>
      <p:sp>
        <p:nvSpPr>
          <p:cNvPr id="325762" name="Rectangle 130"/>
          <p:cNvSpPr>
            <a:spLocks noChangeArrowheads="1"/>
          </p:cNvSpPr>
          <p:nvPr/>
        </p:nvSpPr>
        <p:spPr bwMode="auto">
          <a:xfrm>
            <a:off x="384175" y="2679700"/>
            <a:ext cx="770255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A football player applies a net</a:t>
            </a:r>
          </a:p>
          <a:p>
            <a:pPr algn="l"/>
            <a:r>
              <a:rPr lang="en-US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torque of 0.082 N-m to a football</a:t>
            </a:r>
          </a:p>
          <a:p>
            <a:pPr algn="l"/>
            <a:r>
              <a:rPr lang="en-US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having a moment of inertia of</a:t>
            </a:r>
          </a:p>
          <a:p>
            <a:pPr algn="l"/>
            <a:r>
              <a:rPr lang="en-US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5.7 x 10</a:t>
            </a:r>
            <a:r>
              <a:rPr lang="en-US" baseline="30000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–4</a:t>
            </a:r>
            <a:r>
              <a:rPr lang="en-US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 kg-</a:t>
            </a:r>
            <a:r>
              <a:rPr lang="en-US" dirty="0" err="1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m</a:t>
            </a:r>
            <a:r>
              <a:rPr lang="en-US" baseline="30000" dirty="0" err="1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2</a:t>
            </a:r>
            <a:r>
              <a:rPr lang="en-US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. If it starts from</a:t>
            </a:r>
          </a:p>
          <a:p>
            <a:pPr algn="l"/>
            <a:r>
              <a:rPr lang="en-US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rest, what is the angular acceleration of the ball</a:t>
            </a:r>
          </a:p>
          <a:p>
            <a:pPr algn="l"/>
            <a:r>
              <a:rPr lang="en-US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over the time the </a:t>
            </a:r>
            <a:r>
              <a:rPr lang="en-US" dirty="0" err="1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QB</a:t>
            </a:r>
            <a:r>
              <a:rPr lang="en-US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 takes </a:t>
            </a:r>
            <a:r>
              <a:rPr lang="en-US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to throw it?</a:t>
            </a:r>
          </a:p>
        </p:txBody>
      </p:sp>
      <p:graphicFrame>
        <p:nvGraphicFramePr>
          <p:cNvPr id="325765" name="Object 133"/>
          <p:cNvGraphicFramePr>
            <a:graphicFrameLocks noChangeAspect="1"/>
          </p:cNvGraphicFramePr>
          <p:nvPr/>
        </p:nvGraphicFramePr>
        <p:xfrm>
          <a:off x="2041525" y="5546725"/>
          <a:ext cx="15494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3" imgW="1549080" imgH="838080" progId="Equation.3">
                  <p:embed/>
                </p:oleObj>
              </mc:Choice>
              <mc:Fallback>
                <p:oleObj name="Equation" r:id="rId3" imgW="154908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5546725"/>
                        <a:ext cx="1549400" cy="83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5768" name="Object 136"/>
          <p:cNvGraphicFramePr>
            <a:graphicFrameLocks noChangeAspect="1"/>
          </p:cNvGraphicFramePr>
          <p:nvPr/>
        </p:nvGraphicFramePr>
        <p:xfrm>
          <a:off x="3700463" y="5553075"/>
          <a:ext cx="278130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5" imgW="2781000" imgH="914400" progId="Equation.3">
                  <p:embed/>
                </p:oleObj>
              </mc:Choice>
              <mc:Fallback>
                <p:oleObj name="Equation" r:id="rId5" imgW="27810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0463" y="5553075"/>
                        <a:ext cx="2781300" cy="909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5769" name="Rectangle 137"/>
          <p:cNvSpPr>
            <a:spLocks noChangeArrowheads="1"/>
          </p:cNvSpPr>
          <p:nvPr/>
        </p:nvSpPr>
        <p:spPr bwMode="auto">
          <a:xfrm>
            <a:off x="650875" y="5700713"/>
            <a:ext cx="1397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  <a:latin typeface="Symbol" pitchFamily="18" charset="2"/>
              </a:rPr>
              <a:t>St</a:t>
            </a:r>
            <a:r>
              <a:rPr lang="en-US">
                <a:solidFill>
                  <a:srgbClr val="000000"/>
                </a:solidFill>
              </a:rPr>
              <a:t> = 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n-US">
                <a:solidFill>
                  <a:srgbClr val="000000"/>
                </a:solidFill>
                <a:latin typeface="Symbol" pitchFamily="18" charset="2"/>
              </a:rPr>
              <a:t>a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graphicFrame>
        <p:nvGraphicFramePr>
          <p:cNvPr id="325771" name="Object 139"/>
          <p:cNvGraphicFramePr>
            <a:graphicFrameLocks noChangeAspect="1"/>
          </p:cNvGraphicFramePr>
          <p:nvPr/>
        </p:nvGraphicFramePr>
        <p:xfrm>
          <a:off x="6629400" y="5535613"/>
          <a:ext cx="1574800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7" imgW="1574640" imgH="838080" progId="Equation.3">
                  <p:embed/>
                </p:oleObj>
              </mc:Choice>
              <mc:Fallback>
                <p:oleObj name="Equation" r:id="rId7" imgW="157464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535613"/>
                        <a:ext cx="1574800" cy="833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5773" name="Text Box 141"/>
          <p:cNvSpPr txBox="1">
            <a:spLocks noChangeArrowheads="1"/>
          </p:cNvSpPr>
          <p:nvPr/>
        </p:nvSpPr>
        <p:spPr bwMode="auto">
          <a:xfrm>
            <a:off x="1093788" y="898525"/>
            <a:ext cx="1892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  <a:latin typeface="Symbol" pitchFamily="18" charset="2"/>
              </a:rPr>
              <a:t>S</a:t>
            </a:r>
            <a:r>
              <a:rPr lang="en-US">
                <a:solidFill>
                  <a:srgbClr val="000000"/>
                </a:solidFill>
              </a:rPr>
              <a:t>F = ma</a:t>
            </a:r>
          </a:p>
        </p:txBody>
      </p:sp>
      <p:pic>
        <p:nvPicPr>
          <p:cNvPr id="19" name="Picture 6" descr="http://sportsmeister.files.wordpress.com/2010/09/aaron_rodgers_wide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9450" y="2552700"/>
            <a:ext cx="320357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418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5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5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5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25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257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25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25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25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257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257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257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3257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3257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3257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3257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3257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3257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57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576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5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25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257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25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25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5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5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325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5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5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325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5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5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325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25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25772" grpId="0" animBg="1"/>
      <p:bldP spid="325758" grpId="0" animBg="1"/>
      <p:bldP spid="325753" grpId="0"/>
      <p:bldP spid="325754" grpId="0"/>
      <p:bldP spid="325755" grpId="0"/>
      <p:bldP spid="325757" grpId="0"/>
      <p:bldP spid="325762" grpId="0"/>
      <p:bldP spid="325769" grpId="0"/>
      <p:bldP spid="32577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90" name="Rectangle 34"/>
          <p:cNvSpPr>
            <a:spLocks noChangeArrowheads="1"/>
          </p:cNvSpPr>
          <p:nvPr/>
        </p:nvSpPr>
        <p:spPr bwMode="auto">
          <a:xfrm>
            <a:off x="6140450" y="5734050"/>
            <a:ext cx="2568575" cy="5715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08" name="Rectangle 8"/>
          <p:cNvSpPr>
            <a:spLocks noChangeArrowheads="1"/>
          </p:cNvSpPr>
          <p:nvPr/>
        </p:nvSpPr>
        <p:spPr bwMode="auto">
          <a:xfrm>
            <a:off x="200025" y="163513"/>
            <a:ext cx="5999163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A compact disc has mass 8.0 g and</a:t>
            </a:r>
          </a:p>
          <a:p>
            <a:pPr algn="l"/>
            <a:r>
              <a:rPr lang="en-US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radius 6.0 cm. Starting from rest, the</a:t>
            </a:r>
          </a:p>
          <a:p>
            <a:pPr algn="l"/>
            <a:r>
              <a:rPr lang="en-US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CD speeds up to 220 rpm in 1.6 s.</a:t>
            </a:r>
          </a:p>
          <a:p>
            <a:pPr algn="l"/>
            <a:r>
              <a:rPr lang="en-US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What net torque does the disc</a:t>
            </a:r>
          </a:p>
          <a:p>
            <a:pPr algn="l"/>
            <a:r>
              <a:rPr lang="en-US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player apply to the CD? </a:t>
            </a:r>
          </a:p>
        </p:txBody>
      </p:sp>
      <p:sp>
        <p:nvSpPr>
          <p:cNvPr id="326670" name="Text Box 14"/>
          <p:cNvSpPr txBox="1">
            <a:spLocks noChangeArrowheads="1"/>
          </p:cNvSpPr>
          <p:nvPr/>
        </p:nvSpPr>
        <p:spPr bwMode="auto">
          <a:xfrm>
            <a:off x="463550" y="2843213"/>
            <a:ext cx="671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n-US">
                <a:solidFill>
                  <a:srgbClr val="000000"/>
                </a:solidFill>
              </a:rPr>
              <a:t> =</a:t>
            </a:r>
          </a:p>
        </p:txBody>
      </p:sp>
      <p:sp>
        <p:nvSpPr>
          <p:cNvPr id="326671" name="Text Box 15"/>
          <p:cNvSpPr txBox="1">
            <a:spLocks noChangeArrowheads="1"/>
          </p:cNvSpPr>
          <p:nvPr/>
        </p:nvSpPr>
        <p:spPr bwMode="auto">
          <a:xfrm>
            <a:off x="4360863" y="2095500"/>
            <a:ext cx="1514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St</a:t>
            </a:r>
            <a:r>
              <a:rPr lang="en-US" dirty="0">
                <a:solidFill>
                  <a:srgbClr val="000000"/>
                </a:solidFill>
              </a:rPr>
              <a:t> =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I </a:t>
            </a:r>
            <a:r>
              <a:rPr lang="en-US" dirty="0" smtClean="0">
                <a:solidFill>
                  <a:srgbClr val="000000"/>
                </a:solidFill>
                <a:latin typeface="Symbol" pitchFamily="18" charset="2"/>
              </a:rPr>
              <a:t>a</a:t>
            </a:r>
            <a:endParaRPr lang="en-US" dirty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326672" name="Text Box 16"/>
          <p:cNvSpPr txBox="1">
            <a:spLocks noChangeArrowheads="1"/>
          </p:cNvSpPr>
          <p:nvPr/>
        </p:nvSpPr>
        <p:spPr bwMode="auto">
          <a:xfrm>
            <a:off x="1060450" y="2827338"/>
            <a:ext cx="1398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½ MR</a:t>
            </a:r>
            <a:r>
              <a:rPr lang="en-US" baseline="30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26673" name="Text Box 17"/>
          <p:cNvSpPr txBox="1">
            <a:spLocks noChangeArrowheads="1"/>
          </p:cNvSpPr>
          <p:nvPr/>
        </p:nvSpPr>
        <p:spPr bwMode="auto">
          <a:xfrm>
            <a:off x="2276475" y="2854325"/>
            <a:ext cx="31988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= ½ (0.008)(0.06)</a:t>
            </a:r>
            <a:r>
              <a:rPr lang="en-US" baseline="30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26674" name="Text Box 18"/>
          <p:cNvSpPr txBox="1">
            <a:spLocks noChangeArrowheads="1"/>
          </p:cNvSpPr>
          <p:nvPr/>
        </p:nvSpPr>
        <p:spPr bwMode="auto">
          <a:xfrm>
            <a:off x="2033588" y="5794375"/>
            <a:ext cx="22717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= 1.44 x 10</a:t>
            </a:r>
            <a:r>
              <a:rPr lang="en-US" baseline="30000">
                <a:solidFill>
                  <a:srgbClr val="000000"/>
                </a:solidFill>
              </a:rPr>
              <a:t>–5</a:t>
            </a:r>
          </a:p>
        </p:txBody>
      </p:sp>
      <p:sp>
        <p:nvSpPr>
          <p:cNvPr id="326676" name="Text Box 20"/>
          <p:cNvSpPr txBox="1">
            <a:spLocks noChangeArrowheads="1"/>
          </p:cNvSpPr>
          <p:nvPr/>
        </p:nvSpPr>
        <p:spPr bwMode="auto">
          <a:xfrm>
            <a:off x="1046163" y="2843213"/>
            <a:ext cx="425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?</a:t>
            </a:r>
          </a:p>
        </p:txBody>
      </p:sp>
      <p:graphicFrame>
        <p:nvGraphicFramePr>
          <p:cNvPr id="326679" name="Object 23"/>
          <p:cNvGraphicFramePr>
            <a:graphicFrameLocks noChangeAspect="1"/>
          </p:cNvGraphicFramePr>
          <p:nvPr/>
        </p:nvGraphicFramePr>
        <p:xfrm>
          <a:off x="576263" y="3960813"/>
          <a:ext cx="11191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3" imgW="1117440" imgH="838080" progId="Equation.3">
                  <p:embed/>
                </p:oleObj>
              </mc:Choice>
              <mc:Fallback>
                <p:oleObj name="Equation" r:id="rId3" imgW="111744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3" y="3960813"/>
                        <a:ext cx="1119187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82" name="Object 26"/>
          <p:cNvGraphicFramePr>
            <a:graphicFrameLocks noChangeAspect="1"/>
          </p:cNvGraphicFramePr>
          <p:nvPr/>
        </p:nvGraphicFramePr>
        <p:xfrm>
          <a:off x="7254875" y="4532313"/>
          <a:ext cx="13985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5" imgW="1396800" imgH="838080" progId="Equation.3">
                  <p:embed/>
                </p:oleObj>
              </mc:Choice>
              <mc:Fallback>
                <p:oleObj name="Equation" r:id="rId5" imgW="139680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4875" y="4532313"/>
                        <a:ext cx="1398588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83" name="Object 27"/>
          <p:cNvGraphicFramePr>
            <a:graphicFrameLocks noChangeAspect="1"/>
          </p:cNvGraphicFramePr>
          <p:nvPr/>
        </p:nvGraphicFramePr>
        <p:xfrm>
          <a:off x="4498975" y="4492625"/>
          <a:ext cx="1182688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7" imgW="1180800" imgH="965160" progId="Equation.3">
                  <p:embed/>
                </p:oleObj>
              </mc:Choice>
              <mc:Fallback>
                <p:oleObj name="Equation" r:id="rId7" imgW="118080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8975" y="4492625"/>
                        <a:ext cx="1182688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84" name="Object 28"/>
          <p:cNvGraphicFramePr>
            <a:graphicFrameLocks noChangeAspect="1"/>
          </p:cNvGraphicFramePr>
          <p:nvPr/>
        </p:nvGraphicFramePr>
        <p:xfrm>
          <a:off x="5713413" y="4491038"/>
          <a:ext cx="1474787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Equation" r:id="rId9" imgW="1473120" imgH="965160" progId="Equation.3">
                  <p:embed/>
                </p:oleObj>
              </mc:Choice>
              <mc:Fallback>
                <p:oleObj name="Equation" r:id="rId9" imgW="147312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3413" y="4491038"/>
                        <a:ext cx="1474787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85" name="Text Box 29"/>
          <p:cNvSpPr txBox="1">
            <a:spLocks noChangeArrowheads="1"/>
          </p:cNvSpPr>
          <p:nvPr/>
        </p:nvSpPr>
        <p:spPr bwMode="auto">
          <a:xfrm>
            <a:off x="719138" y="5783263"/>
            <a:ext cx="1514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  <a:latin typeface="Symbol" pitchFamily="18" charset="2"/>
              </a:rPr>
              <a:t>St</a:t>
            </a:r>
            <a:r>
              <a:rPr lang="en-US">
                <a:solidFill>
                  <a:srgbClr val="000000"/>
                </a:solidFill>
              </a:rPr>
              <a:t> = 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n-US">
                <a:solidFill>
                  <a:srgbClr val="000000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326686" name="Text Box 30"/>
          <p:cNvSpPr txBox="1">
            <a:spLocks noChangeArrowheads="1"/>
          </p:cNvSpPr>
          <p:nvPr/>
        </p:nvSpPr>
        <p:spPr bwMode="auto">
          <a:xfrm>
            <a:off x="5307013" y="2855913"/>
            <a:ext cx="330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= 1.44 x 10</a:t>
            </a:r>
            <a:r>
              <a:rPr lang="en-US" baseline="30000">
                <a:solidFill>
                  <a:srgbClr val="000000"/>
                </a:solidFill>
              </a:rPr>
              <a:t>–5</a:t>
            </a:r>
            <a:r>
              <a:rPr lang="en-US">
                <a:solidFill>
                  <a:srgbClr val="000000"/>
                </a:solidFill>
              </a:rPr>
              <a:t> kg-m</a:t>
            </a:r>
            <a:r>
              <a:rPr lang="en-US" baseline="30000">
                <a:solidFill>
                  <a:srgbClr val="000000"/>
                </a:solidFill>
              </a:rPr>
              <a:t>2</a:t>
            </a:r>
          </a:p>
        </p:txBody>
      </p:sp>
      <p:graphicFrame>
        <p:nvGraphicFramePr>
          <p:cNvPr id="326688" name="Object 32"/>
          <p:cNvGraphicFramePr>
            <a:graphicFrameLocks noChangeAspect="1"/>
          </p:cNvGraphicFramePr>
          <p:nvPr/>
        </p:nvGraphicFramePr>
        <p:xfrm>
          <a:off x="4329113" y="5719763"/>
          <a:ext cx="13049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11" imgW="1307880" imgH="914400" progId="Equation.3">
                  <p:embed/>
                </p:oleObj>
              </mc:Choice>
              <mc:Fallback>
                <p:oleObj name="Equation" r:id="rId11" imgW="130788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9113" y="5719763"/>
                        <a:ext cx="130492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89" name="Text Box 33"/>
          <p:cNvSpPr txBox="1">
            <a:spLocks noChangeArrowheads="1"/>
          </p:cNvSpPr>
          <p:nvPr/>
        </p:nvSpPr>
        <p:spPr bwMode="auto">
          <a:xfrm>
            <a:off x="5776913" y="5794375"/>
            <a:ext cx="30845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=  2.1 x 10</a:t>
            </a:r>
            <a:r>
              <a:rPr lang="en-US" baseline="30000">
                <a:solidFill>
                  <a:srgbClr val="000000"/>
                </a:solidFill>
              </a:rPr>
              <a:t>–4</a:t>
            </a:r>
            <a:r>
              <a:rPr lang="en-US">
                <a:solidFill>
                  <a:srgbClr val="000000"/>
                </a:solidFill>
              </a:rPr>
              <a:t> N-m</a:t>
            </a:r>
            <a:endParaRPr lang="en-US" baseline="30000">
              <a:solidFill>
                <a:srgbClr val="000000"/>
              </a:solidFill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1809750" y="3741738"/>
            <a:ext cx="1363663" cy="1420812"/>
            <a:chOff x="1068" y="2357"/>
            <a:chExt cx="859" cy="895"/>
          </a:xfrm>
        </p:grpSpPr>
        <p:graphicFrame>
          <p:nvGraphicFramePr>
            <p:cNvPr id="4105" name="Object 21"/>
            <p:cNvGraphicFramePr>
              <a:graphicFrameLocks noChangeAspect="1"/>
            </p:cNvGraphicFramePr>
            <p:nvPr/>
          </p:nvGraphicFramePr>
          <p:xfrm>
            <a:off x="1495" y="2988"/>
            <a:ext cx="425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6" name="Equation" r:id="rId13" imgW="672840" imgH="419040" progId="Equation.3">
                    <p:embed/>
                  </p:oleObj>
                </mc:Choice>
                <mc:Fallback>
                  <p:oleObj name="Equation" r:id="rId13" imgW="67284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95" y="2988"/>
                          <a:ext cx="425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6" name="Object 24"/>
            <p:cNvGraphicFramePr>
              <a:graphicFrameLocks noChangeAspect="1"/>
            </p:cNvGraphicFramePr>
            <p:nvPr/>
          </p:nvGraphicFramePr>
          <p:xfrm>
            <a:off x="1520" y="2357"/>
            <a:ext cx="407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7" name="Equation" r:id="rId15" imgW="647640" imgH="419040" progId="Equation.3">
                    <p:embed/>
                  </p:oleObj>
                </mc:Choice>
                <mc:Fallback>
                  <p:oleObj name="Equation" r:id="rId15" imgW="64764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0" y="2357"/>
                          <a:ext cx="407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24" name="Line 35"/>
            <p:cNvSpPr>
              <a:spLocks noChangeShapeType="1"/>
            </p:cNvSpPr>
            <p:nvPr/>
          </p:nvSpPr>
          <p:spPr bwMode="auto">
            <a:xfrm flipV="1">
              <a:off x="1080" y="2524"/>
              <a:ext cx="384" cy="9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25" name="Line 37"/>
            <p:cNvSpPr>
              <a:spLocks noChangeShapeType="1"/>
            </p:cNvSpPr>
            <p:nvPr/>
          </p:nvSpPr>
          <p:spPr bwMode="auto">
            <a:xfrm>
              <a:off x="1068" y="2747"/>
              <a:ext cx="403" cy="32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326694" name="Object 38"/>
          <p:cNvGraphicFramePr>
            <a:graphicFrameLocks noChangeAspect="1"/>
          </p:cNvGraphicFramePr>
          <p:nvPr/>
        </p:nvGraphicFramePr>
        <p:xfrm>
          <a:off x="3224213" y="3536950"/>
          <a:ext cx="83661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quation" r:id="rId17" imgW="838080" imgH="838080" progId="Equation.3">
                  <p:embed/>
                </p:oleObj>
              </mc:Choice>
              <mc:Fallback>
                <p:oleObj name="Equation" r:id="rId17" imgW="83808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4213" y="3536950"/>
                        <a:ext cx="836612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95" name="Object 39"/>
          <p:cNvGraphicFramePr>
            <a:graphicFrameLocks noChangeAspect="1"/>
          </p:cNvGraphicFramePr>
          <p:nvPr/>
        </p:nvGraphicFramePr>
        <p:xfrm>
          <a:off x="3194050" y="4527550"/>
          <a:ext cx="12588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19" imgW="1257120" imgH="838080" progId="Equation.3">
                  <p:embed/>
                </p:oleObj>
              </mc:Choice>
              <mc:Fallback>
                <p:oleObj name="Equation" r:id="rId19" imgW="125712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4050" y="4527550"/>
                        <a:ext cx="1258888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97" name="Line 41"/>
          <p:cNvSpPr>
            <a:spLocks noChangeShapeType="1"/>
          </p:cNvSpPr>
          <p:nvPr/>
        </p:nvSpPr>
        <p:spPr bwMode="auto">
          <a:xfrm flipH="1">
            <a:off x="3770313" y="5051425"/>
            <a:ext cx="681037" cy="392113"/>
          </a:xfrm>
          <a:prstGeom prst="line">
            <a:avLst/>
          </a:prstGeom>
          <a:noFill/>
          <a:ln w="25400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6698" name="Line 42"/>
          <p:cNvSpPr>
            <a:spLocks noChangeShapeType="1"/>
          </p:cNvSpPr>
          <p:nvPr/>
        </p:nvSpPr>
        <p:spPr bwMode="auto">
          <a:xfrm flipH="1">
            <a:off x="4838700" y="4548188"/>
            <a:ext cx="681038" cy="392112"/>
          </a:xfrm>
          <a:prstGeom prst="line">
            <a:avLst/>
          </a:prstGeom>
          <a:noFill/>
          <a:ln w="25400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6699" name="Line 43"/>
          <p:cNvSpPr>
            <a:spLocks noChangeShapeType="1"/>
          </p:cNvSpPr>
          <p:nvPr/>
        </p:nvSpPr>
        <p:spPr bwMode="auto">
          <a:xfrm flipH="1" flipV="1">
            <a:off x="3748088" y="4578350"/>
            <a:ext cx="681037" cy="288925"/>
          </a:xfrm>
          <a:prstGeom prst="line">
            <a:avLst/>
          </a:prstGeom>
          <a:noFill/>
          <a:ln w="25400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6700" name="Line 44"/>
          <p:cNvSpPr>
            <a:spLocks noChangeShapeType="1"/>
          </p:cNvSpPr>
          <p:nvPr/>
        </p:nvSpPr>
        <p:spPr bwMode="auto">
          <a:xfrm flipH="1" flipV="1">
            <a:off x="6251575" y="5106988"/>
            <a:ext cx="652463" cy="303212"/>
          </a:xfrm>
          <a:prstGeom prst="line">
            <a:avLst/>
          </a:prstGeom>
          <a:noFill/>
          <a:ln w="25400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4123" name="Picture 8" descr="http://www.freefoto.com/images/04/12/04_12_16---Compact-Disc_web.jpg?&amp;k=Compact+Disc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6963" y="342900"/>
            <a:ext cx="2659062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406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66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66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6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26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66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6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6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6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6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6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326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26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6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6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26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6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6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26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26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266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26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26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6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6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326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6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6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326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6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6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32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266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266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326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26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326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326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26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26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26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6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32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6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3266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326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26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326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26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26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26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6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6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32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3266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3266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26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26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26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26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32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26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26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326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26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26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326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326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90" grpId="0" animBg="1"/>
      <p:bldP spid="326670" grpId="0"/>
      <p:bldP spid="326671" grpId="0"/>
      <p:bldP spid="326672" grpId="0"/>
      <p:bldP spid="326673" grpId="0"/>
      <p:bldP spid="326674" grpId="0"/>
      <p:bldP spid="326676" grpId="0"/>
      <p:bldP spid="326676" grpId="1"/>
      <p:bldP spid="326685" grpId="0"/>
      <p:bldP spid="326689" grpId="0"/>
      <p:bldP spid="326697" grpId="0" animBg="1"/>
      <p:bldP spid="326698" grpId="0" animBg="1"/>
      <p:bldP spid="326699" grpId="0" animBg="1"/>
      <p:bldP spid="32670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6"/>
          <p:cNvSpPr>
            <a:spLocks noChangeArrowheads="1"/>
          </p:cNvSpPr>
          <p:nvPr/>
        </p:nvSpPr>
        <p:spPr bwMode="auto">
          <a:xfrm>
            <a:off x="3867778" y="2034253"/>
            <a:ext cx="1450975" cy="5794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64340" y="1395807"/>
            <a:ext cx="8703986" cy="501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993300"/>
                </a:solidFill>
              </a:rPr>
              <a:t>-- the rotational analog of Newton’s 2</a:t>
            </a:r>
            <a:r>
              <a:rPr lang="en-US" baseline="30000" dirty="0" smtClean="0">
                <a:solidFill>
                  <a:srgbClr val="993300"/>
                </a:solidFill>
              </a:rPr>
              <a:t>nd</a:t>
            </a:r>
            <a:r>
              <a:rPr lang="en-US" dirty="0" smtClean="0">
                <a:solidFill>
                  <a:srgbClr val="993300"/>
                </a:solidFill>
              </a:rPr>
              <a:t> Law, </a:t>
            </a:r>
            <a:r>
              <a:rPr lang="en-US" dirty="0" smtClean="0">
                <a:solidFill>
                  <a:srgbClr val="993300"/>
                </a:solidFill>
                <a:latin typeface="Symbol" panose="05050102010706020507" pitchFamily="18" charset="2"/>
              </a:rPr>
              <a:t>S</a:t>
            </a:r>
            <a:r>
              <a:rPr lang="en-US" dirty="0" smtClean="0">
                <a:solidFill>
                  <a:srgbClr val="993300"/>
                </a:solidFill>
              </a:rPr>
              <a:t>F = ma:</a:t>
            </a:r>
            <a:endParaRPr lang="en-US" u="sng" dirty="0" smtClean="0">
              <a:solidFill>
                <a:srgbClr val="993300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endParaRPr lang="en-US" sz="900" dirty="0" smtClean="0">
              <a:solidFill>
                <a:srgbClr val="993300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993300"/>
                </a:solidFill>
              </a:rPr>
              <a:t>					</a:t>
            </a:r>
            <a:r>
              <a:rPr lang="en-US" dirty="0">
                <a:solidFill>
                  <a:srgbClr val="993300"/>
                </a:solidFill>
                <a:latin typeface="Symbol" pitchFamily="18" charset="2"/>
              </a:rPr>
              <a:t>St</a:t>
            </a:r>
            <a:r>
              <a:rPr lang="en-US" dirty="0">
                <a:solidFill>
                  <a:srgbClr val="993300"/>
                </a:solidFill>
              </a:rPr>
              <a:t> = </a:t>
            </a:r>
            <a:r>
              <a:rPr lang="en-US" dirty="0">
                <a:solidFill>
                  <a:srgbClr val="993300"/>
                </a:solidFill>
                <a:latin typeface="Times New Roman" pitchFamily="18" charset="0"/>
              </a:rPr>
              <a:t>I </a:t>
            </a:r>
            <a:r>
              <a:rPr lang="en-US" dirty="0" smtClean="0">
                <a:solidFill>
                  <a:srgbClr val="993300"/>
                </a:solidFill>
                <a:latin typeface="Symbol" pitchFamily="18" charset="2"/>
              </a:rPr>
              <a:t>a</a:t>
            </a:r>
            <a:r>
              <a:rPr lang="en-US" dirty="0" smtClean="0">
                <a:solidFill>
                  <a:srgbClr val="993300"/>
                </a:solidFill>
                <a:latin typeface="Arial"/>
              </a:rPr>
              <a:t>	</a:t>
            </a:r>
            <a:endParaRPr lang="en-US" dirty="0">
              <a:solidFill>
                <a:srgbClr val="993300"/>
              </a:solidFill>
              <a:latin typeface="Symbol" pitchFamily="18" charset="2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050" dirty="0" smtClean="0">
              <a:solidFill>
                <a:srgbClr val="993300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993300"/>
                </a:solidFill>
              </a:rPr>
              <a:t>-- one straightforward example problem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993300"/>
                </a:solidFill>
              </a:rPr>
              <a:t>-- another example problem,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993300"/>
                </a:solidFill>
              </a:rPr>
              <a:t>	</a:t>
            </a:r>
            <a:r>
              <a:rPr lang="en-US" dirty="0" smtClean="0">
                <a:solidFill>
                  <a:srgbClr val="993300"/>
                </a:solidFill>
              </a:rPr>
              <a:t>more complex, that required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993300"/>
                </a:solidFill>
              </a:rPr>
              <a:t>	</a:t>
            </a:r>
            <a:r>
              <a:rPr lang="en-US" dirty="0" smtClean="0">
                <a:solidFill>
                  <a:srgbClr val="993300"/>
                </a:solidFill>
              </a:rPr>
              <a:t>unit conversions and an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993300"/>
                </a:solidFill>
              </a:rPr>
              <a:t>	</a:t>
            </a:r>
            <a:r>
              <a:rPr lang="en-US" dirty="0" smtClean="0">
                <a:solidFill>
                  <a:srgbClr val="993300"/>
                </a:solidFill>
              </a:rPr>
              <a:t>intermediate calculation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993300"/>
                </a:solidFill>
              </a:rPr>
              <a:t>	</a:t>
            </a:r>
            <a:r>
              <a:rPr lang="en-US" dirty="0" smtClean="0">
                <a:solidFill>
                  <a:srgbClr val="993300"/>
                </a:solidFill>
              </a:rPr>
              <a:t>based on the definition of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993300"/>
                </a:solidFill>
              </a:rPr>
              <a:t>	</a:t>
            </a:r>
            <a:r>
              <a:rPr lang="en-US" dirty="0" smtClean="0">
                <a:solidFill>
                  <a:srgbClr val="993300"/>
                </a:solidFill>
              </a:rPr>
              <a:t>angular acceleration </a:t>
            </a:r>
            <a:r>
              <a:rPr lang="en-US" dirty="0" smtClean="0">
                <a:solidFill>
                  <a:srgbClr val="993300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094884" y="5839928"/>
            <a:ext cx="4046812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John Bergmann</a:t>
            </a:r>
          </a:p>
          <a:p>
            <a:pPr marL="342900" indent="-342900" algn="r">
              <a:spcBef>
                <a:spcPct val="20000"/>
              </a:spcBef>
            </a:pPr>
            <a:r>
              <a:rPr lang="en-US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www.teachnlearnchem.com</a:t>
            </a:r>
            <a:endParaRPr lang="en-US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8698" y="197315"/>
            <a:ext cx="7532382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b="1" dirty="0" smtClean="0">
                <a:solidFill>
                  <a:srgbClr val="000000"/>
                </a:solidFill>
              </a:rPr>
              <a:t>SUMMARY: </a:t>
            </a:r>
            <a:r>
              <a:rPr lang="en-US" b="1" u="sng" dirty="0" smtClean="0">
                <a:solidFill>
                  <a:srgbClr val="000000"/>
                </a:solidFill>
              </a:rPr>
              <a:t>Newton’s 2</a:t>
            </a:r>
            <a:r>
              <a:rPr lang="en-US" b="1" u="sng" baseline="30000" dirty="0" smtClean="0">
                <a:solidFill>
                  <a:srgbClr val="000000"/>
                </a:solidFill>
              </a:rPr>
              <a:t>nd</a:t>
            </a:r>
            <a:r>
              <a:rPr lang="en-US" b="1" u="sng" dirty="0" smtClean="0">
                <a:solidFill>
                  <a:srgbClr val="000000"/>
                </a:solidFill>
              </a:rPr>
              <a:t> Law for Rotation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</a:rPr>
              <a:t>In this lesson we discussed: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5014" y="3370519"/>
            <a:ext cx="3689055" cy="2441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5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2876550" y="539750"/>
            <a:ext cx="3305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1">
                <a:solidFill>
                  <a:srgbClr val="FF0000"/>
                </a:solidFill>
              </a:rPr>
              <a:t>Static Equilibrium</a:t>
            </a:r>
            <a:r>
              <a:rPr lang="en-US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314325" y="1317625"/>
            <a:ext cx="37877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1. forces acting on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    object are balanced </a:t>
            </a: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3984625" y="1339850"/>
            <a:ext cx="10334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AND </a:t>
            </a:r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5181600" y="1349375"/>
            <a:ext cx="37877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2. torques acting on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    object are balanced </a:t>
            </a:r>
          </a:p>
        </p:txBody>
      </p:sp>
      <p:sp>
        <p:nvSpPr>
          <p:cNvPr id="20486" name="Rectangle 12"/>
          <p:cNvSpPr>
            <a:spLocks noChangeArrowheads="1"/>
          </p:cNvSpPr>
          <p:nvPr/>
        </p:nvSpPr>
        <p:spPr bwMode="auto">
          <a:xfrm>
            <a:off x="5275263" y="3633788"/>
            <a:ext cx="2543175" cy="361950"/>
          </a:xfrm>
          <a:prstGeom prst="rect">
            <a:avLst/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5819775" y="3995738"/>
            <a:ext cx="1454150" cy="1090612"/>
            <a:chOff x="3134" y="1608"/>
            <a:chExt cx="916" cy="687"/>
          </a:xfrm>
        </p:grpSpPr>
        <p:sp>
          <p:nvSpPr>
            <p:cNvPr id="20502" name="Line 13"/>
            <p:cNvSpPr>
              <a:spLocks noChangeShapeType="1"/>
            </p:cNvSpPr>
            <p:nvPr/>
          </p:nvSpPr>
          <p:spPr bwMode="auto">
            <a:xfrm flipV="1">
              <a:off x="3592" y="1608"/>
              <a:ext cx="0" cy="34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03" name="Text Box 15"/>
            <p:cNvSpPr txBox="1">
              <a:spLocks noChangeArrowheads="1"/>
            </p:cNvSpPr>
            <p:nvPr/>
          </p:nvSpPr>
          <p:spPr bwMode="auto">
            <a:xfrm>
              <a:off x="3134" y="1952"/>
              <a:ext cx="916" cy="34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>
                  <a:solidFill>
                    <a:srgbClr val="000000"/>
                  </a:solidFill>
                </a:rPr>
                <a:t>F</a:t>
              </a:r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5819775" y="2543175"/>
            <a:ext cx="1454150" cy="1090613"/>
            <a:chOff x="3134" y="693"/>
            <a:chExt cx="916" cy="687"/>
          </a:xfrm>
        </p:grpSpPr>
        <p:sp>
          <p:nvSpPr>
            <p:cNvPr id="20500" name="Line 14"/>
            <p:cNvSpPr>
              <a:spLocks noChangeShapeType="1"/>
            </p:cNvSpPr>
            <p:nvPr/>
          </p:nvSpPr>
          <p:spPr bwMode="auto">
            <a:xfrm flipV="1">
              <a:off x="3592" y="1036"/>
              <a:ext cx="0" cy="34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01" name="Text Box 16"/>
            <p:cNvSpPr txBox="1">
              <a:spLocks noChangeArrowheads="1"/>
            </p:cNvSpPr>
            <p:nvPr/>
          </p:nvSpPr>
          <p:spPr bwMode="auto">
            <a:xfrm>
              <a:off x="3134" y="693"/>
              <a:ext cx="916" cy="34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>
                  <a:solidFill>
                    <a:srgbClr val="000000"/>
                  </a:solidFill>
                </a:rPr>
                <a:t>F</a:t>
              </a:r>
            </a:p>
          </p:txBody>
        </p:sp>
      </p:grpSp>
      <p:sp>
        <p:nvSpPr>
          <p:cNvPr id="20489" name="Rectangle 18"/>
          <p:cNvSpPr>
            <a:spLocks noChangeArrowheads="1"/>
          </p:cNvSpPr>
          <p:nvPr/>
        </p:nvSpPr>
        <p:spPr bwMode="auto">
          <a:xfrm>
            <a:off x="1441450" y="3630613"/>
            <a:ext cx="2544763" cy="361950"/>
          </a:xfrm>
          <a:prstGeom prst="rect">
            <a:avLst/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896938" y="3992563"/>
            <a:ext cx="1454150" cy="1090612"/>
            <a:chOff x="2430" y="3190"/>
            <a:chExt cx="916" cy="687"/>
          </a:xfrm>
        </p:grpSpPr>
        <p:sp>
          <p:nvSpPr>
            <p:cNvPr id="20498" name="Line 19"/>
            <p:cNvSpPr>
              <a:spLocks noChangeShapeType="1"/>
            </p:cNvSpPr>
            <p:nvPr/>
          </p:nvSpPr>
          <p:spPr bwMode="auto">
            <a:xfrm flipV="1">
              <a:off x="2888" y="3190"/>
              <a:ext cx="0" cy="34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499" name="Text Box 21"/>
            <p:cNvSpPr txBox="1">
              <a:spLocks noChangeArrowheads="1"/>
            </p:cNvSpPr>
            <p:nvPr/>
          </p:nvSpPr>
          <p:spPr bwMode="auto">
            <a:xfrm>
              <a:off x="2430" y="3534"/>
              <a:ext cx="916" cy="34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>
                  <a:solidFill>
                    <a:srgbClr val="000000"/>
                  </a:solidFill>
                </a:rPr>
                <a:t>F</a:t>
              </a: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3078163" y="2597150"/>
            <a:ext cx="1454150" cy="1033463"/>
            <a:chOff x="3804" y="2311"/>
            <a:chExt cx="916" cy="651"/>
          </a:xfrm>
        </p:grpSpPr>
        <p:sp>
          <p:nvSpPr>
            <p:cNvPr id="20496" name="Line 20"/>
            <p:cNvSpPr>
              <a:spLocks noChangeShapeType="1"/>
            </p:cNvSpPr>
            <p:nvPr/>
          </p:nvSpPr>
          <p:spPr bwMode="auto">
            <a:xfrm flipV="1">
              <a:off x="4261" y="2618"/>
              <a:ext cx="0" cy="34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497" name="Text Box 22"/>
            <p:cNvSpPr txBox="1">
              <a:spLocks noChangeArrowheads="1"/>
            </p:cNvSpPr>
            <p:nvPr/>
          </p:nvSpPr>
          <p:spPr bwMode="auto">
            <a:xfrm>
              <a:off x="3804" y="2311"/>
              <a:ext cx="916" cy="34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>
                  <a:solidFill>
                    <a:srgbClr val="000000"/>
                  </a:solidFill>
                </a:rPr>
                <a:t>F</a:t>
              </a:r>
            </a:p>
          </p:txBody>
        </p:sp>
      </p:grpSp>
      <p:sp>
        <p:nvSpPr>
          <p:cNvPr id="310295" name="Text Box 23"/>
          <p:cNvSpPr txBox="1">
            <a:spLocks noChangeArrowheads="1"/>
          </p:cNvSpPr>
          <p:nvPr/>
        </p:nvSpPr>
        <p:spPr bwMode="auto">
          <a:xfrm>
            <a:off x="4660980" y="5127626"/>
            <a:ext cx="3740819" cy="9842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u="sng" dirty="0" smtClean="0">
                <a:solidFill>
                  <a:srgbClr val="000000"/>
                </a:solidFill>
              </a:rPr>
              <a:t>YES</a:t>
            </a:r>
            <a:r>
              <a:rPr lang="en-US" dirty="0" smtClean="0">
                <a:solidFill>
                  <a:srgbClr val="000000"/>
                </a:solidFill>
              </a:rPr>
              <a:t> EQUIL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F </a:t>
            </a:r>
            <a:r>
              <a:rPr lang="en-US" dirty="0" smtClean="0">
                <a:solidFill>
                  <a:srgbClr val="000000"/>
                </a:solidFill>
              </a:rPr>
              <a:t>= 0 and </a:t>
            </a:r>
            <a:r>
              <a:rPr lang="en-US" dirty="0" smtClean="0">
                <a:solidFill>
                  <a:srgbClr val="000000"/>
                </a:solidFill>
                <a:latin typeface="Symbol" pitchFamily="18" charset="2"/>
              </a:rPr>
              <a:t>St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= 0)</a:t>
            </a:r>
          </a:p>
        </p:txBody>
      </p: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1183030" y="5124450"/>
            <a:ext cx="2859088" cy="1271588"/>
            <a:chOff x="3833" y="2706"/>
            <a:chExt cx="1801" cy="801"/>
          </a:xfrm>
        </p:grpSpPr>
        <p:sp>
          <p:nvSpPr>
            <p:cNvPr id="20494" name="Text Box 24"/>
            <p:cNvSpPr txBox="1">
              <a:spLocks noChangeArrowheads="1"/>
            </p:cNvSpPr>
            <p:nvPr/>
          </p:nvSpPr>
          <p:spPr bwMode="auto">
            <a:xfrm>
              <a:off x="3833" y="2706"/>
              <a:ext cx="1801" cy="80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u="sng" dirty="0" smtClean="0">
                  <a:solidFill>
                    <a:srgbClr val="000000"/>
                  </a:solidFill>
                </a:rPr>
                <a:t>NOT</a:t>
              </a:r>
              <a:r>
                <a:rPr lang="en-US" dirty="0" smtClean="0">
                  <a:solidFill>
                    <a:srgbClr val="000000"/>
                  </a:solidFill>
                </a:rPr>
                <a:t> in EQUIL</a:t>
              </a:r>
              <a:r>
                <a:rPr lang="en-US" dirty="0">
                  <a:solidFill>
                    <a:srgbClr val="000000"/>
                  </a:solidFill>
                </a:rPr>
                <a:t>.</a:t>
              </a:r>
            </a:p>
            <a:p>
              <a:r>
                <a:rPr lang="en-US" dirty="0">
                  <a:solidFill>
                    <a:srgbClr val="000000"/>
                  </a:solidFill>
                </a:rPr>
                <a:t>(</a:t>
              </a:r>
              <a:r>
                <a:rPr lang="en-US" dirty="0">
                  <a:solidFill>
                    <a:srgbClr val="000000"/>
                  </a:solidFill>
                  <a:latin typeface="Symbol" pitchFamily="18" charset="2"/>
                </a:rPr>
                <a:t>St</a:t>
              </a:r>
              <a:r>
                <a:rPr lang="en-US" dirty="0">
                  <a:solidFill>
                    <a:srgbClr val="000000"/>
                  </a:solidFill>
                </a:rPr>
                <a:t> = 0)</a:t>
              </a:r>
            </a:p>
          </p:txBody>
        </p:sp>
        <p:sp>
          <p:nvSpPr>
            <p:cNvPr id="20495" name="Freeform 25"/>
            <p:cNvSpPr>
              <a:spLocks/>
            </p:cNvSpPr>
            <p:nvPr/>
          </p:nvSpPr>
          <p:spPr bwMode="auto">
            <a:xfrm>
              <a:off x="4753" y="3062"/>
              <a:ext cx="57" cy="149"/>
            </a:xfrm>
            <a:custGeom>
              <a:avLst/>
              <a:gdLst>
                <a:gd name="T0" fmla="*/ 0 w 90"/>
                <a:gd name="T1" fmla="*/ 1 h 235"/>
                <a:gd name="T2" fmla="*/ 1 w 90"/>
                <a:gd name="T3" fmla="*/ 0 h 235"/>
                <a:gd name="T4" fmla="*/ 0 60000 65536"/>
                <a:gd name="T5" fmla="*/ 0 60000 65536"/>
                <a:gd name="T6" fmla="*/ 0 w 90"/>
                <a:gd name="T7" fmla="*/ 0 h 235"/>
                <a:gd name="T8" fmla="*/ 90 w 90"/>
                <a:gd name="T9" fmla="*/ 235 h 2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0" h="235">
                  <a:moveTo>
                    <a:pt x="0" y="235"/>
                  </a:moveTo>
                  <a:lnTo>
                    <a:pt x="90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347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3102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3102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02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310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0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310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0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9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5"/>
          <p:cNvSpPr>
            <a:spLocks noChangeArrowheads="1"/>
          </p:cNvSpPr>
          <p:nvPr/>
        </p:nvSpPr>
        <p:spPr bwMode="auto">
          <a:xfrm>
            <a:off x="4646613" y="1668463"/>
            <a:ext cx="336550" cy="290512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254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507" name="Oval 6"/>
          <p:cNvSpPr>
            <a:spLocks noChangeArrowheads="1"/>
          </p:cNvSpPr>
          <p:nvPr/>
        </p:nvSpPr>
        <p:spPr bwMode="auto">
          <a:xfrm>
            <a:off x="7999413" y="1668463"/>
            <a:ext cx="336550" cy="334962"/>
          </a:xfrm>
          <a:prstGeom prst="ellipse">
            <a:avLst/>
          </a:prstGeom>
          <a:solidFill>
            <a:srgbClr val="FF3300"/>
          </a:solidFill>
          <a:ln w="254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4814888" y="1506538"/>
            <a:ext cx="3352800" cy="161925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4814888" y="1830388"/>
            <a:ext cx="3352800" cy="1128712"/>
            <a:chOff x="2632" y="2946"/>
            <a:chExt cx="2112" cy="711"/>
          </a:xfrm>
        </p:grpSpPr>
        <p:sp>
          <p:nvSpPr>
            <p:cNvPr id="21536" name="Freeform 11"/>
            <p:cNvSpPr>
              <a:spLocks/>
            </p:cNvSpPr>
            <p:nvPr/>
          </p:nvSpPr>
          <p:spPr bwMode="auto">
            <a:xfrm>
              <a:off x="4288" y="2946"/>
              <a:ext cx="4" cy="410"/>
            </a:xfrm>
            <a:custGeom>
              <a:avLst/>
              <a:gdLst>
                <a:gd name="T0" fmla="*/ 1 w 7"/>
                <a:gd name="T1" fmla="*/ 0 h 727"/>
                <a:gd name="T2" fmla="*/ 0 w 7"/>
                <a:gd name="T3" fmla="*/ 1 h 727"/>
                <a:gd name="T4" fmla="*/ 0 60000 65536"/>
                <a:gd name="T5" fmla="*/ 0 60000 65536"/>
                <a:gd name="T6" fmla="*/ 0 w 7"/>
                <a:gd name="T7" fmla="*/ 0 h 727"/>
                <a:gd name="T8" fmla="*/ 7 w 7"/>
                <a:gd name="T9" fmla="*/ 727 h 72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" h="727">
                  <a:moveTo>
                    <a:pt x="7" y="0"/>
                  </a:moveTo>
                  <a:lnTo>
                    <a:pt x="0" y="72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537" name="Line 12"/>
            <p:cNvSpPr>
              <a:spLocks noChangeShapeType="1"/>
            </p:cNvSpPr>
            <p:nvPr/>
          </p:nvSpPr>
          <p:spPr bwMode="auto">
            <a:xfrm>
              <a:off x="2632" y="3251"/>
              <a:ext cx="166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538" name="Line 13"/>
            <p:cNvSpPr>
              <a:spLocks noChangeShapeType="1"/>
            </p:cNvSpPr>
            <p:nvPr/>
          </p:nvSpPr>
          <p:spPr bwMode="auto">
            <a:xfrm>
              <a:off x="2632" y="3555"/>
              <a:ext cx="211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539" name="Text Box 14"/>
            <p:cNvSpPr txBox="1">
              <a:spLocks noChangeArrowheads="1"/>
            </p:cNvSpPr>
            <p:nvPr/>
          </p:nvSpPr>
          <p:spPr bwMode="auto">
            <a:xfrm>
              <a:off x="2813" y="2946"/>
              <a:ext cx="1267" cy="40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>
                  <a:solidFill>
                    <a:srgbClr val="000000"/>
                  </a:solidFill>
                </a:rPr>
                <a:t>3.2 m</a:t>
              </a:r>
            </a:p>
          </p:txBody>
        </p:sp>
        <p:sp>
          <p:nvSpPr>
            <p:cNvPr id="21540" name="Text Box 15"/>
            <p:cNvSpPr txBox="1">
              <a:spLocks noChangeArrowheads="1"/>
            </p:cNvSpPr>
            <p:nvPr/>
          </p:nvSpPr>
          <p:spPr bwMode="auto">
            <a:xfrm>
              <a:off x="3054" y="3251"/>
              <a:ext cx="1268" cy="40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>
                  <a:solidFill>
                    <a:srgbClr val="000000"/>
                  </a:solidFill>
                </a:rPr>
                <a:t>4.0 m</a:t>
              </a: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6323013" y="392113"/>
            <a:ext cx="2297112" cy="1114425"/>
            <a:chOff x="3582" y="2040"/>
            <a:chExt cx="1447" cy="702"/>
          </a:xfrm>
        </p:grpSpPr>
        <p:sp>
          <p:nvSpPr>
            <p:cNvPr id="21534" name="Line 7"/>
            <p:cNvSpPr>
              <a:spLocks noChangeShapeType="1"/>
            </p:cNvSpPr>
            <p:nvPr/>
          </p:nvSpPr>
          <p:spPr bwMode="auto">
            <a:xfrm flipV="1">
              <a:off x="4292" y="2336"/>
              <a:ext cx="0" cy="40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535" name="Text Box 16"/>
            <p:cNvSpPr txBox="1">
              <a:spLocks noChangeArrowheads="1"/>
            </p:cNvSpPr>
            <p:nvPr/>
          </p:nvSpPr>
          <p:spPr bwMode="auto">
            <a:xfrm>
              <a:off x="3582" y="2040"/>
              <a:ext cx="1447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>
                  <a:solidFill>
                    <a:srgbClr val="000000"/>
                  </a:solidFill>
                </a:rPr>
                <a:t>1.0 x 10</a:t>
              </a:r>
              <a:r>
                <a:rPr lang="en-US" baseline="30000">
                  <a:solidFill>
                    <a:srgbClr val="000000"/>
                  </a:solidFill>
                </a:rPr>
                <a:t>3</a:t>
              </a:r>
              <a:r>
                <a:rPr lang="en-US">
                  <a:solidFill>
                    <a:srgbClr val="000000"/>
                  </a:solidFill>
                </a:rPr>
                <a:t> N</a:t>
              </a: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8167688" y="1990725"/>
            <a:ext cx="838200" cy="968375"/>
            <a:chOff x="4744" y="3047"/>
            <a:chExt cx="528" cy="610"/>
          </a:xfrm>
        </p:grpSpPr>
        <p:sp>
          <p:nvSpPr>
            <p:cNvPr id="21532" name="Line 10"/>
            <p:cNvSpPr>
              <a:spLocks noChangeShapeType="1"/>
            </p:cNvSpPr>
            <p:nvPr/>
          </p:nvSpPr>
          <p:spPr bwMode="auto">
            <a:xfrm>
              <a:off x="4744" y="3047"/>
              <a:ext cx="0" cy="61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533" name="Text Box 17"/>
            <p:cNvSpPr txBox="1">
              <a:spLocks noChangeArrowheads="1"/>
            </p:cNvSpPr>
            <p:nvPr/>
          </p:nvSpPr>
          <p:spPr bwMode="auto">
            <a:xfrm>
              <a:off x="4744" y="3251"/>
              <a:ext cx="528" cy="40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>
                  <a:solidFill>
                    <a:srgbClr val="000000"/>
                  </a:solidFill>
                </a:rPr>
                <a:t>R</a:t>
              </a:r>
              <a:r>
                <a:rPr lang="en-US" baseline="-25000">
                  <a:solidFill>
                    <a:srgbClr val="000000"/>
                  </a:solidFill>
                </a:rPr>
                <a:t>B</a:t>
              </a: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3976688" y="1990725"/>
            <a:ext cx="838200" cy="968375"/>
            <a:chOff x="2104" y="3047"/>
            <a:chExt cx="528" cy="610"/>
          </a:xfrm>
        </p:grpSpPr>
        <p:sp>
          <p:nvSpPr>
            <p:cNvPr id="21530" name="Line 9"/>
            <p:cNvSpPr>
              <a:spLocks noChangeShapeType="1"/>
            </p:cNvSpPr>
            <p:nvPr/>
          </p:nvSpPr>
          <p:spPr bwMode="auto">
            <a:xfrm>
              <a:off x="2632" y="3047"/>
              <a:ext cx="0" cy="61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531" name="Text Box 18"/>
            <p:cNvSpPr txBox="1">
              <a:spLocks noChangeArrowheads="1"/>
            </p:cNvSpPr>
            <p:nvPr/>
          </p:nvSpPr>
          <p:spPr bwMode="auto">
            <a:xfrm>
              <a:off x="2104" y="3251"/>
              <a:ext cx="528" cy="40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>
                  <a:solidFill>
                    <a:srgbClr val="000000"/>
                  </a:solidFill>
                </a:rPr>
                <a:t>R</a:t>
              </a:r>
              <a:r>
                <a:rPr lang="en-US" baseline="-25000">
                  <a:solidFill>
                    <a:srgbClr val="000000"/>
                  </a:solidFill>
                </a:rPr>
                <a:t>A</a:t>
              </a: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1513" name="Group 45"/>
          <p:cNvGrpSpPr>
            <a:grpSpLocks/>
          </p:cNvGrpSpPr>
          <p:nvPr/>
        </p:nvGrpSpPr>
        <p:grpSpPr bwMode="auto">
          <a:xfrm>
            <a:off x="284163" y="285750"/>
            <a:ext cx="4219575" cy="2654300"/>
            <a:chOff x="179" y="180"/>
            <a:chExt cx="2658" cy="1672"/>
          </a:xfrm>
        </p:grpSpPr>
        <p:sp>
          <p:nvSpPr>
            <p:cNvPr id="21528" name="Rectangle 23"/>
            <p:cNvSpPr>
              <a:spLocks noChangeArrowheads="1"/>
            </p:cNvSpPr>
            <p:nvPr/>
          </p:nvSpPr>
          <p:spPr bwMode="auto">
            <a:xfrm>
              <a:off x="179" y="180"/>
              <a:ext cx="2658" cy="1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/>
              <a:r>
                <a:rPr lang="en-US">
                  <a:solidFill>
                    <a:srgbClr val="FF0000"/>
                  </a:solidFill>
                  <a:ea typeface="Times New Roman" pitchFamily="18" charset="0"/>
                  <a:cs typeface="Arial" pitchFamily="34" charset="0"/>
                </a:rPr>
                <a:t>A 4.0 m horiz. beam is</a:t>
              </a:r>
            </a:p>
            <a:p>
              <a:pPr algn="l"/>
              <a:r>
                <a:rPr lang="en-US">
                  <a:solidFill>
                    <a:srgbClr val="FF0000"/>
                  </a:solidFill>
                  <a:ea typeface="Times New Roman" pitchFamily="18" charset="0"/>
                  <a:cs typeface="Arial" pitchFamily="34" charset="0"/>
                </a:rPr>
                <a:t>supported at ends. Point</a:t>
              </a:r>
            </a:p>
            <a:p>
              <a:pPr algn="l"/>
              <a:r>
                <a:rPr lang="en-US">
                  <a:solidFill>
                    <a:srgbClr val="FF0000"/>
                  </a:solidFill>
                  <a:ea typeface="Times New Roman" pitchFamily="18" charset="0"/>
                  <a:cs typeface="Arial" pitchFamily="34" charset="0"/>
                </a:rPr>
                <a:t>load of 1.0 x 10</a:t>
              </a:r>
              <a:r>
                <a:rPr lang="en-US" baseline="30000">
                  <a:solidFill>
                    <a:srgbClr val="FF0000"/>
                  </a:solidFill>
                  <a:ea typeface="Times New Roman" pitchFamily="18" charset="0"/>
                  <a:cs typeface="Arial" pitchFamily="34" charset="0"/>
                </a:rPr>
                <a:t>3</a:t>
              </a:r>
              <a:r>
                <a:rPr lang="en-US">
                  <a:solidFill>
                    <a:srgbClr val="FF0000"/>
                  </a:solidFill>
                  <a:ea typeface="Times New Roman" pitchFamily="18" charset="0"/>
                  <a:cs typeface="Arial" pitchFamily="34" charset="0"/>
                </a:rPr>
                <a:t> N acts</a:t>
              </a:r>
            </a:p>
            <a:p>
              <a:pPr algn="l"/>
              <a:r>
                <a:rPr lang="en-US">
                  <a:solidFill>
                    <a:srgbClr val="FF0000"/>
                  </a:solidFill>
                  <a:ea typeface="Times New Roman" pitchFamily="18" charset="0"/>
                  <a:cs typeface="Arial" pitchFamily="34" charset="0"/>
                </a:rPr>
                <a:t>3.2 m from left end. Find</a:t>
              </a:r>
            </a:p>
            <a:p>
              <a:pPr algn="l"/>
              <a:r>
                <a:rPr lang="en-US">
                  <a:solidFill>
                    <a:srgbClr val="FF0000"/>
                  </a:solidFill>
                  <a:ea typeface="Times New Roman" pitchFamily="18" charset="0"/>
                  <a:cs typeface="Arial" pitchFamily="34" charset="0"/>
                </a:rPr>
                <a:t>support reactions. </a:t>
              </a:r>
            </a:p>
            <a:p>
              <a:pPr algn="l"/>
              <a:r>
                <a:rPr lang="en-US">
                  <a:solidFill>
                    <a:srgbClr val="FF0000"/>
                  </a:solidFill>
                  <a:ea typeface="Times New Roman" pitchFamily="18" charset="0"/>
                  <a:cs typeface="Arial" pitchFamily="34" charset="0"/>
                </a:rPr>
                <a:t>Neglect beam’s mass. </a:t>
              </a:r>
            </a:p>
          </p:txBody>
        </p:sp>
        <p:sp>
          <p:nvSpPr>
            <p:cNvPr id="21529" name="Line 30"/>
            <p:cNvSpPr>
              <a:spLocks noChangeShapeType="1"/>
            </p:cNvSpPr>
            <p:nvPr/>
          </p:nvSpPr>
          <p:spPr bwMode="auto">
            <a:xfrm>
              <a:off x="2662" y="759"/>
              <a:ext cx="0" cy="275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12352" name="Rectangle 32"/>
          <p:cNvSpPr>
            <a:spLocks noChangeArrowheads="1"/>
          </p:cNvSpPr>
          <p:nvPr/>
        </p:nvSpPr>
        <p:spPr bwMode="auto">
          <a:xfrm>
            <a:off x="5778140" y="4380941"/>
            <a:ext cx="2880360" cy="124777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2353" name="Text Box 33"/>
          <p:cNvSpPr txBox="1">
            <a:spLocks noChangeArrowheads="1"/>
          </p:cNvSpPr>
          <p:nvPr/>
        </p:nvSpPr>
        <p:spPr bwMode="auto">
          <a:xfrm>
            <a:off x="3789363" y="3028391"/>
            <a:ext cx="32972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R</a:t>
            </a:r>
            <a:r>
              <a:rPr lang="en-US" baseline="-25000">
                <a:solidFill>
                  <a:srgbClr val="000000"/>
                </a:solidFill>
              </a:rPr>
              <a:t>A</a:t>
            </a:r>
            <a:r>
              <a:rPr lang="en-US">
                <a:solidFill>
                  <a:srgbClr val="000000"/>
                </a:solidFill>
              </a:rPr>
              <a:t> + R</a:t>
            </a:r>
            <a:r>
              <a:rPr lang="en-US" baseline="-25000">
                <a:solidFill>
                  <a:srgbClr val="000000"/>
                </a:solidFill>
              </a:rPr>
              <a:t>B</a:t>
            </a:r>
            <a:r>
              <a:rPr lang="en-US">
                <a:solidFill>
                  <a:srgbClr val="000000"/>
                </a:solidFill>
              </a:rPr>
              <a:t> – 1000 = 0</a:t>
            </a:r>
          </a:p>
        </p:txBody>
      </p:sp>
      <p:sp>
        <p:nvSpPr>
          <p:cNvPr id="312354" name="Rectangle 34"/>
          <p:cNvSpPr>
            <a:spLocks noChangeArrowheads="1"/>
          </p:cNvSpPr>
          <p:nvPr/>
        </p:nvSpPr>
        <p:spPr bwMode="auto">
          <a:xfrm>
            <a:off x="1697038" y="3009341"/>
            <a:ext cx="1216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  <a:latin typeface="Symbol" pitchFamily="18" charset="2"/>
                <a:ea typeface="Times New Roman" pitchFamily="18" charset="0"/>
                <a:cs typeface="Arial" pitchFamily="34" charset="0"/>
              </a:rPr>
              <a:t>S</a:t>
            </a:r>
            <a:r>
              <a:rPr lang="en-US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F = 0</a:t>
            </a:r>
          </a:p>
        </p:txBody>
      </p:sp>
      <p:sp>
        <p:nvSpPr>
          <p:cNvPr id="312355" name="Rectangle 35"/>
          <p:cNvSpPr>
            <a:spLocks noChangeArrowheads="1"/>
          </p:cNvSpPr>
          <p:nvPr/>
        </p:nvSpPr>
        <p:spPr bwMode="auto">
          <a:xfrm>
            <a:off x="1697038" y="3677679"/>
            <a:ext cx="1314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  <a:latin typeface="Symbol" pitchFamily="18" charset="2"/>
                <a:ea typeface="Times New Roman" pitchFamily="18" charset="0"/>
                <a:cs typeface="Arial" pitchFamily="34" charset="0"/>
              </a:rPr>
              <a:t>St</a:t>
            </a:r>
            <a:r>
              <a:rPr lang="en-US" baseline="-300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A</a:t>
            </a:r>
            <a:r>
              <a:rPr lang="en-US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= 0</a:t>
            </a:r>
          </a:p>
        </p:txBody>
      </p:sp>
      <p:sp>
        <p:nvSpPr>
          <p:cNvPr id="312356" name="Line 36"/>
          <p:cNvSpPr>
            <a:spLocks noChangeShapeType="1"/>
          </p:cNvSpPr>
          <p:nvPr/>
        </p:nvSpPr>
        <p:spPr bwMode="auto">
          <a:xfrm>
            <a:off x="3063875" y="3250641"/>
            <a:ext cx="5524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2357" name="Line 37"/>
          <p:cNvSpPr>
            <a:spLocks noChangeShapeType="1"/>
          </p:cNvSpPr>
          <p:nvPr/>
        </p:nvSpPr>
        <p:spPr bwMode="auto">
          <a:xfrm>
            <a:off x="3055938" y="3955491"/>
            <a:ext cx="5524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2358" name="Text Box 38"/>
          <p:cNvSpPr txBox="1">
            <a:spLocks noChangeArrowheads="1"/>
          </p:cNvSpPr>
          <p:nvPr/>
        </p:nvSpPr>
        <p:spPr bwMode="auto">
          <a:xfrm>
            <a:off x="3767138" y="3687204"/>
            <a:ext cx="14811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R</a:t>
            </a:r>
            <a:r>
              <a:rPr lang="en-US" baseline="-25000">
                <a:solidFill>
                  <a:srgbClr val="000000"/>
                </a:solidFill>
              </a:rPr>
              <a:t>B</a:t>
            </a:r>
            <a:r>
              <a:rPr lang="en-US">
                <a:solidFill>
                  <a:srgbClr val="000000"/>
                </a:solidFill>
              </a:rPr>
              <a:t>(4.0)</a:t>
            </a:r>
          </a:p>
        </p:txBody>
      </p:sp>
      <p:sp>
        <p:nvSpPr>
          <p:cNvPr id="312359" name="Rectangle 39"/>
          <p:cNvSpPr>
            <a:spLocks noChangeArrowheads="1"/>
          </p:cNvSpPr>
          <p:nvPr/>
        </p:nvSpPr>
        <p:spPr bwMode="auto">
          <a:xfrm>
            <a:off x="2119777" y="4457141"/>
            <a:ext cx="37988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Solve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t</a:t>
            </a:r>
            <a:r>
              <a:rPr lang="en-US" dirty="0">
                <a:solidFill>
                  <a:srgbClr val="000000"/>
                </a:solidFill>
              </a:rPr>
              <a:t> equation for… </a:t>
            </a:r>
          </a:p>
        </p:txBody>
      </p:sp>
      <p:sp>
        <p:nvSpPr>
          <p:cNvPr id="312360" name="Rectangle 40"/>
          <p:cNvSpPr>
            <a:spLocks noChangeArrowheads="1"/>
          </p:cNvSpPr>
          <p:nvPr/>
        </p:nvSpPr>
        <p:spPr bwMode="auto">
          <a:xfrm>
            <a:off x="5833702" y="4456675"/>
            <a:ext cx="29514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R</a:t>
            </a:r>
            <a:r>
              <a:rPr lang="en-US" baseline="-25000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 = </a:t>
            </a:r>
            <a:r>
              <a:rPr lang="en-US" dirty="0" smtClean="0">
                <a:solidFill>
                  <a:srgbClr val="000000"/>
                </a:solidFill>
              </a:rPr>
              <a:t>8.0 x 10</a:t>
            </a:r>
            <a:r>
              <a:rPr lang="en-US" baseline="30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N </a:t>
            </a:r>
          </a:p>
        </p:txBody>
      </p:sp>
      <p:sp>
        <p:nvSpPr>
          <p:cNvPr id="312361" name="Rectangle 41"/>
          <p:cNvSpPr>
            <a:spLocks noChangeArrowheads="1"/>
          </p:cNvSpPr>
          <p:nvPr/>
        </p:nvSpPr>
        <p:spPr bwMode="auto">
          <a:xfrm>
            <a:off x="163158" y="5040875"/>
            <a:ext cx="58015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Plug this into F equation and get…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2362" name="Rectangle 42"/>
          <p:cNvSpPr>
            <a:spLocks noChangeArrowheads="1"/>
          </p:cNvSpPr>
          <p:nvPr/>
        </p:nvSpPr>
        <p:spPr bwMode="auto">
          <a:xfrm>
            <a:off x="5835290" y="5055163"/>
            <a:ext cx="29382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R</a:t>
            </a:r>
            <a:r>
              <a:rPr lang="en-US" baseline="-25000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= </a:t>
            </a:r>
            <a:r>
              <a:rPr lang="en-US" dirty="0" smtClean="0">
                <a:solidFill>
                  <a:srgbClr val="000000"/>
                </a:solidFill>
              </a:rPr>
              <a:t>2.0 x 10</a:t>
            </a:r>
            <a:r>
              <a:rPr lang="en-US" baseline="30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N </a:t>
            </a:r>
          </a:p>
        </p:txBody>
      </p:sp>
      <p:sp>
        <p:nvSpPr>
          <p:cNvPr id="312363" name="Text Box 43"/>
          <p:cNvSpPr txBox="1">
            <a:spLocks noChangeArrowheads="1"/>
          </p:cNvSpPr>
          <p:nvPr/>
        </p:nvSpPr>
        <p:spPr bwMode="auto">
          <a:xfrm>
            <a:off x="7054850" y="3691966"/>
            <a:ext cx="9604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= 0</a:t>
            </a:r>
          </a:p>
        </p:txBody>
      </p:sp>
      <p:sp>
        <p:nvSpPr>
          <p:cNvPr id="312364" name="Text Box 44"/>
          <p:cNvSpPr txBox="1">
            <a:spLocks noChangeArrowheads="1"/>
          </p:cNvSpPr>
          <p:nvPr/>
        </p:nvSpPr>
        <p:spPr bwMode="auto">
          <a:xfrm>
            <a:off x="5089525" y="3685616"/>
            <a:ext cx="2324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– 1000(3.2)</a:t>
            </a:r>
          </a:p>
        </p:txBody>
      </p:sp>
      <p:sp>
        <p:nvSpPr>
          <p:cNvPr id="312366" name="Oval 46"/>
          <p:cNvSpPr>
            <a:spLocks noChangeArrowheads="1"/>
          </p:cNvSpPr>
          <p:nvPr/>
        </p:nvSpPr>
        <p:spPr bwMode="auto">
          <a:xfrm>
            <a:off x="4768850" y="1543050"/>
            <a:ext cx="88900" cy="88900"/>
          </a:xfrm>
          <a:prstGeom prst="ellipse">
            <a:avLst/>
          </a:prstGeom>
          <a:solidFill>
            <a:srgbClr val="00FF00"/>
          </a:solidFill>
          <a:ln w="22225" algn="ctr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7" name="Rectangle 39"/>
          <p:cNvSpPr>
            <a:spLocks noChangeArrowheads="1"/>
          </p:cNvSpPr>
          <p:nvPr/>
        </p:nvSpPr>
        <p:spPr bwMode="auto">
          <a:xfrm>
            <a:off x="263712" y="5954403"/>
            <a:ext cx="76944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  <a:latin typeface="Arial Narrow" pitchFamily="34" charset="0"/>
              </a:rPr>
              <a:t>If beam weighed, say, 600 N, then R</a:t>
            </a:r>
            <a:r>
              <a:rPr lang="en-US" baseline="-25000" dirty="0" smtClean="0">
                <a:solidFill>
                  <a:srgbClr val="000000"/>
                </a:solidFill>
                <a:latin typeface="Arial Narrow" pitchFamily="34" charset="0"/>
              </a:rPr>
              <a:t>B</a:t>
            </a:r>
            <a:r>
              <a:rPr lang="en-US" dirty="0" smtClean="0">
                <a:solidFill>
                  <a:srgbClr val="000000"/>
                </a:solidFill>
                <a:latin typeface="Arial Narrow" pitchFamily="34" charset="0"/>
              </a:rPr>
              <a:t> =              and R</a:t>
            </a:r>
            <a:r>
              <a:rPr lang="en-US" baseline="-25000" dirty="0" smtClean="0">
                <a:solidFill>
                  <a:srgbClr val="000000"/>
                </a:solidFill>
                <a:latin typeface="Arial Narrow" pitchFamily="34" charset="0"/>
              </a:rPr>
              <a:t>A</a:t>
            </a:r>
            <a:r>
              <a:rPr lang="en-US" dirty="0" smtClean="0">
                <a:solidFill>
                  <a:srgbClr val="000000"/>
                </a:solidFill>
                <a:latin typeface="Arial Narrow" pitchFamily="34" charset="0"/>
              </a:rPr>
              <a:t> =</a:t>
            </a:r>
            <a:endParaRPr lang="en-US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5444624" y="5966291"/>
            <a:ext cx="11120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  <a:latin typeface="Arial Narrow" pitchFamily="34" charset="0"/>
              </a:rPr>
              <a:t>1100 N</a:t>
            </a:r>
            <a:endParaRPr lang="en-US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7696506" y="5966291"/>
            <a:ext cx="10518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Arial Narrow" pitchFamily="34" charset="0"/>
              </a:rPr>
              <a:t>5</a:t>
            </a:r>
            <a:r>
              <a:rPr lang="en-US" dirty="0" smtClean="0">
                <a:solidFill>
                  <a:srgbClr val="000000"/>
                </a:solidFill>
                <a:latin typeface="Arial Narrow" pitchFamily="34" charset="0"/>
              </a:rPr>
              <a:t>00 N.</a:t>
            </a:r>
            <a:endParaRPr lang="en-US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95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12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123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12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12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2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2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12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2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2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12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12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123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12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12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2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2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31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2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2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2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23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23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23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23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23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23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23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23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2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12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312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2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2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312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2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2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312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7" dur="80"/>
                                        <p:tgtEl>
                                          <p:spTgt spid="3123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80"/>
                                        <p:tgtEl>
                                          <p:spTgt spid="3123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80"/>
                                        <p:tgtEl>
                                          <p:spTgt spid="3123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12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12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31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1" dur="80"/>
                                        <p:tgtEl>
                                          <p:spTgt spid="3123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2" dur="80"/>
                                        <p:tgtEl>
                                          <p:spTgt spid="3123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80"/>
                                        <p:tgtEl>
                                          <p:spTgt spid="3123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12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12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312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312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9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0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52" grpId="0" animBg="1"/>
      <p:bldP spid="312353" grpId="0"/>
      <p:bldP spid="312354" grpId="0"/>
      <p:bldP spid="312355" grpId="0"/>
      <p:bldP spid="312356" grpId="0" animBg="1"/>
      <p:bldP spid="312357" grpId="0" animBg="1"/>
      <p:bldP spid="312358" grpId="0"/>
      <p:bldP spid="312359" grpId="0"/>
      <p:bldP spid="312360" grpId="0"/>
      <p:bldP spid="312361" grpId="0"/>
      <p:bldP spid="312362" grpId="0"/>
      <p:bldP spid="312363" grpId="0"/>
      <p:bldP spid="312364" grpId="0"/>
      <p:bldP spid="312366" grpId="0" animBg="1"/>
      <p:bldP spid="37" grpId="0"/>
      <p:bldP spid="40" grpId="0"/>
      <p:bldP spid="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 descr="http://i.telegraph.co.uk/telegraph/multimedia/archive/01249/railway-lines_1249034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8413" y="258763"/>
            <a:ext cx="6708775" cy="432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552450" y="4705350"/>
            <a:ext cx="820896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“A </a:t>
            </a:r>
            <a:r>
              <a:rPr lang="en-US" dirty="0" err="1">
                <a:solidFill>
                  <a:srgbClr val="000000"/>
                </a:solidFill>
              </a:rPr>
              <a:t>heatwave</a:t>
            </a:r>
            <a:r>
              <a:rPr lang="en-US" dirty="0">
                <a:solidFill>
                  <a:srgbClr val="000000"/>
                </a:solidFill>
              </a:rPr>
              <a:t> scorching southern Australia, causing transport chaos by buckling rail lines and leaving more than 140,000 homes without power, is a sign of climate change, the government said.” </a:t>
            </a:r>
          </a:p>
        </p:txBody>
      </p:sp>
    </p:spTree>
    <p:extLst>
      <p:ext uri="{BB962C8B-B14F-4D97-AF65-F5344CB8AC3E}">
        <p14:creationId xmlns:p14="http://schemas.microsoft.com/office/powerpoint/2010/main" val="36906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43074" y="1289477"/>
            <a:ext cx="8662949" cy="517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C00000"/>
                </a:solidFill>
              </a:rPr>
              <a:t>-- the definition of </a:t>
            </a:r>
            <a:r>
              <a:rPr lang="en-US" u="sng" dirty="0" smtClean="0">
                <a:solidFill>
                  <a:srgbClr val="C00000"/>
                </a:solidFill>
              </a:rPr>
              <a:t>static equilibrium</a:t>
            </a:r>
            <a:r>
              <a:rPr lang="en-US" dirty="0" smtClean="0">
                <a:solidFill>
                  <a:srgbClr val="C00000"/>
                </a:solidFill>
              </a:rPr>
              <a:t>; namely an object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C00000"/>
                </a:solidFill>
              </a:rPr>
              <a:t>	</a:t>
            </a:r>
            <a:r>
              <a:rPr lang="en-US" dirty="0" smtClean="0">
                <a:solidFill>
                  <a:srgbClr val="C00000"/>
                </a:solidFill>
              </a:rPr>
              <a:t>must be in both translational AND rotational </a:t>
            </a:r>
            <a:r>
              <a:rPr lang="en-US" dirty="0" err="1" smtClean="0">
                <a:solidFill>
                  <a:srgbClr val="C00000"/>
                </a:solidFill>
              </a:rPr>
              <a:t>equil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C00000"/>
                </a:solidFill>
              </a:rPr>
              <a:t>-- how to solve simple beam problems: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C00000"/>
                </a:solidFill>
              </a:rPr>
              <a:t>	</a:t>
            </a:r>
            <a:r>
              <a:rPr lang="en-US" dirty="0" smtClean="0">
                <a:solidFill>
                  <a:srgbClr val="C00000"/>
                </a:solidFill>
              </a:rPr>
              <a:t>	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Write a </a:t>
            </a:r>
            <a:r>
              <a:rPr lang="en-US" dirty="0" smtClean="0">
                <a:solidFill>
                  <a:srgbClr val="C0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F = 0 equation.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	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	 Choose a convenient pivot point where an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	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	     unknown acts on the system. Then write a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	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	     </a:t>
            </a:r>
            <a:r>
              <a:rPr lang="en-US" dirty="0" smtClean="0">
                <a:solidFill>
                  <a:srgbClr val="C0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St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 = 0 equation.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	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	 Solve the </a:t>
            </a:r>
            <a:r>
              <a:rPr lang="en-US" dirty="0">
                <a:solidFill>
                  <a:srgbClr val="C0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St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 = 0 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equation for the missing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	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	     variable, then plug that back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	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	     into </a:t>
            </a:r>
            <a:r>
              <a:rPr lang="en-US" dirty="0">
                <a:solidFill>
                  <a:srgbClr val="C0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F = 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0.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094884" y="5839928"/>
            <a:ext cx="4046812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John Bergmann</a:t>
            </a:r>
          </a:p>
          <a:p>
            <a:pPr marL="342900" indent="-342900" algn="r">
              <a:spcBef>
                <a:spcPct val="20000"/>
              </a:spcBef>
            </a:pPr>
            <a:r>
              <a:rPr lang="en-US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www.teachnlearnchem.com</a:t>
            </a:r>
            <a:endParaRPr lang="en-US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78791" y="197315"/>
            <a:ext cx="5872185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b="1" dirty="0" smtClean="0">
                <a:solidFill>
                  <a:srgbClr val="000000"/>
                </a:solidFill>
              </a:rPr>
              <a:t>SUMMARY: </a:t>
            </a:r>
            <a:r>
              <a:rPr lang="en-US" b="1" u="sng" dirty="0" smtClean="0">
                <a:solidFill>
                  <a:srgbClr val="000000"/>
                </a:solidFill>
              </a:rPr>
              <a:t>Static Equilibrium, 1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</a:rPr>
              <a:t>In this lesson we discussed: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04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88994" y="1425957"/>
            <a:ext cx="7726795" cy="479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sz="3200" dirty="0" smtClean="0">
                <a:solidFill>
                  <a:srgbClr val="FFFFFF"/>
                </a:solidFill>
              </a:rPr>
              <a:t>1. </a:t>
            </a:r>
            <a:r>
              <a:rPr lang="en-US" sz="3200" dirty="0" smtClean="0">
                <a:solidFill>
                  <a:srgbClr val="FFFFFF"/>
                </a:solidFill>
                <a:sym typeface="Wingdings" panose="05000000000000000000" pitchFamily="2" charset="2"/>
              </a:rPr>
              <a:t>Write a </a:t>
            </a:r>
            <a:r>
              <a:rPr lang="en-US" sz="3200" dirty="0" smtClean="0">
                <a:solidFill>
                  <a:srgbClr val="FFFFFF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lang="en-US" sz="3200" dirty="0" smtClean="0">
                <a:solidFill>
                  <a:srgbClr val="FFFFFF"/>
                </a:solidFill>
                <a:sym typeface="Wingdings" panose="05000000000000000000" pitchFamily="2" charset="2"/>
              </a:rPr>
              <a:t>F = 0 equation.</a:t>
            </a: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solidFill>
                <a:srgbClr val="FFFFFF"/>
              </a:solidFill>
              <a:sym typeface="Wingdings" panose="05000000000000000000" pitchFamily="2" charset="2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sz="3200" dirty="0" smtClean="0">
                <a:solidFill>
                  <a:srgbClr val="FFFFFF"/>
                </a:solidFill>
                <a:sym typeface="Wingdings" panose="05000000000000000000" pitchFamily="2" charset="2"/>
              </a:rPr>
              <a:t>2. Choose a convenient pivot point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3200" dirty="0">
                <a:solidFill>
                  <a:srgbClr val="FFFFFF"/>
                </a:solidFill>
                <a:sym typeface="Wingdings" panose="05000000000000000000" pitchFamily="2" charset="2"/>
              </a:rPr>
              <a:t>	</a:t>
            </a:r>
            <a:r>
              <a:rPr lang="en-US" sz="3200" dirty="0" smtClean="0">
                <a:solidFill>
                  <a:srgbClr val="FFFFFF"/>
                </a:solidFill>
                <a:sym typeface="Wingdings" panose="05000000000000000000" pitchFamily="2" charset="2"/>
              </a:rPr>
              <a:t>where an unknown acts on the system.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3200" dirty="0">
                <a:solidFill>
                  <a:srgbClr val="FFFFFF"/>
                </a:solidFill>
                <a:sym typeface="Wingdings" panose="05000000000000000000" pitchFamily="2" charset="2"/>
              </a:rPr>
              <a:t>	</a:t>
            </a:r>
            <a:r>
              <a:rPr lang="en-US" sz="3200" dirty="0" smtClean="0">
                <a:solidFill>
                  <a:srgbClr val="FFFFFF"/>
                </a:solidFill>
                <a:sym typeface="Wingdings" panose="05000000000000000000" pitchFamily="2" charset="2"/>
              </a:rPr>
              <a:t>Then write a </a:t>
            </a:r>
            <a:r>
              <a:rPr lang="en-US" sz="3200" dirty="0">
                <a:solidFill>
                  <a:srgbClr val="FFFFFF"/>
                </a:solidFill>
                <a:sym typeface="Wingdings" panose="05000000000000000000" pitchFamily="2" charset="2"/>
              </a:rPr>
              <a:t>	</a:t>
            </a:r>
            <a:r>
              <a:rPr lang="en-US" sz="3200" dirty="0" smtClean="0">
                <a:solidFill>
                  <a:srgbClr val="FFFFFF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St</a:t>
            </a:r>
            <a:r>
              <a:rPr lang="en-US" sz="3200" dirty="0" smtClean="0">
                <a:solidFill>
                  <a:srgbClr val="FFFFFF"/>
                </a:solidFill>
                <a:sym typeface="Wingdings" panose="05000000000000000000" pitchFamily="2" charset="2"/>
              </a:rPr>
              <a:t> = 0 equation.</a:t>
            </a: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solidFill>
                <a:srgbClr val="FFFFFF"/>
              </a:solidFill>
              <a:sym typeface="Wingdings" panose="05000000000000000000" pitchFamily="2" charset="2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sz="3200" dirty="0" smtClean="0">
                <a:solidFill>
                  <a:srgbClr val="FFFFFF"/>
                </a:solidFill>
                <a:sym typeface="Wingdings" panose="05000000000000000000" pitchFamily="2" charset="2"/>
              </a:rPr>
              <a:t>3. Solve the </a:t>
            </a:r>
            <a:r>
              <a:rPr lang="en-US" sz="3200" dirty="0">
                <a:solidFill>
                  <a:srgbClr val="FFFFFF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St</a:t>
            </a:r>
            <a:r>
              <a:rPr lang="en-US" sz="3200" dirty="0">
                <a:solidFill>
                  <a:srgbClr val="FFFFFF"/>
                </a:solidFill>
                <a:sym typeface="Wingdings" panose="05000000000000000000" pitchFamily="2" charset="2"/>
              </a:rPr>
              <a:t> = 0 </a:t>
            </a:r>
            <a:r>
              <a:rPr lang="en-US" sz="3200" dirty="0" smtClean="0">
                <a:solidFill>
                  <a:srgbClr val="FFFFFF"/>
                </a:solidFill>
                <a:sym typeface="Wingdings" panose="05000000000000000000" pitchFamily="2" charset="2"/>
              </a:rPr>
              <a:t>equation for the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3200" dirty="0">
                <a:solidFill>
                  <a:srgbClr val="FFFFFF"/>
                </a:solidFill>
                <a:sym typeface="Wingdings" panose="05000000000000000000" pitchFamily="2" charset="2"/>
              </a:rPr>
              <a:t>	</a:t>
            </a:r>
            <a:r>
              <a:rPr lang="en-US" sz="3200" dirty="0" smtClean="0">
                <a:solidFill>
                  <a:srgbClr val="FFFFFF"/>
                </a:solidFill>
                <a:sym typeface="Wingdings" panose="05000000000000000000" pitchFamily="2" charset="2"/>
              </a:rPr>
              <a:t>missing variable, then plug that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3200" dirty="0">
                <a:solidFill>
                  <a:srgbClr val="FFFFFF"/>
                </a:solidFill>
                <a:sym typeface="Wingdings" panose="05000000000000000000" pitchFamily="2" charset="2"/>
              </a:rPr>
              <a:t>	</a:t>
            </a:r>
            <a:r>
              <a:rPr lang="en-US" sz="3200" dirty="0" smtClean="0">
                <a:solidFill>
                  <a:srgbClr val="FFFFFF"/>
                </a:solidFill>
                <a:sym typeface="Wingdings" panose="05000000000000000000" pitchFamily="2" charset="2"/>
              </a:rPr>
              <a:t>back into </a:t>
            </a:r>
            <a:r>
              <a:rPr lang="en-US" sz="3200" dirty="0">
                <a:solidFill>
                  <a:srgbClr val="FFFFFF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lang="en-US" sz="3200" dirty="0">
                <a:solidFill>
                  <a:srgbClr val="FFFFFF"/>
                </a:solidFill>
                <a:sym typeface="Wingdings" panose="05000000000000000000" pitchFamily="2" charset="2"/>
              </a:rPr>
              <a:t>F = </a:t>
            </a:r>
            <a:r>
              <a:rPr lang="en-US" sz="3200" dirty="0" smtClean="0">
                <a:solidFill>
                  <a:srgbClr val="FFFFFF"/>
                </a:solidFill>
                <a:sym typeface="Wingdings" panose="05000000000000000000" pitchFamily="2" charset="2"/>
              </a:rPr>
              <a:t>0.</a:t>
            </a:r>
            <a:endParaRPr lang="en-US" sz="3200" dirty="0" smtClean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51510" y="415683"/>
            <a:ext cx="7562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3600" b="1" dirty="0" smtClean="0">
                <a:solidFill>
                  <a:srgbClr val="FFFF00"/>
                </a:solidFill>
              </a:rPr>
              <a:t>REVIEW: </a:t>
            </a:r>
            <a:r>
              <a:rPr lang="en-US" sz="3600" b="1" u="sng" dirty="0" smtClean="0">
                <a:solidFill>
                  <a:srgbClr val="FFFF00"/>
                </a:solidFill>
              </a:rPr>
              <a:t>Solving Beam Problems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67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47"/>
          <p:cNvGrpSpPr>
            <a:grpSpLocks/>
          </p:cNvGrpSpPr>
          <p:nvPr/>
        </p:nvGrpSpPr>
        <p:grpSpPr bwMode="auto">
          <a:xfrm>
            <a:off x="230188" y="90488"/>
            <a:ext cx="8462962" cy="2654300"/>
            <a:chOff x="145" y="57"/>
            <a:chExt cx="5331" cy="1672"/>
          </a:xfrm>
        </p:grpSpPr>
        <p:sp>
          <p:nvSpPr>
            <p:cNvPr id="22575" name="Rectangle 12"/>
            <p:cNvSpPr>
              <a:spLocks noChangeArrowheads="1"/>
            </p:cNvSpPr>
            <p:nvPr/>
          </p:nvSpPr>
          <p:spPr bwMode="auto">
            <a:xfrm>
              <a:off x="145" y="57"/>
              <a:ext cx="5331" cy="1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FF0000"/>
                  </a:solidFill>
                  <a:ea typeface="Times New Roman" pitchFamily="18" charset="0"/>
                  <a:cs typeface="Arial" pitchFamily="34" charset="0"/>
                </a:rPr>
                <a:t>A 12 m horiz. beam is supported at ends.    point</a:t>
              </a:r>
            </a:p>
            <a:p>
              <a:pPr algn="l"/>
              <a:r>
                <a:rPr lang="en-US">
                  <a:solidFill>
                    <a:srgbClr val="FF0000"/>
                  </a:solidFill>
                  <a:ea typeface="Times New Roman" pitchFamily="18" charset="0"/>
                  <a:cs typeface="Arial" pitchFamily="34" charset="0"/>
                </a:rPr>
                <a:t>loads of 3.0 x 10</a:t>
              </a:r>
              <a:r>
                <a:rPr lang="en-US" baseline="30000">
                  <a:solidFill>
                    <a:srgbClr val="FF0000"/>
                  </a:solidFill>
                  <a:ea typeface="Times New Roman" pitchFamily="18" charset="0"/>
                  <a:cs typeface="Arial" pitchFamily="34" charset="0"/>
                </a:rPr>
                <a:t>2</a:t>
              </a:r>
              <a:r>
                <a:rPr lang="en-US">
                  <a:solidFill>
                    <a:srgbClr val="FF0000"/>
                  </a:solidFill>
                  <a:ea typeface="Times New Roman" pitchFamily="18" charset="0"/>
                  <a:cs typeface="Arial" pitchFamily="34" charset="0"/>
                </a:rPr>
                <a:t> N, 4.0 x 10</a:t>
              </a:r>
              <a:r>
                <a:rPr lang="en-US" baseline="30000">
                  <a:solidFill>
                    <a:srgbClr val="FF0000"/>
                  </a:solidFill>
                  <a:ea typeface="Times New Roman" pitchFamily="18" charset="0"/>
                  <a:cs typeface="Arial" pitchFamily="34" charset="0"/>
                </a:rPr>
                <a:t>2</a:t>
              </a:r>
              <a:r>
                <a:rPr lang="en-US">
                  <a:solidFill>
                    <a:srgbClr val="FF0000"/>
                  </a:solidFill>
                  <a:ea typeface="Times New Roman" pitchFamily="18" charset="0"/>
                  <a:cs typeface="Arial" pitchFamily="34" charset="0"/>
                </a:rPr>
                <a:t> N, and 5.0 x 10</a:t>
              </a:r>
              <a:r>
                <a:rPr lang="en-US" baseline="30000">
                  <a:solidFill>
                    <a:srgbClr val="FF0000"/>
                  </a:solidFill>
                  <a:ea typeface="Times New Roman" pitchFamily="18" charset="0"/>
                  <a:cs typeface="Arial" pitchFamily="34" charset="0"/>
                </a:rPr>
                <a:t>2</a:t>
              </a:r>
              <a:r>
                <a:rPr lang="en-US">
                  <a:solidFill>
                    <a:srgbClr val="FF0000"/>
                  </a:solidFill>
                  <a:ea typeface="Times New Roman" pitchFamily="18" charset="0"/>
                  <a:cs typeface="Arial" pitchFamily="34" charset="0"/>
                </a:rPr>
                <a:t> N act</a:t>
              </a:r>
            </a:p>
            <a:p>
              <a:pPr algn="l"/>
              <a:r>
                <a:rPr lang="en-US">
                  <a:solidFill>
                    <a:srgbClr val="FF0000"/>
                  </a:solidFill>
                  <a:ea typeface="Times New Roman" pitchFamily="18" charset="0"/>
                  <a:cs typeface="Arial" pitchFamily="34" charset="0"/>
                </a:rPr>
                <a:t>3.0 m, 5.0 m, and 7.0 m</a:t>
              </a:r>
            </a:p>
            <a:p>
              <a:pPr algn="l"/>
              <a:r>
                <a:rPr lang="en-US">
                  <a:solidFill>
                    <a:srgbClr val="FF0000"/>
                  </a:solidFill>
                  <a:ea typeface="Times New Roman" pitchFamily="18" charset="0"/>
                  <a:cs typeface="Arial" pitchFamily="34" charset="0"/>
                </a:rPr>
                <a:t>(respectively) from left.</a:t>
              </a:r>
            </a:p>
            <a:p>
              <a:pPr algn="l"/>
              <a:r>
                <a:rPr lang="en-US">
                  <a:solidFill>
                    <a:srgbClr val="FF0000"/>
                  </a:solidFill>
                  <a:ea typeface="Times New Roman" pitchFamily="18" charset="0"/>
                  <a:cs typeface="Arial" pitchFamily="34" charset="0"/>
                </a:rPr>
                <a:t>Find support reactions.</a:t>
              </a:r>
            </a:p>
            <a:p>
              <a:pPr algn="l"/>
              <a:r>
                <a:rPr lang="en-US">
                  <a:solidFill>
                    <a:srgbClr val="FF0000"/>
                  </a:solidFill>
                  <a:ea typeface="Times New Roman" pitchFamily="18" charset="0"/>
                  <a:cs typeface="Arial" pitchFamily="34" charset="0"/>
                </a:rPr>
                <a:t>Neglect beam’s mass. </a:t>
              </a:r>
            </a:p>
          </p:txBody>
        </p:sp>
        <p:sp>
          <p:nvSpPr>
            <p:cNvPr id="22576" name="Line 14"/>
            <p:cNvSpPr>
              <a:spLocks noChangeShapeType="1"/>
            </p:cNvSpPr>
            <p:nvPr/>
          </p:nvSpPr>
          <p:spPr bwMode="auto">
            <a:xfrm>
              <a:off x="4418" y="125"/>
              <a:ext cx="0" cy="247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2531" name="AutoShape 17"/>
          <p:cNvSpPr>
            <a:spLocks noChangeArrowheads="1"/>
          </p:cNvSpPr>
          <p:nvPr/>
        </p:nvSpPr>
        <p:spPr bwMode="auto">
          <a:xfrm>
            <a:off x="3981450" y="2193925"/>
            <a:ext cx="366713" cy="315913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532" name="Oval 18"/>
          <p:cNvSpPr>
            <a:spLocks noChangeArrowheads="1"/>
          </p:cNvSpPr>
          <p:nvPr/>
        </p:nvSpPr>
        <p:spPr bwMode="auto">
          <a:xfrm>
            <a:off x="8377238" y="2193925"/>
            <a:ext cx="366712" cy="36512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533" name="Rectangle 23"/>
          <p:cNvSpPr>
            <a:spLocks noChangeArrowheads="1"/>
          </p:cNvSpPr>
          <p:nvPr/>
        </p:nvSpPr>
        <p:spPr bwMode="auto">
          <a:xfrm>
            <a:off x="4165600" y="2016125"/>
            <a:ext cx="4395788" cy="177800"/>
          </a:xfrm>
          <a:prstGeom prst="rect">
            <a:avLst/>
          </a:prstGeom>
          <a:noFill/>
          <a:ln w="222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4165600" y="2370138"/>
            <a:ext cx="4395788" cy="1233487"/>
            <a:chOff x="1850" y="2553"/>
            <a:chExt cx="2769" cy="777"/>
          </a:xfrm>
        </p:grpSpPr>
        <p:sp>
          <p:nvSpPr>
            <p:cNvPr id="22564" name="Line 26"/>
            <p:cNvSpPr>
              <a:spLocks noChangeShapeType="1"/>
            </p:cNvSpPr>
            <p:nvPr/>
          </p:nvSpPr>
          <p:spPr bwMode="auto">
            <a:xfrm>
              <a:off x="2542" y="2553"/>
              <a:ext cx="0" cy="77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65" name="Line 27"/>
            <p:cNvSpPr>
              <a:spLocks noChangeShapeType="1"/>
            </p:cNvSpPr>
            <p:nvPr/>
          </p:nvSpPr>
          <p:spPr bwMode="auto">
            <a:xfrm>
              <a:off x="3003" y="2553"/>
              <a:ext cx="0" cy="77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66" name="Line 28"/>
            <p:cNvSpPr>
              <a:spLocks noChangeShapeType="1"/>
            </p:cNvSpPr>
            <p:nvPr/>
          </p:nvSpPr>
          <p:spPr bwMode="auto">
            <a:xfrm>
              <a:off x="3465" y="2553"/>
              <a:ext cx="0" cy="77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67" name="Line 29"/>
            <p:cNvSpPr>
              <a:spLocks noChangeShapeType="1"/>
            </p:cNvSpPr>
            <p:nvPr/>
          </p:nvSpPr>
          <p:spPr bwMode="auto">
            <a:xfrm>
              <a:off x="1850" y="3219"/>
              <a:ext cx="69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68" name="Line 30"/>
            <p:cNvSpPr>
              <a:spLocks noChangeShapeType="1"/>
            </p:cNvSpPr>
            <p:nvPr/>
          </p:nvSpPr>
          <p:spPr bwMode="auto">
            <a:xfrm>
              <a:off x="3465" y="3219"/>
              <a:ext cx="115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69" name="Line 31"/>
            <p:cNvSpPr>
              <a:spLocks noChangeShapeType="1"/>
            </p:cNvSpPr>
            <p:nvPr/>
          </p:nvSpPr>
          <p:spPr bwMode="auto">
            <a:xfrm>
              <a:off x="2542" y="3219"/>
              <a:ext cx="46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70" name="Line 32"/>
            <p:cNvSpPr>
              <a:spLocks noChangeShapeType="1"/>
            </p:cNvSpPr>
            <p:nvPr/>
          </p:nvSpPr>
          <p:spPr bwMode="auto">
            <a:xfrm>
              <a:off x="3003" y="3219"/>
              <a:ext cx="46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71" name="Text Box 33"/>
            <p:cNvSpPr txBox="1">
              <a:spLocks noChangeArrowheads="1"/>
            </p:cNvSpPr>
            <p:nvPr/>
          </p:nvSpPr>
          <p:spPr bwMode="auto">
            <a:xfrm>
              <a:off x="2426" y="2886"/>
              <a:ext cx="693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>
                  <a:solidFill>
                    <a:srgbClr val="000000"/>
                  </a:solidFill>
                </a:rPr>
                <a:t>2 m</a:t>
              </a:r>
            </a:p>
          </p:txBody>
        </p:sp>
        <p:sp>
          <p:nvSpPr>
            <p:cNvPr id="22572" name="Text Box 34"/>
            <p:cNvSpPr txBox="1">
              <a:spLocks noChangeArrowheads="1"/>
            </p:cNvSpPr>
            <p:nvPr/>
          </p:nvSpPr>
          <p:spPr bwMode="auto">
            <a:xfrm>
              <a:off x="2888" y="2886"/>
              <a:ext cx="692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>
                  <a:solidFill>
                    <a:srgbClr val="000000"/>
                  </a:solidFill>
                </a:rPr>
                <a:t>2 m</a:t>
              </a:r>
            </a:p>
          </p:txBody>
        </p:sp>
        <p:sp>
          <p:nvSpPr>
            <p:cNvPr id="22573" name="Text Box 35"/>
            <p:cNvSpPr txBox="1">
              <a:spLocks noChangeArrowheads="1"/>
            </p:cNvSpPr>
            <p:nvPr/>
          </p:nvSpPr>
          <p:spPr bwMode="auto">
            <a:xfrm>
              <a:off x="1850" y="2886"/>
              <a:ext cx="692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>
                  <a:solidFill>
                    <a:srgbClr val="000000"/>
                  </a:solidFill>
                </a:rPr>
                <a:t>3 m</a:t>
              </a:r>
            </a:p>
          </p:txBody>
        </p:sp>
        <p:sp>
          <p:nvSpPr>
            <p:cNvPr id="22574" name="Text Box 36"/>
            <p:cNvSpPr txBox="1">
              <a:spLocks noChangeArrowheads="1"/>
            </p:cNvSpPr>
            <p:nvPr/>
          </p:nvSpPr>
          <p:spPr bwMode="auto">
            <a:xfrm>
              <a:off x="3696" y="2886"/>
              <a:ext cx="692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>
                  <a:solidFill>
                    <a:srgbClr val="000000"/>
                  </a:solidFill>
                </a:rPr>
                <a:t>5 m</a:t>
              </a:r>
            </a:p>
          </p:txBody>
        </p:sp>
      </p:grp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4530725" y="906463"/>
            <a:ext cx="2930525" cy="1109662"/>
            <a:chOff x="2080" y="1631"/>
            <a:chExt cx="1846" cy="699"/>
          </a:xfrm>
        </p:grpSpPr>
        <p:sp>
          <p:nvSpPr>
            <p:cNvPr id="22558" name="Text Box 22"/>
            <p:cNvSpPr txBox="1">
              <a:spLocks noChangeArrowheads="1"/>
            </p:cNvSpPr>
            <p:nvPr/>
          </p:nvSpPr>
          <p:spPr bwMode="auto">
            <a:xfrm>
              <a:off x="2080" y="1880"/>
              <a:ext cx="808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>
                  <a:solidFill>
                    <a:srgbClr val="000000"/>
                  </a:solidFill>
                </a:rPr>
                <a:t>300 N</a:t>
              </a:r>
            </a:p>
          </p:txBody>
        </p:sp>
        <p:sp>
          <p:nvSpPr>
            <p:cNvPr id="22559" name="Line 19"/>
            <p:cNvSpPr>
              <a:spLocks noChangeShapeType="1"/>
            </p:cNvSpPr>
            <p:nvPr/>
          </p:nvSpPr>
          <p:spPr bwMode="auto">
            <a:xfrm flipV="1">
              <a:off x="2542" y="2129"/>
              <a:ext cx="0" cy="20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60" name="Line 24"/>
            <p:cNvSpPr>
              <a:spLocks noChangeShapeType="1"/>
            </p:cNvSpPr>
            <p:nvPr/>
          </p:nvSpPr>
          <p:spPr bwMode="auto">
            <a:xfrm flipV="1">
              <a:off x="3003" y="2062"/>
              <a:ext cx="0" cy="26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61" name="Line 25"/>
            <p:cNvSpPr>
              <a:spLocks noChangeShapeType="1"/>
            </p:cNvSpPr>
            <p:nvPr/>
          </p:nvSpPr>
          <p:spPr bwMode="auto">
            <a:xfrm flipV="1">
              <a:off x="3465" y="1995"/>
              <a:ext cx="0" cy="33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62" name="Text Box 37"/>
            <p:cNvSpPr txBox="1">
              <a:spLocks noChangeArrowheads="1"/>
            </p:cNvSpPr>
            <p:nvPr/>
          </p:nvSpPr>
          <p:spPr bwMode="auto">
            <a:xfrm>
              <a:off x="2648" y="1796"/>
              <a:ext cx="808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>
                  <a:solidFill>
                    <a:srgbClr val="000000"/>
                  </a:solidFill>
                </a:rPr>
                <a:t>400 N</a:t>
              </a:r>
            </a:p>
          </p:txBody>
        </p:sp>
        <p:sp>
          <p:nvSpPr>
            <p:cNvPr id="22563" name="Text Box 38"/>
            <p:cNvSpPr txBox="1">
              <a:spLocks noChangeArrowheads="1"/>
            </p:cNvSpPr>
            <p:nvPr/>
          </p:nvSpPr>
          <p:spPr bwMode="auto">
            <a:xfrm>
              <a:off x="3119" y="1631"/>
              <a:ext cx="807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>
                  <a:solidFill>
                    <a:srgbClr val="000000"/>
                  </a:solidFill>
                </a:rPr>
                <a:t>500 N</a:t>
              </a:r>
            </a:p>
          </p:txBody>
        </p:sp>
      </p:grp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8462963" y="2546350"/>
            <a:ext cx="727075" cy="1057275"/>
            <a:chOff x="4557" y="2664"/>
            <a:chExt cx="458" cy="666"/>
          </a:xfrm>
        </p:grpSpPr>
        <p:sp>
          <p:nvSpPr>
            <p:cNvPr id="22556" name="Line 20"/>
            <p:cNvSpPr>
              <a:spLocks noChangeShapeType="1"/>
            </p:cNvSpPr>
            <p:nvPr/>
          </p:nvSpPr>
          <p:spPr bwMode="auto">
            <a:xfrm>
              <a:off x="4619" y="2664"/>
              <a:ext cx="0" cy="66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57" name="Text Box 39"/>
            <p:cNvSpPr txBox="1">
              <a:spLocks noChangeArrowheads="1"/>
            </p:cNvSpPr>
            <p:nvPr/>
          </p:nvSpPr>
          <p:spPr bwMode="auto">
            <a:xfrm>
              <a:off x="4557" y="2886"/>
              <a:ext cx="458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>
                  <a:solidFill>
                    <a:srgbClr val="000000"/>
                  </a:solidFill>
                </a:rPr>
                <a:t>R</a:t>
              </a:r>
              <a:r>
                <a:rPr lang="en-US" sz="2400" baseline="-25000">
                  <a:solidFill>
                    <a:srgbClr val="000000"/>
                  </a:solidFill>
                </a:rPr>
                <a:t>B</a:t>
              </a: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3492500" y="2506663"/>
            <a:ext cx="769938" cy="1096962"/>
            <a:chOff x="1426" y="2639"/>
            <a:chExt cx="485" cy="691"/>
          </a:xfrm>
        </p:grpSpPr>
        <p:sp>
          <p:nvSpPr>
            <p:cNvPr id="22554" name="Text Box 21"/>
            <p:cNvSpPr txBox="1">
              <a:spLocks noChangeArrowheads="1"/>
            </p:cNvSpPr>
            <p:nvPr/>
          </p:nvSpPr>
          <p:spPr bwMode="auto">
            <a:xfrm>
              <a:off x="1426" y="2886"/>
              <a:ext cx="485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>
                  <a:solidFill>
                    <a:srgbClr val="000000"/>
                  </a:solidFill>
                </a:rPr>
                <a:t>R</a:t>
              </a:r>
              <a:r>
                <a:rPr lang="en-US" sz="2400" baseline="-25000">
                  <a:solidFill>
                    <a:srgbClr val="000000"/>
                  </a:solidFill>
                </a:rPr>
                <a:t>A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2555" name="Freeform 40"/>
            <p:cNvSpPr>
              <a:spLocks/>
            </p:cNvSpPr>
            <p:nvPr/>
          </p:nvSpPr>
          <p:spPr bwMode="auto">
            <a:xfrm>
              <a:off x="1835" y="2639"/>
              <a:ext cx="15" cy="691"/>
            </a:xfrm>
            <a:custGeom>
              <a:avLst/>
              <a:gdLst>
                <a:gd name="T0" fmla="*/ 0 w 24"/>
                <a:gd name="T1" fmla="*/ 0 h 1120"/>
                <a:gd name="T2" fmla="*/ 1 w 24"/>
                <a:gd name="T3" fmla="*/ 1 h 1120"/>
                <a:gd name="T4" fmla="*/ 0 60000 65536"/>
                <a:gd name="T5" fmla="*/ 0 60000 65536"/>
                <a:gd name="T6" fmla="*/ 0 w 24"/>
                <a:gd name="T7" fmla="*/ 0 h 1120"/>
                <a:gd name="T8" fmla="*/ 24 w 24"/>
                <a:gd name="T9" fmla="*/ 1120 h 11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1120">
                  <a:moveTo>
                    <a:pt x="0" y="0"/>
                  </a:moveTo>
                  <a:lnTo>
                    <a:pt x="24" y="112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triangle" w="lg" len="lg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13392" name="Rectangle 48"/>
          <p:cNvSpPr>
            <a:spLocks noChangeArrowheads="1"/>
          </p:cNvSpPr>
          <p:nvPr/>
        </p:nvSpPr>
        <p:spPr bwMode="auto">
          <a:xfrm>
            <a:off x="4646613" y="4867650"/>
            <a:ext cx="2162175" cy="124777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3393" name="Text Box 49"/>
          <p:cNvSpPr txBox="1">
            <a:spLocks noChangeArrowheads="1"/>
          </p:cNvSpPr>
          <p:nvPr/>
        </p:nvSpPr>
        <p:spPr bwMode="auto">
          <a:xfrm>
            <a:off x="2598738" y="3672760"/>
            <a:ext cx="32972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R</a:t>
            </a:r>
            <a:r>
              <a:rPr lang="en-US" baseline="-25000">
                <a:solidFill>
                  <a:srgbClr val="000000"/>
                </a:solidFill>
              </a:rPr>
              <a:t>A</a:t>
            </a:r>
            <a:r>
              <a:rPr lang="en-US">
                <a:solidFill>
                  <a:srgbClr val="000000"/>
                </a:solidFill>
              </a:rPr>
              <a:t> + R</a:t>
            </a:r>
            <a:r>
              <a:rPr lang="en-US" baseline="-25000">
                <a:solidFill>
                  <a:srgbClr val="000000"/>
                </a:solidFill>
              </a:rPr>
              <a:t>B</a:t>
            </a:r>
            <a:r>
              <a:rPr lang="en-US">
                <a:solidFill>
                  <a:srgbClr val="000000"/>
                </a:solidFill>
              </a:rPr>
              <a:t> – 1200 = 0</a:t>
            </a:r>
          </a:p>
        </p:txBody>
      </p:sp>
      <p:sp>
        <p:nvSpPr>
          <p:cNvPr id="313394" name="Rectangle 50"/>
          <p:cNvSpPr>
            <a:spLocks noChangeArrowheads="1"/>
          </p:cNvSpPr>
          <p:nvPr/>
        </p:nvSpPr>
        <p:spPr bwMode="auto">
          <a:xfrm>
            <a:off x="506413" y="3653710"/>
            <a:ext cx="12160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  <a:latin typeface="Symbol" pitchFamily="18" charset="2"/>
                <a:ea typeface="Times New Roman" pitchFamily="18" charset="0"/>
                <a:cs typeface="Arial" pitchFamily="34" charset="0"/>
              </a:rPr>
              <a:t>S</a:t>
            </a:r>
            <a:r>
              <a:rPr lang="en-US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F = 0</a:t>
            </a:r>
          </a:p>
        </p:txBody>
      </p:sp>
      <p:sp>
        <p:nvSpPr>
          <p:cNvPr id="313395" name="Rectangle 51"/>
          <p:cNvSpPr>
            <a:spLocks noChangeArrowheads="1"/>
          </p:cNvSpPr>
          <p:nvPr/>
        </p:nvSpPr>
        <p:spPr bwMode="auto">
          <a:xfrm>
            <a:off x="506413" y="4243217"/>
            <a:ext cx="1314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  <a:latin typeface="Symbol" pitchFamily="18" charset="2"/>
                <a:ea typeface="Times New Roman" pitchFamily="18" charset="0"/>
                <a:cs typeface="Arial" pitchFamily="34" charset="0"/>
              </a:rPr>
              <a:t>St</a:t>
            </a:r>
            <a:r>
              <a:rPr lang="en-US" baseline="-300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A</a:t>
            </a:r>
            <a:r>
              <a:rPr lang="en-US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= 0</a:t>
            </a:r>
          </a:p>
        </p:txBody>
      </p:sp>
      <p:sp>
        <p:nvSpPr>
          <p:cNvPr id="313396" name="Line 52"/>
          <p:cNvSpPr>
            <a:spLocks noChangeShapeType="1"/>
          </p:cNvSpPr>
          <p:nvPr/>
        </p:nvSpPr>
        <p:spPr bwMode="auto">
          <a:xfrm>
            <a:off x="1873250" y="3895010"/>
            <a:ext cx="5524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3397" name="Line 53"/>
          <p:cNvSpPr>
            <a:spLocks noChangeShapeType="1"/>
          </p:cNvSpPr>
          <p:nvPr/>
        </p:nvSpPr>
        <p:spPr bwMode="auto">
          <a:xfrm>
            <a:off x="1865313" y="4521030"/>
            <a:ext cx="5524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3398" name="Text Box 54"/>
          <p:cNvSpPr txBox="1">
            <a:spLocks noChangeArrowheads="1"/>
          </p:cNvSpPr>
          <p:nvPr/>
        </p:nvSpPr>
        <p:spPr bwMode="auto">
          <a:xfrm>
            <a:off x="2576513" y="4252742"/>
            <a:ext cx="14811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R</a:t>
            </a:r>
            <a:r>
              <a:rPr lang="en-US" baseline="-25000">
                <a:solidFill>
                  <a:srgbClr val="000000"/>
                </a:solidFill>
              </a:rPr>
              <a:t>B</a:t>
            </a:r>
            <a:r>
              <a:rPr lang="en-US">
                <a:solidFill>
                  <a:srgbClr val="000000"/>
                </a:solidFill>
              </a:rPr>
              <a:t>(12)</a:t>
            </a:r>
          </a:p>
        </p:txBody>
      </p:sp>
      <p:sp>
        <p:nvSpPr>
          <p:cNvPr id="313399" name="Rectangle 55"/>
          <p:cNvSpPr>
            <a:spLocks noChangeArrowheads="1"/>
          </p:cNvSpPr>
          <p:nvPr/>
        </p:nvSpPr>
        <p:spPr bwMode="auto">
          <a:xfrm>
            <a:off x="1853532" y="4943384"/>
            <a:ext cx="29177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Solve </a:t>
            </a:r>
            <a:r>
              <a:rPr lang="en-US" dirty="0" smtClean="0">
                <a:solidFill>
                  <a:srgbClr val="000000"/>
                </a:solidFill>
                <a:latin typeface="Symbol" pitchFamily="18" charset="2"/>
              </a:rPr>
              <a:t>t</a:t>
            </a:r>
            <a:r>
              <a:rPr lang="en-US" dirty="0" smtClean="0">
                <a:solidFill>
                  <a:srgbClr val="000000"/>
                </a:solidFill>
              </a:rPr>
              <a:t> eq. for</a:t>
            </a:r>
            <a:r>
              <a:rPr lang="en-US" dirty="0">
                <a:solidFill>
                  <a:srgbClr val="000000"/>
                </a:solidFill>
              </a:rPr>
              <a:t>… </a:t>
            </a:r>
          </a:p>
        </p:txBody>
      </p:sp>
      <p:sp>
        <p:nvSpPr>
          <p:cNvPr id="313400" name="Rectangle 56"/>
          <p:cNvSpPr>
            <a:spLocks noChangeArrowheads="1"/>
          </p:cNvSpPr>
          <p:nvPr/>
        </p:nvSpPr>
        <p:spPr bwMode="auto">
          <a:xfrm>
            <a:off x="4730750" y="4943850"/>
            <a:ext cx="20732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R</a:t>
            </a:r>
            <a:r>
              <a:rPr lang="en-US" baseline="-25000">
                <a:solidFill>
                  <a:srgbClr val="000000"/>
                </a:solidFill>
              </a:rPr>
              <a:t>B</a:t>
            </a:r>
            <a:r>
              <a:rPr lang="en-US">
                <a:solidFill>
                  <a:srgbClr val="000000"/>
                </a:solidFill>
              </a:rPr>
              <a:t> = 530 N </a:t>
            </a:r>
          </a:p>
        </p:txBody>
      </p:sp>
      <p:sp>
        <p:nvSpPr>
          <p:cNvPr id="313401" name="Rectangle 57"/>
          <p:cNvSpPr>
            <a:spLocks noChangeArrowheads="1"/>
          </p:cNvSpPr>
          <p:nvPr/>
        </p:nvSpPr>
        <p:spPr bwMode="auto">
          <a:xfrm>
            <a:off x="2509354" y="5527584"/>
            <a:ext cx="22028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From </a:t>
            </a:r>
            <a:r>
              <a:rPr lang="en-US" dirty="0" smtClean="0">
                <a:solidFill>
                  <a:srgbClr val="000000"/>
                </a:solidFill>
              </a:rPr>
              <a:t>F </a:t>
            </a:r>
            <a:r>
              <a:rPr lang="en-US" dirty="0" err="1" smtClean="0">
                <a:solidFill>
                  <a:srgbClr val="000000"/>
                </a:solidFill>
              </a:rPr>
              <a:t>eq</a:t>
            </a:r>
            <a:r>
              <a:rPr lang="en-US" dirty="0" smtClean="0">
                <a:solidFill>
                  <a:srgbClr val="000000"/>
                </a:solidFill>
              </a:rPr>
              <a:t>…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3402" name="Rectangle 58"/>
          <p:cNvSpPr>
            <a:spLocks noChangeArrowheads="1"/>
          </p:cNvSpPr>
          <p:nvPr/>
        </p:nvSpPr>
        <p:spPr bwMode="auto">
          <a:xfrm>
            <a:off x="4732338" y="5542337"/>
            <a:ext cx="20605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R</a:t>
            </a:r>
            <a:r>
              <a:rPr lang="en-US" baseline="-25000">
                <a:solidFill>
                  <a:srgbClr val="000000"/>
                </a:solidFill>
              </a:rPr>
              <a:t>A</a:t>
            </a:r>
            <a:r>
              <a:rPr lang="en-US">
                <a:solidFill>
                  <a:srgbClr val="000000"/>
                </a:solidFill>
              </a:rPr>
              <a:t> = 670 N </a:t>
            </a:r>
          </a:p>
        </p:txBody>
      </p:sp>
      <p:sp>
        <p:nvSpPr>
          <p:cNvPr id="313403" name="Text Box 59"/>
          <p:cNvSpPr txBox="1">
            <a:spLocks noChangeArrowheads="1"/>
          </p:cNvSpPr>
          <p:nvPr/>
        </p:nvSpPr>
        <p:spPr bwMode="auto">
          <a:xfrm>
            <a:off x="8207375" y="4257505"/>
            <a:ext cx="9604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= 0</a:t>
            </a:r>
          </a:p>
        </p:txBody>
      </p:sp>
      <p:sp>
        <p:nvSpPr>
          <p:cNvPr id="313404" name="Text Box 60"/>
          <p:cNvSpPr txBox="1">
            <a:spLocks noChangeArrowheads="1"/>
          </p:cNvSpPr>
          <p:nvPr/>
        </p:nvSpPr>
        <p:spPr bwMode="auto">
          <a:xfrm>
            <a:off x="3770313" y="4251155"/>
            <a:ext cx="15414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– 300(3)</a:t>
            </a:r>
          </a:p>
        </p:txBody>
      </p:sp>
      <p:sp>
        <p:nvSpPr>
          <p:cNvPr id="313405" name="Text Box 61"/>
          <p:cNvSpPr txBox="1">
            <a:spLocks noChangeArrowheads="1"/>
          </p:cNvSpPr>
          <p:nvPr/>
        </p:nvSpPr>
        <p:spPr bwMode="auto">
          <a:xfrm>
            <a:off x="5227638" y="4251155"/>
            <a:ext cx="15414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– 400(5)</a:t>
            </a:r>
          </a:p>
        </p:txBody>
      </p:sp>
      <p:sp>
        <p:nvSpPr>
          <p:cNvPr id="313406" name="Text Box 62"/>
          <p:cNvSpPr txBox="1">
            <a:spLocks noChangeArrowheads="1"/>
          </p:cNvSpPr>
          <p:nvPr/>
        </p:nvSpPr>
        <p:spPr bwMode="auto">
          <a:xfrm>
            <a:off x="6692900" y="4251155"/>
            <a:ext cx="15414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– 500(7)</a:t>
            </a:r>
          </a:p>
        </p:txBody>
      </p:sp>
      <p:sp>
        <p:nvSpPr>
          <p:cNvPr id="313407" name="Oval 63"/>
          <p:cNvSpPr>
            <a:spLocks noChangeArrowheads="1"/>
          </p:cNvSpPr>
          <p:nvPr/>
        </p:nvSpPr>
        <p:spPr bwMode="auto">
          <a:xfrm>
            <a:off x="4133850" y="2051050"/>
            <a:ext cx="88900" cy="88900"/>
          </a:xfrm>
          <a:prstGeom prst="ellipse">
            <a:avLst/>
          </a:prstGeom>
          <a:solidFill>
            <a:srgbClr val="00FF00"/>
          </a:solidFill>
          <a:ln w="22225" algn="ctr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263712" y="6159361"/>
            <a:ext cx="76127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  <a:latin typeface="Arial Narrow" pitchFamily="34" charset="0"/>
              </a:rPr>
              <a:t>If beam weighed, say, 300 N, then R</a:t>
            </a:r>
            <a:r>
              <a:rPr lang="en-US" baseline="-25000" dirty="0" smtClean="0">
                <a:solidFill>
                  <a:srgbClr val="000000"/>
                </a:solidFill>
                <a:latin typeface="Arial Narrow" pitchFamily="34" charset="0"/>
              </a:rPr>
              <a:t>B</a:t>
            </a:r>
            <a:r>
              <a:rPr lang="en-US" dirty="0" smtClean="0">
                <a:solidFill>
                  <a:srgbClr val="000000"/>
                </a:solidFill>
                <a:latin typeface="Arial Narrow" pitchFamily="34" charset="0"/>
              </a:rPr>
              <a:t> =            and R</a:t>
            </a:r>
            <a:r>
              <a:rPr lang="en-US" baseline="-25000" dirty="0" smtClean="0">
                <a:solidFill>
                  <a:srgbClr val="000000"/>
                </a:solidFill>
                <a:latin typeface="Arial Narrow" pitchFamily="34" charset="0"/>
              </a:rPr>
              <a:t>A</a:t>
            </a:r>
            <a:r>
              <a:rPr lang="en-US" dirty="0" smtClean="0">
                <a:solidFill>
                  <a:srgbClr val="000000"/>
                </a:solidFill>
                <a:latin typeface="Arial Narrow" pitchFamily="34" charset="0"/>
              </a:rPr>
              <a:t> = </a:t>
            </a:r>
            <a:endParaRPr lang="en-US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5417328" y="6171011"/>
            <a:ext cx="9701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  <a:latin typeface="Arial Narrow" pitchFamily="34" charset="0"/>
              </a:rPr>
              <a:t>680 N</a:t>
            </a:r>
            <a:endParaRPr lang="en-US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7519082" y="6171011"/>
            <a:ext cx="10518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  <a:latin typeface="Arial Narrow" pitchFamily="34" charset="0"/>
              </a:rPr>
              <a:t>820 N.</a:t>
            </a:r>
            <a:endParaRPr lang="en-US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57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13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13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13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13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3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3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1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3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3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13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13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133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13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13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3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3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313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3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3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3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34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34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34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34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34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34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34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34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3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13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313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3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3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313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3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3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313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3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3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313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13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13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313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133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13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13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13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13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31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134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13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13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13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13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313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313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3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4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92" grpId="0" animBg="1"/>
      <p:bldP spid="313393" grpId="0"/>
      <p:bldP spid="313394" grpId="0"/>
      <p:bldP spid="313395" grpId="0"/>
      <p:bldP spid="313396" grpId="0" animBg="1"/>
      <p:bldP spid="313397" grpId="0" animBg="1"/>
      <p:bldP spid="313398" grpId="0"/>
      <p:bldP spid="313399" grpId="0"/>
      <p:bldP spid="313400" grpId="0"/>
      <p:bldP spid="313401" grpId="0"/>
      <p:bldP spid="313403" grpId="0"/>
      <p:bldP spid="313404" grpId="0"/>
      <p:bldP spid="313405" grpId="0"/>
      <p:bldP spid="313406" grpId="0"/>
      <p:bldP spid="313407" grpId="0" animBg="1"/>
      <p:bldP spid="49" grpId="0"/>
      <p:bldP spid="52" grpId="0"/>
      <p:bldP spid="5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ChangeArrowheads="1"/>
          </p:cNvSpPr>
          <p:nvPr/>
        </p:nvSpPr>
        <p:spPr bwMode="auto">
          <a:xfrm>
            <a:off x="295275" y="195263"/>
            <a:ext cx="7508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Find support reactions. Neglect beam’s mass. </a:t>
            </a:r>
          </a:p>
        </p:txBody>
      </p:sp>
      <p:sp>
        <p:nvSpPr>
          <p:cNvPr id="24579" name="AutoShape 8"/>
          <p:cNvSpPr>
            <a:spLocks noChangeArrowheads="1"/>
          </p:cNvSpPr>
          <p:nvPr/>
        </p:nvSpPr>
        <p:spPr bwMode="auto">
          <a:xfrm>
            <a:off x="4065588" y="2012950"/>
            <a:ext cx="309562" cy="268288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4580" name="Oval 9"/>
          <p:cNvSpPr>
            <a:spLocks noChangeArrowheads="1"/>
          </p:cNvSpPr>
          <p:nvPr/>
        </p:nvSpPr>
        <p:spPr bwMode="auto">
          <a:xfrm>
            <a:off x="6237288" y="2011363"/>
            <a:ext cx="311150" cy="309562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4581" name="Line 10"/>
          <p:cNvSpPr>
            <a:spLocks noChangeShapeType="1"/>
          </p:cNvSpPr>
          <p:nvPr/>
        </p:nvSpPr>
        <p:spPr bwMode="auto">
          <a:xfrm flipV="1">
            <a:off x="3289300" y="1400175"/>
            <a:ext cx="0" cy="447675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triangle" w="lg" len="lg"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4582" name="Line 11"/>
          <p:cNvSpPr>
            <a:spLocks noChangeShapeType="1"/>
          </p:cNvSpPr>
          <p:nvPr/>
        </p:nvSpPr>
        <p:spPr bwMode="auto">
          <a:xfrm>
            <a:off x="6392863" y="2309813"/>
            <a:ext cx="0" cy="896937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triangle" w="lg" len="lg"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4583" name="Text Box 12"/>
          <p:cNvSpPr txBox="1">
            <a:spLocks noChangeArrowheads="1"/>
          </p:cNvSpPr>
          <p:nvPr/>
        </p:nvSpPr>
        <p:spPr bwMode="auto">
          <a:xfrm>
            <a:off x="3910013" y="3192463"/>
            <a:ext cx="77628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>
                <a:solidFill>
                  <a:srgbClr val="FF3300"/>
                </a:solidFill>
              </a:rPr>
              <a:t>R</a:t>
            </a:r>
            <a:r>
              <a:rPr lang="en-US" sz="2400" baseline="-25000">
                <a:solidFill>
                  <a:srgbClr val="FF3300"/>
                </a:solidFill>
              </a:rPr>
              <a:t>A</a:t>
            </a:r>
            <a:endParaRPr lang="en-US" sz="2400">
              <a:solidFill>
                <a:srgbClr val="FF3300"/>
              </a:solidFill>
            </a:endParaRPr>
          </a:p>
        </p:txBody>
      </p:sp>
      <p:sp>
        <p:nvSpPr>
          <p:cNvPr id="24584" name="Text Box 13"/>
          <p:cNvSpPr txBox="1">
            <a:spLocks noChangeArrowheads="1"/>
          </p:cNvSpPr>
          <p:nvPr/>
        </p:nvSpPr>
        <p:spPr bwMode="auto">
          <a:xfrm>
            <a:off x="2824163" y="950913"/>
            <a:ext cx="1085850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>
                <a:solidFill>
                  <a:srgbClr val="FF3300"/>
                </a:solidFill>
              </a:rPr>
              <a:t>210 N</a:t>
            </a:r>
          </a:p>
        </p:txBody>
      </p:sp>
      <p:sp>
        <p:nvSpPr>
          <p:cNvPr id="24585" name="Text Box 14"/>
          <p:cNvSpPr txBox="1">
            <a:spLocks noChangeArrowheads="1"/>
          </p:cNvSpPr>
          <p:nvPr/>
        </p:nvSpPr>
        <p:spPr bwMode="auto">
          <a:xfrm>
            <a:off x="4841875" y="2444750"/>
            <a:ext cx="930275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>
                <a:solidFill>
                  <a:srgbClr val="FF3300"/>
                </a:solidFill>
              </a:rPr>
              <a:t>7.0 m</a:t>
            </a:r>
          </a:p>
        </p:txBody>
      </p:sp>
      <p:sp>
        <p:nvSpPr>
          <p:cNvPr id="24586" name="Text Box 15"/>
          <p:cNvSpPr txBox="1">
            <a:spLocks noChangeArrowheads="1"/>
          </p:cNvSpPr>
          <p:nvPr/>
        </p:nvSpPr>
        <p:spPr bwMode="auto">
          <a:xfrm>
            <a:off x="6858000" y="2444750"/>
            <a:ext cx="931863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>
                <a:solidFill>
                  <a:srgbClr val="FF3300"/>
                </a:solidFill>
              </a:rPr>
              <a:t>6.0 m</a:t>
            </a:r>
          </a:p>
        </p:txBody>
      </p:sp>
      <p:sp>
        <p:nvSpPr>
          <p:cNvPr id="24587" name="Text Box 16"/>
          <p:cNvSpPr txBox="1">
            <a:spLocks noChangeArrowheads="1"/>
          </p:cNvSpPr>
          <p:nvPr/>
        </p:nvSpPr>
        <p:spPr bwMode="auto">
          <a:xfrm>
            <a:off x="3289300" y="2444750"/>
            <a:ext cx="931863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>
                <a:solidFill>
                  <a:srgbClr val="FF3300"/>
                </a:solidFill>
              </a:rPr>
              <a:t>3.0 m</a:t>
            </a:r>
          </a:p>
        </p:txBody>
      </p:sp>
      <p:sp>
        <p:nvSpPr>
          <p:cNvPr id="24588" name="Text Box 17"/>
          <p:cNvSpPr txBox="1">
            <a:spLocks noChangeArrowheads="1"/>
          </p:cNvSpPr>
          <p:nvPr/>
        </p:nvSpPr>
        <p:spPr bwMode="auto">
          <a:xfrm>
            <a:off x="3754438" y="652463"/>
            <a:ext cx="1087437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>
                <a:solidFill>
                  <a:srgbClr val="FF3300"/>
                </a:solidFill>
              </a:rPr>
              <a:t>630 N</a:t>
            </a:r>
          </a:p>
        </p:txBody>
      </p:sp>
      <p:sp>
        <p:nvSpPr>
          <p:cNvPr id="24589" name="Text Box 18"/>
          <p:cNvSpPr txBox="1">
            <a:spLocks noChangeArrowheads="1"/>
          </p:cNvSpPr>
          <p:nvPr/>
        </p:nvSpPr>
        <p:spPr bwMode="auto">
          <a:xfrm>
            <a:off x="7789863" y="204788"/>
            <a:ext cx="108585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2400">
                <a:solidFill>
                  <a:srgbClr val="FF3300"/>
                </a:solidFill>
              </a:rPr>
              <a:t>850 N</a:t>
            </a:r>
          </a:p>
        </p:txBody>
      </p:sp>
      <p:sp>
        <p:nvSpPr>
          <p:cNvPr id="24590" name="Text Box 19"/>
          <p:cNvSpPr txBox="1">
            <a:spLocks noChangeArrowheads="1"/>
          </p:cNvSpPr>
          <p:nvPr/>
        </p:nvSpPr>
        <p:spPr bwMode="auto">
          <a:xfrm>
            <a:off x="6083300" y="3192463"/>
            <a:ext cx="7747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>
                <a:solidFill>
                  <a:srgbClr val="FF3300"/>
                </a:solidFill>
              </a:rPr>
              <a:t>R</a:t>
            </a:r>
            <a:r>
              <a:rPr lang="en-US" sz="2400" baseline="-25000">
                <a:solidFill>
                  <a:srgbClr val="FF3300"/>
                </a:solidFill>
              </a:rPr>
              <a:t>B</a:t>
            </a:r>
            <a:endParaRPr lang="en-US" sz="2400">
              <a:solidFill>
                <a:srgbClr val="FF3300"/>
              </a:solidFill>
            </a:endParaRPr>
          </a:p>
        </p:txBody>
      </p:sp>
      <p:sp>
        <p:nvSpPr>
          <p:cNvPr id="24591" name="Freeform 20"/>
          <p:cNvSpPr>
            <a:spLocks/>
          </p:cNvSpPr>
          <p:nvPr/>
        </p:nvSpPr>
        <p:spPr bwMode="auto">
          <a:xfrm>
            <a:off x="4217988" y="2281238"/>
            <a:ext cx="3175" cy="935037"/>
          </a:xfrm>
          <a:custGeom>
            <a:avLst/>
            <a:gdLst>
              <a:gd name="T0" fmla="*/ 2147483647 w 4"/>
              <a:gd name="T1" fmla="*/ 0 h 1127"/>
              <a:gd name="T2" fmla="*/ 0 w 4"/>
              <a:gd name="T3" fmla="*/ 2147483647 h 1127"/>
              <a:gd name="T4" fmla="*/ 0 60000 65536"/>
              <a:gd name="T5" fmla="*/ 0 60000 65536"/>
              <a:gd name="T6" fmla="*/ 0 w 4"/>
              <a:gd name="T7" fmla="*/ 0 h 1127"/>
              <a:gd name="T8" fmla="*/ 4 w 4"/>
              <a:gd name="T9" fmla="*/ 1127 h 112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" h="1127">
                <a:moveTo>
                  <a:pt x="4" y="0"/>
                </a:moveTo>
                <a:lnTo>
                  <a:pt x="0" y="1127"/>
                </a:lnTo>
              </a:path>
            </a:pathLst>
          </a:custGeom>
          <a:noFill/>
          <a:ln w="25400">
            <a:solidFill>
              <a:srgbClr val="FF3300"/>
            </a:solidFill>
            <a:round/>
            <a:headEnd type="triangle" w="lg" len="lg"/>
            <a:tailEnd type="non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4592" name="Line 21"/>
          <p:cNvSpPr>
            <a:spLocks noChangeShapeType="1"/>
          </p:cNvSpPr>
          <p:nvPr/>
        </p:nvSpPr>
        <p:spPr bwMode="auto">
          <a:xfrm flipV="1">
            <a:off x="3289300" y="2146300"/>
            <a:ext cx="0" cy="1046163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4593" name="Line 22"/>
          <p:cNvSpPr>
            <a:spLocks noChangeShapeType="1"/>
          </p:cNvSpPr>
          <p:nvPr/>
        </p:nvSpPr>
        <p:spPr bwMode="auto">
          <a:xfrm flipV="1">
            <a:off x="8255000" y="2146300"/>
            <a:ext cx="0" cy="1046163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4594" name="Rectangle 23"/>
          <p:cNvSpPr>
            <a:spLocks noChangeArrowheads="1"/>
          </p:cNvSpPr>
          <p:nvPr/>
        </p:nvSpPr>
        <p:spPr bwMode="auto">
          <a:xfrm>
            <a:off x="3289300" y="1847850"/>
            <a:ext cx="4965700" cy="149225"/>
          </a:xfrm>
          <a:prstGeom prst="rect">
            <a:avLst/>
          </a:prstGeom>
          <a:noFill/>
          <a:ln w="222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4595" name="Line 24"/>
          <p:cNvSpPr>
            <a:spLocks noChangeShapeType="1"/>
          </p:cNvSpPr>
          <p:nvPr/>
        </p:nvSpPr>
        <p:spPr bwMode="auto">
          <a:xfrm flipV="1">
            <a:off x="4221163" y="1101725"/>
            <a:ext cx="0" cy="746125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triangle" w="lg" len="lg"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4596" name="Line 25"/>
          <p:cNvSpPr>
            <a:spLocks noChangeShapeType="1"/>
          </p:cNvSpPr>
          <p:nvPr/>
        </p:nvSpPr>
        <p:spPr bwMode="auto">
          <a:xfrm flipV="1">
            <a:off x="8255000" y="652463"/>
            <a:ext cx="0" cy="1195387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triangle" w="lg" len="lg"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4597" name="Line 26"/>
          <p:cNvSpPr>
            <a:spLocks noChangeShapeType="1"/>
          </p:cNvSpPr>
          <p:nvPr/>
        </p:nvSpPr>
        <p:spPr bwMode="auto">
          <a:xfrm>
            <a:off x="3289300" y="2894013"/>
            <a:ext cx="931863" cy="0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4598" name="Line 27"/>
          <p:cNvSpPr>
            <a:spLocks noChangeShapeType="1"/>
          </p:cNvSpPr>
          <p:nvPr/>
        </p:nvSpPr>
        <p:spPr bwMode="auto">
          <a:xfrm>
            <a:off x="4221163" y="2894013"/>
            <a:ext cx="2171700" cy="0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4599" name="Line 28"/>
          <p:cNvSpPr>
            <a:spLocks noChangeShapeType="1"/>
          </p:cNvSpPr>
          <p:nvPr/>
        </p:nvSpPr>
        <p:spPr bwMode="auto">
          <a:xfrm>
            <a:off x="6392863" y="2894013"/>
            <a:ext cx="1862137" cy="0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2590" name="Rectangle 30"/>
          <p:cNvSpPr>
            <a:spLocks noChangeArrowheads="1"/>
          </p:cNvSpPr>
          <p:nvPr/>
        </p:nvSpPr>
        <p:spPr bwMode="auto">
          <a:xfrm>
            <a:off x="5203825" y="4731265"/>
            <a:ext cx="2886075" cy="124777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2591" name="Text Box 31"/>
          <p:cNvSpPr txBox="1">
            <a:spLocks noChangeArrowheads="1"/>
          </p:cNvSpPr>
          <p:nvPr/>
        </p:nvSpPr>
        <p:spPr bwMode="auto">
          <a:xfrm>
            <a:off x="3155950" y="3567907"/>
            <a:ext cx="32972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R</a:t>
            </a:r>
            <a:r>
              <a:rPr lang="en-US" baseline="-25000">
                <a:solidFill>
                  <a:srgbClr val="000000"/>
                </a:solidFill>
              </a:rPr>
              <a:t>A</a:t>
            </a:r>
            <a:r>
              <a:rPr lang="en-US">
                <a:solidFill>
                  <a:srgbClr val="000000"/>
                </a:solidFill>
              </a:rPr>
              <a:t> + R</a:t>
            </a:r>
            <a:r>
              <a:rPr lang="en-US" baseline="-25000">
                <a:solidFill>
                  <a:srgbClr val="000000"/>
                </a:solidFill>
              </a:rPr>
              <a:t>B</a:t>
            </a:r>
            <a:r>
              <a:rPr lang="en-US">
                <a:solidFill>
                  <a:srgbClr val="000000"/>
                </a:solidFill>
              </a:rPr>
              <a:t> – 1690 = 0</a:t>
            </a:r>
          </a:p>
        </p:txBody>
      </p:sp>
      <p:sp>
        <p:nvSpPr>
          <p:cNvPr id="322592" name="Rectangle 32"/>
          <p:cNvSpPr>
            <a:spLocks noChangeArrowheads="1"/>
          </p:cNvSpPr>
          <p:nvPr/>
        </p:nvSpPr>
        <p:spPr bwMode="auto">
          <a:xfrm>
            <a:off x="1063625" y="3548857"/>
            <a:ext cx="12160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  <a:latin typeface="Symbol" pitchFamily="18" charset="2"/>
                <a:ea typeface="Times New Roman" pitchFamily="18" charset="0"/>
                <a:cs typeface="Arial" pitchFamily="34" charset="0"/>
              </a:rPr>
              <a:t>S</a:t>
            </a:r>
            <a:r>
              <a:rPr lang="en-US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F = 0</a:t>
            </a:r>
          </a:p>
        </p:txBody>
      </p:sp>
      <p:sp>
        <p:nvSpPr>
          <p:cNvPr id="322593" name="Rectangle 33"/>
          <p:cNvSpPr>
            <a:spLocks noChangeArrowheads="1"/>
          </p:cNvSpPr>
          <p:nvPr/>
        </p:nvSpPr>
        <p:spPr bwMode="auto">
          <a:xfrm>
            <a:off x="1063625" y="4106832"/>
            <a:ext cx="1314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  <a:latin typeface="Symbol" pitchFamily="18" charset="2"/>
                <a:ea typeface="Times New Roman" pitchFamily="18" charset="0"/>
                <a:cs typeface="Arial" pitchFamily="34" charset="0"/>
              </a:rPr>
              <a:t>St</a:t>
            </a:r>
            <a:r>
              <a:rPr lang="en-US" baseline="-300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A</a:t>
            </a:r>
            <a:r>
              <a:rPr lang="en-US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= 0</a:t>
            </a:r>
          </a:p>
        </p:txBody>
      </p:sp>
      <p:sp>
        <p:nvSpPr>
          <p:cNvPr id="322594" name="Line 34"/>
          <p:cNvSpPr>
            <a:spLocks noChangeShapeType="1"/>
          </p:cNvSpPr>
          <p:nvPr/>
        </p:nvSpPr>
        <p:spPr bwMode="auto">
          <a:xfrm>
            <a:off x="2430463" y="3790157"/>
            <a:ext cx="5524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2595" name="Line 35"/>
          <p:cNvSpPr>
            <a:spLocks noChangeShapeType="1"/>
          </p:cNvSpPr>
          <p:nvPr/>
        </p:nvSpPr>
        <p:spPr bwMode="auto">
          <a:xfrm>
            <a:off x="2422525" y="4384645"/>
            <a:ext cx="5524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2596" name="Text Box 36"/>
          <p:cNvSpPr txBox="1">
            <a:spLocks noChangeArrowheads="1"/>
          </p:cNvSpPr>
          <p:nvPr/>
        </p:nvSpPr>
        <p:spPr bwMode="auto">
          <a:xfrm>
            <a:off x="3133725" y="4116357"/>
            <a:ext cx="14811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R</a:t>
            </a:r>
            <a:r>
              <a:rPr lang="en-US" baseline="-25000">
                <a:solidFill>
                  <a:srgbClr val="000000"/>
                </a:solidFill>
              </a:rPr>
              <a:t>B</a:t>
            </a:r>
            <a:r>
              <a:rPr lang="en-US">
                <a:solidFill>
                  <a:srgbClr val="000000"/>
                </a:solidFill>
              </a:rPr>
              <a:t>(7)</a:t>
            </a:r>
          </a:p>
        </p:txBody>
      </p:sp>
      <p:sp>
        <p:nvSpPr>
          <p:cNvPr id="322597" name="Rectangle 37"/>
          <p:cNvSpPr>
            <a:spLocks noChangeArrowheads="1"/>
          </p:cNvSpPr>
          <p:nvPr/>
        </p:nvSpPr>
        <p:spPr bwMode="auto">
          <a:xfrm>
            <a:off x="2316149" y="4806999"/>
            <a:ext cx="29594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Solve </a:t>
            </a:r>
            <a:r>
              <a:rPr lang="en-US" dirty="0" smtClean="0">
                <a:solidFill>
                  <a:srgbClr val="000000"/>
                </a:solidFill>
                <a:latin typeface="Symbol" pitchFamily="18" charset="2"/>
              </a:rPr>
              <a:t>t</a:t>
            </a:r>
            <a:r>
              <a:rPr lang="en-US" dirty="0" smtClean="0">
                <a:solidFill>
                  <a:srgbClr val="000000"/>
                </a:solidFill>
              </a:rPr>
              <a:t> eq. for</a:t>
            </a:r>
            <a:r>
              <a:rPr lang="en-US" dirty="0">
                <a:solidFill>
                  <a:srgbClr val="000000"/>
                </a:solidFill>
              </a:rPr>
              <a:t>… </a:t>
            </a:r>
          </a:p>
        </p:txBody>
      </p:sp>
      <p:sp>
        <p:nvSpPr>
          <p:cNvPr id="322598" name="Rectangle 38"/>
          <p:cNvSpPr>
            <a:spLocks noChangeArrowheads="1"/>
          </p:cNvSpPr>
          <p:nvPr/>
        </p:nvSpPr>
        <p:spPr bwMode="auto">
          <a:xfrm>
            <a:off x="5287963" y="4807465"/>
            <a:ext cx="22733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R</a:t>
            </a:r>
            <a:r>
              <a:rPr lang="en-US" baseline="-25000">
                <a:solidFill>
                  <a:srgbClr val="000000"/>
                </a:solidFill>
              </a:rPr>
              <a:t>B</a:t>
            </a:r>
            <a:r>
              <a:rPr lang="en-US">
                <a:solidFill>
                  <a:srgbClr val="000000"/>
                </a:solidFill>
              </a:rPr>
              <a:t> = 1490 N </a:t>
            </a:r>
          </a:p>
        </p:txBody>
      </p:sp>
      <p:sp>
        <p:nvSpPr>
          <p:cNvPr id="322599" name="Rectangle 39"/>
          <p:cNvSpPr>
            <a:spLocks noChangeArrowheads="1"/>
          </p:cNvSpPr>
          <p:nvPr/>
        </p:nvSpPr>
        <p:spPr bwMode="auto">
          <a:xfrm>
            <a:off x="2971971" y="5391199"/>
            <a:ext cx="22028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From </a:t>
            </a:r>
            <a:r>
              <a:rPr lang="en-US" dirty="0" smtClean="0">
                <a:solidFill>
                  <a:srgbClr val="000000"/>
                </a:solidFill>
              </a:rPr>
              <a:t>F </a:t>
            </a:r>
            <a:r>
              <a:rPr lang="en-US" dirty="0" err="1" smtClean="0">
                <a:solidFill>
                  <a:srgbClr val="000000"/>
                </a:solidFill>
              </a:rPr>
              <a:t>eq</a:t>
            </a:r>
            <a:r>
              <a:rPr lang="en-US" dirty="0" smtClean="0">
                <a:solidFill>
                  <a:srgbClr val="000000"/>
                </a:solidFill>
              </a:rPr>
              <a:t>…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2600" name="Rectangle 40"/>
          <p:cNvSpPr>
            <a:spLocks noChangeArrowheads="1"/>
          </p:cNvSpPr>
          <p:nvPr/>
        </p:nvSpPr>
        <p:spPr bwMode="auto">
          <a:xfrm>
            <a:off x="5289550" y="5405952"/>
            <a:ext cx="29384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R</a:t>
            </a:r>
            <a:r>
              <a:rPr lang="en-US" baseline="-25000">
                <a:solidFill>
                  <a:srgbClr val="000000"/>
                </a:solidFill>
              </a:rPr>
              <a:t>A</a:t>
            </a:r>
            <a:r>
              <a:rPr lang="en-US">
                <a:solidFill>
                  <a:srgbClr val="000000"/>
                </a:solidFill>
              </a:rPr>
              <a:t> = 2.0 x 10</a:t>
            </a:r>
            <a:r>
              <a:rPr lang="en-US" baseline="30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 N </a:t>
            </a:r>
          </a:p>
        </p:txBody>
      </p:sp>
      <p:sp>
        <p:nvSpPr>
          <p:cNvPr id="322601" name="Text Box 41"/>
          <p:cNvSpPr txBox="1">
            <a:spLocks noChangeArrowheads="1"/>
          </p:cNvSpPr>
          <p:nvPr/>
        </p:nvSpPr>
        <p:spPr bwMode="auto">
          <a:xfrm>
            <a:off x="7296150" y="4121120"/>
            <a:ext cx="9604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= 0</a:t>
            </a:r>
          </a:p>
        </p:txBody>
      </p:sp>
      <p:sp>
        <p:nvSpPr>
          <p:cNvPr id="322602" name="Text Box 42"/>
          <p:cNvSpPr txBox="1">
            <a:spLocks noChangeArrowheads="1"/>
          </p:cNvSpPr>
          <p:nvPr/>
        </p:nvSpPr>
        <p:spPr bwMode="auto">
          <a:xfrm>
            <a:off x="4141788" y="4114770"/>
            <a:ext cx="17160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– 850(13)</a:t>
            </a:r>
          </a:p>
        </p:txBody>
      </p:sp>
      <p:sp>
        <p:nvSpPr>
          <p:cNvPr id="322603" name="Text Box 43"/>
          <p:cNvSpPr txBox="1">
            <a:spLocks noChangeArrowheads="1"/>
          </p:cNvSpPr>
          <p:nvPr/>
        </p:nvSpPr>
        <p:spPr bwMode="auto">
          <a:xfrm>
            <a:off x="5784850" y="4114770"/>
            <a:ext cx="15414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+ 210(3)</a:t>
            </a:r>
          </a:p>
        </p:txBody>
      </p:sp>
      <p:sp>
        <p:nvSpPr>
          <p:cNvPr id="322607" name="Oval 47"/>
          <p:cNvSpPr>
            <a:spLocks noChangeArrowheads="1"/>
          </p:cNvSpPr>
          <p:nvPr/>
        </p:nvSpPr>
        <p:spPr bwMode="auto">
          <a:xfrm>
            <a:off x="4184650" y="1876425"/>
            <a:ext cx="88900" cy="88900"/>
          </a:xfrm>
          <a:prstGeom prst="ellipse">
            <a:avLst/>
          </a:prstGeom>
          <a:solidFill>
            <a:srgbClr val="00FF00"/>
          </a:solidFill>
          <a:ln w="22225" algn="ctr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4162" y="6125199"/>
            <a:ext cx="8856655" cy="523220"/>
            <a:chOff x="263712" y="6048999"/>
            <a:chExt cx="8856655" cy="523220"/>
          </a:xfrm>
        </p:grpSpPr>
        <p:sp>
          <p:nvSpPr>
            <p:cNvPr id="39" name="Rectangle 39"/>
            <p:cNvSpPr>
              <a:spLocks noChangeArrowheads="1"/>
            </p:cNvSpPr>
            <p:nvPr/>
          </p:nvSpPr>
          <p:spPr bwMode="auto">
            <a:xfrm>
              <a:off x="263712" y="6048999"/>
              <a:ext cx="885665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dirty="0" smtClean="0">
                  <a:solidFill>
                    <a:srgbClr val="000000"/>
                  </a:solidFill>
                  <a:latin typeface="Arial Narrow" pitchFamily="34" charset="0"/>
                </a:rPr>
                <a:t>If beam weighed, say, 600 N, then R</a:t>
              </a:r>
              <a:r>
                <a:rPr lang="en-US" baseline="-25000" dirty="0" smtClean="0">
                  <a:solidFill>
                    <a:srgbClr val="000000"/>
                  </a:solidFill>
                  <a:latin typeface="Arial Narrow" pitchFamily="34" charset="0"/>
                </a:rPr>
                <a:t>B</a:t>
              </a:r>
              <a:r>
                <a:rPr lang="en-US" dirty="0" smtClean="0">
                  <a:solidFill>
                    <a:srgbClr val="000000"/>
                  </a:solidFill>
                  <a:latin typeface="Arial Narrow" pitchFamily="34" charset="0"/>
                </a:rPr>
                <a:t> = 1790 N and R</a:t>
              </a:r>
              <a:r>
                <a:rPr lang="en-US" baseline="-25000" dirty="0" smtClean="0">
                  <a:solidFill>
                    <a:srgbClr val="000000"/>
                  </a:solidFill>
                  <a:latin typeface="Arial Narrow" pitchFamily="34" charset="0"/>
                </a:rPr>
                <a:t>A</a:t>
              </a:r>
              <a:r>
                <a:rPr lang="en-US" dirty="0" smtClean="0">
                  <a:solidFill>
                    <a:srgbClr val="000000"/>
                  </a:solidFill>
                  <a:latin typeface="Arial Narrow" pitchFamily="34" charset="0"/>
                </a:rPr>
                <a:t> = 500 N.</a:t>
              </a:r>
              <a:endParaRPr lang="en-US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40" name="Freeform 25"/>
            <p:cNvSpPr>
              <a:spLocks/>
            </p:cNvSpPr>
            <p:nvPr/>
          </p:nvSpPr>
          <p:spPr bwMode="auto">
            <a:xfrm>
              <a:off x="5293228" y="6206629"/>
              <a:ext cx="90488" cy="236538"/>
            </a:xfrm>
            <a:custGeom>
              <a:avLst/>
              <a:gdLst>
                <a:gd name="T0" fmla="*/ 0 w 90"/>
                <a:gd name="T1" fmla="*/ 1 h 235"/>
                <a:gd name="T2" fmla="*/ 1 w 90"/>
                <a:gd name="T3" fmla="*/ 0 h 235"/>
                <a:gd name="T4" fmla="*/ 0 60000 65536"/>
                <a:gd name="T5" fmla="*/ 0 60000 65536"/>
                <a:gd name="T6" fmla="*/ 0 w 90"/>
                <a:gd name="T7" fmla="*/ 0 h 235"/>
                <a:gd name="T8" fmla="*/ 90 w 90"/>
                <a:gd name="T9" fmla="*/ 235 h 2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0" h="235">
                  <a:moveTo>
                    <a:pt x="0" y="235"/>
                  </a:moveTo>
                  <a:lnTo>
                    <a:pt x="90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" name="Freeform 25"/>
            <p:cNvSpPr>
              <a:spLocks/>
            </p:cNvSpPr>
            <p:nvPr/>
          </p:nvSpPr>
          <p:spPr bwMode="auto">
            <a:xfrm>
              <a:off x="7559823" y="6206629"/>
              <a:ext cx="90488" cy="236538"/>
            </a:xfrm>
            <a:custGeom>
              <a:avLst/>
              <a:gdLst>
                <a:gd name="T0" fmla="*/ 0 w 90"/>
                <a:gd name="T1" fmla="*/ 1 h 235"/>
                <a:gd name="T2" fmla="*/ 1 w 90"/>
                <a:gd name="T3" fmla="*/ 0 h 235"/>
                <a:gd name="T4" fmla="*/ 0 60000 65536"/>
                <a:gd name="T5" fmla="*/ 0 60000 65536"/>
                <a:gd name="T6" fmla="*/ 0 w 90"/>
                <a:gd name="T7" fmla="*/ 0 h 235"/>
                <a:gd name="T8" fmla="*/ 90 w 90"/>
                <a:gd name="T9" fmla="*/ 235 h 2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0" h="235">
                  <a:moveTo>
                    <a:pt x="0" y="235"/>
                  </a:moveTo>
                  <a:lnTo>
                    <a:pt x="90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43" name="Rectangle 37"/>
          <p:cNvSpPr>
            <a:spLocks noChangeArrowheads="1"/>
          </p:cNvSpPr>
          <p:nvPr/>
        </p:nvSpPr>
        <p:spPr bwMode="auto">
          <a:xfrm>
            <a:off x="8487865" y="6125199"/>
            <a:ext cx="6751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  <a:latin typeface="Arial Narrow" pitchFamily="34" charset="0"/>
              </a:rPr>
              <a:t>???</a:t>
            </a:r>
            <a:endParaRPr lang="en-US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" name="Isosceles Triangle 2"/>
          <p:cNvSpPr/>
          <p:nvPr/>
        </p:nvSpPr>
        <p:spPr bwMode="auto">
          <a:xfrm>
            <a:off x="232013" y="5827594"/>
            <a:ext cx="237471" cy="204716"/>
          </a:xfrm>
          <a:prstGeom prst="triangle">
            <a:avLst/>
          </a:prstGeom>
          <a:solidFill>
            <a:schemeClr val="tx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55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25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25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2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22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2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2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22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2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2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22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225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225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22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22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2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2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22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2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2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2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26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26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26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26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26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26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26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26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2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2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322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2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2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322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2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2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322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2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2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32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25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2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2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2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2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322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225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2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2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22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22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322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322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90" grpId="0" animBg="1"/>
      <p:bldP spid="322591" grpId="0"/>
      <p:bldP spid="322592" grpId="0"/>
      <p:bldP spid="322593" grpId="0"/>
      <p:bldP spid="322594" grpId="0" animBg="1"/>
      <p:bldP spid="322595" grpId="0" animBg="1"/>
      <p:bldP spid="322596" grpId="0"/>
      <p:bldP spid="322597" grpId="0"/>
      <p:bldP spid="322598" grpId="0"/>
      <p:bldP spid="322599" grpId="0"/>
      <p:bldP spid="322601" grpId="0"/>
      <p:bldP spid="322602" grpId="0"/>
      <p:bldP spid="322603" grpId="0"/>
      <p:bldP spid="322607" grpId="0" animBg="1"/>
      <p:bldP spid="43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606425" y="469900"/>
            <a:ext cx="5537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Moment of inertia </a:t>
            </a:r>
            <a:r>
              <a:rPr lang="en-US" dirty="0" smtClean="0">
                <a:solidFill>
                  <a:srgbClr val="FF0000"/>
                </a:solidFill>
              </a:rPr>
              <a:t>formulas have </a:t>
            </a:r>
            <a:r>
              <a:rPr lang="en-US" dirty="0">
                <a:solidFill>
                  <a:srgbClr val="FF0000"/>
                </a:solidFill>
              </a:rPr>
              <a:t>been compiled for simple shapes,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e.g., </a:t>
            </a:r>
          </a:p>
        </p:txBody>
      </p:sp>
      <p:sp>
        <p:nvSpPr>
          <p:cNvPr id="15363" name="Rectangle 69"/>
          <p:cNvSpPr>
            <a:spLocks noChangeArrowheads="1"/>
          </p:cNvSpPr>
          <p:nvPr/>
        </p:nvSpPr>
        <p:spPr bwMode="auto">
          <a:xfrm>
            <a:off x="677863" y="1935163"/>
            <a:ext cx="76835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-- a solid sphere spinning about its central axis </a:t>
            </a:r>
          </a:p>
        </p:txBody>
      </p:sp>
      <p:sp>
        <p:nvSpPr>
          <p:cNvPr id="308294" name="Rectangle 70"/>
          <p:cNvSpPr>
            <a:spLocks noChangeArrowheads="1"/>
          </p:cNvSpPr>
          <p:nvPr/>
        </p:nvSpPr>
        <p:spPr bwMode="auto">
          <a:xfrm>
            <a:off x="1571625" y="1330325"/>
            <a:ext cx="1962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=</a:t>
            </a:r>
            <a:r>
              <a:rPr lang="en-US" dirty="0"/>
              <a:t> </a:t>
            </a:r>
            <a:r>
              <a:rPr lang="en-US" baseline="30000" dirty="0"/>
              <a:t>2</a:t>
            </a:r>
            <a:r>
              <a:rPr lang="en-US" dirty="0"/>
              <a:t>/</a:t>
            </a:r>
            <a:r>
              <a:rPr lang="en-US" baseline="-25000" dirty="0"/>
              <a:t>5</a:t>
            </a:r>
            <a:r>
              <a:rPr lang="en-US" dirty="0"/>
              <a:t> </a:t>
            </a:r>
            <a:r>
              <a:rPr lang="en-US" dirty="0" err="1"/>
              <a:t>MR</a:t>
            </a:r>
            <a:r>
              <a:rPr lang="en-US" baseline="30000" dirty="0" err="1"/>
              <a:t>2</a:t>
            </a:r>
            <a:r>
              <a:rPr lang="en-US" dirty="0"/>
              <a:t> </a:t>
            </a:r>
          </a:p>
        </p:txBody>
      </p:sp>
      <p:sp>
        <p:nvSpPr>
          <p:cNvPr id="308295" name="Text Box 71"/>
          <p:cNvSpPr txBox="1">
            <a:spLocks noChangeArrowheads="1"/>
          </p:cNvSpPr>
          <p:nvPr/>
        </p:nvSpPr>
        <p:spPr bwMode="auto">
          <a:xfrm>
            <a:off x="2711450" y="2724150"/>
            <a:ext cx="39385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-- a point mass M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   revolving at radius R</a:t>
            </a:r>
          </a:p>
        </p:txBody>
      </p:sp>
      <p:sp>
        <p:nvSpPr>
          <p:cNvPr id="308296" name="Text Box 72"/>
          <p:cNvSpPr txBox="1">
            <a:spLocks noChangeArrowheads="1"/>
          </p:cNvSpPr>
          <p:nvPr/>
        </p:nvSpPr>
        <p:spPr bwMode="auto">
          <a:xfrm>
            <a:off x="2714625" y="3590760"/>
            <a:ext cx="39385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-- a hollow sphere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   rotating about its axis</a:t>
            </a:r>
          </a:p>
        </p:txBody>
      </p:sp>
      <p:sp>
        <p:nvSpPr>
          <p:cNvPr id="308297" name="Text Box 73"/>
          <p:cNvSpPr txBox="1">
            <a:spLocks noChangeArrowheads="1"/>
          </p:cNvSpPr>
          <p:nvPr/>
        </p:nvSpPr>
        <p:spPr bwMode="auto">
          <a:xfrm>
            <a:off x="2701925" y="4449494"/>
            <a:ext cx="39385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-- a thin disc rotating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   about its axis</a:t>
            </a:r>
          </a:p>
        </p:txBody>
      </p:sp>
      <p:sp>
        <p:nvSpPr>
          <p:cNvPr id="308301" name="Rectangle 77"/>
          <p:cNvSpPr>
            <a:spLocks noChangeArrowheads="1"/>
          </p:cNvSpPr>
          <p:nvPr/>
        </p:nvSpPr>
        <p:spPr bwMode="auto">
          <a:xfrm>
            <a:off x="1096963" y="2724150"/>
            <a:ext cx="1495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>
                <a:solidFill>
                  <a:srgbClr val="FF0000"/>
                </a:solidFill>
              </a:rPr>
              <a:t> =</a:t>
            </a:r>
            <a:r>
              <a:rPr lang="en-US"/>
              <a:t> MR</a:t>
            </a:r>
            <a:r>
              <a:rPr lang="en-US" baseline="30000"/>
              <a:t>2</a:t>
            </a:r>
            <a:r>
              <a:rPr lang="en-US"/>
              <a:t> </a:t>
            </a:r>
          </a:p>
        </p:txBody>
      </p:sp>
      <p:sp>
        <p:nvSpPr>
          <p:cNvPr id="308302" name="Rectangle 78"/>
          <p:cNvSpPr>
            <a:spLocks noChangeArrowheads="1"/>
          </p:cNvSpPr>
          <p:nvPr/>
        </p:nvSpPr>
        <p:spPr bwMode="auto">
          <a:xfrm>
            <a:off x="860425" y="3592348"/>
            <a:ext cx="1962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>
                <a:solidFill>
                  <a:srgbClr val="FF0000"/>
                </a:solidFill>
              </a:rPr>
              <a:t> =</a:t>
            </a:r>
            <a:r>
              <a:rPr lang="en-US"/>
              <a:t> </a:t>
            </a:r>
            <a:r>
              <a:rPr lang="en-US" baseline="30000"/>
              <a:t>2</a:t>
            </a:r>
            <a:r>
              <a:rPr lang="en-US"/>
              <a:t>/</a:t>
            </a:r>
            <a:r>
              <a:rPr lang="en-US" baseline="-25000"/>
              <a:t>3</a:t>
            </a:r>
            <a:r>
              <a:rPr lang="en-US"/>
              <a:t> MR</a:t>
            </a:r>
            <a:r>
              <a:rPr lang="en-US" baseline="30000"/>
              <a:t>2</a:t>
            </a:r>
            <a:r>
              <a:rPr lang="en-US"/>
              <a:t> </a:t>
            </a:r>
          </a:p>
        </p:txBody>
      </p:sp>
      <p:sp>
        <p:nvSpPr>
          <p:cNvPr id="308303" name="Rectangle 79"/>
          <p:cNvSpPr>
            <a:spLocks noChangeArrowheads="1"/>
          </p:cNvSpPr>
          <p:nvPr/>
        </p:nvSpPr>
        <p:spPr bwMode="auto">
          <a:xfrm>
            <a:off x="873125" y="4451082"/>
            <a:ext cx="1962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>
                <a:solidFill>
                  <a:srgbClr val="FF0000"/>
                </a:solidFill>
              </a:rPr>
              <a:t> =</a:t>
            </a:r>
            <a:r>
              <a:rPr lang="en-US"/>
              <a:t> </a:t>
            </a:r>
            <a:r>
              <a:rPr lang="en-US" baseline="30000"/>
              <a:t>1</a:t>
            </a:r>
            <a:r>
              <a:rPr lang="en-US"/>
              <a:t>/</a:t>
            </a:r>
            <a:r>
              <a:rPr lang="en-US" baseline="-25000"/>
              <a:t>2</a:t>
            </a:r>
            <a:r>
              <a:rPr lang="en-US"/>
              <a:t> MR</a:t>
            </a:r>
            <a:r>
              <a:rPr lang="en-US" baseline="30000"/>
              <a:t>2</a:t>
            </a:r>
            <a:r>
              <a:rPr lang="en-US"/>
              <a:t> </a:t>
            </a:r>
          </a:p>
        </p:txBody>
      </p:sp>
      <p:pic>
        <p:nvPicPr>
          <p:cNvPr id="15371" name="Picture 8" descr="http://mies.dadeschools.net/images/planet_earth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6088" y="209550"/>
            <a:ext cx="1778000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2" descr="http://www.iaaf.org/mm/photo/competitions/worldchampionships/40855_w600xh400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19900" y="2779673"/>
            <a:ext cx="1908175" cy="842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4" descr="http://farm3.static.flickr.com/2064/2260804831_fe51c532b6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17549" y="3705101"/>
            <a:ext cx="1890713" cy="14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6" descr="http://www.textually.org/ringtonia/archives/images/set3/CD-Blank.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6275" y="5248461"/>
            <a:ext cx="1471613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06425" y="5779171"/>
            <a:ext cx="44791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What are the SI units for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5190300" y="5779171"/>
            <a:ext cx="10967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err="1" smtClean="0"/>
              <a:t>kg</a:t>
            </a:r>
            <a:r>
              <a:rPr lang="en-US" b="1" baseline="30000" dirty="0" err="1" smtClean="0"/>
              <a:t>.</a:t>
            </a:r>
            <a:r>
              <a:rPr lang="en-US" dirty="0" err="1" smtClean="0"/>
              <a:t>m</a:t>
            </a:r>
            <a:r>
              <a:rPr lang="en-US" baseline="30000" dirty="0" err="1" smtClean="0"/>
              <a:t>2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082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08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08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082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08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08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3082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3082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3082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94" grpId="0"/>
      <p:bldP spid="308295" grpId="0"/>
      <p:bldP spid="308296" grpId="0"/>
      <p:bldP spid="308297" grpId="0"/>
      <p:bldP spid="308301" grpId="0"/>
      <p:bldP spid="308302" grpId="0"/>
      <p:bldP spid="30830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88994" y="1425957"/>
            <a:ext cx="7726795" cy="479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sz="3200" dirty="0" smtClean="0">
                <a:solidFill>
                  <a:srgbClr val="FFFFFF"/>
                </a:solidFill>
              </a:rPr>
              <a:t>1. </a:t>
            </a:r>
            <a:r>
              <a:rPr lang="en-US" sz="3200" dirty="0" smtClean="0">
                <a:solidFill>
                  <a:srgbClr val="FFFFFF"/>
                </a:solidFill>
                <a:sym typeface="Wingdings" panose="05000000000000000000" pitchFamily="2" charset="2"/>
              </a:rPr>
              <a:t>Write a </a:t>
            </a:r>
            <a:r>
              <a:rPr lang="en-US" sz="3200" dirty="0" smtClean="0">
                <a:solidFill>
                  <a:srgbClr val="FFFFFF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lang="en-US" sz="3200" dirty="0" smtClean="0">
                <a:solidFill>
                  <a:srgbClr val="FFFFFF"/>
                </a:solidFill>
                <a:sym typeface="Wingdings" panose="05000000000000000000" pitchFamily="2" charset="2"/>
              </a:rPr>
              <a:t>F = 0 equation.</a:t>
            </a: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solidFill>
                <a:srgbClr val="FFFFFF"/>
              </a:solidFill>
              <a:sym typeface="Wingdings" panose="05000000000000000000" pitchFamily="2" charset="2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sz="3200" dirty="0" smtClean="0">
                <a:solidFill>
                  <a:srgbClr val="FFFFFF"/>
                </a:solidFill>
                <a:sym typeface="Wingdings" panose="05000000000000000000" pitchFamily="2" charset="2"/>
              </a:rPr>
              <a:t>2. Choose a convenient pivot point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3200" dirty="0">
                <a:solidFill>
                  <a:srgbClr val="FFFFFF"/>
                </a:solidFill>
                <a:sym typeface="Wingdings" panose="05000000000000000000" pitchFamily="2" charset="2"/>
              </a:rPr>
              <a:t>	</a:t>
            </a:r>
            <a:r>
              <a:rPr lang="en-US" sz="3200" dirty="0" smtClean="0">
                <a:solidFill>
                  <a:srgbClr val="FFFFFF"/>
                </a:solidFill>
                <a:sym typeface="Wingdings" panose="05000000000000000000" pitchFamily="2" charset="2"/>
              </a:rPr>
              <a:t>where an unknown acts on the system.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3200" dirty="0">
                <a:solidFill>
                  <a:srgbClr val="FFFFFF"/>
                </a:solidFill>
                <a:sym typeface="Wingdings" panose="05000000000000000000" pitchFamily="2" charset="2"/>
              </a:rPr>
              <a:t>	</a:t>
            </a:r>
            <a:r>
              <a:rPr lang="en-US" sz="3200" dirty="0" smtClean="0">
                <a:solidFill>
                  <a:srgbClr val="FFFFFF"/>
                </a:solidFill>
                <a:sym typeface="Wingdings" panose="05000000000000000000" pitchFamily="2" charset="2"/>
              </a:rPr>
              <a:t>Then write a </a:t>
            </a:r>
            <a:r>
              <a:rPr lang="en-US" sz="3200" dirty="0">
                <a:solidFill>
                  <a:srgbClr val="FFFFFF"/>
                </a:solidFill>
                <a:sym typeface="Wingdings" panose="05000000000000000000" pitchFamily="2" charset="2"/>
              </a:rPr>
              <a:t>	</a:t>
            </a:r>
            <a:r>
              <a:rPr lang="en-US" sz="3200" dirty="0" smtClean="0">
                <a:solidFill>
                  <a:srgbClr val="FFFFFF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St</a:t>
            </a:r>
            <a:r>
              <a:rPr lang="en-US" sz="3200" dirty="0" smtClean="0">
                <a:solidFill>
                  <a:srgbClr val="FFFFFF"/>
                </a:solidFill>
                <a:sym typeface="Wingdings" panose="05000000000000000000" pitchFamily="2" charset="2"/>
              </a:rPr>
              <a:t> = 0 equation.</a:t>
            </a: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solidFill>
                <a:srgbClr val="FFFFFF"/>
              </a:solidFill>
              <a:sym typeface="Wingdings" panose="05000000000000000000" pitchFamily="2" charset="2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sz="3200" dirty="0" smtClean="0">
                <a:solidFill>
                  <a:srgbClr val="FFFFFF"/>
                </a:solidFill>
                <a:sym typeface="Wingdings" panose="05000000000000000000" pitchFamily="2" charset="2"/>
              </a:rPr>
              <a:t>3. Solve the </a:t>
            </a:r>
            <a:r>
              <a:rPr lang="en-US" sz="3200" dirty="0">
                <a:solidFill>
                  <a:srgbClr val="FFFFFF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St</a:t>
            </a:r>
            <a:r>
              <a:rPr lang="en-US" sz="3200" dirty="0">
                <a:solidFill>
                  <a:srgbClr val="FFFFFF"/>
                </a:solidFill>
                <a:sym typeface="Wingdings" panose="05000000000000000000" pitchFamily="2" charset="2"/>
              </a:rPr>
              <a:t> = 0 </a:t>
            </a:r>
            <a:r>
              <a:rPr lang="en-US" sz="3200" dirty="0" smtClean="0">
                <a:solidFill>
                  <a:srgbClr val="FFFFFF"/>
                </a:solidFill>
                <a:sym typeface="Wingdings" panose="05000000000000000000" pitchFamily="2" charset="2"/>
              </a:rPr>
              <a:t>equation for the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3200" dirty="0">
                <a:solidFill>
                  <a:srgbClr val="FFFFFF"/>
                </a:solidFill>
                <a:sym typeface="Wingdings" panose="05000000000000000000" pitchFamily="2" charset="2"/>
              </a:rPr>
              <a:t>	</a:t>
            </a:r>
            <a:r>
              <a:rPr lang="en-US" sz="3200" dirty="0" smtClean="0">
                <a:solidFill>
                  <a:srgbClr val="FFFFFF"/>
                </a:solidFill>
                <a:sym typeface="Wingdings" panose="05000000000000000000" pitchFamily="2" charset="2"/>
              </a:rPr>
              <a:t>missing variable, then plug that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3200" dirty="0">
                <a:solidFill>
                  <a:srgbClr val="FFFFFF"/>
                </a:solidFill>
                <a:sym typeface="Wingdings" panose="05000000000000000000" pitchFamily="2" charset="2"/>
              </a:rPr>
              <a:t>	</a:t>
            </a:r>
            <a:r>
              <a:rPr lang="en-US" sz="3200" dirty="0" smtClean="0">
                <a:solidFill>
                  <a:srgbClr val="FFFFFF"/>
                </a:solidFill>
                <a:sym typeface="Wingdings" panose="05000000000000000000" pitchFamily="2" charset="2"/>
              </a:rPr>
              <a:t>back into </a:t>
            </a:r>
            <a:r>
              <a:rPr lang="en-US" sz="3200" dirty="0">
                <a:solidFill>
                  <a:srgbClr val="FFFFFF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lang="en-US" sz="3200" dirty="0">
                <a:solidFill>
                  <a:srgbClr val="FFFFFF"/>
                </a:solidFill>
                <a:sym typeface="Wingdings" panose="05000000000000000000" pitchFamily="2" charset="2"/>
              </a:rPr>
              <a:t>F = </a:t>
            </a:r>
            <a:r>
              <a:rPr lang="en-US" sz="3200" dirty="0" smtClean="0">
                <a:solidFill>
                  <a:srgbClr val="FFFFFF"/>
                </a:solidFill>
                <a:sym typeface="Wingdings" panose="05000000000000000000" pitchFamily="2" charset="2"/>
              </a:rPr>
              <a:t>0.</a:t>
            </a:r>
            <a:endParaRPr lang="en-US" sz="3200" dirty="0" smtClean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51510" y="415683"/>
            <a:ext cx="7562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3600" b="1" dirty="0" smtClean="0">
                <a:solidFill>
                  <a:srgbClr val="FFFF00"/>
                </a:solidFill>
              </a:rPr>
              <a:t>REVIEW: </a:t>
            </a:r>
            <a:r>
              <a:rPr lang="en-US" sz="3600" b="1" u="sng" dirty="0" smtClean="0">
                <a:solidFill>
                  <a:srgbClr val="FFFF00"/>
                </a:solidFill>
              </a:rPr>
              <a:t>Solving Beam Problems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0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41"/>
          <p:cNvSpPr>
            <a:spLocks noChangeArrowheads="1"/>
          </p:cNvSpPr>
          <p:nvPr/>
        </p:nvSpPr>
        <p:spPr bwMode="auto">
          <a:xfrm>
            <a:off x="590550" y="736600"/>
            <a:ext cx="3670300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Find reactions. </a:t>
            </a:r>
          </a:p>
          <a:p>
            <a:pPr algn="l"/>
            <a:r>
              <a:rPr lang="en-US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Ignore beam’s weight.</a:t>
            </a:r>
          </a:p>
        </p:txBody>
      </p:sp>
      <p:sp>
        <p:nvSpPr>
          <p:cNvPr id="341040" name="Rectangle 48"/>
          <p:cNvSpPr>
            <a:spLocks noChangeArrowheads="1"/>
          </p:cNvSpPr>
          <p:nvPr/>
        </p:nvSpPr>
        <p:spPr bwMode="auto">
          <a:xfrm>
            <a:off x="4075113" y="5251450"/>
            <a:ext cx="3735387" cy="124777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41041" name="Text Box 49"/>
          <p:cNvSpPr txBox="1">
            <a:spLocks noChangeArrowheads="1"/>
          </p:cNvSpPr>
          <p:nvPr/>
        </p:nvSpPr>
        <p:spPr bwMode="auto">
          <a:xfrm>
            <a:off x="2284413" y="3813175"/>
            <a:ext cx="32972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R</a:t>
            </a:r>
            <a:r>
              <a:rPr lang="en-US" baseline="-25000">
                <a:solidFill>
                  <a:srgbClr val="000000"/>
                </a:solidFill>
              </a:rPr>
              <a:t>A</a:t>
            </a:r>
            <a:r>
              <a:rPr lang="en-US">
                <a:solidFill>
                  <a:srgbClr val="000000"/>
                </a:solidFill>
              </a:rPr>
              <a:t> + R</a:t>
            </a:r>
            <a:r>
              <a:rPr lang="en-US" baseline="-25000">
                <a:solidFill>
                  <a:srgbClr val="000000"/>
                </a:solidFill>
              </a:rPr>
              <a:t>B</a:t>
            </a:r>
            <a:r>
              <a:rPr lang="en-US">
                <a:solidFill>
                  <a:srgbClr val="000000"/>
                </a:solidFill>
              </a:rPr>
              <a:t> – 2700 = 0</a:t>
            </a:r>
          </a:p>
        </p:txBody>
      </p:sp>
      <p:sp>
        <p:nvSpPr>
          <p:cNvPr id="341042" name="Rectangle 50"/>
          <p:cNvSpPr>
            <a:spLocks noChangeArrowheads="1"/>
          </p:cNvSpPr>
          <p:nvPr/>
        </p:nvSpPr>
        <p:spPr bwMode="auto">
          <a:xfrm>
            <a:off x="249238" y="3794125"/>
            <a:ext cx="1216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  <a:latin typeface="Symbol" pitchFamily="18" charset="2"/>
                <a:ea typeface="Times New Roman" pitchFamily="18" charset="0"/>
                <a:cs typeface="Arial" pitchFamily="34" charset="0"/>
              </a:rPr>
              <a:t>S</a:t>
            </a:r>
            <a:r>
              <a:rPr lang="en-US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F = 0</a:t>
            </a:r>
          </a:p>
        </p:txBody>
      </p:sp>
      <p:sp>
        <p:nvSpPr>
          <p:cNvPr id="341043" name="Rectangle 51"/>
          <p:cNvSpPr>
            <a:spLocks noChangeArrowheads="1"/>
          </p:cNvSpPr>
          <p:nvPr/>
        </p:nvSpPr>
        <p:spPr bwMode="auto">
          <a:xfrm>
            <a:off x="249238" y="4462463"/>
            <a:ext cx="1314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  <a:latin typeface="Symbol" pitchFamily="18" charset="2"/>
                <a:ea typeface="Times New Roman" pitchFamily="18" charset="0"/>
                <a:cs typeface="Arial" pitchFamily="34" charset="0"/>
              </a:rPr>
              <a:t>St</a:t>
            </a:r>
            <a:r>
              <a:rPr lang="en-US" baseline="-300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A</a:t>
            </a:r>
            <a:r>
              <a:rPr lang="en-US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= 0</a:t>
            </a:r>
          </a:p>
        </p:txBody>
      </p:sp>
      <p:sp>
        <p:nvSpPr>
          <p:cNvPr id="341044" name="Line 52"/>
          <p:cNvSpPr>
            <a:spLocks noChangeShapeType="1"/>
          </p:cNvSpPr>
          <p:nvPr/>
        </p:nvSpPr>
        <p:spPr bwMode="auto">
          <a:xfrm>
            <a:off x="1616075" y="4035425"/>
            <a:ext cx="5524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41045" name="Line 53"/>
          <p:cNvSpPr>
            <a:spLocks noChangeShapeType="1"/>
          </p:cNvSpPr>
          <p:nvPr/>
        </p:nvSpPr>
        <p:spPr bwMode="auto">
          <a:xfrm>
            <a:off x="1608138" y="4740275"/>
            <a:ext cx="5524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41046" name="Text Box 54"/>
          <p:cNvSpPr txBox="1">
            <a:spLocks noChangeArrowheads="1"/>
          </p:cNvSpPr>
          <p:nvPr/>
        </p:nvSpPr>
        <p:spPr bwMode="auto">
          <a:xfrm>
            <a:off x="2276475" y="4471988"/>
            <a:ext cx="14811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R</a:t>
            </a:r>
            <a:r>
              <a:rPr lang="en-US" baseline="-25000">
                <a:solidFill>
                  <a:srgbClr val="000000"/>
                </a:solidFill>
              </a:rPr>
              <a:t>B</a:t>
            </a:r>
            <a:r>
              <a:rPr lang="en-US">
                <a:solidFill>
                  <a:srgbClr val="000000"/>
                </a:solidFill>
              </a:rPr>
              <a:t>(7)</a:t>
            </a:r>
          </a:p>
        </p:txBody>
      </p:sp>
      <p:sp>
        <p:nvSpPr>
          <p:cNvPr id="341047" name="Rectangle 55"/>
          <p:cNvSpPr>
            <a:spLocks noChangeArrowheads="1"/>
          </p:cNvSpPr>
          <p:nvPr/>
        </p:nvSpPr>
        <p:spPr bwMode="auto">
          <a:xfrm>
            <a:off x="1644650" y="5329238"/>
            <a:ext cx="20431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Solve for… </a:t>
            </a:r>
          </a:p>
        </p:txBody>
      </p:sp>
      <p:sp>
        <p:nvSpPr>
          <p:cNvPr id="341048" name="Rectangle 56"/>
          <p:cNvSpPr>
            <a:spLocks noChangeArrowheads="1"/>
          </p:cNvSpPr>
          <p:nvPr/>
        </p:nvSpPr>
        <p:spPr bwMode="auto">
          <a:xfrm>
            <a:off x="4159250" y="5327650"/>
            <a:ext cx="29511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R</a:t>
            </a:r>
            <a:r>
              <a:rPr lang="en-US" baseline="-25000">
                <a:solidFill>
                  <a:srgbClr val="000000"/>
                </a:solidFill>
              </a:rPr>
              <a:t>B</a:t>
            </a:r>
            <a:r>
              <a:rPr lang="en-US">
                <a:solidFill>
                  <a:srgbClr val="000000"/>
                </a:solidFill>
              </a:rPr>
              <a:t> = 3.0 x 10</a:t>
            </a:r>
            <a:r>
              <a:rPr lang="en-US" baseline="30000">
                <a:solidFill>
                  <a:srgbClr val="000000"/>
                </a:solidFill>
              </a:rPr>
              <a:t>3</a:t>
            </a:r>
            <a:r>
              <a:rPr lang="en-US">
                <a:solidFill>
                  <a:srgbClr val="000000"/>
                </a:solidFill>
              </a:rPr>
              <a:t> N </a:t>
            </a:r>
          </a:p>
        </p:txBody>
      </p:sp>
      <p:sp>
        <p:nvSpPr>
          <p:cNvPr id="341049" name="Rectangle 57"/>
          <p:cNvSpPr>
            <a:spLocks noChangeArrowheads="1"/>
          </p:cNvSpPr>
          <p:nvPr/>
        </p:nvSpPr>
        <p:spPr bwMode="auto">
          <a:xfrm>
            <a:off x="1638300" y="5913438"/>
            <a:ext cx="2343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From </a:t>
            </a:r>
            <a:r>
              <a:rPr lang="en-US">
                <a:solidFill>
                  <a:srgbClr val="000000"/>
                </a:solidFill>
                <a:latin typeface="Symbol" pitchFamily="18" charset="2"/>
              </a:rPr>
              <a:t>S</a:t>
            </a:r>
            <a:r>
              <a:rPr lang="en-US">
                <a:solidFill>
                  <a:srgbClr val="000000"/>
                </a:solidFill>
              </a:rPr>
              <a:t>F = 0, </a:t>
            </a:r>
          </a:p>
        </p:txBody>
      </p:sp>
      <p:sp>
        <p:nvSpPr>
          <p:cNvPr id="341050" name="Rectangle 58"/>
          <p:cNvSpPr>
            <a:spLocks noChangeArrowheads="1"/>
          </p:cNvSpPr>
          <p:nvPr/>
        </p:nvSpPr>
        <p:spPr bwMode="auto">
          <a:xfrm>
            <a:off x="4160838" y="5927725"/>
            <a:ext cx="2254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R</a:t>
            </a:r>
            <a:r>
              <a:rPr lang="en-US" baseline="-25000">
                <a:solidFill>
                  <a:srgbClr val="000000"/>
                </a:solidFill>
              </a:rPr>
              <a:t>A</a:t>
            </a:r>
            <a:r>
              <a:rPr lang="en-US">
                <a:solidFill>
                  <a:srgbClr val="000000"/>
                </a:solidFill>
              </a:rPr>
              <a:t> = –300 N </a:t>
            </a:r>
          </a:p>
        </p:txBody>
      </p:sp>
      <p:sp>
        <p:nvSpPr>
          <p:cNvPr id="341051" name="Text Box 59"/>
          <p:cNvSpPr txBox="1">
            <a:spLocks noChangeArrowheads="1"/>
          </p:cNvSpPr>
          <p:nvPr/>
        </p:nvSpPr>
        <p:spPr bwMode="auto">
          <a:xfrm>
            <a:off x="8137525" y="4476750"/>
            <a:ext cx="788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= 0</a:t>
            </a:r>
          </a:p>
        </p:txBody>
      </p:sp>
      <p:sp>
        <p:nvSpPr>
          <p:cNvPr id="341052" name="Text Box 60"/>
          <p:cNvSpPr txBox="1">
            <a:spLocks noChangeArrowheads="1"/>
          </p:cNvSpPr>
          <p:nvPr/>
        </p:nvSpPr>
        <p:spPr bwMode="auto">
          <a:xfrm>
            <a:off x="3255963" y="4470400"/>
            <a:ext cx="17160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+ 800(5)</a:t>
            </a:r>
          </a:p>
        </p:txBody>
      </p:sp>
      <p:sp>
        <p:nvSpPr>
          <p:cNvPr id="341053" name="Text Box 61"/>
          <p:cNvSpPr txBox="1">
            <a:spLocks noChangeArrowheads="1"/>
          </p:cNvSpPr>
          <p:nvPr/>
        </p:nvSpPr>
        <p:spPr bwMode="auto">
          <a:xfrm>
            <a:off x="4713288" y="4470400"/>
            <a:ext cx="1831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– 1500(2)</a:t>
            </a:r>
          </a:p>
        </p:txBody>
      </p:sp>
      <p:sp>
        <p:nvSpPr>
          <p:cNvPr id="341054" name="Text Box 62"/>
          <p:cNvSpPr txBox="1">
            <a:spLocks noChangeArrowheads="1"/>
          </p:cNvSpPr>
          <p:nvPr/>
        </p:nvSpPr>
        <p:spPr bwMode="auto">
          <a:xfrm>
            <a:off x="6310313" y="4470400"/>
            <a:ext cx="2035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– 2000(11)</a:t>
            </a:r>
          </a:p>
        </p:txBody>
      </p:sp>
      <p:grpSp>
        <p:nvGrpSpPr>
          <p:cNvPr id="4" name="Group 64"/>
          <p:cNvGrpSpPr>
            <a:grpSpLocks/>
          </p:cNvGrpSpPr>
          <p:nvPr/>
        </p:nvGrpSpPr>
        <p:grpSpPr bwMode="auto">
          <a:xfrm>
            <a:off x="6592888" y="5935663"/>
            <a:ext cx="1298575" cy="519112"/>
            <a:chOff x="4315" y="3739"/>
            <a:chExt cx="818" cy="327"/>
          </a:xfrm>
        </p:grpSpPr>
        <p:sp>
          <p:nvSpPr>
            <p:cNvPr id="30741" name="Text Box 2"/>
            <p:cNvSpPr txBox="1">
              <a:spLocks noChangeArrowheads="1"/>
            </p:cNvSpPr>
            <p:nvPr/>
          </p:nvSpPr>
          <p:spPr bwMode="auto">
            <a:xfrm>
              <a:off x="4315" y="3739"/>
              <a:ext cx="81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>
                  <a:solidFill>
                    <a:srgbClr val="000000"/>
                  </a:solidFill>
                </a:rPr>
                <a:t>(i.e.,  )</a:t>
              </a:r>
            </a:p>
          </p:txBody>
        </p:sp>
        <p:sp>
          <p:nvSpPr>
            <p:cNvPr id="30742" name="Line 63"/>
            <p:cNvSpPr>
              <a:spLocks noChangeShapeType="1"/>
            </p:cNvSpPr>
            <p:nvPr/>
          </p:nvSpPr>
          <p:spPr bwMode="auto">
            <a:xfrm>
              <a:off x="4873" y="3786"/>
              <a:ext cx="0" cy="23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204957" y="243550"/>
            <a:ext cx="4559301" cy="3495676"/>
            <a:chOff x="4164013" y="325438"/>
            <a:chExt cx="4559301" cy="3495676"/>
          </a:xfrm>
        </p:grpSpPr>
        <p:sp>
          <p:nvSpPr>
            <p:cNvPr id="30743" name="Line 30"/>
            <p:cNvSpPr>
              <a:spLocks noChangeShapeType="1"/>
            </p:cNvSpPr>
            <p:nvPr/>
          </p:nvSpPr>
          <p:spPr bwMode="auto">
            <a:xfrm flipV="1">
              <a:off x="8096251" y="762001"/>
              <a:ext cx="0" cy="116522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lg" len="lg"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44" name="AutoShape 29"/>
            <p:cNvSpPr>
              <a:spLocks noChangeArrowheads="1"/>
            </p:cNvSpPr>
            <p:nvPr/>
          </p:nvSpPr>
          <p:spPr bwMode="auto">
            <a:xfrm>
              <a:off x="4454526" y="2073276"/>
              <a:ext cx="303213" cy="26193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0745" name="Oval 28"/>
            <p:cNvSpPr>
              <a:spLocks noChangeArrowheads="1"/>
            </p:cNvSpPr>
            <p:nvPr/>
          </p:nvSpPr>
          <p:spPr bwMode="auto">
            <a:xfrm>
              <a:off x="6784976" y="2073276"/>
              <a:ext cx="303213" cy="30321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0746" name="Line 27"/>
            <p:cNvSpPr>
              <a:spLocks noChangeShapeType="1"/>
            </p:cNvSpPr>
            <p:nvPr/>
          </p:nvSpPr>
          <p:spPr bwMode="auto">
            <a:xfrm flipV="1">
              <a:off x="6348413" y="1490663"/>
              <a:ext cx="0" cy="43656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47" name="Text Box 26"/>
            <p:cNvSpPr txBox="1">
              <a:spLocks noChangeArrowheads="1"/>
            </p:cNvSpPr>
            <p:nvPr/>
          </p:nvSpPr>
          <p:spPr bwMode="auto">
            <a:xfrm>
              <a:off x="4164013" y="3238501"/>
              <a:ext cx="755650" cy="582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>
                  <a:solidFill>
                    <a:srgbClr val="FF0000"/>
                  </a:solidFill>
                  <a:cs typeface="Times New Roman" pitchFamily="18" charset="0"/>
                </a:rPr>
                <a:t>R</a:t>
              </a:r>
              <a:r>
                <a:rPr lang="en-US" sz="2400" baseline="-30000">
                  <a:solidFill>
                    <a:srgbClr val="FF0000"/>
                  </a:solidFill>
                  <a:cs typeface="Times New Roman" pitchFamily="18" charset="0"/>
                </a:rPr>
                <a:t>A</a:t>
              </a:r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30748" name="Text Box 22"/>
            <p:cNvSpPr txBox="1">
              <a:spLocks noChangeArrowheads="1"/>
            </p:cNvSpPr>
            <p:nvPr/>
          </p:nvSpPr>
          <p:spPr bwMode="auto">
            <a:xfrm>
              <a:off x="6494463" y="3238501"/>
              <a:ext cx="755650" cy="582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>
                  <a:solidFill>
                    <a:srgbClr val="FF0000"/>
                  </a:solidFill>
                  <a:cs typeface="Times New Roman" pitchFamily="18" charset="0"/>
                </a:rPr>
                <a:t> R</a:t>
              </a:r>
              <a:r>
                <a:rPr lang="en-US" sz="2400" baseline="-30000">
                  <a:solidFill>
                    <a:srgbClr val="FF0000"/>
                  </a:solidFill>
                  <a:cs typeface="Times New Roman" pitchFamily="18" charset="0"/>
                </a:rPr>
                <a:t>B</a:t>
              </a:r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30749" name="Line 21"/>
            <p:cNvSpPr>
              <a:spLocks noChangeShapeType="1"/>
            </p:cNvSpPr>
            <p:nvPr/>
          </p:nvSpPr>
          <p:spPr bwMode="auto">
            <a:xfrm flipV="1">
              <a:off x="5183188" y="1054101"/>
              <a:ext cx="0" cy="87312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lg" len="lg"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50" name="Line 20"/>
            <p:cNvSpPr>
              <a:spLocks noChangeShapeType="1"/>
            </p:cNvSpPr>
            <p:nvPr/>
          </p:nvSpPr>
          <p:spPr bwMode="auto">
            <a:xfrm>
              <a:off x="5183188" y="2219326"/>
              <a:ext cx="0" cy="1019175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51" name="Line 19"/>
            <p:cNvSpPr>
              <a:spLocks noChangeShapeType="1"/>
            </p:cNvSpPr>
            <p:nvPr/>
          </p:nvSpPr>
          <p:spPr bwMode="auto">
            <a:xfrm>
              <a:off x="6931026" y="2365376"/>
              <a:ext cx="0" cy="87312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lg" len="lg"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52" name="Freeform 18"/>
            <p:cNvSpPr>
              <a:spLocks/>
            </p:cNvSpPr>
            <p:nvPr/>
          </p:nvSpPr>
          <p:spPr bwMode="auto">
            <a:xfrm>
              <a:off x="4600576" y="2317751"/>
              <a:ext cx="1588" cy="920750"/>
            </a:xfrm>
            <a:custGeom>
              <a:avLst/>
              <a:gdLst>
                <a:gd name="T0" fmla="*/ 0 w 1"/>
                <a:gd name="T1" fmla="*/ 0 h 1137"/>
                <a:gd name="T2" fmla="*/ 1 w 1"/>
                <a:gd name="T3" fmla="*/ 1 h 1137"/>
                <a:gd name="T4" fmla="*/ 0 60000 65536"/>
                <a:gd name="T5" fmla="*/ 0 60000 65536"/>
                <a:gd name="T6" fmla="*/ 0 w 1"/>
                <a:gd name="T7" fmla="*/ 0 h 1137"/>
                <a:gd name="T8" fmla="*/ 1 w 1"/>
                <a:gd name="T9" fmla="*/ 1137 h 11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137">
                  <a:moveTo>
                    <a:pt x="0" y="0"/>
                  </a:moveTo>
                  <a:lnTo>
                    <a:pt x="1" y="1137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 type="triangle" w="lg" len="lg"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53" name="Line 17"/>
            <p:cNvSpPr>
              <a:spLocks noChangeShapeType="1"/>
            </p:cNvSpPr>
            <p:nvPr/>
          </p:nvSpPr>
          <p:spPr bwMode="auto">
            <a:xfrm>
              <a:off x="8096251" y="2219326"/>
              <a:ext cx="0" cy="1019175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54" name="Line 16"/>
            <p:cNvSpPr>
              <a:spLocks noChangeShapeType="1"/>
            </p:cNvSpPr>
            <p:nvPr/>
          </p:nvSpPr>
          <p:spPr bwMode="auto">
            <a:xfrm>
              <a:off x="4600576" y="3092451"/>
              <a:ext cx="604838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55" name="Line 13"/>
            <p:cNvSpPr>
              <a:spLocks noChangeShapeType="1"/>
            </p:cNvSpPr>
            <p:nvPr/>
          </p:nvSpPr>
          <p:spPr bwMode="auto">
            <a:xfrm>
              <a:off x="6348413" y="2219326"/>
              <a:ext cx="0" cy="1019175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61" name="Text Box 25"/>
            <p:cNvSpPr txBox="1">
              <a:spLocks noChangeArrowheads="1"/>
            </p:cNvSpPr>
            <p:nvPr/>
          </p:nvSpPr>
          <p:spPr bwMode="auto">
            <a:xfrm>
              <a:off x="5911851" y="1054101"/>
              <a:ext cx="1058863" cy="582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>
                  <a:solidFill>
                    <a:srgbClr val="FF0000"/>
                  </a:solidFill>
                  <a:cs typeface="Times New Roman" pitchFamily="18" charset="0"/>
                </a:rPr>
                <a:t>800 N</a:t>
              </a:r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30762" name="Text Box 24"/>
            <p:cNvSpPr txBox="1">
              <a:spLocks noChangeArrowheads="1"/>
            </p:cNvSpPr>
            <p:nvPr/>
          </p:nvSpPr>
          <p:spPr bwMode="auto">
            <a:xfrm>
              <a:off x="4454526" y="2655888"/>
              <a:ext cx="908050" cy="582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  <a:cs typeface="Times New Roman" pitchFamily="18" charset="0"/>
                </a:rPr>
                <a:t>2 m</a:t>
              </a:r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30763" name="Text Box 23"/>
            <p:cNvSpPr txBox="1">
              <a:spLocks noChangeArrowheads="1"/>
            </p:cNvSpPr>
            <p:nvPr/>
          </p:nvSpPr>
          <p:spPr bwMode="auto">
            <a:xfrm>
              <a:off x="4600576" y="617538"/>
              <a:ext cx="1311275" cy="582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>
                  <a:solidFill>
                    <a:srgbClr val="FF0000"/>
                  </a:solidFill>
                  <a:cs typeface="Times New Roman" pitchFamily="18" charset="0"/>
                </a:rPr>
                <a:t>1500 N</a:t>
              </a:r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30764" name="Text Box 15"/>
            <p:cNvSpPr txBox="1">
              <a:spLocks noChangeArrowheads="1"/>
            </p:cNvSpPr>
            <p:nvPr/>
          </p:nvSpPr>
          <p:spPr bwMode="auto">
            <a:xfrm>
              <a:off x="7075489" y="2655888"/>
              <a:ext cx="908050" cy="582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  <a:cs typeface="Times New Roman" pitchFamily="18" charset="0"/>
                </a:rPr>
                <a:t>4 m</a:t>
              </a:r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30765" name="Text Box 14"/>
            <p:cNvSpPr txBox="1">
              <a:spLocks noChangeArrowheads="1"/>
            </p:cNvSpPr>
            <p:nvPr/>
          </p:nvSpPr>
          <p:spPr bwMode="auto">
            <a:xfrm>
              <a:off x="7513639" y="325438"/>
              <a:ext cx="1209675" cy="582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>
                  <a:solidFill>
                    <a:srgbClr val="FF0000"/>
                  </a:solidFill>
                  <a:cs typeface="Times New Roman" pitchFamily="18" charset="0"/>
                </a:rPr>
                <a:t>2000 N</a:t>
              </a:r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30766" name="Text Box 12"/>
            <p:cNvSpPr txBox="1">
              <a:spLocks noChangeArrowheads="1"/>
            </p:cNvSpPr>
            <p:nvPr/>
          </p:nvSpPr>
          <p:spPr bwMode="auto">
            <a:xfrm>
              <a:off x="5329239" y="2655888"/>
              <a:ext cx="908050" cy="582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  <a:cs typeface="Times New Roman" pitchFamily="18" charset="0"/>
                </a:rPr>
                <a:t>3 m</a:t>
              </a:r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30767" name="Text Box 11"/>
            <p:cNvSpPr txBox="1">
              <a:spLocks noChangeArrowheads="1"/>
            </p:cNvSpPr>
            <p:nvPr/>
          </p:nvSpPr>
          <p:spPr bwMode="auto">
            <a:xfrm>
              <a:off x="6173789" y="2655888"/>
              <a:ext cx="908050" cy="582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>
                  <a:solidFill>
                    <a:srgbClr val="FF0000"/>
                  </a:solidFill>
                  <a:cs typeface="Times New Roman" pitchFamily="18" charset="0"/>
                </a:rPr>
                <a:t>2 m</a:t>
              </a:r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30757" name="Rectangle 10"/>
            <p:cNvSpPr>
              <a:spLocks noChangeArrowheads="1"/>
            </p:cNvSpPr>
            <p:nvPr/>
          </p:nvSpPr>
          <p:spPr bwMode="auto">
            <a:xfrm>
              <a:off x="4600576" y="1927226"/>
              <a:ext cx="3495675" cy="1460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0758" name="Line 9"/>
            <p:cNvSpPr>
              <a:spLocks noChangeShapeType="1"/>
            </p:cNvSpPr>
            <p:nvPr/>
          </p:nvSpPr>
          <p:spPr bwMode="auto">
            <a:xfrm>
              <a:off x="5183188" y="3092451"/>
              <a:ext cx="1165225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59" name="Line 8"/>
            <p:cNvSpPr>
              <a:spLocks noChangeShapeType="1"/>
            </p:cNvSpPr>
            <p:nvPr/>
          </p:nvSpPr>
          <p:spPr bwMode="auto">
            <a:xfrm>
              <a:off x="6348413" y="3092451"/>
              <a:ext cx="604838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60" name="Line 7"/>
            <p:cNvSpPr>
              <a:spLocks noChangeShapeType="1"/>
            </p:cNvSpPr>
            <p:nvPr/>
          </p:nvSpPr>
          <p:spPr bwMode="auto">
            <a:xfrm>
              <a:off x="6931026" y="3092451"/>
              <a:ext cx="1165225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1057" name="Oval 65"/>
            <p:cNvSpPr>
              <a:spLocks noChangeArrowheads="1"/>
            </p:cNvSpPr>
            <p:nvPr/>
          </p:nvSpPr>
          <p:spPr bwMode="auto">
            <a:xfrm>
              <a:off x="4562475" y="1955800"/>
              <a:ext cx="88900" cy="88900"/>
            </a:xfrm>
            <a:prstGeom prst="ellipse">
              <a:avLst/>
            </a:prstGeom>
            <a:solidFill>
              <a:srgbClr val="00FF00"/>
            </a:solidFill>
            <a:ln w="22225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716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1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4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4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4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4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41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410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4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4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4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4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4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4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1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4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1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1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34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10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4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34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41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4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4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1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1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341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4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040" grpId="0" animBg="1"/>
      <p:bldP spid="341041" grpId="0"/>
      <p:bldP spid="341042" grpId="0"/>
      <p:bldP spid="341043" grpId="0"/>
      <p:bldP spid="341044" grpId="0" animBg="1"/>
      <p:bldP spid="341045" grpId="0" animBg="1"/>
      <p:bldP spid="341046" grpId="0"/>
      <p:bldP spid="341047" grpId="0"/>
      <p:bldP spid="341048" grpId="0"/>
      <p:bldP spid="341049" grpId="0"/>
      <p:bldP spid="341051" grpId="0"/>
      <p:bldP spid="341052" grpId="0"/>
      <p:bldP spid="341053" grpId="0"/>
      <p:bldP spid="34105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65"/>
          <p:cNvGrpSpPr>
            <a:grpSpLocks/>
          </p:cNvGrpSpPr>
          <p:nvPr/>
        </p:nvGrpSpPr>
        <p:grpSpPr bwMode="auto">
          <a:xfrm>
            <a:off x="269875" y="342900"/>
            <a:ext cx="8577263" cy="2227263"/>
            <a:chOff x="170" y="216"/>
            <a:chExt cx="5403" cy="1403"/>
          </a:xfrm>
        </p:grpSpPr>
        <p:sp>
          <p:nvSpPr>
            <p:cNvPr id="25658" name="Rectangle 6"/>
            <p:cNvSpPr>
              <a:spLocks noChangeArrowheads="1"/>
            </p:cNvSpPr>
            <p:nvPr/>
          </p:nvSpPr>
          <p:spPr bwMode="auto">
            <a:xfrm>
              <a:off x="170" y="216"/>
              <a:ext cx="5403" cy="1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FF0000"/>
                  </a:solidFill>
                </a:rPr>
                <a:t>A 14 m horiz. beam is supported at 4.0 m and 12.0 m</a:t>
              </a:r>
            </a:p>
            <a:p>
              <a:pPr algn="l"/>
              <a:r>
                <a:rPr lang="en-US">
                  <a:solidFill>
                    <a:srgbClr val="FF0000"/>
                  </a:solidFill>
                </a:rPr>
                <a:t>from left end. Point loads of 510 N    and 930 N    act</a:t>
              </a:r>
            </a:p>
            <a:p>
              <a:pPr algn="l"/>
              <a:r>
                <a:rPr lang="en-US">
                  <a:solidFill>
                    <a:srgbClr val="FF0000"/>
                  </a:solidFill>
                </a:rPr>
                <a:t>2.0 m and 9.0 m (respectively) from left. Beam’s</a:t>
              </a:r>
            </a:p>
            <a:p>
              <a:pPr algn="l"/>
              <a:r>
                <a:rPr lang="en-US">
                  <a:solidFill>
                    <a:srgbClr val="FF0000"/>
                  </a:solidFill>
                </a:rPr>
                <a:t>weight acts as a uniformly distributed load of 75 N/m</a:t>
              </a:r>
            </a:p>
            <a:p>
              <a:pPr algn="l"/>
              <a:r>
                <a:rPr lang="en-US">
                  <a:solidFill>
                    <a:srgbClr val="FF0000"/>
                  </a:solidFill>
                </a:rPr>
                <a:t>along entire beam. Find support reactions. </a:t>
              </a:r>
            </a:p>
          </p:txBody>
        </p:sp>
        <p:sp>
          <p:nvSpPr>
            <p:cNvPr id="25659" name="Line 7"/>
            <p:cNvSpPr>
              <a:spLocks noChangeShapeType="1"/>
            </p:cNvSpPr>
            <p:nvPr/>
          </p:nvSpPr>
          <p:spPr bwMode="auto">
            <a:xfrm>
              <a:off x="5028" y="531"/>
              <a:ext cx="0" cy="256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660" name="Line 8"/>
            <p:cNvSpPr>
              <a:spLocks noChangeShapeType="1"/>
            </p:cNvSpPr>
            <p:nvPr/>
          </p:nvSpPr>
          <p:spPr bwMode="auto">
            <a:xfrm>
              <a:off x="3749" y="540"/>
              <a:ext cx="0" cy="256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5603" name="AutoShape 10"/>
          <p:cNvSpPr>
            <a:spLocks noChangeArrowheads="1"/>
          </p:cNvSpPr>
          <p:nvPr/>
        </p:nvSpPr>
        <p:spPr bwMode="auto">
          <a:xfrm>
            <a:off x="2898775" y="4567238"/>
            <a:ext cx="360363" cy="31115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254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604" name="Oval 11"/>
          <p:cNvSpPr>
            <a:spLocks noChangeArrowheads="1"/>
          </p:cNvSpPr>
          <p:nvPr/>
        </p:nvSpPr>
        <p:spPr bwMode="auto">
          <a:xfrm>
            <a:off x="5780088" y="4538663"/>
            <a:ext cx="360362" cy="358775"/>
          </a:xfrm>
          <a:prstGeom prst="ellipse">
            <a:avLst/>
          </a:prstGeom>
          <a:solidFill>
            <a:srgbClr val="FF3300"/>
          </a:solidFill>
          <a:ln w="254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605" name="Line 12"/>
          <p:cNvSpPr>
            <a:spLocks noChangeShapeType="1"/>
          </p:cNvSpPr>
          <p:nvPr/>
        </p:nvSpPr>
        <p:spPr bwMode="auto">
          <a:xfrm flipV="1">
            <a:off x="2357438" y="3675063"/>
            <a:ext cx="0" cy="519112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triangle" w="lg" len="lg"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606" name="Text Box 13"/>
          <p:cNvSpPr txBox="1">
            <a:spLocks noChangeArrowheads="1"/>
          </p:cNvSpPr>
          <p:nvPr/>
        </p:nvSpPr>
        <p:spPr bwMode="auto">
          <a:xfrm>
            <a:off x="2538413" y="5921375"/>
            <a:ext cx="900112" cy="6905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R</a:t>
            </a:r>
            <a:r>
              <a:rPr lang="en-US" sz="2400" baseline="-25000">
                <a:solidFill>
                  <a:srgbClr val="FF0000"/>
                </a:solidFill>
              </a:rPr>
              <a:t>A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5607" name="Text Box 14"/>
          <p:cNvSpPr txBox="1">
            <a:spLocks noChangeArrowheads="1"/>
          </p:cNvSpPr>
          <p:nvPr/>
        </p:nvSpPr>
        <p:spPr bwMode="auto">
          <a:xfrm>
            <a:off x="1817688" y="3157538"/>
            <a:ext cx="1260475" cy="6905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510 N</a:t>
            </a:r>
          </a:p>
        </p:txBody>
      </p:sp>
      <p:sp>
        <p:nvSpPr>
          <p:cNvPr id="25608" name="Text Box 15"/>
          <p:cNvSpPr txBox="1">
            <a:spLocks noChangeArrowheads="1"/>
          </p:cNvSpPr>
          <p:nvPr/>
        </p:nvSpPr>
        <p:spPr bwMode="auto">
          <a:xfrm>
            <a:off x="3438525" y="5318125"/>
            <a:ext cx="1081088" cy="692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>
                <a:solidFill>
                  <a:srgbClr val="FF0000"/>
                </a:solidFill>
              </a:rPr>
              <a:t>5.0 m</a:t>
            </a:r>
          </a:p>
        </p:txBody>
      </p:sp>
      <p:sp>
        <p:nvSpPr>
          <p:cNvPr id="25609" name="Text Box 16"/>
          <p:cNvSpPr txBox="1">
            <a:spLocks noChangeArrowheads="1"/>
          </p:cNvSpPr>
          <p:nvPr/>
        </p:nvSpPr>
        <p:spPr bwMode="auto">
          <a:xfrm>
            <a:off x="7040563" y="3328988"/>
            <a:ext cx="1620837" cy="692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75 N/m</a:t>
            </a:r>
          </a:p>
        </p:txBody>
      </p:sp>
      <p:sp>
        <p:nvSpPr>
          <p:cNvPr id="25610" name="Text Box 17"/>
          <p:cNvSpPr txBox="1">
            <a:spLocks noChangeArrowheads="1"/>
          </p:cNvSpPr>
          <p:nvPr/>
        </p:nvSpPr>
        <p:spPr bwMode="auto">
          <a:xfrm>
            <a:off x="1457325" y="5318125"/>
            <a:ext cx="1081088" cy="692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>
                <a:solidFill>
                  <a:srgbClr val="FF0000"/>
                </a:solidFill>
              </a:rPr>
              <a:t>2.0 m</a:t>
            </a:r>
          </a:p>
        </p:txBody>
      </p:sp>
      <p:sp>
        <p:nvSpPr>
          <p:cNvPr id="25611" name="Text Box 18"/>
          <p:cNvSpPr txBox="1">
            <a:spLocks noChangeArrowheads="1"/>
          </p:cNvSpPr>
          <p:nvPr/>
        </p:nvSpPr>
        <p:spPr bwMode="auto">
          <a:xfrm>
            <a:off x="4338638" y="2811463"/>
            <a:ext cx="1260475" cy="6905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930 N</a:t>
            </a:r>
          </a:p>
        </p:txBody>
      </p:sp>
      <p:sp>
        <p:nvSpPr>
          <p:cNvPr id="25612" name="Text Box 19"/>
          <p:cNvSpPr txBox="1">
            <a:spLocks noChangeArrowheads="1"/>
          </p:cNvSpPr>
          <p:nvPr/>
        </p:nvSpPr>
        <p:spPr bwMode="auto">
          <a:xfrm>
            <a:off x="5599113" y="5921375"/>
            <a:ext cx="901700" cy="6905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R</a:t>
            </a:r>
            <a:r>
              <a:rPr lang="en-US" sz="2400" baseline="-25000">
                <a:solidFill>
                  <a:srgbClr val="FF0000"/>
                </a:solidFill>
              </a:rPr>
              <a:t>B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5613" name="Line 20"/>
          <p:cNvSpPr>
            <a:spLocks noChangeShapeType="1"/>
          </p:cNvSpPr>
          <p:nvPr/>
        </p:nvSpPr>
        <p:spPr bwMode="auto">
          <a:xfrm flipV="1">
            <a:off x="4879975" y="3328988"/>
            <a:ext cx="0" cy="865187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triangle" w="lg" len="lg"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614" name="Line 21"/>
          <p:cNvSpPr>
            <a:spLocks noChangeShapeType="1"/>
          </p:cNvSpPr>
          <p:nvPr/>
        </p:nvSpPr>
        <p:spPr bwMode="auto">
          <a:xfrm>
            <a:off x="2357438" y="4711700"/>
            <a:ext cx="0" cy="1209675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615" name="Rectangle 22"/>
          <p:cNvSpPr>
            <a:spLocks noChangeArrowheads="1"/>
          </p:cNvSpPr>
          <p:nvPr/>
        </p:nvSpPr>
        <p:spPr bwMode="auto">
          <a:xfrm>
            <a:off x="1636713" y="4365625"/>
            <a:ext cx="5043487" cy="173038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616" name="Rectangle 23"/>
          <p:cNvSpPr>
            <a:spLocks noChangeArrowheads="1"/>
          </p:cNvSpPr>
          <p:nvPr/>
        </p:nvSpPr>
        <p:spPr bwMode="auto">
          <a:xfrm>
            <a:off x="1636713" y="4194175"/>
            <a:ext cx="5043487" cy="171450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617" name="Line 24"/>
          <p:cNvSpPr>
            <a:spLocks noChangeShapeType="1"/>
          </p:cNvSpPr>
          <p:nvPr/>
        </p:nvSpPr>
        <p:spPr bwMode="auto">
          <a:xfrm flipV="1">
            <a:off x="1997075" y="4194175"/>
            <a:ext cx="0" cy="1714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618" name="Line 25"/>
          <p:cNvSpPr>
            <a:spLocks noChangeShapeType="1"/>
          </p:cNvSpPr>
          <p:nvPr/>
        </p:nvSpPr>
        <p:spPr bwMode="auto">
          <a:xfrm flipV="1">
            <a:off x="1817688" y="4194175"/>
            <a:ext cx="0" cy="1714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619" name="Line 26"/>
          <p:cNvSpPr>
            <a:spLocks noChangeShapeType="1"/>
          </p:cNvSpPr>
          <p:nvPr/>
        </p:nvSpPr>
        <p:spPr bwMode="auto">
          <a:xfrm flipV="1">
            <a:off x="2357438" y="4194175"/>
            <a:ext cx="0" cy="1714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620" name="Line 27"/>
          <p:cNvSpPr>
            <a:spLocks noChangeShapeType="1"/>
          </p:cNvSpPr>
          <p:nvPr/>
        </p:nvSpPr>
        <p:spPr bwMode="auto">
          <a:xfrm flipV="1">
            <a:off x="2178050" y="4194175"/>
            <a:ext cx="0" cy="1714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621" name="Line 28"/>
          <p:cNvSpPr>
            <a:spLocks noChangeShapeType="1"/>
          </p:cNvSpPr>
          <p:nvPr/>
        </p:nvSpPr>
        <p:spPr bwMode="auto">
          <a:xfrm flipV="1">
            <a:off x="2717800" y="4194175"/>
            <a:ext cx="0" cy="1714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622" name="Line 29"/>
          <p:cNvSpPr>
            <a:spLocks noChangeShapeType="1"/>
          </p:cNvSpPr>
          <p:nvPr/>
        </p:nvSpPr>
        <p:spPr bwMode="auto">
          <a:xfrm flipV="1">
            <a:off x="2538413" y="4194175"/>
            <a:ext cx="0" cy="1714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623" name="Line 30"/>
          <p:cNvSpPr>
            <a:spLocks noChangeShapeType="1"/>
          </p:cNvSpPr>
          <p:nvPr/>
        </p:nvSpPr>
        <p:spPr bwMode="auto">
          <a:xfrm flipV="1">
            <a:off x="3078163" y="4194175"/>
            <a:ext cx="0" cy="1714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624" name="Line 31"/>
          <p:cNvSpPr>
            <a:spLocks noChangeShapeType="1"/>
          </p:cNvSpPr>
          <p:nvPr/>
        </p:nvSpPr>
        <p:spPr bwMode="auto">
          <a:xfrm flipV="1">
            <a:off x="2898775" y="4194175"/>
            <a:ext cx="0" cy="1714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625" name="Line 32"/>
          <p:cNvSpPr>
            <a:spLocks noChangeShapeType="1"/>
          </p:cNvSpPr>
          <p:nvPr/>
        </p:nvSpPr>
        <p:spPr bwMode="auto">
          <a:xfrm flipV="1">
            <a:off x="3438525" y="4194175"/>
            <a:ext cx="0" cy="1714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626" name="Line 33"/>
          <p:cNvSpPr>
            <a:spLocks noChangeShapeType="1"/>
          </p:cNvSpPr>
          <p:nvPr/>
        </p:nvSpPr>
        <p:spPr bwMode="auto">
          <a:xfrm flipV="1">
            <a:off x="3259138" y="4194175"/>
            <a:ext cx="0" cy="1714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627" name="Line 34"/>
          <p:cNvSpPr>
            <a:spLocks noChangeShapeType="1"/>
          </p:cNvSpPr>
          <p:nvPr/>
        </p:nvSpPr>
        <p:spPr bwMode="auto">
          <a:xfrm flipV="1">
            <a:off x="3798888" y="4194175"/>
            <a:ext cx="0" cy="1714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628" name="Line 35"/>
          <p:cNvSpPr>
            <a:spLocks noChangeShapeType="1"/>
          </p:cNvSpPr>
          <p:nvPr/>
        </p:nvSpPr>
        <p:spPr bwMode="auto">
          <a:xfrm flipV="1">
            <a:off x="3617913" y="4194175"/>
            <a:ext cx="0" cy="1714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629" name="Line 36"/>
          <p:cNvSpPr>
            <a:spLocks noChangeShapeType="1"/>
          </p:cNvSpPr>
          <p:nvPr/>
        </p:nvSpPr>
        <p:spPr bwMode="auto">
          <a:xfrm flipV="1">
            <a:off x="4159250" y="4194175"/>
            <a:ext cx="0" cy="1714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630" name="Line 37"/>
          <p:cNvSpPr>
            <a:spLocks noChangeShapeType="1"/>
          </p:cNvSpPr>
          <p:nvPr/>
        </p:nvSpPr>
        <p:spPr bwMode="auto">
          <a:xfrm flipV="1">
            <a:off x="3978275" y="4194175"/>
            <a:ext cx="0" cy="1714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631" name="Line 38"/>
          <p:cNvSpPr>
            <a:spLocks noChangeShapeType="1"/>
          </p:cNvSpPr>
          <p:nvPr/>
        </p:nvSpPr>
        <p:spPr bwMode="auto">
          <a:xfrm flipV="1">
            <a:off x="4519613" y="4194175"/>
            <a:ext cx="0" cy="1714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632" name="Line 39"/>
          <p:cNvSpPr>
            <a:spLocks noChangeShapeType="1"/>
          </p:cNvSpPr>
          <p:nvPr/>
        </p:nvSpPr>
        <p:spPr bwMode="auto">
          <a:xfrm flipV="1">
            <a:off x="4338638" y="4194175"/>
            <a:ext cx="0" cy="1714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633" name="Line 40"/>
          <p:cNvSpPr>
            <a:spLocks noChangeShapeType="1"/>
          </p:cNvSpPr>
          <p:nvPr/>
        </p:nvSpPr>
        <p:spPr bwMode="auto">
          <a:xfrm flipV="1">
            <a:off x="4879975" y="4194175"/>
            <a:ext cx="0" cy="1714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634" name="Line 41"/>
          <p:cNvSpPr>
            <a:spLocks noChangeShapeType="1"/>
          </p:cNvSpPr>
          <p:nvPr/>
        </p:nvSpPr>
        <p:spPr bwMode="auto">
          <a:xfrm flipV="1">
            <a:off x="4699000" y="4194175"/>
            <a:ext cx="0" cy="1714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635" name="Line 42"/>
          <p:cNvSpPr>
            <a:spLocks noChangeShapeType="1"/>
          </p:cNvSpPr>
          <p:nvPr/>
        </p:nvSpPr>
        <p:spPr bwMode="auto">
          <a:xfrm flipV="1">
            <a:off x="5238750" y="4194175"/>
            <a:ext cx="0" cy="1714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636" name="Line 43"/>
          <p:cNvSpPr>
            <a:spLocks noChangeShapeType="1"/>
          </p:cNvSpPr>
          <p:nvPr/>
        </p:nvSpPr>
        <p:spPr bwMode="auto">
          <a:xfrm flipV="1">
            <a:off x="5059363" y="4194175"/>
            <a:ext cx="0" cy="1714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637" name="Line 44"/>
          <p:cNvSpPr>
            <a:spLocks noChangeShapeType="1"/>
          </p:cNvSpPr>
          <p:nvPr/>
        </p:nvSpPr>
        <p:spPr bwMode="auto">
          <a:xfrm flipV="1">
            <a:off x="5599113" y="4194175"/>
            <a:ext cx="0" cy="1714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638" name="Line 45"/>
          <p:cNvSpPr>
            <a:spLocks noChangeShapeType="1"/>
          </p:cNvSpPr>
          <p:nvPr/>
        </p:nvSpPr>
        <p:spPr bwMode="auto">
          <a:xfrm flipV="1">
            <a:off x="5419725" y="4194175"/>
            <a:ext cx="0" cy="1714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639" name="Line 46"/>
          <p:cNvSpPr>
            <a:spLocks noChangeShapeType="1"/>
          </p:cNvSpPr>
          <p:nvPr/>
        </p:nvSpPr>
        <p:spPr bwMode="auto">
          <a:xfrm flipV="1">
            <a:off x="5959475" y="4194175"/>
            <a:ext cx="0" cy="1714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640" name="Line 47"/>
          <p:cNvSpPr>
            <a:spLocks noChangeShapeType="1"/>
          </p:cNvSpPr>
          <p:nvPr/>
        </p:nvSpPr>
        <p:spPr bwMode="auto">
          <a:xfrm flipV="1">
            <a:off x="5780088" y="4194175"/>
            <a:ext cx="0" cy="1714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641" name="Line 48"/>
          <p:cNvSpPr>
            <a:spLocks noChangeShapeType="1"/>
          </p:cNvSpPr>
          <p:nvPr/>
        </p:nvSpPr>
        <p:spPr bwMode="auto">
          <a:xfrm flipV="1">
            <a:off x="6319838" y="4194175"/>
            <a:ext cx="0" cy="1714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642" name="Line 49"/>
          <p:cNvSpPr>
            <a:spLocks noChangeShapeType="1"/>
          </p:cNvSpPr>
          <p:nvPr/>
        </p:nvSpPr>
        <p:spPr bwMode="auto">
          <a:xfrm flipV="1">
            <a:off x="6140450" y="4194175"/>
            <a:ext cx="0" cy="1714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643" name="Line 50"/>
          <p:cNvSpPr>
            <a:spLocks noChangeShapeType="1"/>
          </p:cNvSpPr>
          <p:nvPr/>
        </p:nvSpPr>
        <p:spPr bwMode="auto">
          <a:xfrm flipV="1">
            <a:off x="6500813" y="4194175"/>
            <a:ext cx="0" cy="1714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644" name="Line 51"/>
          <p:cNvSpPr>
            <a:spLocks noChangeShapeType="1"/>
          </p:cNvSpPr>
          <p:nvPr/>
        </p:nvSpPr>
        <p:spPr bwMode="auto">
          <a:xfrm>
            <a:off x="5959475" y="4884738"/>
            <a:ext cx="0" cy="1036637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triangle" w="lg" len="lg"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645" name="Line 52"/>
          <p:cNvSpPr>
            <a:spLocks noChangeShapeType="1"/>
          </p:cNvSpPr>
          <p:nvPr/>
        </p:nvSpPr>
        <p:spPr bwMode="auto">
          <a:xfrm>
            <a:off x="3078163" y="4884738"/>
            <a:ext cx="0" cy="1036637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triangle" w="lg" len="lg"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646" name="Line 53"/>
          <p:cNvSpPr>
            <a:spLocks noChangeShapeType="1"/>
          </p:cNvSpPr>
          <p:nvPr/>
        </p:nvSpPr>
        <p:spPr bwMode="auto">
          <a:xfrm>
            <a:off x="1636713" y="4711700"/>
            <a:ext cx="0" cy="1209675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647" name="Line 54"/>
          <p:cNvSpPr>
            <a:spLocks noChangeShapeType="1"/>
          </p:cNvSpPr>
          <p:nvPr/>
        </p:nvSpPr>
        <p:spPr bwMode="auto">
          <a:xfrm>
            <a:off x="4879975" y="4711700"/>
            <a:ext cx="0" cy="1209675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648" name="Line 55"/>
          <p:cNvSpPr>
            <a:spLocks noChangeShapeType="1"/>
          </p:cNvSpPr>
          <p:nvPr/>
        </p:nvSpPr>
        <p:spPr bwMode="auto">
          <a:xfrm>
            <a:off x="6680200" y="4711700"/>
            <a:ext cx="0" cy="1209675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649" name="Line 56"/>
          <p:cNvSpPr>
            <a:spLocks noChangeShapeType="1"/>
          </p:cNvSpPr>
          <p:nvPr/>
        </p:nvSpPr>
        <p:spPr bwMode="auto">
          <a:xfrm>
            <a:off x="1636713" y="5748338"/>
            <a:ext cx="720725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650" name="Line 57"/>
          <p:cNvSpPr>
            <a:spLocks noChangeShapeType="1"/>
          </p:cNvSpPr>
          <p:nvPr/>
        </p:nvSpPr>
        <p:spPr bwMode="auto">
          <a:xfrm>
            <a:off x="2357438" y="5748338"/>
            <a:ext cx="720725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651" name="Line 58"/>
          <p:cNvSpPr>
            <a:spLocks noChangeShapeType="1"/>
          </p:cNvSpPr>
          <p:nvPr/>
        </p:nvSpPr>
        <p:spPr bwMode="auto">
          <a:xfrm>
            <a:off x="3078163" y="5748338"/>
            <a:ext cx="1801812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652" name="Line 59"/>
          <p:cNvSpPr>
            <a:spLocks noChangeShapeType="1"/>
          </p:cNvSpPr>
          <p:nvPr/>
        </p:nvSpPr>
        <p:spPr bwMode="auto">
          <a:xfrm>
            <a:off x="4879975" y="5748338"/>
            <a:ext cx="1079500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653" name="Line 60"/>
          <p:cNvSpPr>
            <a:spLocks noChangeShapeType="1"/>
          </p:cNvSpPr>
          <p:nvPr/>
        </p:nvSpPr>
        <p:spPr bwMode="auto">
          <a:xfrm>
            <a:off x="5959475" y="5748338"/>
            <a:ext cx="720725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654" name="Text Box 61"/>
          <p:cNvSpPr txBox="1">
            <a:spLocks noChangeArrowheads="1"/>
          </p:cNvSpPr>
          <p:nvPr/>
        </p:nvSpPr>
        <p:spPr bwMode="auto">
          <a:xfrm>
            <a:off x="2178050" y="5318125"/>
            <a:ext cx="1081088" cy="692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>
                <a:solidFill>
                  <a:srgbClr val="FF0000"/>
                </a:solidFill>
              </a:rPr>
              <a:t>2.0 m</a:t>
            </a:r>
          </a:p>
        </p:txBody>
      </p:sp>
      <p:sp>
        <p:nvSpPr>
          <p:cNvPr id="25655" name="Text Box 62"/>
          <p:cNvSpPr txBox="1">
            <a:spLocks noChangeArrowheads="1"/>
          </p:cNvSpPr>
          <p:nvPr/>
        </p:nvSpPr>
        <p:spPr bwMode="auto">
          <a:xfrm>
            <a:off x="4879975" y="5318125"/>
            <a:ext cx="1079500" cy="692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>
                <a:solidFill>
                  <a:srgbClr val="FF0000"/>
                </a:solidFill>
              </a:rPr>
              <a:t>3.0 m</a:t>
            </a:r>
          </a:p>
        </p:txBody>
      </p:sp>
      <p:sp>
        <p:nvSpPr>
          <p:cNvPr id="25656" name="Text Box 63"/>
          <p:cNvSpPr txBox="1">
            <a:spLocks noChangeArrowheads="1"/>
          </p:cNvSpPr>
          <p:nvPr/>
        </p:nvSpPr>
        <p:spPr bwMode="auto">
          <a:xfrm>
            <a:off x="5780088" y="5318125"/>
            <a:ext cx="1081087" cy="692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>
                <a:solidFill>
                  <a:srgbClr val="FF0000"/>
                </a:solidFill>
              </a:rPr>
              <a:t>2.0 m</a:t>
            </a:r>
          </a:p>
        </p:txBody>
      </p:sp>
      <p:sp>
        <p:nvSpPr>
          <p:cNvPr id="25657" name="Line 64"/>
          <p:cNvSpPr>
            <a:spLocks noChangeShapeType="1"/>
          </p:cNvSpPr>
          <p:nvPr/>
        </p:nvSpPr>
        <p:spPr bwMode="auto">
          <a:xfrm flipH="1">
            <a:off x="6680200" y="3675063"/>
            <a:ext cx="539750" cy="519112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69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858" name="Rectangle 250"/>
          <p:cNvSpPr>
            <a:spLocks noChangeArrowheads="1"/>
          </p:cNvSpPr>
          <p:nvPr/>
        </p:nvSpPr>
        <p:spPr bwMode="auto">
          <a:xfrm flipH="1">
            <a:off x="2566988" y="5965825"/>
            <a:ext cx="4400550" cy="65246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178"/>
          <p:cNvGrpSpPr>
            <a:grpSpLocks/>
          </p:cNvGrpSpPr>
          <p:nvPr/>
        </p:nvGrpSpPr>
        <p:grpSpPr bwMode="auto">
          <a:xfrm>
            <a:off x="2003425" y="2608263"/>
            <a:ext cx="2528888" cy="171450"/>
            <a:chOff x="1262" y="1814"/>
            <a:chExt cx="1593" cy="108"/>
          </a:xfrm>
        </p:grpSpPr>
        <p:sp>
          <p:nvSpPr>
            <p:cNvPr id="26691" name="Rectangle 102"/>
            <p:cNvSpPr>
              <a:spLocks noChangeArrowheads="1"/>
            </p:cNvSpPr>
            <p:nvPr/>
          </p:nvSpPr>
          <p:spPr bwMode="auto">
            <a:xfrm>
              <a:off x="1262" y="1814"/>
              <a:ext cx="1593" cy="108"/>
            </a:xfrm>
            <a:prstGeom prst="rect">
              <a:avLst/>
            </a:prstGeom>
            <a:noFill/>
            <a:ln w="25400">
              <a:solidFill>
                <a:srgbClr val="3399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92" name="Line 103"/>
            <p:cNvSpPr>
              <a:spLocks noChangeShapeType="1"/>
            </p:cNvSpPr>
            <p:nvPr/>
          </p:nvSpPr>
          <p:spPr bwMode="auto">
            <a:xfrm flipV="1">
              <a:off x="1495" y="1814"/>
              <a:ext cx="0" cy="108"/>
            </a:xfrm>
            <a:prstGeom prst="line">
              <a:avLst/>
            </a:prstGeom>
            <a:noFill/>
            <a:ln w="2540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93" name="Line 104"/>
            <p:cNvSpPr>
              <a:spLocks noChangeShapeType="1"/>
            </p:cNvSpPr>
            <p:nvPr/>
          </p:nvSpPr>
          <p:spPr bwMode="auto">
            <a:xfrm flipV="1">
              <a:off x="1382" y="1814"/>
              <a:ext cx="0" cy="108"/>
            </a:xfrm>
            <a:prstGeom prst="line">
              <a:avLst/>
            </a:prstGeom>
            <a:noFill/>
            <a:ln w="2540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94" name="Line 105"/>
            <p:cNvSpPr>
              <a:spLocks noChangeShapeType="1"/>
            </p:cNvSpPr>
            <p:nvPr/>
          </p:nvSpPr>
          <p:spPr bwMode="auto">
            <a:xfrm flipV="1">
              <a:off x="1722" y="1814"/>
              <a:ext cx="0" cy="108"/>
            </a:xfrm>
            <a:prstGeom prst="line">
              <a:avLst/>
            </a:prstGeom>
            <a:noFill/>
            <a:ln w="2540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95" name="Line 106"/>
            <p:cNvSpPr>
              <a:spLocks noChangeShapeType="1"/>
            </p:cNvSpPr>
            <p:nvPr/>
          </p:nvSpPr>
          <p:spPr bwMode="auto">
            <a:xfrm flipV="1">
              <a:off x="1609" y="1814"/>
              <a:ext cx="0" cy="108"/>
            </a:xfrm>
            <a:prstGeom prst="line">
              <a:avLst/>
            </a:prstGeom>
            <a:noFill/>
            <a:ln w="2540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96" name="Line 107"/>
            <p:cNvSpPr>
              <a:spLocks noChangeShapeType="1"/>
            </p:cNvSpPr>
            <p:nvPr/>
          </p:nvSpPr>
          <p:spPr bwMode="auto">
            <a:xfrm flipV="1">
              <a:off x="1949" y="1814"/>
              <a:ext cx="0" cy="108"/>
            </a:xfrm>
            <a:prstGeom prst="line">
              <a:avLst/>
            </a:prstGeom>
            <a:noFill/>
            <a:ln w="2540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97" name="Line 108"/>
            <p:cNvSpPr>
              <a:spLocks noChangeShapeType="1"/>
            </p:cNvSpPr>
            <p:nvPr/>
          </p:nvSpPr>
          <p:spPr bwMode="auto">
            <a:xfrm flipV="1">
              <a:off x="1836" y="1814"/>
              <a:ext cx="0" cy="108"/>
            </a:xfrm>
            <a:prstGeom prst="line">
              <a:avLst/>
            </a:prstGeom>
            <a:noFill/>
            <a:ln w="2540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98" name="Line 109"/>
            <p:cNvSpPr>
              <a:spLocks noChangeShapeType="1"/>
            </p:cNvSpPr>
            <p:nvPr/>
          </p:nvSpPr>
          <p:spPr bwMode="auto">
            <a:xfrm flipV="1">
              <a:off x="2176" y="1814"/>
              <a:ext cx="0" cy="108"/>
            </a:xfrm>
            <a:prstGeom prst="line">
              <a:avLst/>
            </a:prstGeom>
            <a:noFill/>
            <a:ln w="2540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99" name="Line 110"/>
            <p:cNvSpPr>
              <a:spLocks noChangeShapeType="1"/>
            </p:cNvSpPr>
            <p:nvPr/>
          </p:nvSpPr>
          <p:spPr bwMode="auto">
            <a:xfrm flipV="1">
              <a:off x="2063" y="1814"/>
              <a:ext cx="0" cy="108"/>
            </a:xfrm>
            <a:prstGeom prst="line">
              <a:avLst/>
            </a:prstGeom>
            <a:noFill/>
            <a:ln w="2540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00" name="Line 111"/>
            <p:cNvSpPr>
              <a:spLocks noChangeShapeType="1"/>
            </p:cNvSpPr>
            <p:nvPr/>
          </p:nvSpPr>
          <p:spPr bwMode="auto">
            <a:xfrm flipV="1">
              <a:off x="2403" y="1814"/>
              <a:ext cx="0" cy="108"/>
            </a:xfrm>
            <a:prstGeom prst="line">
              <a:avLst/>
            </a:prstGeom>
            <a:noFill/>
            <a:ln w="2540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01" name="Line 112"/>
            <p:cNvSpPr>
              <a:spLocks noChangeShapeType="1"/>
            </p:cNvSpPr>
            <p:nvPr/>
          </p:nvSpPr>
          <p:spPr bwMode="auto">
            <a:xfrm flipV="1">
              <a:off x="2290" y="1814"/>
              <a:ext cx="0" cy="108"/>
            </a:xfrm>
            <a:prstGeom prst="line">
              <a:avLst/>
            </a:prstGeom>
            <a:noFill/>
            <a:ln w="2540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02" name="Line 113"/>
            <p:cNvSpPr>
              <a:spLocks noChangeShapeType="1"/>
            </p:cNvSpPr>
            <p:nvPr/>
          </p:nvSpPr>
          <p:spPr bwMode="auto">
            <a:xfrm flipV="1">
              <a:off x="2630" y="1814"/>
              <a:ext cx="0" cy="108"/>
            </a:xfrm>
            <a:prstGeom prst="line">
              <a:avLst/>
            </a:prstGeom>
            <a:noFill/>
            <a:ln w="2540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03" name="Line 114"/>
            <p:cNvSpPr>
              <a:spLocks noChangeShapeType="1"/>
            </p:cNvSpPr>
            <p:nvPr/>
          </p:nvSpPr>
          <p:spPr bwMode="auto">
            <a:xfrm flipV="1">
              <a:off x="2516" y="1814"/>
              <a:ext cx="0" cy="108"/>
            </a:xfrm>
            <a:prstGeom prst="line">
              <a:avLst/>
            </a:prstGeom>
            <a:noFill/>
            <a:ln w="2540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04" name="Line 116"/>
            <p:cNvSpPr>
              <a:spLocks noChangeShapeType="1"/>
            </p:cNvSpPr>
            <p:nvPr/>
          </p:nvSpPr>
          <p:spPr bwMode="auto">
            <a:xfrm flipV="1">
              <a:off x="2743" y="1814"/>
              <a:ext cx="0" cy="108"/>
            </a:xfrm>
            <a:prstGeom prst="line">
              <a:avLst/>
            </a:prstGeom>
            <a:noFill/>
            <a:ln w="2540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179"/>
          <p:cNvGrpSpPr>
            <a:grpSpLocks/>
          </p:cNvGrpSpPr>
          <p:nvPr/>
        </p:nvGrpSpPr>
        <p:grpSpPr bwMode="auto">
          <a:xfrm>
            <a:off x="4535488" y="2608263"/>
            <a:ext cx="2513012" cy="171450"/>
            <a:chOff x="2857" y="1814"/>
            <a:chExt cx="1583" cy="108"/>
          </a:xfrm>
        </p:grpSpPr>
        <p:sp>
          <p:nvSpPr>
            <p:cNvPr id="26677" name="Line 117"/>
            <p:cNvSpPr>
              <a:spLocks noChangeShapeType="1"/>
            </p:cNvSpPr>
            <p:nvPr/>
          </p:nvSpPr>
          <p:spPr bwMode="auto">
            <a:xfrm flipV="1">
              <a:off x="3084" y="1814"/>
              <a:ext cx="0" cy="108"/>
            </a:xfrm>
            <a:prstGeom prst="line">
              <a:avLst/>
            </a:prstGeom>
            <a:noFill/>
            <a:ln w="2540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78" name="Line 118"/>
            <p:cNvSpPr>
              <a:spLocks noChangeShapeType="1"/>
            </p:cNvSpPr>
            <p:nvPr/>
          </p:nvSpPr>
          <p:spPr bwMode="auto">
            <a:xfrm flipV="1">
              <a:off x="2970" y="1814"/>
              <a:ext cx="0" cy="108"/>
            </a:xfrm>
            <a:prstGeom prst="line">
              <a:avLst/>
            </a:prstGeom>
            <a:noFill/>
            <a:ln w="2540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79" name="Line 119"/>
            <p:cNvSpPr>
              <a:spLocks noChangeShapeType="1"/>
            </p:cNvSpPr>
            <p:nvPr/>
          </p:nvSpPr>
          <p:spPr bwMode="auto">
            <a:xfrm flipV="1">
              <a:off x="3311" y="1814"/>
              <a:ext cx="0" cy="108"/>
            </a:xfrm>
            <a:prstGeom prst="line">
              <a:avLst/>
            </a:prstGeom>
            <a:noFill/>
            <a:ln w="2540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80" name="Line 120"/>
            <p:cNvSpPr>
              <a:spLocks noChangeShapeType="1"/>
            </p:cNvSpPr>
            <p:nvPr/>
          </p:nvSpPr>
          <p:spPr bwMode="auto">
            <a:xfrm flipV="1">
              <a:off x="3197" y="1814"/>
              <a:ext cx="0" cy="108"/>
            </a:xfrm>
            <a:prstGeom prst="line">
              <a:avLst/>
            </a:prstGeom>
            <a:noFill/>
            <a:ln w="2540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81" name="Line 121"/>
            <p:cNvSpPr>
              <a:spLocks noChangeShapeType="1"/>
            </p:cNvSpPr>
            <p:nvPr/>
          </p:nvSpPr>
          <p:spPr bwMode="auto">
            <a:xfrm flipV="1">
              <a:off x="3537" y="1814"/>
              <a:ext cx="0" cy="108"/>
            </a:xfrm>
            <a:prstGeom prst="line">
              <a:avLst/>
            </a:prstGeom>
            <a:noFill/>
            <a:ln w="2540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82" name="Line 122"/>
            <p:cNvSpPr>
              <a:spLocks noChangeShapeType="1"/>
            </p:cNvSpPr>
            <p:nvPr/>
          </p:nvSpPr>
          <p:spPr bwMode="auto">
            <a:xfrm flipV="1">
              <a:off x="3424" y="1814"/>
              <a:ext cx="0" cy="108"/>
            </a:xfrm>
            <a:prstGeom prst="line">
              <a:avLst/>
            </a:prstGeom>
            <a:noFill/>
            <a:ln w="2540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83" name="Line 123"/>
            <p:cNvSpPr>
              <a:spLocks noChangeShapeType="1"/>
            </p:cNvSpPr>
            <p:nvPr/>
          </p:nvSpPr>
          <p:spPr bwMode="auto">
            <a:xfrm flipV="1">
              <a:off x="3764" y="1814"/>
              <a:ext cx="0" cy="108"/>
            </a:xfrm>
            <a:prstGeom prst="line">
              <a:avLst/>
            </a:prstGeom>
            <a:noFill/>
            <a:ln w="2540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84" name="Line 124"/>
            <p:cNvSpPr>
              <a:spLocks noChangeShapeType="1"/>
            </p:cNvSpPr>
            <p:nvPr/>
          </p:nvSpPr>
          <p:spPr bwMode="auto">
            <a:xfrm flipV="1">
              <a:off x="3651" y="1814"/>
              <a:ext cx="0" cy="108"/>
            </a:xfrm>
            <a:prstGeom prst="line">
              <a:avLst/>
            </a:prstGeom>
            <a:noFill/>
            <a:ln w="2540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85" name="Line 125"/>
            <p:cNvSpPr>
              <a:spLocks noChangeShapeType="1"/>
            </p:cNvSpPr>
            <p:nvPr/>
          </p:nvSpPr>
          <p:spPr bwMode="auto">
            <a:xfrm flipV="1">
              <a:off x="3991" y="1814"/>
              <a:ext cx="0" cy="108"/>
            </a:xfrm>
            <a:prstGeom prst="line">
              <a:avLst/>
            </a:prstGeom>
            <a:noFill/>
            <a:ln w="2540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86" name="Line 126"/>
            <p:cNvSpPr>
              <a:spLocks noChangeShapeType="1"/>
            </p:cNvSpPr>
            <p:nvPr/>
          </p:nvSpPr>
          <p:spPr bwMode="auto">
            <a:xfrm flipV="1">
              <a:off x="3878" y="1814"/>
              <a:ext cx="0" cy="108"/>
            </a:xfrm>
            <a:prstGeom prst="line">
              <a:avLst/>
            </a:prstGeom>
            <a:noFill/>
            <a:ln w="2540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87" name="Line 127"/>
            <p:cNvSpPr>
              <a:spLocks noChangeShapeType="1"/>
            </p:cNvSpPr>
            <p:nvPr/>
          </p:nvSpPr>
          <p:spPr bwMode="auto">
            <a:xfrm flipV="1">
              <a:off x="4218" y="1814"/>
              <a:ext cx="0" cy="108"/>
            </a:xfrm>
            <a:prstGeom prst="line">
              <a:avLst/>
            </a:prstGeom>
            <a:noFill/>
            <a:ln w="2540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88" name="Line 128"/>
            <p:cNvSpPr>
              <a:spLocks noChangeShapeType="1"/>
            </p:cNvSpPr>
            <p:nvPr/>
          </p:nvSpPr>
          <p:spPr bwMode="auto">
            <a:xfrm flipV="1">
              <a:off x="4105" y="1814"/>
              <a:ext cx="0" cy="108"/>
            </a:xfrm>
            <a:prstGeom prst="line">
              <a:avLst/>
            </a:prstGeom>
            <a:noFill/>
            <a:ln w="2540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89" name="Line 129"/>
            <p:cNvSpPr>
              <a:spLocks noChangeShapeType="1"/>
            </p:cNvSpPr>
            <p:nvPr/>
          </p:nvSpPr>
          <p:spPr bwMode="auto">
            <a:xfrm flipV="1">
              <a:off x="4332" y="1814"/>
              <a:ext cx="0" cy="108"/>
            </a:xfrm>
            <a:prstGeom prst="line">
              <a:avLst/>
            </a:prstGeom>
            <a:noFill/>
            <a:ln w="2540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90" name="Rectangle 175"/>
            <p:cNvSpPr>
              <a:spLocks noChangeArrowheads="1"/>
            </p:cNvSpPr>
            <p:nvPr/>
          </p:nvSpPr>
          <p:spPr bwMode="auto">
            <a:xfrm>
              <a:off x="2857" y="1814"/>
              <a:ext cx="1583" cy="108"/>
            </a:xfrm>
            <a:prstGeom prst="rect">
              <a:avLst/>
            </a:prstGeom>
            <a:noFill/>
            <a:ln w="25400">
              <a:solidFill>
                <a:srgbClr val="3399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506413" y="111125"/>
            <a:ext cx="4616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To deal </a:t>
            </a:r>
            <a:r>
              <a:rPr lang="en-US" baseline="30000">
                <a:solidFill>
                  <a:srgbClr val="FF0000"/>
                </a:solidFill>
              </a:rPr>
              <a:t>w</a:t>
            </a:r>
            <a:r>
              <a:rPr lang="en-US">
                <a:solidFill>
                  <a:srgbClr val="FF0000"/>
                </a:solidFill>
              </a:rPr>
              <a:t>/distributed load… </a:t>
            </a:r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484188" y="606425"/>
            <a:ext cx="72564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Concentrate distributed load into a point load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		by taking... </a:t>
            </a:r>
          </a:p>
        </p:txBody>
      </p:sp>
      <p:sp>
        <p:nvSpPr>
          <p:cNvPr id="26631" name="Rectangle 9"/>
          <p:cNvSpPr>
            <a:spLocks noChangeArrowheads="1"/>
          </p:cNvSpPr>
          <p:nvPr/>
        </p:nvSpPr>
        <p:spPr bwMode="auto">
          <a:xfrm>
            <a:off x="514350" y="1454963"/>
            <a:ext cx="81980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This </a:t>
            </a:r>
            <a:r>
              <a:rPr lang="en-US" dirty="0" smtClean="0">
                <a:solidFill>
                  <a:srgbClr val="FF0000"/>
                </a:solidFill>
              </a:rPr>
              <a:t>____ </a:t>
            </a:r>
            <a:r>
              <a:rPr lang="en-US" dirty="0">
                <a:solidFill>
                  <a:srgbClr val="FF0000"/>
                </a:solidFill>
              </a:rPr>
              <a:t>N </a:t>
            </a:r>
            <a:r>
              <a:rPr lang="en-US" dirty="0" smtClean="0">
                <a:solidFill>
                  <a:srgbClr val="FF0000"/>
                </a:solidFill>
              </a:rPr>
              <a:t>force acts </a:t>
            </a:r>
            <a:r>
              <a:rPr lang="en-US" dirty="0">
                <a:solidFill>
                  <a:srgbClr val="FF0000"/>
                </a:solidFill>
              </a:rPr>
              <a:t>at </a:t>
            </a:r>
            <a:r>
              <a:rPr lang="en-US" u="sng" dirty="0" smtClean="0">
                <a:solidFill>
                  <a:srgbClr val="FF0000"/>
                </a:solidFill>
              </a:rPr>
              <a:t>centroid</a:t>
            </a:r>
            <a:r>
              <a:rPr lang="en-US" dirty="0" smtClean="0">
                <a:solidFill>
                  <a:srgbClr val="FF0000"/>
                </a:solidFill>
              </a:rPr>
              <a:t> of the dist. load.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632" name="AutoShape 12"/>
          <p:cNvSpPr>
            <a:spLocks noChangeArrowheads="1"/>
          </p:cNvSpPr>
          <p:nvPr/>
        </p:nvSpPr>
        <p:spPr bwMode="auto">
          <a:xfrm>
            <a:off x="3265488" y="2959100"/>
            <a:ext cx="360362" cy="31115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254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633" name="Oval 13"/>
          <p:cNvSpPr>
            <a:spLocks noChangeArrowheads="1"/>
          </p:cNvSpPr>
          <p:nvPr/>
        </p:nvSpPr>
        <p:spPr bwMode="auto">
          <a:xfrm>
            <a:off x="6146800" y="2959100"/>
            <a:ext cx="360363" cy="358775"/>
          </a:xfrm>
          <a:prstGeom prst="ellipse">
            <a:avLst/>
          </a:prstGeom>
          <a:solidFill>
            <a:srgbClr val="FF3300"/>
          </a:solidFill>
          <a:ln w="254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634" name="Line 14"/>
          <p:cNvSpPr>
            <a:spLocks noChangeShapeType="1"/>
          </p:cNvSpPr>
          <p:nvPr/>
        </p:nvSpPr>
        <p:spPr bwMode="auto">
          <a:xfrm flipV="1">
            <a:off x="2724150" y="2281238"/>
            <a:ext cx="0" cy="519112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triangle" w="lg" len="lg"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635" name="Text Box 15"/>
          <p:cNvSpPr txBox="1">
            <a:spLocks noChangeArrowheads="1"/>
          </p:cNvSpPr>
          <p:nvPr/>
        </p:nvSpPr>
        <p:spPr bwMode="auto">
          <a:xfrm>
            <a:off x="2905125" y="4341813"/>
            <a:ext cx="900113" cy="6905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R</a:t>
            </a:r>
            <a:r>
              <a:rPr lang="en-US" sz="2400" baseline="-25000">
                <a:solidFill>
                  <a:srgbClr val="FF0000"/>
                </a:solidFill>
              </a:rPr>
              <a:t>A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6636" name="Text Box 16"/>
          <p:cNvSpPr txBox="1">
            <a:spLocks noChangeArrowheads="1"/>
          </p:cNvSpPr>
          <p:nvPr/>
        </p:nvSpPr>
        <p:spPr bwMode="auto">
          <a:xfrm>
            <a:off x="1560513" y="2168525"/>
            <a:ext cx="1260475" cy="444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510 N</a:t>
            </a:r>
          </a:p>
        </p:txBody>
      </p:sp>
      <p:sp>
        <p:nvSpPr>
          <p:cNvPr id="26637" name="Text Box 17"/>
          <p:cNvSpPr txBox="1">
            <a:spLocks noChangeArrowheads="1"/>
          </p:cNvSpPr>
          <p:nvPr/>
        </p:nvSpPr>
        <p:spPr bwMode="auto">
          <a:xfrm>
            <a:off x="3805238" y="3751263"/>
            <a:ext cx="1081087" cy="692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>
                <a:solidFill>
                  <a:srgbClr val="FF0000"/>
                </a:solidFill>
              </a:rPr>
              <a:t>5.0 m</a:t>
            </a:r>
          </a:p>
        </p:txBody>
      </p:sp>
      <p:sp>
        <p:nvSpPr>
          <p:cNvPr id="26638" name="Text Box 19"/>
          <p:cNvSpPr txBox="1">
            <a:spLocks noChangeArrowheads="1"/>
          </p:cNvSpPr>
          <p:nvPr/>
        </p:nvSpPr>
        <p:spPr bwMode="auto">
          <a:xfrm>
            <a:off x="1824038" y="3751263"/>
            <a:ext cx="1081087" cy="692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>
                <a:solidFill>
                  <a:srgbClr val="FF0000"/>
                </a:solidFill>
              </a:rPr>
              <a:t>2.0 m</a:t>
            </a:r>
          </a:p>
        </p:txBody>
      </p:sp>
      <p:sp>
        <p:nvSpPr>
          <p:cNvPr id="26639" name="Text Box 20"/>
          <p:cNvSpPr txBox="1">
            <a:spLocks noChangeArrowheads="1"/>
          </p:cNvSpPr>
          <p:nvPr/>
        </p:nvSpPr>
        <p:spPr bwMode="auto">
          <a:xfrm>
            <a:off x="5157788" y="2098675"/>
            <a:ext cx="1260475" cy="428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930 N</a:t>
            </a:r>
          </a:p>
        </p:txBody>
      </p:sp>
      <p:sp>
        <p:nvSpPr>
          <p:cNvPr id="26640" name="Text Box 21"/>
          <p:cNvSpPr txBox="1">
            <a:spLocks noChangeArrowheads="1"/>
          </p:cNvSpPr>
          <p:nvPr/>
        </p:nvSpPr>
        <p:spPr bwMode="auto">
          <a:xfrm>
            <a:off x="5965825" y="4341813"/>
            <a:ext cx="901700" cy="6905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R</a:t>
            </a:r>
            <a:r>
              <a:rPr lang="en-US" sz="2400" baseline="-25000">
                <a:solidFill>
                  <a:srgbClr val="FF0000"/>
                </a:solidFill>
              </a:rPr>
              <a:t>B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6641" name="Line 22"/>
          <p:cNvSpPr>
            <a:spLocks noChangeShapeType="1"/>
          </p:cNvSpPr>
          <p:nvPr/>
        </p:nvSpPr>
        <p:spPr bwMode="auto">
          <a:xfrm flipV="1">
            <a:off x="5246688" y="2019868"/>
            <a:ext cx="0" cy="780481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triangle" w="lg" len="lg"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642" name="Line 23"/>
          <p:cNvSpPr>
            <a:spLocks noChangeShapeType="1"/>
          </p:cNvSpPr>
          <p:nvPr/>
        </p:nvSpPr>
        <p:spPr bwMode="auto">
          <a:xfrm>
            <a:off x="2724150" y="3132138"/>
            <a:ext cx="0" cy="1209675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643" name="Rectangle 24"/>
          <p:cNvSpPr>
            <a:spLocks noChangeArrowheads="1"/>
          </p:cNvSpPr>
          <p:nvPr/>
        </p:nvSpPr>
        <p:spPr bwMode="auto">
          <a:xfrm>
            <a:off x="2003425" y="2786063"/>
            <a:ext cx="5043488" cy="173037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644" name="Line 53"/>
          <p:cNvSpPr>
            <a:spLocks noChangeShapeType="1"/>
          </p:cNvSpPr>
          <p:nvPr/>
        </p:nvSpPr>
        <p:spPr bwMode="auto">
          <a:xfrm>
            <a:off x="6326188" y="3305175"/>
            <a:ext cx="0" cy="103663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triangle" w="lg" len="lg"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645" name="Line 54"/>
          <p:cNvSpPr>
            <a:spLocks noChangeShapeType="1"/>
          </p:cNvSpPr>
          <p:nvPr/>
        </p:nvSpPr>
        <p:spPr bwMode="auto">
          <a:xfrm>
            <a:off x="3444875" y="3305175"/>
            <a:ext cx="0" cy="103663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triangle" w="lg" len="lg"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646" name="Line 55"/>
          <p:cNvSpPr>
            <a:spLocks noChangeShapeType="1"/>
          </p:cNvSpPr>
          <p:nvPr/>
        </p:nvSpPr>
        <p:spPr bwMode="auto">
          <a:xfrm>
            <a:off x="2003425" y="3132138"/>
            <a:ext cx="0" cy="1209675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647" name="Line 56"/>
          <p:cNvSpPr>
            <a:spLocks noChangeShapeType="1"/>
          </p:cNvSpPr>
          <p:nvPr/>
        </p:nvSpPr>
        <p:spPr bwMode="auto">
          <a:xfrm>
            <a:off x="5246688" y="3132138"/>
            <a:ext cx="0" cy="1209675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648" name="Line 57"/>
          <p:cNvSpPr>
            <a:spLocks noChangeShapeType="1"/>
          </p:cNvSpPr>
          <p:nvPr/>
        </p:nvSpPr>
        <p:spPr bwMode="auto">
          <a:xfrm>
            <a:off x="7046913" y="3132138"/>
            <a:ext cx="0" cy="1209675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649" name="Line 58"/>
          <p:cNvSpPr>
            <a:spLocks noChangeShapeType="1"/>
          </p:cNvSpPr>
          <p:nvPr/>
        </p:nvSpPr>
        <p:spPr bwMode="auto">
          <a:xfrm>
            <a:off x="2003425" y="4168775"/>
            <a:ext cx="720725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650" name="Line 59"/>
          <p:cNvSpPr>
            <a:spLocks noChangeShapeType="1"/>
          </p:cNvSpPr>
          <p:nvPr/>
        </p:nvSpPr>
        <p:spPr bwMode="auto">
          <a:xfrm>
            <a:off x="2724150" y="4168775"/>
            <a:ext cx="720725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651" name="Line 60"/>
          <p:cNvSpPr>
            <a:spLocks noChangeShapeType="1"/>
          </p:cNvSpPr>
          <p:nvPr/>
        </p:nvSpPr>
        <p:spPr bwMode="auto">
          <a:xfrm>
            <a:off x="3444875" y="4168775"/>
            <a:ext cx="1801813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652" name="Line 61"/>
          <p:cNvSpPr>
            <a:spLocks noChangeShapeType="1"/>
          </p:cNvSpPr>
          <p:nvPr/>
        </p:nvSpPr>
        <p:spPr bwMode="auto">
          <a:xfrm>
            <a:off x="5246688" y="4168775"/>
            <a:ext cx="1079500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653" name="Line 62"/>
          <p:cNvSpPr>
            <a:spLocks noChangeShapeType="1"/>
          </p:cNvSpPr>
          <p:nvPr/>
        </p:nvSpPr>
        <p:spPr bwMode="auto">
          <a:xfrm>
            <a:off x="6326188" y="4168775"/>
            <a:ext cx="720725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654" name="Text Box 63"/>
          <p:cNvSpPr txBox="1">
            <a:spLocks noChangeArrowheads="1"/>
          </p:cNvSpPr>
          <p:nvPr/>
        </p:nvSpPr>
        <p:spPr bwMode="auto">
          <a:xfrm>
            <a:off x="2544763" y="3751263"/>
            <a:ext cx="1081087" cy="692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>
                <a:solidFill>
                  <a:srgbClr val="FF0000"/>
                </a:solidFill>
              </a:rPr>
              <a:t>2.0 m</a:t>
            </a:r>
          </a:p>
        </p:txBody>
      </p:sp>
      <p:sp>
        <p:nvSpPr>
          <p:cNvPr id="26655" name="Text Box 64"/>
          <p:cNvSpPr txBox="1">
            <a:spLocks noChangeArrowheads="1"/>
          </p:cNvSpPr>
          <p:nvPr/>
        </p:nvSpPr>
        <p:spPr bwMode="auto">
          <a:xfrm>
            <a:off x="5246688" y="3751263"/>
            <a:ext cx="1079500" cy="692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>
                <a:solidFill>
                  <a:srgbClr val="FF0000"/>
                </a:solidFill>
              </a:rPr>
              <a:t>3.0 m</a:t>
            </a:r>
          </a:p>
        </p:txBody>
      </p:sp>
      <p:sp>
        <p:nvSpPr>
          <p:cNvPr id="26656" name="Text Box 65"/>
          <p:cNvSpPr txBox="1">
            <a:spLocks noChangeArrowheads="1"/>
          </p:cNvSpPr>
          <p:nvPr/>
        </p:nvSpPr>
        <p:spPr bwMode="auto">
          <a:xfrm>
            <a:off x="6146800" y="3751263"/>
            <a:ext cx="1081088" cy="692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>
                <a:solidFill>
                  <a:srgbClr val="FF0000"/>
                </a:solidFill>
              </a:rPr>
              <a:t>2.0 m</a:t>
            </a:r>
          </a:p>
        </p:txBody>
      </p:sp>
      <p:sp>
        <p:nvSpPr>
          <p:cNvPr id="324676" name="Rectangle 68"/>
          <p:cNvSpPr>
            <a:spLocks noChangeArrowheads="1"/>
          </p:cNvSpPr>
          <p:nvPr/>
        </p:nvSpPr>
        <p:spPr bwMode="auto">
          <a:xfrm>
            <a:off x="4222750" y="1038225"/>
            <a:ext cx="41132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75 N/m (14 m) = 1050 N </a:t>
            </a:r>
          </a:p>
        </p:txBody>
      </p:sp>
      <p:sp>
        <p:nvSpPr>
          <p:cNvPr id="324677" name="Rectangle 69"/>
          <p:cNvSpPr>
            <a:spLocks noChangeArrowheads="1"/>
          </p:cNvSpPr>
          <p:nvPr/>
        </p:nvSpPr>
        <p:spPr bwMode="auto">
          <a:xfrm>
            <a:off x="1251943" y="1439554"/>
            <a:ext cx="1076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1050 </a:t>
            </a:r>
          </a:p>
        </p:txBody>
      </p:sp>
      <p:sp>
        <p:nvSpPr>
          <p:cNvPr id="324678" name="AutoShape 70"/>
          <p:cNvSpPr>
            <a:spLocks noChangeArrowheads="1"/>
          </p:cNvSpPr>
          <p:nvPr/>
        </p:nvSpPr>
        <p:spPr bwMode="auto">
          <a:xfrm>
            <a:off x="4365625" y="2035175"/>
            <a:ext cx="361950" cy="755650"/>
          </a:xfrm>
          <a:prstGeom prst="downArrow">
            <a:avLst>
              <a:gd name="adj1" fmla="val 50000"/>
              <a:gd name="adj2" fmla="val 52193"/>
            </a:avLst>
          </a:prstGeom>
          <a:solidFill>
            <a:srgbClr val="339966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4708" name="Text Box 100"/>
          <p:cNvSpPr txBox="1">
            <a:spLocks noChangeArrowheads="1"/>
          </p:cNvSpPr>
          <p:nvPr/>
        </p:nvSpPr>
        <p:spPr bwMode="auto">
          <a:xfrm>
            <a:off x="3192463" y="2060575"/>
            <a:ext cx="1260475" cy="444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>
                <a:solidFill>
                  <a:srgbClr val="009900"/>
                </a:solidFill>
              </a:rPr>
              <a:t>1050 N</a:t>
            </a:r>
          </a:p>
        </p:txBody>
      </p:sp>
      <p:grpSp>
        <p:nvGrpSpPr>
          <p:cNvPr id="4" name="Group 239"/>
          <p:cNvGrpSpPr>
            <a:grpSpLocks/>
          </p:cNvGrpSpPr>
          <p:nvPr/>
        </p:nvGrpSpPr>
        <p:grpSpPr bwMode="auto">
          <a:xfrm>
            <a:off x="6592888" y="1908175"/>
            <a:ext cx="1851025" cy="676275"/>
            <a:chOff x="4153" y="1373"/>
            <a:chExt cx="1166" cy="426"/>
          </a:xfrm>
        </p:grpSpPr>
        <p:sp>
          <p:nvSpPr>
            <p:cNvPr id="26675" name="Text Box 237"/>
            <p:cNvSpPr txBox="1">
              <a:spLocks noChangeArrowheads="1"/>
            </p:cNvSpPr>
            <p:nvPr/>
          </p:nvSpPr>
          <p:spPr bwMode="auto">
            <a:xfrm>
              <a:off x="4298" y="1373"/>
              <a:ext cx="1021" cy="28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>
                  <a:solidFill>
                    <a:srgbClr val="009900"/>
                  </a:solidFill>
                </a:rPr>
                <a:t>75 N/m</a:t>
              </a:r>
            </a:p>
          </p:txBody>
        </p:sp>
        <p:sp>
          <p:nvSpPr>
            <p:cNvPr id="26676" name="Line 238"/>
            <p:cNvSpPr>
              <a:spLocks noChangeShapeType="1"/>
            </p:cNvSpPr>
            <p:nvPr/>
          </p:nvSpPr>
          <p:spPr bwMode="auto">
            <a:xfrm flipH="1">
              <a:off x="4153" y="1591"/>
              <a:ext cx="258" cy="208"/>
            </a:xfrm>
            <a:prstGeom prst="line">
              <a:avLst/>
            </a:prstGeom>
            <a:noFill/>
            <a:ln w="2540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24848" name="Text Box 240"/>
          <p:cNvSpPr txBox="1">
            <a:spLocks noChangeArrowheads="1"/>
          </p:cNvSpPr>
          <p:nvPr/>
        </p:nvSpPr>
        <p:spPr bwMode="auto">
          <a:xfrm>
            <a:off x="2486025" y="4724400"/>
            <a:ext cx="32972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R</a:t>
            </a:r>
            <a:r>
              <a:rPr lang="en-US" baseline="-25000">
                <a:solidFill>
                  <a:srgbClr val="000000"/>
                </a:solidFill>
              </a:rPr>
              <a:t>A</a:t>
            </a:r>
            <a:r>
              <a:rPr lang="en-US">
                <a:solidFill>
                  <a:srgbClr val="000000"/>
                </a:solidFill>
              </a:rPr>
              <a:t> + R</a:t>
            </a:r>
            <a:r>
              <a:rPr lang="en-US" baseline="-25000">
                <a:solidFill>
                  <a:srgbClr val="000000"/>
                </a:solidFill>
              </a:rPr>
              <a:t>B</a:t>
            </a:r>
            <a:r>
              <a:rPr lang="en-US">
                <a:solidFill>
                  <a:srgbClr val="000000"/>
                </a:solidFill>
              </a:rPr>
              <a:t> – 2490 = 0</a:t>
            </a:r>
          </a:p>
        </p:txBody>
      </p:sp>
      <p:sp>
        <p:nvSpPr>
          <p:cNvPr id="324849" name="Rectangle 241"/>
          <p:cNvSpPr>
            <a:spLocks noChangeArrowheads="1"/>
          </p:cNvSpPr>
          <p:nvPr/>
        </p:nvSpPr>
        <p:spPr bwMode="auto">
          <a:xfrm>
            <a:off x="450850" y="4705350"/>
            <a:ext cx="1216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  <a:latin typeface="Symbol" pitchFamily="18" charset="2"/>
                <a:ea typeface="Times New Roman" pitchFamily="18" charset="0"/>
                <a:cs typeface="Arial" pitchFamily="34" charset="0"/>
              </a:rPr>
              <a:t>S</a:t>
            </a:r>
            <a:r>
              <a:rPr lang="en-US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F = 0</a:t>
            </a:r>
          </a:p>
        </p:txBody>
      </p:sp>
      <p:sp>
        <p:nvSpPr>
          <p:cNvPr id="324850" name="Rectangle 242"/>
          <p:cNvSpPr>
            <a:spLocks noChangeArrowheads="1"/>
          </p:cNvSpPr>
          <p:nvPr/>
        </p:nvSpPr>
        <p:spPr bwMode="auto">
          <a:xfrm>
            <a:off x="450850" y="5373688"/>
            <a:ext cx="1314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  <a:latin typeface="Symbol" pitchFamily="18" charset="2"/>
                <a:ea typeface="Times New Roman" pitchFamily="18" charset="0"/>
                <a:cs typeface="Arial" pitchFamily="34" charset="0"/>
              </a:rPr>
              <a:t>St</a:t>
            </a:r>
            <a:r>
              <a:rPr lang="en-US" baseline="-300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A</a:t>
            </a:r>
            <a:r>
              <a:rPr lang="en-US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= 0</a:t>
            </a:r>
          </a:p>
        </p:txBody>
      </p:sp>
      <p:sp>
        <p:nvSpPr>
          <p:cNvPr id="324851" name="Line 243"/>
          <p:cNvSpPr>
            <a:spLocks noChangeShapeType="1"/>
          </p:cNvSpPr>
          <p:nvPr/>
        </p:nvSpPr>
        <p:spPr bwMode="auto">
          <a:xfrm>
            <a:off x="1817688" y="4946650"/>
            <a:ext cx="5524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4852" name="Line 244"/>
          <p:cNvSpPr>
            <a:spLocks noChangeShapeType="1"/>
          </p:cNvSpPr>
          <p:nvPr/>
        </p:nvSpPr>
        <p:spPr bwMode="auto">
          <a:xfrm>
            <a:off x="1809750" y="5651500"/>
            <a:ext cx="5524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4853" name="Text Box 245"/>
          <p:cNvSpPr txBox="1">
            <a:spLocks noChangeArrowheads="1"/>
          </p:cNvSpPr>
          <p:nvPr/>
        </p:nvSpPr>
        <p:spPr bwMode="auto">
          <a:xfrm>
            <a:off x="2463800" y="5383213"/>
            <a:ext cx="14811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R</a:t>
            </a:r>
            <a:r>
              <a:rPr lang="en-US" baseline="-25000">
                <a:solidFill>
                  <a:srgbClr val="000000"/>
                </a:solidFill>
              </a:rPr>
              <a:t>B</a:t>
            </a:r>
            <a:r>
              <a:rPr lang="en-US">
                <a:solidFill>
                  <a:srgbClr val="000000"/>
                </a:solidFill>
              </a:rPr>
              <a:t>(8)</a:t>
            </a:r>
          </a:p>
        </p:txBody>
      </p:sp>
      <p:sp>
        <p:nvSpPr>
          <p:cNvPr id="324854" name="Text Box 246"/>
          <p:cNvSpPr txBox="1">
            <a:spLocks noChangeArrowheads="1"/>
          </p:cNvSpPr>
          <p:nvPr/>
        </p:nvSpPr>
        <p:spPr bwMode="auto">
          <a:xfrm>
            <a:off x="8008938" y="5387975"/>
            <a:ext cx="9604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= 0</a:t>
            </a:r>
          </a:p>
        </p:txBody>
      </p:sp>
      <p:sp>
        <p:nvSpPr>
          <p:cNvPr id="324855" name="Text Box 247"/>
          <p:cNvSpPr txBox="1">
            <a:spLocks noChangeArrowheads="1"/>
          </p:cNvSpPr>
          <p:nvPr/>
        </p:nvSpPr>
        <p:spPr bwMode="auto">
          <a:xfrm>
            <a:off x="3400425" y="5381625"/>
            <a:ext cx="17160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– 930(5)</a:t>
            </a:r>
          </a:p>
        </p:txBody>
      </p:sp>
      <p:sp>
        <p:nvSpPr>
          <p:cNvPr id="324856" name="Text Box 248"/>
          <p:cNvSpPr txBox="1">
            <a:spLocks noChangeArrowheads="1"/>
          </p:cNvSpPr>
          <p:nvPr/>
        </p:nvSpPr>
        <p:spPr bwMode="auto">
          <a:xfrm>
            <a:off x="4857750" y="5381625"/>
            <a:ext cx="18462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– 1050(3)</a:t>
            </a:r>
          </a:p>
        </p:txBody>
      </p:sp>
      <p:sp>
        <p:nvSpPr>
          <p:cNvPr id="324857" name="Text Box 249"/>
          <p:cNvSpPr txBox="1">
            <a:spLocks noChangeArrowheads="1"/>
          </p:cNvSpPr>
          <p:nvPr/>
        </p:nvSpPr>
        <p:spPr bwMode="auto">
          <a:xfrm>
            <a:off x="6481763" y="5376863"/>
            <a:ext cx="18462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+ 510(2)</a:t>
            </a:r>
          </a:p>
        </p:txBody>
      </p:sp>
      <p:sp>
        <p:nvSpPr>
          <p:cNvPr id="324859" name="Rectangle 251"/>
          <p:cNvSpPr>
            <a:spLocks noChangeArrowheads="1"/>
          </p:cNvSpPr>
          <p:nvPr/>
        </p:nvSpPr>
        <p:spPr bwMode="auto">
          <a:xfrm>
            <a:off x="2643188" y="6046788"/>
            <a:ext cx="21542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R</a:t>
            </a:r>
            <a:r>
              <a:rPr lang="en-US" baseline="-25000">
                <a:solidFill>
                  <a:srgbClr val="000000"/>
                </a:solidFill>
              </a:rPr>
              <a:t>B</a:t>
            </a:r>
            <a:r>
              <a:rPr lang="en-US">
                <a:solidFill>
                  <a:srgbClr val="000000"/>
                </a:solidFill>
              </a:rPr>
              <a:t> = 850 N, </a:t>
            </a:r>
          </a:p>
        </p:txBody>
      </p:sp>
      <p:sp>
        <p:nvSpPr>
          <p:cNvPr id="324860" name="Rectangle 252"/>
          <p:cNvSpPr>
            <a:spLocks noChangeArrowheads="1"/>
          </p:cNvSpPr>
          <p:nvPr/>
        </p:nvSpPr>
        <p:spPr bwMode="auto">
          <a:xfrm>
            <a:off x="4699000" y="6046788"/>
            <a:ext cx="2254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R</a:t>
            </a:r>
            <a:r>
              <a:rPr lang="en-US" baseline="-25000">
                <a:solidFill>
                  <a:srgbClr val="000000"/>
                </a:solidFill>
              </a:rPr>
              <a:t>A</a:t>
            </a:r>
            <a:r>
              <a:rPr lang="en-US">
                <a:solidFill>
                  <a:srgbClr val="000000"/>
                </a:solidFill>
              </a:rPr>
              <a:t> = 1640 N </a:t>
            </a:r>
          </a:p>
        </p:txBody>
      </p:sp>
      <p:sp>
        <p:nvSpPr>
          <p:cNvPr id="324864" name="Oval 256"/>
          <p:cNvSpPr>
            <a:spLocks noChangeArrowheads="1"/>
          </p:cNvSpPr>
          <p:nvPr/>
        </p:nvSpPr>
        <p:spPr bwMode="auto">
          <a:xfrm>
            <a:off x="3403600" y="2828925"/>
            <a:ext cx="88900" cy="88900"/>
          </a:xfrm>
          <a:prstGeom prst="ellipse">
            <a:avLst/>
          </a:prstGeom>
          <a:solidFill>
            <a:srgbClr val="00FF00"/>
          </a:solidFill>
          <a:ln w="22225" algn="ctr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65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24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46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4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4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24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324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248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248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24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24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4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4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2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4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324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24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24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24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24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4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4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32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8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4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4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4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48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48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48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48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48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48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48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48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4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24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32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24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24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324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24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24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324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24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24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324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24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24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32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24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24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324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24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24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324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324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858" grpId="0" animBg="1"/>
      <p:bldP spid="324676" grpId="0"/>
      <p:bldP spid="324677" grpId="0"/>
      <p:bldP spid="324678" grpId="0" animBg="1"/>
      <p:bldP spid="324708" grpId="0"/>
      <p:bldP spid="324848" grpId="0"/>
      <p:bldP spid="324849" grpId="0"/>
      <p:bldP spid="324850" grpId="0"/>
      <p:bldP spid="324851" grpId="0" animBg="1"/>
      <p:bldP spid="324852" grpId="0" animBg="1"/>
      <p:bldP spid="324853" grpId="0"/>
      <p:bldP spid="324854" grpId="0"/>
      <p:bldP spid="324855" grpId="0"/>
      <p:bldP spid="324856" grpId="0"/>
      <p:bldP spid="324857" grpId="0"/>
      <p:bldP spid="324859" grpId="0"/>
      <p:bldP spid="32486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-43534" y="1248533"/>
            <a:ext cx="9039654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C00000"/>
                </a:solidFill>
              </a:rPr>
              <a:t>	Here, we looked at two new beam problem cases:</a:t>
            </a:r>
          </a:p>
          <a:p>
            <a:pPr marL="342900" indent="-342900" algn="l">
              <a:spcBef>
                <a:spcPct val="20000"/>
              </a:spcBef>
            </a:pPr>
            <a:endParaRPr lang="en-US" sz="1100" dirty="0" smtClean="0">
              <a:solidFill>
                <a:srgbClr val="C00000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C00000"/>
                </a:solidFill>
              </a:rPr>
              <a:t>	</a:t>
            </a:r>
            <a:r>
              <a:rPr lang="en-US" dirty="0" smtClean="0">
                <a:solidFill>
                  <a:srgbClr val="C00000"/>
                </a:solidFill>
              </a:rPr>
              <a:t>1. We always have to assume a reaction force points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C00000"/>
                </a:solidFill>
              </a:rPr>
              <a:t>	</a:t>
            </a:r>
            <a:r>
              <a:rPr lang="en-US" dirty="0" smtClean="0">
                <a:solidFill>
                  <a:srgbClr val="C00000"/>
                </a:solidFill>
              </a:rPr>
              <a:t> 	in a certain direction. If we solve for a force and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C00000"/>
                </a:solidFill>
              </a:rPr>
              <a:t>	</a:t>
            </a:r>
            <a:r>
              <a:rPr lang="en-US" dirty="0" smtClean="0">
                <a:solidFill>
                  <a:srgbClr val="C00000"/>
                </a:solidFill>
              </a:rPr>
              <a:t>	it comes out (–), it just means the force acts in the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C00000"/>
                </a:solidFill>
              </a:rPr>
              <a:t>	</a:t>
            </a:r>
            <a:r>
              <a:rPr lang="en-US" dirty="0" smtClean="0">
                <a:solidFill>
                  <a:srgbClr val="C00000"/>
                </a:solidFill>
              </a:rPr>
              <a:t>	opposite direction to what we had assumed.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C00000"/>
                </a:solidFill>
              </a:rPr>
              <a:t>	</a:t>
            </a:r>
            <a:r>
              <a:rPr lang="en-US" dirty="0" smtClean="0">
                <a:solidFill>
                  <a:srgbClr val="C00000"/>
                </a:solidFill>
              </a:rPr>
              <a:t>2. 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The effect of a uniformly distributed load (on the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	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	reactions, anyway) is the same as if the ENTIRE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	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	distributed load acted as a point load at the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	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	</a:t>
            </a:r>
            <a:r>
              <a:rPr lang="en-US" u="sng" dirty="0" smtClean="0">
                <a:solidFill>
                  <a:srgbClr val="C00000"/>
                </a:solidFill>
                <a:sym typeface="Wingdings" panose="05000000000000000000" pitchFamily="2" charset="2"/>
              </a:rPr>
              <a:t>centroid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 of the distributed load.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094884" y="5839928"/>
            <a:ext cx="4046812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John Bergmann</a:t>
            </a:r>
          </a:p>
          <a:p>
            <a:pPr marL="342900" indent="-342900" algn="r">
              <a:spcBef>
                <a:spcPct val="20000"/>
              </a:spcBef>
            </a:pPr>
            <a:r>
              <a:rPr lang="en-US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www.teachnlearnchem.com</a:t>
            </a:r>
            <a:endParaRPr lang="en-US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76886" y="388387"/>
            <a:ext cx="70214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b="1" dirty="0" smtClean="0">
                <a:solidFill>
                  <a:srgbClr val="000000"/>
                </a:solidFill>
              </a:rPr>
              <a:t>FINAL THOUGHTS: </a:t>
            </a:r>
            <a:r>
              <a:rPr lang="en-US" b="1" u="sng" dirty="0" smtClean="0">
                <a:solidFill>
                  <a:srgbClr val="000000"/>
                </a:solidFill>
              </a:rPr>
              <a:t>Static Equilibrium, 3</a:t>
            </a:r>
          </a:p>
        </p:txBody>
      </p:sp>
    </p:spTree>
    <p:extLst>
      <p:ext uri="{BB962C8B-B14F-4D97-AF65-F5344CB8AC3E}">
        <p14:creationId xmlns:p14="http://schemas.microsoft.com/office/powerpoint/2010/main" val="320110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65201" y="919362"/>
            <a:ext cx="8686993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C00000"/>
                </a:solidFill>
              </a:rPr>
              <a:t>1. A rotating object spins about its center of mass.</a:t>
            </a:r>
            <a:endParaRPr lang="en-US" u="sng" dirty="0" smtClean="0">
              <a:solidFill>
                <a:srgbClr val="C00000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C00000"/>
                </a:solidFill>
              </a:rPr>
              <a:t>2. </a:t>
            </a:r>
            <a:r>
              <a:rPr lang="en-US" u="sng" dirty="0" smtClean="0">
                <a:solidFill>
                  <a:srgbClr val="C00000"/>
                </a:solidFill>
              </a:rPr>
              <a:t>Translational motion</a:t>
            </a:r>
            <a:r>
              <a:rPr lang="en-US" dirty="0" smtClean="0">
                <a:solidFill>
                  <a:srgbClr val="C00000"/>
                </a:solidFill>
              </a:rPr>
              <a:t> is here-to-there motion. We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C00000"/>
                </a:solidFill>
              </a:rPr>
              <a:t>	often treat objects as </a:t>
            </a:r>
            <a:r>
              <a:rPr lang="en-US" u="sng" dirty="0" smtClean="0">
                <a:solidFill>
                  <a:srgbClr val="C00000"/>
                </a:solidFill>
              </a:rPr>
              <a:t>point masses</a:t>
            </a:r>
            <a:r>
              <a:rPr lang="en-US" dirty="0" smtClean="0">
                <a:solidFill>
                  <a:srgbClr val="C00000"/>
                </a:solidFill>
              </a:rPr>
              <a:t> when we model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C00000"/>
                </a:solidFill>
              </a:rPr>
              <a:t>	translational motion.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C00000"/>
                </a:solidFill>
              </a:rPr>
              <a:t>3. </a:t>
            </a:r>
            <a:r>
              <a:rPr lang="en-US" u="sng" dirty="0" smtClean="0">
                <a:solidFill>
                  <a:srgbClr val="C00000"/>
                </a:solidFill>
              </a:rPr>
              <a:t>Rotational motion</a:t>
            </a:r>
            <a:r>
              <a:rPr lang="en-US" dirty="0" smtClean="0">
                <a:solidFill>
                  <a:srgbClr val="C00000"/>
                </a:solidFill>
              </a:rPr>
              <a:t> involves circular motion or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C00000"/>
                </a:solidFill>
              </a:rPr>
              <a:t>	</a:t>
            </a:r>
            <a:r>
              <a:rPr lang="en-US" dirty="0" smtClean="0">
                <a:solidFill>
                  <a:srgbClr val="C00000"/>
                </a:solidFill>
              </a:rPr>
              <a:t>spinning. We often treat objects as </a:t>
            </a:r>
            <a:r>
              <a:rPr lang="en-US" u="sng" dirty="0" smtClean="0">
                <a:solidFill>
                  <a:srgbClr val="C00000"/>
                </a:solidFill>
              </a:rPr>
              <a:t>extended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C00000"/>
                </a:solidFill>
              </a:rPr>
              <a:t>	</a:t>
            </a:r>
            <a:r>
              <a:rPr lang="en-US" u="sng" dirty="0" smtClean="0">
                <a:solidFill>
                  <a:srgbClr val="C00000"/>
                </a:solidFill>
              </a:rPr>
              <a:t>masses</a:t>
            </a:r>
            <a:r>
              <a:rPr lang="en-US" dirty="0" smtClean="0">
                <a:solidFill>
                  <a:srgbClr val="C00000"/>
                </a:solidFill>
              </a:rPr>
              <a:t> when we model rotational motion.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C00000"/>
                </a:solidFill>
              </a:rPr>
              <a:t>4. The </a:t>
            </a:r>
            <a:r>
              <a:rPr lang="en-US" u="sng" dirty="0" smtClean="0">
                <a:solidFill>
                  <a:srgbClr val="C00000"/>
                </a:solidFill>
              </a:rPr>
              <a:t>moment of inertia</a:t>
            </a:r>
            <a:r>
              <a:rPr lang="en-US" dirty="0" smtClean="0">
                <a:solidFill>
                  <a:srgbClr val="C00000"/>
                </a:solidFill>
              </a:rPr>
              <a:t> is an object’s 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resistance to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	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changing its state of rotation. Its value is related to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	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an object’s mass and geometry, and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	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its SI unit is kg-</a:t>
            </a:r>
            <a:r>
              <a:rPr lang="en-US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m</a:t>
            </a:r>
            <a:r>
              <a:rPr lang="en-US" baseline="3000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2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094884" y="5839928"/>
            <a:ext cx="4046812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John Bergmann</a:t>
            </a:r>
          </a:p>
          <a:p>
            <a:pPr marL="342900" indent="-342900" algn="r">
              <a:spcBef>
                <a:spcPct val="20000"/>
              </a:spcBef>
            </a:pPr>
            <a:r>
              <a:rPr lang="en-US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www.teachnlearnchem.com</a:t>
            </a:r>
            <a:endParaRPr lang="en-US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21347" y="286295"/>
            <a:ext cx="60773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800100" lvl="1" indent="-342900">
              <a:spcBef>
                <a:spcPct val="20000"/>
              </a:spcBef>
            </a:pPr>
            <a:r>
              <a:rPr lang="en-US" b="1" dirty="0" smtClean="0">
                <a:solidFill>
                  <a:srgbClr val="000000"/>
                </a:solidFill>
              </a:rPr>
              <a:t>SUMMARY: </a:t>
            </a:r>
            <a:r>
              <a:rPr lang="en-US" b="1" u="sng" dirty="0" smtClean="0">
                <a:solidFill>
                  <a:srgbClr val="000000"/>
                </a:solidFill>
              </a:rPr>
              <a:t>Moment of Inertia, 1</a:t>
            </a:r>
          </a:p>
        </p:txBody>
      </p:sp>
    </p:spTree>
    <p:extLst>
      <p:ext uri="{BB962C8B-B14F-4D97-AF65-F5344CB8AC3E}">
        <p14:creationId xmlns:p14="http://schemas.microsoft.com/office/powerpoint/2010/main" val="396096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593" y="828148"/>
            <a:ext cx="3318720" cy="290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1612" y="288987"/>
            <a:ext cx="8718477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A large moment of inertia means that if the object is…</a:t>
            </a:r>
          </a:p>
          <a:p>
            <a:pPr algn="l"/>
            <a:endParaRPr lang="en-US" sz="1600" dirty="0" smtClean="0">
              <a:solidFill>
                <a:srgbClr val="FF0000"/>
              </a:solidFill>
              <a:ea typeface="Times New Roman" pitchFamily="18" charset="0"/>
              <a:cs typeface="Arial" pitchFamily="34" charset="0"/>
            </a:endParaRPr>
          </a:p>
          <a:p>
            <a:pPr algn="l"/>
            <a:r>
              <a:rPr lang="en-US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…rotating, then it “wants quite</a:t>
            </a:r>
          </a:p>
          <a:p>
            <a:pPr algn="l"/>
            <a:r>
              <a:rPr lang="en-US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   badly” to keep rotating.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…NOT rotating, then it “wants</a:t>
            </a:r>
          </a:p>
          <a:p>
            <a:pPr algn="l"/>
            <a:r>
              <a:rPr lang="en-US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   quite badly” to keep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    NOT rotating.</a:t>
            </a:r>
            <a:endParaRPr lang="en-US" dirty="0">
              <a:solidFill>
                <a:srgbClr val="FF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01612" y="3537165"/>
            <a:ext cx="8756949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A small moment of inertia means that if the object is…</a:t>
            </a:r>
          </a:p>
          <a:p>
            <a:pPr algn="l"/>
            <a:endParaRPr lang="en-US" sz="1600" dirty="0" smtClean="0">
              <a:solidFill>
                <a:srgbClr val="FF0000"/>
              </a:solidFill>
              <a:ea typeface="Times New Roman" pitchFamily="18" charset="0"/>
              <a:cs typeface="Arial" pitchFamily="34" charset="0"/>
            </a:endParaRPr>
          </a:p>
          <a:p>
            <a:pPr algn="l"/>
            <a:r>
              <a:rPr lang="en-US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…rotating, then it “only </a:t>
            </a:r>
            <a:r>
              <a:rPr lang="en-US" dirty="0" err="1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kinda</a:t>
            </a:r>
            <a:r>
              <a:rPr lang="en-US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 </a:t>
            </a:r>
          </a:p>
          <a:p>
            <a:pPr algn="l"/>
            <a:r>
              <a:rPr lang="en-US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   wants” to keep rotating.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…NOT rotating, then </a:t>
            </a:r>
            <a:r>
              <a:rPr lang="en-US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it “</a:t>
            </a:r>
            <a:r>
              <a:rPr lang="en-US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only</a:t>
            </a:r>
          </a:p>
          <a:p>
            <a:pPr algn="l"/>
            <a:r>
              <a:rPr lang="en-US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   </a:t>
            </a:r>
            <a:r>
              <a:rPr lang="en-US" dirty="0" err="1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kinda</a:t>
            </a:r>
            <a:r>
              <a:rPr lang="en-US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wants” </a:t>
            </a:r>
            <a:r>
              <a:rPr lang="en-US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to keep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    NOT rotating.</a:t>
            </a:r>
            <a:endParaRPr lang="en-US" dirty="0">
              <a:solidFill>
                <a:srgbClr val="FF0000"/>
              </a:solidFill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08" t="-325" r="4634" b="25779"/>
          <a:stretch/>
        </p:blipFill>
        <p:spPr bwMode="auto">
          <a:xfrm>
            <a:off x="5846526" y="4171659"/>
            <a:ext cx="2422565" cy="2519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23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815671" flipH="1">
            <a:off x="4741205" y="1183731"/>
            <a:ext cx="3792036" cy="284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63151" y="145257"/>
            <a:ext cx="814992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An object’s moment of inertia has NOTHING to do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with the rotational speed of the object, but it has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EVERYTHING to do with the object’s mass and 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geometry (i.e., its physical configuration). </a:t>
            </a:r>
            <a:endParaRPr lang="en-US" dirty="0">
              <a:solidFill>
                <a:srgbClr val="FF0000"/>
              </a:solidFill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405" y="2244477"/>
            <a:ext cx="3921584" cy="438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7644" y="3405463"/>
            <a:ext cx="3657600" cy="321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89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6247707" y="4904510"/>
            <a:ext cx="2807499" cy="1647074"/>
            <a:chOff x="1782587" y="412206"/>
            <a:chExt cx="6494287" cy="3810000"/>
          </a:xfrm>
        </p:grpSpPr>
        <p:grpSp>
          <p:nvGrpSpPr>
            <p:cNvPr id="53" name="Group 52"/>
            <p:cNvGrpSpPr/>
            <p:nvPr/>
          </p:nvGrpSpPr>
          <p:grpSpPr>
            <a:xfrm>
              <a:off x="1782587" y="1078878"/>
              <a:ext cx="3982108" cy="2533650"/>
              <a:chOff x="618805" y="948250"/>
              <a:chExt cx="3982108" cy="2533650"/>
            </a:xfrm>
          </p:grpSpPr>
          <p:pic>
            <p:nvPicPr>
              <p:cNvPr id="65" name="Picture 2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0913" y="948250"/>
                <a:ext cx="3810000" cy="25336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66" name="Straight Connector 65"/>
              <p:cNvCxnSpPr/>
              <p:nvPr/>
            </p:nvCxnSpPr>
            <p:spPr bwMode="auto">
              <a:xfrm>
                <a:off x="618805" y="2356968"/>
                <a:ext cx="1367658" cy="378372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</p:grpSp>
        <p:grpSp>
          <p:nvGrpSpPr>
            <p:cNvPr id="57" name="Group 56"/>
            <p:cNvGrpSpPr/>
            <p:nvPr/>
          </p:nvGrpSpPr>
          <p:grpSpPr>
            <a:xfrm>
              <a:off x="5606919" y="412206"/>
              <a:ext cx="2669955" cy="3810000"/>
              <a:chOff x="5606919" y="412206"/>
              <a:chExt cx="2669955" cy="3810000"/>
            </a:xfrm>
          </p:grpSpPr>
          <p:pic>
            <p:nvPicPr>
              <p:cNvPr id="58" name="Picture 2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4968744" y="1050381"/>
                <a:ext cx="3810000" cy="25336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63" name="Straight Connector 62"/>
              <p:cNvCxnSpPr/>
              <p:nvPr/>
            </p:nvCxnSpPr>
            <p:spPr bwMode="auto">
              <a:xfrm>
                <a:off x="6076929" y="3704899"/>
                <a:ext cx="2199945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</p:grpSp>
      </p:grpSp>
      <p:grpSp>
        <p:nvGrpSpPr>
          <p:cNvPr id="4" name="Group 3"/>
          <p:cNvGrpSpPr/>
          <p:nvPr/>
        </p:nvGrpSpPr>
        <p:grpSpPr>
          <a:xfrm>
            <a:off x="742749" y="225099"/>
            <a:ext cx="5656521" cy="6462780"/>
            <a:chOff x="350874" y="225099"/>
            <a:chExt cx="5656521" cy="6462780"/>
          </a:xfrm>
        </p:grpSpPr>
        <p:sp>
          <p:nvSpPr>
            <p:cNvPr id="74" name="Cube 73"/>
            <p:cNvSpPr/>
            <p:nvPr/>
          </p:nvSpPr>
          <p:spPr bwMode="auto">
            <a:xfrm>
              <a:off x="4603897" y="1392865"/>
              <a:ext cx="1403498" cy="382772"/>
            </a:xfrm>
            <a:prstGeom prst="cube">
              <a:avLst/>
            </a:prstGeom>
            <a:solidFill>
              <a:schemeClr val="bg2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3" name="Cube 72"/>
            <p:cNvSpPr/>
            <p:nvPr/>
          </p:nvSpPr>
          <p:spPr bwMode="auto">
            <a:xfrm>
              <a:off x="350874" y="6305107"/>
              <a:ext cx="1403498" cy="382772"/>
            </a:xfrm>
            <a:prstGeom prst="cube">
              <a:avLst/>
            </a:prstGeom>
            <a:solidFill>
              <a:schemeClr val="bg2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27209" y="5310201"/>
              <a:ext cx="938150" cy="1140034"/>
              <a:chOff x="3716976" y="3396341"/>
              <a:chExt cx="938150" cy="1140034"/>
            </a:xfrm>
          </p:grpSpPr>
          <p:sp>
            <p:nvSpPr>
              <p:cNvPr id="10" name="Cube 9"/>
              <p:cNvSpPr/>
              <p:nvPr/>
            </p:nvSpPr>
            <p:spPr bwMode="auto">
              <a:xfrm>
                <a:off x="3716976" y="4263242"/>
                <a:ext cx="938150" cy="273133"/>
              </a:xfrm>
              <a:prstGeom prst="cub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" name="Cube 10"/>
              <p:cNvSpPr/>
              <p:nvPr/>
            </p:nvSpPr>
            <p:spPr bwMode="auto">
              <a:xfrm rot="5400000" flipH="1">
                <a:off x="3728852" y="3728852"/>
                <a:ext cx="938150" cy="273133"/>
              </a:xfrm>
              <a:prstGeom prst="cub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" name="Cube 1"/>
              <p:cNvSpPr/>
              <p:nvPr/>
            </p:nvSpPr>
            <p:spPr bwMode="auto">
              <a:xfrm>
                <a:off x="3716976" y="3396341"/>
                <a:ext cx="938150" cy="273133"/>
              </a:xfrm>
              <a:prstGeom prst="cub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cxnSp>
          <p:nvCxnSpPr>
            <p:cNvPr id="19" name="Straight Connector 18"/>
            <p:cNvCxnSpPr/>
            <p:nvPr/>
          </p:nvCxnSpPr>
          <p:spPr bwMode="auto">
            <a:xfrm flipV="1">
              <a:off x="1401401" y="1339702"/>
              <a:ext cx="4531215" cy="5113964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0" name="Straight Connector 19"/>
            <p:cNvCxnSpPr>
              <a:cxnSpLocks noChangeAspect="1"/>
            </p:cNvCxnSpPr>
            <p:nvPr/>
          </p:nvCxnSpPr>
          <p:spPr bwMode="auto">
            <a:xfrm flipV="1">
              <a:off x="557458" y="5862561"/>
              <a:ext cx="313686" cy="35402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grpSp>
          <p:nvGrpSpPr>
            <p:cNvPr id="25" name="Group 24"/>
            <p:cNvGrpSpPr/>
            <p:nvPr/>
          </p:nvGrpSpPr>
          <p:grpSpPr>
            <a:xfrm>
              <a:off x="4992884" y="281001"/>
              <a:ext cx="938150" cy="1140034"/>
              <a:chOff x="3716976" y="3396341"/>
              <a:chExt cx="938150" cy="1140034"/>
            </a:xfrm>
          </p:grpSpPr>
          <p:sp>
            <p:nvSpPr>
              <p:cNvPr id="26" name="Cube 25"/>
              <p:cNvSpPr/>
              <p:nvPr/>
            </p:nvSpPr>
            <p:spPr bwMode="auto">
              <a:xfrm>
                <a:off x="3716976" y="4263242"/>
                <a:ext cx="938150" cy="273133"/>
              </a:xfrm>
              <a:prstGeom prst="cub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7" name="Cube 26"/>
              <p:cNvSpPr/>
              <p:nvPr/>
            </p:nvSpPr>
            <p:spPr bwMode="auto">
              <a:xfrm rot="5400000" flipH="1">
                <a:off x="3728852" y="3728852"/>
                <a:ext cx="938150" cy="273133"/>
              </a:xfrm>
              <a:prstGeom prst="cub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8" name="Cube 27"/>
              <p:cNvSpPr/>
              <p:nvPr/>
            </p:nvSpPr>
            <p:spPr bwMode="auto">
              <a:xfrm>
                <a:off x="3716976" y="3396341"/>
                <a:ext cx="938150" cy="273133"/>
              </a:xfrm>
              <a:prstGeom prst="cub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cxnSp>
          <p:nvCxnSpPr>
            <p:cNvPr id="29" name="Straight Connector 28"/>
            <p:cNvCxnSpPr/>
            <p:nvPr/>
          </p:nvCxnSpPr>
          <p:spPr bwMode="auto">
            <a:xfrm flipV="1">
              <a:off x="1401401" y="1131207"/>
              <a:ext cx="4531215" cy="5113964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1082701" y="1131207"/>
              <a:ext cx="4531215" cy="5113964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flipV="1">
              <a:off x="1401401" y="469980"/>
              <a:ext cx="4531215" cy="5113964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1401401" y="261485"/>
              <a:ext cx="4531215" cy="5113964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528700" y="261485"/>
              <a:ext cx="4531215" cy="5113964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sp>
          <p:nvSpPr>
            <p:cNvPr id="35" name="Rectangle 34"/>
            <p:cNvSpPr/>
            <p:nvPr/>
          </p:nvSpPr>
          <p:spPr bwMode="auto">
            <a:xfrm rot="2485386">
              <a:off x="5170703" y="300969"/>
              <a:ext cx="95387" cy="1745322"/>
            </a:xfrm>
            <a:prstGeom prst="rect">
              <a:avLst/>
            </a:prstGeom>
            <a:solidFill>
              <a:schemeClr val="bg1"/>
            </a:solidFill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 rot="2485386">
              <a:off x="4981707" y="225099"/>
              <a:ext cx="185184" cy="1669869"/>
            </a:xfrm>
            <a:prstGeom prst="rect">
              <a:avLst/>
            </a:prstGeom>
            <a:solidFill>
              <a:schemeClr val="bg1"/>
            </a:solidFill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 rot="2485386">
              <a:off x="5018957" y="1009029"/>
              <a:ext cx="157130" cy="1115179"/>
            </a:xfrm>
            <a:prstGeom prst="rect">
              <a:avLst/>
            </a:prstGeom>
            <a:solidFill>
              <a:schemeClr val="bg1"/>
            </a:solidFill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 rot="2485386">
              <a:off x="5155403" y="1166952"/>
              <a:ext cx="197028" cy="1115179"/>
            </a:xfrm>
            <a:prstGeom prst="rect">
              <a:avLst/>
            </a:prstGeom>
            <a:solidFill>
              <a:schemeClr val="bg1"/>
            </a:solidFill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 rot="2485386">
              <a:off x="5388493" y="1241874"/>
              <a:ext cx="95387" cy="1115179"/>
            </a:xfrm>
            <a:prstGeom prst="rect">
              <a:avLst/>
            </a:prstGeom>
            <a:solidFill>
              <a:schemeClr val="bg1"/>
            </a:solidFill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 rot="2485386">
              <a:off x="4602747" y="287902"/>
              <a:ext cx="185184" cy="1115179"/>
            </a:xfrm>
            <a:prstGeom prst="rect">
              <a:avLst/>
            </a:prstGeom>
            <a:solidFill>
              <a:schemeClr val="bg1"/>
            </a:solidFill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5006176" y="368392"/>
              <a:ext cx="588768" cy="230245"/>
            </a:xfrm>
            <a:prstGeom prst="rect">
              <a:avLst/>
            </a:prstGeom>
            <a:solidFill>
              <a:schemeClr val="bg1"/>
            </a:solidFill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2" name="Right Triangle 41"/>
            <p:cNvSpPr/>
            <p:nvPr/>
          </p:nvSpPr>
          <p:spPr bwMode="auto">
            <a:xfrm rot="16200000">
              <a:off x="5713356" y="397993"/>
              <a:ext cx="131569" cy="131569"/>
            </a:xfrm>
            <a:prstGeom prst="rtTriangle">
              <a:avLst/>
            </a:prstGeom>
            <a:solidFill>
              <a:schemeClr val="bg1"/>
            </a:solidFill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" name="Right Triangle 42"/>
            <p:cNvSpPr/>
            <p:nvPr/>
          </p:nvSpPr>
          <p:spPr bwMode="auto">
            <a:xfrm rot="18900000">
              <a:off x="5552384" y="256751"/>
              <a:ext cx="223280" cy="223284"/>
            </a:xfrm>
            <a:prstGeom prst="rtTriangle">
              <a:avLst/>
            </a:prstGeom>
            <a:solidFill>
              <a:schemeClr val="bg1"/>
            </a:solidFill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5" name="Right Triangle 44"/>
            <p:cNvSpPr/>
            <p:nvPr/>
          </p:nvSpPr>
          <p:spPr bwMode="auto">
            <a:xfrm rot="16200000">
              <a:off x="5713355" y="1279501"/>
              <a:ext cx="131569" cy="131569"/>
            </a:xfrm>
            <a:prstGeom prst="rtTriangle">
              <a:avLst/>
            </a:prstGeom>
            <a:solidFill>
              <a:schemeClr val="bg1"/>
            </a:solidFill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" name="Right Triangle 45"/>
            <p:cNvSpPr/>
            <p:nvPr/>
          </p:nvSpPr>
          <p:spPr bwMode="auto">
            <a:xfrm rot="18900000">
              <a:off x="5592655" y="1142345"/>
              <a:ext cx="195363" cy="195366"/>
            </a:xfrm>
            <a:prstGeom prst="rtTriangle">
              <a:avLst/>
            </a:prstGeom>
            <a:solidFill>
              <a:schemeClr val="bg1"/>
            </a:solidFill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7" name="Right Triangle 46"/>
            <p:cNvSpPr/>
            <p:nvPr/>
          </p:nvSpPr>
          <p:spPr bwMode="auto">
            <a:xfrm rot="16200000">
              <a:off x="5338384" y="983468"/>
              <a:ext cx="184200" cy="184204"/>
            </a:xfrm>
            <a:prstGeom prst="rtTriangle">
              <a:avLst/>
            </a:prstGeom>
            <a:solidFill>
              <a:schemeClr val="bg1"/>
            </a:solidFill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56" name="Down Arrow 55"/>
          <p:cNvSpPr/>
          <p:nvPr/>
        </p:nvSpPr>
        <p:spPr bwMode="auto">
          <a:xfrm>
            <a:off x="6525899" y="2470080"/>
            <a:ext cx="457200" cy="850605"/>
          </a:xfrm>
          <a:prstGeom prst="downArrow">
            <a:avLst/>
          </a:prstGeom>
          <a:solidFill>
            <a:srgbClr val="FF0000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59" name="Straight Connector 58"/>
          <p:cNvCxnSpPr/>
          <p:nvPr/>
        </p:nvCxnSpPr>
        <p:spPr bwMode="auto">
          <a:xfrm rot="16200000">
            <a:off x="4643937" y="3481410"/>
            <a:ext cx="2381692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lg" len="lg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 rot="16200000">
            <a:off x="7344606" y="3481410"/>
            <a:ext cx="2381692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lg" len="lg"/>
          </a:ln>
          <a:effectLst/>
        </p:spPr>
      </p:cxnSp>
      <p:sp>
        <p:nvSpPr>
          <p:cNvPr id="61" name="Arc 60"/>
          <p:cNvSpPr/>
          <p:nvPr/>
        </p:nvSpPr>
        <p:spPr bwMode="auto">
          <a:xfrm rot="10275809">
            <a:off x="5760511" y="2575847"/>
            <a:ext cx="5092995" cy="733646"/>
          </a:xfrm>
          <a:prstGeom prst="arc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729700" y="3321373"/>
            <a:ext cx="2838893" cy="244549"/>
            <a:chOff x="5492200" y="3641998"/>
            <a:chExt cx="2838893" cy="244549"/>
          </a:xfrm>
        </p:grpSpPr>
        <p:sp>
          <p:nvSpPr>
            <p:cNvPr id="54" name="Isosceles Triangle 53"/>
            <p:cNvSpPr/>
            <p:nvPr/>
          </p:nvSpPr>
          <p:spPr bwMode="auto">
            <a:xfrm>
              <a:off x="5492200" y="3641998"/>
              <a:ext cx="276446" cy="238316"/>
            </a:xfrm>
            <a:prstGeom prst="triangle">
              <a:avLst/>
            </a:prstGeom>
            <a:solidFill>
              <a:schemeClr val="bg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8086544" y="3641998"/>
              <a:ext cx="244549" cy="244549"/>
            </a:xfrm>
            <a:prstGeom prst="ellipse">
              <a:avLst/>
            </a:prstGeom>
            <a:solidFill>
              <a:schemeClr val="bg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cxnSp>
        <p:nvCxnSpPr>
          <p:cNvPr id="62" name="Straight Connector 61"/>
          <p:cNvCxnSpPr/>
          <p:nvPr/>
        </p:nvCxnSpPr>
        <p:spPr bwMode="auto">
          <a:xfrm flipH="1">
            <a:off x="5842930" y="3316606"/>
            <a:ext cx="2696416" cy="531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 flipV="1">
            <a:off x="5398846" y="2269299"/>
            <a:ext cx="925032" cy="228600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lg" len="lg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 flipH="1" flipV="1">
            <a:off x="8280271" y="2311829"/>
            <a:ext cx="489098" cy="2360427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lg" len="lg"/>
          </a:ln>
          <a:effectLst/>
        </p:spPr>
      </p:cxnSp>
      <p:sp>
        <p:nvSpPr>
          <p:cNvPr id="70" name="Down Arrow 69"/>
          <p:cNvSpPr/>
          <p:nvPr/>
        </p:nvSpPr>
        <p:spPr bwMode="auto">
          <a:xfrm>
            <a:off x="2212390" y="723151"/>
            <a:ext cx="1509823" cy="2945219"/>
          </a:xfrm>
          <a:prstGeom prst="downArrow">
            <a:avLst/>
          </a:prstGeom>
          <a:solidFill>
            <a:srgbClr val="FF0000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25792" y="5110922"/>
            <a:ext cx="5744824" cy="1384995"/>
            <a:chOff x="233917" y="5110922"/>
            <a:chExt cx="5744824" cy="1384995"/>
          </a:xfrm>
        </p:grpSpPr>
        <p:cxnSp>
          <p:nvCxnSpPr>
            <p:cNvPr id="50" name="Straight Connector 49"/>
            <p:cNvCxnSpPr/>
            <p:nvPr/>
          </p:nvCxnSpPr>
          <p:spPr bwMode="auto">
            <a:xfrm>
              <a:off x="233917" y="5869172"/>
              <a:ext cx="2381692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dashDot"/>
              <a:round/>
              <a:headEnd type="none" w="med" len="med"/>
              <a:tailEnd type="none" w="lg" len="lg"/>
            </a:ln>
            <a:effectLst/>
          </p:spPr>
        </p:cxnSp>
        <p:sp>
          <p:nvSpPr>
            <p:cNvPr id="71" name="Rectangle 6"/>
            <p:cNvSpPr>
              <a:spLocks noChangeArrowheads="1"/>
            </p:cNvSpPr>
            <p:nvPr/>
          </p:nvSpPr>
          <p:spPr bwMode="auto">
            <a:xfrm>
              <a:off x="2594481" y="5110922"/>
              <a:ext cx="3384260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dirty="0" smtClean="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centerline of section</a:t>
              </a:r>
            </a:p>
            <a:p>
              <a:pPr algn="l"/>
              <a:r>
                <a:rPr lang="en-US" dirty="0" smtClean="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(i.e., axis of rotation</a:t>
              </a:r>
            </a:p>
            <a:p>
              <a:pPr algn="l"/>
              <a:r>
                <a:rPr lang="en-US" dirty="0" smtClean="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for each </a:t>
              </a:r>
              <a:r>
                <a:rPr lang="en-US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dirty="0" smtClean="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-segment)</a:t>
              </a:r>
              <a:endParaRPr lang="en-US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endParaRPr>
            </a:p>
          </p:txBody>
        </p:sp>
      </p:grpSp>
      <p:sp>
        <p:nvSpPr>
          <p:cNvPr id="51" name="Down Arrow 50"/>
          <p:cNvSpPr/>
          <p:nvPr/>
        </p:nvSpPr>
        <p:spPr bwMode="auto">
          <a:xfrm>
            <a:off x="6525899" y="2636335"/>
            <a:ext cx="457200" cy="850605"/>
          </a:xfrm>
          <a:prstGeom prst="downArrow">
            <a:avLst/>
          </a:prstGeom>
          <a:solidFill>
            <a:srgbClr val="FF0000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28414" y="313899"/>
            <a:ext cx="1714142" cy="3118070"/>
            <a:chOff x="328414" y="313899"/>
            <a:chExt cx="1416239" cy="2620370"/>
          </a:xfrm>
        </p:grpSpPr>
        <p:pic>
          <p:nvPicPr>
            <p:cNvPr id="4100" name="Picture 4" descr="http://upload.wikimedia.org/wikipedia/commons/thumb/0/09/I-BeamCrossSection.svg/2000px-I-BeamCrossSection.svg.pn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8414" y="313899"/>
              <a:ext cx="1351559" cy="2620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 bwMode="auto">
            <a:xfrm>
              <a:off x="395784" y="1880045"/>
              <a:ext cx="382137" cy="914400"/>
            </a:xfrm>
            <a:prstGeom prst="rect">
              <a:avLst/>
            </a:prstGeom>
            <a:solidFill>
              <a:schemeClr val="bg1"/>
            </a:solidFill>
            <a:ln w="22225" cap="flat" cmpd="sng" algn="ctr">
              <a:noFill/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580907" y="1526627"/>
              <a:ext cx="382137" cy="914400"/>
            </a:xfrm>
            <a:prstGeom prst="rect">
              <a:avLst/>
            </a:prstGeom>
            <a:solidFill>
              <a:schemeClr val="bg1"/>
            </a:solidFill>
            <a:ln w="22225" cap="flat" cmpd="sng" algn="ctr">
              <a:noFill/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1046520" y="1526627"/>
              <a:ext cx="698133" cy="914400"/>
            </a:xfrm>
            <a:prstGeom prst="rect">
              <a:avLst/>
            </a:prstGeom>
            <a:solidFill>
              <a:schemeClr val="bg1"/>
            </a:solidFill>
            <a:ln w="22225" cap="flat" cmpd="sng" algn="ctr">
              <a:noFill/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1192378" y="1880045"/>
              <a:ext cx="524226" cy="914400"/>
            </a:xfrm>
            <a:prstGeom prst="rect">
              <a:avLst/>
            </a:prstGeom>
            <a:solidFill>
              <a:schemeClr val="bg1"/>
            </a:solidFill>
            <a:ln w="22225" cap="flat" cmpd="sng" algn="ctr">
              <a:noFill/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1046520" y="881498"/>
              <a:ext cx="698133" cy="914400"/>
            </a:xfrm>
            <a:prstGeom prst="rect">
              <a:avLst/>
            </a:prstGeom>
            <a:solidFill>
              <a:schemeClr val="bg1"/>
            </a:solidFill>
            <a:ln w="22225" cap="flat" cmpd="sng" algn="ctr">
              <a:noFill/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672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61" grpId="0" animBg="1"/>
      <p:bldP spid="70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2913" y="-126124"/>
            <a:ext cx="5543185" cy="515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07" t="1799" r="1393" b="1992"/>
          <a:stretch/>
        </p:blipFill>
        <p:spPr bwMode="auto">
          <a:xfrm rot="14719917">
            <a:off x="3292678" y="2633513"/>
            <a:ext cx="5453465" cy="505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>
            <a:off x="157655" y="4083265"/>
            <a:ext cx="1324304" cy="695655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8229600" y="5785946"/>
            <a:ext cx="756745" cy="507227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4996646" y="106875"/>
            <a:ext cx="408797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The moment of inertia of </a:t>
            </a:r>
          </a:p>
          <a:p>
            <a:pPr algn="r"/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a board very much depends</a:t>
            </a:r>
          </a:p>
          <a:p>
            <a:pPr algn="r"/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on the orientation of the </a:t>
            </a:r>
          </a:p>
          <a:p>
            <a:pPr algn="r"/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board. </a:t>
            </a:r>
            <a:endParaRPr lang="en-US" b="1" dirty="0">
              <a:solidFill>
                <a:srgbClr val="000000"/>
              </a:solidFill>
              <a:latin typeface="Arial Narrow" panose="020B0606020202030204" pitchFamily="34" charset="0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02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09"/>
          <p:cNvSpPr>
            <a:spLocks noChangeArrowheads="1"/>
          </p:cNvSpPr>
          <p:nvPr/>
        </p:nvSpPr>
        <p:spPr bwMode="auto">
          <a:xfrm>
            <a:off x="5510150" y="5919878"/>
            <a:ext cx="2422567" cy="59372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1442" y="109122"/>
            <a:ext cx="466448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Two spheres, one solid and </a:t>
            </a:r>
          </a:p>
          <a:p>
            <a:pPr algn="l"/>
            <a:r>
              <a:rPr lang="en-US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one hollow, have equal</a:t>
            </a:r>
          </a:p>
          <a:p>
            <a:pPr algn="l"/>
            <a:r>
              <a:rPr lang="en-US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masses and equal radii. If </a:t>
            </a:r>
          </a:p>
          <a:p>
            <a:pPr algn="l"/>
            <a:r>
              <a:rPr lang="en-US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started at the top of a </a:t>
            </a:r>
          </a:p>
          <a:p>
            <a:pPr algn="l"/>
            <a:r>
              <a:rPr lang="en-US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slope, which sphere would </a:t>
            </a:r>
          </a:p>
          <a:p>
            <a:pPr algn="l"/>
            <a:r>
              <a:rPr lang="en-US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reach the bottom first?</a:t>
            </a:r>
            <a:endParaRPr lang="en-US" dirty="0">
              <a:solidFill>
                <a:srgbClr val="C0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43943" y="2848863"/>
            <a:ext cx="3890809" cy="52322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  <a:ea typeface="Times New Roman" pitchFamily="18" charset="0"/>
                <a:cs typeface="Arial" pitchFamily="34" charset="0"/>
              </a:rPr>
              <a:t>solid sphere </a:t>
            </a:r>
            <a:r>
              <a:rPr lang="en-US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solidFill>
                  <a:srgbClr val="FFFFFF"/>
                </a:solidFill>
                <a:ea typeface="Times New Roman" pitchFamily="18" charset="0"/>
                <a:cs typeface="Arial" pitchFamily="34" charset="0"/>
              </a:rPr>
              <a:t> = </a:t>
            </a:r>
            <a:r>
              <a:rPr lang="en-US" baseline="30000" dirty="0" smtClean="0">
                <a:solidFill>
                  <a:srgbClr val="FFFFFF"/>
                </a:solidFill>
                <a:ea typeface="Times New Roman" pitchFamily="18" charset="0"/>
                <a:cs typeface="Arial" pitchFamily="34" charset="0"/>
              </a:rPr>
              <a:t>2</a:t>
            </a:r>
            <a:r>
              <a:rPr lang="en-US" dirty="0" smtClean="0">
                <a:solidFill>
                  <a:srgbClr val="FFFFFF"/>
                </a:solidFill>
                <a:ea typeface="Times New Roman" pitchFamily="18" charset="0"/>
                <a:cs typeface="Arial" pitchFamily="34" charset="0"/>
              </a:rPr>
              <a:t>/</a:t>
            </a:r>
            <a:r>
              <a:rPr lang="en-US" baseline="-25000" dirty="0" smtClean="0">
                <a:solidFill>
                  <a:srgbClr val="FFFFFF"/>
                </a:solidFill>
                <a:ea typeface="Times New Roman" pitchFamily="18" charset="0"/>
                <a:cs typeface="Arial" pitchFamily="34" charset="0"/>
              </a:rPr>
              <a:t>5</a:t>
            </a:r>
            <a:r>
              <a:rPr lang="en-US" dirty="0" smtClean="0">
                <a:solidFill>
                  <a:srgbClr val="FFFFFF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Times New Roman" pitchFamily="18" charset="0"/>
                <a:cs typeface="Arial" pitchFamily="34" charset="0"/>
              </a:rPr>
              <a:t>MR</a:t>
            </a:r>
            <a:r>
              <a:rPr lang="en-US" baseline="30000" dirty="0" err="1" smtClean="0">
                <a:solidFill>
                  <a:srgbClr val="FFFFFF"/>
                </a:solidFill>
                <a:ea typeface="Times New Roman" pitchFamily="18" charset="0"/>
                <a:cs typeface="Arial" pitchFamily="34" charset="0"/>
              </a:rPr>
              <a:t>2</a:t>
            </a:r>
            <a:endParaRPr lang="en-US" baseline="30000" dirty="0">
              <a:solidFill>
                <a:srgbClr val="FFFFFF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612189" y="2848861"/>
            <a:ext cx="4325223" cy="52322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  <a:ea typeface="Times New Roman" pitchFamily="18" charset="0"/>
                <a:cs typeface="Arial" pitchFamily="34" charset="0"/>
              </a:rPr>
              <a:t>hollow sphere </a:t>
            </a:r>
            <a:r>
              <a:rPr lang="en-US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solidFill>
                  <a:srgbClr val="FFFFFF"/>
                </a:solidFill>
                <a:ea typeface="Times New Roman" pitchFamily="18" charset="0"/>
                <a:cs typeface="Arial" pitchFamily="34" charset="0"/>
              </a:rPr>
              <a:t> = </a:t>
            </a:r>
            <a:r>
              <a:rPr lang="en-US" baseline="30000" dirty="0" smtClean="0">
                <a:solidFill>
                  <a:srgbClr val="FFFFFF"/>
                </a:solidFill>
                <a:ea typeface="Times New Roman" pitchFamily="18" charset="0"/>
                <a:cs typeface="Arial" pitchFamily="34" charset="0"/>
              </a:rPr>
              <a:t>2</a:t>
            </a:r>
            <a:r>
              <a:rPr lang="en-US" dirty="0" smtClean="0">
                <a:solidFill>
                  <a:srgbClr val="FFFFFF"/>
                </a:solidFill>
                <a:ea typeface="Times New Roman" pitchFamily="18" charset="0"/>
                <a:cs typeface="Arial" pitchFamily="34" charset="0"/>
              </a:rPr>
              <a:t>/</a:t>
            </a:r>
            <a:r>
              <a:rPr lang="en-US" baseline="-25000" dirty="0" smtClean="0">
                <a:solidFill>
                  <a:srgbClr val="FFFFFF"/>
                </a:solidFill>
                <a:ea typeface="Times New Roman" pitchFamily="18" charset="0"/>
                <a:cs typeface="Arial" pitchFamily="34" charset="0"/>
              </a:rPr>
              <a:t>3</a:t>
            </a:r>
            <a:r>
              <a:rPr lang="en-US" dirty="0" smtClean="0">
                <a:solidFill>
                  <a:srgbClr val="FFFFFF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Times New Roman" pitchFamily="18" charset="0"/>
                <a:cs typeface="Arial" pitchFamily="34" charset="0"/>
              </a:rPr>
              <a:t>MR</a:t>
            </a:r>
            <a:r>
              <a:rPr lang="en-US" baseline="30000" dirty="0" err="1" smtClean="0">
                <a:solidFill>
                  <a:srgbClr val="FFFFFF"/>
                </a:solidFill>
                <a:ea typeface="Times New Roman" pitchFamily="18" charset="0"/>
                <a:cs typeface="Arial" pitchFamily="34" charset="0"/>
              </a:rPr>
              <a:t>2</a:t>
            </a:r>
            <a:endParaRPr lang="en-US" baseline="30000" dirty="0">
              <a:solidFill>
                <a:srgbClr val="FFFFFF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32067" y="3463001"/>
            <a:ext cx="845032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If M and R are the same for both (assume, say, 1 kg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and 1 m, for simplicity) then the hollow’s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is larger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than the solid’s (</a:t>
            </a:r>
            <a:r>
              <a:rPr lang="en-US" baseline="30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/</a:t>
            </a:r>
            <a:r>
              <a:rPr lang="en-US" baseline="-25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3</a:t>
            </a:r>
            <a:r>
              <a:rPr lang="en-US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kg</a:t>
            </a:r>
            <a:r>
              <a:rPr lang="en-US" b="1" baseline="30000" dirty="0" err="1" smtClean="0">
                <a:solidFill>
                  <a:srgbClr val="000000"/>
                </a:solidFill>
              </a:rPr>
              <a:t>.</a:t>
            </a:r>
            <a:r>
              <a:rPr lang="en-US" dirty="0" err="1" smtClean="0">
                <a:solidFill>
                  <a:srgbClr val="000000"/>
                </a:solidFill>
              </a:rPr>
              <a:t>m</a:t>
            </a:r>
            <a:r>
              <a:rPr lang="en-US" baseline="30000" dirty="0" err="1" smtClean="0">
                <a:solidFill>
                  <a:srgbClr val="000000"/>
                </a:solidFill>
              </a:rPr>
              <a:t>2</a:t>
            </a:r>
            <a:r>
              <a:rPr lang="en-US" baseline="30000" dirty="0" smtClean="0">
                <a:solidFill>
                  <a:srgbClr val="000000"/>
                </a:solidFill>
              </a:rPr>
              <a:t>  </a:t>
            </a:r>
            <a:r>
              <a:rPr lang="en-US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vs. </a:t>
            </a:r>
            <a:r>
              <a:rPr lang="en-US" baseline="30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/</a:t>
            </a:r>
            <a:r>
              <a:rPr lang="en-US" baseline="-25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5</a:t>
            </a:r>
            <a:r>
              <a:rPr lang="en-US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kg</a:t>
            </a:r>
            <a:r>
              <a:rPr lang="en-US" b="1" baseline="30000" dirty="0" err="1" smtClean="0">
                <a:solidFill>
                  <a:srgbClr val="000000"/>
                </a:solidFill>
              </a:rPr>
              <a:t>.</a:t>
            </a:r>
            <a:r>
              <a:rPr lang="en-US" dirty="0" err="1" smtClean="0">
                <a:solidFill>
                  <a:srgbClr val="000000"/>
                </a:solidFill>
              </a:rPr>
              <a:t>m</a:t>
            </a:r>
            <a:r>
              <a:rPr lang="en-US" baseline="30000" dirty="0" err="1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). </a:t>
            </a:r>
            <a:endParaRPr lang="en-US" baseline="30000" dirty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32067" y="4876163"/>
            <a:ext cx="845936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Larger moment of inertia means, in this case, less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willing to BEGIN rotating and less willing to continue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SPEEDING-UP rotating.  </a:t>
            </a:r>
            <a:endParaRPr lang="en-US" baseline="30000" dirty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562206" y="5960195"/>
            <a:ext cx="2297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SOLID WINS</a:t>
            </a:r>
            <a:endParaRPr lang="en-US" baseline="30000" dirty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9715" y="166255"/>
            <a:ext cx="4221679" cy="211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-1336" y="6396335"/>
            <a:ext cx="35065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www.teachnlearnchem.com</a:t>
            </a:r>
            <a:endParaRPr lang="en-US" sz="24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65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9" grpId="0" animBg="1"/>
      <p:bldP spid="11" grpId="0"/>
      <p:bldP spid="12" grpId="0"/>
      <p:bldP spid="13" grpId="0"/>
      <p:bldP spid="1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12968</TotalTime>
  <Words>2031</Words>
  <Application>Microsoft Office PowerPoint</Application>
  <PresentationFormat>On-screen Show (4:3)</PresentationFormat>
  <Paragraphs>489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52" baseType="lpstr">
      <vt:lpstr>Arial</vt:lpstr>
      <vt:lpstr>Arial Narrow</vt:lpstr>
      <vt:lpstr>Symbol</vt:lpstr>
      <vt:lpstr>Times New Roman</vt:lpstr>
      <vt:lpstr>Wingdings</vt:lpstr>
      <vt:lpstr>Default Design</vt:lpstr>
      <vt:lpstr>2_Default Design</vt:lpstr>
      <vt:lpstr>1_Default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McLean County Unit 5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Physics</dc:title>
  <dc:creator>UNIT55</dc:creator>
  <cp:lastModifiedBy>Bergmann, John</cp:lastModifiedBy>
  <cp:revision>260</cp:revision>
  <cp:lastPrinted>2012-01-19T19:15:13Z</cp:lastPrinted>
  <dcterms:created xsi:type="dcterms:W3CDTF">2006-05-08T14:15:08Z</dcterms:created>
  <dcterms:modified xsi:type="dcterms:W3CDTF">2020-05-22T15:09:38Z</dcterms:modified>
</cp:coreProperties>
</file>